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3"/>
    <p:sldId id="323" r:id="rId4"/>
    <p:sldId id="324" r:id="rId5"/>
    <p:sldId id="329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7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9" y="42"/>
      </p:cViewPr>
      <p:guideLst>
        <p:guide orient="horz" pos="2273"/>
        <p:guide pos="3787"/>
        <p:guide pos="392"/>
        <p:guide orient="horz" pos="648"/>
        <p:guide orient="horz" pos="712"/>
        <p:guide orient="horz" pos="3928"/>
        <p:guide orient="horz"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3.xml"/><Relationship Id="rId1" Type="http://schemas.openxmlformats.org/officeDocument/2006/relationships/oleObject" Target="file:///D:\&#34892;&#19994;&#24418;&#21183;\&#20844;&#20849;&#20851;&#31995;\&#26376;&#24230;&#25253;&#21578;\&#36827;&#21475;&#27773;&#36710;&#24211;&#23384;&#27700;&#24179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7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4" Type="http://schemas.microsoft.com/office/2011/relationships/chartColorStyle" Target="colors4.xml"/><Relationship Id="rId3" Type="http://schemas.microsoft.com/office/2011/relationships/chartStyle" Target="style4.xml"/><Relationship Id="rId2" Type="http://schemas.openxmlformats.org/officeDocument/2006/relationships/themeOverride" Target="../theme/themeOverride8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33829515546767"/>
          <c:y val="0.0957317223897867"/>
          <c:w val="0.947100169559583"/>
          <c:h val="0.8023480346731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dLbl>
              <c:idx val="10"/>
              <c:layout>
                <c:manualLayout>
                  <c:x val="-0.004616868948539"/>
                  <c:y val="0.01477609415347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Sheet1!$B$2:$B$15</c:f>
              <c:numCache>
                <c:formatCode>0.0</c:formatCode>
                <c:ptCount val="14"/>
                <c:pt idx="0">
                  <c:v>42.0696</c:v>
                </c:pt>
                <c:pt idx="1">
                  <c:v>77.1431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c:formatCode="General">
                  <c:v>93</c:v>
                </c:pt>
                <c:pt idx="12" c:formatCode="General">
                  <c:v>94</c:v>
                </c:pt>
                <c:pt idx="13">
                  <c:v>44.6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106688"/>
        <c:axId val="15110822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dLbl>
              <c:idx val="0"/>
              <c:layout>
                <c:manualLayout>
                  <c:x val="-0.0126008064516129"/>
                  <c:y val="0.034542314335060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302419354838713"/>
                  <c:y val="0.051813471502590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0.0226814516129034"/>
                  <c:y val="-0.047495682210708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0.0162031544456657"/>
                  <c:y val="-0.041353986400020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Sheet1!$C$2:$C$15</c:f>
              <c:numCache>
                <c:formatCode>0.0%</c:formatCode>
                <c:ptCount val="14"/>
                <c:pt idx="0">
                  <c:v>0.03</c:v>
                </c:pt>
                <c:pt idx="1">
                  <c:v>0.93</c:v>
                </c:pt>
                <c:pt idx="2">
                  <c:v>0.301</c:v>
                </c:pt>
                <c:pt idx="3">
                  <c:v>0.088</c:v>
                </c:pt>
                <c:pt idx="4">
                  <c:v>0.073</c:v>
                </c:pt>
                <c:pt idx="5">
                  <c:v>0.216</c:v>
                </c:pt>
                <c:pt idx="6">
                  <c:v>-0.242</c:v>
                </c:pt>
                <c:pt idx="7">
                  <c:v>-0.034</c:v>
                </c:pt>
                <c:pt idx="8">
                  <c:v>0.168</c:v>
                </c:pt>
                <c:pt idx="9">
                  <c:v>-0.088</c:v>
                </c:pt>
                <c:pt idx="10">
                  <c:v>-0.076</c:v>
                </c:pt>
                <c:pt idx="11">
                  <c:v>-0.114</c:v>
                </c:pt>
                <c:pt idx="12">
                  <c:v>0.006</c:v>
                </c:pt>
                <c:pt idx="13">
                  <c:v>-0.167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1152512"/>
        <c:axId val="151150976"/>
      </c:lineChart>
      <c:catAx>
        <c:axId val="151106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08224"/>
        <c:crosses val="autoZero"/>
        <c:auto val="1"/>
        <c:lblAlgn val="ctr"/>
        <c:lblOffset val="100"/>
        <c:noMultiLvlLbl val="0"/>
      </c:catAx>
      <c:valAx>
        <c:axId val="15110822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06688"/>
        <c:crosses val="autoZero"/>
        <c:crossBetween val="between"/>
      </c:valAx>
      <c:catAx>
        <c:axId val="151152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50976"/>
        <c:crosses val="autoZero"/>
        <c:auto val="1"/>
        <c:lblAlgn val="ctr"/>
        <c:lblOffset val="100"/>
        <c:noMultiLvlLbl val="0"/>
      </c:catAx>
      <c:valAx>
        <c:axId val="151150976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5251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1"/>
          <c:y val="0.0247011735328288"/>
          <c:w val="0.561995967741935"/>
          <c:h val="0.096240939235256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59"/>
          <c:h val="0.7191698111971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-0.0116621395526514"/>
                  <c:y val="0.11071597622819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36.76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93038208"/>
        <c:axId val="193039744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0.049674248897882"/>
                  <c:y val="-0.032175813559798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560018277272288"/>
                  <c:y val="0.04388831126975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0.0302820448249811"/>
                  <c:y val="0.0682269503546099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-0.256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3051264"/>
        <c:axId val="193049728"/>
      </c:lineChart>
      <c:catAx>
        <c:axId val="193038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39744"/>
        <c:crosses val="autoZero"/>
        <c:auto val="1"/>
        <c:lblAlgn val="ctr"/>
        <c:lblOffset val="100"/>
        <c:noMultiLvlLbl val="0"/>
      </c:catAx>
      <c:valAx>
        <c:axId val="1930397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38208"/>
        <c:crosses val="autoZero"/>
        <c:crossBetween val="between"/>
      </c:valAx>
      <c:catAx>
        <c:axId val="193051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49728"/>
        <c:crosses val="autoZero"/>
        <c:auto val="1"/>
        <c:lblAlgn val="ctr"/>
        <c:lblOffset val="100"/>
        <c:noMultiLvlLbl val="0"/>
      </c:catAx>
      <c:valAx>
        <c:axId val="19304972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5126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445433915554944"/>
          <c:y val="0.0525792241011795"/>
          <c:w val="0.547639514485617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786663150492265"/>
          <c:y val="0.19813372302083"/>
          <c:w val="0.861777777777778"/>
          <c:h val="0.7657407407407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库存变化!$K$16</c:f>
              <c:strCache>
                <c:ptCount val="1"/>
                <c:pt idx="0">
                  <c:v>经销差-万辆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库存变化!$K$17:$K$25</c:f>
              <c:numCache>
                <c:formatCode>0.0_ </c:formatCode>
                <c:ptCount val="9"/>
                <c:pt idx="0">
                  <c:v>15.9592</c:v>
                </c:pt>
                <c:pt idx="1">
                  <c:v>-4.99039999999999</c:v>
                </c:pt>
                <c:pt idx="2">
                  <c:v>-7.9725</c:v>
                </c:pt>
                <c:pt idx="3">
                  <c:v>8.5185</c:v>
                </c:pt>
                <c:pt idx="4">
                  <c:v>0.00430000000000064</c:v>
                </c:pt>
                <c:pt idx="5">
                  <c:v>-6.09</c:v>
                </c:pt>
                <c:pt idx="6">
                  <c:v>-6.72</c:v>
                </c:pt>
                <c:pt idx="7" c:formatCode="General">
                  <c:v>0.0999999999999943</c:v>
                </c:pt>
                <c:pt idx="8" c:formatCode="General">
                  <c:v>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1519444"/>
        <c:axId val="774541139"/>
      </c:barChart>
      <c:lineChart>
        <c:grouping val="standard"/>
        <c:varyColors val="0"/>
        <c:ser>
          <c:idx val="1"/>
          <c:order val="1"/>
          <c:tx>
            <c:strRef>
              <c:f>库存变化!$L$16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库存变化!$L$17:$L$25</c:f>
              <c:numCache>
                <c:formatCode>General</c:formatCode>
                <c:ptCount val="9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c:formatCode="0.0_ ">
                  <c:v>3.11985635193775</c:v>
                </c:pt>
                <c:pt idx="8" c:formatCode="0.0_ ">
                  <c:v>4.52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44570540"/>
        <c:axId val="114274447"/>
      </c:lineChart>
      <c:catAx>
        <c:axId val="1915194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74541139"/>
        <c:crosses val="autoZero"/>
        <c:auto val="1"/>
        <c:lblAlgn val="ctr"/>
        <c:lblOffset val="100"/>
        <c:noMultiLvlLbl val="0"/>
      </c:catAx>
      <c:valAx>
        <c:axId val="774541139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1519444"/>
        <c:crosses val="autoZero"/>
        <c:crossBetween val="between"/>
      </c:valAx>
      <c:catAx>
        <c:axId val="7445705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4274447"/>
        <c:crosses val="autoZero"/>
        <c:auto val="1"/>
        <c:lblAlgn val="ctr"/>
        <c:lblOffset val="100"/>
        <c:noMultiLvlLbl val="0"/>
      </c:catAx>
      <c:valAx>
        <c:axId val="114274447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4457054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9"/>
          <c:y val="0.0729166666666667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8627008254017"/>
          <c:y val="0.164324989369215"/>
          <c:w val="0.979032607488059"/>
          <c:h val="0.719169811197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rgbClr val="5B9BD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Sheet1!$A$3:$A$10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Sheet1!$B$3:$B$10</c:f>
              <c:numCache>
                <c:formatCode>General</c:formatCode>
                <c:ptCount val="8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9202432"/>
        <c:axId val="129290240"/>
      </c:barChart>
      <c:catAx>
        <c:axId val="129202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129290240"/>
        <c:crosses val="autoZero"/>
        <c:auto val="1"/>
        <c:lblAlgn val="ctr"/>
        <c:lblOffset val="100"/>
        <c:noMultiLvlLbl val="0"/>
      </c:catAx>
      <c:valAx>
        <c:axId val="1292902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129202432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18758586237043"/>
          <c:y val="0.101565866973136"/>
          <c:w val="0.914125140502061"/>
          <c:h val="0.8128429823301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122976</c:v>
                </c:pt>
                <c:pt idx="1">
                  <c:v>87396</c:v>
                </c:pt>
                <c:pt idx="2">
                  <c:v>88627</c:v>
                </c:pt>
                <c:pt idx="3">
                  <c:v>46840</c:v>
                </c:pt>
                <c:pt idx="4">
                  <c:v>42075</c:v>
                </c:pt>
                <c:pt idx="5">
                  <c:v>21420</c:v>
                </c:pt>
                <c:pt idx="6">
                  <c:v>16741</c:v>
                </c:pt>
                <c:pt idx="7">
                  <c:v>12773</c:v>
                </c:pt>
                <c:pt idx="8">
                  <c:v>8842</c:v>
                </c:pt>
                <c:pt idx="9">
                  <c:v>11489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86477</c:v>
                </c:pt>
                <c:pt idx="1">
                  <c:v>80368</c:v>
                </c:pt>
                <c:pt idx="2">
                  <c:v>55155</c:v>
                </c:pt>
                <c:pt idx="3">
                  <c:v>42421</c:v>
                </c:pt>
                <c:pt idx="4">
                  <c:v>22875</c:v>
                </c:pt>
                <c:pt idx="5">
                  <c:v>17082</c:v>
                </c:pt>
                <c:pt idx="6">
                  <c:v>14511</c:v>
                </c:pt>
                <c:pt idx="7">
                  <c:v>13424</c:v>
                </c:pt>
                <c:pt idx="8">
                  <c:v>5625</c:v>
                </c:pt>
                <c:pt idx="9">
                  <c:v>9822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9013837"/>
        <c:axId val="20186718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0.00892968652429124"/>
                  <c:y val="0.014365752047119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4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0.000999125764955664"/>
                  <c:y val="0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Sheet1!$D$2:$D$11</c:f>
              <c:numCache>
                <c:formatCode>0.00%</c:formatCode>
                <c:ptCount val="10"/>
                <c:pt idx="0">
                  <c:v>-0.296797749154307</c:v>
                </c:pt>
                <c:pt idx="1">
                  <c:v>-0.0931883060466901</c:v>
                </c:pt>
                <c:pt idx="2">
                  <c:v>-0.368907043800632</c:v>
                </c:pt>
                <c:pt idx="3">
                  <c:v>-0.0943424423569599</c:v>
                </c:pt>
                <c:pt idx="4">
                  <c:v>-0.45632798573975</c:v>
                </c:pt>
                <c:pt idx="5">
                  <c:v>-0.202521008403361</c:v>
                </c:pt>
                <c:pt idx="6">
                  <c:v>-0.133205901678514</c:v>
                </c:pt>
                <c:pt idx="7">
                  <c:v>0.0509668832693964</c:v>
                </c:pt>
                <c:pt idx="8">
                  <c:v>-0.14509530855601</c:v>
                </c:pt>
                <c:pt idx="9">
                  <c:v>-0.363831712282289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7245417"/>
        <c:axId val="450200270"/>
      </c:lineChart>
      <c:catAx>
        <c:axId val="659013837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1867182"/>
        <c:crosses val="autoZero"/>
        <c:auto val="1"/>
        <c:lblAlgn val="ctr"/>
        <c:lblOffset val="100"/>
        <c:noMultiLvlLbl val="0"/>
      </c:catAx>
      <c:valAx>
        <c:axId val="20186718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59013837"/>
        <c:crosses val="autoZero"/>
        <c:crossBetween val="between"/>
      </c:valAx>
      <c:catAx>
        <c:axId val="47724541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50200270"/>
        <c:crosses val="autoZero"/>
        <c:auto val="1"/>
        <c:lblAlgn val="ctr"/>
        <c:lblOffset val="100"/>
        <c:noMultiLvlLbl val="0"/>
      </c:catAx>
      <c:valAx>
        <c:axId val="450200270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77245417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09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15038447930072"/>
          <c:y val="0.109478400424771"/>
          <c:w val="0.96975550725205"/>
          <c:h val="0.795479603553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228217</c:v>
                </c:pt>
                <c:pt idx="1">
                  <c:v>133118</c:v>
                </c:pt>
                <c:pt idx="2">
                  <c:v>34156</c:v>
                </c:pt>
                <c:pt idx="3">
                  <c:v>22527</c:v>
                </c:pt>
                <c:pt idx="4">
                  <c:v>20129</c:v>
                </c:pt>
                <c:pt idx="5">
                  <c:v>9971</c:v>
                </c:pt>
                <c:pt idx="6">
                  <c:v>8316</c:v>
                </c:pt>
                <c:pt idx="7">
                  <c:v>250064</c:v>
                </c:pt>
                <c:pt idx="8">
                  <c:v>15556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162677</c:v>
                </c:pt>
                <c:pt idx="1">
                  <c:v>106860</c:v>
                </c:pt>
                <c:pt idx="2">
                  <c:v>15063</c:v>
                </c:pt>
                <c:pt idx="3">
                  <c:v>13504</c:v>
                </c:pt>
                <c:pt idx="4">
                  <c:v>13620</c:v>
                </c:pt>
                <c:pt idx="5">
                  <c:v>7357</c:v>
                </c:pt>
                <c:pt idx="6">
                  <c:v>6273</c:v>
                </c:pt>
                <c:pt idx="7">
                  <c:v>189802</c:v>
                </c:pt>
                <c:pt idx="8">
                  <c:v>15142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88672048"/>
        <c:axId val="-15043676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19050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dLbls>
            <c:dLbl>
              <c:idx val="1"/>
              <c:layout>
                <c:manualLayout>
                  <c:x val="-0.0405028827995298"/>
                  <c:y val="-0.074287232369633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27277451681316"/>
                  <c:y val="-0.062637299798428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-0.287182812849174</c:v>
                </c:pt>
                <c:pt idx="1">
                  <c:v>-0.197253564506678</c:v>
                </c:pt>
                <c:pt idx="2">
                  <c:v>-0.558994027403677</c:v>
                </c:pt>
                <c:pt idx="3">
                  <c:v>-0.40054157233542</c:v>
                </c:pt>
                <c:pt idx="4">
                  <c:v>-0.323364300263302</c:v>
                </c:pt>
                <c:pt idx="5">
                  <c:v>-0.262160264767827</c:v>
                </c:pt>
                <c:pt idx="6">
                  <c:v>-0.245670995670996</c:v>
                </c:pt>
                <c:pt idx="7">
                  <c:v>-0.240986307505279</c:v>
                </c:pt>
                <c:pt idx="8">
                  <c:v>-0.0266135253278478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-1504341008"/>
        <c:axId val="-1504375824"/>
      </c:lineChart>
      <c:catAx>
        <c:axId val="-1388672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504367664"/>
        <c:crosses val="autoZero"/>
        <c:auto val="1"/>
        <c:lblAlgn val="ctr"/>
        <c:lblOffset val="100"/>
        <c:noMultiLvlLbl val="0"/>
      </c:catAx>
      <c:valAx>
        <c:axId val="-1504367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388672048"/>
        <c:crosses val="autoZero"/>
        <c:crossBetween val="between"/>
      </c:valAx>
      <c:catAx>
        <c:axId val="-15043410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504375824"/>
        <c:crosses val="autoZero"/>
        <c:auto val="1"/>
        <c:lblAlgn val="ctr"/>
        <c:lblOffset val="100"/>
        <c:noMultiLvlLbl val="0"/>
      </c:catAx>
      <c:valAx>
        <c:axId val="-1504375824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504341008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272353872715452"/>
          <c:y val="0.0344859699024292"/>
          <c:w val="0.356887736445495"/>
          <c:h val="0.074169384549277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6364443666258"/>
          <c:y val="0.0287793549913963"/>
          <c:w val="0.829579877041594"/>
          <c:h val="0.862697773889387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0.0132378336113864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0.034793278640314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8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0.480114911571954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0.141686185855321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0.279465813535299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0.0408937203981642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0.0107375940933711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153479040"/>
        <c:axId val="153480576"/>
      </c:barChart>
      <c:catAx>
        <c:axId val="1534790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53480576"/>
        <c:crosses val="autoZero"/>
        <c:auto val="1"/>
        <c:lblAlgn val="ctr"/>
        <c:lblOffset val="100"/>
        <c:noMultiLvlLbl val="0"/>
      </c:catAx>
      <c:valAx>
        <c:axId val="15348057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53479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89"/>
          <c:y val="0.0421660160165468"/>
          <c:w val="0.076996765429643"/>
          <c:h val="0.8542225602135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675206896455085"/>
          <c:y val="0.0489825641587978"/>
          <c:w val="0.865869777843793"/>
          <c:h val="0.7742401821684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13044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50"/>
        <c:axId val="724733968"/>
        <c:axId val="7247323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0.0183653988974865"/>
                  <c:y val="-0.059866185037011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.00854209813884273"/>
                  <c:y val="-0.044445559147881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</c:v>
                </c:pt>
                <c:pt idx="6" c:formatCode="0.0%">
                  <c:v>0.262</c:v>
                </c:pt>
                <c:pt idx="7" c:formatCode="0.00%">
                  <c:v>-0.02917534980649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805800"/>
        <c:axId val="724806128"/>
      </c:lineChart>
      <c:catAx>
        <c:axId val="72473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732328"/>
        <c:crosses val="autoZero"/>
        <c:auto val="1"/>
        <c:lblAlgn val="ctr"/>
        <c:lblOffset val="100"/>
        <c:noMultiLvlLbl val="0"/>
      </c:catAx>
      <c:valAx>
        <c:axId val="724732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733968"/>
        <c:crosses val="autoZero"/>
        <c:crossBetween val="between"/>
      </c:valAx>
      <c:catAx>
        <c:axId val="7248058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806128"/>
        <c:crossesAt val="0"/>
        <c:auto val="1"/>
        <c:lblAlgn val="ctr"/>
        <c:lblOffset val="100"/>
        <c:noMultiLvlLbl val="0"/>
      </c:catAx>
      <c:valAx>
        <c:axId val="72480612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80580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5"/>
          <c:y val="0.913233911813506"/>
          <c:w val="0.416084903946296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1206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87" y="1685657"/>
            <a:ext cx="8391466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b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  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2022-6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7124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汇报人：王存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2020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7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t="3704" r="-2816"/>
          <a:stretch>
            <a:fillRect/>
          </a:stretch>
        </p:blipFill>
        <p:spPr>
          <a:xfrm>
            <a:off x="0" y="-9525"/>
            <a:ext cx="3081655" cy="698500"/>
          </a:xfrm>
          <a:prstGeom prst="rect">
            <a:avLst/>
          </a:prstGeom>
        </p:spPr>
      </p:pic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882477"/>
            <a:ext cx="1123862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2016-2018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年进口新能源汽车销售在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1.5-2.0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万辆之间，在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Model 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的带动下，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2019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销售暴增至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191%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，占进口汽车总量的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5.4%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；随着车型国产，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年销售规模回落至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2.75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万辆，随着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PHEV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的贡献，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26.2%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，截止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2022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6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月份数据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NEV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13044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辆，同比下滑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2.92%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，较上月有所增长，市场逐步向好。</a:t>
            </a:r>
            <a:endParaRPr lang="zh-CN" altLang="en-US" b="1" kern="100" dirty="0">
              <a:solidFill>
                <a:prstClr val="black"/>
              </a:solidFill>
              <a:latin typeface="等线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081" y="265642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712879" y="30502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6296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联系人：王存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010-88339833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13693394592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年再次进入负增长，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44.6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16.7%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1819.3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63854" y="248610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42201" y="311629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36.8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25.6%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18.4%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，降幅相比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月有所收窄。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1259369" y="281894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91273" y="976461"/>
            <a:ext cx="11022532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库存：伴随着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19-20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年供给小于需求，进口汽车全行业库存深度出现明显下滑；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年供需基本平衡，但销量有所下滑；截至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月库存深度大幅攀升至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4.5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个月，创历史新高，但相比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月有所降低。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2146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41057" y="27280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6616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2153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1275715" y="2982595"/>
          <a:ext cx="10001250" cy="3117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80073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17992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40.79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万元，第一次突破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万元大关，一是消费升级趋势，二是低价产品国产化趋势，三是汇率近期有所贬值。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49436" y="977583"/>
            <a:ext cx="10893128" cy="142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（五）品牌结构：受疫情的影响，进口汽车市场整体大幅下滑，超豪华车、豪华车更加受到消费者的追捧，超豪华汽车本月同比增长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32.12%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大幅提升。从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月累计来看，豪华仍然是销量主力，车占比超过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以上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72224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72571" y="3207225"/>
          <a:ext cx="9846858" cy="2531658"/>
        </p:xfrm>
        <a:graphic>
          <a:graphicData uri="http://schemas.openxmlformats.org/drawingml/2006/table">
            <a:tbl>
              <a:tblPr/>
              <a:tblGrid>
                <a:gridCol w="940538"/>
                <a:gridCol w="1113290"/>
                <a:gridCol w="1113290"/>
                <a:gridCol w="1113290"/>
                <a:gridCol w="1113290"/>
                <a:gridCol w="1113290"/>
                <a:gridCol w="1113290"/>
                <a:gridCol w="1113290"/>
                <a:gridCol w="1113290"/>
              </a:tblGrid>
              <a:tr h="7607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  <a:endParaRPr lang="zh-CN" alt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1-6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月累计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741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979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32.12%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3984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-0.42%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79826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64375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-19.36%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89.72%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444246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332301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-25.20%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90.39%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7382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6401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-13.29%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8.92%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45590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31336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-31.27%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8.52%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317654" y="2791217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709" y="937556"/>
            <a:ext cx="11170703" cy="138227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月，前十大品牌只有丰田实现同比增长，同比增长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5.1%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，较上月有所下降；雷克萨斯保持第一，同比下滑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29.68%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奥迪品牌下滑幅度最大，同比下降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45.63%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宝马</a:t>
            </a:r>
            <a:r>
              <a:rPr 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奔驰、沃尔沃本月进口量下降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35%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以上。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8094" y="3143642"/>
          <a:ext cx="10168890" cy="3067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  <a:endParaRPr lang="zh-CN" altLang="zh-CN" sz="2400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11951" y="2720971"/>
            <a:ext cx="39344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2021-2022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077757" y="3055247"/>
          <a:ext cx="9986820" cy="3156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矩形 13"/>
          <p:cNvSpPr/>
          <p:nvPr/>
        </p:nvSpPr>
        <p:spPr>
          <a:xfrm>
            <a:off x="590015" y="1026200"/>
            <a:ext cx="11138746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月，所有车型均出现不同程度的下滑，其中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由上月增长下滑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2.66%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 ，轿车和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同比下滑增速加快，分别达到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28.72%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24.10%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的下滑；</a:t>
            </a:r>
            <a:r>
              <a:rPr lang="en-US" altLang="zh-CN" sz="2000" b="1" kern="1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sportback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车型同比降幅大于整体市场，达到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55.9%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以上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.</a:t>
            </a:r>
            <a:endParaRPr lang="en-US" altLang="zh-CN" sz="2000" b="1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5" name="右箭头 6"/>
          <p:cNvSpPr/>
          <p:nvPr/>
        </p:nvSpPr>
        <p:spPr>
          <a:xfrm>
            <a:off x="1414279" y="5805115"/>
            <a:ext cx="910097" cy="48385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2" name="单圆角矩形 1"/>
          <p:cNvSpPr/>
          <p:nvPr/>
        </p:nvSpPr>
        <p:spPr>
          <a:xfrm>
            <a:off x="235839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2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排量下移：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占比为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48%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年有所下滑，但仍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年有所提升，是第二大排量区间；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平行进口车型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逐步恢复供应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以上排量份额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反弹至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5.2%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12140" y="2944260"/>
          <a:ext cx="10737215" cy="353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662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1687</Words>
  <Application>WPS 演示</Application>
  <PresentationFormat>宽屏</PresentationFormat>
  <Paragraphs>166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方正兰亭纤黑_GBK</vt:lpstr>
      <vt:lpstr>黑体</vt:lpstr>
      <vt:lpstr>Calibri</vt:lpstr>
      <vt:lpstr>等线</vt:lpstr>
      <vt:lpstr>Arial</vt:lpstr>
      <vt:lpstr>Calibri</vt:lpstr>
      <vt:lpstr>锐字云字库美黑GB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lenovo</cp:lastModifiedBy>
  <cp:revision>129</cp:revision>
  <dcterms:created xsi:type="dcterms:W3CDTF">2021-11-13T06:30:00Z</dcterms:created>
  <dcterms:modified xsi:type="dcterms:W3CDTF">2022-08-02T09:35:10Z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