
<file path=[Content_Types].xml><?xml version="1.0" encoding="utf-8"?>
<Types xmlns="http://schemas.openxmlformats.org/package/2006/content-types">
  <Default Extension="jfif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0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288" r:id="rId3"/>
    <p:sldId id="307" r:id="rId4"/>
    <p:sldId id="312" r:id="rId5"/>
    <p:sldId id="304" r:id="rId6"/>
    <p:sldId id="310" r:id="rId7"/>
    <p:sldId id="309" r:id="rId8"/>
    <p:sldId id="305" r:id="rId9"/>
    <p:sldId id="311" r:id="rId10"/>
    <p:sldId id="306" r:id="rId11"/>
    <p:sldId id="322" r:id="rId12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92C48"/>
    <a:srgbClr val="2C2D39"/>
    <a:srgbClr val="242630"/>
    <a:srgbClr val="2A1F43"/>
    <a:srgbClr val="0C1B43"/>
    <a:srgbClr val="1D2225"/>
    <a:srgbClr val="F8F8F8"/>
    <a:srgbClr val="363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0551" autoAdjust="0"/>
  </p:normalViewPr>
  <p:slideViewPr>
    <p:cSldViewPr snapToGrid="0" snapToObjects="1">
      <p:cViewPr varScale="1">
        <p:scale>
          <a:sx n="63" d="100"/>
          <a:sy n="63" d="100"/>
        </p:scale>
        <p:origin x="76" y="2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53862</c:v>
                </c:pt>
                <c:pt idx="1">
                  <c:v>29242</c:v>
                </c:pt>
                <c:pt idx="2">
                  <c:v>61872</c:v>
                </c:pt>
                <c:pt idx="3">
                  <c:v>58419</c:v>
                </c:pt>
                <c:pt idx="4">
                  <c:v>53626</c:v>
                </c:pt>
                <c:pt idx="5">
                  <c:v>63445</c:v>
                </c:pt>
                <c:pt idx="6">
                  <c:v>61775</c:v>
                </c:pt>
                <c:pt idx="7">
                  <c:v>58069</c:v>
                </c:pt>
                <c:pt idx="8">
                  <c:v>56871</c:v>
                </c:pt>
                <c:pt idx="9">
                  <c:v>48210</c:v>
                </c:pt>
                <c:pt idx="10">
                  <c:v>49201</c:v>
                </c:pt>
                <c:pt idx="11">
                  <c:v>66538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D8-461F-ADE0-CE3147A56A5D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52056</c:v>
                </c:pt>
                <c:pt idx="1">
                  <c:v>30604</c:v>
                </c:pt>
                <c:pt idx="2">
                  <c:v>51266</c:v>
                </c:pt>
                <c:pt idx="3">
                  <c:v>40707</c:v>
                </c:pt>
                <c:pt idx="4">
                  <c:v>25609</c:v>
                </c:pt>
                <c:pt idx="5">
                  <c:v>52983</c:v>
                </c:pt>
                <c:pt idx="6">
                  <c:v>63305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15-4366-B9D5-B22EE22EA3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239616"/>
        <c:axId val="2283646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50557</c:v>
                      </c:pt>
                      <c:pt idx="1">
                        <c:v>23643</c:v>
                      </c:pt>
                      <c:pt idx="2">
                        <c:v>49682</c:v>
                      </c:pt>
                      <c:pt idx="3">
                        <c:v>49881</c:v>
                      </c:pt>
                      <c:pt idx="4">
                        <c:v>50608</c:v>
                      </c:pt>
                      <c:pt idx="5">
                        <c:v>47800</c:v>
                      </c:pt>
                      <c:pt idx="6">
                        <c:v>48000</c:v>
                      </c:pt>
                      <c:pt idx="7">
                        <c:v>54700</c:v>
                      </c:pt>
                      <c:pt idx="8">
                        <c:v>50500</c:v>
                      </c:pt>
                      <c:pt idx="9">
                        <c:v>44800</c:v>
                      </c:pt>
                      <c:pt idx="10">
                        <c:v>51300</c:v>
                      </c:pt>
                      <c:pt idx="11">
                        <c:v>81100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67D8-461F-ADE0-CE3147A56A5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52381</c:v>
                      </c:pt>
                      <c:pt idx="1">
                        <c:v>21435</c:v>
                      </c:pt>
                      <c:pt idx="2">
                        <c:v>66036</c:v>
                      </c:pt>
                      <c:pt idx="3">
                        <c:v>57192</c:v>
                      </c:pt>
                      <c:pt idx="4">
                        <c:v>53874</c:v>
                      </c:pt>
                      <c:pt idx="5">
                        <c:v>65302</c:v>
                      </c:pt>
                      <c:pt idx="6">
                        <c:v>47824</c:v>
                      </c:pt>
                      <c:pt idx="7">
                        <c:v>52162</c:v>
                      </c:pt>
                      <c:pt idx="8">
                        <c:v>60568</c:v>
                      </c:pt>
                      <c:pt idx="9">
                        <c:v>52356</c:v>
                      </c:pt>
                      <c:pt idx="10">
                        <c:v>61781</c:v>
                      </c:pt>
                      <c:pt idx="11">
                        <c:v>79236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7D8-461F-ADE0-CE3147A56A5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47393</c:v>
                      </c:pt>
                      <c:pt idx="1">
                        <c:v>5828</c:v>
                      </c:pt>
                      <c:pt idx="2">
                        <c:v>28822</c:v>
                      </c:pt>
                      <c:pt idx="3">
                        <c:v>50459</c:v>
                      </c:pt>
                      <c:pt idx="4">
                        <c:v>58161</c:v>
                      </c:pt>
                      <c:pt idx="5">
                        <c:v>49605</c:v>
                      </c:pt>
                      <c:pt idx="6">
                        <c:v>47758</c:v>
                      </c:pt>
                      <c:pt idx="7">
                        <c:v>56473</c:v>
                      </c:pt>
                      <c:pt idx="8">
                        <c:v>70499</c:v>
                      </c:pt>
                      <c:pt idx="9">
                        <c:v>64440</c:v>
                      </c:pt>
                      <c:pt idx="10">
                        <c:v>69587</c:v>
                      </c:pt>
                      <c:pt idx="11">
                        <c:v>91843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67D8-461F-ADE0-CE3147A56A5D}"/>
                  </c:ext>
                </c:extLst>
              </c15:ser>
            </c15:filteredBarSeries>
          </c:ext>
        </c:extLst>
      </c:barChart>
      <c:catAx>
        <c:axId val="228239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364672"/>
        <c:crosses val="autoZero"/>
        <c:auto val="1"/>
        <c:lblAlgn val="ctr"/>
        <c:lblOffset val="100"/>
        <c:noMultiLvlLbl val="0"/>
      </c:catAx>
      <c:valAx>
        <c:axId val="2283646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23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9845571733158114"/>
          <c:y val="0.13730949044643459"/>
          <c:w val="0.25494502073857561"/>
          <c:h val="6.4693414170206853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北京二手车月度销售趋势图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46121</c:v>
                </c:pt>
                <c:pt idx="1">
                  <c:v>26325</c:v>
                </c:pt>
                <c:pt idx="2">
                  <c:v>71769</c:v>
                </c:pt>
                <c:pt idx="3">
                  <c:v>67053</c:v>
                </c:pt>
                <c:pt idx="4">
                  <c:v>56468</c:v>
                </c:pt>
                <c:pt idx="5">
                  <c:v>66148</c:v>
                </c:pt>
                <c:pt idx="6">
                  <c:v>66212</c:v>
                </c:pt>
                <c:pt idx="7">
                  <c:v>66867</c:v>
                </c:pt>
                <c:pt idx="8">
                  <c:v>57654</c:v>
                </c:pt>
                <c:pt idx="9">
                  <c:v>46705</c:v>
                </c:pt>
                <c:pt idx="10">
                  <c:v>54683</c:v>
                </c:pt>
                <c:pt idx="11">
                  <c:v>63233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94-448B-A074-0DA45D08D77D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48118</c:v>
                </c:pt>
                <c:pt idx="1">
                  <c:v>32393</c:v>
                </c:pt>
                <c:pt idx="2">
                  <c:v>62659</c:v>
                </c:pt>
                <c:pt idx="3">
                  <c:v>51721</c:v>
                </c:pt>
                <c:pt idx="4">
                  <c:v>17364</c:v>
                </c:pt>
                <c:pt idx="5">
                  <c:v>52189</c:v>
                </c:pt>
                <c:pt idx="6">
                  <c:v>63600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494-448B-A074-0DA45D08D7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961536"/>
        <c:axId val="2309630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68700</c:v>
                      </c:pt>
                      <c:pt idx="1">
                        <c:v>35400</c:v>
                      </c:pt>
                      <c:pt idx="2">
                        <c:v>55400</c:v>
                      </c:pt>
                      <c:pt idx="3">
                        <c:v>70200</c:v>
                      </c:pt>
                      <c:pt idx="4">
                        <c:v>59600</c:v>
                      </c:pt>
                      <c:pt idx="5">
                        <c:v>52800</c:v>
                      </c:pt>
                      <c:pt idx="6">
                        <c:v>57300</c:v>
                      </c:pt>
                      <c:pt idx="7">
                        <c:v>58800</c:v>
                      </c:pt>
                      <c:pt idx="8">
                        <c:v>61400</c:v>
                      </c:pt>
                      <c:pt idx="9">
                        <c:v>56500</c:v>
                      </c:pt>
                      <c:pt idx="10">
                        <c:v>61700</c:v>
                      </c:pt>
                      <c:pt idx="11">
                        <c:v>67100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FFC-4458-BFD6-6F5E02942FA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68100</c:v>
                      </c:pt>
                      <c:pt idx="1">
                        <c:v>27700</c:v>
                      </c:pt>
                      <c:pt idx="2">
                        <c:v>63300</c:v>
                      </c:pt>
                      <c:pt idx="3">
                        <c:v>70500</c:v>
                      </c:pt>
                      <c:pt idx="4">
                        <c:v>59100</c:v>
                      </c:pt>
                      <c:pt idx="5">
                        <c:v>67100</c:v>
                      </c:pt>
                      <c:pt idx="6">
                        <c:v>64700</c:v>
                      </c:pt>
                      <c:pt idx="7">
                        <c:v>58400</c:v>
                      </c:pt>
                      <c:pt idx="8">
                        <c:v>72300</c:v>
                      </c:pt>
                      <c:pt idx="9">
                        <c:v>59200</c:v>
                      </c:pt>
                      <c:pt idx="10">
                        <c:v>72100</c:v>
                      </c:pt>
                      <c:pt idx="11">
                        <c:v>77400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FFC-4458-BFD6-6F5E02942FA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35679</c:v>
                      </c:pt>
                      <c:pt idx="1">
                        <c:v>0</c:v>
                      </c:pt>
                      <c:pt idx="2">
                        <c:v>1749</c:v>
                      </c:pt>
                      <c:pt idx="3">
                        <c:v>36235</c:v>
                      </c:pt>
                      <c:pt idx="4">
                        <c:v>60529</c:v>
                      </c:pt>
                      <c:pt idx="5">
                        <c:v>53768</c:v>
                      </c:pt>
                      <c:pt idx="6">
                        <c:v>56138</c:v>
                      </c:pt>
                      <c:pt idx="7">
                        <c:v>70222</c:v>
                      </c:pt>
                      <c:pt idx="8">
                        <c:v>80605</c:v>
                      </c:pt>
                      <c:pt idx="9">
                        <c:v>73939</c:v>
                      </c:pt>
                      <c:pt idx="10">
                        <c:v>85824</c:v>
                      </c:pt>
                      <c:pt idx="11">
                        <c:v>100500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4FFC-4458-BFD6-6F5E02942FA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49233</c:v>
                      </c:pt>
                      <c:pt idx="1">
                        <c:v>25245</c:v>
                      </c:pt>
                      <c:pt idx="2">
                        <c:v>63976</c:v>
                      </c:pt>
                      <c:pt idx="3">
                        <c:v>63656</c:v>
                      </c:pt>
                      <c:pt idx="4">
                        <c:v>57391</c:v>
                      </c:pt>
                      <c:pt idx="5">
                        <c:v>65404</c:v>
                      </c:pt>
                      <c:pt idx="6">
                        <c:v>66212</c:v>
                      </c:pt>
                      <c:pt idx="7">
                        <c:v>66867</c:v>
                      </c:pt>
                      <c:pt idx="8">
                        <c:v>57654</c:v>
                      </c:pt>
                      <c:pt idx="9">
                        <c:v>46705</c:v>
                      </c:pt>
                      <c:pt idx="10">
                        <c:v>54683</c:v>
                      </c:pt>
                      <c:pt idx="11">
                        <c:v>63233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4FFC-4458-BFD6-6F5E02942FAD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chemeClr val="accent3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46700</c:v>
                      </c:pt>
                      <c:pt idx="1">
                        <c:v>36570</c:v>
                      </c:pt>
                      <c:pt idx="2">
                        <c:v>57726</c:v>
                      </c:pt>
                      <c:pt idx="3">
                        <c:v>50844</c:v>
                      </c:pt>
                      <c:pt idx="4">
                        <c:v>18300</c:v>
                      </c:pt>
                      <c:pt idx="5">
                        <c:v>52189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4950-4175-867F-BCFB3A31E272}"/>
                  </c:ext>
                </c:extLst>
              </c15:ser>
            </c15:filteredBarSeries>
          </c:ext>
        </c:extLst>
      </c:barChart>
      <c:catAx>
        <c:axId val="230961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3072"/>
        <c:crosses val="autoZero"/>
        <c:auto val="1"/>
        <c:lblAlgn val="ctr"/>
        <c:lblOffset val="100"/>
        <c:noMultiLvlLbl val="0"/>
      </c:catAx>
      <c:valAx>
        <c:axId val="2309630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15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2996752181801986"/>
          <c:y val="0.13722207324703606"/>
          <c:w val="9.5865556091969728E-2"/>
          <c:h val="0.12104645860964665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北京新车月度销量同比增长趋势图</a:t>
            </a:r>
          </a:p>
        </c:rich>
      </c:tx>
      <c:layout>
        <c:manualLayout>
          <c:xMode val="edge"/>
          <c:yMode val="edge"/>
          <c:x val="0.23792534484135389"/>
          <c:y val="3.7695798720547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4.9794886711825338E-2"/>
          <c:y val="0.17132103069159699"/>
          <c:w val="0.92853402168111709"/>
          <c:h val="0.67956090542849179"/>
        </c:manualLayout>
      </c:layout>
      <c:lineChart>
        <c:grouping val="standar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ln w="31750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0.00%</c:formatCode>
                <c:ptCount val="12"/>
                <c:pt idx="0">
                  <c:v>0.13650000000000001</c:v>
                </c:pt>
                <c:pt idx="1">
                  <c:v>4.0175000000000001</c:v>
                </c:pt>
                <c:pt idx="2">
                  <c:v>1.1467000000000001</c:v>
                </c:pt>
                <c:pt idx="3">
                  <c:v>0.1578</c:v>
                </c:pt>
                <c:pt idx="4">
                  <c:v>-7.8E-2</c:v>
                </c:pt>
                <c:pt idx="5">
                  <c:v>0.27900000000000003</c:v>
                </c:pt>
                <c:pt idx="6">
                  <c:v>0.29349999999999998</c:v>
                </c:pt>
                <c:pt idx="7">
                  <c:v>2.8299999999999999E-2</c:v>
                </c:pt>
                <c:pt idx="8">
                  <c:v>-0.1933</c:v>
                </c:pt>
                <c:pt idx="9">
                  <c:v>-0.25190000000000001</c:v>
                </c:pt>
                <c:pt idx="10">
                  <c:v>-0.29299999999999998</c:v>
                </c:pt>
                <c:pt idx="11">
                  <c:v>-0.27550000000000002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7B9-49E4-9F96-C609E5D562D3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2022年</c:v>
                </c:pt>
              </c:strCache>
            </c:strRef>
          </c:tx>
          <c:spPr>
            <a:ln w="31750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6.7826977149094497E-2"/>
                  <c:y val="4.60897923254067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A63-42E9-96A1-DF9CB08901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0.00%</c:formatCode>
                <c:ptCount val="12"/>
                <c:pt idx="0">
                  <c:v>-3.3500000000000002E-2</c:v>
                </c:pt>
                <c:pt idx="1">
                  <c:v>4.4600000000000001E-2</c:v>
                </c:pt>
                <c:pt idx="2">
                  <c:v>-0.1714</c:v>
                </c:pt>
                <c:pt idx="3">
                  <c:v>-0.30320000000000003</c:v>
                </c:pt>
                <c:pt idx="4">
                  <c:v>-0.52249999999999996</c:v>
                </c:pt>
                <c:pt idx="5">
                  <c:v>-0.16489999999999999</c:v>
                </c:pt>
                <c:pt idx="6">
                  <c:v>2.4799999999999999E-2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A63-42E9-96A1-DF9CB0890105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9012608"/>
        <c:axId val="229069184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1.52E-2</c:v>
                      </c:pt>
                      <c:pt idx="1">
                        <c:v>-0.34510000000000002</c:v>
                      </c:pt>
                      <c:pt idx="2">
                        <c:v>-0.21510000000000001</c:v>
                      </c:pt>
                      <c:pt idx="3">
                        <c:v>-5.1700000000000003E-2</c:v>
                      </c:pt>
                      <c:pt idx="4">
                        <c:v>-5.7599999999999998E-2</c:v>
                      </c:pt>
                      <c:pt idx="5">
                        <c:v>-0.10115</c:v>
                      </c:pt>
                      <c:pt idx="6">
                        <c:v>-0.11600000000000001</c:v>
                      </c:pt>
                      <c:pt idx="7">
                        <c:v>-1.7999999999999999E-2</c:v>
                      </c:pt>
                      <c:pt idx="8">
                        <c:v>-8.1799999999999998E-2</c:v>
                      </c:pt>
                      <c:pt idx="9">
                        <c:v>3.4599999999999999E-2</c:v>
                      </c:pt>
                      <c:pt idx="10">
                        <c:v>-0.14929999999999999</c:v>
                      </c:pt>
                      <c:pt idx="11">
                        <c:v>0.114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77B9-49E4-9F96-C609E5D562D3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ln w="3175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4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3.61E-2</c:v>
                      </c:pt>
                      <c:pt idx="1">
                        <c:v>-9.3399999999999997E-2</c:v>
                      </c:pt>
                      <c:pt idx="2">
                        <c:v>0.32919999999999999</c:v>
                      </c:pt>
                      <c:pt idx="3">
                        <c:v>0.14660000000000001</c:v>
                      </c:pt>
                      <c:pt idx="4">
                        <c:v>6.4500000000000002E-2</c:v>
                      </c:pt>
                      <c:pt idx="5">
                        <c:v>0.36620000000000003</c:v>
                      </c:pt>
                      <c:pt idx="6">
                        <c:v>-3.7000000000000002E-3</c:v>
                      </c:pt>
                      <c:pt idx="7">
                        <c:v>-4.6399999999999997E-2</c:v>
                      </c:pt>
                      <c:pt idx="8">
                        <c:v>0.19939999999999999</c:v>
                      </c:pt>
                      <c:pt idx="9">
                        <c:v>0.16869999999999999</c:v>
                      </c:pt>
                      <c:pt idx="10">
                        <c:v>0.20430000000000001</c:v>
                      </c:pt>
                      <c:pt idx="11">
                        <c:v>-2.3E-2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77B9-49E4-9F96-C609E5D562D3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-9.5200000000000007E-2</c:v>
                      </c:pt>
                      <c:pt idx="1">
                        <c:v>-0.72809999999999997</c:v>
                      </c:pt>
                      <c:pt idx="2">
                        <c:v>-0.5635</c:v>
                      </c:pt>
                      <c:pt idx="3">
                        <c:v>-0.1177</c:v>
                      </c:pt>
                      <c:pt idx="4">
                        <c:v>7.9600000000000004E-2</c:v>
                      </c:pt>
                      <c:pt idx="5">
                        <c:v>-0.2404</c:v>
                      </c:pt>
                      <c:pt idx="6">
                        <c:v>-1.4E-3</c:v>
                      </c:pt>
                      <c:pt idx="7">
                        <c:v>8.2600000000000007E-2</c:v>
                      </c:pt>
                      <c:pt idx="8">
                        <c:v>0.16400000000000001</c:v>
                      </c:pt>
                      <c:pt idx="9">
                        <c:v>0.23080000000000001</c:v>
                      </c:pt>
                      <c:pt idx="10">
                        <c:v>0.1263</c:v>
                      </c:pt>
                      <c:pt idx="11">
                        <c:v>0.15909999999999999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77B9-49E4-9F96-C609E5D562D3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2021年累计</c:v>
                      </c:pt>
                    </c:strCache>
                  </c:strRef>
                </c:tx>
                <c:spPr>
                  <a:ln w="31750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0.5615</c:v>
                      </c:pt>
                      <c:pt idx="2">
                        <c:v>0.7671</c:v>
                      </c:pt>
                      <c:pt idx="3">
                        <c:v>0.53500000000000003</c:v>
                      </c:pt>
                      <c:pt idx="4">
                        <c:v>0.34799999999999998</c:v>
                      </c:pt>
                      <c:pt idx="5">
                        <c:v>0.33379999999999999</c:v>
                      </c:pt>
                      <c:pt idx="6">
                        <c:v>0.3271</c:v>
                      </c:pt>
                      <c:pt idx="7">
                        <c:v>0.27810000000000001</c:v>
                      </c:pt>
                      <c:pt idx="8">
                        <c:v>0.19800000000000001</c:v>
                      </c:pt>
                      <c:pt idx="9">
                        <c:v>0.1376</c:v>
                      </c:pt>
                      <c:pt idx="10">
                        <c:v>8.3000000000000004E-2</c:v>
                      </c:pt>
                      <c:pt idx="11">
                        <c:v>3.1600000000000003E-2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77B9-49E4-9F96-C609E5D562D3}"/>
                  </c:ext>
                </c:extLst>
              </c15:ser>
            </c15:filteredLineSeries>
          </c:ext>
        </c:extLst>
      </c:lineChart>
      <c:catAx>
        <c:axId val="2290126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69184"/>
        <c:crosses val="autoZero"/>
        <c:auto val="1"/>
        <c:lblAlgn val="ctr"/>
        <c:lblOffset val="100"/>
        <c:noMultiLvlLbl val="0"/>
      </c:catAx>
      <c:valAx>
        <c:axId val="229069184"/>
        <c:scaling>
          <c:orientation val="minMax"/>
          <c:max val="2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12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1537860218855271"/>
          <c:y val="0.17054995583782406"/>
          <c:w val="0.27888333599521337"/>
          <c:h val="5.6686170390946561E-2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7</a:t>
            </a:r>
            <a:r>
              <a:rPr lang="zh-CN" altLang="en-US" dirty="0"/>
              <a:t>月北京国产乘用车品牌销售排行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红旗</c:v>
                </c:pt>
                <c:pt idx="1">
                  <c:v>日产</c:v>
                </c:pt>
                <c:pt idx="2">
                  <c:v>别克</c:v>
                </c:pt>
                <c:pt idx="3">
                  <c:v>奥迪</c:v>
                </c:pt>
                <c:pt idx="4">
                  <c:v>宝马</c:v>
                </c:pt>
                <c:pt idx="5">
                  <c:v>奔驰</c:v>
                </c:pt>
                <c:pt idx="6">
                  <c:v>本田</c:v>
                </c:pt>
                <c:pt idx="7">
                  <c:v>丰田</c:v>
                </c:pt>
                <c:pt idx="8">
                  <c:v>比亚迪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1374</c:v>
                </c:pt>
                <c:pt idx="1">
                  <c:v>2086</c:v>
                </c:pt>
                <c:pt idx="2">
                  <c:v>2228</c:v>
                </c:pt>
                <c:pt idx="3">
                  <c:v>2295</c:v>
                </c:pt>
                <c:pt idx="4">
                  <c:v>2450</c:v>
                </c:pt>
                <c:pt idx="5">
                  <c:v>2560</c:v>
                </c:pt>
                <c:pt idx="6">
                  <c:v>3350</c:v>
                </c:pt>
                <c:pt idx="7">
                  <c:v>5048</c:v>
                </c:pt>
                <c:pt idx="8">
                  <c:v>7351</c:v>
                </c:pt>
                <c:pt idx="9">
                  <c:v>8013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0F-4091-AAF5-A5836EA724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北京进口车月度销量趋势图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229922018235576"/>
          <c:y val="0.18370493162038995"/>
          <c:w val="0.85602969867149137"/>
          <c:h val="0.60955445584781776"/>
        </c:manualLayout>
      </c:layout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5036</c:v>
                </c:pt>
                <c:pt idx="1">
                  <c:v>3138</c:v>
                </c:pt>
                <c:pt idx="2">
                  <c:v>5538</c:v>
                </c:pt>
                <c:pt idx="3">
                  <c:v>5246</c:v>
                </c:pt>
                <c:pt idx="4">
                  <c:v>4951</c:v>
                </c:pt>
                <c:pt idx="5">
                  <c:v>5853</c:v>
                </c:pt>
                <c:pt idx="6">
                  <c:v>5970</c:v>
                </c:pt>
                <c:pt idx="7">
                  <c:v>5211</c:v>
                </c:pt>
                <c:pt idx="8">
                  <c:v>4878</c:v>
                </c:pt>
                <c:pt idx="9">
                  <c:v>3761</c:v>
                </c:pt>
                <c:pt idx="10">
                  <c:v>3767</c:v>
                </c:pt>
                <c:pt idx="11">
                  <c:v>4911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75-4EE8-B86A-57CBA0B241A2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4414</c:v>
                </c:pt>
                <c:pt idx="1">
                  <c:v>2521</c:v>
                </c:pt>
                <c:pt idx="2">
                  <c:v>4045</c:v>
                </c:pt>
                <c:pt idx="3">
                  <c:v>3763</c:v>
                </c:pt>
                <c:pt idx="4">
                  <c:v>1652</c:v>
                </c:pt>
                <c:pt idx="5">
                  <c:v>3350</c:v>
                </c:pt>
                <c:pt idx="6">
                  <c:v>4279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6A-42E6-B98F-9E116902DB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097664"/>
        <c:axId val="23009920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8800</c:v>
                      </c:pt>
                      <c:pt idx="1">
                        <c:v>3600</c:v>
                      </c:pt>
                      <c:pt idx="2">
                        <c:v>6500</c:v>
                      </c:pt>
                      <c:pt idx="3">
                        <c:v>5500</c:v>
                      </c:pt>
                      <c:pt idx="4">
                        <c:v>5200</c:v>
                      </c:pt>
                      <c:pt idx="5">
                        <c:v>5700</c:v>
                      </c:pt>
                      <c:pt idx="6">
                        <c:v>5900</c:v>
                      </c:pt>
                      <c:pt idx="7">
                        <c:v>7000</c:v>
                      </c:pt>
                      <c:pt idx="8">
                        <c:v>6600</c:v>
                      </c:pt>
                      <c:pt idx="9">
                        <c:v>5300</c:v>
                      </c:pt>
                      <c:pt idx="10">
                        <c:v>6100</c:v>
                      </c:pt>
                      <c:pt idx="11">
                        <c:v>6900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0F75-4EE8-B86A-57CBA0B241A2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6529</c:v>
                      </c:pt>
                      <c:pt idx="1">
                        <c:v>2545</c:v>
                      </c:pt>
                      <c:pt idx="2">
                        <c:v>7263</c:v>
                      </c:pt>
                      <c:pt idx="3">
                        <c:v>5985</c:v>
                      </c:pt>
                      <c:pt idx="4">
                        <c:v>6271</c:v>
                      </c:pt>
                      <c:pt idx="5">
                        <c:v>7956</c:v>
                      </c:pt>
                      <c:pt idx="6">
                        <c:v>6311</c:v>
                      </c:pt>
                      <c:pt idx="7">
                        <c:v>6531</c:v>
                      </c:pt>
                      <c:pt idx="8">
                        <c:v>7745</c:v>
                      </c:pt>
                      <c:pt idx="9">
                        <c:v>5146</c:v>
                      </c:pt>
                      <c:pt idx="10">
                        <c:v>7351</c:v>
                      </c:pt>
                      <c:pt idx="11">
                        <c:v>9133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0F75-4EE8-B86A-57CBA0B241A2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5291</c:v>
                      </c:pt>
                      <c:pt idx="1">
                        <c:v>534</c:v>
                      </c:pt>
                      <c:pt idx="2">
                        <c:v>2646</c:v>
                      </c:pt>
                      <c:pt idx="3">
                        <c:v>4920</c:v>
                      </c:pt>
                      <c:pt idx="4">
                        <c:v>5225</c:v>
                      </c:pt>
                      <c:pt idx="5">
                        <c:v>4877</c:v>
                      </c:pt>
                      <c:pt idx="6">
                        <c:v>4523</c:v>
                      </c:pt>
                      <c:pt idx="7">
                        <c:v>4853</c:v>
                      </c:pt>
                      <c:pt idx="8">
                        <c:v>6362</c:v>
                      </c:pt>
                      <c:pt idx="9">
                        <c:v>5099</c:v>
                      </c:pt>
                      <c:pt idx="10">
                        <c:v>5935</c:v>
                      </c:pt>
                      <c:pt idx="11">
                        <c:v>7747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0F75-4EE8-B86A-57CBA0B241A2}"/>
                  </c:ext>
                </c:extLst>
              </c15:ser>
            </c15:filteredBarSeries>
          </c:ext>
        </c:extLst>
      </c:barChart>
      <c:catAx>
        <c:axId val="230097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9200"/>
        <c:crosses val="autoZero"/>
        <c:auto val="1"/>
        <c:lblAlgn val="ctr"/>
        <c:lblOffset val="100"/>
        <c:noMultiLvlLbl val="0"/>
      </c:catAx>
      <c:valAx>
        <c:axId val="2300992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15919997118105"/>
          <c:y val="0.13691263824220115"/>
          <c:w val="0.20967043906520555"/>
          <c:h val="4.87517387197648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销售进口车北京市场占有率</a:t>
            </a:r>
            <a:endParaRPr lang="en-US" altLang="zh-CN" sz="20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16"/>
              <c:layout>
                <c:manualLayout>
                  <c:x val="-3.9847009735744086E-2"/>
                  <c:y val="7.8642776230925006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50A-4282-9645-4BB034DCE9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Sheet1!$A$2:$A$20</c:f>
              <c:strCache>
                <c:ptCount val="19"/>
                <c:pt idx="0">
                  <c:v>2021年1月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2022年1月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Sheet1!$B$2:$B$20</c:f>
              <c:numCache>
                <c:formatCode>0.00%</c:formatCode>
                <c:ptCount val="19"/>
                <c:pt idx="0">
                  <c:v>9.35E-2</c:v>
                </c:pt>
                <c:pt idx="1">
                  <c:v>0.10730000000000001</c:v>
                </c:pt>
                <c:pt idx="2">
                  <c:v>8.9499999999999996E-2</c:v>
                </c:pt>
                <c:pt idx="3">
                  <c:v>8.9800000000000005E-2</c:v>
                </c:pt>
                <c:pt idx="4">
                  <c:v>9.2299999999999993E-2</c:v>
                </c:pt>
                <c:pt idx="5">
                  <c:v>9.2299999999999993E-2</c:v>
                </c:pt>
                <c:pt idx="6">
                  <c:v>9.6600000000000005E-2</c:v>
                </c:pt>
                <c:pt idx="7">
                  <c:v>8.9700000000000002E-2</c:v>
                </c:pt>
                <c:pt idx="8">
                  <c:v>8.5800000000000001E-2</c:v>
                </c:pt>
                <c:pt idx="9">
                  <c:v>7.8E-2</c:v>
                </c:pt>
                <c:pt idx="10">
                  <c:v>7.6600000000000001E-2</c:v>
                </c:pt>
                <c:pt idx="11">
                  <c:v>7.3800000000000004E-2</c:v>
                </c:pt>
                <c:pt idx="12">
                  <c:v>8.48E-2</c:v>
                </c:pt>
                <c:pt idx="13">
                  <c:v>8.2400000000000001E-2</c:v>
                </c:pt>
                <c:pt idx="14">
                  <c:v>7.8899999999999998E-2</c:v>
                </c:pt>
                <c:pt idx="15">
                  <c:v>9.2399999999999996E-2</c:v>
                </c:pt>
                <c:pt idx="16">
                  <c:v>6.4500000000000002E-2</c:v>
                </c:pt>
                <c:pt idx="17">
                  <c:v>6.3200000000000006E-2</c:v>
                </c:pt>
                <c:pt idx="18">
                  <c:v>6.7599999999999993E-2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27-4DEE-BA2C-CF5B339E8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1403879455"/>
        <c:axId val="1403877791"/>
      </c:lineChart>
      <c:catAx>
        <c:axId val="1403879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7791"/>
        <c:crosses val="autoZero"/>
        <c:auto val="1"/>
        <c:lblAlgn val="ctr"/>
        <c:lblOffset val="100"/>
        <c:noMultiLvlLbl val="0"/>
      </c:catAx>
      <c:valAx>
        <c:axId val="1403877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94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b="1" dirty="0"/>
              <a:t>2022</a:t>
            </a:r>
            <a:r>
              <a:rPr lang="zh-CN" sz="2400" b="1" dirty="0"/>
              <a:t>年</a:t>
            </a:r>
            <a:r>
              <a:rPr lang="en-US" altLang="zh-CN" sz="2400" b="1" dirty="0"/>
              <a:t>7</a:t>
            </a:r>
            <a:r>
              <a:rPr lang="zh-CN" altLang="en-US" sz="2400" b="1" dirty="0"/>
              <a:t>月份</a:t>
            </a:r>
            <a:r>
              <a:rPr lang="zh-CN" sz="2400" b="1" dirty="0"/>
              <a:t>北京进口车销量排行</a:t>
            </a:r>
          </a:p>
        </c:rich>
      </c:tx>
      <c:layout>
        <c:manualLayout>
          <c:xMode val="edge"/>
          <c:yMode val="edge"/>
          <c:x val="0.27014837598425195"/>
          <c:y val="4.218749740480454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丰田</c:v>
                </c:pt>
                <c:pt idx="1">
                  <c:v>迷你</c:v>
                </c:pt>
                <c:pt idx="2">
                  <c:v>吉普</c:v>
                </c:pt>
                <c:pt idx="3">
                  <c:v>沃尔沃</c:v>
                </c:pt>
                <c:pt idx="4">
                  <c:v>路虎</c:v>
                </c:pt>
                <c:pt idx="5">
                  <c:v>奥迪</c:v>
                </c:pt>
                <c:pt idx="6">
                  <c:v>宝马</c:v>
                </c:pt>
                <c:pt idx="7">
                  <c:v>保时捷</c:v>
                </c:pt>
                <c:pt idx="8">
                  <c:v>雷克萨斯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130</c:v>
                </c:pt>
                <c:pt idx="1">
                  <c:v>136</c:v>
                </c:pt>
                <c:pt idx="2">
                  <c:v>147</c:v>
                </c:pt>
                <c:pt idx="3">
                  <c:v>166</c:v>
                </c:pt>
                <c:pt idx="4">
                  <c:v>256</c:v>
                </c:pt>
                <c:pt idx="5">
                  <c:v>407</c:v>
                </c:pt>
                <c:pt idx="6">
                  <c:v>467</c:v>
                </c:pt>
                <c:pt idx="7">
                  <c:v>475</c:v>
                </c:pt>
                <c:pt idx="8">
                  <c:v>739</c:v>
                </c:pt>
                <c:pt idx="9">
                  <c:v>991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7D-4E07-8C0E-575FFF5C28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北京新能源汽车月度销售趋势图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11928</c:v>
                </c:pt>
                <c:pt idx="1">
                  <c:v>5696</c:v>
                </c:pt>
                <c:pt idx="2">
                  <c:v>9127</c:v>
                </c:pt>
                <c:pt idx="3">
                  <c:v>9790</c:v>
                </c:pt>
                <c:pt idx="4">
                  <c:v>11159</c:v>
                </c:pt>
                <c:pt idx="5">
                  <c:v>18196</c:v>
                </c:pt>
                <c:pt idx="6">
                  <c:v>17423</c:v>
                </c:pt>
                <c:pt idx="7">
                  <c:v>17547</c:v>
                </c:pt>
                <c:pt idx="8">
                  <c:v>19001</c:v>
                </c:pt>
                <c:pt idx="9">
                  <c:v>13534</c:v>
                </c:pt>
                <c:pt idx="10">
                  <c:v>14557</c:v>
                </c:pt>
                <c:pt idx="11">
                  <c:v>18680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5C-46A1-B010-BB0771E2986D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10990</c:v>
                </c:pt>
                <c:pt idx="1">
                  <c:v>7732</c:v>
                </c:pt>
                <c:pt idx="2">
                  <c:v>16926</c:v>
                </c:pt>
                <c:pt idx="3">
                  <c:v>13339</c:v>
                </c:pt>
                <c:pt idx="4">
                  <c:v>10778</c:v>
                </c:pt>
                <c:pt idx="5">
                  <c:v>22472</c:v>
                </c:pt>
                <c:pt idx="6">
                  <c:v>23283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05-45B8-8FB6-6E147F0B57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515456"/>
        <c:axId val="23051699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1551</c:v>
                      </c:pt>
                      <c:pt idx="1">
                        <c:v>898</c:v>
                      </c:pt>
                      <c:pt idx="2">
                        <c:v>3784</c:v>
                      </c:pt>
                      <c:pt idx="3">
                        <c:v>4017</c:v>
                      </c:pt>
                      <c:pt idx="4">
                        <c:v>4868</c:v>
                      </c:pt>
                      <c:pt idx="5">
                        <c:v>6529</c:v>
                      </c:pt>
                      <c:pt idx="6">
                        <c:v>5495</c:v>
                      </c:pt>
                      <c:pt idx="7">
                        <c:v>6218</c:v>
                      </c:pt>
                      <c:pt idx="8">
                        <c:v>6941</c:v>
                      </c:pt>
                      <c:pt idx="9">
                        <c:v>8083</c:v>
                      </c:pt>
                      <c:pt idx="10">
                        <c:v>10705</c:v>
                      </c:pt>
                      <c:pt idx="11">
                        <c:v>29821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555C-46A1-B010-BB0771E2986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7600</c:v>
                      </c:pt>
                      <c:pt idx="1">
                        <c:v>2830</c:v>
                      </c:pt>
                      <c:pt idx="2">
                        <c:v>15249</c:v>
                      </c:pt>
                      <c:pt idx="3">
                        <c:v>9472</c:v>
                      </c:pt>
                      <c:pt idx="4">
                        <c:v>9506</c:v>
                      </c:pt>
                      <c:pt idx="5">
                        <c:v>16716</c:v>
                      </c:pt>
                      <c:pt idx="6">
                        <c:v>4241</c:v>
                      </c:pt>
                      <c:pt idx="7">
                        <c:v>5132</c:v>
                      </c:pt>
                      <c:pt idx="8">
                        <c:v>5893</c:v>
                      </c:pt>
                      <c:pt idx="9">
                        <c:v>5668</c:v>
                      </c:pt>
                      <c:pt idx="10">
                        <c:v>8166</c:v>
                      </c:pt>
                      <c:pt idx="11">
                        <c:v>11511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555C-46A1-B010-BB0771E2986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5875</c:v>
                      </c:pt>
                      <c:pt idx="1">
                        <c:v>2686</c:v>
                      </c:pt>
                      <c:pt idx="2">
                        <c:v>9887</c:v>
                      </c:pt>
                      <c:pt idx="3">
                        <c:v>9137</c:v>
                      </c:pt>
                      <c:pt idx="4">
                        <c:v>9763</c:v>
                      </c:pt>
                      <c:pt idx="5">
                        <c:v>9196</c:v>
                      </c:pt>
                      <c:pt idx="6">
                        <c:v>8572</c:v>
                      </c:pt>
                      <c:pt idx="7">
                        <c:v>10129</c:v>
                      </c:pt>
                      <c:pt idx="8">
                        <c:v>13468</c:v>
                      </c:pt>
                      <c:pt idx="9">
                        <c:v>15016</c:v>
                      </c:pt>
                      <c:pt idx="10">
                        <c:v>15513</c:v>
                      </c:pt>
                      <c:pt idx="11">
                        <c:v>18172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555C-46A1-B010-BB0771E2986D}"/>
                  </c:ext>
                </c:extLst>
              </c15:ser>
            </c15:filteredBarSeries>
          </c:ext>
        </c:extLst>
      </c:barChart>
      <c:catAx>
        <c:axId val="230515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6992"/>
        <c:crosses val="autoZero"/>
        <c:auto val="1"/>
        <c:lblAlgn val="ctr"/>
        <c:lblOffset val="100"/>
        <c:noMultiLvlLbl val="0"/>
      </c:catAx>
      <c:valAx>
        <c:axId val="2305169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545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4923070505905035"/>
          <c:y val="0.14960597417582874"/>
          <c:w val="0.24819748601552816"/>
          <c:h val="7.057813270859088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000" b="1" dirty="0"/>
              <a:t>7</a:t>
            </a:r>
            <a:r>
              <a:rPr lang="zh-CN" altLang="en-US" sz="20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宝马</c:v>
                </c:pt>
                <c:pt idx="1">
                  <c:v>国金</c:v>
                </c:pt>
                <c:pt idx="2">
                  <c:v>ARCFOX</c:v>
                </c:pt>
                <c:pt idx="3">
                  <c:v>红旗</c:v>
                </c:pt>
                <c:pt idx="4">
                  <c:v>小鹏</c:v>
                </c:pt>
                <c:pt idx="5">
                  <c:v>蔚来</c:v>
                </c:pt>
                <c:pt idx="6">
                  <c:v>埃安</c:v>
                </c:pt>
                <c:pt idx="7">
                  <c:v>北汽新能源</c:v>
                </c:pt>
                <c:pt idx="8">
                  <c:v>大众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348</c:v>
                </c:pt>
                <c:pt idx="1">
                  <c:v>485</c:v>
                </c:pt>
                <c:pt idx="2">
                  <c:v>500</c:v>
                </c:pt>
                <c:pt idx="3">
                  <c:v>616</c:v>
                </c:pt>
                <c:pt idx="4">
                  <c:v>664</c:v>
                </c:pt>
                <c:pt idx="5">
                  <c:v>687</c:v>
                </c:pt>
                <c:pt idx="6">
                  <c:v>916</c:v>
                </c:pt>
                <c:pt idx="7">
                  <c:v>1066</c:v>
                </c:pt>
                <c:pt idx="8">
                  <c:v>1756</c:v>
                </c:pt>
                <c:pt idx="9">
                  <c:v>6824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000" b="1" dirty="0"/>
              <a:t>6</a:t>
            </a:r>
            <a:r>
              <a:rPr lang="zh-CN" altLang="en-US" sz="20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宝马</c:v>
                </c:pt>
                <c:pt idx="1">
                  <c:v>ARCFOX</c:v>
                </c:pt>
                <c:pt idx="2">
                  <c:v>蔚来</c:v>
                </c:pt>
                <c:pt idx="3">
                  <c:v>小鹏</c:v>
                </c:pt>
                <c:pt idx="4">
                  <c:v>北汽新能源</c:v>
                </c:pt>
                <c:pt idx="5">
                  <c:v>传祺</c:v>
                </c:pt>
                <c:pt idx="6">
                  <c:v>红旗</c:v>
                </c:pt>
                <c:pt idx="7">
                  <c:v>大众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230</c:v>
                </c:pt>
                <c:pt idx="1">
                  <c:v>446</c:v>
                </c:pt>
                <c:pt idx="2">
                  <c:v>600</c:v>
                </c:pt>
                <c:pt idx="3">
                  <c:v>704</c:v>
                </c:pt>
                <c:pt idx="4">
                  <c:v>843</c:v>
                </c:pt>
                <c:pt idx="5">
                  <c:v>871</c:v>
                </c:pt>
                <c:pt idx="6">
                  <c:v>939</c:v>
                </c:pt>
                <c:pt idx="7">
                  <c:v>1327</c:v>
                </c:pt>
                <c:pt idx="8">
                  <c:v>3581</c:v>
                </c:pt>
                <c:pt idx="9">
                  <c:v>5473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D-41A6-86BF-41E3303C7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D5A2E05-2C6E-484E-9BB1-366C90717B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2043844-B7FE-EC43-89AA-8831B859F9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E69A474-9C4A-439C-A6F5-E9BE9F1BBA9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2022/8/31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FAC2EDC-03FB-D147-9BAA-37FCFF988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98E195D-E935-D746-A5D1-61E2EBF7EF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F57D167-9BB5-2048-9DDA-7DF8E5D94DC9}" type="slidenum">
              <a:rPr 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51213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F56DDB4-5354-4248-8F88-47D23400AF9F}" type="datetime1">
              <a:rPr lang="zh-CN" altLang="en-US" smtClean="0"/>
              <a:t>2022/8/31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noProof="0" dirty="0"/>
              <a:t>单击此处编辑母版文本样式</a:t>
            </a:r>
          </a:p>
          <a:p>
            <a:pPr lvl="1" rtl="0"/>
            <a:r>
              <a:rPr lang="zh-cn" noProof="0" dirty="0"/>
              <a:t>第二级</a:t>
            </a:r>
          </a:p>
          <a:p>
            <a:pPr lvl="2" rtl="0"/>
            <a:r>
              <a:rPr lang="zh-cn" noProof="0" dirty="0"/>
              <a:t>第三级</a:t>
            </a:r>
          </a:p>
          <a:p>
            <a:pPr lvl="3" rtl="0"/>
            <a:r>
              <a:rPr lang="zh-cn" noProof="0" dirty="0"/>
              <a:t>第四级</a:t>
            </a:r>
          </a:p>
          <a:p>
            <a:pPr lvl="4" rtl="0"/>
            <a:r>
              <a:rPr lang="zh-cn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B303FA8-A3F3-7640-B13D-36C73B3E55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17856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0F2921-3A0F-4EA1-B6B6-C59461D690B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6DFF1C-FCB9-4D7E-A416-5F3285BFC0E4}" type="datetime1">
              <a:rPr lang="zh-CN" altLang="en-US" smtClean="0"/>
              <a:t>2022/8/31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06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2022/8/31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3324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2022/8/31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822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2022/8/31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594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2022/8/31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27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2022/8/31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2022/8/31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177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2022/8/31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951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2022/8/31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9022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2022/8/31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904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2022/9/1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464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>
            <a:extLst>
              <a:ext uri="{FF2B5EF4-FFF2-40B4-BE49-F238E27FC236}">
                <a16:creationId xmlns:a16="http://schemas.microsoft.com/office/drawing/2014/main" id="{4CC33A90-B87E-634E-AF2A-F4C3C8923FED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3" name="长方形 12">
            <a:extLst>
              <a:ext uri="{FF2B5EF4-FFF2-40B4-BE49-F238E27FC236}">
                <a16:creationId xmlns:a16="http://schemas.microsoft.com/office/drawing/2014/main" id="{41147E0E-4AE4-D149-A315-F2528623D5EA}"/>
              </a:ext>
            </a:extLst>
          </p:cNvPr>
          <p:cNvSpPr/>
          <p:nvPr userDrawn="1"/>
        </p:nvSpPr>
        <p:spPr>
          <a:xfrm>
            <a:off x="763425" y="2818150"/>
            <a:ext cx="6207001" cy="257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E3ED0903-C4AC-F843-878E-D66CB7BFB0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8430" y="3277472"/>
            <a:ext cx="5651293" cy="1086304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 algn="l">
              <a:defRPr sz="8800" b="1" i="0" spc="150" baseline="0">
                <a:solidFill>
                  <a:schemeClr val="accent3">
                    <a:lumMod val="9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noProof="0"/>
              <a:t>标题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C8F278E7-697F-D34E-BB55-5D254AF87F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3125" y="0"/>
            <a:ext cx="6268875" cy="6858000"/>
          </a:xfrm>
          <a:custGeom>
            <a:avLst/>
            <a:gdLst>
              <a:gd name="connsiteX0" fmla="*/ 0 w 6268875"/>
              <a:gd name="connsiteY0" fmla="*/ 0 h 6858000"/>
              <a:gd name="connsiteX1" fmla="*/ 6268875 w 6268875"/>
              <a:gd name="connsiteY1" fmla="*/ 0 h 6858000"/>
              <a:gd name="connsiteX2" fmla="*/ 6268875 w 6268875"/>
              <a:gd name="connsiteY2" fmla="*/ 6858000 h 6858000"/>
              <a:gd name="connsiteX3" fmla="*/ 0 w 6268875"/>
              <a:gd name="connsiteY3" fmla="*/ 6858000 h 6858000"/>
              <a:gd name="connsiteX4" fmla="*/ 0 w 6268875"/>
              <a:gd name="connsiteY4" fmla="*/ 5389964 h 6858000"/>
              <a:gd name="connsiteX5" fmla="*/ 1047301 w 6268875"/>
              <a:gd name="connsiteY5" fmla="*/ 5389964 h 6858000"/>
              <a:gd name="connsiteX6" fmla="*/ 1047301 w 6268875"/>
              <a:gd name="connsiteY6" fmla="*/ 2814404 h 6858000"/>
              <a:gd name="connsiteX7" fmla="*/ 0 w 6268875"/>
              <a:gd name="connsiteY7" fmla="*/ 2814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8875" h="6858000">
                <a:moveTo>
                  <a:pt x="0" y="0"/>
                </a:moveTo>
                <a:lnTo>
                  <a:pt x="6268875" y="0"/>
                </a:lnTo>
                <a:lnTo>
                  <a:pt x="6268875" y="6858000"/>
                </a:lnTo>
                <a:lnTo>
                  <a:pt x="0" y="6858000"/>
                </a:lnTo>
                <a:lnTo>
                  <a:pt x="0" y="5389964"/>
                </a:lnTo>
                <a:lnTo>
                  <a:pt x="1047301" y="5389964"/>
                </a:lnTo>
                <a:lnTo>
                  <a:pt x="1047301" y="2814404"/>
                </a:lnTo>
                <a:lnTo>
                  <a:pt x="0" y="2814404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rtlCol="0">
            <a:noAutofit/>
          </a:bodyPr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D2629F-DD57-45EB-A64D-AF459A802B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8430" y="4450080"/>
            <a:ext cx="5651294" cy="60710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 cap="all" spc="600" baseline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noProof="0"/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89011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长方形 4">
            <a:extLst>
              <a:ext uri="{FF2B5EF4-FFF2-40B4-BE49-F238E27FC236}">
                <a16:creationId xmlns:a16="http://schemas.microsoft.com/office/drawing/2014/main" id="{F9B59AC0-ACCA-0548-A037-BC61068B8FE2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B3AAAAF7-05B9-4CD1-AB96-49BDA5C87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9247" y="6356350"/>
            <a:ext cx="7514153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663163FE-7A47-48F5-985E-52E1FC39A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1711" y="6356349"/>
            <a:ext cx="53214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FDE5BD82-54F0-40F0-8673-34432C04A3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5"/>
            <a:ext cx="10904865" cy="4706938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0072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项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长方形 5">
            <a:extLst>
              <a:ext uri="{FF2B5EF4-FFF2-40B4-BE49-F238E27FC236}">
                <a16:creationId xmlns:a16="http://schemas.microsoft.com/office/drawing/2014/main" id="{987C56A2-F952-8343-A875-78793BA51A34}"/>
              </a:ext>
            </a:extLst>
          </p:cNvPr>
          <p:cNvSpPr/>
          <p:nvPr userDrawn="1"/>
        </p:nvSpPr>
        <p:spPr>
          <a:xfrm>
            <a:off x="0" y="5871694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" name="长方形 6">
            <a:extLst>
              <a:ext uri="{FF2B5EF4-FFF2-40B4-BE49-F238E27FC236}">
                <a16:creationId xmlns:a16="http://schemas.microsoft.com/office/drawing/2014/main" id="{81BB3689-72F8-2345-BF30-38C81BDD487E}"/>
              </a:ext>
            </a:extLst>
          </p:cNvPr>
          <p:cNvSpPr/>
          <p:nvPr userDrawn="1"/>
        </p:nvSpPr>
        <p:spPr>
          <a:xfrm>
            <a:off x="4921026" y="0"/>
            <a:ext cx="718969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03659" y="6356350"/>
            <a:ext cx="449094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1117" y="681037"/>
            <a:ext cx="4791637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id="{CB2BF900-EE78-604F-A9A8-83394228A6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571500"/>
            <a:ext cx="5553075" cy="5715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1ABA8C-1BE3-46E4-80B3-44A791B60E0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42925" y="6356350"/>
            <a:ext cx="731520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B2692E44-7FE3-4F90-97B5-E996A2DCEA8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761117" y="1265238"/>
            <a:ext cx="4791637" cy="49117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670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长方形 15">
            <a:extLst>
              <a:ext uri="{FF2B5EF4-FFF2-40B4-BE49-F238E27FC236}">
                <a16:creationId xmlns:a16="http://schemas.microsoft.com/office/drawing/2014/main" id="{F2F96941-79C9-A34B-8AB5-C167A4D72D51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62F811A9-08B1-C746-B30D-69D7B4A6C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54F0B191-C947-1640-8AD2-EEEAA1ED57C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01205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cxnSp>
        <p:nvCxnSpPr>
          <p:cNvPr id="14" name="直接连接符​​(S) 13">
            <a:extLst>
              <a:ext uri="{FF2B5EF4-FFF2-40B4-BE49-F238E27FC236}">
                <a16:creationId xmlns:a16="http://schemas.microsoft.com/office/drawing/2014/main" id="{E8B92D52-6B55-2C4B-95E4-CE89611E590B}"/>
              </a:ext>
            </a:extLst>
          </p:cNvPr>
          <p:cNvCxnSpPr>
            <a:cxnSpLocks/>
          </p:cNvCxnSpPr>
          <p:nvPr userDrawn="1"/>
        </p:nvCxnSpPr>
        <p:spPr>
          <a:xfrm>
            <a:off x="6167716" y="1613647"/>
            <a:ext cx="0" cy="4904068"/>
          </a:xfrm>
          <a:prstGeom prst="line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2E17E1D-5E9C-4782-A550-1FA7C17029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5" name="内容占位符 6">
            <a:extLst>
              <a:ext uri="{FF2B5EF4-FFF2-40B4-BE49-F238E27FC236}">
                <a16:creationId xmlns:a16="http://schemas.microsoft.com/office/drawing/2014/main" id="{9AE8FA97-2778-4811-810F-CA386FE3C23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501205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6403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和字幕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14A22209-F6F4-814A-9719-87CDCD23C55F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817374-D7A2-2F4D-91C6-E24955F0018B}"/>
              </a:ext>
            </a:extLst>
          </p:cNvPr>
          <p:cNvSpPr/>
          <p:nvPr userDrawn="1"/>
        </p:nvSpPr>
        <p:spPr>
          <a:xfrm>
            <a:off x="5951621" y="1803214"/>
            <a:ext cx="6240379" cy="325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F7E77FB-0806-4C98-8186-4A8C4DDBA0D7}" type="datetime1">
              <a:rPr lang="zh-CN" altLang="en-US" smtClean="0"/>
              <a:t>2022/8/31</a:t>
            </a:fld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545" y="2028031"/>
            <a:ext cx="5058209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图片占位符 10">
            <a:extLst>
              <a:ext uri="{FF2B5EF4-FFF2-40B4-BE49-F238E27FC236}">
                <a16:creationId xmlns:a16="http://schemas.microsoft.com/office/drawing/2014/main" id="{AD5E91DA-7D30-8C45-9BE7-5F82AA824B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0"/>
            <a:ext cx="5408696" cy="6858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4B3A0EA-D5DD-4E60-90A9-6338842407F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94463" y="2611438"/>
            <a:ext cx="5058209" cy="216535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1500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79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9EAC25-66D1-1245-97FD-3B584013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noProof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2069B3-0468-584A-914E-91C8C91C7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noProof="0"/>
              <a:t>单击此处编辑母版文本样式</a:t>
            </a:r>
          </a:p>
          <a:p>
            <a:pPr lvl="1" rtl="0"/>
            <a:r>
              <a:rPr lang="zh-cn" noProof="0"/>
              <a:t>第二级</a:t>
            </a:r>
          </a:p>
          <a:p>
            <a:pPr lvl="2" rtl="0"/>
            <a:r>
              <a:rPr lang="zh-cn" noProof="0"/>
              <a:t>第三级</a:t>
            </a:r>
          </a:p>
          <a:p>
            <a:pPr lvl="3" rtl="0"/>
            <a:r>
              <a:rPr lang="zh-cn" noProof="0"/>
              <a:t>第四级</a:t>
            </a:r>
          </a:p>
          <a:p>
            <a:pPr lvl="4" rtl="0"/>
            <a:r>
              <a:rPr lang="zh-cn" noProof="0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A988C-554B-E64F-A698-DE3EF9CA07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731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8157E6-BBF7-AB4A-B5DD-B39A65C17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4706" y="6356350"/>
            <a:ext cx="4490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8" r:id="rId2"/>
    <p:sldLayoutId id="2147483661" r:id="rId3"/>
    <p:sldLayoutId id="2147483690" r:id="rId4"/>
    <p:sldLayoutId id="2147483692" r:id="rId5"/>
    <p:sldLayoutId id="2147483655" r:id="rId6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9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802AA36A-8685-4D91-92E4-CBC45883B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sz="4400" dirty="0"/>
              <a:t>北京汽车市场分析</a:t>
            </a:r>
            <a:endParaRPr lang="zh-cn" sz="4400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F1EEC5C-B452-49AC-85CC-33670A64C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7</a:t>
            </a:r>
            <a:r>
              <a:rPr lang="zh-CN" altLang="en-US" dirty="0"/>
              <a:t>月</a:t>
            </a:r>
            <a:endParaRPr lang="zh-cn" dirty="0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EDFB3CE4-E079-4F26-A818-949C733279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596" b="25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2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869155"/>
            <a:ext cx="4172504" cy="3532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en-US" sz="24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二手车交易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月份北京市二手车成交过户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6.36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21.86%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3.9%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1.005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1-7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北京市二手车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32.8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18%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1.036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B92F90B4-70E5-4FC8-88B5-3D7CC9BF59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0823570"/>
              </p:ext>
            </p:extLst>
          </p:nvPr>
        </p:nvGraphicFramePr>
        <p:xfrm>
          <a:off x="328473" y="2095130"/>
          <a:ext cx="6924583" cy="389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04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4987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rtlCol="0">
            <a:noAutofit/>
          </a:bodyPr>
          <a:lstStyle/>
          <a:p>
            <a:pPr algn="just"/>
            <a:r>
              <a:rPr lang="en-US" altLang="zh-CN" dirty="0"/>
              <a:t>7</a:t>
            </a:r>
            <a:r>
              <a:rPr lang="zh-CN" altLang="en-US" dirty="0"/>
              <a:t>月份北京疫情防控保持了基本稳定，随着政府的各项促汽车消费政策的落地，促使北京汽车销售持续好转，</a:t>
            </a:r>
            <a:r>
              <a:rPr lang="en-US" altLang="zh-CN" dirty="0"/>
              <a:t>7</a:t>
            </a:r>
            <a:r>
              <a:rPr lang="zh-CN" altLang="en-US" dirty="0"/>
              <a:t>月份北京新车整体销售终于实现了环比（</a:t>
            </a:r>
            <a:r>
              <a:rPr lang="en-US" altLang="zh-CN" dirty="0"/>
              <a:t> 19.48% </a:t>
            </a:r>
            <a:r>
              <a:rPr lang="zh-CN" altLang="en-US" dirty="0"/>
              <a:t>）、同比（</a:t>
            </a:r>
            <a:r>
              <a:rPr lang="en-US" altLang="zh-CN" dirty="0"/>
              <a:t> 2.48% </a:t>
            </a:r>
            <a:r>
              <a:rPr lang="zh-CN" altLang="en-US" dirty="0"/>
              <a:t>）的同步正增长。这也是今年除</a:t>
            </a:r>
            <a:r>
              <a:rPr lang="en-US" altLang="zh-CN" dirty="0"/>
              <a:t>2</a:t>
            </a:r>
            <a:r>
              <a:rPr lang="zh-CN" altLang="en-US" dirty="0"/>
              <a:t>月份以外，首次同比正增长的月份。</a:t>
            </a:r>
            <a:r>
              <a:rPr lang="en-US" altLang="zh-CN" dirty="0"/>
              <a:t>7</a:t>
            </a:r>
            <a:r>
              <a:rPr lang="zh-CN" altLang="en-US" dirty="0"/>
              <a:t>月带动车市整体增长的仍是新能源汽车，北京新能源汽车继续保持了快速增长，</a:t>
            </a:r>
            <a:r>
              <a:rPr lang="zh-CN" altLang="zh-CN" dirty="0"/>
              <a:t>同比</a:t>
            </a:r>
            <a:r>
              <a:rPr lang="zh-CN" altLang="en-US" dirty="0"/>
              <a:t>增长</a:t>
            </a:r>
            <a:r>
              <a:rPr lang="en-US" altLang="zh-CN" dirty="0"/>
              <a:t>33.38%</a:t>
            </a:r>
            <a:r>
              <a:rPr lang="zh-CN" altLang="en-US" dirty="0"/>
              <a:t>；进口车销售仍然低迷，环比虽有</a:t>
            </a:r>
            <a:r>
              <a:rPr lang="en-US" altLang="zh-CN" dirty="0"/>
              <a:t>27.7%</a:t>
            </a:r>
            <a:r>
              <a:rPr lang="zh-CN" altLang="en-US" dirty="0"/>
              <a:t>的正增长，但同比降幅仍高达</a:t>
            </a:r>
            <a:r>
              <a:rPr lang="en-US" altLang="zh-CN" dirty="0"/>
              <a:t>28.32%</a:t>
            </a:r>
            <a:r>
              <a:rPr lang="zh-CN" altLang="en-US" dirty="0"/>
              <a:t>。进口车销售受政策、消费需求等因素制约仍然明显，短期难于好转。</a:t>
            </a:r>
            <a:r>
              <a:rPr lang="en-US" altLang="zh-CN" dirty="0"/>
              <a:t>7</a:t>
            </a:r>
            <a:r>
              <a:rPr lang="zh-CN" altLang="en-US" dirty="0"/>
              <a:t>月份北京二手车交易继续保持回暖，环比增长</a:t>
            </a:r>
            <a:r>
              <a:rPr lang="en-US" altLang="zh-CN" dirty="0"/>
              <a:t>21.86%</a:t>
            </a:r>
            <a:r>
              <a:rPr lang="zh-CN" altLang="en-US" dirty="0"/>
              <a:t>，但同比仍低于去年同期，随着国五限迁放开政策的实施，北京外迁率有所回升，但受全国不断出现的疫情影响，北京二手车的外迁率仍未恢复到正常水平，从而影响了整体二手车销量。</a:t>
            </a:r>
            <a:endParaRPr lang="en-US" altLang="zh-CN" dirty="0"/>
          </a:p>
          <a:p>
            <a:pPr algn="just"/>
            <a:r>
              <a:rPr lang="en-US" altLang="zh-CN" dirty="0"/>
              <a:t>8</a:t>
            </a:r>
            <a:r>
              <a:rPr lang="zh-CN" altLang="en-US" dirty="0"/>
              <a:t>月份在国内疫情保持基本稳定及促消费政策的加持下，北京的汽车消费将继续保持稳定，受经济大环境的影响，今年并没有出现</a:t>
            </a:r>
            <a:r>
              <a:rPr lang="en-US" altLang="zh-CN" dirty="0"/>
              <a:t>2020</a:t>
            </a:r>
            <a:r>
              <a:rPr lang="zh-CN" altLang="en-US" dirty="0"/>
              <a:t>年疫情后的报复性消费，政府虽然出台了一些列促消费政策，北京的汽车消费也出现了明显回升，但与</a:t>
            </a:r>
            <a:r>
              <a:rPr lang="en-US" altLang="zh-CN" dirty="0"/>
              <a:t>2020</a:t>
            </a:r>
            <a:r>
              <a:rPr lang="zh-CN" altLang="en-US" dirty="0"/>
              <a:t>年大幅反弹明显不同，</a:t>
            </a:r>
            <a:r>
              <a:rPr lang="en-US" altLang="zh-CN" dirty="0"/>
              <a:t>8</a:t>
            </a:r>
            <a:r>
              <a:rPr lang="zh-CN" altLang="en-US" dirty="0"/>
              <a:t>月北京新车销售虽有可能超过去年同期，但比例不会太高。</a:t>
            </a:r>
            <a:r>
              <a:rPr lang="en-US" altLang="zh-CN" dirty="0"/>
              <a:t>8</a:t>
            </a:r>
            <a:r>
              <a:rPr lang="zh-CN" altLang="en-US" dirty="0"/>
              <a:t>月北京的新车汽车销售整体将保持正常水平，新能源汽车仍是销售主力，进口车销售依然低迷。近期各种有关二手车交易的政策不断出台，虽利好二手车行业的长远发展，但短期内也使二手车行业发生混乱，使从业者出现困惑。国五限迁的放开促进了全国二手车的大流通，也使短期全国二手车价格出现了动荡，但北京终是未放开对国五的限制，这对北京的二手车商反而可能是个好事</a:t>
            </a:r>
            <a:r>
              <a:rPr lang="zh-CN" altLang="en-US" sz="1600" dirty="0"/>
              <a:t>。</a:t>
            </a:r>
            <a:endParaRPr lang="en-US" altLang="zh-CN" sz="1600" dirty="0"/>
          </a:p>
          <a:p>
            <a:pPr marL="285750" lvl="0" indent="-285750" algn="just">
              <a:lnSpc>
                <a:spcPct val="100000"/>
              </a:lnSpc>
              <a:buFont typeface="Wingdings" panose="05000000000000000000" pitchFamily="2" charset="2"/>
              <a:buChar char="l"/>
            </a:pPr>
            <a:endParaRPr lang="en-US" altLang="zh-CN" sz="1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28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887903BD-3068-465A-B45A-A7EE0C2E1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3477171"/>
              </p:ext>
            </p:extLst>
          </p:nvPr>
        </p:nvGraphicFramePr>
        <p:xfrm>
          <a:off x="639413" y="1936897"/>
          <a:ext cx="6489356" cy="454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44051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新车交易情况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.33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19.48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幅度高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.18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个百分点；同比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.48%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涨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低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全国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27.22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百分点。</a:t>
            </a: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月份北京累计交易新车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31.65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万辆，同比去年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38.22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万辆累计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17.19%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降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15.19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</a:p>
          <a:p>
            <a:pPr lvl="0" algn="just">
              <a:lnSpc>
                <a:spcPct val="150000"/>
              </a:lnSpc>
            </a:pP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5D5A17C-BAD3-4268-AFE0-040D18B084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6126609"/>
              </p:ext>
            </p:extLst>
          </p:nvPr>
        </p:nvGraphicFramePr>
        <p:xfrm>
          <a:off x="1879600" y="1752748"/>
          <a:ext cx="8003846" cy="4716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7B87FFB6-716D-4A3E-96EF-6233378704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0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46748F-FCAA-4746-84AD-E206493F0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7865653"/>
              </p:ext>
            </p:extLst>
          </p:nvPr>
        </p:nvGraphicFramePr>
        <p:xfrm>
          <a:off x="1156240" y="1493520"/>
          <a:ext cx="987078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178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450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月份北京市进口车交易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4279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辆，环比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27.73%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28.32%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1-7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月北京市进口车累计交易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2.4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32.77%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7BD3F39-229A-4D86-96B6-7F5AD31C0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9823792"/>
              </p:ext>
            </p:extLst>
          </p:nvPr>
        </p:nvGraphicFramePr>
        <p:xfrm>
          <a:off x="553375" y="1669002"/>
          <a:ext cx="6726313" cy="4838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8643331B-C65F-4212-87AB-DF1867E6E1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33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32817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月北京进口车销量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6.32%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，占有率环比上涨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0.44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2.9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1-7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月份北京进口车累计销量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7.59%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80B2389-3ECF-41EC-8A61-F9F1BE83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6191768"/>
              </p:ext>
            </p:extLst>
          </p:nvPr>
        </p:nvGraphicFramePr>
        <p:xfrm>
          <a:off x="477520" y="1483360"/>
          <a:ext cx="7305040" cy="4654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BAF30561-6D3C-40D3-ABDE-E3AB9DB88F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86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6F17CEE-D1D4-4C16-B8F8-9CB2ECA235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7407773"/>
              </p:ext>
            </p:extLst>
          </p:nvPr>
        </p:nvGraphicFramePr>
        <p:xfrm>
          <a:off x="1755446" y="1166707"/>
          <a:ext cx="7855914" cy="5122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3B71356-A592-4325-ABAD-F7FEA8D3BA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007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549559"/>
            <a:ext cx="4172504" cy="3990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zh-CN" altLang="en-US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能源汽车销售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2.33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3.6%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33.38%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36.78%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。纯电动汽车销售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1.69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72.79%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。国产新能源汽车销售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2.27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97.49%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1-7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北京市新能源汽车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10.56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26.75%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33.37%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3DEA445-0777-4564-B5A3-20889AC797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4943773"/>
              </p:ext>
            </p:extLst>
          </p:nvPr>
        </p:nvGraphicFramePr>
        <p:xfrm>
          <a:off x="339823" y="1995487"/>
          <a:ext cx="7126297" cy="398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27930356-5009-4789-8285-E625A9D833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94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6311627"/>
              </p:ext>
            </p:extLst>
          </p:nvPr>
        </p:nvGraphicFramePr>
        <p:xfrm>
          <a:off x="139192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D76431F-D1E1-A31B-5E1B-BB1062D93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3521335"/>
              </p:ext>
            </p:extLst>
          </p:nvPr>
        </p:nvGraphicFramePr>
        <p:xfrm>
          <a:off x="632968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693510701"/>
      </p:ext>
    </p:extLst>
  </p:cSld>
  <p:clrMapOvr>
    <a:masterClrMapping/>
  </p:clrMapOvr>
</p:sld>
</file>

<file path=ppt/theme/theme1.xml><?xml version="1.0" encoding="utf-8"?>
<a:theme xmlns:a="http://schemas.openxmlformats.org/drawingml/2006/main" name="最小和静音">
  <a:themeElements>
    <a:clrScheme name="Japan Navy">
      <a:dk1>
        <a:srgbClr val="231B23"/>
      </a:dk1>
      <a:lt1>
        <a:srgbClr val="FCF5E5"/>
      </a:lt1>
      <a:dk2>
        <a:srgbClr val="282C47"/>
      </a:dk2>
      <a:lt2>
        <a:srgbClr val="FCF5E5"/>
      </a:lt2>
      <a:accent1>
        <a:srgbClr val="FDA431"/>
      </a:accent1>
      <a:accent2>
        <a:srgbClr val="4DA1A8"/>
      </a:accent2>
      <a:accent3>
        <a:srgbClr val="D7E7BA"/>
      </a:accent3>
      <a:accent4>
        <a:srgbClr val="FCF5E5"/>
      </a:accent4>
      <a:accent5>
        <a:srgbClr val="282C47"/>
      </a:accent5>
      <a:accent6>
        <a:srgbClr val="EECED3"/>
      </a:accent6>
      <a:hlink>
        <a:srgbClr val="FCA330"/>
      </a:hlink>
      <a:folHlink>
        <a:srgbClr val="4DA1A8"/>
      </a:folHlink>
    </a:clrScheme>
    <a:fontScheme name="Japanese Template">
      <a:majorFont>
        <a:latin typeface="Meiryo UI"/>
        <a:ea typeface=""/>
        <a:cs typeface=""/>
      </a:majorFont>
      <a:minorFont>
        <a:latin typeface="Meiryo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101380_TF89826194.potx" id="{3443F8FC-BDEE-40A4-8221-E257178A440E}" vid="{246DA379-CE2B-4367-82B3-8AA8B992D7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{E33BC3C8-75D8-4C57-8708-783E4BA369E5}tf89826194_win32</Template>
  <TotalTime>26645</TotalTime>
  <Words>892</Words>
  <Application>Microsoft Office PowerPoint</Application>
  <PresentationFormat>宽屏</PresentationFormat>
  <Paragraphs>68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Meiryo UI</vt:lpstr>
      <vt:lpstr>Microsoft YaHei UI</vt:lpstr>
      <vt:lpstr>等线</vt:lpstr>
      <vt:lpstr>宋体</vt:lpstr>
      <vt:lpstr>Arial</vt:lpstr>
      <vt:lpstr>Calibri</vt:lpstr>
      <vt:lpstr>Wingdings</vt:lpstr>
      <vt:lpstr>最小和静音</vt:lpstr>
      <vt:lpstr>北京汽车市场分析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北京汽车市场分析</dc:title>
  <dc:creator>guoyyc@sina.com</dc:creator>
  <cp:lastModifiedBy>郭咏</cp:lastModifiedBy>
  <cp:revision>87</cp:revision>
  <dcterms:created xsi:type="dcterms:W3CDTF">2021-12-26T04:02:55Z</dcterms:created>
  <dcterms:modified xsi:type="dcterms:W3CDTF">2022-09-05T02:18:58Z</dcterms:modified>
</cp:coreProperties>
</file>