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7" r:id="rId7"/>
    <p:sldId id="385" r:id="rId8"/>
    <p:sldId id="388" r:id="rId9"/>
    <p:sldId id="389" r:id="rId10"/>
    <p:sldId id="390" r:id="rId11"/>
    <p:sldId id="393" r:id="rId12"/>
    <p:sldId id="391" r:id="rId13"/>
    <p:sldId id="392"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A185"/>
    <a:srgbClr val="159EBE"/>
    <a:srgbClr val="8CC345"/>
    <a:srgbClr val="EAEFF7"/>
    <a:srgbClr val="D2DEEF"/>
    <a:srgbClr val="92D050"/>
    <a:srgbClr val="0F6F85"/>
    <a:srgbClr val="939BA7"/>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2022/8/19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2022/8/19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2022/8/19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积分并行管理办法</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p>
          <a:p>
            <a:pPr lvl="0" algn="ctr" defTabSz="914400">
              <a:defRPr/>
            </a:pP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2022</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年修订征求意见稿的政策分析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增加了积分交易市场调节机制（</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上述第六章的三条规定，体现了以下四点含义：一是建立积分池制度，调节积分市场供需。供大于求时，由企业自愿申请新能源汽车正积分收储；供小于求时释放存储的新能源汽车正积分。二是研究设定积分池收储、释放积分的触发条件。根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年度积分市场历史交易情况，当年度可供交易的新能源汽车正积分与待外部交易抵偿的负积分比值（供需比）为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倍时，积分价格与积分价值相近；当供需比大于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倍时，积分价格将大幅偏离积分价值。所以将供需比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倍分别作为积分池启动收储、释放积分的触发条件；同时为最大限度减少对交易市场的干预，供需比介于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之间时，积分池不启动。三是明确积分池收储的优惠条件和收储上限要求。收储至积分池的新能源汽车正积分不受积分结转比例要求限制，并给予五年有效期优惠；同时为避免过量存储导致市场上可供交易的积分不足，设定企业存储积分比例为不高于自身当年度产生和结转的新能源汽车正积分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。四是明确积分池释放机制。启动积分释放后，积分池将自动释放积分至供需比达到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倍，并根据企业存储积分占比将积分分配至各企业，当年度未使用的释放积分将返还积分池。</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401648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完善了积分核查和处罚要求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强化核查管理。意见稿将第三十二条修改为第三十六条，并将第一款修改为：工业和信息化部会同财政部、商务部、海关总署、市场监管总局对乘用车企业平均燃料消耗量与新能源汽车积分及执行情况进行核查，核查方式包括随机抽查、定期核查或专项核查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严格处罚措施。意见稿将第三十四条修改为第三十八条，并将第一款修改为：乘用车企业有下列情形之一的，工业和信息化部等部门按照职责给予通报，并按照核查值核算平均燃料消耗量与新能源汽车积分；视情节轻重，给予列入失信企业名单进行通报，禁止积分转让、交易等处罚。同时，将第三十六条修改为第四十条，并将第一款修改为：乘用车企业平均燃料消耗量与新能源汽车积分管理要求，纳入乘用车生产企业及产品准入条件。乘用车企业有下列情形之一的，在其负积分抵偿归零前，对其燃料消耗量达不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车型燃料消耗量目标值的新产品，不予列入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或者不予核发强制性产品认证证书，暂停企业燃料消耗量达不到目标值乘用车产品合格证电子信息或进口车辆电子信息报送，并可以依照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汽车产业发展政策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强制性产品认证管理规定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等有关规定处罚。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其他修订内容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除上述主要修改内容外，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意见稿还进行了以下三方面的修改：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第一、增加推进国家“双碳”战略实施的有关条款。一是意见稿第二十一条增加一款，作为第二款：按照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要求计算并公示乘用车企业平均二氧化碳排放量。二是意见稿增加一条，作为第三十四条：工业和信息化部、财政部、商务部、海关总署、市场监管总局将根据产业发展情况和碳排放管理工作需要，适时研究建立与其他碳减排体系的衔接机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第二、允许企业购买的新能源汽车正积分进行抵偿和结转。意见稿将第二十九条修改为：乘用车企业购买的新能源汽车正积分，可以在有效期内依据本办法规定进行抵偿和结转。</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第三、调整境内生产、进口乘用车分别以合格证发证日期、海关报关单证放行日期为准确定核算年度。意见稿将第三十七条修改为第四十一条，并将第一款修改为：本办法所称核算年度是指每年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日。境内生产的乘用车以机动车整车出厂合格证的发证日期为准确定相应的年度；进口乘用车以获得强制性产品认证车辆的海关报关单证放行日期为准确定相应的年度。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99247"/>
            <a:ext cx="8555878" cy="3958814"/>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mn-ea"/>
                <a:cs typeface="微软雅黑" panose="020B0503020204020204" pitchFamily="34" charset="-122"/>
                <a:sym typeface="+mn-ea"/>
              </a:rPr>
              <a:t>2022</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7</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7</a:t>
            </a:r>
            <a:r>
              <a:rPr lang="zh-CN" altLang="en-US" sz="1500" dirty="0" smtClean="0">
                <a:latin typeface="+mn-ea"/>
                <a:cs typeface="微软雅黑" panose="020B0503020204020204" pitchFamily="34" charset="-122"/>
                <a:sym typeface="+mn-ea"/>
              </a:rPr>
              <a:t>日，工业和信息化部公开征求对</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关于修改</a:t>
            </a:r>
            <a:r>
              <a:rPr lang="en-US" altLang="zh-CN" sz="1500" dirty="0" smtClean="0">
                <a:latin typeface="+mn-ea"/>
                <a:cs typeface="微软雅黑" panose="020B0503020204020204" pitchFamily="34" charset="-122"/>
                <a:sym typeface="+mn-ea"/>
              </a:rPr>
              <a:t>&lt;</a:t>
            </a:r>
            <a:r>
              <a:rPr lang="zh-CN" altLang="en-US" sz="1500" dirty="0" smtClean="0">
                <a:latin typeface="+mn-ea"/>
                <a:cs typeface="微软雅黑" panose="020B0503020204020204" pitchFamily="34" charset="-122"/>
                <a:sym typeface="+mn-ea"/>
              </a:rPr>
              <a:t>乘用车企业平均燃料消耗量与新能源汽车积分并行管理办法</a:t>
            </a:r>
            <a:r>
              <a:rPr lang="en-US" altLang="zh-CN" sz="1500" dirty="0" smtClean="0">
                <a:latin typeface="+mn-ea"/>
                <a:cs typeface="微软雅黑" panose="020B0503020204020204" pitchFamily="34" charset="-122"/>
                <a:sym typeface="+mn-ea"/>
              </a:rPr>
              <a:t>&gt; </a:t>
            </a:r>
            <a:r>
              <a:rPr lang="zh-CN" altLang="en-US" sz="1500" dirty="0" smtClean="0">
                <a:latin typeface="+mn-ea"/>
                <a:cs typeface="微软雅黑" panose="020B0503020204020204" pitchFamily="34" charset="-122"/>
                <a:sym typeface="+mn-ea"/>
              </a:rPr>
              <a:t>的决定（征求意见稿）</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（以下简称</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）的意见。此次修订旨在适应我国节能与新能源汽车产业发展和技术进步需要。</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于</a:t>
            </a:r>
            <a:r>
              <a:rPr lang="en-US" altLang="zh-CN" sz="1500" dirty="0" smtClean="0">
                <a:latin typeface="+mn-ea"/>
                <a:cs typeface="微软雅黑" panose="020B0503020204020204" pitchFamily="34" charset="-122"/>
                <a:sym typeface="+mn-ea"/>
              </a:rPr>
              <a:t>2017</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9</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27</a:t>
            </a:r>
            <a:r>
              <a:rPr lang="zh-CN" altLang="en-US" sz="1500" dirty="0" smtClean="0">
                <a:latin typeface="+mn-ea"/>
                <a:cs typeface="微软雅黑" panose="020B0503020204020204" pitchFamily="34" charset="-122"/>
                <a:sym typeface="+mn-ea"/>
              </a:rPr>
              <a:t>日，由工业和信息化部 、财政部、商务部、海关总署、质检总局以第</a:t>
            </a:r>
            <a:r>
              <a:rPr lang="en-US" altLang="zh-CN" sz="1500" dirty="0" smtClean="0">
                <a:latin typeface="+mn-ea"/>
                <a:cs typeface="微软雅黑" panose="020B0503020204020204" pitchFamily="34" charset="-122"/>
                <a:sym typeface="+mn-ea"/>
              </a:rPr>
              <a:t>44</a:t>
            </a:r>
            <a:r>
              <a:rPr lang="zh-CN" altLang="en-US" sz="1500" dirty="0" smtClean="0">
                <a:latin typeface="+mn-ea"/>
                <a:cs typeface="微软雅黑" panose="020B0503020204020204" pitchFamily="34" charset="-122"/>
                <a:sym typeface="+mn-ea"/>
              </a:rPr>
              <a:t>号令公布，自</a:t>
            </a:r>
            <a:r>
              <a:rPr lang="en-US" altLang="zh-CN" sz="1500" dirty="0" smtClean="0">
                <a:latin typeface="+mn-ea"/>
                <a:cs typeface="微软雅黑" panose="020B0503020204020204" pitchFamily="34" charset="-122"/>
                <a:sym typeface="+mn-ea"/>
              </a:rPr>
              <a:t>2018</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4</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日起施行。 </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6</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15</a:t>
            </a:r>
            <a:r>
              <a:rPr lang="zh-CN" altLang="en-US" sz="1500" dirty="0" smtClean="0">
                <a:latin typeface="+mn-ea"/>
                <a:cs typeface="微软雅黑" panose="020B0503020204020204" pitchFamily="34" charset="-122"/>
                <a:sym typeface="+mn-ea"/>
              </a:rPr>
              <a:t>日，工业和信息化部、财政部、商务部、海关总署、国家市场监督管理总局以第</a:t>
            </a:r>
            <a:r>
              <a:rPr lang="en-US" altLang="zh-CN" sz="1500" dirty="0" smtClean="0">
                <a:latin typeface="+mn-ea"/>
                <a:cs typeface="微软雅黑" panose="020B0503020204020204" pitchFamily="34" charset="-122"/>
                <a:sym typeface="+mn-ea"/>
              </a:rPr>
              <a:t>53</a:t>
            </a:r>
            <a:r>
              <a:rPr lang="zh-CN" altLang="en-US" sz="1500" dirty="0" smtClean="0">
                <a:latin typeface="+mn-ea"/>
                <a:cs typeface="微软雅黑" panose="020B0503020204020204" pitchFamily="34" charset="-122"/>
                <a:sym typeface="+mn-ea"/>
              </a:rPr>
              <a:t>号令公布“关于修改</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乘用车企业平均燃料消耗量与新能源汽车积分并行管理办法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的决定”。 </a:t>
            </a:r>
            <a:r>
              <a:rPr lang="en-US" altLang="zh-CN" sz="1500" dirty="0" smtClean="0">
                <a:latin typeface="+mn-ea"/>
                <a:cs typeface="微软雅黑" panose="020B0503020204020204" pitchFamily="34" charset="-122"/>
                <a:sym typeface="+mn-ea"/>
              </a:rPr>
              <a:t>2020</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6</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29</a:t>
            </a:r>
            <a:r>
              <a:rPr lang="zh-CN" altLang="en-US" sz="1500" dirty="0" smtClean="0">
                <a:latin typeface="+mn-ea"/>
                <a:cs typeface="微软雅黑" panose="020B0503020204020204" pitchFamily="34" charset="-122"/>
                <a:sym typeface="+mn-ea"/>
              </a:rPr>
              <a:t>日，工业和信息化部产业政策与法规</a:t>
            </a:r>
            <a:r>
              <a:rPr lang="zh-CN" altLang="en-US" sz="1500" dirty="0" smtClean="0">
                <a:latin typeface="+mn-ea"/>
                <a:cs typeface="微软雅黑" panose="020B0503020204020204" pitchFamily="34" charset="-122"/>
                <a:sym typeface="+mn-ea"/>
              </a:rPr>
              <a:t>司</a:t>
            </a:r>
            <a:r>
              <a:rPr lang="zh-CN" altLang="en-US" sz="1500" dirty="0" smtClean="0">
                <a:latin typeface="+mn-ea"/>
                <a:cs typeface="微软雅黑" panose="020B0503020204020204" pitchFamily="34" charset="-122"/>
                <a:sym typeface="+mn-ea"/>
              </a:rPr>
              <a:t>重新</a:t>
            </a:r>
            <a:r>
              <a:rPr lang="zh-CN" altLang="en-US" sz="1500" dirty="0" smtClean="0">
                <a:latin typeface="+mn-ea"/>
                <a:cs typeface="微软雅黑" panose="020B0503020204020204" pitchFamily="34" charset="-122"/>
                <a:sym typeface="+mn-ea"/>
              </a:rPr>
              <a:t>发布</a:t>
            </a:r>
            <a:r>
              <a:rPr lang="zh-CN" altLang="en-US" sz="1500" dirty="0" smtClean="0">
                <a:latin typeface="+mn-ea"/>
                <a:cs typeface="微软雅黑" panose="020B0503020204020204" pitchFamily="34" charset="-122"/>
                <a:sym typeface="+mn-ea"/>
              </a:rPr>
              <a:t>了第一次修订后的</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，自</a:t>
            </a:r>
            <a:r>
              <a:rPr lang="en-US" altLang="zh-CN" sz="1500" dirty="0" smtClean="0">
                <a:latin typeface="+mn-ea"/>
                <a:cs typeface="微软雅黑" panose="020B0503020204020204" pitchFamily="34" charset="-122"/>
                <a:sym typeface="+mn-ea"/>
              </a:rPr>
              <a:t>2021</a:t>
            </a:r>
            <a:r>
              <a:rPr lang="zh-CN" altLang="en-US" sz="1500" dirty="0" smtClean="0">
                <a:latin typeface="+mn-ea"/>
                <a:cs typeface="微软雅黑" panose="020B0503020204020204" pitchFamily="34" charset="-122"/>
                <a:sym typeface="+mn-ea"/>
              </a:rPr>
              <a:t>年</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月</a:t>
            </a:r>
            <a:r>
              <a:rPr lang="en-US" altLang="zh-CN" sz="1500" dirty="0" smtClean="0">
                <a:latin typeface="+mn-ea"/>
                <a:cs typeface="微软雅黑" panose="020B0503020204020204" pitchFamily="34" charset="-122"/>
                <a:sym typeface="+mn-ea"/>
              </a:rPr>
              <a:t>1</a:t>
            </a:r>
            <a:r>
              <a:rPr lang="zh-CN" altLang="en-US" sz="1500" dirty="0" smtClean="0">
                <a:latin typeface="+mn-ea"/>
                <a:cs typeface="微软雅黑" panose="020B0503020204020204" pitchFamily="34" charset="-122"/>
                <a:sym typeface="+mn-ea"/>
              </a:rPr>
              <a:t>日起施行。</a:t>
            </a:r>
            <a:endParaRPr lang="en-US" altLang="zh-CN" sz="1500" dirty="0" smtClean="0">
              <a:latin typeface="+mn-ea"/>
              <a:cs typeface="微软雅黑" panose="020B0503020204020204" pitchFamily="34" charset="-122"/>
              <a:sym typeface="+mn-ea"/>
            </a:endParaRPr>
          </a:p>
          <a:p>
            <a:pPr>
              <a:lnSpc>
                <a:spcPct val="140000"/>
              </a:lnSpc>
            </a:pPr>
            <a:r>
              <a:rPr lang="en-US" altLang="zh-CN" sz="1500" dirty="0" smtClean="0">
                <a:latin typeface="+mn-ea"/>
                <a:cs typeface="微软雅黑" panose="020B0503020204020204" pitchFamily="34" charset="-122"/>
                <a:sym typeface="+mn-ea"/>
              </a:rPr>
              <a:t>       </a:t>
            </a:r>
            <a:r>
              <a:rPr lang="zh-CN" altLang="en-US" sz="1500" dirty="0" smtClean="0">
                <a:latin typeface="+mn-ea"/>
                <a:cs typeface="微软雅黑" panose="020B0503020204020204" pitchFamily="34" charset="-122"/>
                <a:sym typeface="+mn-ea"/>
              </a:rPr>
              <a:t>此次修订是</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实施以来的第二次正式修订。此次修订距离现行</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施行才一年半时间，为什么又要再次修订。此次修订征求意见稿对现行</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积分管理办法</a:t>
            </a:r>
            <a:r>
              <a:rPr lang="en-US" altLang="zh-CN" sz="1500" dirty="0" smtClean="0">
                <a:latin typeface="+mn-ea"/>
                <a:cs typeface="微软雅黑" panose="020B0503020204020204" pitchFamily="34" charset="-122"/>
                <a:sym typeface="+mn-ea"/>
              </a:rPr>
              <a:t>》</a:t>
            </a:r>
            <a:r>
              <a:rPr lang="zh-CN" altLang="en-US" sz="1500" dirty="0" smtClean="0">
                <a:latin typeface="+mn-ea"/>
                <a:cs typeface="微软雅黑" panose="020B0503020204020204" pitchFamily="34" charset="-122"/>
                <a:sym typeface="+mn-ea"/>
              </a:rPr>
              <a:t>的内容作了哪些修改，其明显变化有哪些方面。因此，有必要对此次修订的必要性，以及修订征求意见稿的政策变化进行认真分析。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再次修订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完善积分交易市场供需调节机制和新能源汽车积分考核要求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政策是我国节能与新能源汽车协调发展、市场化管理机制的大胆创新，在促进汽车节能和新能源汽车发展方面起到了积极的引导作用。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实施以来，极大促进了汽车技术进步和新能源汽车的推广应用，为推进绿色低碳发展提供了政策保障。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年，我国新能源乘用车产量达到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335.9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倍，连续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年位居全球第一；行业平均燃料消耗量达到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工况），超额完成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公里的燃料消耗量目标；纯电动乘用车平均续驶里程达到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；平均电能消耗量达到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运行情况来看，积分交易逐年活跃，自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年启动积分交易以来，新能源积分累计交易总额达到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亿元，其中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年交易额达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109.4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亿元，占比超过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年度负积分抵偿情况良好，油耗负积分抵偿率达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99.5%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。但是，现行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执行过程中存在机制不够灵活、市场供需调节能力不足等问题。为了更好发挥政策作用，保障积分市场平稳有序运行，促进产业高质量发展，需与时俱进对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进行修订完善。</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再次修订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适时研究建立与其他碳减排体系的衔接机制（</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实现碳达峰、碳中和战略目标，是以习近平同志为核心的党中央统筹国内国际两个大局作出的重大战略决策。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日，中共中央 国务院发布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关于完整准确全面贯彻新发展理念做好碳达峰碳中和工作的意见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，确定坚定不移走生态优先、绿色低碳的高质量发展道路；提出推广节能低碳型交通工具。加快发展新能源和清洁能源车船。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年前碳达峰行动方案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，明确各地区、各领域、各行业目标任务，确保如期实现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前碳达峰目标；提出加快形成绿色低碳运输方式，确保交通运输领域碳排放增长保持在合理区间。推动运输工具装备低碳转型，积极扩大电力、氢能、天然气、先进生物液体燃料等新能源、清洁能源在交通运输领域应用。大力推广新能源汽车，逐步降低传统燃油汽车在新车产销和汽车保有量中的占比，推动城市公共服务车辆电动化替代，推广电力、氢燃料、液化天然气动力重型货运车辆。确定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年，当年新增新能源、清洁能源动力的交通工具比例达到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左右，营运交通工具单位换算周转量碳排放强度比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左右。为贯彻落实党中央、国务院上述部署，近期国家有关部委出台以下两份政策文件。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再次修订</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适时研究建立与其他碳减排体系的衔接机制（</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积极构建有利于促进资源高效利用和绿色低碳发展的财税政策体系，促进绿色低碳发展的长效机制逐步建立；提出大力支持发展新能源汽车，完善充换电基础设施支持政策，稳妥推动燃料电池汽车示范应用工作。</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日，工业和信息化部、国家发展改革委、生态环境部发布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关于印发工业领域碳达峰实施方案的通知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工业领域碳达峰实施方案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将汽车工业列入重点任务和重大行动之一。多方面涉及汽车行业，特别是在“加大交通运输领域绿色低碳产品供给”中提出，大力推广节能与新能源汽车，强化整车集成技术创新，提高新能源汽车产业集中度。提高城市公交、出租汽车、邮政快递、环卫、城市物流配送等领域新能源汽车比例，提升新能源汽车个人消费比例。开展电动重卡、氢燃料汽车研发及示范应用。加快充电桩建设及换电模式创新，构建便利高效适度超前的充电网络体系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我国提出碳达峰、碳中和战略，使得节能与新能源汽车产业发展面临新形势。现行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应适应“双碳”战略新要求进行修订，适时研究建立与其他碳减排体系的衔接机制。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更新了新能源汽车积分计算方法和考核比例</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意见稿将第十五条第三款修改为：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年度的新能源乘用车车型积分按照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（见附件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年度及以后年度的新能源乘用车车型积分，由工业和信息化部另行公布。同时，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增加了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年度新能源乘用车车型积分计算方法。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积分管理办法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年度新能源乘用车标准车型分值较上一阶段平均下调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32%~52%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的下调幅度基本一致），新能源汽车积分考核比例设定为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，并对应调整了积分计算方法和分值上限。考虑到燃料电池乘用车仍处在示范运营发展阶段，为体现鼓励导向，在车型分值方面给予了一定放宽，标准车型单车分值下调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。为引导技术升级，将动力电池能量密度在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瓦时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公斤至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瓦时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公斤之间的车型和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瓦时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公斤至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瓦时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公斤之间的车型分值调整系数分别下调至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。这样修改旨在推进实施“双碳”战略，保障实现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新能源汽车发展目标和油耗目标。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695575"/>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gn="ctr">
              <a:lnSpc>
                <a:spcPct val="140000"/>
              </a:lnSpc>
            </a:pP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附表</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：意见稿与现行版</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对比</a:t>
            </a:r>
            <a:endPar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2024—2025</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年度新能源乘用车车型积分计算方法</a:t>
            </a:r>
          </a:p>
        </p:txBody>
      </p:sp>
      <p:sp>
        <p:nvSpPr>
          <p:cNvPr id="6" name="TextBox 5"/>
          <p:cNvSpPr txBox="1"/>
          <p:nvPr/>
        </p:nvSpPr>
        <p:spPr>
          <a:xfrm>
            <a:off x="645458" y="1516828"/>
            <a:ext cx="7820809" cy="300082"/>
          </a:xfrm>
          <a:prstGeom prst="rect">
            <a:avLst/>
          </a:prstGeom>
          <a:noFill/>
        </p:spPr>
        <p:txBody>
          <a:bodyPr wrap="square" rtlCol="0">
            <a:spAutoFit/>
          </a:bodyPr>
          <a:lstStyle/>
          <a:p>
            <a:endParaRPr lang="zh-CN" altLang="en-US" dirty="0"/>
          </a:p>
        </p:txBody>
      </p:sp>
      <p:graphicFrame>
        <p:nvGraphicFramePr>
          <p:cNvPr id="7" name="表格 6"/>
          <p:cNvGraphicFramePr>
            <a:graphicFrameLocks noGrp="1"/>
          </p:cNvGraphicFramePr>
          <p:nvPr/>
        </p:nvGraphicFramePr>
        <p:xfrm>
          <a:off x="516366" y="1366220"/>
          <a:ext cx="8046721" cy="3088357"/>
        </p:xfrm>
        <a:graphic>
          <a:graphicData uri="http://schemas.openxmlformats.org/drawingml/2006/table">
            <a:tbl>
              <a:tblPr firstRow="1" bandRow="1">
                <a:tableStyleId>{5C22544A-7EE6-4342-B048-85BDC9FD1C3A}</a:tableStyleId>
              </a:tblPr>
              <a:tblGrid>
                <a:gridCol w="1118796"/>
                <a:gridCol w="1247887"/>
                <a:gridCol w="1280160"/>
                <a:gridCol w="2199939"/>
                <a:gridCol w="2199939"/>
              </a:tblGrid>
              <a:tr h="5226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smtClean="0">
                          <a:ln>
                            <a:noFill/>
                          </a:ln>
                          <a:solidFill>
                            <a:prstClr val="white"/>
                          </a:solidFill>
                          <a:effectLst/>
                          <a:uLnTx/>
                          <a:uFillTx/>
                          <a:latin typeface="等线"/>
                          <a:ea typeface="等线"/>
                          <a:cs typeface="+mn-cs"/>
                        </a:rPr>
                        <a:t>车辆类型</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dirty="0" smtClean="0"/>
                        <a:t>标准车型积分</a:t>
                      </a:r>
                    </a:p>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dirty="0" smtClean="0"/>
                        <a:t>（意见稿）</a:t>
                      </a:r>
                      <a:endParaRPr lang="zh-CN" altLang="en-US" dirty="0"/>
                    </a:p>
                  </a:txBody>
                  <a:tcPr anchor="ctr"/>
                </a:tc>
                <a:tc>
                  <a:txBody>
                    <a:bodyPr/>
                    <a:lstStyle/>
                    <a:p>
                      <a:pPr algn="ctr"/>
                      <a:r>
                        <a:rPr lang="zh-CN" altLang="en-US" dirty="0" smtClean="0"/>
                        <a:t>标准车型积分</a:t>
                      </a:r>
                    </a:p>
                    <a:p>
                      <a:pPr algn="ctr"/>
                      <a:r>
                        <a:rPr lang="zh-CN" altLang="en-US" dirty="0" smtClean="0"/>
                        <a:t>（现行版）</a:t>
                      </a:r>
                    </a:p>
                  </a:txBody>
                  <a:tcPr anchor="ctr"/>
                </a:tc>
                <a:tc>
                  <a:txBody>
                    <a:bodyPr/>
                    <a:lstStyle/>
                    <a:p>
                      <a:pPr algn="ctr"/>
                      <a:r>
                        <a:rPr lang="zh-CN" altLang="en-US" dirty="0" smtClean="0"/>
                        <a:t>备注</a:t>
                      </a:r>
                      <a:endParaRPr lang="en-US" altLang="zh-CN" dirty="0" smtClean="0"/>
                    </a:p>
                    <a:p>
                      <a:pPr algn="ctr"/>
                      <a:r>
                        <a:rPr lang="zh-CN" altLang="en-US" dirty="0" smtClean="0"/>
                        <a:t>（意见稿）</a:t>
                      </a:r>
                      <a:endParaRPr lang="zh-CN" altLang="en-US" dirty="0"/>
                    </a:p>
                  </a:txBody>
                  <a:tcPr anchor="ctr"/>
                </a:tc>
                <a:tc>
                  <a:txBody>
                    <a:bodyPr/>
                    <a:lstStyle/>
                    <a:p>
                      <a:pPr algn="ctr"/>
                      <a:r>
                        <a:rPr lang="zh-CN" altLang="en-US" dirty="0" smtClean="0"/>
                        <a:t>备注</a:t>
                      </a:r>
                      <a:endParaRPr lang="en-US" altLang="zh-CN" dirty="0" smtClean="0"/>
                    </a:p>
                    <a:p>
                      <a:pPr algn="ctr"/>
                      <a:r>
                        <a:rPr lang="zh-CN" altLang="en-US" dirty="0" smtClean="0"/>
                        <a:t>（现行版）</a:t>
                      </a:r>
                      <a:endParaRPr lang="zh-CN" altLang="en-US" dirty="0"/>
                    </a:p>
                  </a:txBody>
                  <a:tcPr anchor="ctr"/>
                </a:tc>
              </a:tr>
              <a:tr h="46219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dk1"/>
                          </a:solidFill>
                          <a:latin typeface="+mn-lt"/>
                          <a:ea typeface="+mn-ea"/>
                          <a:cs typeface="+mn-cs"/>
                        </a:rPr>
                        <a:t>纯电动乘用车</a:t>
                      </a:r>
                      <a:endParaRPr lang="zh-CN" altLang="en-US" sz="1200" dirty="0" smtClean="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200" dirty="0" smtClean="0">
                          <a:latin typeface="+mn-ea"/>
                          <a:ea typeface="+mn-ea"/>
                          <a:cs typeface="Times New Roman"/>
                        </a:rPr>
                        <a:t>0.0034×R+0.2</a:t>
                      </a:r>
                      <a:endParaRPr lang="zh-CN" altLang="en-US" sz="1200" dirty="0">
                        <a:latin typeface="+mn-ea"/>
                        <a:ea typeface="+mn-ea"/>
                      </a:endParaRPr>
                    </a:p>
                  </a:txBody>
                  <a:tcPr anchor="ctr"/>
                </a:tc>
                <a:tc>
                  <a:txBody>
                    <a:bodyPr/>
                    <a:lstStyle/>
                    <a:p>
                      <a:pPr algn="ctr"/>
                      <a:r>
                        <a:rPr lang="en-US" altLang="zh-CN" sz="1200" dirty="0" smtClean="0">
                          <a:latin typeface="+mn-ea"/>
                          <a:ea typeface="+mn-ea"/>
                        </a:rPr>
                        <a:t>0.0056×R+0.4</a:t>
                      </a:r>
                    </a:p>
                  </a:txBody>
                  <a:tcPr anchor="ctr"/>
                </a:tc>
                <a:tc rowSpan="3">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dirty="0" smtClean="0"/>
                        <a:t>（</a:t>
                      </a:r>
                      <a:r>
                        <a:rPr lang="en-US" altLang="zh-CN" sz="1200" dirty="0" smtClean="0"/>
                        <a:t>1</a:t>
                      </a:r>
                      <a:r>
                        <a:rPr lang="zh-CN" altLang="en-US" sz="1200" dirty="0" smtClean="0"/>
                        <a:t>）</a:t>
                      </a:r>
                      <a:r>
                        <a:rPr lang="en-US" altLang="zh-CN" sz="1200" dirty="0" smtClean="0"/>
                        <a:t>R</a:t>
                      </a:r>
                      <a:r>
                        <a:rPr lang="zh-CN" altLang="en-US" sz="1200" dirty="0" smtClean="0"/>
                        <a:t>为电动汽车续驶里程（工况法），单位为</a:t>
                      </a:r>
                      <a:r>
                        <a:rPr lang="en-US" altLang="zh-CN" sz="1200" dirty="0" smtClean="0"/>
                        <a:t>km</a:t>
                      </a:r>
                      <a:r>
                        <a:rPr lang="zh-CN" altLang="en-US" sz="1200" dirty="0" smtClean="0"/>
                        <a:t>。</a:t>
                      </a:r>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dirty="0" smtClean="0"/>
                        <a:t>（</a:t>
                      </a:r>
                      <a:r>
                        <a:rPr lang="en-US" altLang="zh-CN" sz="1200" dirty="0" smtClean="0"/>
                        <a:t>2</a:t>
                      </a:r>
                      <a:r>
                        <a:rPr lang="zh-CN" altLang="en-US" sz="1200" dirty="0" smtClean="0"/>
                        <a:t>）</a:t>
                      </a:r>
                      <a:r>
                        <a:rPr lang="en-US" altLang="zh-CN" sz="1200" dirty="0" smtClean="0"/>
                        <a:t>P</a:t>
                      </a:r>
                      <a:r>
                        <a:rPr lang="zh-CN" altLang="en-US" sz="1200" dirty="0" smtClean="0"/>
                        <a:t>为燃料电池系统额定功率，单位为</a:t>
                      </a:r>
                      <a:r>
                        <a:rPr lang="en-US" altLang="zh-CN" sz="1200" dirty="0" smtClean="0"/>
                        <a:t>kW</a:t>
                      </a:r>
                      <a:r>
                        <a:rPr lang="zh-CN" altLang="en-US" sz="1200" dirty="0" smtClean="0"/>
                        <a:t>。</a:t>
                      </a:r>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dirty="0" smtClean="0"/>
                        <a:t>（</a:t>
                      </a:r>
                      <a:r>
                        <a:rPr lang="en-US" altLang="zh-CN" sz="1200" dirty="0" smtClean="0"/>
                        <a:t>3</a:t>
                      </a:r>
                      <a:r>
                        <a:rPr lang="zh-CN" altLang="en-US" sz="1200" dirty="0" smtClean="0"/>
                        <a:t>）当</a:t>
                      </a:r>
                      <a:r>
                        <a:rPr lang="en-US" altLang="zh-CN" sz="1200" dirty="0" smtClean="0"/>
                        <a:t>R</a:t>
                      </a:r>
                      <a:r>
                        <a:rPr lang="zh-CN" altLang="en-US" sz="1200" dirty="0" smtClean="0"/>
                        <a:t>小于</a:t>
                      </a:r>
                      <a:r>
                        <a:rPr lang="en-US" altLang="zh-CN" sz="1200" dirty="0" smtClean="0"/>
                        <a:t>100</a:t>
                      </a:r>
                      <a:r>
                        <a:rPr lang="zh-CN" altLang="en-US" sz="1200" dirty="0" smtClean="0"/>
                        <a:t>时，标准车型积分为</a:t>
                      </a:r>
                      <a:r>
                        <a:rPr lang="en-US" altLang="zh-CN" sz="1200" dirty="0" smtClean="0"/>
                        <a:t>0</a:t>
                      </a:r>
                      <a:r>
                        <a:rPr lang="zh-CN" altLang="en-US" sz="1200" dirty="0" smtClean="0"/>
                        <a:t>分；</a:t>
                      </a:r>
                      <a:r>
                        <a:rPr lang="en-US" altLang="zh-CN" sz="1200" dirty="0" smtClean="0"/>
                        <a:t>100≤R&lt;150</a:t>
                      </a:r>
                      <a:r>
                        <a:rPr lang="zh-CN" altLang="en-US" sz="1200" dirty="0" smtClean="0"/>
                        <a:t>时，</a:t>
                      </a:r>
                      <a:r>
                        <a:rPr lang="zh-CN" altLang="en-US" sz="1200" b="1" dirty="0" smtClean="0">
                          <a:solidFill>
                            <a:srgbClr val="FF0000"/>
                          </a:solidFill>
                        </a:rPr>
                        <a:t>标准车型积分为</a:t>
                      </a:r>
                      <a:r>
                        <a:rPr lang="en-US" altLang="zh-CN" sz="1200" b="1" dirty="0" smtClean="0">
                          <a:solidFill>
                            <a:srgbClr val="FF0000"/>
                          </a:solidFill>
                        </a:rPr>
                        <a:t>0.6</a:t>
                      </a:r>
                      <a:r>
                        <a:rPr lang="zh-CN" altLang="en-US" sz="1200" b="1" dirty="0" smtClean="0">
                          <a:solidFill>
                            <a:srgbClr val="FF0000"/>
                          </a:solidFill>
                        </a:rPr>
                        <a:t>分</a:t>
                      </a:r>
                      <a:r>
                        <a:rPr lang="zh-CN" altLang="en-US" sz="1200" b="1" dirty="0" smtClean="0"/>
                        <a:t>。</a:t>
                      </a:r>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dirty="0" smtClean="0"/>
                        <a:t>（</a:t>
                      </a:r>
                      <a:r>
                        <a:rPr lang="en-US" altLang="zh-CN" sz="1200" dirty="0" smtClean="0"/>
                        <a:t>4</a:t>
                      </a:r>
                      <a:r>
                        <a:rPr lang="zh-CN" altLang="en-US" sz="1200" dirty="0" smtClean="0"/>
                        <a:t>）纯电动乘用车标准车型</a:t>
                      </a:r>
                      <a:r>
                        <a:rPr lang="zh-CN" altLang="en-US" sz="1200" b="1" dirty="0" smtClean="0">
                          <a:solidFill>
                            <a:srgbClr val="FF0000"/>
                          </a:solidFill>
                        </a:rPr>
                        <a:t>积分上限为</a:t>
                      </a:r>
                      <a:r>
                        <a:rPr lang="en-US" altLang="zh-CN" sz="1200" b="1" dirty="0" smtClean="0">
                          <a:solidFill>
                            <a:srgbClr val="FF0000"/>
                          </a:solidFill>
                        </a:rPr>
                        <a:t>2.3</a:t>
                      </a:r>
                      <a:r>
                        <a:rPr lang="zh-CN" altLang="en-US" sz="1200" b="1" dirty="0" smtClean="0">
                          <a:solidFill>
                            <a:srgbClr val="FF0000"/>
                          </a:solidFill>
                        </a:rPr>
                        <a:t>分</a:t>
                      </a:r>
                      <a:r>
                        <a:rPr lang="zh-CN" altLang="en-US" sz="1200" dirty="0" smtClean="0"/>
                        <a:t>，燃料电池乘用车标准车型</a:t>
                      </a:r>
                      <a:r>
                        <a:rPr lang="zh-CN" altLang="en-US" sz="1200" b="1" dirty="0" smtClean="0">
                          <a:solidFill>
                            <a:srgbClr val="FF0000"/>
                          </a:solidFill>
                        </a:rPr>
                        <a:t>积分上限为</a:t>
                      </a:r>
                      <a:r>
                        <a:rPr lang="en-US" altLang="zh-CN" sz="1200" b="1" dirty="0" smtClean="0">
                          <a:solidFill>
                            <a:srgbClr val="FF0000"/>
                          </a:solidFill>
                        </a:rPr>
                        <a:t>5</a:t>
                      </a:r>
                      <a:r>
                        <a:rPr lang="zh-CN" altLang="en-US" sz="1200" b="1" dirty="0" smtClean="0">
                          <a:solidFill>
                            <a:srgbClr val="FF0000"/>
                          </a:solidFill>
                        </a:rPr>
                        <a:t>分</a:t>
                      </a:r>
                      <a:r>
                        <a:rPr lang="zh-CN" altLang="en-US" sz="1200" b="1" dirty="0" smtClean="0"/>
                        <a:t>。</a:t>
                      </a:r>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200" dirty="0" smtClean="0"/>
                        <a:t>（</a:t>
                      </a:r>
                      <a:r>
                        <a:rPr lang="en-US" altLang="zh-CN" sz="1200" dirty="0" smtClean="0"/>
                        <a:t>5</a:t>
                      </a:r>
                      <a:r>
                        <a:rPr lang="zh-CN" altLang="en-US" sz="1200" dirty="0" smtClean="0"/>
                        <a:t>）车型积分计算结果按四舍五入原则保留两位小数。</a:t>
                      </a:r>
                      <a:endParaRPr lang="zh-CN" altLang="en-US" sz="1200" dirty="0"/>
                    </a:p>
                  </a:txBody>
                  <a:tcPr/>
                </a:tc>
                <a:tc rowSpan="3">
                  <a:txBody>
                    <a:bodyPr/>
                    <a:lstStyle/>
                    <a:p>
                      <a:pPr algn="l"/>
                      <a:r>
                        <a:rPr lang="zh-CN" altLang="en-US" sz="1200" dirty="0" smtClean="0"/>
                        <a:t>（</a:t>
                      </a:r>
                      <a:r>
                        <a:rPr lang="en-US" altLang="zh-CN" sz="1200" dirty="0" smtClean="0"/>
                        <a:t>1</a:t>
                      </a:r>
                      <a:r>
                        <a:rPr lang="zh-CN" altLang="en-US" sz="1200" dirty="0" smtClean="0"/>
                        <a:t>）</a:t>
                      </a:r>
                      <a:r>
                        <a:rPr lang="en-US" altLang="zh-CN" sz="1200" dirty="0" smtClean="0"/>
                        <a:t>R</a:t>
                      </a:r>
                      <a:r>
                        <a:rPr lang="zh-CN" altLang="en-US" sz="1200" dirty="0" smtClean="0"/>
                        <a:t>为电动汽车续驶里程（工况法），单位为</a:t>
                      </a:r>
                      <a:r>
                        <a:rPr lang="en-US" altLang="zh-CN" sz="1200" dirty="0" smtClean="0"/>
                        <a:t>km</a:t>
                      </a:r>
                      <a:r>
                        <a:rPr lang="zh-CN" altLang="en-US" sz="1200" dirty="0" smtClean="0"/>
                        <a:t>。</a:t>
                      </a:r>
                    </a:p>
                    <a:p>
                      <a:pPr algn="l"/>
                      <a:r>
                        <a:rPr lang="zh-CN" altLang="en-US" sz="1200" dirty="0" smtClean="0"/>
                        <a:t>（</a:t>
                      </a:r>
                      <a:r>
                        <a:rPr lang="en-US" altLang="zh-CN" sz="1200" dirty="0" smtClean="0"/>
                        <a:t>2</a:t>
                      </a:r>
                      <a:r>
                        <a:rPr lang="zh-CN" altLang="en-US" sz="1200" dirty="0" smtClean="0"/>
                        <a:t>）</a:t>
                      </a:r>
                      <a:r>
                        <a:rPr lang="en-US" altLang="zh-CN" sz="1200" dirty="0" smtClean="0"/>
                        <a:t>P</a:t>
                      </a:r>
                      <a:r>
                        <a:rPr lang="zh-CN" altLang="en-US" sz="1200" dirty="0" smtClean="0"/>
                        <a:t>为燃料电池系统额定功率，单位为</a:t>
                      </a:r>
                      <a:r>
                        <a:rPr lang="en-US" altLang="zh-CN" sz="1200" dirty="0" smtClean="0"/>
                        <a:t>kW</a:t>
                      </a:r>
                      <a:r>
                        <a:rPr lang="zh-CN" altLang="en-US" sz="1200" dirty="0" smtClean="0"/>
                        <a:t>。</a:t>
                      </a:r>
                    </a:p>
                    <a:p>
                      <a:pPr algn="l"/>
                      <a:r>
                        <a:rPr lang="zh-CN" altLang="en-US" sz="1200" dirty="0" smtClean="0"/>
                        <a:t>（</a:t>
                      </a:r>
                      <a:r>
                        <a:rPr lang="en-US" altLang="zh-CN" sz="1200" dirty="0" smtClean="0"/>
                        <a:t>3</a:t>
                      </a:r>
                      <a:r>
                        <a:rPr lang="zh-CN" altLang="en-US" sz="1200" dirty="0" smtClean="0"/>
                        <a:t>）当</a:t>
                      </a:r>
                      <a:r>
                        <a:rPr lang="en-US" altLang="zh-CN" sz="1200" dirty="0" smtClean="0"/>
                        <a:t>R</a:t>
                      </a:r>
                      <a:r>
                        <a:rPr lang="zh-CN" altLang="en-US" sz="1200" dirty="0" smtClean="0"/>
                        <a:t>小于</a:t>
                      </a:r>
                      <a:r>
                        <a:rPr lang="en-US" altLang="zh-CN" sz="1200" dirty="0" smtClean="0"/>
                        <a:t>100</a:t>
                      </a:r>
                      <a:r>
                        <a:rPr lang="zh-CN" altLang="en-US" sz="1200" dirty="0" smtClean="0"/>
                        <a:t>时，标准车型积分为</a:t>
                      </a:r>
                      <a:r>
                        <a:rPr lang="en-US" altLang="zh-CN" sz="1200" dirty="0" smtClean="0"/>
                        <a:t>0</a:t>
                      </a:r>
                      <a:r>
                        <a:rPr lang="zh-CN" altLang="en-US" sz="1200" dirty="0" smtClean="0"/>
                        <a:t>分；</a:t>
                      </a:r>
                      <a:r>
                        <a:rPr lang="en-US" altLang="zh-CN" sz="1200" dirty="0" smtClean="0"/>
                        <a:t>100≤R&lt;150</a:t>
                      </a:r>
                      <a:r>
                        <a:rPr lang="zh-CN" altLang="en-US" sz="1200" dirty="0" smtClean="0"/>
                        <a:t>时，</a:t>
                      </a:r>
                      <a:r>
                        <a:rPr lang="zh-CN" altLang="en-US" sz="1200" b="1" dirty="0" smtClean="0">
                          <a:solidFill>
                            <a:srgbClr val="FF0000"/>
                          </a:solidFill>
                        </a:rPr>
                        <a:t>标准车型积分为</a:t>
                      </a:r>
                      <a:r>
                        <a:rPr lang="en-US" altLang="zh-CN" sz="1200" b="1" dirty="0" smtClean="0">
                          <a:solidFill>
                            <a:srgbClr val="FF0000"/>
                          </a:solidFill>
                        </a:rPr>
                        <a:t>1</a:t>
                      </a:r>
                      <a:r>
                        <a:rPr lang="zh-CN" altLang="en-US" sz="1200" b="1" dirty="0" smtClean="0">
                          <a:solidFill>
                            <a:srgbClr val="FF0000"/>
                          </a:solidFill>
                        </a:rPr>
                        <a:t>分</a:t>
                      </a:r>
                      <a:r>
                        <a:rPr lang="zh-CN" altLang="en-US" sz="1200" b="1" dirty="0" smtClean="0"/>
                        <a:t>。</a:t>
                      </a:r>
                    </a:p>
                    <a:p>
                      <a:pPr algn="l"/>
                      <a:r>
                        <a:rPr lang="zh-CN" altLang="en-US" sz="1200" dirty="0" smtClean="0"/>
                        <a:t>（</a:t>
                      </a:r>
                      <a:r>
                        <a:rPr lang="en-US" altLang="zh-CN" sz="1200" dirty="0" smtClean="0"/>
                        <a:t>4</a:t>
                      </a:r>
                      <a:r>
                        <a:rPr lang="zh-CN" altLang="en-US" sz="1200" dirty="0" smtClean="0"/>
                        <a:t>）纯电动乘用车标准车型</a:t>
                      </a:r>
                      <a:r>
                        <a:rPr lang="zh-CN" altLang="en-US" sz="1200" b="1" dirty="0" smtClean="0">
                          <a:solidFill>
                            <a:srgbClr val="FF0000"/>
                          </a:solidFill>
                        </a:rPr>
                        <a:t>积分上限为</a:t>
                      </a:r>
                      <a:r>
                        <a:rPr lang="en-US" altLang="zh-CN" sz="1200" b="1" dirty="0" smtClean="0">
                          <a:solidFill>
                            <a:srgbClr val="FF0000"/>
                          </a:solidFill>
                        </a:rPr>
                        <a:t>3.4</a:t>
                      </a:r>
                      <a:r>
                        <a:rPr lang="zh-CN" altLang="en-US" sz="1200" b="1" dirty="0" smtClean="0">
                          <a:solidFill>
                            <a:srgbClr val="FF0000"/>
                          </a:solidFill>
                        </a:rPr>
                        <a:t>分</a:t>
                      </a:r>
                      <a:r>
                        <a:rPr lang="zh-CN" altLang="en-US" sz="1200" dirty="0" smtClean="0"/>
                        <a:t>，燃料电池乘用车标准车型</a:t>
                      </a:r>
                      <a:r>
                        <a:rPr lang="zh-CN" altLang="en-US" sz="1200" b="1" dirty="0" smtClean="0">
                          <a:solidFill>
                            <a:srgbClr val="FF0000"/>
                          </a:solidFill>
                        </a:rPr>
                        <a:t>积分上限为</a:t>
                      </a:r>
                      <a:r>
                        <a:rPr lang="en-US" altLang="zh-CN" sz="1200" b="1" dirty="0" smtClean="0">
                          <a:solidFill>
                            <a:srgbClr val="FF0000"/>
                          </a:solidFill>
                        </a:rPr>
                        <a:t>6</a:t>
                      </a:r>
                      <a:r>
                        <a:rPr lang="zh-CN" altLang="en-US" sz="1200" b="1" dirty="0" smtClean="0">
                          <a:solidFill>
                            <a:srgbClr val="FF0000"/>
                          </a:solidFill>
                        </a:rPr>
                        <a:t>分</a:t>
                      </a:r>
                      <a:r>
                        <a:rPr lang="zh-CN" altLang="en-US" sz="1200" b="1" dirty="0" smtClean="0"/>
                        <a:t>。</a:t>
                      </a:r>
                    </a:p>
                    <a:p>
                      <a:pPr algn="l"/>
                      <a:r>
                        <a:rPr lang="zh-CN" altLang="en-US" sz="1200" dirty="0" smtClean="0"/>
                        <a:t>（</a:t>
                      </a:r>
                      <a:r>
                        <a:rPr lang="en-US" altLang="zh-CN" sz="1200" dirty="0" smtClean="0"/>
                        <a:t>5</a:t>
                      </a:r>
                      <a:r>
                        <a:rPr lang="zh-CN" altLang="en-US" sz="1200" dirty="0" smtClean="0"/>
                        <a:t>）车型积分计算结果按四舍五入原则保留两位小数。</a:t>
                      </a:r>
                    </a:p>
                  </a:txBody>
                  <a:tcPr/>
                </a:tc>
              </a:tr>
              <a:tr h="475132">
                <a:tc>
                  <a:txBody>
                    <a:bodyPr/>
                    <a:lstStyle/>
                    <a:p>
                      <a:pPr algn="ctr"/>
                      <a:r>
                        <a:rPr lang="zh-CN" altLang="en-US" sz="1200" dirty="0" smtClean="0"/>
                        <a:t>插电式混合</a:t>
                      </a:r>
                    </a:p>
                    <a:p>
                      <a:pPr algn="ctr"/>
                      <a:r>
                        <a:rPr lang="zh-CN" altLang="en-US" sz="1200" dirty="0" smtClean="0"/>
                        <a:t>动力乘用车</a:t>
                      </a:r>
                    </a:p>
                  </a:txBody>
                  <a:tcPr anchor="ctr"/>
                </a:tc>
                <a:tc>
                  <a:txBody>
                    <a:bodyPr/>
                    <a:lstStyle/>
                    <a:p>
                      <a:pPr algn="ctr"/>
                      <a:r>
                        <a:rPr lang="en-US" altLang="zh-CN" sz="1200" dirty="0" smtClean="0">
                          <a:latin typeface="+mn-ea"/>
                          <a:ea typeface="+mn-ea"/>
                        </a:rPr>
                        <a:t>1</a:t>
                      </a:r>
                      <a:endParaRPr lang="zh-CN" altLang="en-US" sz="1200" dirty="0">
                        <a:latin typeface="+mn-ea"/>
                        <a:ea typeface="+mn-ea"/>
                      </a:endParaRPr>
                    </a:p>
                  </a:txBody>
                  <a:tcPr anchor="ctr"/>
                </a:tc>
                <a:tc>
                  <a:txBody>
                    <a:bodyPr/>
                    <a:lstStyle/>
                    <a:p>
                      <a:pPr algn="ctr"/>
                      <a:r>
                        <a:rPr lang="en-US" altLang="zh-CN" sz="1200" dirty="0" smtClean="0">
                          <a:latin typeface="+mn-ea"/>
                          <a:ea typeface="+mn-ea"/>
                        </a:rPr>
                        <a:t>2</a:t>
                      </a:r>
                      <a:endParaRPr lang="zh-CN" altLang="en-US" sz="1200" dirty="0">
                        <a:latin typeface="+mn-ea"/>
                        <a:ea typeface="+mn-ea"/>
                      </a:endParaRPr>
                    </a:p>
                  </a:txBody>
                  <a:tcPr anchor="ctr"/>
                </a:tc>
                <a:tc vMerge="1">
                  <a:txBody>
                    <a:bodyPr/>
                    <a:lstStyle/>
                    <a:p>
                      <a:pPr algn="ctr"/>
                      <a:endParaRPr lang="zh-CN" altLang="en-US" dirty="0"/>
                    </a:p>
                  </a:txBody>
                  <a:tcPr anchor="ctr"/>
                </a:tc>
                <a:tc vMerge="1">
                  <a:txBody>
                    <a:bodyPr/>
                    <a:lstStyle/>
                    <a:p>
                      <a:pPr algn="ctr"/>
                      <a:endParaRPr lang="zh-CN" altLang="en-US" dirty="0"/>
                    </a:p>
                  </a:txBody>
                  <a:tcPr anchor="ctr"/>
                </a:tc>
              </a:tr>
              <a:tr h="1628390">
                <a:tc>
                  <a:txBody>
                    <a:bodyPr/>
                    <a:lstStyle/>
                    <a:p>
                      <a:pPr algn="ctr"/>
                      <a:r>
                        <a:rPr lang="zh-CN" altLang="en-US" sz="1200" dirty="0" smtClean="0"/>
                        <a:t>燃料电池</a:t>
                      </a:r>
                    </a:p>
                    <a:p>
                      <a:pPr algn="ctr"/>
                      <a:r>
                        <a:rPr lang="zh-CN" altLang="en-US" sz="1200" dirty="0" smtClean="0"/>
                        <a:t>乘用车</a:t>
                      </a:r>
                    </a:p>
                  </a:txBody>
                  <a:tcPr anchor="ctr"/>
                </a:tc>
                <a:tc>
                  <a:txBody>
                    <a:bodyPr/>
                    <a:lstStyle/>
                    <a:p>
                      <a:pPr algn="ctr"/>
                      <a:r>
                        <a:rPr lang="en-US" sz="1200" kern="1200" dirty="0" smtClean="0">
                          <a:solidFill>
                            <a:schemeClr val="dk1"/>
                          </a:solidFill>
                          <a:latin typeface="+mn-ea"/>
                          <a:ea typeface="+mn-ea"/>
                          <a:cs typeface="+mn-cs"/>
                        </a:rPr>
                        <a:t>0.06×P</a:t>
                      </a:r>
                      <a:endParaRPr lang="zh-CN" altLang="en-US" sz="1200" dirty="0">
                        <a:latin typeface="+mn-ea"/>
                        <a:ea typeface="+mn-ea"/>
                      </a:endParaRPr>
                    </a:p>
                  </a:txBody>
                  <a:tcPr anchor="ctr"/>
                </a:tc>
                <a:tc>
                  <a:txBody>
                    <a:bodyPr/>
                    <a:lstStyle/>
                    <a:p>
                      <a:pPr algn="ctr"/>
                      <a:r>
                        <a:rPr lang="en-US" altLang="zh-CN" sz="1200" dirty="0" smtClean="0">
                          <a:latin typeface="+mn-ea"/>
                          <a:ea typeface="+mn-ea"/>
                        </a:rPr>
                        <a:t>0.08×P</a:t>
                      </a:r>
                    </a:p>
                  </a:txBody>
                  <a:tcPr anchor="ctr"/>
                </a:tc>
                <a:tc vMerge="1">
                  <a:txBody>
                    <a:bodyPr/>
                    <a:lstStyle/>
                    <a:p>
                      <a:pPr algn="ctr"/>
                      <a:endParaRPr lang="zh-CN" altLang="en-US" dirty="0"/>
                    </a:p>
                  </a:txBody>
                  <a:tcPr anchor="ctr"/>
                </a:tc>
                <a:tc vMerge="1">
                  <a:txBody>
                    <a:bodyPr/>
                    <a:lstStyle/>
                    <a:p>
                      <a:pPr algn="ctr"/>
                      <a:endParaRPr lang="zh-CN" altLang="en-US" dirty="0"/>
                    </a:p>
                  </a:txBody>
                  <a:tcPr anchor="ctr"/>
                </a:tc>
              </a:tr>
            </a:tbl>
          </a:graphicData>
        </a:graphic>
      </p:graphicFrame>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61253"/>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gn="ctr">
              <a:lnSpc>
                <a:spcPct val="140000"/>
              </a:lnSpc>
            </a:pP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附表</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：意见稿</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新能源乘用车车型积分计算方法</a:t>
            </a:r>
            <a:r>
              <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相关车型要求</a:t>
            </a:r>
            <a:endParaRPr lang="en-US" altLang="zh-CN" sz="14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398033" y="1042731"/>
          <a:ext cx="8390965" cy="3579585"/>
        </p:xfrm>
        <a:graphic>
          <a:graphicData uri="http://schemas.openxmlformats.org/drawingml/2006/table">
            <a:tbl>
              <a:tblPr firstRow="1" bandRow="1">
                <a:tableStyleId>{5C22544A-7EE6-4342-B048-85BDC9FD1C3A}</a:tableStyleId>
              </a:tblPr>
              <a:tblGrid>
                <a:gridCol w="1409772"/>
                <a:gridCol w="6981193"/>
              </a:tblGrid>
              <a:tr h="477868">
                <a:tc>
                  <a:txBody>
                    <a:bodyPr/>
                    <a:lstStyle/>
                    <a:p>
                      <a:pPr algn="ctr"/>
                      <a:r>
                        <a:rPr lang="zh-CN" altLang="en-US" sz="1200" dirty="0" smtClean="0"/>
                        <a:t>车型分类</a:t>
                      </a:r>
                    </a:p>
                  </a:txBody>
                  <a:tcPr anchor="ctr"/>
                </a:tc>
                <a:tc>
                  <a:txBody>
                    <a:bodyPr/>
                    <a:lstStyle/>
                    <a:p>
                      <a:pPr algn="ctr"/>
                      <a:r>
                        <a:rPr lang="zh-CN" altLang="en-US" sz="1200" dirty="0" smtClean="0"/>
                        <a:t>相关车型要求</a:t>
                      </a:r>
                    </a:p>
                  </a:txBody>
                  <a:tcPr anchor="ctr"/>
                </a:tc>
              </a:tr>
              <a:tr h="17966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smtClean="0">
                          <a:solidFill>
                            <a:schemeClr val="dk1"/>
                          </a:solidFill>
                          <a:latin typeface="+mn-lt"/>
                          <a:ea typeface="+mn-ea"/>
                          <a:cs typeface="+mn-cs"/>
                        </a:rPr>
                        <a:t>纯电动乘用车</a:t>
                      </a:r>
                      <a:endParaRPr lang="en-US" altLang="zh-CN" sz="1200" b="0" kern="1200" dirty="0" smtClean="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b="0" kern="1200" dirty="0" smtClean="0">
                          <a:solidFill>
                            <a:schemeClr val="dk1"/>
                          </a:solidFill>
                          <a:latin typeface="+mn-lt"/>
                          <a:ea typeface="+mn-ea"/>
                          <a:cs typeface="+mn-cs"/>
                        </a:rPr>
                        <a:t>积分相关要求</a:t>
                      </a:r>
                      <a:endParaRPr lang="zh-CN" altLang="en-US" sz="1200" b="0" dirty="0" smtClean="0"/>
                    </a:p>
                    <a:p>
                      <a:pPr algn="ctr"/>
                      <a:endParaRPr lang="zh-CN" altLang="en-US" sz="1200" dirty="0"/>
                    </a:p>
                  </a:txBody>
                  <a:tcPr anchor="ctr"/>
                </a:tc>
                <a:tc>
                  <a:txBody>
                    <a:bodyPr/>
                    <a:lstStyle/>
                    <a:p>
                      <a:r>
                        <a:rPr lang="en-US" altLang="zh-CN" sz="1050" dirty="0" smtClean="0">
                          <a:solidFill>
                            <a:schemeClr val="tx1"/>
                          </a:solidFill>
                          <a:latin typeface="+mn-ea"/>
                          <a:ea typeface="+mn-ea"/>
                        </a:rPr>
                        <a:t>1</a:t>
                      </a:r>
                      <a:r>
                        <a:rPr lang="zh-CN" altLang="en-US" sz="1050" dirty="0" smtClean="0">
                          <a:solidFill>
                            <a:schemeClr val="tx1"/>
                          </a:solidFill>
                          <a:latin typeface="+mn-ea"/>
                          <a:ea typeface="+mn-ea"/>
                        </a:rPr>
                        <a:t>、纯电动乘用车积分相关要求。纯电动乘用车车型积分</a:t>
                      </a:r>
                      <a:r>
                        <a:rPr lang="en-US" altLang="zh-CN" sz="1050" dirty="0" smtClean="0">
                          <a:solidFill>
                            <a:schemeClr val="tx1"/>
                          </a:solidFill>
                          <a:latin typeface="+mn-ea"/>
                          <a:ea typeface="+mn-ea"/>
                        </a:rPr>
                        <a:t>=</a:t>
                      </a:r>
                      <a:r>
                        <a:rPr lang="zh-CN" altLang="en-US" sz="1050" dirty="0" smtClean="0">
                          <a:solidFill>
                            <a:schemeClr val="tx1"/>
                          </a:solidFill>
                          <a:latin typeface="+mn-ea"/>
                          <a:ea typeface="+mn-ea"/>
                        </a:rPr>
                        <a:t>标准车型积分</a:t>
                      </a:r>
                      <a:r>
                        <a:rPr lang="en-US" altLang="zh-CN" sz="1050" dirty="0" smtClean="0">
                          <a:solidFill>
                            <a:schemeClr val="tx1"/>
                          </a:solidFill>
                          <a:latin typeface="+mn-ea"/>
                          <a:ea typeface="+mn-ea"/>
                        </a:rPr>
                        <a:t>×</a:t>
                      </a:r>
                      <a:r>
                        <a:rPr lang="zh-CN" altLang="en-US" sz="1050" dirty="0" smtClean="0">
                          <a:solidFill>
                            <a:schemeClr val="tx1"/>
                          </a:solidFill>
                          <a:latin typeface="+mn-ea"/>
                          <a:ea typeface="+mn-ea"/>
                        </a:rPr>
                        <a:t>续驶里程调整系数</a:t>
                      </a:r>
                      <a:r>
                        <a:rPr lang="en-US" altLang="zh-CN" sz="1050" dirty="0" smtClean="0">
                          <a:solidFill>
                            <a:schemeClr val="tx1"/>
                          </a:solidFill>
                          <a:latin typeface="+mn-ea"/>
                          <a:ea typeface="+mn-ea"/>
                        </a:rPr>
                        <a:t>×</a:t>
                      </a:r>
                      <a:r>
                        <a:rPr lang="zh-CN" altLang="en-US" sz="1050" dirty="0" smtClean="0">
                          <a:solidFill>
                            <a:schemeClr val="tx1"/>
                          </a:solidFill>
                          <a:latin typeface="+mn-ea"/>
                          <a:ea typeface="+mn-ea"/>
                        </a:rPr>
                        <a:t>能量密度调整系数</a:t>
                      </a:r>
                      <a:r>
                        <a:rPr lang="en-US" altLang="zh-CN" sz="1050" dirty="0" smtClean="0">
                          <a:solidFill>
                            <a:schemeClr val="tx1"/>
                          </a:solidFill>
                          <a:latin typeface="+mn-ea"/>
                          <a:ea typeface="+mn-ea"/>
                        </a:rPr>
                        <a:t>×</a:t>
                      </a:r>
                      <a:r>
                        <a:rPr lang="zh-CN" altLang="en-US" sz="1050" dirty="0" smtClean="0">
                          <a:solidFill>
                            <a:schemeClr val="tx1"/>
                          </a:solidFill>
                          <a:latin typeface="+mn-ea"/>
                          <a:ea typeface="+mn-ea"/>
                        </a:rPr>
                        <a:t>电耗调整系数。（</a:t>
                      </a:r>
                      <a:r>
                        <a:rPr lang="en-US" altLang="zh-CN" sz="1050" dirty="0" smtClean="0">
                          <a:solidFill>
                            <a:schemeClr val="tx1"/>
                          </a:solidFill>
                          <a:latin typeface="+mn-ea"/>
                          <a:ea typeface="+mn-ea"/>
                        </a:rPr>
                        <a:t>1</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100≤R&lt;150</a:t>
                      </a:r>
                      <a:r>
                        <a:rPr lang="zh-CN" altLang="en-US" sz="1050" dirty="0" smtClean="0">
                          <a:solidFill>
                            <a:schemeClr val="tx1"/>
                          </a:solidFill>
                          <a:latin typeface="+mn-ea"/>
                          <a:ea typeface="+mn-ea"/>
                        </a:rPr>
                        <a:t>时，续驶里程调整系数为</a:t>
                      </a:r>
                      <a:r>
                        <a:rPr lang="en-US" altLang="zh-CN" sz="1050" dirty="0" smtClean="0">
                          <a:solidFill>
                            <a:schemeClr val="tx1"/>
                          </a:solidFill>
                          <a:latin typeface="+mn-ea"/>
                          <a:ea typeface="+mn-ea"/>
                        </a:rPr>
                        <a:t>0.7</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150≤R&lt;200</a:t>
                      </a:r>
                      <a:r>
                        <a:rPr lang="zh-CN" altLang="en-US" sz="1050" dirty="0" smtClean="0">
                          <a:solidFill>
                            <a:schemeClr val="tx1"/>
                          </a:solidFill>
                          <a:latin typeface="+mn-ea"/>
                          <a:ea typeface="+mn-ea"/>
                        </a:rPr>
                        <a:t>时，续驶里程调整系数为</a:t>
                      </a:r>
                      <a:r>
                        <a:rPr lang="en-US" altLang="zh-CN" sz="1050" dirty="0" smtClean="0">
                          <a:solidFill>
                            <a:schemeClr val="tx1"/>
                          </a:solidFill>
                          <a:latin typeface="+mn-ea"/>
                          <a:ea typeface="+mn-ea"/>
                        </a:rPr>
                        <a:t>0.8</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200≤R&lt;300</a:t>
                      </a:r>
                      <a:r>
                        <a:rPr lang="zh-CN" altLang="en-US" sz="1050" dirty="0" smtClean="0">
                          <a:solidFill>
                            <a:schemeClr val="tx1"/>
                          </a:solidFill>
                          <a:latin typeface="+mn-ea"/>
                          <a:ea typeface="+mn-ea"/>
                        </a:rPr>
                        <a:t>时，续驶里程调整系数为</a:t>
                      </a:r>
                      <a:r>
                        <a:rPr lang="en-US" altLang="zh-CN" sz="1050" dirty="0" smtClean="0">
                          <a:solidFill>
                            <a:schemeClr val="tx1"/>
                          </a:solidFill>
                          <a:latin typeface="+mn-ea"/>
                          <a:ea typeface="+mn-ea"/>
                        </a:rPr>
                        <a:t>0.9</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300≤R</a:t>
                      </a:r>
                      <a:r>
                        <a:rPr lang="zh-CN" altLang="en-US" sz="1050" dirty="0" smtClean="0">
                          <a:solidFill>
                            <a:schemeClr val="tx1"/>
                          </a:solidFill>
                          <a:latin typeface="+mn-ea"/>
                          <a:ea typeface="+mn-ea"/>
                        </a:rPr>
                        <a:t>时，续驶里程调整系数为</a:t>
                      </a:r>
                      <a:r>
                        <a:rPr lang="en-US" altLang="zh-CN" sz="1050" dirty="0" smtClean="0">
                          <a:solidFill>
                            <a:schemeClr val="tx1"/>
                          </a:solidFill>
                          <a:latin typeface="+mn-ea"/>
                          <a:ea typeface="+mn-ea"/>
                        </a:rPr>
                        <a:t>1</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2</a:t>
                      </a:r>
                      <a:r>
                        <a:rPr lang="zh-CN" altLang="en-US" sz="1050" dirty="0" smtClean="0">
                          <a:solidFill>
                            <a:schemeClr val="tx1"/>
                          </a:solidFill>
                          <a:latin typeface="+mn-ea"/>
                          <a:ea typeface="+mn-ea"/>
                        </a:rPr>
                        <a:t>）当纯电动乘用车动力电池系统的质量能量密度</a:t>
                      </a:r>
                      <a:r>
                        <a:rPr lang="en-US" altLang="zh-CN" sz="1050" dirty="0" smtClean="0">
                          <a:solidFill>
                            <a:schemeClr val="tx1"/>
                          </a:solidFill>
                          <a:latin typeface="+mn-ea"/>
                          <a:ea typeface="+mn-ea"/>
                        </a:rPr>
                        <a:t>&lt;90Wh/kg</a:t>
                      </a:r>
                      <a:r>
                        <a:rPr lang="zh-CN" altLang="en-US" sz="1050" dirty="0" smtClean="0">
                          <a:solidFill>
                            <a:schemeClr val="tx1"/>
                          </a:solidFill>
                          <a:latin typeface="+mn-ea"/>
                          <a:ea typeface="+mn-ea"/>
                        </a:rPr>
                        <a:t>时，能量密度调整系数为</a:t>
                      </a:r>
                      <a:r>
                        <a:rPr lang="en-US" altLang="zh-CN" sz="1050" dirty="0" smtClean="0">
                          <a:solidFill>
                            <a:schemeClr val="tx1"/>
                          </a:solidFill>
                          <a:latin typeface="+mn-ea"/>
                          <a:ea typeface="+mn-ea"/>
                        </a:rPr>
                        <a:t>0</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90Wh/kg≤</a:t>
                      </a:r>
                      <a:r>
                        <a:rPr lang="zh-CN" altLang="en-US" sz="1050" dirty="0" smtClean="0">
                          <a:solidFill>
                            <a:schemeClr val="tx1"/>
                          </a:solidFill>
                          <a:latin typeface="+mn-ea"/>
                          <a:ea typeface="+mn-ea"/>
                        </a:rPr>
                        <a:t>质量能量密度</a:t>
                      </a:r>
                      <a:r>
                        <a:rPr lang="en-US" altLang="zh-CN" sz="1050" dirty="0" smtClean="0">
                          <a:solidFill>
                            <a:schemeClr val="tx1"/>
                          </a:solidFill>
                          <a:latin typeface="+mn-ea"/>
                          <a:ea typeface="+mn-ea"/>
                        </a:rPr>
                        <a:t>&lt;105Wh/kg</a:t>
                      </a:r>
                      <a:r>
                        <a:rPr lang="zh-CN" altLang="en-US" sz="1050" dirty="0" smtClean="0">
                          <a:solidFill>
                            <a:schemeClr val="tx1"/>
                          </a:solidFill>
                          <a:latin typeface="+mn-ea"/>
                          <a:ea typeface="+mn-ea"/>
                        </a:rPr>
                        <a:t>时，能量密度调整系数为</a:t>
                      </a:r>
                      <a:r>
                        <a:rPr lang="en-US" altLang="zh-CN" sz="1050" dirty="0" smtClean="0">
                          <a:solidFill>
                            <a:schemeClr val="tx1"/>
                          </a:solidFill>
                          <a:latin typeface="+mn-ea"/>
                          <a:ea typeface="+mn-ea"/>
                        </a:rPr>
                        <a:t>0.7</a:t>
                      </a:r>
                      <a:r>
                        <a:rPr lang="zh-CN" altLang="en-US" sz="1050" dirty="0" smtClean="0">
                          <a:solidFill>
                            <a:schemeClr val="tx1"/>
                          </a:solidFill>
                          <a:latin typeface="+mn-ea"/>
                          <a:ea typeface="+mn-ea"/>
                        </a:rPr>
                        <a:t>，当</a:t>
                      </a:r>
                      <a:r>
                        <a:rPr lang="en-US" altLang="zh-CN" sz="1050" dirty="0" smtClean="0">
                          <a:solidFill>
                            <a:schemeClr val="tx1"/>
                          </a:solidFill>
                          <a:latin typeface="+mn-ea"/>
                          <a:ea typeface="+mn-ea"/>
                        </a:rPr>
                        <a:t>105Wh/kg≤</a:t>
                      </a:r>
                      <a:r>
                        <a:rPr lang="zh-CN" altLang="en-US" sz="1050" dirty="0" smtClean="0">
                          <a:solidFill>
                            <a:schemeClr val="tx1"/>
                          </a:solidFill>
                          <a:latin typeface="+mn-ea"/>
                          <a:ea typeface="+mn-ea"/>
                        </a:rPr>
                        <a:t>质量能量密度</a:t>
                      </a:r>
                      <a:r>
                        <a:rPr lang="en-US" altLang="zh-CN" sz="1050" dirty="0" smtClean="0">
                          <a:solidFill>
                            <a:schemeClr val="tx1"/>
                          </a:solidFill>
                          <a:latin typeface="+mn-ea"/>
                          <a:ea typeface="+mn-ea"/>
                        </a:rPr>
                        <a:t>&lt;125Wh/kg</a:t>
                      </a:r>
                      <a:r>
                        <a:rPr lang="zh-CN" altLang="en-US" sz="1050" dirty="0" smtClean="0">
                          <a:solidFill>
                            <a:schemeClr val="tx1"/>
                          </a:solidFill>
                          <a:latin typeface="+mn-ea"/>
                          <a:ea typeface="+mn-ea"/>
                        </a:rPr>
                        <a:t>时，能量密度调整系数为</a:t>
                      </a:r>
                      <a:r>
                        <a:rPr lang="en-US" altLang="zh-CN" sz="1050" dirty="0" smtClean="0">
                          <a:solidFill>
                            <a:schemeClr val="tx1"/>
                          </a:solidFill>
                          <a:latin typeface="+mn-ea"/>
                          <a:ea typeface="+mn-ea"/>
                        </a:rPr>
                        <a:t>0.8</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125Wh/kg≤</a:t>
                      </a:r>
                      <a:r>
                        <a:rPr lang="zh-CN" altLang="en-US" sz="1050" dirty="0" smtClean="0">
                          <a:solidFill>
                            <a:schemeClr val="tx1"/>
                          </a:solidFill>
                          <a:latin typeface="+mn-ea"/>
                          <a:ea typeface="+mn-ea"/>
                        </a:rPr>
                        <a:t>质量能量密度，能量密度调整系数为</a:t>
                      </a:r>
                      <a:r>
                        <a:rPr lang="en-US" altLang="zh-CN" sz="1050" dirty="0" smtClean="0">
                          <a:solidFill>
                            <a:schemeClr val="tx1"/>
                          </a:solidFill>
                          <a:latin typeface="+mn-ea"/>
                          <a:ea typeface="+mn-ea"/>
                        </a:rPr>
                        <a:t>1</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3</a:t>
                      </a:r>
                      <a:r>
                        <a:rPr lang="zh-CN" altLang="en-US" sz="1050" dirty="0" smtClean="0">
                          <a:solidFill>
                            <a:schemeClr val="tx1"/>
                          </a:solidFill>
                          <a:latin typeface="+mn-ea"/>
                          <a:ea typeface="+mn-ea"/>
                        </a:rPr>
                        <a:t>）纯电动乘用车</a:t>
                      </a:r>
                      <a:r>
                        <a:rPr lang="en-US" altLang="zh-CN" sz="1050" dirty="0" smtClean="0">
                          <a:solidFill>
                            <a:schemeClr val="tx1"/>
                          </a:solidFill>
                          <a:latin typeface="+mn-ea"/>
                          <a:ea typeface="+mn-ea"/>
                        </a:rPr>
                        <a:t>30</a:t>
                      </a:r>
                      <a:r>
                        <a:rPr lang="zh-CN" altLang="en-US" sz="1050" dirty="0" smtClean="0">
                          <a:solidFill>
                            <a:schemeClr val="tx1"/>
                          </a:solidFill>
                          <a:latin typeface="+mn-ea"/>
                          <a:ea typeface="+mn-ea"/>
                        </a:rPr>
                        <a:t>分钟最高车速不低于</a:t>
                      </a:r>
                      <a:r>
                        <a:rPr lang="en-US" altLang="zh-CN" sz="1050" dirty="0" smtClean="0">
                          <a:solidFill>
                            <a:schemeClr val="tx1"/>
                          </a:solidFill>
                          <a:latin typeface="+mn-ea"/>
                          <a:ea typeface="+mn-ea"/>
                        </a:rPr>
                        <a:t>100km/h</a:t>
                      </a:r>
                      <a:r>
                        <a:rPr lang="zh-CN" altLang="en-US" sz="1050" dirty="0" smtClean="0">
                          <a:solidFill>
                            <a:schemeClr val="tx1"/>
                          </a:solidFill>
                          <a:latin typeface="+mn-ea"/>
                          <a:ea typeface="+mn-ea"/>
                        </a:rPr>
                        <a:t>。按整备质量（</a:t>
                      </a:r>
                      <a:r>
                        <a:rPr lang="en-US" altLang="zh-CN" sz="1050" dirty="0" smtClean="0">
                          <a:solidFill>
                            <a:schemeClr val="tx1"/>
                          </a:solidFill>
                          <a:latin typeface="+mn-ea"/>
                          <a:ea typeface="+mn-ea"/>
                        </a:rPr>
                        <a:t>m</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kg</a:t>
                      </a:r>
                      <a:r>
                        <a:rPr lang="zh-CN" altLang="en-US" sz="1050" dirty="0" smtClean="0">
                          <a:solidFill>
                            <a:schemeClr val="tx1"/>
                          </a:solidFill>
                          <a:latin typeface="+mn-ea"/>
                          <a:ea typeface="+mn-ea"/>
                        </a:rPr>
                        <a:t>）不同，设定纯电动乘用车电能消耗量目标值（</a:t>
                      </a:r>
                      <a:r>
                        <a:rPr lang="en-US" altLang="zh-CN" sz="1050" dirty="0" smtClean="0">
                          <a:solidFill>
                            <a:schemeClr val="tx1"/>
                          </a:solidFill>
                          <a:latin typeface="+mn-ea"/>
                          <a:ea typeface="+mn-ea"/>
                        </a:rPr>
                        <a:t>Y</a:t>
                      </a:r>
                      <a:r>
                        <a:rPr lang="zh-CN" altLang="en-US" sz="1050" dirty="0" smtClean="0">
                          <a:solidFill>
                            <a:schemeClr val="tx1"/>
                          </a:solidFill>
                          <a:latin typeface="+mn-ea"/>
                          <a:ea typeface="+mn-ea"/>
                        </a:rPr>
                        <a:t>）。车型电能消耗量（</a:t>
                      </a:r>
                      <a:r>
                        <a:rPr lang="en-US" altLang="zh-CN" sz="1050" dirty="0" err="1" smtClean="0">
                          <a:solidFill>
                            <a:schemeClr val="tx1"/>
                          </a:solidFill>
                          <a:latin typeface="+mn-ea"/>
                          <a:ea typeface="+mn-ea"/>
                        </a:rPr>
                        <a:t>kW·h</a:t>
                      </a:r>
                      <a:r>
                        <a:rPr lang="en-US" altLang="zh-CN" sz="1050" dirty="0" smtClean="0">
                          <a:solidFill>
                            <a:schemeClr val="tx1"/>
                          </a:solidFill>
                          <a:latin typeface="+mn-ea"/>
                          <a:ea typeface="+mn-ea"/>
                        </a:rPr>
                        <a:t> /100km</a:t>
                      </a:r>
                      <a:r>
                        <a:rPr lang="zh-CN" altLang="en-US" sz="1050" dirty="0" smtClean="0">
                          <a:solidFill>
                            <a:schemeClr val="tx1"/>
                          </a:solidFill>
                          <a:latin typeface="+mn-ea"/>
                          <a:ea typeface="+mn-ea"/>
                        </a:rPr>
                        <a:t>，工况法）满足电能消耗量目标值的，电耗调整系数（</a:t>
                      </a:r>
                      <a:r>
                        <a:rPr lang="en-US" altLang="zh-CN" sz="1050" dirty="0" smtClean="0">
                          <a:solidFill>
                            <a:schemeClr val="tx1"/>
                          </a:solidFill>
                          <a:latin typeface="+mn-ea"/>
                          <a:ea typeface="+mn-ea"/>
                        </a:rPr>
                        <a:t>EC</a:t>
                      </a:r>
                      <a:r>
                        <a:rPr lang="zh-CN" altLang="en-US" sz="1050" dirty="0" smtClean="0">
                          <a:solidFill>
                            <a:schemeClr val="tx1"/>
                          </a:solidFill>
                          <a:latin typeface="+mn-ea"/>
                          <a:ea typeface="+mn-ea"/>
                        </a:rPr>
                        <a:t>系数）为车型电能消耗量目标值除以电能消耗量实际值（计算结果按四舍五入原则保留两位小数，上限为</a:t>
                      </a:r>
                      <a:r>
                        <a:rPr lang="en-US" altLang="zh-CN" sz="1050" dirty="0" smtClean="0">
                          <a:solidFill>
                            <a:schemeClr val="tx1"/>
                          </a:solidFill>
                          <a:latin typeface="+mn-ea"/>
                          <a:ea typeface="+mn-ea"/>
                        </a:rPr>
                        <a:t>1.5</a:t>
                      </a:r>
                      <a:r>
                        <a:rPr lang="zh-CN" altLang="en-US" sz="1050" dirty="0" smtClean="0">
                          <a:solidFill>
                            <a:schemeClr val="tx1"/>
                          </a:solidFill>
                          <a:latin typeface="+mn-ea"/>
                          <a:ea typeface="+mn-ea"/>
                        </a:rPr>
                        <a:t>倍）；其余车型</a:t>
                      </a:r>
                      <a:r>
                        <a:rPr lang="en-US" altLang="zh-CN" sz="1050" dirty="0" smtClean="0">
                          <a:solidFill>
                            <a:schemeClr val="tx1"/>
                          </a:solidFill>
                          <a:latin typeface="+mn-ea"/>
                          <a:ea typeface="+mn-ea"/>
                        </a:rPr>
                        <a:t>EC</a:t>
                      </a:r>
                      <a:r>
                        <a:rPr lang="zh-CN" altLang="en-US" sz="1050" dirty="0" smtClean="0">
                          <a:solidFill>
                            <a:schemeClr val="tx1"/>
                          </a:solidFill>
                          <a:latin typeface="+mn-ea"/>
                          <a:ea typeface="+mn-ea"/>
                        </a:rPr>
                        <a:t>系数按</a:t>
                      </a:r>
                      <a:r>
                        <a:rPr lang="en-US" altLang="zh-CN" sz="1050" dirty="0" smtClean="0">
                          <a:solidFill>
                            <a:schemeClr val="tx1"/>
                          </a:solidFill>
                          <a:latin typeface="+mn-ea"/>
                          <a:ea typeface="+mn-ea"/>
                        </a:rPr>
                        <a:t>0.5</a:t>
                      </a:r>
                      <a:r>
                        <a:rPr lang="zh-CN" altLang="en-US" sz="1050" dirty="0" smtClean="0">
                          <a:solidFill>
                            <a:schemeClr val="tx1"/>
                          </a:solidFill>
                          <a:latin typeface="+mn-ea"/>
                          <a:ea typeface="+mn-ea"/>
                        </a:rPr>
                        <a:t>倍计算，并且积分仅限本企业使用。</a:t>
                      </a:r>
                    </a:p>
                    <a:p>
                      <a:r>
                        <a:rPr lang="zh-CN" altLang="en-US" sz="1050" dirty="0" smtClean="0">
                          <a:solidFill>
                            <a:schemeClr val="tx1"/>
                          </a:solidFill>
                          <a:latin typeface="+mn-ea"/>
                          <a:ea typeface="+mn-ea"/>
                        </a:rPr>
                        <a:t>纯电动乘用车电能消耗量目标值：</a:t>
                      </a:r>
                      <a:r>
                        <a:rPr lang="en-US" altLang="zh-CN" sz="1050" dirty="0" smtClean="0">
                          <a:solidFill>
                            <a:schemeClr val="tx1"/>
                          </a:solidFill>
                          <a:latin typeface="+mn-ea"/>
                          <a:ea typeface="+mn-ea"/>
                        </a:rPr>
                        <a:t>m≤1000</a:t>
                      </a:r>
                      <a:r>
                        <a:rPr lang="zh-CN" altLang="en-US" sz="1050" dirty="0" smtClean="0">
                          <a:solidFill>
                            <a:schemeClr val="tx1"/>
                          </a:solidFill>
                          <a:latin typeface="+mn-ea"/>
                          <a:ea typeface="+mn-ea"/>
                        </a:rPr>
                        <a:t>时，</a:t>
                      </a:r>
                      <a:r>
                        <a:rPr lang="en-US" altLang="zh-CN" sz="1050" dirty="0" smtClean="0">
                          <a:solidFill>
                            <a:schemeClr val="tx1"/>
                          </a:solidFill>
                          <a:latin typeface="+mn-ea"/>
                          <a:ea typeface="+mn-ea"/>
                        </a:rPr>
                        <a:t>Y=0.0112×m+0.4</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1000&lt;m≤1600</a:t>
                      </a:r>
                      <a:r>
                        <a:rPr lang="zh-CN" altLang="en-US" sz="1050" dirty="0" smtClean="0">
                          <a:solidFill>
                            <a:schemeClr val="tx1"/>
                          </a:solidFill>
                          <a:latin typeface="+mn-ea"/>
                          <a:ea typeface="+mn-ea"/>
                        </a:rPr>
                        <a:t>时</a:t>
                      </a:r>
                      <a:r>
                        <a:rPr lang="en-US" altLang="zh-CN" sz="1050" dirty="0" smtClean="0">
                          <a:solidFill>
                            <a:schemeClr val="tx1"/>
                          </a:solidFill>
                          <a:latin typeface="+mn-ea"/>
                          <a:ea typeface="+mn-ea"/>
                        </a:rPr>
                        <a:t>, Y=0.0078×m+3.8</a:t>
                      </a:r>
                      <a:r>
                        <a:rPr lang="zh-CN" altLang="en-US" sz="1050" dirty="0" smtClean="0">
                          <a:solidFill>
                            <a:schemeClr val="tx1"/>
                          </a:solidFill>
                          <a:latin typeface="+mn-ea"/>
                          <a:ea typeface="+mn-ea"/>
                        </a:rPr>
                        <a:t>；</a:t>
                      </a:r>
                      <a:r>
                        <a:rPr lang="en-US" altLang="zh-CN" sz="1050" dirty="0" smtClean="0">
                          <a:solidFill>
                            <a:schemeClr val="tx1"/>
                          </a:solidFill>
                          <a:latin typeface="+mn-ea"/>
                          <a:ea typeface="+mn-ea"/>
                        </a:rPr>
                        <a:t>m&gt;1600</a:t>
                      </a:r>
                      <a:r>
                        <a:rPr lang="zh-CN" altLang="en-US" sz="1050" dirty="0" smtClean="0">
                          <a:solidFill>
                            <a:schemeClr val="tx1"/>
                          </a:solidFill>
                          <a:latin typeface="+mn-ea"/>
                          <a:ea typeface="+mn-ea"/>
                        </a:rPr>
                        <a:t>时，</a:t>
                      </a:r>
                      <a:r>
                        <a:rPr lang="en-US" altLang="zh-CN" sz="1050" dirty="0" smtClean="0">
                          <a:solidFill>
                            <a:schemeClr val="tx1"/>
                          </a:solidFill>
                          <a:latin typeface="+mn-ea"/>
                          <a:ea typeface="+mn-ea"/>
                        </a:rPr>
                        <a:t>Y=0.0048×m+8.60</a:t>
                      </a:r>
                      <a:r>
                        <a:rPr lang="zh-CN" altLang="en-US" sz="1050" dirty="0" smtClean="0">
                          <a:solidFill>
                            <a:schemeClr val="tx1"/>
                          </a:solidFill>
                          <a:latin typeface="+mn-ea"/>
                          <a:ea typeface="+mn-ea"/>
                        </a:rPr>
                        <a:t>。</a:t>
                      </a:r>
                    </a:p>
                  </a:txBody>
                  <a:tcPr/>
                </a:tc>
              </a:tr>
              <a:tr h="721210">
                <a:tc>
                  <a:txBody>
                    <a:bodyPr/>
                    <a:lstStyle/>
                    <a:p>
                      <a:pPr algn="ctr"/>
                      <a:r>
                        <a:rPr lang="zh-CN" altLang="en-US" sz="1200" kern="1200" dirty="0" smtClean="0">
                          <a:solidFill>
                            <a:schemeClr val="dk1"/>
                          </a:solidFill>
                          <a:latin typeface="+mn-lt"/>
                          <a:ea typeface="+mn-ea"/>
                          <a:cs typeface="+mn-cs"/>
                        </a:rPr>
                        <a:t>插电式混合动力</a:t>
                      </a:r>
                      <a:endParaRPr lang="en-US" altLang="zh-CN" sz="1200" kern="1200" dirty="0" smtClean="0">
                        <a:solidFill>
                          <a:schemeClr val="dk1"/>
                        </a:solidFill>
                        <a:latin typeface="+mn-lt"/>
                        <a:ea typeface="+mn-ea"/>
                        <a:cs typeface="+mn-cs"/>
                      </a:endParaRPr>
                    </a:p>
                    <a:p>
                      <a:pPr algn="ctr"/>
                      <a:r>
                        <a:rPr lang="zh-CN" altLang="en-US" sz="1200" kern="1200" dirty="0" smtClean="0">
                          <a:solidFill>
                            <a:schemeClr val="dk1"/>
                          </a:solidFill>
                          <a:latin typeface="+mn-lt"/>
                          <a:ea typeface="+mn-ea"/>
                          <a:cs typeface="+mn-cs"/>
                        </a:rPr>
                        <a:t>乘用车要求</a:t>
                      </a:r>
                      <a:endParaRPr lang="zh-CN" altLang="en-US" sz="1200" dirty="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2</a:t>
                      </a:r>
                      <a:r>
                        <a:rPr lang="zh-CN" altLang="en-US" sz="1050" dirty="0" smtClean="0"/>
                        <a:t>、插电式混合动力乘用车应符合</a:t>
                      </a:r>
                      <a:r>
                        <a:rPr lang="en-US" altLang="zh-CN" sz="1050" dirty="0" smtClean="0"/>
                        <a:t>《</a:t>
                      </a:r>
                      <a:r>
                        <a:rPr lang="zh-CN" altLang="en-US" sz="1050" dirty="0" smtClean="0"/>
                        <a:t>插电式混合动力电动乘用车 技术条件</a:t>
                      </a:r>
                      <a:r>
                        <a:rPr lang="en-US" altLang="zh-CN" sz="1050" dirty="0" smtClean="0"/>
                        <a:t>》</a:t>
                      </a:r>
                      <a:r>
                        <a:rPr lang="zh-CN" altLang="en-US" sz="1050" dirty="0" smtClean="0"/>
                        <a:t>（</a:t>
                      </a:r>
                      <a:r>
                        <a:rPr lang="en-US" altLang="zh-CN" sz="1050" dirty="0" smtClean="0"/>
                        <a:t>GB/T 32694</a:t>
                      </a:r>
                      <a:r>
                        <a:rPr lang="zh-CN" altLang="en-US" sz="1050" dirty="0" smtClean="0"/>
                        <a:t>）要求。车型电量保持模式试验的燃料消耗量与</a:t>
                      </a:r>
                      <a:r>
                        <a:rPr lang="en-US" altLang="zh-CN" sz="1050" dirty="0" smtClean="0"/>
                        <a:t>《</a:t>
                      </a:r>
                      <a:r>
                        <a:rPr lang="zh-CN" altLang="en-US" sz="1050" dirty="0" smtClean="0"/>
                        <a:t>乘用车燃料消耗量限值</a:t>
                      </a:r>
                      <a:r>
                        <a:rPr lang="en-US" altLang="zh-CN" sz="1050" dirty="0" smtClean="0"/>
                        <a:t>》</a:t>
                      </a:r>
                      <a:r>
                        <a:rPr lang="zh-CN" altLang="en-US" sz="1050" dirty="0" smtClean="0"/>
                        <a:t>（</a:t>
                      </a:r>
                      <a:r>
                        <a:rPr lang="en-US" altLang="zh-CN" sz="1050" dirty="0" smtClean="0"/>
                        <a:t>GB 19578</a:t>
                      </a:r>
                      <a:r>
                        <a:rPr lang="zh-CN" altLang="en-US" sz="1050" dirty="0" smtClean="0"/>
                        <a:t>）中车型对应的燃料消耗量限值相比应当小于</a:t>
                      </a:r>
                      <a:r>
                        <a:rPr lang="en-US" altLang="zh-CN" sz="1050" dirty="0" smtClean="0"/>
                        <a:t>70%</a:t>
                      </a:r>
                      <a:r>
                        <a:rPr lang="zh-CN" altLang="en-US" sz="1050" dirty="0" smtClean="0"/>
                        <a:t>；其电量消耗模式试验的电能消耗量应小于前款纯电动乘用车电能消耗量目标值的</a:t>
                      </a:r>
                      <a:r>
                        <a:rPr lang="en-US" altLang="zh-CN" sz="1050" dirty="0" smtClean="0"/>
                        <a:t>135%</a:t>
                      </a:r>
                      <a:r>
                        <a:rPr lang="zh-CN" altLang="en-US" sz="1050" dirty="0" smtClean="0"/>
                        <a:t>。无法同时满足以上两项指标的车型按照标准车型积分的</a:t>
                      </a:r>
                      <a:r>
                        <a:rPr lang="en-US" altLang="zh-CN" sz="1050" dirty="0" smtClean="0"/>
                        <a:t>0.5</a:t>
                      </a:r>
                      <a:r>
                        <a:rPr lang="zh-CN" altLang="en-US" sz="1050" dirty="0" smtClean="0"/>
                        <a:t>倍计算，并且积分仅限本企业使用。</a:t>
                      </a:r>
                      <a:endParaRPr lang="zh-CN" altLang="en-US" sz="1050" dirty="0"/>
                    </a:p>
                  </a:txBody>
                  <a:tcPr/>
                </a:tc>
              </a:tr>
              <a:tr h="518537">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dk1"/>
                          </a:solidFill>
                          <a:latin typeface="+mn-lt"/>
                          <a:ea typeface="+mn-ea"/>
                          <a:cs typeface="+mn-cs"/>
                        </a:rPr>
                        <a:t>燃料电池乘用车</a:t>
                      </a:r>
                      <a:endParaRPr lang="en-US" altLang="zh-CN" sz="1200" kern="1200" dirty="0" smtClean="0">
                        <a:solidFill>
                          <a:schemeClr val="dk1"/>
                        </a:solidFill>
                        <a:latin typeface="+mn-lt"/>
                        <a:ea typeface="+mn-ea"/>
                        <a:cs typeface="+mn-cs"/>
                      </a:endParaRPr>
                    </a:p>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dk1"/>
                          </a:solidFill>
                          <a:latin typeface="+mn-lt"/>
                          <a:ea typeface="+mn-ea"/>
                          <a:cs typeface="+mn-cs"/>
                        </a:rPr>
                        <a:t>续驶里程要求</a:t>
                      </a:r>
                      <a:endParaRPr lang="zh-CN" altLang="en-US" sz="1200" dirty="0" smtClean="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1050" dirty="0" smtClean="0"/>
                        <a:t>3</a:t>
                      </a:r>
                      <a:r>
                        <a:rPr lang="zh-CN" altLang="en-US" sz="1050" dirty="0" smtClean="0"/>
                        <a:t>、燃料电池乘用车纯氢续驶里程不低于</a:t>
                      </a:r>
                      <a:r>
                        <a:rPr lang="en-US" altLang="zh-CN" sz="1050" dirty="0" smtClean="0"/>
                        <a:t>300km</a:t>
                      </a:r>
                      <a:r>
                        <a:rPr lang="zh-CN" altLang="en-US" sz="1050" dirty="0" smtClean="0"/>
                        <a:t>，当</a:t>
                      </a:r>
                      <a:r>
                        <a:rPr lang="en-US" altLang="zh-CN" sz="1050" dirty="0" smtClean="0"/>
                        <a:t>P</a:t>
                      </a:r>
                      <a:r>
                        <a:rPr lang="zh-CN" altLang="en-US" sz="1050" dirty="0" smtClean="0"/>
                        <a:t>不低于驱动电机额定功率的</a:t>
                      </a:r>
                      <a:r>
                        <a:rPr lang="en-US" altLang="zh-CN" sz="1050" dirty="0" smtClean="0"/>
                        <a:t>30%</a:t>
                      </a:r>
                      <a:r>
                        <a:rPr lang="zh-CN" altLang="en-US" sz="1050" dirty="0" smtClean="0"/>
                        <a:t>且不小于</a:t>
                      </a:r>
                      <a:r>
                        <a:rPr lang="en-US" altLang="zh-CN" sz="1050" dirty="0" smtClean="0"/>
                        <a:t>10kW</a:t>
                      </a:r>
                      <a:r>
                        <a:rPr lang="zh-CN" altLang="en-US" sz="1050" dirty="0" smtClean="0"/>
                        <a:t>时，车型积分按照标准车型积分的</a:t>
                      </a:r>
                      <a:r>
                        <a:rPr lang="en-US" altLang="zh-CN" sz="1050" dirty="0" smtClean="0"/>
                        <a:t>1</a:t>
                      </a:r>
                      <a:r>
                        <a:rPr lang="zh-CN" altLang="en-US" sz="1050" dirty="0" smtClean="0"/>
                        <a:t>倍计算；其余车型积分按照标准车型积分的</a:t>
                      </a:r>
                      <a:r>
                        <a:rPr lang="en-US" altLang="zh-CN" sz="1050" dirty="0" smtClean="0"/>
                        <a:t>0.5</a:t>
                      </a:r>
                      <a:r>
                        <a:rPr lang="zh-CN" altLang="en-US" sz="1050" dirty="0" smtClean="0"/>
                        <a:t>倍计算，并且积分仅限本企业使用。</a:t>
                      </a:r>
                      <a:endParaRPr lang="zh-CN" altLang="en-US" sz="1050" dirty="0"/>
                    </a:p>
                  </a:txBody>
                  <a:tcPr anchor="ctr"/>
                </a:tc>
              </a:tr>
            </a:tbl>
          </a:graphicData>
        </a:graphic>
      </p:graphicFrame>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积分管理办法（征求意见稿）主要修改内容分析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增加了积分交易市场调节机制（</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意见稿新增 “积分交易市场调节机制”一章作为第六章，包括第三十一条至第三十四条。第三十一条规定，建立新能源汽车正积分收储、释放机制，保障积分交易市场平稳运行。工业和信息化部设立积分池，对新能源汽车正积分进行收储和释放。第三十二条规定，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年起，当年度产生和结转的新能源汽车正积分之和，大于考虑结转、转让积分抵偿后的企业平均燃料消耗量负积分与新能源汽车负积分之和的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倍时，在每年度积分核算情况报告发布后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日内，企业可根据自愿原则将新能源汽车正积分存储至积分池，存储的积分数量不超过自身当年度产生和结转的新能源汽车正积分总量的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收储的新能源汽车正积分不设置结转比例要求，有效期自存储年起不超过五年。第三十三条规定，当年度产生和结转的新能源汽车正积分之和，小于考虑结转、转让抵偿后燃料消耗量负积分与新能源汽车负积分之和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倍时，积分池释放新能源汽车正积分至上述倍数关系达到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倍。释放方案于每年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日前向社会公示。按照积分池中企业存储积分占比释放相应数量的积分至各企业账户，由企业进行积分交易和负积分抵偿。当年度积分交易期结束之后，未使用的释放正积分返还积分池。</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626</TotalTime>
  <Words>3501</Words>
  <Application>WPS 演示</Application>
  <PresentationFormat>全屏显示(16:9)</PresentationFormat>
  <Paragraphs>123</Paragraphs>
  <Slides>13</Slides>
  <Notes>13</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253</cp:revision>
  <dcterms:created xsi:type="dcterms:W3CDTF">2017-08-15T01:04:00Z</dcterms:created>
  <dcterms:modified xsi:type="dcterms:W3CDTF">2022-08-19T02:33:05Z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