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7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宝马</c:v>
                </c:pt>
                <c:pt idx="1">
                  <c:v>国金</c:v>
                </c:pt>
                <c:pt idx="2">
                  <c:v>ARCFOX</c:v>
                </c:pt>
                <c:pt idx="3">
                  <c:v>红旗</c:v>
                </c:pt>
                <c:pt idx="4">
                  <c:v>小鹏</c:v>
                </c:pt>
                <c:pt idx="5">
                  <c:v>蔚来</c:v>
                </c:pt>
                <c:pt idx="6">
                  <c:v>埃安</c:v>
                </c:pt>
                <c:pt idx="7">
                  <c:v>北汽新能源</c:v>
                </c:pt>
                <c:pt idx="8">
                  <c:v>大众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348</c:v>
                </c:pt>
                <c:pt idx="1">
                  <c:v>485</c:v>
                </c:pt>
                <c:pt idx="2">
                  <c:v>500</c:v>
                </c:pt>
                <c:pt idx="3">
                  <c:v>616</c:v>
                </c:pt>
                <c:pt idx="4">
                  <c:v>664</c:v>
                </c:pt>
                <c:pt idx="5">
                  <c:v>687</c:v>
                </c:pt>
                <c:pt idx="6">
                  <c:v>916</c:v>
                </c:pt>
                <c:pt idx="7">
                  <c:v>1066</c:v>
                </c:pt>
                <c:pt idx="8">
                  <c:v>1756</c:v>
                </c:pt>
                <c:pt idx="9">
                  <c:v>6824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8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极氪</c:v>
                </c:pt>
                <c:pt idx="1">
                  <c:v>ARCFOX</c:v>
                </c:pt>
                <c:pt idx="2">
                  <c:v>小鹏</c:v>
                </c:pt>
                <c:pt idx="3">
                  <c:v>蔚来</c:v>
                </c:pt>
                <c:pt idx="4">
                  <c:v>红旗</c:v>
                </c:pt>
                <c:pt idx="5">
                  <c:v>埃安</c:v>
                </c:pt>
                <c:pt idx="6">
                  <c:v>大众</c:v>
                </c:pt>
                <c:pt idx="7">
                  <c:v>特斯拉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319</c:v>
                </c:pt>
                <c:pt idx="1">
                  <c:v>380</c:v>
                </c:pt>
                <c:pt idx="2">
                  <c:v>468</c:v>
                </c:pt>
                <c:pt idx="3">
                  <c:v>678</c:v>
                </c:pt>
                <c:pt idx="4">
                  <c:v>699</c:v>
                </c:pt>
                <c:pt idx="5">
                  <c:v>710</c:v>
                </c:pt>
                <c:pt idx="6">
                  <c:v>1647</c:v>
                </c:pt>
                <c:pt idx="7">
                  <c:v>1664</c:v>
                </c:pt>
                <c:pt idx="8">
                  <c:v>1670</c:v>
                </c:pt>
                <c:pt idx="9">
                  <c:v>5442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66212</c:v>
                </c:pt>
                <c:pt idx="7">
                  <c:v>66867</c:v>
                </c:pt>
                <c:pt idx="8">
                  <c:v>57654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4-448B-A074-0DA45D08D77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63600</c:v>
                </c:pt>
                <c:pt idx="7">
                  <c:v>62800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94-448B-A074-0DA45D08D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49233</c:v>
                      </c:pt>
                      <c:pt idx="1">
                        <c:v>25245</c:v>
                      </c:pt>
                      <c:pt idx="2">
                        <c:v>63976</c:v>
                      </c:pt>
                      <c:pt idx="3">
                        <c:v>63656</c:v>
                      </c:pt>
                      <c:pt idx="4">
                        <c:v>57391</c:v>
                      </c:pt>
                      <c:pt idx="5">
                        <c:v>65404</c:v>
                      </c:pt>
                      <c:pt idx="6">
                        <c:v>66212</c:v>
                      </c:pt>
                      <c:pt idx="7">
                        <c:v>66867</c:v>
                      </c:pt>
                      <c:pt idx="8">
                        <c:v>57654</c:v>
                      </c:pt>
                      <c:pt idx="9">
                        <c:v>46705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46700</c:v>
                      </c:pt>
                      <c:pt idx="1">
                        <c:v>36570</c:v>
                      </c:pt>
                      <c:pt idx="2">
                        <c:v>57726</c:v>
                      </c:pt>
                      <c:pt idx="3">
                        <c:v>50844</c:v>
                      </c:pt>
                      <c:pt idx="4">
                        <c:v>18300</c:v>
                      </c:pt>
                      <c:pt idx="5">
                        <c:v>52189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7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日产</c:v>
                </c:pt>
                <c:pt idx="2">
                  <c:v>别克</c:v>
                </c:pt>
                <c:pt idx="3">
                  <c:v>奥迪</c:v>
                </c:pt>
                <c:pt idx="4">
                  <c:v>宝马</c:v>
                </c:pt>
                <c:pt idx="5">
                  <c:v>奔驰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1374</c:v>
                </c:pt>
                <c:pt idx="1">
                  <c:v>2086</c:v>
                </c:pt>
                <c:pt idx="2">
                  <c:v>2228</c:v>
                </c:pt>
                <c:pt idx="3">
                  <c:v>2295</c:v>
                </c:pt>
                <c:pt idx="4">
                  <c:v>2450</c:v>
                </c:pt>
                <c:pt idx="5">
                  <c:v>2560</c:v>
                </c:pt>
                <c:pt idx="6">
                  <c:v>3350</c:v>
                </c:pt>
                <c:pt idx="7">
                  <c:v>5048</c:v>
                </c:pt>
                <c:pt idx="8">
                  <c:v>7351</c:v>
                </c:pt>
                <c:pt idx="9">
                  <c:v>8013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北汽新能源</c:v>
                </c:pt>
                <c:pt idx="1">
                  <c:v>别克</c:v>
                </c:pt>
                <c:pt idx="2">
                  <c:v>奥迪</c:v>
                </c:pt>
                <c:pt idx="3">
                  <c:v>日产</c:v>
                </c:pt>
                <c:pt idx="4">
                  <c:v>宝马</c:v>
                </c:pt>
                <c:pt idx="5">
                  <c:v>奔驰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1670</c:v>
                </c:pt>
                <c:pt idx="1">
                  <c:v>2210</c:v>
                </c:pt>
                <c:pt idx="2">
                  <c:v>2315</c:v>
                </c:pt>
                <c:pt idx="3">
                  <c:v>2492</c:v>
                </c:pt>
                <c:pt idx="4">
                  <c:v>2615</c:v>
                </c:pt>
                <c:pt idx="5">
                  <c:v>2642</c:v>
                </c:pt>
                <c:pt idx="6">
                  <c:v>3443</c:v>
                </c:pt>
                <c:pt idx="7">
                  <c:v>4858</c:v>
                </c:pt>
                <c:pt idx="8">
                  <c:v>6092</c:v>
                </c:pt>
                <c:pt idx="9">
                  <c:v>7583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</c:strCache>
            </c:strRef>
          </c:cat>
          <c:val>
            <c:numRef>
              <c:f>Sheet1!$B$2:$B$21</c:f>
              <c:numCache>
                <c:formatCode>0.00%</c:formatCode>
                <c:ptCount val="20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7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迷你</c:v>
                </c:pt>
                <c:pt idx="2">
                  <c:v>吉普</c:v>
                </c:pt>
                <c:pt idx="3">
                  <c:v>沃尔沃</c:v>
                </c:pt>
                <c:pt idx="4">
                  <c:v>路虎</c:v>
                </c:pt>
                <c:pt idx="5">
                  <c:v>奥迪</c:v>
                </c:pt>
                <c:pt idx="6">
                  <c:v>宝马</c:v>
                </c:pt>
                <c:pt idx="7">
                  <c:v>保时捷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130</c:v>
                </c:pt>
                <c:pt idx="1">
                  <c:v>136</c:v>
                </c:pt>
                <c:pt idx="2">
                  <c:v>147</c:v>
                </c:pt>
                <c:pt idx="3">
                  <c:v>166</c:v>
                </c:pt>
                <c:pt idx="4">
                  <c:v>256</c:v>
                </c:pt>
                <c:pt idx="5">
                  <c:v>407</c:v>
                </c:pt>
                <c:pt idx="6">
                  <c:v>467</c:v>
                </c:pt>
                <c:pt idx="7">
                  <c:v>475</c:v>
                </c:pt>
                <c:pt idx="8">
                  <c:v>739</c:v>
                </c:pt>
                <c:pt idx="9">
                  <c:v>991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8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迷你</c:v>
                </c:pt>
                <c:pt idx="2">
                  <c:v>沃尔沃</c:v>
                </c:pt>
                <c:pt idx="3">
                  <c:v>路虎</c:v>
                </c:pt>
                <c:pt idx="4">
                  <c:v>吉普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118</c:v>
                </c:pt>
                <c:pt idx="1">
                  <c:v>134</c:v>
                </c:pt>
                <c:pt idx="2">
                  <c:v>175</c:v>
                </c:pt>
                <c:pt idx="3">
                  <c:v>226</c:v>
                </c:pt>
                <c:pt idx="4">
                  <c:v>246</c:v>
                </c:pt>
                <c:pt idx="5">
                  <c:v>464</c:v>
                </c:pt>
                <c:pt idx="6">
                  <c:v>472</c:v>
                </c:pt>
                <c:pt idx="7">
                  <c:v>520</c:v>
                </c:pt>
                <c:pt idx="8">
                  <c:v>702</c:v>
                </c:pt>
                <c:pt idx="9">
                  <c:v>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2022/10/2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2022/10/2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2022/10/2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6.28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1.26%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6.08%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0.95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1-8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39.08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14.66%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4477674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月份北京新车销量继续呈现增长，从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月开始北京新车销量已持续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个月环比增长，与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月的低点相比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月销量增长了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57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倍。北京已经连续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两月同比呈现正增长，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月同比更是达到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13.38%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月新车销量凸显出北京汽车销售在各项政策刺激下逐步恢复。北京进口车销售虽从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月份开始虽也呈现出逐月增长的趋势，但同比仍为负增长，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月同比仍下降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15.95%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，受政策影响北京今年进口车销售难以恢复往年，进口车在北京的占有率下降明显，从往年的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下降到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7%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左右。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月新能源汽车销售仍保持高增长，环比虽有所下降，但同比仍保持了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28.33%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的正增长。</a:t>
            </a:r>
          </a:p>
          <a:p>
            <a:pPr algn="just"/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月份北京汽车销售会继续保持增长态势，对新车销售补贴继在持续推出，进一步刺激了消费者的购买欲望，与往年不同今年北京汽车销售有可能真正出现金九银十的现象。随着假日的临近，北京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月的销售有望迎来一波高潮。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新能源汽车销售将继续活跃，但随着投放指标的快速释放，购买需求将逐步下降。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在政策动荡后北京二手车销售也将迎来一年中的旺季，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月二手车销售有望继续增长，但北京的二手车外迁率能否恢复，将影响北京二手车整体销售的活跃度。</a:t>
            </a:r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4740044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4405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.58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幅度高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5.5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.38%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.72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38.24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44.03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13.15%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14.85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9577297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8616873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9621957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4380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2.36%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15.95%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2.84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30.63%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9395162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17280" y="1963530"/>
            <a:ext cx="2921344" cy="411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6.65%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7.43%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2551501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78818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04839152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3.29%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28.33%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1.65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73.48%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2.27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97.21%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1-8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12.81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27.02%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33.51%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9264815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6311627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125436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33954</TotalTime>
  <Words>805</Words>
  <Application>Microsoft Office PowerPoint</Application>
  <PresentationFormat>宽屏</PresentationFormat>
  <Paragraphs>70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94</cp:revision>
  <dcterms:created xsi:type="dcterms:W3CDTF">2021-12-26T04:02:55Z</dcterms:created>
  <dcterms:modified xsi:type="dcterms:W3CDTF">2022-10-07T12:26:58Z</dcterms:modified>
</cp:coreProperties>
</file>