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5.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drawings/drawing2.xml" ContentType="application/vnd.openxmlformats-officedocument.drawingml.chartshapes+xml"/>
  <Override PartName="/ppt/notesSlides/notesSlide6.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7.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1"/>
  </p:notesMasterIdLst>
  <p:sldIdLst>
    <p:sldId id="9850" r:id="rId3"/>
    <p:sldId id="9892" r:id="rId4"/>
    <p:sldId id="9852" r:id="rId5"/>
    <p:sldId id="9934" r:id="rId6"/>
    <p:sldId id="9837" r:id="rId7"/>
    <p:sldId id="9905" r:id="rId8"/>
    <p:sldId id="9894" r:id="rId9"/>
    <p:sldId id="9879" r:id="rId10"/>
    <p:sldId id="9895" r:id="rId11"/>
    <p:sldId id="9935" r:id="rId12"/>
    <p:sldId id="9925" r:id="rId13"/>
    <p:sldId id="9930" r:id="rId14"/>
    <p:sldId id="9927" r:id="rId15"/>
    <p:sldId id="9931" r:id="rId16"/>
    <p:sldId id="9936" r:id="rId17"/>
    <p:sldId id="9928" r:id="rId18"/>
    <p:sldId id="9810" r:id="rId19"/>
    <p:sldId id="9937" r:id="rId20"/>
    <p:sldId id="9929" r:id="rId21"/>
    <p:sldId id="9891" r:id="rId22"/>
    <p:sldId id="9932" r:id="rId23"/>
    <p:sldId id="9893" r:id="rId24"/>
    <p:sldId id="9938" r:id="rId25"/>
    <p:sldId id="9939" r:id="rId26"/>
    <p:sldId id="9940" r:id="rId27"/>
    <p:sldId id="9941" r:id="rId28"/>
    <p:sldId id="9942" r:id="rId29"/>
    <p:sldId id="26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2"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5076"/>
    <a:srgbClr val="A6A6A6"/>
    <a:srgbClr val="8FAADC"/>
    <a:srgbClr val="2F5597"/>
    <a:srgbClr val="0A7C88"/>
    <a:srgbClr val="3A9673"/>
    <a:srgbClr val="ED7D31"/>
    <a:srgbClr val="595959"/>
    <a:srgbClr val="FFFFF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2" autoAdjust="0"/>
    <p:restoredTop sz="95244" autoAdjust="0"/>
  </p:normalViewPr>
  <p:slideViewPr>
    <p:cSldViewPr snapToGrid="0" showGuides="1">
      <p:cViewPr varScale="1">
        <p:scale>
          <a:sx n="82" d="100"/>
          <a:sy n="82" d="100"/>
        </p:scale>
        <p:origin x="1742" y="6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file:///L:\CADA&#20013;&#22269;&#27773;&#36710;&#27969;&#36890;&#21327;&#20250;&#24037;&#20316;&#25991;&#26723;\2022&#24180;&#24037;&#20316;&#20869;&#23481;\2022&#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chartUserShapes" Target="../drawings/drawing2.xml"/></Relationships>
</file>

<file path=ppt/charts/_rels/chart1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2021-2022</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2022年交易量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numCache>
            </c:numRef>
          </c:val>
          <c:extLst xmlns:c15="http://schemas.microsoft.com/office/drawing/2012/chart">
            <c:ext xmlns:c16="http://schemas.microsoft.com/office/drawing/2014/chart" uri="{C3380CC4-5D6E-409C-BE32-E72D297353CC}">
              <c16:uniqueId val="{00000000-D82B-49EE-8088-119C48A9B100}"/>
            </c:ext>
          </c:extLst>
        </c:ser>
        <c:ser>
          <c:idx val="1"/>
          <c:order val="1"/>
          <c:tx>
            <c:strRef>
              <c:f>月度会!$C$19</c:f>
              <c:strCache>
                <c:ptCount val="1"/>
                <c:pt idx="0">
                  <c:v>2021年交易量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1-D82B-49EE-8088-119C48A9B100}"/>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2020年交易量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B-D82B-49EE-8088-119C48A9B100}"/>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extLst>
                  <c:ext xmlns:c16="http://schemas.microsoft.com/office/drawing/2014/chart" uri="{C3380CC4-5D6E-409C-BE32-E72D297353CC}">
                    <c16:uniqueId val="{0000000C-D82B-49EE-8088-119C48A9B100}"/>
                  </c:ext>
                </c:extLst>
              </c15:ser>
            </c15:filteredBarSeries>
          </c:ext>
        </c:extLst>
      </c:barChart>
      <c:lineChart>
        <c:grouping val="standard"/>
        <c:varyColors val="0"/>
        <c:ser>
          <c:idx val="4"/>
          <c:order val="4"/>
          <c:tx>
            <c:strRef>
              <c:f>月度会!$F$19</c:f>
              <c:strCache>
                <c:ptCount val="1"/>
                <c:pt idx="0">
                  <c:v>2022月度同比</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8.6738105239201627E-2"/>
                  <c:y val="1.80990070483126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82B-49EE-8088-119C48A9B100}"/>
                </c:ext>
              </c:extLst>
            </c:dLbl>
            <c:dLbl>
              <c:idx val="1"/>
              <c:layout>
                <c:manualLayout>
                  <c:x val="-2.2875230387257958E-2"/>
                  <c:y val="-5.40377735586305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82B-49EE-8088-119C48A9B100}"/>
                </c:ext>
              </c:extLst>
            </c:dLbl>
            <c:dLbl>
              <c:idx val="2"/>
              <c:layout>
                <c:manualLayout>
                  <c:x val="2.5372562462392576E-3"/>
                  <c:y val="-1.10595065047060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82B-49EE-8088-119C48A9B100}"/>
                </c:ext>
              </c:extLst>
            </c:dLbl>
            <c:dLbl>
              <c:idx val="3"/>
              <c:layout>
                <c:manualLayout>
                  <c:x val="7.1809234314136631E-3"/>
                  <c:y val="1.4643445461795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82B-49EE-8088-119C48A9B100}"/>
                </c:ext>
              </c:extLst>
            </c:dLbl>
            <c:dLbl>
              <c:idx val="4"/>
              <c:layout>
                <c:manualLayout>
                  <c:x val="-5.882612974513185E-2"/>
                  <c:y val="-5.1587047503739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82B-49EE-8088-119C48A9B100}"/>
                </c:ext>
              </c:extLst>
            </c:dLbl>
            <c:dLbl>
              <c:idx val="5"/>
              <c:layout>
                <c:manualLayout>
                  <c:x val="-2.5245414025076591E-2"/>
                  <c:y val="6.47690155109642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82B-49EE-8088-119C48A9B100}"/>
                </c:ext>
              </c:extLst>
            </c:dLbl>
            <c:dLbl>
              <c:idx val="6"/>
              <c:layout>
                <c:manualLayout>
                  <c:x val="-3.213052709763696E-2"/>
                  <c:y val="5.91395658829898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82B-49EE-8088-119C48A9B100}"/>
                </c:ext>
              </c:extLst>
            </c:dLbl>
            <c:dLbl>
              <c:idx val="7"/>
              <c:layout>
                <c:manualLayout>
                  <c:x val="-2.9494616699719107E-2"/>
                  <c:y val="5.20111616303888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82B-49EE-8088-119C48A9B10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月度会!$F$20:$F$31</c:f>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numCache>
            </c:numRef>
          </c:val>
          <c:smooth val="1"/>
          <c:extLst>
            <c:ext xmlns:c16="http://schemas.microsoft.com/office/drawing/2014/chart" uri="{C3380CC4-5D6E-409C-BE32-E72D297353CC}">
              <c16:uniqueId val="{0000000A-D82B-49EE-8088-119C48A9B100}"/>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2019年交易量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D-D82B-49EE-8088-119C48A9B100}"/>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D82B-49EE-8088-119C48A9B100}"/>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D82B-49EE-8088-119C48A9B100}"/>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D82B-49EE-8088-119C48A9B100}"/>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D82B-49EE-8088-119C48A9B100}"/>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D82B-49EE-8088-119C48A9B100}"/>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D82B-49EE-8088-119C48A9B100}"/>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D82B-49EE-8088-119C48A9B100}"/>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D82B-49EE-8088-119C48A9B100}"/>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D82B-49EE-8088-119C48A9B100}"/>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D82B-49EE-8088-119C48A9B100}"/>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D82B-49EE-8088-119C48A9B100}"/>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D82B-49EE-8088-119C48A9B10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c:ext xmlns:c16="http://schemas.microsoft.com/office/drawing/2014/chart" uri="{C3380CC4-5D6E-409C-BE32-E72D297353CC}">
                    <c16:uniqueId val="{00000019-D82B-49EE-8088-119C48A9B100}"/>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2021月度同比</c:v>
                      </c:pt>
                    </c:strCache>
                  </c:strRef>
                </c:tx>
                <c:spPr>
                  <a:ln w="25400" cap="rnd">
                    <a:solidFill>
                      <a:schemeClr val="accent4"/>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4"/>
                      </a:solidFill>
                      <a:round/>
                    </a:ln>
                    <a:effectLst>
                      <a:outerShdw blurRad="57150" dist="19050" dir="5400000" algn="ctr" rotWithShape="0">
                        <a:srgbClr val="000000">
                          <a:alpha val="63000"/>
                        </a:srgbClr>
                      </a:outerShdw>
                    </a:effectLst>
                  </c:spPr>
                </c:marker>
                <c:dLbls>
                  <c:dLbl>
                    <c:idx val="0"/>
                    <c:layout>
                      <c:manualLayout>
                        <c:x val="-8.5314861460957181E-2"/>
                        <c:y val="-9.060670683401643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D82B-49EE-8088-119C48A9B100}"/>
                      </c:ext>
                    </c:extLst>
                  </c:dLbl>
                  <c:dLbl>
                    <c:idx val="2"/>
                    <c:layout>
                      <c:manualLayout>
                        <c:x val="-3.1401768871920567E-2"/>
                        <c:y val="-0.1155781942963506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D82B-49EE-8088-119C48A9B100}"/>
                      </c:ext>
                    </c:extLst>
                  </c:dLbl>
                  <c:dLbl>
                    <c:idx val="3"/>
                    <c:layout>
                      <c:manualLayout>
                        <c:x val="-3.7139871909274716E-2"/>
                        <c:y val="-8.38539815492835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D82B-49EE-8088-119C48A9B100}"/>
                      </c:ext>
                    </c:extLst>
                  </c:dLbl>
                  <c:dLbl>
                    <c:idx val="4"/>
                    <c:layout>
                      <c:manualLayout>
                        <c:x val="-2.9967243112582035E-2"/>
                        <c:y val="-7.478992076440721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D82B-49EE-8088-119C48A9B100}"/>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1"/>
                <c:extLst xmlns:c15="http://schemas.microsoft.com/office/drawing/2012/chart">
                  <c:ext xmlns:c16="http://schemas.microsoft.com/office/drawing/2014/chart" uri="{C3380CC4-5D6E-409C-BE32-E72D297353CC}">
                    <c16:uniqueId val="{0000001E-D82B-49EE-8088-119C48A9B100}"/>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0.2"/>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2022年1-8月交易使用年限分析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PPT模板1!$B$89</c:f>
              <c:strCache>
                <c:ptCount val="1"/>
                <c:pt idx="0">
                  <c:v>2022年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6CBB-4FCF-B840-28F3B40DCE4C}"/>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6CBB-4FCF-B840-28F3B40DCE4C}"/>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6CBB-4FCF-B840-28F3B40DCE4C}"/>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6CBB-4FCF-B840-28F3B40DCE4C}"/>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6CBB-4FCF-B840-28F3B40DCE4C}"/>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6CBB-4FCF-B840-28F3B40DCE4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6CBB-4FCF-B840-28F3B40DCE4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6CBB-4FCF-B840-28F3B40DCE4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PPT模板1!$B$90:$B$93</c:f>
              <c:numCache>
                <c:formatCode>0.0%</c:formatCode>
                <c:ptCount val="4"/>
                <c:pt idx="0">
                  <c:v>0.30511504290046121</c:v>
                </c:pt>
                <c:pt idx="1">
                  <c:v>0.39869556530886263</c:v>
                </c:pt>
                <c:pt idx="2">
                  <c:v>0.19448209091408847</c:v>
                </c:pt>
                <c:pt idx="3">
                  <c:v>0.10170730087658766</c:v>
                </c:pt>
              </c:numCache>
            </c:numRef>
          </c:val>
          <c:extLst>
            <c:ext xmlns:c16="http://schemas.microsoft.com/office/drawing/2014/chart" uri="{C3380CC4-5D6E-409C-BE32-E72D297353CC}">
              <c16:uniqueId val="{00000008-6CBB-4FCF-B840-28F3B40DCE4C}"/>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PPT模板1!$C$89</c15:sqref>
                        </c15:formulaRef>
                      </c:ext>
                    </c:extLst>
                    <c:strCache>
                      <c:ptCount val="1"/>
                      <c:pt idx="0">
                        <c:v>2021年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6CBB-4FCF-B840-28F3B40DCE4C}"/>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6CBB-4FCF-B840-28F3B40DCE4C}"/>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6CBB-4FCF-B840-28F3B40DCE4C}"/>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6CBB-4FCF-B840-28F3B40DCE4C}"/>
                    </c:ext>
                  </c:extLst>
                </c:dPt>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PPT模板1!$C$90:$C$93</c15:sqref>
                        </c15:formulaRef>
                      </c:ext>
                    </c:extLst>
                    <c:numCache>
                      <c:formatCode>0.0%</c:formatCode>
                      <c:ptCount val="4"/>
                      <c:pt idx="0">
                        <c:v>0.22129486320883951</c:v>
                      </c:pt>
                      <c:pt idx="1">
                        <c:v>0.3734576752872254</c:v>
                      </c:pt>
                      <c:pt idx="2">
                        <c:v>0.24492978924879794</c:v>
                      </c:pt>
                      <c:pt idx="3">
                        <c:v>0.16031767225513716</c:v>
                      </c:pt>
                    </c:numCache>
                  </c:numRef>
                </c:val>
                <c:extLst>
                  <c:ext xmlns:c16="http://schemas.microsoft.com/office/drawing/2014/chart" uri="{C3380CC4-5D6E-409C-BE32-E72D297353CC}">
                    <c16:uniqueId val="{00000011-6CBB-4FCF-B840-28F3B40DCE4C}"/>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2022</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'新能源模板（二手车）'!$A$271</c:f>
              <c:strCache>
                <c:ptCount val="1"/>
                <c:pt idx="0">
                  <c:v>2022年8月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EB9-4883-A1DA-48756ACCD9DE}"/>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'新能源模板（二手车）'!$B$270:$E$270</c:f>
              <c:strCache>
                <c:ptCount val="4"/>
                <c:pt idx="0">
                  <c:v>2年以下</c:v>
                </c:pt>
                <c:pt idx="1">
                  <c:v>2-4年</c:v>
                </c:pt>
                <c:pt idx="2">
                  <c:v>4-6年</c:v>
                </c:pt>
                <c:pt idx="3">
                  <c:v>6年以上</c:v>
                </c:pt>
              </c:strCache>
            </c:strRef>
          </c:cat>
          <c:val>
            <c:numRef>
              <c:f>'新能源模板（二手车）'!$B$271:$E$271</c:f>
              <c:numCache>
                <c:formatCode>0.0%</c:formatCode>
                <c:ptCount val="4"/>
                <c:pt idx="0">
                  <c:v>0.45955002393489708</c:v>
                </c:pt>
                <c:pt idx="1">
                  <c:v>0.35902345619913834</c:v>
                </c:pt>
                <c:pt idx="2">
                  <c:v>0.15533748204882719</c:v>
                </c:pt>
                <c:pt idx="3">
                  <c:v>2.6089037817137388E-2</c:v>
                </c:pt>
              </c:numCache>
            </c:numRef>
          </c:val>
          <c:extLst>
            <c:ext xmlns:c16="http://schemas.microsoft.com/office/drawing/2014/chart" uri="{C3380CC4-5D6E-409C-BE32-E72D297353CC}">
              <c16:uniqueId val="{00000001-5EB9-4883-A1DA-48756ACCD9DE}"/>
            </c:ext>
          </c:extLst>
        </c:ser>
        <c:ser>
          <c:idx val="1"/>
          <c:order val="1"/>
          <c:tx>
            <c:strRef>
              <c:f>'新能源模板（二手车）'!$A$272</c:f>
              <c:strCache>
                <c:ptCount val="1"/>
                <c:pt idx="0">
                  <c:v>2022年7月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'新能源模板（二手车）'!$B$270:$E$270</c:f>
              <c:strCache>
                <c:ptCount val="4"/>
                <c:pt idx="0">
                  <c:v>2年以下</c:v>
                </c:pt>
                <c:pt idx="1">
                  <c:v>2-4年</c:v>
                </c:pt>
                <c:pt idx="2">
                  <c:v>4-6年</c:v>
                </c:pt>
                <c:pt idx="3">
                  <c:v>6年以上</c:v>
                </c:pt>
              </c:strCache>
            </c:strRef>
          </c:cat>
          <c:val>
            <c:numRef>
              <c:f>'新能源模板（二手车）'!$B$272:$E$272</c:f>
              <c:numCache>
                <c:formatCode>0.0%</c:formatCode>
                <c:ptCount val="4"/>
                <c:pt idx="0">
                  <c:v>0.41710007880220645</c:v>
                </c:pt>
                <c:pt idx="1">
                  <c:v>0.39558707643814028</c:v>
                </c:pt>
                <c:pt idx="2">
                  <c:v>0.16099290780141845</c:v>
                </c:pt>
                <c:pt idx="3">
                  <c:v>2.6319936958234827E-2</c:v>
                </c:pt>
              </c:numCache>
            </c:numRef>
          </c:val>
          <c:extLst>
            <c:ext xmlns:c16="http://schemas.microsoft.com/office/drawing/2014/chart" uri="{C3380CC4-5D6E-409C-BE32-E72D297353CC}">
              <c16:uniqueId val="{00000002-5EB9-4883-A1DA-48756ACCD9DE}"/>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PPT模板1!$A$104</c:f>
              <c:strCache>
                <c:ptCount val="1"/>
                <c:pt idx="0">
                  <c:v>2022年8月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69A6-4BA3-9D3C-256AD5A4EF3A}"/>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69A6-4BA3-9D3C-256AD5A4EF3A}"/>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69A6-4BA3-9D3C-256AD5A4EF3A}"/>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69A6-4BA3-9D3C-256AD5A4EF3A}"/>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69A6-4BA3-9D3C-256AD5A4EF3A}"/>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69A6-4BA3-9D3C-256AD5A4EF3A}"/>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69A6-4BA3-9D3C-256AD5A4EF3A}"/>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69A6-4BA3-9D3C-256AD5A4EF3A}"/>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69A6-4BA3-9D3C-256AD5A4EF3A}"/>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69A6-4BA3-9D3C-256AD5A4EF3A}"/>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69A6-4BA3-9D3C-256AD5A4EF3A}"/>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69A6-4BA3-9D3C-256AD5A4EF3A}"/>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69A6-4BA3-9D3C-256AD5A4EF3A}"/>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69A6-4BA3-9D3C-256AD5A4EF3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PPT模板1!$B$104:$H$104</c:f>
              <c:numCache>
                <c:formatCode>0.0%</c:formatCode>
                <c:ptCount val="7"/>
                <c:pt idx="0">
                  <c:v>0.31430000000000002</c:v>
                </c:pt>
                <c:pt idx="1">
                  <c:v>0.23630000000000001</c:v>
                </c:pt>
                <c:pt idx="2">
                  <c:v>0.1721</c:v>
                </c:pt>
                <c:pt idx="3">
                  <c:v>0.1183</c:v>
                </c:pt>
                <c:pt idx="4">
                  <c:v>4.5499999999999999E-2</c:v>
                </c:pt>
                <c:pt idx="5">
                  <c:v>8.8499999999999995E-2</c:v>
                </c:pt>
                <c:pt idx="6">
                  <c:v>2.5000000000000022E-2</c:v>
                </c:pt>
              </c:numCache>
              <c:extLst xmlns:c15="http://schemas.microsoft.com/office/drawing/2012/chart"/>
            </c:numRef>
          </c:val>
          <c:extLst xmlns:c15="http://schemas.microsoft.com/office/drawing/2012/chart">
            <c:ext xmlns:c16="http://schemas.microsoft.com/office/drawing/2014/chart" uri="{C3380CC4-5D6E-409C-BE32-E72D297353CC}">
              <c16:uniqueId val="{0000000E-69A6-4BA3-9D3C-256AD5A4EF3A}"/>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PPT模板1!$A$105</c15:sqref>
                        </c15:formulaRef>
                      </c:ext>
                    </c:extLst>
                    <c:strCache>
                      <c:ptCount val="1"/>
                      <c:pt idx="0">
                        <c:v>2022年7月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69A6-4BA3-9D3C-256AD5A4EF3A}"/>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69A6-4BA3-9D3C-256AD5A4EF3A}"/>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69A6-4BA3-9D3C-256AD5A4EF3A}"/>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69A6-4BA3-9D3C-256AD5A4EF3A}"/>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69A6-4BA3-9D3C-256AD5A4EF3A}"/>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69A6-4BA3-9D3C-256AD5A4EF3A}"/>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69A6-4BA3-9D3C-256AD5A4EF3A}"/>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69A6-4BA3-9D3C-256AD5A4EF3A}"/>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69A6-4BA3-9D3C-256AD5A4EF3A}"/>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69A6-4BA3-9D3C-256AD5A4EF3A}"/>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69A6-4BA3-9D3C-256AD5A4EF3A}"/>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69A6-4BA3-9D3C-256AD5A4EF3A}"/>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69A6-4BA3-9D3C-256AD5A4EF3A}"/>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69A6-4BA3-9D3C-256AD5A4EF3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PPT模板1!$B$105:$H$105</c15:sqref>
                        </c15:formulaRef>
                      </c:ext>
                    </c:extLst>
                    <c:numCache>
                      <c:formatCode>0.0%</c:formatCode>
                      <c:ptCount val="7"/>
                      <c:pt idx="0">
                        <c:v>0.31890000000000002</c:v>
                      </c:pt>
                      <c:pt idx="1">
                        <c:v>0.23319999999999999</c:v>
                      </c:pt>
                      <c:pt idx="2">
                        <c:v>0.16475993507513481</c:v>
                      </c:pt>
                      <c:pt idx="3">
                        <c:v>0.1127633209417596</c:v>
                      </c:pt>
                      <c:pt idx="4">
                        <c:v>4.3099999999999999E-2</c:v>
                      </c:pt>
                      <c:pt idx="5">
                        <c:v>9.671536031554881E-2</c:v>
                      </c:pt>
                      <c:pt idx="6">
                        <c:v>3.0561383667556785E-2</c:v>
                      </c:pt>
                    </c:numCache>
                  </c:numRef>
                </c:val>
                <c:extLst>
                  <c:ext xmlns:c16="http://schemas.microsoft.com/office/drawing/2014/chart" uri="{C3380CC4-5D6E-409C-BE32-E72D297353CC}">
                    <c16:uniqueId val="{0000001D-69A6-4BA3-9D3C-256AD5A4EF3A}"/>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PPT模板1!$A$105</c:f>
              <c:strCache>
                <c:ptCount val="1"/>
                <c:pt idx="0">
                  <c:v>2022年7月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D89-4891-AF9B-61688A3578A3}"/>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D89-4891-AF9B-61688A3578A3}"/>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D89-4891-AF9B-61688A3578A3}"/>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D89-4891-AF9B-61688A3578A3}"/>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D89-4891-AF9B-61688A3578A3}"/>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D89-4891-AF9B-61688A3578A3}"/>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D89-4891-AF9B-61688A3578A3}"/>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3D89-4891-AF9B-61688A3578A3}"/>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3D89-4891-AF9B-61688A3578A3}"/>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3D89-4891-AF9B-61688A3578A3}"/>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3D89-4891-AF9B-61688A3578A3}"/>
                </c:ext>
              </c:extLst>
            </c:dLbl>
            <c:dLbl>
              <c:idx val="4"/>
              <c:layout>
                <c:manualLayout>
                  <c:x val="-0.18980539981330749"/>
                  <c:y val="-9.5892763794252003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3D89-4891-AF9B-61688A3578A3}"/>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3D89-4891-AF9B-61688A3578A3}"/>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3D89-4891-AF9B-61688A3578A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PPT模板1!$B$105:$H$105</c:f>
              <c:numCache>
                <c:formatCode>0.0%</c:formatCode>
                <c:ptCount val="7"/>
                <c:pt idx="0">
                  <c:v>0.31890000000000002</c:v>
                </c:pt>
                <c:pt idx="1">
                  <c:v>0.23319999999999999</c:v>
                </c:pt>
                <c:pt idx="2">
                  <c:v>0.16475993507513481</c:v>
                </c:pt>
                <c:pt idx="3">
                  <c:v>0.1127633209417596</c:v>
                </c:pt>
                <c:pt idx="4">
                  <c:v>4.3099999999999999E-2</c:v>
                </c:pt>
                <c:pt idx="5">
                  <c:v>9.671536031554881E-2</c:v>
                </c:pt>
                <c:pt idx="6">
                  <c:v>3.0561383667556785E-2</c:v>
                </c:pt>
              </c:numCache>
              <c:extLst xmlns:c15="http://schemas.microsoft.com/office/drawing/2012/chart"/>
            </c:numRef>
          </c:val>
          <c:extLst>
            <c:ext xmlns:c16="http://schemas.microsoft.com/office/drawing/2014/chart" uri="{C3380CC4-5D6E-409C-BE32-E72D297353CC}">
              <c16:uniqueId val="{0000000E-3D89-4891-AF9B-61688A3578A3}"/>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PPT模板1!$A$104</c15:sqref>
                        </c15:formulaRef>
                      </c:ext>
                    </c:extLst>
                    <c:strCache>
                      <c:ptCount val="1"/>
                      <c:pt idx="0">
                        <c:v>2022年8月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3D89-4891-AF9B-61688A3578A3}"/>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3D89-4891-AF9B-61688A3578A3}"/>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3D89-4891-AF9B-61688A3578A3}"/>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3D89-4891-AF9B-61688A3578A3}"/>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3D89-4891-AF9B-61688A3578A3}"/>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3D89-4891-AF9B-61688A3578A3}"/>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3D89-4891-AF9B-61688A3578A3}"/>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3D89-4891-AF9B-61688A3578A3}"/>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3D89-4891-AF9B-61688A3578A3}"/>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3D89-4891-AF9B-61688A3578A3}"/>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3D89-4891-AF9B-61688A3578A3}"/>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3D89-4891-AF9B-61688A3578A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PPT模板1!$B$104:$H$104</c15:sqref>
                        </c15:formulaRef>
                      </c:ext>
                    </c:extLst>
                    <c:numCache>
                      <c:formatCode>0.0%</c:formatCode>
                      <c:ptCount val="7"/>
                      <c:pt idx="0">
                        <c:v>0.31430000000000002</c:v>
                      </c:pt>
                      <c:pt idx="1">
                        <c:v>0.23630000000000001</c:v>
                      </c:pt>
                      <c:pt idx="2">
                        <c:v>0.1721</c:v>
                      </c:pt>
                      <c:pt idx="3">
                        <c:v>0.1183</c:v>
                      </c:pt>
                      <c:pt idx="4">
                        <c:v>4.5499999999999999E-2</c:v>
                      </c:pt>
                      <c:pt idx="5">
                        <c:v>8.8499999999999995E-2</c:v>
                      </c:pt>
                      <c:pt idx="6">
                        <c:v>2.5000000000000022E-2</c:v>
                      </c:pt>
                    </c:numCache>
                  </c:numRef>
                </c:val>
                <c:extLst>
                  <c:ext xmlns:c16="http://schemas.microsoft.com/office/drawing/2014/chart" uri="{C3380CC4-5D6E-409C-BE32-E72D297353CC}">
                    <c16:uniqueId val="{0000001D-3D89-4891-AF9B-61688A3578A3}"/>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2022</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'新能源模板（二手车）'!$A$67</c:f>
              <c:strCache>
                <c:ptCount val="1"/>
                <c:pt idx="0">
                  <c:v>2022年8月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'新能源模板（二手车）'!$B$66:$H$66</c:f>
              <c:strCache>
                <c:ptCount val="7"/>
                <c:pt idx="0">
                  <c:v>3万以下</c:v>
                </c:pt>
                <c:pt idx="1">
                  <c:v>3-5万</c:v>
                </c:pt>
                <c:pt idx="2">
                  <c:v>5-8万</c:v>
                </c:pt>
                <c:pt idx="3">
                  <c:v>8-12万</c:v>
                </c:pt>
                <c:pt idx="4">
                  <c:v>12-15万</c:v>
                </c:pt>
                <c:pt idx="5">
                  <c:v>15-30万</c:v>
                </c:pt>
                <c:pt idx="6">
                  <c:v>30万以上</c:v>
                </c:pt>
              </c:strCache>
            </c:strRef>
          </c:cat>
          <c:val>
            <c:numRef>
              <c:f>'新能源模板（二手车）'!$B$67:$H$67</c:f>
              <c:numCache>
                <c:formatCode>0.00%</c:formatCode>
                <c:ptCount val="7"/>
                <c:pt idx="0">
                  <c:v>0.2978299026647519</c:v>
                </c:pt>
                <c:pt idx="1">
                  <c:v>0.15781075474708792</c:v>
                </c:pt>
                <c:pt idx="2">
                  <c:v>0.1527046433700335</c:v>
                </c:pt>
                <c:pt idx="3">
                  <c:v>8.4490186692197225E-2</c:v>
                </c:pt>
                <c:pt idx="4">
                  <c:v>3.1992979096856548E-2</c:v>
                </c:pt>
                <c:pt idx="5">
                  <c:v>0.22738152225945429</c:v>
                </c:pt>
                <c:pt idx="6">
                  <c:v>4.7790011169618639E-2</c:v>
                </c:pt>
              </c:numCache>
            </c:numRef>
          </c:val>
          <c:extLst>
            <c:ext xmlns:c16="http://schemas.microsoft.com/office/drawing/2014/chart" uri="{C3380CC4-5D6E-409C-BE32-E72D297353CC}">
              <c16:uniqueId val="{00000000-78BA-4B10-BF8A-BFA8A4EDF115}"/>
            </c:ext>
          </c:extLst>
        </c:ser>
        <c:ser>
          <c:idx val="1"/>
          <c:order val="1"/>
          <c:tx>
            <c:strRef>
              <c:f>'新能源模板（二手车）'!$A$68</c:f>
              <c:strCache>
                <c:ptCount val="1"/>
                <c:pt idx="0">
                  <c:v>2022年7月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'新能源模板（二手车）'!$B$66:$H$66</c:f>
              <c:strCache>
                <c:ptCount val="7"/>
                <c:pt idx="0">
                  <c:v>3万以下</c:v>
                </c:pt>
                <c:pt idx="1">
                  <c:v>3-5万</c:v>
                </c:pt>
                <c:pt idx="2">
                  <c:v>5-8万</c:v>
                </c:pt>
                <c:pt idx="3">
                  <c:v>8-12万</c:v>
                </c:pt>
                <c:pt idx="4">
                  <c:v>12-15万</c:v>
                </c:pt>
                <c:pt idx="5">
                  <c:v>15-30万</c:v>
                </c:pt>
                <c:pt idx="6">
                  <c:v>30万以上</c:v>
                </c:pt>
              </c:strCache>
            </c:strRef>
          </c:cat>
          <c:val>
            <c:numRef>
              <c:f>'新能源模板（二手车）'!$B$68:$H$68</c:f>
              <c:numCache>
                <c:formatCode>0.00%</c:formatCode>
                <c:ptCount val="7"/>
                <c:pt idx="0">
                  <c:v>0.31063829787234043</c:v>
                </c:pt>
                <c:pt idx="1">
                  <c:v>0.16461780929866035</c:v>
                </c:pt>
                <c:pt idx="2">
                  <c:v>0.13349093774625689</c:v>
                </c:pt>
                <c:pt idx="3">
                  <c:v>8.944050433412136E-2</c:v>
                </c:pt>
                <c:pt idx="4">
                  <c:v>3.7903861308116626E-2</c:v>
                </c:pt>
                <c:pt idx="5">
                  <c:v>0.21757289204097716</c:v>
                </c:pt>
                <c:pt idx="6">
                  <c:v>4.6335697399527184E-2</c:v>
                </c:pt>
              </c:numCache>
            </c:numRef>
          </c:val>
          <c:extLst>
            <c:ext xmlns:c16="http://schemas.microsoft.com/office/drawing/2014/chart" uri="{C3380CC4-5D6E-409C-BE32-E72D297353CC}">
              <c16:uniqueId val="{00000001-78BA-4B10-BF8A-BFA8A4EDF115}"/>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PPT模板2!$AL$109</c:f>
              <c:strCache>
                <c:ptCount val="1"/>
                <c:pt idx="0">
                  <c:v>2022.8</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PPT模板2!$AM$109:$AR$109</c:f>
              <c:numCache>
                <c:formatCode>0.00</c:formatCode>
                <c:ptCount val="6"/>
                <c:pt idx="0">
                  <c:v>51.465499999999999</c:v>
                </c:pt>
                <c:pt idx="1">
                  <c:v>38.532699999999998</c:v>
                </c:pt>
                <c:pt idx="2">
                  <c:v>19.624300000000002</c:v>
                </c:pt>
                <c:pt idx="3">
                  <c:v>20.174700000000001</c:v>
                </c:pt>
                <c:pt idx="4">
                  <c:v>9.4654000000000007</c:v>
                </c:pt>
                <c:pt idx="5">
                  <c:v>7.4995000000000003</c:v>
                </c:pt>
              </c:numCache>
            </c:numRef>
          </c:val>
          <c:extLst>
            <c:ext xmlns:c16="http://schemas.microsoft.com/office/drawing/2014/chart" uri="{C3380CC4-5D6E-409C-BE32-E72D297353CC}">
              <c16:uniqueId val="{00000000-8E5D-43B7-9B52-987FED903792}"/>
            </c:ext>
          </c:extLst>
        </c:ser>
        <c:ser>
          <c:idx val="1"/>
          <c:order val="1"/>
          <c:tx>
            <c:strRef>
              <c:f>PPT模板2!$AL$110</c:f>
              <c:strCache>
                <c:ptCount val="1"/>
                <c:pt idx="0">
                  <c:v>2022.7</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PPT模板2!$AM$110:$AR$110</c:f>
              <c:numCache>
                <c:formatCode>0.00</c:formatCode>
                <c:ptCount val="6"/>
                <c:pt idx="0">
                  <c:v>47.591999999999999</c:v>
                </c:pt>
                <c:pt idx="1">
                  <c:v>37.388399999999997</c:v>
                </c:pt>
                <c:pt idx="2">
                  <c:v>19.610199999999999</c:v>
                </c:pt>
                <c:pt idx="3">
                  <c:v>22.5197</c:v>
                </c:pt>
                <c:pt idx="4">
                  <c:v>9.2407000000000004</c:v>
                </c:pt>
                <c:pt idx="5">
                  <c:v>7.976</c:v>
                </c:pt>
              </c:numCache>
            </c:numRef>
          </c:val>
          <c:extLst>
            <c:ext xmlns:c16="http://schemas.microsoft.com/office/drawing/2014/chart" uri="{C3380CC4-5D6E-409C-BE32-E72D297353CC}">
              <c16:uniqueId val="{00000001-8E5D-43B7-9B52-987FED903792}"/>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PPT模板2!$AL$111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PPT模板2!$AM$108:$AR$108</c:f>
              <c:strCache>
                <c:ptCount val="6"/>
                <c:pt idx="0">
                  <c:v>华东</c:v>
                </c:pt>
                <c:pt idx="1">
                  <c:v>中南</c:v>
                </c:pt>
                <c:pt idx="2">
                  <c:v>华北</c:v>
                </c:pt>
                <c:pt idx="3">
                  <c:v>西南</c:v>
                </c:pt>
                <c:pt idx="4">
                  <c:v>东北</c:v>
                </c:pt>
                <c:pt idx="5">
                  <c:v>西北</c:v>
                </c:pt>
              </c:strCache>
            </c:strRef>
          </c:cat>
          <c:val>
            <c:numRef>
              <c:f>PPT模板2!$AM$111:$AR$111</c:f>
              <c:numCache>
                <c:formatCode>0.00%</c:formatCode>
                <c:ptCount val="6"/>
                <c:pt idx="0">
                  <c:v>8.1389729366280042E-2</c:v>
                </c:pt>
                <c:pt idx="1">
                  <c:v>3.0605749376812093E-2</c:v>
                </c:pt>
                <c:pt idx="2">
                  <c:v>7.1901357456847289E-4</c:v>
                </c:pt>
                <c:pt idx="3">
                  <c:v>-0.10413104970314875</c:v>
                </c:pt>
                <c:pt idx="4">
                  <c:v>2.4316339671237065E-2</c:v>
                </c:pt>
                <c:pt idx="5">
                  <c:v>-5.974172517552654E-2</c:v>
                </c:pt>
              </c:numCache>
            </c:numRef>
          </c:val>
          <c:smooth val="1"/>
          <c:extLst>
            <c:ext xmlns:c16="http://schemas.microsoft.com/office/drawing/2014/chart" uri="{C3380CC4-5D6E-409C-BE32-E72D297353CC}">
              <c16:uniqueId val="{00000002-8E5D-43B7-9B52-987FED903792}"/>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3"/>
          <c:order val="3"/>
          <c:tx>
            <c:strRef>
              <c:f>PPT模板2!$A$201</c:f>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1FD-4143-8B42-9AC7110D9E1C}"/>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PPT模板2!$B$201:$M$201</c:f>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c:ext xmlns:c16="http://schemas.microsoft.com/office/drawing/2014/chart" uri="{C3380CC4-5D6E-409C-BE32-E72D297353CC}">
              <c16:uniqueId val="{00000001-21FD-4143-8B42-9AC7110D9E1C}"/>
            </c:ext>
          </c:extLst>
        </c:ser>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1FD-4143-8B42-9AC7110D9E1C}"/>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numCache>
            </c:numRef>
          </c:val>
          <c:smooth val="1"/>
          <c:extLst>
            <c:ext xmlns:c16="http://schemas.microsoft.com/office/drawing/2014/chart" uri="{C3380CC4-5D6E-409C-BE32-E72D297353CC}">
              <c16:uniqueId val="{00000003-21FD-4143-8B42-9AC7110D9E1C}"/>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4-21FD-4143-8B42-9AC7110D9E1C}"/>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5-21FD-4143-8B42-9AC7110D9E1C}"/>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6-21FD-4143-8B42-9AC7110D9E1C}"/>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6"/>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2022</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PPT模板1!$A$226</c:f>
              <c:strCache>
                <c:ptCount val="1"/>
                <c:pt idx="0">
                  <c:v>2022转籍率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PPT模板1!$B$226:$M$226</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numCache>
            </c:numRef>
          </c:val>
          <c:smooth val="1"/>
          <c:extLst>
            <c:ext xmlns:c16="http://schemas.microsoft.com/office/drawing/2014/chart" uri="{C3380CC4-5D6E-409C-BE32-E72D297353CC}">
              <c16:uniqueId val="{00000000-C289-4557-92FD-E2A7EF298AC3}"/>
            </c:ext>
          </c:extLst>
        </c:ser>
        <c:ser>
          <c:idx val="1"/>
          <c:order val="1"/>
          <c:tx>
            <c:strRef>
              <c:f>PPT模板1!$A$227</c:f>
              <c:strCache>
                <c:ptCount val="1"/>
                <c:pt idx="0">
                  <c:v>2021转籍率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PPT模板1!$B$227:$M$227</c:f>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1"/>
          <c:extLst>
            <c:ext xmlns:c16="http://schemas.microsoft.com/office/drawing/2014/chart" uri="{C3380CC4-5D6E-409C-BE32-E72D297353CC}">
              <c16:uniqueId val="{00000001-C289-4557-92FD-E2A7EF298AC3}"/>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PPT模板1!$A$228</c15:sqref>
                        </c15:formulaRef>
                      </c:ext>
                    </c:extLst>
                    <c:strCache>
                      <c:ptCount val="1"/>
                      <c:pt idx="0">
                        <c:v>2020转籍率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PPT模板1!$B$225:$M$225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PPT模板1!$B$228:$M$228</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c:ext xmlns:c16="http://schemas.microsoft.com/office/drawing/2014/chart" uri="{C3380CC4-5D6E-409C-BE32-E72D297353CC}">
                    <c16:uniqueId val="{00000002-C289-4557-92FD-E2A7EF298AC3}"/>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8</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PPT模板1!$U$281</c:f>
              <c:strCache>
                <c:ptCount val="1"/>
                <c:pt idx="0">
                  <c:v>2022.8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PPT模板1!$T$283:$T$292</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PPT模板1!$U$283:$U$292</c:f>
              <c:numCache>
                <c:formatCode>0.00_);[Red]\(0.00\)</c:formatCode>
                <c:ptCount val="10"/>
                <c:pt idx="0">
                  <c:v>86.803899999999999</c:v>
                </c:pt>
                <c:pt idx="1">
                  <c:v>18.608899999999998</c:v>
                </c:pt>
                <c:pt idx="2">
                  <c:v>9.0324000000000009</c:v>
                </c:pt>
                <c:pt idx="3">
                  <c:v>3.1743000000000001</c:v>
                </c:pt>
                <c:pt idx="4">
                  <c:v>9.0840999999999994</c:v>
                </c:pt>
                <c:pt idx="5">
                  <c:v>12.277699999999999</c:v>
                </c:pt>
                <c:pt idx="6">
                  <c:v>0.50970000000000004</c:v>
                </c:pt>
                <c:pt idx="7">
                  <c:v>1.0254000000000001</c:v>
                </c:pt>
                <c:pt idx="8">
                  <c:v>3.1273</c:v>
                </c:pt>
                <c:pt idx="9">
                  <c:v>3.1183999999999998</c:v>
                </c:pt>
              </c:numCache>
              <c:extLst/>
            </c:numRef>
          </c:val>
          <c:extLst>
            <c:ext xmlns:c16="http://schemas.microsoft.com/office/drawing/2014/chart" uri="{C3380CC4-5D6E-409C-BE32-E72D297353CC}">
              <c16:uniqueId val="{00000000-D47D-4F20-8494-5360C5F864DC}"/>
            </c:ext>
          </c:extLst>
        </c:ser>
        <c:ser>
          <c:idx val="1"/>
          <c:order val="1"/>
          <c:tx>
            <c:strRef>
              <c:f>PPT模板1!$V$281</c:f>
              <c:strCache>
                <c:ptCount val="1"/>
                <c:pt idx="0">
                  <c:v>2022.7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PPT模板1!$T$283:$T$292</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PPT模板1!$V$283:$V$292</c:f>
              <c:numCache>
                <c:formatCode>0.00_);[Red]\(0.00\)</c:formatCode>
                <c:ptCount val="10"/>
                <c:pt idx="0">
                  <c:v>84.991600000000005</c:v>
                </c:pt>
                <c:pt idx="1">
                  <c:v>18.4497</c:v>
                </c:pt>
                <c:pt idx="2">
                  <c:v>9.1050000000000004</c:v>
                </c:pt>
                <c:pt idx="3">
                  <c:v>3.2229000000000001</c:v>
                </c:pt>
                <c:pt idx="4">
                  <c:v>9.0998000000000001</c:v>
                </c:pt>
                <c:pt idx="5">
                  <c:v>12.0831</c:v>
                </c:pt>
                <c:pt idx="6">
                  <c:v>0.50429999999999997</c:v>
                </c:pt>
                <c:pt idx="7">
                  <c:v>1.0677000000000001</c:v>
                </c:pt>
                <c:pt idx="8">
                  <c:v>3.0320999999999998</c:v>
                </c:pt>
                <c:pt idx="9">
                  <c:v>2.7707999999999999</c:v>
                </c:pt>
              </c:numCache>
              <c:extLst/>
            </c:numRef>
          </c:val>
          <c:extLst>
            <c:ext xmlns:c16="http://schemas.microsoft.com/office/drawing/2014/chart" uri="{C3380CC4-5D6E-409C-BE32-E72D297353CC}">
              <c16:uniqueId val="{00000001-D47D-4F20-8494-5360C5F864D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44774</c:v>
                </c:pt>
                <c:pt idx="1">
                  <c:v>44805</c:v>
                </c:pt>
              </c:numCache>
            </c:numRef>
          </c:cat>
          <c:val>
            <c:numRef>
              <c:f>调研模板!$B$4:$C$4</c:f>
              <c:numCache>
                <c:formatCode>0.0%</c:formatCode>
                <c:ptCount val="2"/>
                <c:pt idx="0">
                  <c:v>0.13986013986013987</c:v>
                </c:pt>
                <c:pt idx="1">
                  <c:v>0.14685314685314685</c:v>
                </c:pt>
              </c:numCache>
            </c:numRef>
          </c:val>
          <c:extLst>
            <c:ext xmlns:c16="http://schemas.microsoft.com/office/drawing/2014/chart" uri="{C3380CC4-5D6E-409C-BE32-E72D297353CC}">
              <c16:uniqueId val="{00000000-A13C-4E5F-BB02-D5FBF6F8C2C0}"/>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44774</c:v>
                </c:pt>
                <c:pt idx="1">
                  <c:v>44805</c:v>
                </c:pt>
              </c:numCache>
            </c:numRef>
          </c:cat>
          <c:val>
            <c:numRef>
              <c:f>调研模板!$B$5:$C$5</c:f>
              <c:numCache>
                <c:formatCode>0.0%</c:formatCode>
                <c:ptCount val="2"/>
                <c:pt idx="0">
                  <c:v>0.47552447552447552</c:v>
                </c:pt>
                <c:pt idx="1">
                  <c:v>0.42657342657342656</c:v>
                </c:pt>
              </c:numCache>
            </c:numRef>
          </c:val>
          <c:extLst>
            <c:ext xmlns:c16="http://schemas.microsoft.com/office/drawing/2014/chart" uri="{C3380CC4-5D6E-409C-BE32-E72D297353CC}">
              <c16:uniqueId val="{00000001-A13C-4E5F-BB02-D5FBF6F8C2C0}"/>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13C-4E5F-BB02-D5FBF6F8C2C0}"/>
                </c:ext>
              </c:extLst>
            </c:dLbl>
            <c:dLbl>
              <c:idx val="1"/>
              <c:layout>
                <c:manualLayout>
                  <c:x val="0"/>
                  <c:y val="-7.515614638008061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13C-4E5F-BB02-D5FBF6F8C2C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44774</c:v>
                </c:pt>
                <c:pt idx="1">
                  <c:v>44805</c:v>
                </c:pt>
              </c:numCache>
            </c:numRef>
          </c:cat>
          <c:val>
            <c:numRef>
              <c:f>调研模板!$B$6:$C$6</c:f>
              <c:numCache>
                <c:formatCode>0.0%</c:formatCode>
                <c:ptCount val="2"/>
                <c:pt idx="0">
                  <c:v>0.38461538461538464</c:v>
                </c:pt>
                <c:pt idx="1">
                  <c:v>0.42657342657342656</c:v>
                </c:pt>
              </c:numCache>
            </c:numRef>
          </c:val>
          <c:extLst>
            <c:ext xmlns:c16="http://schemas.microsoft.com/office/drawing/2014/chart" uri="{C3380CC4-5D6E-409C-BE32-E72D297353CC}">
              <c16:uniqueId val="{00000004-A13C-4E5F-BB02-D5FBF6F8C2C0}"/>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dateAx>
        <c:axId val="1763902016"/>
        <c:scaling>
          <c:orientation val="minMax"/>
        </c:scaling>
        <c:delete val="0"/>
        <c:axPos val="b"/>
        <c:numFmt formatCode="yyyy&quot;年&quot;m&quot;月&quot;"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Offset val="100"/>
        <c:baseTimeUnit val="months"/>
      </c:date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1-8	</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PPT模板1!$B$282</c:f>
              <c:strCache>
                <c:ptCount val="1"/>
                <c:pt idx="0">
                  <c:v>2022.1-8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PPT模板1!$B$284:$B$293</c:f>
              <c:numCache>
                <c:formatCode>0.00_);[Red]\(0.00\)</c:formatCode>
                <c:ptCount val="10"/>
                <c:pt idx="0">
                  <c:v>621.42060000000004</c:v>
                </c:pt>
                <c:pt idx="1">
                  <c:v>134.2773</c:v>
                </c:pt>
                <c:pt idx="2">
                  <c:v>63.232199999999999</c:v>
                </c:pt>
                <c:pt idx="3">
                  <c:v>23.8553</c:v>
                </c:pt>
                <c:pt idx="4">
                  <c:v>70.350399999999993</c:v>
                </c:pt>
                <c:pt idx="5">
                  <c:v>84.877700000000004</c:v>
                </c:pt>
                <c:pt idx="6">
                  <c:v>3.1554000000000002</c:v>
                </c:pt>
                <c:pt idx="7">
                  <c:v>7.0072000000000001</c:v>
                </c:pt>
                <c:pt idx="8">
                  <c:v>20.815100000000001</c:v>
                </c:pt>
                <c:pt idx="9">
                  <c:v>20.6129</c:v>
                </c:pt>
              </c:numCache>
              <c:extLst/>
            </c:numRef>
          </c:val>
          <c:extLst>
            <c:ext xmlns:c16="http://schemas.microsoft.com/office/drawing/2014/chart" uri="{C3380CC4-5D6E-409C-BE32-E72D297353CC}">
              <c16:uniqueId val="{00000000-2B56-4B9C-BCED-7637B6D23B63}"/>
            </c:ext>
          </c:extLst>
        </c:ser>
        <c:ser>
          <c:idx val="1"/>
          <c:order val="1"/>
          <c:tx>
            <c:strRef>
              <c:f>PPT模板1!$C$282</c:f>
              <c:strCache>
                <c:ptCount val="1"/>
                <c:pt idx="0">
                  <c:v>2021.1-8</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PPT模板1!$C$284:$C$293</c:f>
              <c:numCache>
                <c:formatCode>0.00_);[Red]\(0.00\)</c:formatCode>
                <c:ptCount val="10"/>
                <c:pt idx="0">
                  <c:v>688.91319999999996</c:v>
                </c:pt>
                <c:pt idx="1">
                  <c:v>123.54349999999999</c:v>
                </c:pt>
                <c:pt idx="2">
                  <c:v>66.127099999999999</c:v>
                </c:pt>
                <c:pt idx="3">
                  <c:v>25.651700000000002</c:v>
                </c:pt>
                <c:pt idx="4">
                  <c:v>87.686199999999999</c:v>
                </c:pt>
                <c:pt idx="5">
                  <c:v>95.7209</c:v>
                </c:pt>
                <c:pt idx="6">
                  <c:v>3.0562</c:v>
                </c:pt>
                <c:pt idx="7">
                  <c:v>8.9380000000000006</c:v>
                </c:pt>
                <c:pt idx="8">
                  <c:v>17.2851</c:v>
                </c:pt>
                <c:pt idx="9">
                  <c:v>22.227</c:v>
                </c:pt>
              </c:numCache>
              <c:extLst/>
            </c:numRef>
          </c:val>
          <c:extLst>
            <c:ext xmlns:c16="http://schemas.microsoft.com/office/drawing/2014/chart" uri="{C3380CC4-5D6E-409C-BE32-E72D297353CC}">
              <c16:uniqueId val="{00000001-2B56-4B9C-BCED-7637B6D23B63}"/>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2022.8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3.9067346464019853E-2</c:v>
                </c:pt>
                <c:pt idx="1">
                  <c:v>0.12418579404466501</c:v>
                </c:pt>
                <c:pt idx="2">
                  <c:v>0.50168656947890822</c:v>
                </c:pt>
                <c:pt idx="3">
                  <c:v>0.23687577543424318</c:v>
                </c:pt>
                <c:pt idx="4">
                  <c:v>7.7126628411910675E-2</c:v>
                </c:pt>
                <c:pt idx="5">
                  <c:v>2.1057886166253103E-2</c:v>
                </c:pt>
              </c:numCache>
            </c:numRef>
          </c:val>
          <c:extLst>
            <c:ext xmlns:c16="http://schemas.microsoft.com/office/drawing/2014/chart" uri="{C3380CC4-5D6E-409C-BE32-E72D297353CC}">
              <c16:uniqueId val="{00000000-793E-4152-B9C9-858DB1970889}"/>
            </c:ext>
          </c:extLst>
        </c:ser>
        <c:ser>
          <c:idx val="1"/>
          <c:order val="1"/>
          <c:tx>
            <c:strRef>
              <c:f>PPT模板新!$A$188</c:f>
              <c:strCache>
                <c:ptCount val="1"/>
                <c:pt idx="0">
                  <c:v>2022.7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3E-4152-B9C9-858DB1970889}"/>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3E-4152-B9C9-858DB1970889}"/>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3E-4152-B9C9-858DB1970889}"/>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3E-4152-B9C9-858DB197088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4.3293609970594393E-2</c:v>
                </c:pt>
                <c:pt idx="1">
                  <c:v>0.12835592618555575</c:v>
                </c:pt>
                <c:pt idx="2">
                  <c:v>0.50357783381735755</c:v>
                </c:pt>
                <c:pt idx="3">
                  <c:v>0.23029687827171508</c:v>
                </c:pt>
                <c:pt idx="4">
                  <c:v>7.3932794989211875E-2</c:v>
                </c:pt>
                <c:pt idx="5">
                  <c:v>2.0542956765565397E-2</c:v>
                </c:pt>
              </c:numCache>
            </c:numRef>
          </c:val>
          <c:extLst>
            <c:ext xmlns:c16="http://schemas.microsoft.com/office/drawing/2014/chart" uri="{C3380CC4-5D6E-409C-BE32-E72D297353CC}">
              <c16:uniqueId val="{00000005-793E-4152-B9C9-858DB1970889}"/>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274D-44E1-974C-4E41858430C1}"/>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274D-44E1-974C-4E41858430C1}"/>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274D-44E1-974C-4E41858430C1}"/>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274D-44E1-974C-4E41858430C1}"/>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274D-44E1-974C-4E41858430C1}"/>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274D-44E1-974C-4E41858430C1}"/>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274D-44E1-974C-4E41858430C1}"/>
              </c:ext>
            </c:extLst>
          </c:dPt>
          <c:dLbls>
            <c:dLbl>
              <c:idx val="0"/>
              <c:layout>
                <c:manualLayout>
                  <c:x val="0.19662007164273848"/>
                  <c:y val="-0.11125225494157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74D-44E1-974C-4E41858430C1}"/>
                </c:ext>
              </c:extLst>
            </c:dLbl>
            <c:dLbl>
              <c:idx val="1"/>
              <c:layout>
                <c:manualLayout>
                  <c:x val="0.16604144679920232"/>
                  <c:y val="-1.82309291774642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74D-44E1-974C-4E41858430C1}"/>
                </c:ext>
              </c:extLst>
            </c:dLbl>
            <c:dLbl>
              <c:idx val="2"/>
              <c:layout>
                <c:manualLayout>
                  <c:x val="4.098023736512181E-2"/>
                  <c:y val="0.24494648615124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74D-44E1-974C-4E41858430C1}"/>
                </c:ext>
              </c:extLst>
            </c:dLbl>
            <c:dLbl>
              <c:idx val="3"/>
              <c:layout>
                <c:manualLayout>
                  <c:x val="-8.5001943213371983E-2"/>
                  <c:y val="0.190221209446435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4D-44E1-974C-4E41858430C1}"/>
                </c:ext>
              </c:extLst>
            </c:dLbl>
            <c:dLbl>
              <c:idx val="4"/>
              <c:layout>
                <c:manualLayout>
                  <c:x val="-0.18023846123235712"/>
                  <c:y val="0.1238307114678415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74D-44E1-974C-4E41858430C1}"/>
                </c:ext>
              </c:extLst>
            </c:dLbl>
            <c:dLbl>
              <c:idx val="5"/>
              <c:layout>
                <c:manualLayout>
                  <c:x val="-0.21509072578483301"/>
                  <c:y val="-5.045504141886978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74D-44E1-974C-4E41858430C1}"/>
                </c:ext>
              </c:extLst>
            </c:dLbl>
            <c:dLbl>
              <c:idx val="6"/>
              <c:layout>
                <c:manualLayout>
                  <c:x val="-0.1778641904735126"/>
                  <c:y val="-0.1605788605500384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74D-44E1-974C-4E41858430C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'新能源模板（二手车）'!$A$28:$A$34</c:f>
              <c:strCache>
                <c:ptCount val="7"/>
                <c:pt idx="0">
                  <c:v>A00</c:v>
                </c:pt>
                <c:pt idx="1">
                  <c:v>A0</c:v>
                </c:pt>
                <c:pt idx="2">
                  <c:v>A</c:v>
                </c:pt>
                <c:pt idx="3">
                  <c:v>B</c:v>
                </c:pt>
                <c:pt idx="4">
                  <c:v>C</c:v>
                </c:pt>
                <c:pt idx="5">
                  <c:v>MPV</c:v>
                </c:pt>
                <c:pt idx="6">
                  <c:v>SUV</c:v>
                </c:pt>
              </c:strCache>
            </c:strRef>
          </c:cat>
          <c:val>
            <c:numRef>
              <c:f>'新能源模板（二手车）'!$B$28:$B$34</c:f>
              <c:numCache>
                <c:formatCode>0.0%</c:formatCode>
                <c:ptCount val="7"/>
                <c:pt idx="0">
                  <c:v>0.18819589786521557</c:v>
                </c:pt>
                <c:pt idx="1">
                  <c:v>5.667643365424864E-2</c:v>
                </c:pt>
                <c:pt idx="2">
                  <c:v>0.25006278777731267</c:v>
                </c:pt>
                <c:pt idx="3">
                  <c:v>7.1075763917957308E-2</c:v>
                </c:pt>
                <c:pt idx="4">
                  <c:v>1.4064462118041021E-2</c:v>
                </c:pt>
                <c:pt idx="5">
                  <c:v>2.8212641272498954E-2</c:v>
                </c:pt>
                <c:pt idx="6">
                  <c:v>0.39171201339472583</c:v>
                </c:pt>
              </c:numCache>
            </c:numRef>
          </c:val>
          <c:extLst>
            <c:ext xmlns:c16="http://schemas.microsoft.com/office/drawing/2014/chart" uri="{C3380CC4-5D6E-409C-BE32-E72D297353CC}">
              <c16:uniqueId val="{0000000E-274D-44E1-974C-4E41858430C1}"/>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538-4083-8DAF-C9FFFEC78CE5}"/>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538-4083-8DAF-C9FFFEC78CE5}"/>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538-4083-8DAF-C9FFFEC78CE5}"/>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538-4083-8DAF-C9FFFEC78CE5}"/>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538-4083-8DAF-C9FFFEC78CE5}"/>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538-4083-8DAF-C9FFFEC78CE5}"/>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A538-4083-8DAF-C9FFFEC78CE5}"/>
              </c:ext>
            </c:extLst>
          </c:dPt>
          <c:dLbls>
            <c:dLbl>
              <c:idx val="0"/>
              <c:layout>
                <c:manualLayout>
                  <c:x val="0.23018191685604675"/>
                  <c:y val="-0.1736335326413264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538-4083-8DAF-C9FFFEC78CE5}"/>
                </c:ext>
              </c:extLst>
            </c:dLbl>
            <c:dLbl>
              <c:idx val="1"/>
              <c:layout>
                <c:manualLayout>
                  <c:x val="0.18212912692345146"/>
                  <c:y val="-2.2709777976710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538-4083-8DAF-C9FFFEC78CE5}"/>
                </c:ext>
              </c:extLst>
            </c:dLbl>
            <c:dLbl>
              <c:idx val="2"/>
              <c:layout>
                <c:manualLayout>
                  <c:x val="6.6794807439820247E-2"/>
                  <c:y val="0.1957779219547165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538-4083-8DAF-C9FFFEC78CE5}"/>
                </c:ext>
              </c:extLst>
            </c:dLbl>
            <c:dLbl>
              <c:idx val="3"/>
              <c:layout>
                <c:manualLayout>
                  <c:x val="-2.883858288820371E-2"/>
                  <c:y val="0.1692301227364555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538-4083-8DAF-C9FFFEC78CE5}"/>
                </c:ext>
              </c:extLst>
            </c:dLbl>
            <c:dLbl>
              <c:idx val="4"/>
              <c:layout>
                <c:manualLayout>
                  <c:x val="-0.23173428165129112"/>
                  <c:y val="9.635610826683543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538-4083-8DAF-C9FFFEC78CE5}"/>
                </c:ext>
              </c:extLst>
            </c:dLbl>
            <c:dLbl>
              <c:idx val="5"/>
              <c:layout>
                <c:manualLayout>
                  <c:x val="-0.23922475149893971"/>
                  <c:y val="-0.1335300945306923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538-4083-8DAF-C9FFFEC78CE5}"/>
                </c:ext>
              </c:extLst>
            </c:dLbl>
            <c:dLbl>
              <c:idx val="6"/>
              <c:layout>
                <c:manualLayout>
                  <c:x val="-0.18739397889879475"/>
                  <c:y val="-0.2007921197739727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538-4083-8DAF-C9FFFEC78CE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0.20713283249401471</c:v>
                </c:pt>
                <c:pt idx="1">
                  <c:v>5.2175348798811194E-2</c:v>
                </c:pt>
                <c:pt idx="2">
                  <c:v>0.24692479154627259</c:v>
                </c:pt>
                <c:pt idx="3">
                  <c:v>7.8593246924791541E-2</c:v>
                </c:pt>
                <c:pt idx="4">
                  <c:v>1.4117064311070751E-2</c:v>
                </c:pt>
                <c:pt idx="5">
                  <c:v>2.5757450672830844E-2</c:v>
                </c:pt>
                <c:pt idx="6">
                  <c:v>0.37529926525220836</c:v>
                </c:pt>
              </c:numCache>
            </c:numRef>
          </c:val>
          <c:extLst>
            <c:ext xmlns:c16="http://schemas.microsoft.com/office/drawing/2014/chart" uri="{C3380CC4-5D6E-409C-BE32-E72D297353CC}">
              <c16:uniqueId val="{0000000E-A538-4083-8DAF-C9FFFEC78CE5}"/>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2022年8月交易使用年限分析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PPT模板1!$B$60</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482D-4C93-A4EB-9A2C866BDA21}"/>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482D-4C93-A4EB-9A2C866BDA21}"/>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482D-4C93-A4EB-9A2C866BDA21}"/>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482D-4C93-A4EB-9A2C866BDA21}"/>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482D-4C93-A4EB-9A2C866BDA21}"/>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482D-4C93-A4EB-9A2C866BDA21}"/>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482D-4C93-A4EB-9A2C866BDA21}"/>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482D-4C93-A4EB-9A2C866BDA21}"/>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PPT模板1!$A$61:$A$64</c:f>
              <c:strCache>
                <c:ptCount val="4"/>
                <c:pt idx="0">
                  <c:v>3年内</c:v>
                </c:pt>
                <c:pt idx="1">
                  <c:v>3-6年</c:v>
                </c:pt>
                <c:pt idx="2">
                  <c:v>7-10年</c:v>
                </c:pt>
                <c:pt idx="3">
                  <c:v>10年以上</c:v>
                </c:pt>
              </c:strCache>
            </c:strRef>
          </c:cat>
          <c:val>
            <c:numRef>
              <c:f>PPT模板1!$B$61:$B$64</c:f>
              <c:numCache>
                <c:formatCode>0.0%</c:formatCode>
                <c:ptCount val="4"/>
                <c:pt idx="0">
                  <c:v>0.30034388987347549</c:v>
                </c:pt>
                <c:pt idx="1">
                  <c:v>0.42167971158766465</c:v>
                </c:pt>
                <c:pt idx="2">
                  <c:v>0.20019201142529305</c:v>
                </c:pt>
                <c:pt idx="3">
                  <c:v>7.7784387113566791E-2</c:v>
                </c:pt>
              </c:numCache>
            </c:numRef>
          </c:val>
          <c:extLst>
            <c:ext xmlns:c16="http://schemas.microsoft.com/office/drawing/2014/chart" uri="{C3380CC4-5D6E-409C-BE32-E72D297353CC}">
              <c16:uniqueId val="{00000008-482D-4C93-A4EB-9A2C866BDA21}"/>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2022年7月交易使用年限分析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0B8D-493A-B2A8-8C4476A8A138}"/>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0B8D-493A-B2A8-8C4476A8A138}"/>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0B8D-493A-B2A8-8C4476A8A138}"/>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0B8D-493A-B2A8-8C4476A8A138}"/>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0B8D-493A-B2A8-8C4476A8A138}"/>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0B8D-493A-B2A8-8C4476A8A138}"/>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0B8D-493A-B2A8-8C4476A8A138}"/>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0B8D-493A-B2A8-8C4476A8A138}"/>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PPT模板1!$A$67:$A$70</c:f>
              <c:strCache>
                <c:ptCount val="4"/>
                <c:pt idx="0">
                  <c:v>3年内</c:v>
                </c:pt>
                <c:pt idx="1">
                  <c:v>3-6年</c:v>
                </c:pt>
                <c:pt idx="2">
                  <c:v>7-10年</c:v>
                </c:pt>
                <c:pt idx="3">
                  <c:v>10年以上</c:v>
                </c:pt>
              </c:strCache>
            </c:strRef>
          </c:cat>
          <c:val>
            <c:numRef>
              <c:f>PPT模板1!$B$67:$B$70</c:f>
              <c:numCache>
                <c:formatCode>0.0%</c:formatCode>
                <c:ptCount val="4"/>
                <c:pt idx="0">
                  <c:v>0.30220956577771313</c:v>
                </c:pt>
                <c:pt idx="1">
                  <c:v>0.42009395331434868</c:v>
                </c:pt>
                <c:pt idx="2">
                  <c:v>0.19414523962945257</c:v>
                </c:pt>
                <c:pt idx="3">
                  <c:v>8.3551241278485663E-2</c:v>
                </c:pt>
              </c:numCache>
            </c:numRef>
          </c:val>
          <c:extLst>
            <c:ext xmlns:c16="http://schemas.microsoft.com/office/drawing/2014/chart" uri="{C3380CC4-5D6E-409C-BE32-E72D297353CC}">
              <c16:uniqueId val="{00000008-0B8D-493A-B2A8-8C4476A8A138}"/>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2021年1-8月交易使用年限分析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PPT模板1!$C$89</c:f>
              <c:strCache>
                <c:ptCount val="1"/>
                <c:pt idx="0">
                  <c:v>2021年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AB37-419A-AFE9-81E6EBC6EEC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AB37-419A-AFE9-81E6EBC6EEC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AB37-419A-AFE9-81E6EBC6EEC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AB37-419A-AFE9-81E6EBC6EEC4}"/>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AB37-419A-AFE9-81E6EBC6EEC4}"/>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AB37-419A-AFE9-81E6EBC6EEC4}"/>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AB37-419A-AFE9-81E6EBC6EEC4}"/>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AB37-419A-AFE9-81E6EBC6EEC4}"/>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PPT模板1!$C$90:$C$93</c:f>
              <c:numCache>
                <c:formatCode>0.0%</c:formatCode>
                <c:ptCount val="4"/>
                <c:pt idx="0">
                  <c:v>0.22129486320883951</c:v>
                </c:pt>
                <c:pt idx="1">
                  <c:v>0.3734576752872254</c:v>
                </c:pt>
                <c:pt idx="2">
                  <c:v>0.24492978924879794</c:v>
                </c:pt>
                <c:pt idx="3">
                  <c:v>0.16031767225513716</c:v>
                </c:pt>
              </c:numCache>
            </c:numRef>
          </c:val>
          <c:extLst>
            <c:ext xmlns:c16="http://schemas.microsoft.com/office/drawing/2014/chart" uri="{C3380CC4-5D6E-409C-BE32-E72D297353CC}">
              <c16:uniqueId val="{00000008-AB37-419A-AFE9-81E6EBC6EEC4}"/>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PPT模板1!$B$89</c15:sqref>
                        </c15:formulaRef>
                      </c:ext>
                    </c:extLst>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AB37-419A-AFE9-81E6EBC6EEC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AB37-419A-AFE9-81E6EBC6EEC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AB37-419A-AFE9-81E6EBC6EEC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AB37-419A-AFE9-81E6EBC6EEC4}"/>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AB37-419A-AFE9-81E6EBC6EEC4}"/>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AB37-419A-AFE9-81E6EBC6EEC4}"/>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AB37-419A-AFE9-81E6EBC6EEC4}"/>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AB37-419A-AFE9-81E6EBC6EEC4}"/>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PPT模板1!$B$90:$B$93</c15:sqref>
                        </c15:formulaRef>
                      </c:ext>
                    </c:extLst>
                    <c:numCache>
                      <c:formatCode>0.0%</c:formatCode>
                      <c:ptCount val="4"/>
                      <c:pt idx="0">
                        <c:v>0.30511504290046121</c:v>
                      </c:pt>
                      <c:pt idx="1">
                        <c:v>0.39869556530886263</c:v>
                      </c:pt>
                      <c:pt idx="2">
                        <c:v>0.19448209091408847</c:v>
                      </c:pt>
                      <c:pt idx="3">
                        <c:v>0.10170730087658766</c:v>
                      </c:pt>
                    </c:numCache>
                  </c:numRef>
                </c:val>
                <c:extLst>
                  <c:ext xmlns:c16="http://schemas.microsoft.com/office/drawing/2014/chart" uri="{C3380CC4-5D6E-409C-BE32-E72D297353CC}">
                    <c16:uniqueId val="{00000011-AB37-419A-AFE9-81E6EBC6EEC4}"/>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9">
  <a:schemeClr val="accent6"/>
</cs:colorStyle>
</file>

<file path=ppt/charts/colors11.xml><?xml version="1.0" encoding="utf-8"?>
<cs:colorStyle xmlns:cs="http://schemas.microsoft.com/office/drawing/2012/chartStyle" xmlns:a="http://schemas.openxmlformats.org/drawingml/2006/main" meth="withinLinear" id="14">
  <a:schemeClr val="accent1"/>
</cs:colorStyle>
</file>

<file path=ppt/charts/colors12.xml><?xml version="1.0" encoding="utf-8"?>
<cs:colorStyle xmlns:cs="http://schemas.microsoft.com/office/drawing/2012/chartStyle" xmlns:a="http://schemas.openxmlformats.org/drawingml/2006/main" meth="withinLinearReversed" id="22">
  <a:schemeClr val="accent2"/>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9">
  <a:schemeClr val="accent6"/>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withinLinear" id="18">
  <a:schemeClr val="accent5"/>
</cs:colorStyle>
</file>

<file path=ppt/charts/colors7.xml><?xml version="1.0" encoding="utf-8"?>
<cs:colorStyle xmlns:cs="http://schemas.microsoft.com/office/drawing/2012/chartStyle" xmlns:a="http://schemas.openxmlformats.org/drawingml/2006/main" meth="withinLinearReversed" id="21">
  <a:schemeClr val="accent1"/>
</cs:colorStyle>
</file>

<file path=ppt/charts/colors8.xml><?xml version="1.0" encoding="utf-8"?>
<cs:colorStyle xmlns:cs="http://schemas.microsoft.com/office/drawing/2012/chartStyle" xmlns:a="http://schemas.openxmlformats.org/drawingml/2006/main" meth="withinLinearReversed" id="24">
  <a:schemeClr val="accent4"/>
</cs:colorStyle>
</file>

<file path=ppt/charts/colors9.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0.13473</cdr:x>
      <cdr:y>0.22851</cdr:y>
    </cdr:from>
    <cdr:to>
      <cdr:x>0.25529</cdr:x>
      <cdr:y>0.61374</cdr:y>
    </cdr:to>
    <cdr:sp macro="" textlink="">
      <cdr:nvSpPr>
        <cdr:cNvPr id="2" name="椭圆 1">
          <a:extLst xmlns:a="http://schemas.openxmlformats.org/drawingml/2006/main">
            <a:ext uri="{FF2B5EF4-FFF2-40B4-BE49-F238E27FC236}">
              <a16:creationId xmlns:a16="http://schemas.microsoft.com/office/drawing/2014/main" id="{C2CA5972-9602-4B01-B563-8ABBB7D30284}"/>
            </a:ext>
          </a:extLst>
        </cdr:cNvPr>
        <cdr:cNvSpPr/>
      </cdr:nvSpPr>
      <cdr:spPr>
        <a:xfrm xmlns:a="http://schemas.openxmlformats.org/drawingml/2006/main">
          <a:off x="1179233" y="706979"/>
          <a:ext cx="1055248" cy="1191834"/>
        </a:xfrm>
        <a:prstGeom xmlns:a="http://schemas.openxmlformats.org/drawingml/2006/main" prst="ellipse">
          <a:avLst/>
        </a:prstGeom>
        <a:noFill xmlns:a="http://schemas.openxmlformats.org/drawingml/2006/main"/>
        <a:ln xmlns:a="http://schemas.openxmlformats.org/drawingml/2006/main" w="19050">
          <a:solidFill>
            <a:srgbClr val="FF0000"/>
          </a:solidFill>
          <a:prstDash val="lgDash"/>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xmlns:a="http://schemas.openxmlformats.org/drawingml/2006/main">
          <a:pPr algn="l"/>
          <a:endParaRPr lang="zh-CN" altLang="en-US" dirty="0"/>
        </a:p>
      </cdr:txBody>
    </cdr:sp>
  </cdr:relSizeAnchor>
</c:userShapes>
</file>

<file path=ppt/drawings/drawing2.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2022/10/8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3601428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18</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2022/10/8</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2022/10/8</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2022/10/8</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2022/10/8</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2022/10/8</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2.xml"/><Relationship Id="rId5" Type="http://schemas.openxmlformats.org/officeDocument/2006/relationships/chart" Target="../charts/chart1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8" y="2545759"/>
            <a:ext cx="7369325"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2022</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8</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2022</a:t>
            </a:r>
            <a:r>
              <a:rPr lang="zh-CN" altLang="en-US" sz="2000" b="1" kern="0">
                <a:solidFill>
                  <a:schemeClr val="tx1"/>
                </a:solidFill>
              </a:rPr>
              <a:t>年</a:t>
            </a:r>
            <a:r>
              <a:rPr lang="en-US" altLang="zh-CN" sz="2000" b="1" kern="0" dirty="0">
                <a:solidFill>
                  <a:schemeClr val="tx1"/>
                </a:solidFill>
              </a:rPr>
              <a:t>8</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062103"/>
          </a:xfrm>
          <a:prstGeom prst="rect">
            <a:avLst/>
          </a:prstGeom>
          <a:noFill/>
        </p:spPr>
        <p:txBody>
          <a:bodyPr wrap="square" rtlCol="0">
            <a:spAutoFit/>
          </a:bodyPr>
          <a:lstStyle/>
          <a:p>
            <a:pPr>
              <a:lnSpc>
                <a:spcPct val="250000"/>
              </a:lnSpc>
            </a:pPr>
            <a:r>
              <a:rPr lang="en-US" altLang="zh-CN" sz="1100" dirty="0">
                <a:latin typeface="微软雅黑" panose="020B0503020204020204" pitchFamily="34" charset="-122"/>
                <a:ea typeface="微软雅黑" panose="020B0503020204020204" pitchFamily="34" charset="-122"/>
              </a:rPr>
              <a:t>8</a:t>
            </a:r>
            <a:r>
              <a:rPr lang="zh-CN" altLang="zh-CN"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zh-CN" sz="1100" dirty="0">
                <a:latin typeface="微软雅黑" panose="020B0503020204020204" pitchFamily="34" charset="-122"/>
                <a:ea typeface="微软雅黑" panose="020B0503020204020204" pitchFamily="34" charset="-122"/>
              </a:rPr>
              <a:t>年的交易量最多</a:t>
            </a:r>
            <a:r>
              <a:rPr lang="en-US" altLang="zh-CN" sz="1100" dirty="0">
                <a:latin typeface="微软雅黑" panose="020B0503020204020204" pitchFamily="34" charset="-122"/>
                <a:ea typeface="微软雅黑" panose="020B0503020204020204" pitchFamily="34" charset="-122"/>
              </a:rPr>
              <a:t>,</a:t>
            </a:r>
            <a:r>
              <a:rPr lang="zh-CN" altLang="zh-CN" sz="1100" dirty="0">
                <a:latin typeface="微软雅黑" panose="020B0503020204020204" pitchFamily="34" charset="-122"/>
                <a:ea typeface="微软雅黑" panose="020B0503020204020204" pitchFamily="34" charset="-122"/>
              </a:rPr>
              <a:t>占比</a:t>
            </a:r>
            <a:r>
              <a:rPr lang="en-US" altLang="zh-CN" sz="1100" dirty="0">
                <a:latin typeface="微软雅黑" panose="020B0503020204020204" pitchFamily="34" charset="-122"/>
                <a:ea typeface="微软雅黑" panose="020B0503020204020204" pitchFamily="34" charset="-122"/>
              </a:rPr>
              <a:t>42.2%</a:t>
            </a:r>
            <a:r>
              <a:rPr lang="zh-CN" altLang="zh-CN" sz="1100" dirty="0">
                <a:latin typeface="微软雅黑" panose="020B0503020204020204" pitchFamily="34" charset="-122"/>
                <a:ea typeface="微软雅黑" panose="020B0503020204020204" pitchFamily="34" charset="-122"/>
              </a:rPr>
              <a:t>，环比增加了</a:t>
            </a:r>
            <a:r>
              <a:rPr lang="en-US" altLang="zh-CN" sz="1100" dirty="0">
                <a:latin typeface="微软雅黑" panose="020B0503020204020204" pitchFamily="34" charset="-122"/>
                <a:ea typeface="微软雅黑" panose="020B0503020204020204" pitchFamily="34" charset="-122"/>
              </a:rPr>
              <a:t>0.2</a:t>
            </a:r>
            <a:r>
              <a:rPr lang="zh-CN" altLang="zh-CN" sz="1100" dirty="0">
                <a:latin typeface="微软雅黑" panose="020B0503020204020204" pitchFamily="34" charset="-122"/>
                <a:ea typeface="微软雅黑" panose="020B0503020204020204" pitchFamily="34" charset="-122"/>
              </a:rPr>
              <a:t>个百分点，较去年同期增加了</a:t>
            </a:r>
            <a:r>
              <a:rPr lang="en-US" altLang="zh-CN" sz="1100" dirty="0">
                <a:latin typeface="微软雅黑" panose="020B0503020204020204" pitchFamily="34" charset="-122"/>
                <a:ea typeface="微软雅黑" panose="020B0503020204020204" pitchFamily="34" charset="-122"/>
              </a:rPr>
              <a:t>6.6</a:t>
            </a:r>
            <a:r>
              <a:rPr lang="zh-CN" altLang="zh-CN" sz="1100" dirty="0">
                <a:latin typeface="微软雅黑" panose="020B0503020204020204" pitchFamily="34" charset="-122"/>
                <a:ea typeface="微软雅黑" panose="020B0503020204020204" pitchFamily="34" charset="-122"/>
              </a:rPr>
              <a:t>个百分点</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zh-CN"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zh-CN" sz="1100" dirty="0">
                <a:latin typeface="微软雅黑" panose="020B0503020204020204" pitchFamily="34" charset="-122"/>
                <a:ea typeface="微软雅黑" panose="020B0503020204020204" pitchFamily="34" charset="-122"/>
              </a:rPr>
              <a:t>年内车型占比为</a:t>
            </a:r>
            <a:r>
              <a:rPr lang="en-US" altLang="zh-CN" sz="1100" dirty="0">
                <a:latin typeface="微软雅黑" panose="020B0503020204020204" pitchFamily="34" charset="-122"/>
                <a:ea typeface="微软雅黑" panose="020B0503020204020204" pitchFamily="34" charset="-122"/>
              </a:rPr>
              <a:t>30%</a:t>
            </a:r>
            <a:r>
              <a:rPr lang="zh-CN" altLang="zh-CN"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0.2</a:t>
            </a:r>
            <a:r>
              <a:rPr lang="zh-CN" altLang="zh-CN" sz="1100" dirty="0">
                <a:latin typeface="微软雅黑" panose="020B0503020204020204" pitchFamily="34" charset="-122"/>
                <a:ea typeface="微软雅黑" panose="020B0503020204020204" pitchFamily="34" charset="-122"/>
              </a:rPr>
              <a:t>个百分点，较去年同期增加了</a:t>
            </a:r>
            <a:r>
              <a:rPr lang="en-US" altLang="zh-CN" sz="1100" dirty="0">
                <a:latin typeface="微软雅黑" panose="020B0503020204020204" pitchFamily="34" charset="-122"/>
                <a:ea typeface="微软雅黑" panose="020B0503020204020204" pitchFamily="34" charset="-122"/>
              </a:rPr>
              <a:t>6.9</a:t>
            </a:r>
            <a:r>
              <a:rPr lang="zh-CN" altLang="zh-CN" sz="1100" dirty="0">
                <a:latin typeface="微软雅黑" panose="020B0503020204020204" pitchFamily="34" charset="-122"/>
                <a:ea typeface="微软雅黑" panose="020B0503020204020204" pitchFamily="34" charset="-122"/>
              </a:rPr>
              <a:t>个百分点；</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zh-CN"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zh-CN"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20%</a:t>
            </a:r>
            <a:r>
              <a:rPr lang="zh-CN" altLang="zh-CN" sz="1100" dirty="0">
                <a:latin typeface="微软雅黑" panose="020B0503020204020204" pitchFamily="34" charset="-122"/>
                <a:ea typeface="微软雅黑" panose="020B0503020204020204" pitchFamily="34" charset="-122"/>
              </a:rPr>
              <a:t>，环比增加了</a:t>
            </a:r>
            <a:r>
              <a:rPr lang="en-US" altLang="zh-CN" sz="1100" dirty="0">
                <a:latin typeface="微软雅黑" panose="020B0503020204020204" pitchFamily="34" charset="-122"/>
                <a:ea typeface="微软雅黑" panose="020B0503020204020204" pitchFamily="34" charset="-122"/>
              </a:rPr>
              <a:t>0.6</a:t>
            </a:r>
            <a:r>
              <a:rPr lang="zh-CN" altLang="zh-CN" sz="1100" dirty="0">
                <a:latin typeface="微软雅黑" panose="020B0503020204020204" pitchFamily="34" charset="-122"/>
                <a:ea typeface="微软雅黑" panose="020B0503020204020204" pitchFamily="34" charset="-122"/>
              </a:rPr>
              <a:t>个百分点，较去年同期减少了</a:t>
            </a:r>
            <a:r>
              <a:rPr lang="en-US" altLang="zh-CN" sz="1100" dirty="0">
                <a:latin typeface="微软雅黑" panose="020B0503020204020204" pitchFamily="34" charset="-122"/>
                <a:ea typeface="微软雅黑" panose="020B0503020204020204" pitchFamily="34" charset="-122"/>
              </a:rPr>
              <a:t>4.2</a:t>
            </a:r>
            <a:r>
              <a:rPr lang="zh-CN" altLang="zh-CN" sz="1100" dirty="0">
                <a:latin typeface="微软雅黑" panose="020B0503020204020204" pitchFamily="34" charset="-122"/>
                <a:ea typeface="微软雅黑" panose="020B0503020204020204" pitchFamily="34" charset="-122"/>
              </a:rPr>
              <a:t>个百分点；</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zh-CN"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zh-CN"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7.8%</a:t>
            </a:r>
            <a:r>
              <a:rPr lang="zh-CN" altLang="zh-CN"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0.6</a:t>
            </a:r>
            <a:r>
              <a:rPr lang="zh-CN" altLang="zh-CN" sz="1100" dirty="0">
                <a:latin typeface="微软雅黑" panose="020B0503020204020204" pitchFamily="34" charset="-122"/>
                <a:ea typeface="微软雅黑" panose="020B0503020204020204" pitchFamily="34" charset="-122"/>
              </a:rPr>
              <a:t>个百分点，较去年同期减少了</a:t>
            </a:r>
            <a:r>
              <a:rPr lang="en-US" altLang="zh-CN" sz="1100" dirty="0">
                <a:latin typeface="微软雅黑" panose="020B0503020204020204" pitchFamily="34" charset="-122"/>
                <a:ea typeface="微软雅黑" panose="020B0503020204020204" pitchFamily="34" charset="-122"/>
              </a:rPr>
              <a:t>9.3</a:t>
            </a:r>
            <a:r>
              <a:rPr lang="zh-CN" altLang="zh-CN" sz="1100" dirty="0">
                <a:latin typeface="微软雅黑" panose="020B0503020204020204" pitchFamily="34" charset="-122"/>
                <a:ea typeface="微软雅黑" panose="020B0503020204020204" pitchFamily="34" charset="-122"/>
              </a:rPr>
              <a:t>个百分点。</a:t>
            </a:r>
          </a:p>
          <a:p>
            <a:endParaRPr lang="zh-CN" altLang="en-US" dirty="0"/>
          </a:p>
        </p:txBody>
      </p:sp>
      <p:grpSp>
        <p:nvGrpSpPr>
          <p:cNvPr id="5" name="组合 4">
            <a:extLst>
              <a:ext uri="{FF2B5EF4-FFF2-40B4-BE49-F238E27FC236}">
                <a16:creationId xmlns:a16="http://schemas.microsoft.com/office/drawing/2014/main" id="{00000000-0008-0000-0100-000060000000}"/>
              </a:ext>
            </a:extLst>
          </p:cNvPr>
          <p:cNvGrpSpPr/>
          <p:nvPr/>
        </p:nvGrpSpPr>
        <p:grpSpPr>
          <a:xfrm>
            <a:off x="435890" y="1216086"/>
            <a:ext cx="8272217" cy="3071812"/>
            <a:chOff x="0" y="0"/>
            <a:chExt cx="8611928" cy="3404679"/>
          </a:xfrm>
        </p:grpSpPr>
        <p:graphicFrame>
          <p:nvGraphicFramePr>
            <p:cNvPr id="7" name="图表 6">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91751"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
        <p:nvSpPr>
          <p:cNvPr id="9" name="箭头: 下 8">
            <a:extLst>
              <a:ext uri="{FF2B5EF4-FFF2-40B4-BE49-F238E27FC236}">
                <a16:creationId xmlns:a16="http://schemas.microsoft.com/office/drawing/2014/main" id="{16C60705-203D-455F-9C24-A66C13F11487}"/>
              </a:ext>
            </a:extLst>
          </p:cNvPr>
          <p:cNvSpPr/>
          <p:nvPr/>
        </p:nvSpPr>
        <p:spPr>
          <a:xfrm flipH="1" flipV="1">
            <a:off x="7747015" y="465706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下 10">
            <a:extLst>
              <a:ext uri="{FF2B5EF4-FFF2-40B4-BE49-F238E27FC236}">
                <a16:creationId xmlns:a16="http://schemas.microsoft.com/office/drawing/2014/main" id="{94356EAD-031F-4BB1-A0B6-4D391A1B9D70}"/>
              </a:ext>
            </a:extLst>
          </p:cNvPr>
          <p:cNvSpPr/>
          <p:nvPr/>
        </p:nvSpPr>
        <p:spPr>
          <a:xfrm flipH="1" flipV="1">
            <a:off x="6079946" y="5481048"/>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6346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457199" y="4561777"/>
            <a:ext cx="9034028"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1-8</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39.9%</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2.5</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30.5</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8.4</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19.4%</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5</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10.2%</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5.9</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2021</a:t>
            </a:r>
            <a:r>
              <a:rPr lang="zh-CN" altLang="en-US" sz="2000" b="1" kern="0">
                <a:solidFill>
                  <a:schemeClr val="tx1"/>
                </a:solidFill>
              </a:rPr>
              <a:t>年</a:t>
            </a:r>
            <a:r>
              <a:rPr lang="en-US" altLang="zh-CN" sz="2000" b="1" kern="0">
                <a:solidFill>
                  <a:schemeClr val="tx1"/>
                </a:solidFill>
              </a:rPr>
              <a:t>1-8</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5" y="6085883"/>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下 24">
            <a:extLst>
              <a:ext uri="{FF2B5EF4-FFF2-40B4-BE49-F238E27FC236}">
                <a16:creationId xmlns:a16="http://schemas.microsoft.com/office/drawing/2014/main" id="{27018EBA-D2F5-4FF8-BFD6-E2C99550378B}"/>
              </a:ext>
            </a:extLst>
          </p:cNvPr>
          <p:cNvSpPr/>
          <p:nvPr/>
        </p:nvSpPr>
        <p:spPr>
          <a:xfrm rot="10800000" flipH="1" flipV="1">
            <a:off x="7989612" y="565379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a16="http://schemas.microsoft.com/office/drawing/2014/main" id="{42955553-25EF-41F4-9CA9-46ED71C39787}"/>
              </a:ext>
            </a:extLst>
          </p:cNvPr>
          <p:cNvSpPr/>
          <p:nvPr/>
        </p:nvSpPr>
        <p:spPr>
          <a:xfrm flipH="1" flipV="1">
            <a:off x="7989613" y="521045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00000000-0008-0000-0100-000082000000}"/>
              </a:ext>
            </a:extLst>
          </p:cNvPr>
          <p:cNvGrpSpPr/>
          <p:nvPr/>
        </p:nvGrpSpPr>
        <p:grpSpPr>
          <a:xfrm>
            <a:off x="457199" y="1182251"/>
            <a:ext cx="8222925" cy="3036690"/>
            <a:chOff x="0" y="0"/>
            <a:chExt cx="8301790" cy="2957431"/>
          </a:xfrm>
        </p:grpSpPr>
        <p:graphicFrame>
          <p:nvGraphicFramePr>
            <p:cNvPr id="7" name="图表 6">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069720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116568" y="4241773"/>
            <a:ext cx="9034028" cy="179093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全国新能源二手车使用年限在</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年以下的占比</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4.2%</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年占比</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环比上月下降了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3.7%</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3.1</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年的交易量占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dirty="0">
                <a:solidFill>
                  <a:prstClr val="black"/>
                </a:solidFill>
                <a:latin typeface="微软雅黑" panose="020B0503020204020204" pitchFamily="34" charset="-122"/>
                <a:ea typeface="微软雅黑" panose="020B0503020204020204" pitchFamily="34" charset="-122"/>
              </a:rPr>
              <a:t>减少</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个百分点，较去年同期减少了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22.5%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年以上的占</a:t>
            </a:r>
            <a:r>
              <a:rPr lang="en-US" altLang="zh-CN" sz="1200" dirty="0">
                <a:solidFill>
                  <a:prstClr val="black"/>
                </a:solidFill>
                <a:latin typeface="微软雅黑" panose="020B0503020204020204" pitchFamily="34" charset="-122"/>
                <a:ea typeface="微软雅黑" panose="020B0503020204020204" pitchFamily="34" charset="-122"/>
              </a:rPr>
              <a:t>2.6%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与上月持平，较去年同期减少了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整体来看</a:t>
            </a:r>
            <a:r>
              <a:rPr lang="en-US" altLang="zh-CN" sz="1200" dirty="0">
                <a:solidFill>
                  <a:prstClr val="black"/>
                </a:solidFill>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月份，新能源二手车车龄较</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月份有所减少，</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200" dirty="0">
                <a:solidFill>
                  <a:prstClr val="black"/>
                </a:solidFill>
                <a:latin typeface="微软雅黑" panose="020B0503020204020204" pitchFamily="34" charset="-122"/>
                <a:ea typeface="微软雅黑" panose="020B0503020204020204" pitchFamily="34" charset="-122"/>
              </a:rPr>
              <a:t>以内的车型占比增长明显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 name="图表 1">
            <a:extLst>
              <a:ext uri="{FF2B5EF4-FFF2-40B4-BE49-F238E27FC236}">
                <a16:creationId xmlns:a16="http://schemas.microsoft.com/office/drawing/2014/main" id="{00000000-0008-0000-0E00-00007D000000}"/>
              </a:ext>
            </a:extLst>
          </p:cNvPr>
          <p:cNvGraphicFramePr>
            <a:graphicFrameLocks/>
          </p:cNvGraphicFramePr>
          <p:nvPr>
            <p:extLst>
              <p:ext uri="{D42A27DB-BD31-4B8C-83A1-F6EECF244321}">
                <p14:modId xmlns:p14="http://schemas.microsoft.com/office/powerpoint/2010/main" val="2570868657"/>
              </p:ext>
            </p:extLst>
          </p:nvPr>
        </p:nvGraphicFramePr>
        <p:xfrm>
          <a:off x="195699" y="1147938"/>
          <a:ext cx="8752602" cy="30938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2105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315711" y="4609143"/>
            <a:ext cx="8752603" cy="1721690"/>
          </a:xfrm>
          <a:prstGeom prst="rect">
            <a:avLst/>
          </a:prstGeom>
          <a:noFill/>
        </p:spPr>
        <p:txBody>
          <a:bodyPr wrap="square" rtlCol="0">
            <a:spAutoFit/>
          </a:bodyPr>
          <a:lstStyle/>
          <a:p>
            <a:pPr algn="l">
              <a:lnSpc>
                <a:spcPct val="15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8</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万元以下的车辆市场占比最大，占比</a:t>
            </a:r>
            <a:r>
              <a:rPr lang="zh-CN" altLang="en-US" sz="1200">
                <a:solidFill>
                  <a:schemeClr val="tx1"/>
                </a:solidFill>
                <a:latin typeface="微软雅黑" panose="020B0503020204020204" pitchFamily="34" charset="-122"/>
                <a:ea typeface="微软雅黑" panose="020B0503020204020204" pitchFamily="34" charset="-122"/>
                <a:cs typeface="+mn-cs"/>
              </a:rPr>
              <a:t>为</a:t>
            </a:r>
            <a:r>
              <a:rPr lang="en-US" altLang="zh-CN" sz="1200">
                <a:latin typeface="微软雅黑" panose="020B0503020204020204" pitchFamily="34" charset="-122"/>
                <a:ea typeface="微软雅黑" panose="020B0503020204020204" pitchFamily="34" charset="-122"/>
              </a:rPr>
              <a:t>31.4</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，环比</a:t>
            </a:r>
            <a:r>
              <a:rPr lang="zh-CN" altLang="en-US" sz="1200">
                <a:solidFill>
                  <a:schemeClr val="tx1"/>
                </a:solidFill>
                <a:latin typeface="微软雅黑" panose="020B0503020204020204" pitchFamily="34" charset="-122"/>
                <a:ea typeface="微软雅黑" panose="020B0503020204020204" pitchFamily="34" charset="-122"/>
                <a:cs typeface="+mn-cs"/>
              </a:rPr>
              <a:t>下降了</a:t>
            </a:r>
            <a:r>
              <a:rPr lang="en-US" altLang="zh-CN" sz="1200">
                <a:solidFill>
                  <a:schemeClr val="tx1"/>
                </a:solidFill>
                <a:latin typeface="微软雅黑" panose="020B0503020204020204" pitchFamily="34" charset="-122"/>
                <a:ea typeface="微软雅黑" panose="020B0503020204020204" pitchFamily="34" charset="-122"/>
                <a:cs typeface="+mn-cs"/>
              </a:rPr>
              <a:t>0.5</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百分点。</a:t>
            </a:r>
          </a:p>
          <a:p>
            <a:pPr lvl="0">
              <a:lnSpc>
                <a:spcPct val="150000"/>
              </a:lnSpc>
            </a:pP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万价格区间的车辆占</a:t>
            </a:r>
            <a:r>
              <a:rPr lang="zh-CN" altLang="en-US" sz="1200">
                <a:latin typeface="微软雅黑" panose="020B0503020204020204" pitchFamily="34" charset="-122"/>
                <a:ea typeface="微软雅黑" panose="020B0503020204020204" pitchFamily="34" charset="-122"/>
              </a:rPr>
              <a:t>比为</a:t>
            </a:r>
            <a:r>
              <a:rPr lang="en-US" altLang="zh-CN" sz="1200">
                <a:latin typeface="微软雅黑" panose="020B0503020204020204" pitchFamily="34" charset="-122"/>
                <a:ea typeface="微软雅黑" panose="020B0503020204020204" pitchFamily="34" charset="-122"/>
              </a:rPr>
              <a:t>23.6%</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万元以上的二手车市场占比</a:t>
            </a:r>
            <a:r>
              <a:rPr lang="zh-CN" altLang="en-US" sz="1200">
                <a:latin typeface="微软雅黑" panose="020B0503020204020204" pitchFamily="34" charset="-122"/>
                <a:ea typeface="微软雅黑" panose="020B0503020204020204" pitchFamily="34" charset="-122"/>
              </a:rPr>
              <a:t>最小占</a:t>
            </a:r>
            <a:r>
              <a:rPr lang="en-US" altLang="zh-CN" sz="1200">
                <a:latin typeface="微软雅黑" panose="020B0503020204020204" pitchFamily="34" charset="-122"/>
                <a:ea typeface="微软雅黑" panose="020B0503020204020204" pitchFamily="34" charset="-122"/>
              </a:rPr>
              <a:t>2.5%</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月份</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万区间的二手车交易量占比小幅增加，其他价格区间交易量占比有所减少。</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a:p>
            <a:pPr>
              <a:lnSpc>
                <a:spcPct val="150000"/>
              </a:lnSpc>
              <a:defRPr/>
            </a:pPr>
            <a:r>
              <a:rPr lang="zh-CN" altLang="en-US" sz="1200">
                <a:latin typeface="微软雅黑" panose="020B0503020204020204" pitchFamily="34" charset="-122"/>
                <a:ea typeface="微软雅黑" panose="020B0503020204020204" pitchFamily="34" charset="-122"/>
              </a:rPr>
              <a:t>整体来看</a:t>
            </a:r>
            <a:r>
              <a:rPr lang="en-US" altLang="zh-CN" sz="120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万以内的</a:t>
            </a:r>
            <a:r>
              <a:rPr lang="zh-CN" altLang="en-US" sz="1200">
                <a:latin typeface="微软雅黑" panose="020B0503020204020204" pitchFamily="34" charset="-122"/>
                <a:ea typeface="微软雅黑" panose="020B0503020204020204" pitchFamily="34" charset="-122"/>
              </a:rPr>
              <a:t>二手车占</a:t>
            </a:r>
            <a:r>
              <a:rPr lang="en-US" altLang="zh-CN" sz="1200">
                <a:latin typeface="微软雅黑" panose="020B0503020204020204" pitchFamily="34" charset="-122"/>
                <a:ea typeface="微软雅黑" panose="020B0503020204020204" pitchFamily="34" charset="-122"/>
              </a:rPr>
              <a:t>72.3%</a:t>
            </a:r>
            <a:r>
              <a:rPr lang="zh-CN" altLang="en-US" sz="1200" dirty="0">
                <a:latin typeface="微软雅黑" panose="020B0503020204020204" pitchFamily="34" charset="-122"/>
                <a:ea typeface="微软雅黑" panose="020B0503020204020204" pitchFamily="34" charset="-122"/>
              </a:rPr>
              <a:t>，较上月</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，其中</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万元以内的占</a:t>
            </a:r>
            <a:r>
              <a:rPr lang="en-US" altLang="zh-CN" sz="1200">
                <a:latin typeface="微软雅黑" panose="020B0503020204020204" pitchFamily="34" charset="-122"/>
                <a:ea typeface="微软雅黑" panose="020B0503020204020204" pitchFamily="34" charset="-122"/>
              </a:rPr>
              <a:t>55.1%,</a:t>
            </a:r>
            <a:r>
              <a:rPr lang="zh-CN" altLang="en-US" sz="1200" dirty="0">
                <a:latin typeface="微软雅黑" panose="020B0503020204020204" pitchFamily="34" charset="-122"/>
                <a:ea typeface="微软雅黑" panose="020B0503020204020204" pitchFamily="34" charset="-122"/>
              </a:rPr>
              <a:t>较上月</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万以上的占比较上月下降了</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0" name="组合 9">
            <a:extLst>
              <a:ext uri="{FF2B5EF4-FFF2-40B4-BE49-F238E27FC236}">
                <a16:creationId xmlns:a16="http://schemas.microsoft.com/office/drawing/2014/main" id="{00000000-0008-0000-0100-00006B000000}"/>
              </a:ext>
            </a:extLst>
          </p:cNvPr>
          <p:cNvGrpSpPr/>
          <p:nvPr/>
        </p:nvGrpSpPr>
        <p:grpSpPr>
          <a:xfrm>
            <a:off x="315711" y="1040457"/>
            <a:ext cx="8512578" cy="3458239"/>
            <a:chOff x="0" y="0"/>
            <a:chExt cx="8511447" cy="2820307"/>
          </a:xfrm>
        </p:grpSpPr>
        <p:grpSp>
          <p:nvGrpSpPr>
            <p:cNvPr id="11" name="组合 10">
              <a:extLst>
                <a:ext uri="{FF2B5EF4-FFF2-40B4-BE49-F238E27FC236}">
                  <a16:creationId xmlns:a16="http://schemas.microsoft.com/office/drawing/2014/main" id="{00000000-0008-0000-0100-000079000000}"/>
                </a:ext>
              </a:extLst>
            </p:cNvPr>
            <p:cNvGrpSpPr/>
            <p:nvPr/>
          </p:nvGrpSpPr>
          <p:grpSpPr>
            <a:xfrm>
              <a:off x="0" y="512536"/>
              <a:ext cx="8511447" cy="2307771"/>
              <a:chOff x="0" y="512536"/>
              <a:chExt cx="8504615" cy="3208021"/>
            </a:xfrm>
          </p:grpSpPr>
          <p:graphicFrame>
            <p:nvGraphicFramePr>
              <p:cNvPr id="16" name="图表 15">
                <a:extLst>
                  <a:ext uri="{FF2B5EF4-FFF2-40B4-BE49-F238E27FC236}">
                    <a16:creationId xmlns:a16="http://schemas.microsoft.com/office/drawing/2014/main" id="{00000000-0008-0000-0100-000090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91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100-00007A000000}"/>
                </a:ext>
              </a:extLst>
            </p:cNvPr>
            <p:cNvGrpSpPr/>
            <p:nvPr/>
          </p:nvGrpSpPr>
          <p:grpSpPr>
            <a:xfrm>
              <a:off x="715292" y="0"/>
              <a:ext cx="7080861" cy="362489"/>
              <a:chOff x="715292" y="0"/>
              <a:chExt cx="6592402" cy="362489"/>
            </a:xfrm>
          </p:grpSpPr>
          <p:sp>
            <p:nvSpPr>
              <p:cNvPr id="13" name="文本框 4">
                <a:extLst>
                  <a:ext uri="{FF2B5EF4-FFF2-40B4-BE49-F238E27FC236}">
                    <a16:creationId xmlns:a16="http://schemas.microsoft.com/office/drawing/2014/main" id="{00000000-0008-0000-0100-00008D000000}"/>
                  </a:ext>
                </a:extLst>
              </p:cNvPr>
              <p:cNvSpPr txBox="1"/>
              <p:nvPr/>
            </p:nvSpPr>
            <p:spPr>
              <a:xfrm>
                <a:off x="715292"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2022年8月价格区间分布</a:t>
                </a:r>
              </a:p>
            </p:txBody>
          </p:sp>
          <p:sp>
            <p:nvSpPr>
              <p:cNvPr id="15" name="文本框 17">
                <a:extLst>
                  <a:ext uri="{FF2B5EF4-FFF2-40B4-BE49-F238E27FC236}">
                    <a16:creationId xmlns:a16="http://schemas.microsoft.com/office/drawing/2014/main" id="{00000000-0008-0000-0100-00008F000000}"/>
                  </a:ext>
                </a:extLst>
              </p:cNvPr>
              <p:cNvSpPr txBox="1"/>
              <p:nvPr/>
            </p:nvSpPr>
            <p:spPr>
              <a:xfrm>
                <a:off x="4721729"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2022年7月价格区间分布</a:t>
                </a:r>
              </a:p>
            </p:txBody>
          </p:sp>
        </p:grpSp>
      </p:grpSp>
    </p:spTree>
    <p:extLst>
      <p:ext uri="{BB962C8B-B14F-4D97-AF65-F5344CB8AC3E}">
        <p14:creationId xmlns:p14="http://schemas.microsoft.com/office/powerpoint/2010/main" val="1912749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210278" y="1135406"/>
            <a:ext cx="8689192" cy="1167692"/>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月，新能源二手车销售价格有所上移，</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整体来看</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lang="zh-CN" altLang="en-US" sz="1200" b="1" dirty="0">
                <a:solidFill>
                  <a:prstClr val="black"/>
                </a:solidFill>
                <a:latin typeface="微软雅黑" panose="020B0503020204020204" pitchFamily="34" charset="-122"/>
                <a:ea typeface="微软雅黑" panose="020B0503020204020204" pitchFamily="34" charset="-122"/>
              </a:rPr>
              <a:t>万以上的新能源二手车占</a:t>
            </a:r>
            <a:r>
              <a:rPr lang="en-US" altLang="zh-CN" sz="1200" b="1" dirty="0">
                <a:solidFill>
                  <a:prstClr val="black"/>
                </a:solidFill>
                <a:latin typeface="微软雅黑" panose="020B0503020204020204" pitchFamily="34" charset="-122"/>
                <a:ea typeface="微软雅黑" panose="020B0503020204020204" pitchFamily="34" charset="-122"/>
              </a:rPr>
              <a:t>27.52%</a:t>
            </a:r>
            <a:r>
              <a:rPr lang="zh-CN" altLang="en-US" sz="1200" b="1" dirty="0">
                <a:solidFill>
                  <a:prstClr val="black"/>
                </a:solidFill>
                <a:latin typeface="微软雅黑" panose="020B0503020204020204" pitchFamily="34" charset="-122"/>
                <a:ea typeface="微软雅黑" panose="020B0503020204020204" pitchFamily="34" charset="-122"/>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较上月增加了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1.13</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个百分点，其中</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lang="zh-CN" altLang="en-US" sz="1200" b="1" dirty="0">
                <a:solidFill>
                  <a:prstClr val="black"/>
                </a:solidFill>
                <a:latin typeface="微软雅黑" panose="020B0503020204020204" pitchFamily="34" charset="-122"/>
                <a:ea typeface="微软雅黑" panose="020B0503020204020204" pitchFamily="34" charset="-122"/>
              </a:rPr>
              <a:t>环比</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上月增加了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0.98%</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价格在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万以上的占比增加了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0.15%</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200" b="1" dirty="0">
                <a:solidFill>
                  <a:prstClr val="black"/>
                </a:solidFill>
                <a:latin typeface="微软雅黑" panose="020B0503020204020204" pitchFamily="34" charset="-122"/>
                <a:ea typeface="微软雅黑" panose="020B0503020204020204" pitchFamily="34" charset="-122"/>
              </a:rPr>
              <a:t> 5-8</a:t>
            </a:r>
            <a:r>
              <a:rPr lang="zh-CN" altLang="en-US" sz="1200" b="1" dirty="0">
                <a:solidFill>
                  <a:prstClr val="black"/>
                </a:solidFill>
                <a:latin typeface="微软雅黑" panose="020B0503020204020204" pitchFamily="34" charset="-122"/>
                <a:ea typeface="微软雅黑" panose="020B0503020204020204" pitchFamily="34" charset="-122"/>
              </a:rPr>
              <a:t>万区间车型占</a:t>
            </a:r>
            <a:r>
              <a:rPr lang="en-US" altLang="zh-CN" sz="1200" b="1" dirty="0">
                <a:solidFill>
                  <a:prstClr val="black"/>
                </a:solidFill>
                <a:latin typeface="微软雅黑" panose="020B0503020204020204" pitchFamily="34" charset="-122"/>
                <a:ea typeface="微软雅黑" panose="020B0503020204020204" pitchFamily="34" charset="-122"/>
              </a:rPr>
              <a:t>15.27%</a:t>
            </a:r>
            <a:r>
              <a:rPr lang="zh-CN" altLang="en-US" sz="1200" b="1" dirty="0">
                <a:solidFill>
                  <a:prstClr val="black"/>
                </a:solidFill>
                <a:latin typeface="微软雅黑" panose="020B0503020204020204" pitchFamily="34" charset="-122"/>
                <a:ea typeface="微软雅黑" panose="020B0503020204020204" pitchFamily="34" charset="-122"/>
              </a:rPr>
              <a:t>，较上月增加了</a:t>
            </a:r>
            <a:r>
              <a:rPr lang="en-US" altLang="zh-CN" sz="1200" b="1" dirty="0">
                <a:solidFill>
                  <a:prstClr val="black"/>
                </a:solidFill>
                <a:latin typeface="微软雅黑" panose="020B0503020204020204" pitchFamily="34" charset="-122"/>
                <a:ea typeface="微软雅黑" panose="020B0503020204020204" pitchFamily="34" charset="-122"/>
              </a:rPr>
              <a:t>1.92%</a:t>
            </a:r>
            <a:r>
              <a:rPr lang="zh-CN" altLang="en-US" sz="1200" b="1" dirty="0">
                <a:solidFill>
                  <a:prstClr val="black"/>
                </a:solidFill>
                <a:latin typeface="微软雅黑" panose="020B0503020204020204" pitchFamily="34" charset="-122"/>
                <a:ea typeface="微软雅黑" panose="020B0503020204020204" pitchFamily="34" charset="-122"/>
              </a:rPr>
              <a:t>。</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en-US" altLang="zh-CN" sz="1200" dirty="0">
                <a:solidFill>
                  <a:prstClr val="black"/>
                </a:solidFill>
                <a:latin typeface="微软雅黑" panose="020B0503020204020204" pitchFamily="34" charset="-122"/>
                <a:ea typeface="微软雅黑" panose="020B0503020204020204" pitchFamily="34" charset="-122"/>
              </a:rPr>
              <a:t>5</a:t>
            </a:r>
            <a:r>
              <a:rPr lang="zh-CN" altLang="en-US" sz="1200" dirty="0">
                <a:solidFill>
                  <a:prstClr val="black"/>
                </a:solidFill>
                <a:latin typeface="微软雅黑" panose="020B0503020204020204" pitchFamily="34" charset="-122"/>
                <a:ea typeface="微软雅黑" panose="020B0503020204020204" pitchFamily="34" charset="-122"/>
                <a:cs typeface="+mn-cs"/>
              </a:rPr>
              <a:t>万元以内车型占比较上月减少了</a:t>
            </a:r>
            <a:r>
              <a:rPr lang="en-US" altLang="zh-CN" sz="1200" dirty="0">
                <a:solidFill>
                  <a:prstClr val="black"/>
                </a:solidFill>
                <a:latin typeface="微软雅黑" panose="020B0503020204020204" pitchFamily="34" charset="-122"/>
                <a:ea typeface="微软雅黑" panose="020B0503020204020204" pitchFamily="34" charset="-122"/>
                <a:cs typeface="+mn-cs"/>
              </a:rPr>
              <a:t>2%</a:t>
            </a:r>
            <a:r>
              <a:rPr lang="zh-CN" altLang="en-US" sz="1200" dirty="0">
                <a:solidFill>
                  <a:prstClr val="black"/>
                </a:solidFill>
                <a:latin typeface="微软雅黑" panose="020B0503020204020204" pitchFamily="34" charset="-122"/>
                <a:ea typeface="微软雅黑" panose="020B0503020204020204" pitchFamily="34" charset="-122"/>
                <a:cs typeface="+mn-cs"/>
              </a:rPr>
              <a:t>，其中</a:t>
            </a:r>
            <a:r>
              <a:rPr lang="en-US" altLang="zh-CN" sz="1200" dirty="0">
                <a:solidFill>
                  <a:prstClr val="black"/>
                </a:solidFill>
                <a:latin typeface="微软雅黑" panose="020B0503020204020204" pitchFamily="34" charset="-122"/>
                <a:ea typeface="微软雅黑" panose="020B0503020204020204" pitchFamily="34" charset="-122"/>
                <a:cs typeface="+mn-cs"/>
              </a:rPr>
              <a:t>3</a:t>
            </a:r>
            <a:r>
              <a:rPr lang="zh-CN" altLang="en-US" sz="1200" dirty="0">
                <a:solidFill>
                  <a:prstClr val="black"/>
                </a:solidFill>
                <a:latin typeface="微软雅黑" panose="020B0503020204020204" pitchFamily="34" charset="-122"/>
                <a:ea typeface="微软雅黑" panose="020B0503020204020204" pitchFamily="34" charset="-122"/>
                <a:cs typeface="+mn-cs"/>
              </a:rPr>
              <a:t>万元以内占比下降了</a:t>
            </a:r>
            <a:r>
              <a:rPr lang="en-US" altLang="zh-CN" sz="1200" dirty="0">
                <a:solidFill>
                  <a:prstClr val="black"/>
                </a:solidFill>
                <a:latin typeface="微软雅黑" panose="020B0503020204020204" pitchFamily="34" charset="-122"/>
                <a:ea typeface="微软雅黑" panose="020B0503020204020204" pitchFamily="34" charset="-122"/>
                <a:cs typeface="+mn-cs"/>
              </a:rPr>
              <a:t>1.28%</a:t>
            </a:r>
            <a:r>
              <a:rPr lang="zh-CN" altLang="en-US" sz="1200" dirty="0">
                <a:solidFill>
                  <a:prstClr val="black"/>
                </a:solidFill>
                <a:latin typeface="微软雅黑" panose="020B0503020204020204" pitchFamily="34" charset="-122"/>
                <a:ea typeface="微软雅黑" panose="020B0503020204020204" pitchFamily="34" charset="-122"/>
                <a:cs typeface="+mn-cs"/>
              </a:rPr>
              <a:t>，</a:t>
            </a:r>
            <a:r>
              <a:rPr lang="en-US" altLang="zh-CN" sz="1200" dirty="0">
                <a:solidFill>
                  <a:prstClr val="black"/>
                </a:solidFill>
                <a:latin typeface="微软雅黑" panose="020B0503020204020204" pitchFamily="34" charset="-122"/>
                <a:ea typeface="微软雅黑" panose="020B0503020204020204" pitchFamily="34" charset="-122"/>
                <a:cs typeface="+mn-cs"/>
              </a:rPr>
              <a:t>3-5</a:t>
            </a:r>
            <a:r>
              <a:rPr lang="zh-CN" altLang="en-US" sz="1200" dirty="0">
                <a:solidFill>
                  <a:prstClr val="black"/>
                </a:solidFill>
                <a:latin typeface="微软雅黑" panose="020B0503020204020204" pitchFamily="34" charset="-122"/>
                <a:ea typeface="微软雅黑" panose="020B0503020204020204" pitchFamily="34" charset="-122"/>
                <a:cs typeface="+mn-cs"/>
              </a:rPr>
              <a:t>万占比下降了</a:t>
            </a:r>
            <a:r>
              <a:rPr lang="en-US" altLang="zh-CN" sz="1200" dirty="0">
                <a:solidFill>
                  <a:prstClr val="black"/>
                </a:solidFill>
                <a:latin typeface="微软雅黑" panose="020B0503020204020204" pitchFamily="34" charset="-122"/>
                <a:ea typeface="微软雅黑" panose="020B0503020204020204" pitchFamily="34" charset="-122"/>
                <a:cs typeface="+mn-cs"/>
              </a:rPr>
              <a:t>0.68%</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8-15</a:t>
            </a:r>
            <a:r>
              <a:rPr lang="zh-CN" altLang="en-US" sz="1200" dirty="0">
                <a:solidFill>
                  <a:prstClr val="black"/>
                </a:solidFill>
                <a:latin typeface="微软雅黑" panose="020B0503020204020204" pitchFamily="34" charset="-122"/>
                <a:ea typeface="微软雅黑" panose="020B0503020204020204" pitchFamily="34" charset="-122"/>
              </a:rPr>
              <a:t>万区间占</a:t>
            </a:r>
            <a:r>
              <a:rPr lang="en-US" altLang="zh-CN" sz="1200" dirty="0">
                <a:solidFill>
                  <a:prstClr val="black"/>
                </a:solidFill>
                <a:latin typeface="微软雅黑" panose="020B0503020204020204" pitchFamily="34" charset="-122"/>
                <a:ea typeface="微软雅黑" panose="020B0503020204020204" pitchFamily="34" charset="-122"/>
              </a:rPr>
              <a:t>11.6%</a:t>
            </a:r>
            <a:r>
              <a:rPr lang="zh-CN" altLang="en-US" sz="1200" dirty="0">
                <a:solidFill>
                  <a:prstClr val="black"/>
                </a:solidFill>
                <a:latin typeface="微软雅黑" panose="020B0503020204020204" pitchFamily="34" charset="-122"/>
                <a:ea typeface="微软雅黑" panose="020B0503020204020204" pitchFamily="34" charset="-122"/>
              </a:rPr>
              <a:t>，较上月下降了</a:t>
            </a:r>
            <a:r>
              <a:rPr lang="en-US" altLang="zh-CN" sz="1200" dirty="0">
                <a:solidFill>
                  <a:prstClr val="black"/>
                </a:solidFill>
                <a:latin typeface="微软雅黑" panose="020B0503020204020204" pitchFamily="34" charset="-122"/>
                <a:ea typeface="微软雅黑" panose="020B0503020204020204" pitchFamily="34" charset="-122"/>
              </a:rPr>
              <a:t>1.1%</a:t>
            </a:r>
            <a:r>
              <a:rPr lang="zh-CN" altLang="en-US" sz="1200" dirty="0">
                <a:solidFill>
                  <a:prstClr val="black"/>
                </a:solidFill>
                <a:latin typeface="微软雅黑" panose="020B0503020204020204" pitchFamily="34" charset="-122"/>
                <a:ea typeface="微软雅黑" panose="020B0503020204020204" pitchFamily="34" charset="-122"/>
              </a:rPr>
              <a:t>，其中</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rPr>
              <a:t>万占比下降了</a:t>
            </a:r>
            <a:r>
              <a:rPr lang="en-US" altLang="zh-CN" sz="1200" dirty="0">
                <a:solidFill>
                  <a:prstClr val="black"/>
                </a:solidFill>
                <a:latin typeface="微软雅黑" panose="020B0503020204020204" pitchFamily="34" charset="-122"/>
                <a:ea typeface="微软雅黑" panose="020B0503020204020204" pitchFamily="34" charset="-122"/>
              </a:rPr>
              <a:t>0.5%</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12-15</a:t>
            </a:r>
            <a:r>
              <a:rPr lang="zh-CN" altLang="en-US" sz="1200" dirty="0">
                <a:solidFill>
                  <a:prstClr val="black"/>
                </a:solidFill>
                <a:latin typeface="微软雅黑" panose="020B0503020204020204" pitchFamily="34" charset="-122"/>
                <a:ea typeface="微软雅黑" panose="020B0503020204020204" pitchFamily="34" charset="-122"/>
              </a:rPr>
              <a:t>万占比下降了</a:t>
            </a:r>
            <a:r>
              <a:rPr lang="en-US" altLang="zh-CN" sz="1200" dirty="0">
                <a:solidFill>
                  <a:prstClr val="black"/>
                </a:solidFill>
                <a:latin typeface="微软雅黑" panose="020B0503020204020204" pitchFamily="34" charset="-122"/>
                <a:ea typeface="微软雅黑" panose="020B0503020204020204" pitchFamily="34" charset="-122"/>
              </a:rPr>
              <a:t>0.59%</a:t>
            </a:r>
            <a:r>
              <a:rPr lang="zh-CN" altLang="en-US"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0E00-0000E6000000}"/>
              </a:ext>
            </a:extLst>
          </p:cNvPr>
          <p:cNvGraphicFramePr>
            <a:graphicFrameLocks/>
          </p:cNvGraphicFramePr>
          <p:nvPr>
            <p:extLst>
              <p:ext uri="{D42A27DB-BD31-4B8C-83A1-F6EECF244321}">
                <p14:modId xmlns:p14="http://schemas.microsoft.com/office/powerpoint/2010/main" val="401635884"/>
              </p:ext>
            </p:extLst>
          </p:nvPr>
        </p:nvGraphicFramePr>
        <p:xfrm>
          <a:off x="187279" y="2492790"/>
          <a:ext cx="8723443" cy="3666052"/>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a:extLst>
              <a:ext uri="{FF2B5EF4-FFF2-40B4-BE49-F238E27FC236}">
                <a16:creationId xmlns:a16="http://schemas.microsoft.com/office/drawing/2014/main" id="{F7C69DE1-BF4D-48F5-BBD2-AE170A30D2F9}"/>
              </a:ext>
            </a:extLst>
          </p:cNvPr>
          <p:cNvSpPr/>
          <p:nvPr/>
        </p:nvSpPr>
        <p:spPr>
          <a:xfrm>
            <a:off x="3251274" y="3971418"/>
            <a:ext cx="1055248" cy="1191834"/>
          </a:xfrm>
          <a:prstGeom prst="ellipse">
            <a:avLst/>
          </a:prstGeom>
          <a:noFill/>
          <a:ln w="19050">
            <a:solidFill>
              <a:srgbClr val="FF0000"/>
            </a:solidFill>
            <a:prstDash val="lgDash"/>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dirty="0"/>
          </a:p>
        </p:txBody>
      </p:sp>
      <p:sp>
        <p:nvSpPr>
          <p:cNvPr id="8" name="椭圆 7">
            <a:extLst>
              <a:ext uri="{FF2B5EF4-FFF2-40B4-BE49-F238E27FC236}">
                <a16:creationId xmlns:a16="http://schemas.microsoft.com/office/drawing/2014/main" id="{C2F330A1-4C6D-4DED-AFAE-020E0C6FBAEA}"/>
              </a:ext>
            </a:extLst>
          </p:cNvPr>
          <p:cNvSpPr/>
          <p:nvPr/>
        </p:nvSpPr>
        <p:spPr>
          <a:xfrm>
            <a:off x="6417461" y="3536616"/>
            <a:ext cx="1055248" cy="1191834"/>
          </a:xfrm>
          <a:prstGeom prst="ellipse">
            <a:avLst/>
          </a:prstGeom>
          <a:noFill/>
          <a:ln w="19050">
            <a:solidFill>
              <a:srgbClr val="FF0000"/>
            </a:solidFill>
            <a:prstDash val="lgDash"/>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dirty="0"/>
          </a:p>
        </p:txBody>
      </p:sp>
    </p:spTree>
    <p:extLst>
      <p:ext uri="{BB962C8B-B14F-4D97-AF65-F5344CB8AC3E}">
        <p14:creationId xmlns:p14="http://schemas.microsoft.com/office/powerpoint/2010/main" val="2628457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8</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342549" y="4243327"/>
            <a:ext cx="8458902" cy="2411173"/>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2022</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8</a:t>
            </a:r>
            <a:r>
              <a:rPr lang="zh-CN" altLang="en-US" sz="1100" dirty="0">
                <a:latin typeface="微软雅黑" panose="020B0503020204020204" pitchFamily="34" charset="-122"/>
                <a:ea typeface="微软雅黑" panose="020B0503020204020204" pitchFamily="34" charset="-122"/>
              </a:rPr>
              <a:t>月，全国六大区中华东、中南、华北、东北环比有所增长，西南和西北地区环比有所下降。其中增速最快的是华东地区，主要来自于上海和江苏两地的带动，环比增长</a:t>
            </a:r>
            <a:r>
              <a:rPr lang="en-US" altLang="zh-CN" sz="1100" dirty="0">
                <a:latin typeface="微软雅黑" panose="020B0503020204020204" pitchFamily="34" charset="-122"/>
                <a:ea typeface="微软雅黑" panose="020B0503020204020204" pitchFamily="34" charset="-122"/>
              </a:rPr>
              <a:t>8.14%</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51.47</a:t>
            </a:r>
            <a:r>
              <a:rPr lang="zh-CN" altLang="en-US" sz="1100" dirty="0">
                <a:latin typeface="微软雅黑" panose="020B0503020204020204" pitchFamily="34" charset="-122"/>
                <a:ea typeface="微软雅黑" panose="020B0503020204020204" pitchFamily="34" charset="-122"/>
              </a:rPr>
              <a:t>万辆；其次是中南地区，环比增长了</a:t>
            </a:r>
            <a:r>
              <a:rPr lang="en-US" altLang="zh-CN" sz="1100" dirty="0">
                <a:latin typeface="微软雅黑" panose="020B0503020204020204" pitchFamily="34" charset="-122"/>
                <a:ea typeface="微软雅黑" panose="020B0503020204020204" pitchFamily="34" charset="-122"/>
              </a:rPr>
              <a:t>3.06%</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38.53</a:t>
            </a:r>
            <a:r>
              <a:rPr lang="zh-CN" altLang="en-US" sz="1100" dirty="0">
                <a:latin typeface="微软雅黑" panose="020B0503020204020204" pitchFamily="34" charset="-122"/>
                <a:ea typeface="微软雅黑" panose="020B0503020204020204" pitchFamily="34" charset="-122"/>
              </a:rPr>
              <a:t>万辆，</a:t>
            </a:r>
            <a:r>
              <a:rPr lang="zh-CN" altLang="en-US" sz="1100" b="1" dirty="0">
                <a:latin typeface="微软雅黑" panose="020B0503020204020204" pitchFamily="34" charset="-122"/>
                <a:ea typeface="微软雅黑" panose="020B0503020204020204" pitchFamily="34" charset="-122"/>
              </a:rPr>
              <a:t>广西本月市场表现较好，环比增速超过</a:t>
            </a:r>
            <a:r>
              <a:rPr lang="en-US" altLang="zh-CN" sz="1100" b="1" dirty="0">
                <a:latin typeface="微软雅黑" panose="020B0503020204020204" pitchFamily="34" charset="-122"/>
                <a:ea typeface="微软雅黑" panose="020B0503020204020204" pitchFamily="34" charset="-122"/>
              </a:rPr>
              <a:t>10%</a:t>
            </a:r>
            <a:r>
              <a:rPr lang="zh-CN" altLang="en-US" sz="1100" b="1"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另外海南受疫情影响环比下降</a:t>
            </a:r>
            <a:r>
              <a:rPr lang="en-US" altLang="zh-CN" sz="1100" dirty="0">
                <a:latin typeface="微软雅黑" panose="020B0503020204020204" pitchFamily="34" charset="-122"/>
                <a:ea typeface="微软雅黑" panose="020B0503020204020204" pitchFamily="34" charset="-122"/>
              </a:rPr>
              <a:t>34.6%</a:t>
            </a:r>
            <a:r>
              <a:rPr lang="zh-CN" altLang="en-US" sz="1100" dirty="0">
                <a:latin typeface="微软雅黑" panose="020B0503020204020204" pitchFamily="34" charset="-122"/>
                <a:ea typeface="微软雅黑" panose="020B0503020204020204" pitchFamily="34" charset="-122"/>
              </a:rPr>
              <a:t>，但由于基数小，对整个区域影响并不明显。东北地区环比增长了</a:t>
            </a:r>
            <a:r>
              <a:rPr lang="en-US" altLang="zh-CN" sz="1100" dirty="0">
                <a:latin typeface="微软雅黑" panose="020B0503020204020204" pitchFamily="34" charset="-122"/>
                <a:ea typeface="微软雅黑" panose="020B0503020204020204" pitchFamily="34" charset="-122"/>
              </a:rPr>
              <a:t>2.43%</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9.47</a:t>
            </a:r>
            <a:r>
              <a:rPr lang="zh-CN" altLang="en-US" sz="1100" dirty="0">
                <a:latin typeface="微软雅黑" panose="020B0503020204020204" pitchFamily="34" charset="-122"/>
                <a:ea typeface="微软雅黑" panose="020B0503020204020204" pitchFamily="34" charset="-122"/>
              </a:rPr>
              <a:t>万辆，其中吉林与黑龙江两省环比小幅增长，辽宁省环比小幅下降</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；华北地区环比小幅增长</a:t>
            </a:r>
            <a:r>
              <a:rPr lang="en-US" altLang="zh-CN" sz="1100" dirty="0">
                <a:latin typeface="微软雅黑" panose="020B0503020204020204" pitchFamily="34" charset="-122"/>
                <a:ea typeface="微软雅黑" panose="020B0503020204020204" pitchFamily="34" charset="-122"/>
              </a:rPr>
              <a:t>0.07%</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19.62</a:t>
            </a:r>
            <a:r>
              <a:rPr lang="zh-CN" altLang="en-US" sz="1100" dirty="0">
                <a:latin typeface="微软雅黑" panose="020B0503020204020204" pitchFamily="34" charset="-122"/>
                <a:ea typeface="微软雅黑" panose="020B0503020204020204" pitchFamily="34" charset="-122"/>
              </a:rPr>
              <a:t>万辆；</a:t>
            </a:r>
            <a:r>
              <a:rPr lang="zh-CN" altLang="en-US" sz="1100" b="1" dirty="0">
                <a:latin typeface="微软雅黑" panose="020B0503020204020204" pitchFamily="34" charset="-122"/>
                <a:ea typeface="微软雅黑" panose="020B0503020204020204" pitchFamily="34" charset="-122"/>
              </a:rPr>
              <a:t>其中山西市场增速较快，环比增长</a:t>
            </a:r>
            <a:r>
              <a:rPr lang="en-US" altLang="zh-CN" sz="1100" b="1" dirty="0">
                <a:latin typeface="微软雅黑" panose="020B0503020204020204" pitchFamily="34" charset="-122"/>
                <a:ea typeface="微软雅黑" panose="020B0503020204020204" pitchFamily="34" charset="-122"/>
              </a:rPr>
              <a:t>8.9%</a:t>
            </a:r>
            <a:r>
              <a:rPr lang="zh-CN" altLang="en-US" sz="1100" b="1"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天津较上月小幅增长</a:t>
            </a:r>
            <a:r>
              <a:rPr lang="en-US" altLang="zh-CN" sz="1100" dirty="0">
                <a:latin typeface="微软雅黑" panose="020B0503020204020204" pitchFamily="34" charset="-122"/>
                <a:ea typeface="微软雅黑" panose="020B0503020204020204" pitchFamily="34" charset="-122"/>
              </a:rPr>
              <a:t>1.5%</a:t>
            </a:r>
            <a:r>
              <a:rPr lang="zh-CN" altLang="en-US" sz="1100" dirty="0">
                <a:latin typeface="微软雅黑" panose="020B0503020204020204" pitchFamily="34" charset="-122"/>
                <a:ea typeface="微软雅黑" panose="020B0503020204020204" pitchFamily="34" charset="-122"/>
              </a:rPr>
              <a:t>；川、渝以及西藏地区受疫情影响出现大幅下降，对整体西南地区造成影响较为明显。本月西南地区环比下降超过</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20.17</a:t>
            </a:r>
            <a:r>
              <a:rPr lang="zh-CN" altLang="en-US" sz="1100" dirty="0">
                <a:latin typeface="微软雅黑" panose="020B0503020204020204" pitchFamily="34" charset="-122"/>
                <a:ea typeface="微软雅黑" panose="020B0503020204020204" pitchFamily="34" charset="-122"/>
              </a:rPr>
              <a:t>万辆；西北地区较上月下降</a:t>
            </a:r>
            <a:r>
              <a:rPr lang="en-US" altLang="zh-CN" sz="1100" dirty="0">
                <a:latin typeface="微软雅黑" panose="020B0503020204020204" pitchFamily="34" charset="-122"/>
                <a:ea typeface="微软雅黑" panose="020B0503020204020204" pitchFamily="34" charset="-122"/>
              </a:rPr>
              <a:t>5.97%</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7.5</a:t>
            </a:r>
            <a:r>
              <a:rPr lang="zh-CN" altLang="en-US" sz="1100" dirty="0">
                <a:latin typeface="微软雅黑" panose="020B0503020204020204" pitchFamily="34" charset="-122"/>
                <a:ea typeface="微软雅黑" panose="020B0503020204020204" pitchFamily="34" charset="-122"/>
              </a:rPr>
              <a:t>万辆。</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1" name="图表 110">
            <a:extLst>
              <a:ext uri="{FF2B5EF4-FFF2-40B4-BE49-F238E27FC236}">
                <a16:creationId xmlns:a16="http://schemas.microsoft.com/office/drawing/2014/main" id="{00000000-0008-0000-0100-000034000000}"/>
              </a:ext>
            </a:extLst>
          </p:cNvPr>
          <p:cNvGraphicFramePr>
            <a:graphicFrameLocks/>
          </p:cNvGraphicFramePr>
          <p:nvPr/>
        </p:nvGraphicFramePr>
        <p:xfrm>
          <a:off x="4665731" y="1665225"/>
          <a:ext cx="4267345" cy="1312028"/>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285728" y="1088697"/>
            <a:ext cx="3984447" cy="315302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4" name="图表 3">
            <a:extLst>
              <a:ext uri="{FF2B5EF4-FFF2-40B4-BE49-F238E27FC236}">
                <a16:creationId xmlns:a16="http://schemas.microsoft.com/office/drawing/2014/main" id="{00000000-0008-0000-0200-0000BD000000}"/>
              </a:ext>
            </a:extLst>
          </p:cNvPr>
          <p:cNvGraphicFramePr>
            <a:graphicFrameLocks/>
          </p:cNvGraphicFramePr>
          <p:nvPr/>
        </p:nvGraphicFramePr>
        <p:xfrm>
          <a:off x="4270175" y="1088697"/>
          <a:ext cx="4800325" cy="3004681"/>
        </p:xfrm>
        <a:graphic>
          <a:graphicData uri="http://schemas.openxmlformats.org/drawingml/2006/chart">
            <c:chart xmlns:c="http://schemas.openxmlformats.org/drawingml/2006/chart" xmlns:r="http://schemas.openxmlformats.org/officeDocument/2006/relationships" r:id="rId5"/>
          </a:graphicData>
        </a:graphic>
      </p:graphicFrame>
      <p:sp>
        <p:nvSpPr>
          <p:cNvPr id="106" name="椭圆 105">
            <a:extLst>
              <a:ext uri="{FF2B5EF4-FFF2-40B4-BE49-F238E27FC236}">
                <a16:creationId xmlns:a16="http://schemas.microsoft.com/office/drawing/2014/main" id="{2643A0D8-A950-4C8B-BA29-9082DC1BED6D}"/>
              </a:ext>
            </a:extLst>
          </p:cNvPr>
          <p:cNvSpPr/>
          <p:nvPr/>
        </p:nvSpPr>
        <p:spPr>
          <a:xfrm>
            <a:off x="6861823" y="3072085"/>
            <a:ext cx="531806" cy="1133290"/>
          </a:xfrm>
          <a:prstGeom prst="ellipse">
            <a:avLst/>
          </a:prstGeom>
          <a:noFill/>
          <a:ln w="19050">
            <a:solidFill>
              <a:srgbClr val="00B050"/>
            </a:solidFill>
            <a:prstDash val="lgDash"/>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dirty="0"/>
          </a:p>
        </p:txBody>
      </p:sp>
      <p:sp>
        <p:nvSpPr>
          <p:cNvPr id="107" name="椭圆 106">
            <a:extLst>
              <a:ext uri="{FF2B5EF4-FFF2-40B4-BE49-F238E27FC236}">
                <a16:creationId xmlns:a16="http://schemas.microsoft.com/office/drawing/2014/main" id="{A8C3953A-B102-421A-8B0B-66E276CFFFB1}"/>
              </a:ext>
            </a:extLst>
          </p:cNvPr>
          <p:cNvSpPr/>
          <p:nvPr/>
        </p:nvSpPr>
        <p:spPr>
          <a:xfrm>
            <a:off x="7950985" y="3065053"/>
            <a:ext cx="531806" cy="1133290"/>
          </a:xfrm>
          <a:prstGeom prst="ellipse">
            <a:avLst/>
          </a:prstGeom>
          <a:noFill/>
          <a:ln w="19050">
            <a:solidFill>
              <a:srgbClr val="00B050"/>
            </a:solidFill>
            <a:prstDash val="lgDash"/>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dirty="0"/>
          </a:p>
        </p:txBody>
      </p:sp>
    </p:spTree>
    <p:extLst>
      <p:ext uri="{BB962C8B-B14F-4D97-AF65-F5344CB8AC3E}">
        <p14:creationId xmlns:p14="http://schemas.microsoft.com/office/powerpoint/2010/main" val="2413860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2022</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548155" y="5212223"/>
            <a:ext cx="8176391" cy="700576"/>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月份二手车均价持续走低，市场还处于相对不景气区间，交易不旺，价格没有上涨动力。</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二手燃油车价格持续下降，新能源交易价格分布整体有所上移，</a:t>
            </a:r>
            <a:r>
              <a:rPr lang="en-US" altLang="zh-CN" sz="1400" dirty="0">
                <a:latin typeface="微软雅黑" panose="020B0503020204020204" pitchFamily="34" charset="-122"/>
                <a:ea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rPr>
              <a:t>万元以上车型占比持续增加。</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BF000000}"/>
              </a:ext>
            </a:extLst>
          </p:cNvPr>
          <p:cNvGraphicFramePr>
            <a:graphicFrameLocks/>
          </p:cNvGraphicFramePr>
          <p:nvPr>
            <p:extLst>
              <p:ext uri="{D42A27DB-BD31-4B8C-83A1-F6EECF244321}">
                <p14:modId xmlns:p14="http://schemas.microsoft.com/office/powerpoint/2010/main" val="948002546"/>
              </p:ext>
            </p:extLst>
          </p:nvPr>
        </p:nvGraphicFramePr>
        <p:xfrm>
          <a:off x="179388" y="1133906"/>
          <a:ext cx="8913926" cy="39421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40211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827657"/>
            <a:ext cx="8127481" cy="1450038"/>
            <a:chOff x="5988846" y="1837871"/>
            <a:chExt cx="9510935" cy="1662162"/>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2022</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8</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1338512"/>
            </a:xfrm>
            <a:prstGeom prst="rect">
              <a:avLst/>
            </a:prstGeom>
            <a:noFill/>
          </p:spPr>
          <p:txBody>
            <a:bodyPr wrap="square">
              <a:spAutoFit/>
            </a:bodyPr>
            <a:lstStyle/>
            <a:p>
              <a:pPr indent="457200">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月份国内疫情形势严峻复杂，海南、西藏、四川、新疆等多地发生规模性疫情，全国防控措施进一步收紧。另一方面随着全面取消二手车限迁政策的大力推动，二手车跨区域流通逐渐通畅。整体来看</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月份转籍情况小幅回升，二手车转籍率较</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月份小幅增加了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个百分点，转籍率为</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26.92%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，较去年同期仍有小幅下降。今年以来疫情延宕反复，二手车市场的不确定因素较多，预计</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月份全国二手车跨区域流通情况仍会持续好转。</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nvGraphicFramePr>
        <p:xfrm>
          <a:off x="215483" y="1018616"/>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51105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2022</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0801" y="4024277"/>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611013785"/>
              </p:ext>
            </p:extLst>
          </p:nvPr>
        </p:nvGraphicFramePr>
        <p:xfrm>
          <a:off x="4662789" y="1870363"/>
          <a:ext cx="4117428" cy="2541519"/>
        </p:xfrm>
        <a:graphic>
          <a:graphicData uri="http://schemas.openxmlformats.org/drawingml/2006/table">
            <a:tbl>
              <a:tblPr firstRow="1" bandRow="1">
                <a:effectLst/>
                <a:tableStyleId>{7DF18680-E054-41AD-8BC1-D1AEF772440D}</a:tableStyleId>
              </a:tblPr>
              <a:tblGrid>
                <a:gridCol w="1029357">
                  <a:extLst>
                    <a:ext uri="{9D8B030D-6E8A-4147-A177-3AD203B41FA5}">
                      <a16:colId xmlns:a16="http://schemas.microsoft.com/office/drawing/2014/main" val="2638403606"/>
                    </a:ext>
                  </a:extLst>
                </a:gridCol>
                <a:gridCol w="1029357">
                  <a:extLst>
                    <a:ext uri="{9D8B030D-6E8A-4147-A177-3AD203B41FA5}">
                      <a16:colId xmlns:a16="http://schemas.microsoft.com/office/drawing/2014/main" val="1073014452"/>
                    </a:ext>
                  </a:extLst>
                </a:gridCol>
                <a:gridCol w="1029357">
                  <a:extLst>
                    <a:ext uri="{9D8B030D-6E8A-4147-A177-3AD203B41FA5}">
                      <a16:colId xmlns:a16="http://schemas.microsoft.com/office/drawing/2014/main" val="4276549256"/>
                    </a:ext>
                  </a:extLst>
                </a:gridCol>
                <a:gridCol w="1029357">
                  <a:extLst>
                    <a:ext uri="{9D8B030D-6E8A-4147-A177-3AD203B41FA5}">
                      <a16:colId xmlns:a16="http://schemas.microsoft.com/office/drawing/2014/main" val="3993857570"/>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tc>
                  <a:txBody>
                    <a:bodyPr/>
                    <a:lstStyle/>
                    <a:p>
                      <a:pPr algn="ctr"/>
                      <a:r>
                        <a:rPr lang="zh-CN" altLang="en-US" sz="1400">
                          <a:latin typeface="+mn-ea"/>
                          <a:ea typeface="+mn-ea"/>
                        </a:rPr>
                        <a:t>同比</a:t>
                      </a:r>
                      <a:endParaRPr lang="en-US" altLang="zh-CN" sz="140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41.93%</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2.63</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-6.7%</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湖北</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34.12%</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1.54</a:t>
                      </a:r>
                    </a:p>
                  </a:txBody>
                  <a:tcPr marL="9525" marR="9525" marT="9525" marB="0" anchor="ctr">
                    <a:solidFill>
                      <a:schemeClr val="bg1">
                        <a:lumMod val="95000"/>
                      </a:schemeClr>
                    </a:solidFill>
                  </a:tcPr>
                </a:tc>
                <a:tc>
                  <a:txBody>
                    <a:bodyPr/>
                    <a:lstStyle/>
                    <a:p>
                      <a:pPr algn="ctr" fontAlgn="b"/>
                      <a:r>
                        <a:rPr lang="en-US" altLang="zh-CN" sz="1100" b="1" i="0" u="none" strike="noStrike" dirty="0">
                          <a:solidFill>
                            <a:srgbClr val="9C0006"/>
                          </a:solidFill>
                          <a:effectLst/>
                          <a:latin typeface="等线" panose="02010600030101010101" pitchFamily="2" charset="-122"/>
                          <a:ea typeface="等线" panose="02010600030101010101" pitchFamily="2" charset="-122"/>
                        </a:rPr>
                        <a:t>21.0%</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山东</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30.66%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4.16</a:t>
                      </a:r>
                    </a:p>
                  </a:txBody>
                  <a:tcPr marL="9525" marR="9525" marT="9525" marB="0" anchor="ctr">
                    <a:solidFill>
                      <a:schemeClr val="bg1">
                        <a:lumMod val="95000"/>
                      </a:schemeClr>
                    </a:solidFill>
                  </a:tcPr>
                </a:tc>
                <a:tc>
                  <a:txBody>
                    <a:bodyPr/>
                    <a:lstStyle/>
                    <a:p>
                      <a:pPr algn="ctr" fontAlgn="b"/>
                      <a:r>
                        <a:rPr lang="en-US" altLang="zh-CN" sz="1100" b="1" i="0" u="none" strike="noStrike" dirty="0">
                          <a:solidFill>
                            <a:srgbClr val="9C0006"/>
                          </a:solidFill>
                          <a:effectLst/>
                          <a:latin typeface="等线" panose="02010600030101010101" pitchFamily="2" charset="-122"/>
                          <a:ea typeface="等线" panose="02010600030101010101" pitchFamily="2" charset="-122"/>
                        </a:rPr>
                        <a:t>3.0%</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30.57%</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1.99</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9C0006"/>
                          </a:solidFill>
                          <a:effectLst/>
                          <a:latin typeface="等线" panose="02010600030101010101" pitchFamily="2" charset="-122"/>
                          <a:ea typeface="等线" panose="02010600030101010101" pitchFamily="2" charset="-122"/>
                        </a:rPr>
                        <a:t>24.1%</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29.73%</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0.47</a:t>
                      </a:r>
                    </a:p>
                  </a:txBody>
                  <a:tcPr marL="9525" marR="9525" marT="9525" marB="0" anchor="ctr">
                    <a:solidFill>
                      <a:schemeClr val="bg1">
                        <a:lumMod val="95000"/>
                      </a:schemeClr>
                    </a:solidFill>
                  </a:tcPr>
                </a:tc>
                <a:tc>
                  <a:txBody>
                    <a:bodyPr/>
                    <a:lstStyle/>
                    <a:p>
                      <a:pPr algn="ctr" fontAlgn="b"/>
                      <a:r>
                        <a:rPr lang="en-US" altLang="zh-CN" sz="1100" b="1" i="0" u="none" strike="noStrike" dirty="0">
                          <a:solidFill>
                            <a:srgbClr val="006100"/>
                          </a:solidFill>
                          <a:effectLst/>
                          <a:latin typeface="等线" panose="02010600030101010101" pitchFamily="2" charset="-122"/>
                          <a:ea typeface="等线" panose="02010600030101010101" pitchFamily="2" charset="-122"/>
                        </a:rPr>
                        <a:t>-52.3%</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2022</a:t>
            </a:r>
            <a:r>
              <a:rPr lang="zh-CN" altLang="en-US" b="1">
                <a:solidFill>
                  <a:schemeClr val="bg1"/>
                </a:solidFill>
                <a:latin typeface="+mj-ea"/>
                <a:ea typeface="+mj-ea"/>
              </a:rPr>
              <a:t>年</a:t>
            </a:r>
            <a:r>
              <a:rPr lang="en-US" altLang="zh-CN" b="1">
                <a:solidFill>
                  <a:schemeClr val="bg1"/>
                </a:solidFill>
                <a:latin typeface="+mj-ea"/>
                <a:ea typeface="+mj-ea"/>
              </a:rPr>
              <a:t>8</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258452" y="4990338"/>
            <a:ext cx="8808668" cy="1144609"/>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全国转籍比例排名前五的省份是北京、湖北、山东、上海、安徽。其中</a:t>
            </a:r>
            <a:r>
              <a:rPr lang="zh-CN" altLang="en-US" sz="1200" dirty="0">
                <a:solidFill>
                  <a:prstClr val="black"/>
                </a:solidFill>
                <a:latin typeface="微软雅黑" panose="020B0503020204020204" pitchFamily="34" charset="-122"/>
                <a:ea typeface="微软雅黑" panose="020B0503020204020204" pitchFamily="34" charset="-122"/>
              </a:rPr>
              <a:t>北京</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转籍率最高为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41.93%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，湖北、山东、上海三省转籍率超过</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lang="zh-CN" altLang="en-US" sz="1200" dirty="0">
                <a:solidFill>
                  <a:prstClr val="black"/>
                </a:solidFill>
                <a:latin typeface="微软雅黑" panose="020B0503020204020204" pitchFamily="34" charset="-122"/>
                <a:ea typeface="微软雅黑" panose="020B0503020204020204" pitchFamily="34" charset="-122"/>
              </a:rPr>
              <a:t>。具体从转籍量来看，</a:t>
            </a:r>
            <a:r>
              <a:rPr lang="zh-CN" altLang="en-US" sz="1200" b="1" dirty="0">
                <a:solidFill>
                  <a:prstClr val="black"/>
                </a:solidFill>
                <a:latin typeface="微软雅黑" panose="020B0503020204020204" pitchFamily="34" charset="-122"/>
                <a:ea typeface="微软雅黑" panose="020B0503020204020204" pitchFamily="34" charset="-122"/>
              </a:rPr>
              <a:t>湖北省增长最为明显，</a:t>
            </a:r>
            <a:r>
              <a:rPr lang="zh-CN" altLang="en-US" sz="1200" b="1" dirty="0">
                <a:solidFill>
                  <a:schemeClr val="tx1"/>
                </a:solidFill>
                <a:latin typeface="微软雅黑" panose="020B0503020204020204" pitchFamily="34" charset="-122"/>
                <a:ea typeface="微软雅黑" panose="020B0503020204020204" pitchFamily="34" charset="-122"/>
                <a:cs typeface="+mn-cs"/>
              </a:rPr>
              <a:t>二手车转籍量同比增长</a:t>
            </a:r>
            <a:r>
              <a:rPr lang="en-US" altLang="zh-CN" sz="1200" b="1" dirty="0">
                <a:solidFill>
                  <a:schemeClr val="tx1"/>
                </a:solidFill>
                <a:latin typeface="微软雅黑" panose="020B0503020204020204" pitchFamily="34" charset="-122"/>
                <a:ea typeface="微软雅黑" panose="020B0503020204020204" pitchFamily="34" charset="-122"/>
                <a:cs typeface="+mn-cs"/>
              </a:rPr>
              <a:t>21%</a:t>
            </a:r>
            <a:r>
              <a:rPr lang="zh-CN" altLang="en-US" sz="1200" b="1" dirty="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转籍量为</a:t>
            </a:r>
            <a:r>
              <a:rPr lang="en-US" altLang="zh-CN" sz="1200" dirty="0">
                <a:solidFill>
                  <a:schemeClr val="tx1"/>
                </a:solidFill>
                <a:latin typeface="微软雅黑" panose="020B0503020204020204" pitchFamily="34" charset="-122"/>
                <a:ea typeface="微软雅黑" panose="020B0503020204020204" pitchFamily="34" charset="-122"/>
                <a:cs typeface="+mn-cs"/>
              </a:rPr>
              <a:t>1.54</a:t>
            </a:r>
            <a:r>
              <a:rPr lang="zh-CN" altLang="en-US" sz="1200" dirty="0">
                <a:solidFill>
                  <a:schemeClr val="tx1"/>
                </a:solidFill>
                <a:latin typeface="微软雅黑" panose="020B0503020204020204" pitchFamily="34" charset="-122"/>
                <a:ea typeface="微软雅黑" panose="020B0503020204020204" pitchFamily="34" charset="-122"/>
                <a:cs typeface="+mn-cs"/>
              </a:rPr>
              <a:t>万辆。其次是上海同比增长</a:t>
            </a:r>
            <a:r>
              <a:rPr lang="en-US" altLang="zh-CN" sz="1200" dirty="0">
                <a:solidFill>
                  <a:schemeClr val="tx1"/>
                </a:solidFill>
                <a:latin typeface="微软雅黑" panose="020B0503020204020204" pitchFamily="34" charset="-122"/>
                <a:ea typeface="微软雅黑" panose="020B0503020204020204" pitchFamily="34" charset="-122"/>
                <a:cs typeface="+mn-cs"/>
              </a:rPr>
              <a:t>24.1%</a:t>
            </a:r>
            <a:r>
              <a:rPr lang="zh-CN" altLang="en-US" sz="1200" dirty="0">
                <a:solidFill>
                  <a:schemeClr val="tx1"/>
                </a:solidFill>
                <a:latin typeface="微软雅黑" panose="020B0503020204020204" pitchFamily="34" charset="-122"/>
                <a:ea typeface="微软雅黑" panose="020B0503020204020204" pitchFamily="34" charset="-122"/>
                <a:cs typeface="+mn-cs"/>
              </a:rPr>
              <a:t>，转籍量为</a:t>
            </a:r>
            <a:r>
              <a:rPr lang="en-US" altLang="zh-CN" sz="1200" dirty="0">
                <a:solidFill>
                  <a:schemeClr val="tx1"/>
                </a:solidFill>
                <a:latin typeface="微软雅黑" panose="020B0503020204020204" pitchFamily="34" charset="-122"/>
                <a:ea typeface="微软雅黑" panose="020B0503020204020204" pitchFamily="34" charset="-122"/>
                <a:cs typeface="+mn-cs"/>
              </a:rPr>
              <a:t>1.99</a:t>
            </a:r>
            <a:r>
              <a:rPr lang="zh-CN" altLang="en-US" sz="1200" dirty="0">
                <a:solidFill>
                  <a:schemeClr val="tx1"/>
                </a:solidFill>
                <a:latin typeface="微软雅黑" panose="020B0503020204020204" pitchFamily="34" charset="-122"/>
                <a:ea typeface="微软雅黑" panose="020B0503020204020204" pitchFamily="34" charset="-122"/>
                <a:cs typeface="+mn-cs"/>
              </a:rPr>
              <a:t>万辆。安徽较去年同期下降明显，同比下降了</a:t>
            </a:r>
            <a:r>
              <a:rPr lang="en-US" altLang="zh-CN" sz="1200" dirty="0">
                <a:solidFill>
                  <a:schemeClr val="tx1"/>
                </a:solidFill>
                <a:latin typeface="微软雅黑" panose="020B0503020204020204" pitchFamily="34" charset="-122"/>
                <a:ea typeface="微软雅黑" panose="020B0503020204020204" pitchFamily="34" charset="-122"/>
                <a:cs typeface="+mn-cs"/>
              </a:rPr>
              <a:t>52.3%</a:t>
            </a:r>
            <a:r>
              <a:rPr lang="zh-CN" altLang="en-US" sz="1200" dirty="0">
                <a:solidFill>
                  <a:schemeClr val="tx1"/>
                </a:solidFill>
                <a:latin typeface="微软雅黑" panose="020B0503020204020204" pitchFamily="34" charset="-122"/>
                <a:ea typeface="微软雅黑" panose="020B0503020204020204" pitchFamily="34" charset="-122"/>
                <a:cs typeface="+mn-cs"/>
              </a:rPr>
              <a:t>，转籍量为</a:t>
            </a:r>
            <a:r>
              <a:rPr lang="en-US" altLang="zh-CN" sz="1200" dirty="0">
                <a:solidFill>
                  <a:schemeClr val="tx1"/>
                </a:solidFill>
                <a:latin typeface="微软雅黑" panose="020B0503020204020204" pitchFamily="34" charset="-122"/>
                <a:ea typeface="微软雅黑" panose="020B0503020204020204" pitchFamily="34" charset="-122"/>
                <a:cs typeface="+mn-cs"/>
              </a:rPr>
              <a:t>0.47</a:t>
            </a:r>
            <a:r>
              <a:rPr lang="zh-CN" altLang="en-US" sz="1200" dirty="0">
                <a:solidFill>
                  <a:schemeClr val="tx1"/>
                </a:solidFill>
                <a:latin typeface="微软雅黑" panose="020B0503020204020204" pitchFamily="34" charset="-122"/>
                <a:ea typeface="微软雅黑" panose="020B0503020204020204" pitchFamily="34" charset="-122"/>
                <a:cs typeface="+mn-cs"/>
              </a:rPr>
              <a:t>万辆。</a:t>
            </a:r>
          </a:p>
        </p:txBody>
      </p:sp>
    </p:spTree>
    <p:extLst>
      <p:ext uri="{BB962C8B-B14F-4D97-AF65-F5344CB8AC3E}">
        <p14:creationId xmlns:p14="http://schemas.microsoft.com/office/powerpoint/2010/main" val="1222659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2125486"/>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719958" y="163321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2022</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8</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790321" y="2908621"/>
                <a:ext cx="2984640"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04204" y="4631501"/>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21610" y="4793221"/>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4918" y="4793221"/>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80344" y="4890168"/>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850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209678" y="2037240"/>
            <a:ext cx="3498095" cy="324518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2022</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9</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14.7%</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，较上月占比增加了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0.7</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个百分点。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42.7%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a:t>
            </a:r>
            <a:r>
              <a:rPr lang="zh-CN" altLang="en-US" sz="1200" b="1">
                <a:solidFill>
                  <a:schemeClr val="bg2">
                    <a:lumMod val="25000"/>
                  </a:schemeClr>
                </a:solidFill>
                <a:latin typeface="微软雅黑" panose="020B0503020204020204" pitchFamily="34" charset="-122"/>
                <a:ea typeface="微软雅黑" panose="020B0503020204020204" pitchFamily="34" charset="-122"/>
              </a:rPr>
              <a:t>占比下降了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4.9</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百分点。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42.7%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a:t>
            </a:r>
            <a:r>
              <a:rPr lang="zh-CN" altLang="en-US" sz="1200" b="1">
                <a:solidFill>
                  <a:schemeClr val="bg2">
                    <a:lumMod val="25000"/>
                  </a:schemeClr>
                </a:solidFill>
                <a:latin typeface="微软雅黑" panose="020B0503020204020204" pitchFamily="34" charset="-122"/>
                <a:ea typeface="微软雅黑" panose="020B0503020204020204" pitchFamily="34" charset="-122"/>
              </a:rPr>
              <a:t>占比增加了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4.2</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个百分点。</a:t>
            </a:r>
            <a:endParaRPr lang="en-US" altLang="zh-CN" sz="1200" b="1">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9</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月份的平均库存周期是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49</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8</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F00-000006000000}"/>
              </a:ext>
            </a:extLst>
          </p:cNvPr>
          <p:cNvGraphicFramePr>
            <a:graphicFrameLocks/>
          </p:cNvGraphicFramePr>
          <p:nvPr>
            <p:extLst>
              <p:ext uri="{D42A27DB-BD31-4B8C-83A1-F6EECF244321}">
                <p14:modId xmlns:p14="http://schemas.microsoft.com/office/powerpoint/2010/main" val="3565996354"/>
              </p:ext>
            </p:extLst>
          </p:nvPr>
        </p:nvGraphicFramePr>
        <p:xfrm>
          <a:off x="436227" y="1396026"/>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40855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E00C9242-40AB-BF53-92A1-EF8473381EAB}"/>
              </a:ext>
            </a:extLst>
          </p:cNvPr>
          <p:cNvPicPr>
            <a:picLocks noChangeAspect="1"/>
          </p:cNvPicPr>
          <p:nvPr/>
        </p:nvPicPr>
        <p:blipFill>
          <a:blip r:embed="rId2"/>
          <a:stretch>
            <a:fillRect/>
          </a:stretch>
        </p:blipFill>
        <p:spPr>
          <a:xfrm>
            <a:off x="280219" y="1458566"/>
            <a:ext cx="5090787" cy="2537103"/>
          </a:xfrm>
          <a:prstGeom prst="rect">
            <a:avLst/>
          </a:prstGeom>
        </p:spPr>
      </p:pic>
      <p:pic>
        <p:nvPicPr>
          <p:cNvPr id="5" name="图片 4">
            <a:extLst>
              <a:ext uri="{FF2B5EF4-FFF2-40B4-BE49-F238E27FC236}">
                <a16:creationId xmlns:a16="http://schemas.microsoft.com/office/drawing/2014/main" id="{D8FDC6FF-4E7D-BF34-CF11-E8254E09D533}"/>
              </a:ext>
            </a:extLst>
          </p:cNvPr>
          <p:cNvPicPr>
            <a:picLocks noChangeAspect="1"/>
          </p:cNvPicPr>
          <p:nvPr/>
        </p:nvPicPr>
        <p:blipFill>
          <a:blip r:embed="rId3"/>
          <a:stretch>
            <a:fillRect/>
          </a:stretch>
        </p:blipFill>
        <p:spPr>
          <a:xfrm>
            <a:off x="5589754" y="1808742"/>
            <a:ext cx="3274027" cy="1836750"/>
          </a:xfrm>
          <a:prstGeom prst="rect">
            <a:avLst/>
          </a:prstGeom>
        </p:spPr>
      </p:pic>
      <p:sp>
        <p:nvSpPr>
          <p:cNvPr id="7" name="文本框 6">
            <a:extLst>
              <a:ext uri="{FF2B5EF4-FFF2-40B4-BE49-F238E27FC236}">
                <a16:creationId xmlns:a16="http://schemas.microsoft.com/office/drawing/2014/main" id="{59084037-E61B-2F13-C26C-851DB4A9FF0B}"/>
              </a:ext>
            </a:extLst>
          </p:cNvPr>
          <p:cNvSpPr txBox="1"/>
          <p:nvPr/>
        </p:nvSpPr>
        <p:spPr>
          <a:xfrm>
            <a:off x="161933" y="4225556"/>
            <a:ext cx="8757375" cy="2060244"/>
          </a:xfrm>
          <a:prstGeom prst="rect">
            <a:avLst/>
          </a:prstGeom>
          <a:noFill/>
        </p:spPr>
        <p:txBody>
          <a:bodyPr wrap="square">
            <a:spAutoFit/>
          </a:bodyPr>
          <a:lstStyle/>
          <a:p>
            <a:pPr>
              <a:lnSpc>
                <a:spcPct val="200000"/>
              </a:lnSpc>
            </a:pPr>
            <a:r>
              <a:rPr lang="en-US" altLang="zh-CN" sz="1400" b="1" dirty="0">
                <a:latin typeface="微软雅黑" panose="020B0503020204020204" pitchFamily="34" charset="-122"/>
                <a:ea typeface="微软雅黑" panose="020B0503020204020204" pitchFamily="34" charset="-122"/>
              </a:rPr>
              <a:t>2022</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9</a:t>
            </a:r>
            <a:r>
              <a:rPr lang="zh-CN" altLang="en-US" sz="1400" b="1" dirty="0">
                <a:latin typeface="微软雅黑" panose="020B0503020204020204" pitchFamily="34" charset="-122"/>
                <a:ea typeface="微软雅黑" panose="020B0503020204020204" pitchFamily="34" charset="-122"/>
              </a:rPr>
              <a:t>月，行认证共接收到上传车源数据</a:t>
            </a:r>
            <a:r>
              <a:rPr lang="en-US" altLang="zh-CN" sz="1400" b="1" dirty="0">
                <a:latin typeface="微软雅黑" panose="020B0503020204020204" pitchFamily="34" charset="-122"/>
                <a:ea typeface="微软雅黑" panose="020B0503020204020204" pitchFamily="34" charset="-122"/>
              </a:rPr>
              <a:t>89506</a:t>
            </a:r>
            <a:r>
              <a:rPr lang="zh-CN" altLang="en-US" sz="1400" b="1" dirty="0">
                <a:latin typeface="微软雅黑" panose="020B0503020204020204" pitchFamily="34" charset="-122"/>
                <a:ea typeface="微软雅黑" panose="020B0503020204020204" pitchFamily="34" charset="-122"/>
              </a:rPr>
              <a:t>，较</a:t>
            </a:r>
            <a:r>
              <a:rPr lang="en-US" altLang="zh-CN" sz="1400" b="1" dirty="0">
                <a:latin typeface="微软雅黑" panose="020B0503020204020204" pitchFamily="34" charset="-122"/>
                <a:ea typeface="微软雅黑" panose="020B0503020204020204" pitchFamily="34" charset="-122"/>
              </a:rPr>
              <a:t>8</a:t>
            </a:r>
            <a:r>
              <a:rPr lang="zh-CN" altLang="en-US" sz="1400" b="1" dirty="0">
                <a:latin typeface="微软雅黑" panose="020B0503020204020204" pitchFamily="34" charset="-122"/>
                <a:ea typeface="微软雅黑" panose="020B0503020204020204" pitchFamily="34" charset="-122"/>
              </a:rPr>
              <a:t>月份降低约</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其中符合行认证标准的车源数据</a:t>
            </a:r>
            <a:r>
              <a:rPr lang="en-US" altLang="zh-CN" sz="1400" dirty="0">
                <a:latin typeface="微软雅黑" panose="020B0503020204020204" pitchFamily="34" charset="-122"/>
                <a:ea typeface="微软雅黑" panose="020B0503020204020204" pitchFamily="34" charset="-122"/>
              </a:rPr>
              <a:t>78550</a:t>
            </a:r>
            <a:r>
              <a:rPr lang="zh-CN" altLang="en-US" sz="1400" dirty="0">
                <a:latin typeface="微软雅黑" panose="020B0503020204020204" pitchFamily="34" charset="-122"/>
                <a:ea typeface="微软雅黑" panose="020B0503020204020204" pitchFamily="34" charset="-122"/>
              </a:rPr>
              <a:t>较</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月降低约</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其中，本月符合行认证数据占据提交总数的比例近</a:t>
            </a:r>
            <a:r>
              <a:rPr lang="en-US" altLang="zh-CN" sz="1400" dirty="0">
                <a:solidFill>
                  <a:schemeClr val="tx1"/>
                </a:solidFill>
                <a:latin typeface="微软雅黑" panose="020B0503020204020204" pitchFamily="34" charset="-122"/>
                <a:ea typeface="微软雅黑" panose="020B0503020204020204" pitchFamily="34" charset="-122"/>
                <a:cs typeface="+mn-cs"/>
              </a:rPr>
              <a:t>88%</a:t>
            </a:r>
            <a:r>
              <a:rPr lang="zh-CN" altLang="en-US" sz="1400" dirty="0">
                <a:solidFill>
                  <a:schemeClr val="tx1"/>
                </a:solidFill>
                <a:latin typeface="微软雅黑" panose="020B0503020204020204" pitchFamily="34" charset="-122"/>
                <a:ea typeface="微软雅黑" panose="020B0503020204020204" pitchFamily="34" charset="-122"/>
                <a:cs typeface="+mn-cs"/>
              </a:rPr>
              <a:t>。</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pPr>
            <a:r>
              <a:rPr lang="zh-CN" altLang="en-US" sz="1400" dirty="0">
                <a:solidFill>
                  <a:schemeClr val="tx1"/>
                </a:solidFill>
                <a:latin typeface="微软雅黑" panose="020B0503020204020204" pitchFamily="34" charset="-122"/>
                <a:ea typeface="微软雅黑" panose="020B0503020204020204" pitchFamily="34" charset="-122"/>
                <a:cs typeface="+mn-cs"/>
              </a:rPr>
              <a:t>受多个区域疫情反复的影响，本月部分区域上传数据有所下降，但从整体趋势上看，本月上传车源数据呈持续相对平稳态势。</a:t>
            </a:r>
            <a:endParaRPr lang="en-US" altLang="zh-CN" sz="1400" dirty="0">
              <a:latin typeface="微软雅黑" panose="020B0503020204020204" pitchFamily="34" charset="-122"/>
              <a:ea typeface="微软雅黑" panose="020B0503020204020204" pitchFamily="34" charset="-122"/>
            </a:endParaRPr>
          </a:p>
          <a:p>
            <a:pPr algn="l">
              <a:lnSpc>
                <a:spcPct val="150000"/>
              </a:lnSpc>
            </a:pP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7179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3" name="图片 2">
            <a:extLst>
              <a:ext uri="{FF2B5EF4-FFF2-40B4-BE49-F238E27FC236}">
                <a16:creationId xmlns:a16="http://schemas.microsoft.com/office/drawing/2014/main" id="{5720007A-C4E6-0DE4-9971-DAEE2C9D16EB}"/>
              </a:ext>
            </a:extLst>
          </p:cNvPr>
          <p:cNvPicPr>
            <a:picLocks noChangeAspect="1"/>
          </p:cNvPicPr>
          <p:nvPr/>
        </p:nvPicPr>
        <p:blipFill>
          <a:blip r:embed="rId2"/>
          <a:stretch>
            <a:fillRect/>
          </a:stretch>
        </p:blipFill>
        <p:spPr>
          <a:xfrm>
            <a:off x="245514" y="1944604"/>
            <a:ext cx="8625934" cy="2340961"/>
          </a:xfrm>
          <a:prstGeom prst="rect">
            <a:avLst/>
          </a:prstGeom>
        </p:spPr>
      </p:pic>
      <p:sp>
        <p:nvSpPr>
          <p:cNvPr id="6" name="文本框 5">
            <a:extLst>
              <a:ext uri="{FF2B5EF4-FFF2-40B4-BE49-F238E27FC236}">
                <a16:creationId xmlns:a16="http://schemas.microsoft.com/office/drawing/2014/main" id="{FB6CFF33-5C3A-E2A5-6F0F-71C41A5BE01E}"/>
              </a:ext>
            </a:extLst>
          </p:cNvPr>
          <p:cNvSpPr txBox="1"/>
          <p:nvPr/>
        </p:nvSpPr>
        <p:spPr>
          <a:xfrm>
            <a:off x="492133" y="4749510"/>
            <a:ext cx="8379315" cy="1077603"/>
          </a:xfrm>
          <a:prstGeom prst="rect">
            <a:avLst/>
          </a:prstGeom>
          <a:noFill/>
        </p:spPr>
        <p:txBody>
          <a:bodyPr wrap="square">
            <a:spAutoFit/>
          </a:bodyPr>
          <a:lstStyle/>
          <a:p>
            <a:pPr algn="l">
              <a:lnSpc>
                <a:spcPct val="250000"/>
              </a:lnSpc>
            </a:pPr>
            <a:r>
              <a:rPr lang="en-US" altLang="zh-CN" sz="1400" dirty="0">
                <a:latin typeface="微软雅黑" panose="020B0503020204020204" pitchFamily="34" charset="-122"/>
                <a:ea typeface="微软雅黑" panose="020B0503020204020204" pitchFamily="34" charset="-122"/>
              </a:rPr>
              <a:t>2022</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9</a:t>
            </a:r>
            <a:r>
              <a:rPr lang="zh-CN" altLang="en-US" sz="1400" dirty="0">
                <a:latin typeface="微软雅黑" panose="020B0503020204020204" pitchFamily="34" charset="-122"/>
                <a:ea typeface="微软雅黑" panose="020B0503020204020204" pitchFamily="34" charset="-122"/>
              </a:rPr>
              <a:t>月，新增贵州区域数据上传，上海数据开始回暖，四川、江西区域降低明显，其他区域基本保持平稳。</a:t>
            </a:r>
          </a:p>
        </p:txBody>
      </p:sp>
    </p:spTree>
    <p:extLst>
      <p:ext uri="{BB962C8B-B14F-4D97-AF65-F5344CB8AC3E}">
        <p14:creationId xmlns:p14="http://schemas.microsoft.com/office/powerpoint/2010/main" val="1893220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pic>
        <p:nvPicPr>
          <p:cNvPr id="5" name="图片 4">
            <a:extLst>
              <a:ext uri="{FF2B5EF4-FFF2-40B4-BE49-F238E27FC236}">
                <a16:creationId xmlns:a16="http://schemas.microsoft.com/office/drawing/2014/main" id="{940399AF-6387-7E8A-D069-F8ADD95E14B2}"/>
              </a:ext>
            </a:extLst>
          </p:cNvPr>
          <p:cNvPicPr>
            <a:picLocks noChangeAspect="1"/>
          </p:cNvPicPr>
          <p:nvPr/>
        </p:nvPicPr>
        <p:blipFill>
          <a:blip r:embed="rId2"/>
          <a:stretch>
            <a:fillRect/>
          </a:stretch>
        </p:blipFill>
        <p:spPr>
          <a:xfrm>
            <a:off x="1131260" y="1311158"/>
            <a:ext cx="7115514" cy="3074773"/>
          </a:xfrm>
          <a:prstGeom prst="rect">
            <a:avLst/>
          </a:prstGeom>
        </p:spPr>
      </p:pic>
      <p:sp>
        <p:nvSpPr>
          <p:cNvPr id="3" name="文本框 2">
            <a:extLst>
              <a:ext uri="{FF2B5EF4-FFF2-40B4-BE49-F238E27FC236}">
                <a16:creationId xmlns:a16="http://schemas.microsoft.com/office/drawing/2014/main" id="{295FA239-3D92-71F0-9999-97C2673C85BF}"/>
              </a:ext>
            </a:extLst>
          </p:cNvPr>
          <p:cNvSpPr txBox="1"/>
          <p:nvPr/>
        </p:nvSpPr>
        <p:spPr>
          <a:xfrm>
            <a:off x="1131259" y="4572153"/>
            <a:ext cx="7115513" cy="1077603"/>
          </a:xfrm>
          <a:prstGeom prst="rect">
            <a:avLst/>
          </a:prstGeom>
          <a:noFill/>
        </p:spPr>
        <p:txBody>
          <a:bodyPr wrap="square">
            <a:spAutoFit/>
          </a:bodyPr>
          <a:lstStyle/>
          <a:p>
            <a:pPr>
              <a:lnSpc>
                <a:spcPct val="250000"/>
              </a:lnSpc>
            </a:pPr>
            <a:r>
              <a:rPr lang="en-US" altLang="zh-CN" sz="1400">
                <a:latin typeface="微软雅黑" panose="020B0503020204020204" pitchFamily="34" charset="-122"/>
                <a:ea typeface="微软雅黑" panose="020B0503020204020204" pitchFamily="34" charset="-122"/>
              </a:rPr>
              <a:t>22</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9</a:t>
            </a:r>
            <a:r>
              <a:rPr lang="zh-CN" altLang="en-US" sz="1400">
                <a:latin typeface="微软雅黑" panose="020B0503020204020204" pitchFamily="34" charset="-122"/>
                <a:ea typeface="微软雅黑" panose="020B0503020204020204" pitchFamily="34" charset="-122"/>
              </a:rPr>
              <a:t>月，“老旧车”比例抬头，</a:t>
            </a:r>
            <a:r>
              <a:rPr lang="en-US" altLang="zh-CN" sz="1400">
                <a:latin typeface="微软雅黑" panose="020B0503020204020204" pitchFamily="34" charset="-122"/>
                <a:ea typeface="微软雅黑" panose="020B0503020204020204" pitchFamily="34" charset="-122"/>
              </a:rPr>
              <a:t>1-5</a:t>
            </a:r>
            <a:r>
              <a:rPr lang="zh-CN" altLang="en-US" sz="1400">
                <a:latin typeface="微软雅黑" panose="020B0503020204020204" pitchFamily="34" charset="-122"/>
                <a:ea typeface="微软雅黑" panose="020B0503020204020204" pitchFamily="34" charset="-122"/>
              </a:rPr>
              <a:t>万公里内的数据较上月降低</a:t>
            </a: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个百分点，</a:t>
            </a:r>
            <a:r>
              <a:rPr lang="en-US" altLang="zh-CN" sz="1400">
                <a:latin typeface="微软雅黑" panose="020B0503020204020204" pitchFamily="34" charset="-122"/>
                <a:ea typeface="微软雅黑" panose="020B0503020204020204" pitchFamily="34" charset="-122"/>
              </a:rPr>
              <a:t>5-10</a:t>
            </a:r>
            <a:r>
              <a:rPr lang="zh-CN" altLang="en-US" sz="1400">
                <a:latin typeface="微软雅黑" panose="020B0503020204020204" pitchFamily="34" charset="-122"/>
                <a:ea typeface="微软雅黑" panose="020B0503020204020204" pitchFamily="34" charset="-122"/>
              </a:rPr>
              <a:t>万区域增长</a:t>
            </a:r>
            <a:r>
              <a:rPr lang="en-US" altLang="zh-CN" sz="1400">
                <a:latin typeface="微软雅黑" panose="020B0503020204020204" pitchFamily="34" charset="-122"/>
                <a:ea typeface="微软雅黑" panose="020B0503020204020204" pitchFamily="34" charset="-122"/>
              </a:rPr>
              <a:t>1</a:t>
            </a:r>
            <a:r>
              <a:rPr lang="zh-CN" altLang="en-US" sz="1400">
                <a:latin typeface="微软雅黑" panose="020B0503020204020204" pitchFamily="34" charset="-122"/>
                <a:ea typeface="微软雅黑" panose="020B0503020204020204" pitchFamily="34" charset="-122"/>
              </a:rPr>
              <a:t>个百分点，</a:t>
            </a:r>
            <a:r>
              <a:rPr lang="en-US" altLang="zh-CN" sz="1400">
                <a:latin typeface="微软雅黑" panose="020B0503020204020204" pitchFamily="34" charset="-122"/>
                <a:ea typeface="微软雅黑" panose="020B0503020204020204" pitchFamily="34" charset="-122"/>
              </a:rPr>
              <a:t>20</a:t>
            </a:r>
            <a:r>
              <a:rPr lang="zh-CN" altLang="en-US" sz="1400">
                <a:latin typeface="微软雅黑" panose="020B0503020204020204" pitchFamily="34" charset="-122"/>
                <a:ea typeface="微软雅黑" panose="020B0503020204020204" pitchFamily="34" charset="-122"/>
              </a:rPr>
              <a:t>万以上数据增长</a:t>
            </a:r>
            <a:r>
              <a:rPr lang="en-US" altLang="zh-CN" sz="1400">
                <a:latin typeface="微软雅黑" panose="020B0503020204020204" pitchFamily="34" charset="-122"/>
                <a:ea typeface="微软雅黑" panose="020B0503020204020204" pitchFamily="34" charset="-122"/>
              </a:rPr>
              <a:t>2</a:t>
            </a:r>
            <a:r>
              <a:rPr lang="zh-CN" altLang="en-US" sz="1400">
                <a:latin typeface="微软雅黑" panose="020B0503020204020204" pitchFamily="34" charset="-122"/>
                <a:ea typeface="微软雅黑" panose="020B0503020204020204" pitchFamily="34" charset="-122"/>
              </a:rPr>
              <a:t>个百分点。</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5600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pic>
        <p:nvPicPr>
          <p:cNvPr id="6" name="图片 5">
            <a:extLst>
              <a:ext uri="{FF2B5EF4-FFF2-40B4-BE49-F238E27FC236}">
                <a16:creationId xmlns:a16="http://schemas.microsoft.com/office/drawing/2014/main" id="{A8360FF2-1748-217F-90B5-09309432BB13}"/>
              </a:ext>
            </a:extLst>
          </p:cNvPr>
          <p:cNvPicPr>
            <a:picLocks noChangeAspect="1"/>
          </p:cNvPicPr>
          <p:nvPr/>
        </p:nvPicPr>
        <p:blipFill>
          <a:blip r:embed="rId2"/>
          <a:stretch>
            <a:fillRect/>
          </a:stretch>
        </p:blipFill>
        <p:spPr>
          <a:xfrm>
            <a:off x="1036005" y="1258129"/>
            <a:ext cx="7467915" cy="3125228"/>
          </a:xfrm>
          <a:prstGeom prst="rect">
            <a:avLst/>
          </a:prstGeom>
        </p:spPr>
      </p:pic>
      <p:sp>
        <p:nvSpPr>
          <p:cNvPr id="3" name="文本框 2">
            <a:extLst>
              <a:ext uri="{FF2B5EF4-FFF2-40B4-BE49-F238E27FC236}">
                <a16:creationId xmlns:a16="http://schemas.microsoft.com/office/drawing/2014/main" id="{19B43BA9-5904-AE67-C64C-0F88A25FD28B}"/>
              </a:ext>
            </a:extLst>
          </p:cNvPr>
          <p:cNvSpPr txBox="1"/>
          <p:nvPr/>
        </p:nvSpPr>
        <p:spPr>
          <a:xfrm>
            <a:off x="1036005" y="4725464"/>
            <a:ext cx="7467914" cy="1077603"/>
          </a:xfrm>
          <a:prstGeom prst="rect">
            <a:avLst/>
          </a:prstGeom>
          <a:noFill/>
        </p:spPr>
        <p:txBody>
          <a:bodyPr wrap="square">
            <a:spAutoFit/>
          </a:bodyPr>
          <a:lstStyle/>
          <a:p>
            <a:pPr marR="0" lvl="0" indent="0" fontAlgn="auto">
              <a:lnSpc>
                <a:spcPct val="250000"/>
              </a:lnSpc>
              <a:spcBef>
                <a:spcPts val="0"/>
              </a:spcBef>
              <a:spcAft>
                <a:spcPts val="0"/>
              </a:spcAft>
              <a:buClrTx/>
              <a:buSzTx/>
              <a:buFontTx/>
              <a:buNone/>
              <a:tabLst/>
              <a:defRPr/>
            </a:pPr>
            <a:r>
              <a:rPr lang="en-US" altLang="zh-CN" sz="1400">
                <a:latin typeface="微软雅黑" panose="020B0503020204020204" pitchFamily="34" charset="-122"/>
                <a:ea typeface="微软雅黑" panose="020B0503020204020204" pitchFamily="34" charset="-122"/>
              </a:rPr>
              <a:t>2022</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9</a:t>
            </a:r>
            <a:r>
              <a:rPr lang="zh-CN" altLang="en-US" sz="1400">
                <a:latin typeface="微软雅黑" panose="020B0503020204020204" pitchFamily="34" charset="-122"/>
                <a:ea typeface="微软雅黑" panose="020B0503020204020204" pitchFamily="34" charset="-122"/>
              </a:rPr>
              <a:t>月，</a:t>
            </a:r>
            <a:r>
              <a:rPr lang="en-US" altLang="zh-CN" sz="1400">
                <a:latin typeface="微软雅黑" panose="020B0503020204020204" pitchFamily="34" charset="-122"/>
                <a:ea typeface="微软雅黑" panose="020B0503020204020204" pitchFamily="34" charset="-122"/>
              </a:rPr>
              <a:t>5</a:t>
            </a:r>
            <a:r>
              <a:rPr lang="zh-CN" altLang="en-US" sz="1400">
                <a:latin typeface="微软雅黑" panose="020B0503020204020204" pitchFamily="34" charset="-122"/>
                <a:ea typeface="微软雅黑" panose="020B0503020204020204" pitchFamily="34" charset="-122"/>
              </a:rPr>
              <a:t>年以内车龄的较新车数据较上月降低了</a:t>
            </a:r>
            <a:r>
              <a:rPr lang="en-US" altLang="zh-CN" sz="140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个百分点，</a:t>
            </a:r>
            <a:r>
              <a:rPr lang="en-US" altLang="zh-CN" sz="1400">
                <a:latin typeface="微软雅黑" panose="020B0503020204020204" pitchFamily="34" charset="-122"/>
                <a:ea typeface="微软雅黑" panose="020B0503020204020204" pitchFamily="34" charset="-122"/>
              </a:rPr>
              <a:t>5</a:t>
            </a:r>
            <a:r>
              <a:rPr lang="zh-CN" altLang="en-US" sz="1400">
                <a:latin typeface="微软雅黑" panose="020B0503020204020204" pitchFamily="34" charset="-122"/>
                <a:ea typeface="微软雅黑" panose="020B0503020204020204" pitchFamily="34" charset="-122"/>
              </a:rPr>
              <a:t>年以上的“老旧车”提升了</a:t>
            </a:r>
            <a:r>
              <a:rPr lang="en-US" altLang="zh-CN" sz="140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个百分点。</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0612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2022</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8</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4CE09EDA-00C7-4FC5-9E28-AD15CC676F4B}"/>
              </a:ext>
            </a:extLst>
          </p:cNvPr>
          <p:cNvGrpSpPr/>
          <p:nvPr/>
        </p:nvGrpSpPr>
        <p:grpSpPr>
          <a:xfrm>
            <a:off x="583136" y="4456892"/>
            <a:ext cx="7933611" cy="2181751"/>
            <a:chOff x="5539081" y="1613945"/>
            <a:chExt cx="10844115" cy="1699059"/>
          </a:xfrm>
        </p:grpSpPr>
        <p:sp>
          <p:nvSpPr>
            <p:cNvPr id="18" name="矩形 17">
              <a:extLst>
                <a:ext uri="{FF2B5EF4-FFF2-40B4-BE49-F238E27FC236}">
                  <a16:creationId xmlns:a16="http://schemas.microsoft.com/office/drawing/2014/main" id="{4C2B7E2C-C8A1-4319-8E22-046714532A83}"/>
                </a:ext>
              </a:extLst>
            </p:cNvPr>
            <p:cNvSpPr/>
            <p:nvPr/>
          </p:nvSpPr>
          <p:spPr>
            <a:xfrm>
              <a:off x="6063293" y="1837871"/>
              <a:ext cx="3755512" cy="410369"/>
            </a:xfrm>
            <a:prstGeom prst="rect">
              <a:avLst/>
            </a:prstGeom>
            <a:noFill/>
            <a:ln w="19050">
              <a:noFill/>
            </a:ln>
          </p:spPr>
          <p:txBody>
            <a:bodyPr wrap="square">
              <a:spAutoFit/>
            </a:bodyPr>
            <a:lstStyle/>
            <a:p>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5EB32B4B-EE54-4D09-8BE4-2150B759055D}"/>
                </a:ext>
              </a:extLst>
            </p:cNvPr>
            <p:cNvSpPr/>
            <p:nvPr/>
          </p:nvSpPr>
          <p:spPr>
            <a:xfrm>
              <a:off x="5539081" y="1613945"/>
              <a:ext cx="10844115" cy="1699059"/>
            </a:xfrm>
            <a:prstGeom prst="rect">
              <a:avLst/>
            </a:prstGeom>
            <a:noFill/>
          </p:spPr>
          <p:txBody>
            <a:bodyPr wrap="square">
              <a:spAutoFit/>
            </a:bodyPr>
            <a:lstStyle/>
            <a:p>
              <a:pPr>
                <a:lnSpc>
                  <a:spcPct val="200000"/>
                </a:lnSpc>
              </a:pPr>
              <a:r>
                <a:rPr lang="en-US" altLang="zh-CN" sz="1400" kern="100" dirty="0">
                  <a:latin typeface="微软雅黑" panose="020B0503020204020204" pitchFamily="34" charset="-122"/>
                  <a:ea typeface="微软雅黑" panose="020B0503020204020204" pitchFamily="34" charset="-122"/>
                </a:rPr>
                <a:t>2022</a:t>
              </a:r>
              <a:r>
                <a:rPr lang="zh-CN" altLang="en-US" sz="1400" kern="100" dirty="0">
                  <a:latin typeface="微软雅黑" panose="020B0503020204020204" pitchFamily="34" charset="-122"/>
                  <a:ea typeface="微软雅黑" panose="020B0503020204020204" pitchFamily="34" charset="-122"/>
                </a:rPr>
                <a:t>年</a:t>
              </a:r>
              <a:r>
                <a:rPr lang="en-US" altLang="zh-CN" sz="1400" kern="100" dirty="0">
                  <a:latin typeface="微软雅黑" panose="020B0503020204020204" pitchFamily="34" charset="-122"/>
                  <a:ea typeface="微软雅黑" panose="020B0503020204020204" pitchFamily="34" charset="-122"/>
                </a:rPr>
                <a:t>8</a:t>
              </a:r>
              <a:r>
                <a:rPr lang="zh-CN" altLang="en-US" sz="1400" kern="100" dirty="0">
                  <a:latin typeface="微软雅黑" panose="020B0503020204020204" pitchFamily="34" charset="-122"/>
                  <a:ea typeface="微软雅黑" panose="020B0503020204020204" pitchFamily="34" charset="-122"/>
                </a:rPr>
                <a:t>月，全国二手车市场交易量</a:t>
              </a:r>
              <a:r>
                <a:rPr lang="en-US" altLang="zh-CN" sz="1400" kern="100" dirty="0">
                  <a:latin typeface="微软雅黑" panose="020B0503020204020204" pitchFamily="34" charset="-122"/>
                  <a:ea typeface="微软雅黑" panose="020B0503020204020204" pitchFamily="34" charset="-122"/>
                </a:rPr>
                <a:t>146.76</a:t>
              </a:r>
              <a:r>
                <a:rPr lang="zh-CN" altLang="en-US" sz="1400" kern="100" dirty="0">
                  <a:latin typeface="微软雅黑" panose="020B0503020204020204" pitchFamily="34" charset="-122"/>
                  <a:ea typeface="微软雅黑" panose="020B0503020204020204" pitchFamily="34" charset="-122"/>
                </a:rPr>
                <a:t>万辆，交易量环比增长</a:t>
              </a:r>
              <a:r>
                <a:rPr lang="en-US" altLang="zh-CN" sz="1400" kern="100" dirty="0">
                  <a:latin typeface="微软雅黑" panose="020B0503020204020204" pitchFamily="34" charset="-122"/>
                  <a:ea typeface="微软雅黑" panose="020B0503020204020204" pitchFamily="34" charset="-122"/>
                </a:rPr>
                <a:t>1.69%</a:t>
              </a:r>
              <a:r>
                <a:rPr lang="zh-CN" altLang="en-US" sz="1400" kern="100" dirty="0">
                  <a:latin typeface="微软雅黑" panose="020B0503020204020204" pitchFamily="34" charset="-122"/>
                  <a:ea typeface="微软雅黑" panose="020B0503020204020204" pitchFamily="34" charset="-122"/>
                </a:rPr>
                <a:t>，同比下降</a:t>
              </a:r>
              <a:r>
                <a:rPr lang="en-US" altLang="zh-CN" sz="1400" kern="100" dirty="0">
                  <a:latin typeface="微软雅黑" panose="020B0503020204020204" pitchFamily="34" charset="-122"/>
                  <a:ea typeface="微软雅黑" panose="020B0503020204020204" pitchFamily="34" charset="-122"/>
                </a:rPr>
                <a:t>2.04%</a:t>
              </a:r>
              <a:r>
                <a:rPr lang="zh-CN" altLang="en-US" sz="1400" kern="100" dirty="0">
                  <a:latin typeface="微软雅黑" panose="020B0503020204020204" pitchFamily="34" charset="-122"/>
                  <a:ea typeface="微软雅黑" panose="020B0503020204020204" pitchFamily="34" charset="-122"/>
                </a:rPr>
                <a:t>，交易金额为</a:t>
              </a:r>
              <a:r>
                <a:rPr lang="en-US" altLang="zh-CN" sz="1400" kern="100" dirty="0">
                  <a:latin typeface="微软雅黑" panose="020B0503020204020204" pitchFamily="34" charset="-122"/>
                  <a:ea typeface="微软雅黑" panose="020B0503020204020204" pitchFamily="34" charset="-122"/>
                </a:rPr>
                <a:t>956.6</a:t>
              </a:r>
              <a:r>
                <a:rPr lang="zh-CN" altLang="en-US" sz="1400" kern="100" dirty="0">
                  <a:latin typeface="微软雅黑" panose="020B0503020204020204" pitchFamily="34" charset="-122"/>
                  <a:ea typeface="微软雅黑" panose="020B0503020204020204" pitchFamily="34" charset="-122"/>
                </a:rPr>
                <a:t>亿元。</a:t>
              </a:r>
              <a:endParaRPr lang="en-US" altLang="zh-CN" sz="1400" kern="100" dirty="0">
                <a:latin typeface="微软雅黑" panose="020B0503020204020204" pitchFamily="34" charset="-122"/>
                <a:ea typeface="微软雅黑" panose="020B0503020204020204" pitchFamily="34" charset="-122"/>
              </a:endParaRPr>
            </a:p>
            <a:p>
              <a:pPr>
                <a:lnSpc>
                  <a:spcPct val="200000"/>
                </a:lnSpc>
              </a:pPr>
              <a:r>
                <a:rPr lang="zh-CN" altLang="en-US" sz="1400" kern="100" dirty="0">
                  <a:latin typeface="微软雅黑" panose="020B0503020204020204" pitchFamily="34" charset="-122"/>
                  <a:ea typeface="微软雅黑" panose="020B0503020204020204" pitchFamily="34" charset="-122"/>
                </a:rPr>
                <a:t>本月前两周因南方局部连续高温多雨天气影响了部分线下的集客效果，导致市场需求不旺，后期涉及西南、西北地区的疫情反复使第三、四周的市场出现小幅滑坡，虽然诸多不利因素影响了本月的交易量，但自</a:t>
              </a:r>
              <a:r>
                <a:rPr lang="en-US" altLang="zh-CN" sz="1400" kern="100" dirty="0">
                  <a:latin typeface="微软雅黑" panose="020B0503020204020204" pitchFamily="34" charset="-122"/>
                  <a:ea typeface="微软雅黑" panose="020B0503020204020204" pitchFamily="34" charset="-122"/>
                </a:rPr>
                <a:t>4</a:t>
              </a:r>
              <a:r>
                <a:rPr lang="zh-CN" altLang="en-US" sz="1400" kern="100" dirty="0">
                  <a:latin typeface="微软雅黑" panose="020B0503020204020204" pitchFamily="34" charset="-122"/>
                  <a:ea typeface="微软雅黑" panose="020B0503020204020204" pitchFamily="34" charset="-122"/>
                </a:rPr>
                <a:t>月以来交易规模依然呈现逐步回升的态势。</a:t>
              </a:r>
              <a:endParaRPr lang="en-US" altLang="zh-CN" sz="1400" kern="100" dirty="0">
                <a:latin typeface="微软雅黑" panose="020B0503020204020204" pitchFamily="34" charset="-122"/>
                <a:ea typeface="微软雅黑" panose="020B0503020204020204" pitchFamily="34" charset="-122"/>
              </a:endParaRPr>
            </a:p>
          </p:txBody>
        </p:sp>
      </p:grpSp>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二手车市场月度交易趋势</a:t>
            </a:r>
          </a:p>
        </p:txBody>
      </p:sp>
      <p:graphicFrame>
        <p:nvGraphicFramePr>
          <p:cNvPr id="4" name="图表 3">
            <a:extLst>
              <a:ext uri="{FF2B5EF4-FFF2-40B4-BE49-F238E27FC236}">
                <a16:creationId xmlns:a16="http://schemas.microsoft.com/office/drawing/2014/main" id="{00000000-0008-0000-0400-00000C000000}"/>
              </a:ext>
            </a:extLst>
          </p:cNvPr>
          <p:cNvGraphicFramePr>
            <a:graphicFrameLocks/>
          </p:cNvGraphicFramePr>
          <p:nvPr/>
        </p:nvGraphicFramePr>
        <p:xfrm>
          <a:off x="583136" y="1091553"/>
          <a:ext cx="7977727" cy="34184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0236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2022</a:t>
            </a:r>
            <a:r>
              <a:rPr kumimoji="1" lang="zh-CN" altLang="en-US" sz="2000" b="1">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9</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2" name="文本框 1">
            <a:extLst>
              <a:ext uri="{FF2B5EF4-FFF2-40B4-BE49-F238E27FC236}">
                <a16:creationId xmlns:a16="http://schemas.microsoft.com/office/drawing/2014/main" id="{0E282C11-7C60-474D-A2D2-753363D1E8FE}"/>
              </a:ext>
            </a:extLst>
          </p:cNvPr>
          <p:cNvSpPr txBox="1"/>
          <p:nvPr/>
        </p:nvSpPr>
        <p:spPr>
          <a:xfrm>
            <a:off x="461393" y="4678046"/>
            <a:ext cx="8247721" cy="1167692"/>
          </a:xfrm>
          <a:prstGeom prst="rect">
            <a:avLst/>
          </a:prstGeom>
          <a:noFill/>
        </p:spPr>
        <p:txBody>
          <a:bodyPr wrap="square" rtlCol="0">
            <a:spAutoFit/>
          </a:bodyPr>
          <a:lstStyle/>
          <a:p>
            <a:pPr marL="171450" indent="-171450">
              <a:lnSpc>
                <a:spcPct val="150000"/>
              </a:lnSpc>
              <a:buFont typeface="Arial" panose="020B0604020202020204" pitchFamily="34" charset="0"/>
              <a:buChar char="•"/>
              <a:defRPr/>
            </a:pPr>
            <a:r>
              <a:rPr lang="en-US" altLang="zh-CN" sz="1200"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月第三周日均交易量为</a:t>
            </a:r>
            <a:r>
              <a:rPr lang="en-US" altLang="zh-CN" sz="1200" dirty="0">
                <a:solidFill>
                  <a:prstClr val="black"/>
                </a:solidFill>
                <a:latin typeface="微软雅黑" panose="020B0503020204020204" pitchFamily="34" charset="-122"/>
                <a:ea typeface="微软雅黑" panose="020B0503020204020204" pitchFamily="34" charset="-122"/>
              </a:rPr>
              <a:t>6.13</a:t>
            </a:r>
            <a:r>
              <a:rPr lang="zh-CN" altLang="en-US" sz="1200" dirty="0">
                <a:solidFill>
                  <a:prstClr val="black"/>
                </a:solidFill>
                <a:latin typeface="微软雅黑" panose="020B0503020204020204" pitchFamily="34" charset="-122"/>
                <a:ea typeface="微软雅黑" panose="020B0503020204020204" pitchFamily="34" charset="-122"/>
              </a:rPr>
              <a:t>万辆，环比上周增长</a:t>
            </a:r>
            <a:r>
              <a:rPr lang="en-US" altLang="zh-CN" sz="1200" dirty="0">
                <a:solidFill>
                  <a:prstClr val="black"/>
                </a:solidFill>
                <a:latin typeface="微软雅黑" panose="020B0503020204020204" pitchFamily="34" charset="-122"/>
                <a:ea typeface="微软雅黑" panose="020B0503020204020204" pitchFamily="34" charset="-122"/>
              </a:rPr>
              <a:t>11.33%</a:t>
            </a:r>
            <a:r>
              <a:rPr lang="zh-CN" altLang="en-US" sz="1200" dirty="0">
                <a:solidFill>
                  <a:prstClr val="black"/>
                </a:solidFill>
                <a:latin typeface="微软雅黑" panose="020B0503020204020204" pitchFamily="34" charset="-122"/>
                <a:ea typeface="微软雅黑" panose="020B0503020204020204" pitchFamily="34" charset="-122"/>
              </a:rPr>
              <a:t>，与</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月份同期相比增长</a:t>
            </a:r>
            <a:r>
              <a:rPr lang="en-US" altLang="zh-CN" sz="1200" dirty="0">
                <a:solidFill>
                  <a:prstClr val="black"/>
                </a:solidFill>
                <a:latin typeface="微软雅黑" panose="020B0503020204020204" pitchFamily="34" charset="-122"/>
                <a:ea typeface="微软雅黑" panose="020B0503020204020204" pitchFamily="34" charset="-122"/>
              </a:rPr>
              <a:t>1.65%</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200" dirty="0">
                <a:solidFill>
                  <a:prstClr val="black"/>
                </a:solidFill>
                <a:latin typeface="微软雅黑" panose="020B0503020204020204" pitchFamily="34" charset="-122"/>
                <a:ea typeface="微软雅黑" panose="020B0503020204020204" pitchFamily="34" charset="-122"/>
              </a:rPr>
              <a:t>第二周日均交易量为</a:t>
            </a:r>
            <a:r>
              <a:rPr lang="en-US" altLang="zh-CN" sz="1200" dirty="0">
                <a:solidFill>
                  <a:prstClr val="black"/>
                </a:solidFill>
                <a:latin typeface="微软雅黑" panose="020B0503020204020204" pitchFamily="34" charset="-122"/>
                <a:ea typeface="微软雅黑" panose="020B0503020204020204" pitchFamily="34" charset="-122"/>
              </a:rPr>
              <a:t>5.50</a:t>
            </a:r>
            <a:r>
              <a:rPr lang="zh-CN" altLang="en-US" sz="1200" dirty="0">
                <a:solidFill>
                  <a:prstClr val="black"/>
                </a:solidFill>
                <a:latin typeface="微软雅黑" panose="020B0503020204020204" pitchFamily="34" charset="-122"/>
                <a:ea typeface="微软雅黑" panose="020B0503020204020204" pitchFamily="34" charset="-122"/>
              </a:rPr>
              <a:t>万辆，与</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月同期相比下降</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个百分点；</a:t>
            </a:r>
            <a:endParaRPr lang="en-US" altLang="zh-CN" sz="1200" dirty="0">
              <a:solidFill>
                <a:prstClr val="black"/>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200" dirty="0">
                <a:solidFill>
                  <a:prstClr val="black"/>
                </a:solidFill>
                <a:latin typeface="微软雅黑" panose="020B0503020204020204" pitchFamily="34" charset="-122"/>
                <a:ea typeface="微软雅黑" panose="020B0503020204020204" pitchFamily="34" charset="-122"/>
              </a:rPr>
              <a:t>第一周日均交易</a:t>
            </a:r>
            <a:r>
              <a:rPr lang="en-US" altLang="zh-CN" sz="1200" dirty="0">
                <a:solidFill>
                  <a:prstClr val="black"/>
                </a:solidFill>
                <a:latin typeface="微软雅黑" panose="020B0503020204020204" pitchFamily="34" charset="-122"/>
                <a:ea typeface="微软雅黑" panose="020B0503020204020204" pitchFamily="34" charset="-122"/>
              </a:rPr>
              <a:t>5.49</a:t>
            </a:r>
            <a:r>
              <a:rPr lang="zh-CN" altLang="en-US" sz="1200" dirty="0">
                <a:solidFill>
                  <a:prstClr val="black"/>
                </a:solidFill>
                <a:latin typeface="微软雅黑" panose="020B0503020204020204" pitchFamily="34" charset="-122"/>
                <a:ea typeface="微软雅黑" panose="020B0503020204020204" pitchFamily="34" charset="-122"/>
              </a:rPr>
              <a:t>万辆，环比上周下降</a:t>
            </a:r>
            <a:r>
              <a:rPr lang="en-US" altLang="zh-CN" sz="1200" dirty="0">
                <a:solidFill>
                  <a:prstClr val="black"/>
                </a:solidFill>
                <a:latin typeface="微软雅黑" panose="020B0503020204020204" pitchFamily="34" charset="-122"/>
                <a:ea typeface="微软雅黑" panose="020B0503020204020204" pitchFamily="34" charset="-122"/>
              </a:rPr>
              <a:t>0.5</a:t>
            </a:r>
            <a:r>
              <a:rPr lang="zh-CN" altLang="en-US" sz="1200" dirty="0">
                <a:solidFill>
                  <a:prstClr val="black"/>
                </a:solidFill>
                <a:latin typeface="微软雅黑" panose="020B0503020204020204" pitchFamily="34" charset="-122"/>
                <a:ea typeface="微软雅黑" panose="020B0503020204020204" pitchFamily="34" charset="-122"/>
              </a:rPr>
              <a:t>个百分点，与</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月同期相比下降了</a:t>
            </a:r>
            <a:r>
              <a:rPr lang="en-US" altLang="zh-CN" sz="1200" dirty="0">
                <a:solidFill>
                  <a:prstClr val="black"/>
                </a:solidFill>
                <a:latin typeface="微软雅黑" panose="020B0503020204020204" pitchFamily="34" charset="-122"/>
                <a:ea typeface="微软雅黑" panose="020B0503020204020204" pitchFamily="34" charset="-122"/>
              </a:rPr>
              <a:t>7.26%</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200" b="1" dirty="0">
                <a:solidFill>
                  <a:prstClr val="black"/>
                </a:solidFill>
                <a:latin typeface="微软雅黑" panose="020B0503020204020204" pitchFamily="34" charset="-122"/>
                <a:ea typeface="微软雅黑" panose="020B0503020204020204" pitchFamily="34" charset="-122"/>
              </a:rPr>
              <a:t>预计</a:t>
            </a:r>
            <a:r>
              <a:rPr lang="en-US" altLang="zh-CN" sz="1200" b="1" dirty="0">
                <a:solidFill>
                  <a:prstClr val="black"/>
                </a:solidFill>
                <a:latin typeface="微软雅黑" panose="020B0503020204020204" pitchFamily="34" charset="-122"/>
                <a:ea typeface="微软雅黑" panose="020B0503020204020204" pitchFamily="34" charset="-122"/>
              </a:rPr>
              <a:t>9</a:t>
            </a:r>
            <a:r>
              <a:rPr lang="zh-CN" altLang="en-US" sz="1200" b="1" dirty="0">
                <a:solidFill>
                  <a:prstClr val="black"/>
                </a:solidFill>
                <a:latin typeface="微软雅黑" panose="020B0503020204020204" pitchFamily="34" charset="-122"/>
                <a:ea typeface="微软雅黑" panose="020B0503020204020204" pitchFamily="34" charset="-122"/>
              </a:rPr>
              <a:t>月交易规模在</a:t>
            </a:r>
            <a:r>
              <a:rPr lang="en-US" altLang="zh-CN" sz="1200" b="1" dirty="0">
                <a:solidFill>
                  <a:prstClr val="black"/>
                </a:solidFill>
                <a:latin typeface="微软雅黑" panose="020B0503020204020204" pitchFamily="34" charset="-122"/>
                <a:ea typeface="微软雅黑" panose="020B0503020204020204" pitchFamily="34" charset="-122"/>
              </a:rPr>
              <a:t>148-150</a:t>
            </a:r>
            <a:r>
              <a:rPr lang="zh-CN" altLang="en-US" sz="1200" b="1" dirty="0">
                <a:solidFill>
                  <a:prstClr val="black"/>
                </a:solidFill>
                <a:latin typeface="微软雅黑" panose="020B0503020204020204" pitchFamily="34" charset="-122"/>
                <a:ea typeface="微软雅黑" panose="020B0503020204020204" pitchFamily="34" charset="-122"/>
              </a:rPr>
              <a:t>万辆左右，同比下降</a:t>
            </a:r>
            <a:r>
              <a:rPr lang="en-US" altLang="zh-CN" sz="1200" b="1" dirty="0">
                <a:solidFill>
                  <a:prstClr val="black"/>
                </a:solidFill>
                <a:latin typeface="微软雅黑" panose="020B0503020204020204" pitchFamily="34" charset="-122"/>
                <a:ea typeface="微软雅黑" panose="020B0503020204020204" pitchFamily="34" charset="-122"/>
              </a:rPr>
              <a:t>4.76%</a:t>
            </a:r>
            <a:r>
              <a:rPr lang="zh-CN" altLang="en-US" sz="1200" b="1" dirty="0">
                <a:solidFill>
                  <a:prstClr val="black"/>
                </a:solidFill>
                <a:latin typeface="微软雅黑" panose="020B0503020204020204" pitchFamily="34" charset="-122"/>
                <a:ea typeface="微软雅黑" panose="020B0503020204020204" pitchFamily="34" charset="-122"/>
              </a:rPr>
              <a:t>。前三季度预计交易量在</a:t>
            </a:r>
            <a:r>
              <a:rPr lang="en-US" altLang="zh-CN" sz="1200" b="1" dirty="0">
                <a:solidFill>
                  <a:prstClr val="black"/>
                </a:solidFill>
                <a:latin typeface="微软雅黑" panose="020B0503020204020204" pitchFamily="34" charset="-122"/>
                <a:ea typeface="微软雅黑" panose="020B0503020204020204" pitchFamily="34" charset="-122"/>
              </a:rPr>
              <a:t>1200</a:t>
            </a:r>
            <a:r>
              <a:rPr lang="zh-CN" altLang="en-US" sz="1200" b="1" dirty="0">
                <a:solidFill>
                  <a:prstClr val="black"/>
                </a:solidFill>
                <a:latin typeface="微软雅黑" panose="020B0503020204020204" pitchFamily="34" charset="-122"/>
                <a:ea typeface="微软雅黑" panose="020B0503020204020204" pitchFamily="34" charset="-122"/>
              </a:rPr>
              <a:t>万辆，累计同比下降</a:t>
            </a:r>
            <a:r>
              <a:rPr lang="en-US" altLang="zh-CN" sz="1200" b="1" dirty="0">
                <a:solidFill>
                  <a:prstClr val="black"/>
                </a:solidFill>
                <a:latin typeface="微软雅黑" panose="020B0503020204020204" pitchFamily="34" charset="-122"/>
                <a:ea typeface="微软雅黑" panose="020B0503020204020204" pitchFamily="34" charset="-122"/>
              </a:rPr>
              <a:t>7.5%</a:t>
            </a:r>
            <a:r>
              <a:rPr lang="zh-CN" altLang="en-US" sz="1200" b="1" dirty="0">
                <a:solidFill>
                  <a:prstClr val="black"/>
                </a:solidFill>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B2747A3B-CE49-4512-4A6F-06306780EB66}"/>
              </a:ext>
            </a:extLst>
          </p:cNvPr>
          <p:cNvPicPr>
            <a:picLocks noChangeAspect="1"/>
          </p:cNvPicPr>
          <p:nvPr/>
        </p:nvPicPr>
        <p:blipFill>
          <a:blip r:embed="rId2"/>
          <a:stretch>
            <a:fillRect/>
          </a:stretch>
        </p:blipFill>
        <p:spPr>
          <a:xfrm>
            <a:off x="461393" y="1251143"/>
            <a:ext cx="8200493" cy="3188971"/>
          </a:xfrm>
          <a:prstGeom prst="rect">
            <a:avLst/>
          </a:prstGeom>
        </p:spPr>
      </p:pic>
    </p:spTree>
    <p:extLst>
      <p:ext uri="{BB962C8B-B14F-4D97-AF65-F5344CB8AC3E}">
        <p14:creationId xmlns:p14="http://schemas.microsoft.com/office/powerpoint/2010/main" val="399482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368348" y="4731545"/>
            <a:ext cx="8407303" cy="1513941"/>
          </a:xfrm>
          <a:prstGeom prst="rect">
            <a:avLst/>
          </a:prstGeom>
          <a:noFill/>
        </p:spPr>
        <p:txBody>
          <a:bodyPr wrap="square" rtlCol="0">
            <a:spAutoFit/>
          </a:bodyPr>
          <a:lstStyle/>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 基本型乘用车共交易</a:t>
            </a:r>
            <a:r>
              <a:rPr lang="en-US" altLang="zh-CN" sz="1200" dirty="0">
                <a:solidFill>
                  <a:prstClr val="black"/>
                </a:solidFill>
                <a:latin typeface="微软雅黑" panose="020B0503020204020204" pitchFamily="34" charset="-122"/>
                <a:ea typeface="微软雅黑" panose="020B0503020204020204" pitchFamily="34" charset="-122"/>
              </a:rPr>
              <a:t>86.80</a:t>
            </a:r>
            <a:r>
              <a:rPr lang="zh-CN" altLang="en-US" sz="1200" dirty="0">
                <a:solidFill>
                  <a:prstClr val="black"/>
                </a:solidFill>
                <a:latin typeface="微软雅黑" panose="020B0503020204020204" pitchFamily="34" charset="-122"/>
                <a:ea typeface="微软雅黑" panose="020B0503020204020204" pitchFamily="34" charset="-122"/>
              </a:rPr>
              <a:t>万辆，</a:t>
            </a:r>
            <a:r>
              <a:rPr lang="zh-CN" altLang="en-US" sz="1200" b="1" dirty="0">
                <a:solidFill>
                  <a:prstClr val="black"/>
                </a:solidFill>
                <a:latin typeface="微软雅黑" panose="020B0503020204020204" pitchFamily="34" charset="-122"/>
                <a:ea typeface="微软雅黑" panose="020B0503020204020204" pitchFamily="34" charset="-122"/>
              </a:rPr>
              <a:t>环比增长</a:t>
            </a:r>
            <a:r>
              <a:rPr lang="en-US" altLang="zh-CN" sz="1200" b="1" dirty="0">
                <a:solidFill>
                  <a:prstClr val="black"/>
                </a:solidFill>
                <a:latin typeface="微软雅黑" panose="020B0503020204020204" pitchFamily="34" charset="-122"/>
                <a:ea typeface="微软雅黑" panose="020B0503020204020204" pitchFamily="34" charset="-122"/>
              </a:rPr>
              <a:t>2.13%</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3.7%</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SUV </a:t>
            </a:r>
            <a:r>
              <a:rPr lang="zh-CN" altLang="en-US" sz="1200" dirty="0">
                <a:solidFill>
                  <a:prstClr val="black"/>
                </a:solidFill>
                <a:latin typeface="微软雅黑" panose="020B0503020204020204" pitchFamily="34" charset="-122"/>
                <a:ea typeface="微软雅黑" panose="020B0503020204020204" pitchFamily="34" charset="-122"/>
              </a:rPr>
              <a:t>共交易</a:t>
            </a:r>
            <a:r>
              <a:rPr lang="en-US" altLang="zh-CN" sz="1200" dirty="0">
                <a:solidFill>
                  <a:prstClr val="black"/>
                </a:solidFill>
                <a:latin typeface="微软雅黑" panose="020B0503020204020204" pitchFamily="34" charset="-122"/>
                <a:ea typeface="微软雅黑" panose="020B0503020204020204" pitchFamily="34" charset="-122"/>
              </a:rPr>
              <a:t>18.61</a:t>
            </a:r>
            <a:r>
              <a:rPr lang="zh-CN" altLang="en-US" sz="1200" dirty="0">
                <a:solidFill>
                  <a:prstClr val="black"/>
                </a:solidFill>
                <a:latin typeface="微软雅黑" panose="020B0503020204020204" pitchFamily="34" charset="-122"/>
                <a:ea typeface="微软雅黑" panose="020B0503020204020204" pitchFamily="34" charset="-122"/>
              </a:rPr>
              <a:t>万辆，环比增长</a:t>
            </a:r>
            <a:r>
              <a:rPr lang="en-US" altLang="zh-CN" sz="1200" dirty="0">
                <a:solidFill>
                  <a:prstClr val="black"/>
                </a:solidFill>
                <a:latin typeface="微软雅黑" panose="020B0503020204020204" pitchFamily="34" charset="-122"/>
                <a:ea typeface="微软雅黑" panose="020B0503020204020204" pitchFamily="34" charset="-122"/>
              </a:rPr>
              <a:t>0.86%</a:t>
            </a:r>
            <a:r>
              <a:rPr lang="zh-CN" altLang="en-US" sz="1200" dirty="0">
                <a:solidFill>
                  <a:prstClr val="black"/>
                </a:solidFill>
                <a:latin typeface="微软雅黑" panose="020B0503020204020204" pitchFamily="34" charset="-122"/>
                <a:ea typeface="微软雅黑" panose="020B0503020204020204" pitchFamily="34" charset="-122"/>
              </a:rPr>
              <a:t>，同比增长</a:t>
            </a:r>
            <a:r>
              <a:rPr lang="en-US" altLang="zh-CN" sz="1200" dirty="0">
                <a:solidFill>
                  <a:prstClr val="black"/>
                </a:solidFill>
                <a:latin typeface="微软雅黑" panose="020B0503020204020204" pitchFamily="34" charset="-122"/>
                <a:ea typeface="微软雅黑" panose="020B0503020204020204" pitchFamily="34" charset="-122"/>
              </a:rPr>
              <a:t>11.8%</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MPV</a:t>
            </a:r>
            <a:r>
              <a:rPr lang="zh-CN" altLang="en-US" sz="1200" dirty="0">
                <a:solidFill>
                  <a:prstClr val="black"/>
                </a:solidFill>
                <a:latin typeface="微软雅黑" panose="020B0503020204020204" pitchFamily="34" charset="-122"/>
                <a:ea typeface="微软雅黑" panose="020B0503020204020204" pitchFamily="34" charset="-122"/>
              </a:rPr>
              <a:t>共交易</a:t>
            </a:r>
            <a:r>
              <a:rPr lang="en-US" altLang="zh-CN" sz="1200" dirty="0">
                <a:solidFill>
                  <a:prstClr val="black"/>
                </a:solidFill>
                <a:latin typeface="微软雅黑" panose="020B0503020204020204" pitchFamily="34" charset="-122"/>
                <a:ea typeface="微软雅黑" panose="020B0503020204020204" pitchFamily="34" charset="-122"/>
              </a:rPr>
              <a:t>9.03</a:t>
            </a:r>
            <a:r>
              <a:rPr lang="zh-CN" altLang="en-US" sz="1200" dirty="0">
                <a:solidFill>
                  <a:prstClr val="black"/>
                </a:solidFill>
                <a:latin typeface="微软雅黑" panose="020B0503020204020204" pitchFamily="34" charset="-122"/>
                <a:ea typeface="微软雅黑" panose="020B0503020204020204" pitchFamily="34" charset="-122"/>
              </a:rPr>
              <a:t>万辆，</a:t>
            </a:r>
            <a:r>
              <a:rPr lang="zh-CN" altLang="en-US" sz="1200" b="1" dirty="0">
                <a:solidFill>
                  <a:prstClr val="black"/>
                </a:solidFill>
                <a:latin typeface="微软雅黑" panose="020B0503020204020204" pitchFamily="34" charset="-122"/>
                <a:ea typeface="微软雅黑" panose="020B0503020204020204" pitchFamily="34" charset="-122"/>
              </a:rPr>
              <a:t>环比下降</a:t>
            </a:r>
            <a:r>
              <a:rPr lang="en-US" altLang="zh-CN" sz="1200" b="1" dirty="0">
                <a:solidFill>
                  <a:prstClr val="black"/>
                </a:solidFill>
                <a:latin typeface="微软雅黑" panose="020B0503020204020204" pitchFamily="34" charset="-122"/>
                <a:ea typeface="微软雅黑" panose="020B0503020204020204" pitchFamily="34" charset="-122"/>
              </a:rPr>
              <a:t>0.8</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，同比增长</a:t>
            </a:r>
            <a:r>
              <a:rPr lang="en-US" altLang="zh-CN" sz="1200" dirty="0">
                <a:solidFill>
                  <a:prstClr val="black"/>
                </a:solidFill>
                <a:latin typeface="微软雅黑" panose="020B0503020204020204" pitchFamily="34" charset="-122"/>
                <a:ea typeface="微软雅黑" panose="020B0503020204020204" pitchFamily="34" charset="-122"/>
              </a:rPr>
              <a:t>2.9%</a:t>
            </a:r>
            <a:r>
              <a:rPr lang="zh-CN" altLang="en-US" sz="1200" dirty="0">
                <a:solidFill>
                  <a:prstClr val="black"/>
                </a:solidFill>
                <a:latin typeface="微软雅黑" panose="020B0503020204020204" pitchFamily="34" charset="-122"/>
                <a:ea typeface="微软雅黑" panose="020B0503020204020204" pitchFamily="34" charset="-122"/>
              </a:rPr>
              <a:t>；交叉型乘用车共交易</a:t>
            </a:r>
            <a:r>
              <a:rPr lang="en-US" altLang="zh-CN" sz="1200" dirty="0">
                <a:solidFill>
                  <a:prstClr val="black"/>
                </a:solidFill>
                <a:latin typeface="微软雅黑" panose="020B0503020204020204" pitchFamily="34" charset="-122"/>
                <a:ea typeface="微软雅黑" panose="020B0503020204020204" pitchFamily="34" charset="-122"/>
              </a:rPr>
              <a:t>3.17</a:t>
            </a:r>
            <a:r>
              <a:rPr lang="zh-CN" altLang="en-US" sz="1200" dirty="0">
                <a:solidFill>
                  <a:prstClr val="black"/>
                </a:solidFill>
                <a:latin typeface="微软雅黑" panose="020B0503020204020204" pitchFamily="34" charset="-122"/>
                <a:ea typeface="微软雅黑" panose="020B0503020204020204" pitchFamily="34" charset="-122"/>
              </a:rPr>
              <a:t>万辆，环比下降</a:t>
            </a:r>
            <a:r>
              <a:rPr lang="en-US" altLang="zh-CN" sz="1200" dirty="0">
                <a:solidFill>
                  <a:prstClr val="black"/>
                </a:solidFill>
                <a:latin typeface="微软雅黑" panose="020B0503020204020204" pitchFamily="34" charset="-122"/>
                <a:ea typeface="微软雅黑" panose="020B0503020204020204" pitchFamily="34" charset="-122"/>
              </a:rPr>
              <a:t>1.51%</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8.5%</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9.08</a:t>
            </a:r>
            <a:r>
              <a:rPr lang="zh-CN" altLang="en-US" sz="1200" i="0" dirty="0">
                <a:latin typeface="微软雅黑" panose="020B0503020204020204" pitchFamily="34" charset="-122"/>
                <a:ea typeface="微软雅黑" panose="020B0503020204020204" pitchFamily="34" charset="-122"/>
              </a:rPr>
              <a:t>万辆，环比</a:t>
            </a:r>
            <a:r>
              <a:rPr lang="zh-CN" altLang="en-US" sz="1200" dirty="0">
                <a:latin typeface="微软雅黑" panose="020B0503020204020204" pitchFamily="34" charset="-122"/>
                <a:ea typeface="微软雅黑" panose="020B0503020204020204" pitchFamily="34" charset="-122"/>
              </a:rPr>
              <a:t>下降</a:t>
            </a:r>
            <a:r>
              <a:rPr lang="en-US" altLang="zh-CN" sz="1200" i="0" dirty="0">
                <a:latin typeface="微软雅黑" panose="020B0503020204020204" pitchFamily="34" charset="-122"/>
                <a:ea typeface="微软雅黑" panose="020B0503020204020204" pitchFamily="34" charset="-122"/>
              </a:rPr>
              <a:t>0.17%</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15.6%</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12.28</a:t>
            </a:r>
            <a:r>
              <a:rPr lang="zh-CN" altLang="en-US" sz="1200" i="0" dirty="0">
                <a:latin typeface="微软雅黑" panose="020B0503020204020204" pitchFamily="34" charset="-122"/>
                <a:ea typeface="微软雅黑" panose="020B0503020204020204" pitchFamily="34" charset="-122"/>
              </a:rPr>
              <a:t>万辆，环比增长</a:t>
            </a:r>
            <a:r>
              <a:rPr lang="en-US" altLang="zh-CN" sz="1200" i="0" dirty="0">
                <a:latin typeface="微软雅黑" panose="020B0503020204020204" pitchFamily="34" charset="-122"/>
                <a:ea typeface="微软雅黑" panose="020B0503020204020204" pitchFamily="34" charset="-122"/>
              </a:rPr>
              <a:t>1.61%</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2.9%</a:t>
            </a:r>
            <a:r>
              <a:rPr lang="zh-CN" altLang="en-US" sz="1200" i="0" dirty="0">
                <a:latin typeface="微软雅黑" panose="020B0503020204020204" pitchFamily="34" charset="-122"/>
                <a:ea typeface="微软雅黑" panose="020B0503020204020204" pitchFamily="34" charset="-122"/>
              </a:rPr>
              <a:t>。</a:t>
            </a: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2004859145"/>
              </p:ext>
            </p:extLst>
          </p:nvPr>
        </p:nvGraphicFramePr>
        <p:xfrm>
          <a:off x="164867" y="1090872"/>
          <a:ext cx="8814263" cy="36406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0369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46655" y="4830579"/>
            <a:ext cx="8838496"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a:t>
            </a:r>
            <a:r>
              <a:rPr lang="en-US" altLang="zh-CN" sz="1200" b="1" dirty="0">
                <a:latin typeface="微软雅黑" panose="020B0503020204020204" pitchFamily="34" charset="-122"/>
                <a:ea typeface="微软雅黑" panose="020B0503020204020204" pitchFamily="34" charset="-122"/>
              </a:rPr>
              <a:t>22</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1-8</a:t>
            </a:r>
            <a:r>
              <a:rPr lang="zh-CN" altLang="en-US" sz="1200" b="1" dirty="0">
                <a:latin typeface="微软雅黑" panose="020B0503020204020204" pitchFamily="34" charset="-122"/>
                <a:ea typeface="微软雅黑" panose="020B0503020204020204" pitchFamily="34" charset="-122"/>
              </a:rPr>
              <a:t>月，全国二手车市场累计交易量</a:t>
            </a:r>
            <a:r>
              <a:rPr lang="en-US" altLang="zh-CN" sz="1200" b="1" dirty="0">
                <a:latin typeface="微软雅黑" panose="020B0503020204020204" pitchFamily="34" charset="-122"/>
                <a:ea typeface="微软雅黑" panose="020B0503020204020204" pitchFamily="34" charset="-122"/>
              </a:rPr>
              <a:t>1049.6</a:t>
            </a:r>
            <a:r>
              <a:rPr lang="zh-CN" altLang="en-US" sz="1200" b="1" dirty="0">
                <a:latin typeface="微软雅黑" panose="020B0503020204020204" pitchFamily="34" charset="-122"/>
                <a:ea typeface="微软雅黑" panose="020B0503020204020204" pitchFamily="34" charset="-122"/>
              </a:rPr>
              <a:t>万辆，同比下降</a:t>
            </a:r>
            <a:r>
              <a:rPr lang="en-US" altLang="zh-CN" sz="1200" b="1" dirty="0">
                <a:latin typeface="微软雅黑" panose="020B0503020204020204" pitchFamily="34" charset="-122"/>
                <a:ea typeface="微软雅黑" panose="020B0503020204020204" pitchFamily="34" charset="-122"/>
              </a:rPr>
              <a:t>7.9%</a:t>
            </a:r>
            <a:r>
              <a:rPr lang="zh-CN" altLang="en-US" sz="1200" b="1" dirty="0">
                <a:latin typeface="微软雅黑" panose="020B0503020204020204" pitchFamily="34" charset="-122"/>
                <a:ea typeface="微软雅黑" panose="020B0503020204020204" pitchFamily="34" charset="-122"/>
              </a:rPr>
              <a:t>，比</a:t>
            </a:r>
            <a:r>
              <a:rPr lang="en-US" altLang="zh-CN" sz="1200" b="1" dirty="0">
                <a:latin typeface="微软雅黑" panose="020B0503020204020204" pitchFamily="34" charset="-122"/>
                <a:ea typeface="微软雅黑" panose="020B0503020204020204" pitchFamily="34" charset="-122"/>
              </a:rPr>
              <a:t>1-7</a:t>
            </a:r>
            <a:r>
              <a:rPr lang="zh-CN" altLang="en-US" sz="1200" b="1" dirty="0">
                <a:latin typeface="微软雅黑" panose="020B0503020204020204" pitchFamily="34" charset="-122"/>
                <a:ea typeface="微软雅黑" panose="020B0503020204020204" pitchFamily="34" charset="-122"/>
              </a:rPr>
              <a:t>月降幅收窄</a:t>
            </a:r>
            <a:r>
              <a:rPr lang="en-US" altLang="zh-CN" sz="1200" b="1" dirty="0">
                <a:latin typeface="微软雅黑" panose="020B0503020204020204" pitchFamily="34" charset="-122"/>
                <a:ea typeface="微软雅黑" panose="020B0503020204020204" pitchFamily="34" charset="-122"/>
              </a:rPr>
              <a:t>0.8</a:t>
            </a:r>
            <a:r>
              <a:rPr lang="zh-CN" altLang="en-US" sz="1200" b="1" dirty="0">
                <a:latin typeface="微软雅黑" panose="020B0503020204020204" pitchFamily="34" charset="-122"/>
                <a:ea typeface="微软雅黑" panose="020B0503020204020204" pitchFamily="34" charset="-122"/>
              </a:rPr>
              <a:t>个百分点</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621.42</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9.8%</a:t>
            </a:r>
            <a:r>
              <a:rPr lang="zh-CN" altLang="en-US" sz="1200"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SUV </a:t>
            </a:r>
            <a:r>
              <a:rPr lang="zh-CN" altLang="en-US" sz="1200" b="1" dirty="0">
                <a:latin typeface="微软雅黑" panose="020B0503020204020204" pitchFamily="34" charset="-122"/>
                <a:ea typeface="微软雅黑" panose="020B0503020204020204" pitchFamily="34" charset="-122"/>
              </a:rPr>
              <a:t>共交易</a:t>
            </a:r>
            <a:r>
              <a:rPr lang="en-US" altLang="zh-CN" sz="1200" b="1" dirty="0">
                <a:latin typeface="微软雅黑" panose="020B0503020204020204" pitchFamily="34" charset="-122"/>
                <a:ea typeface="微软雅黑" panose="020B0503020204020204" pitchFamily="34" charset="-122"/>
              </a:rPr>
              <a:t>134.28</a:t>
            </a:r>
            <a:r>
              <a:rPr lang="zh-CN" altLang="en-US" sz="1200" b="1" dirty="0">
                <a:latin typeface="微软雅黑" panose="020B0503020204020204" pitchFamily="34" charset="-122"/>
                <a:ea typeface="微软雅黑" panose="020B0503020204020204" pitchFamily="34" charset="-122"/>
              </a:rPr>
              <a:t>万辆，同比增长</a:t>
            </a:r>
            <a:r>
              <a:rPr lang="en-US" altLang="zh-CN" sz="1200" b="1" dirty="0">
                <a:latin typeface="微软雅黑" panose="020B0503020204020204" pitchFamily="34" charset="-122"/>
                <a:ea typeface="微软雅黑" panose="020B0503020204020204" pitchFamily="34" charset="-122"/>
              </a:rPr>
              <a:t>8.7%</a:t>
            </a:r>
            <a:r>
              <a:rPr lang="zh-CN" altLang="en-US" sz="1200" b="1" dirty="0">
                <a:latin typeface="微软雅黑" panose="020B0503020204020204" pitchFamily="34" charset="-122"/>
                <a:ea typeface="微软雅黑" panose="020B0503020204020204" pitchFamily="34" charset="-122"/>
              </a:rPr>
              <a:t>，比</a:t>
            </a:r>
            <a:r>
              <a:rPr lang="en-US" altLang="zh-CN" sz="1200" b="1" dirty="0">
                <a:latin typeface="微软雅黑" panose="020B0503020204020204" pitchFamily="34" charset="-122"/>
                <a:ea typeface="微软雅黑" panose="020B0503020204020204" pitchFamily="34" charset="-122"/>
              </a:rPr>
              <a:t>1-7</a:t>
            </a:r>
            <a:r>
              <a:rPr lang="zh-CN" altLang="en-US" sz="1200" b="1" dirty="0">
                <a:latin typeface="微软雅黑" panose="020B0503020204020204" pitchFamily="34" charset="-122"/>
                <a:ea typeface="微软雅黑" panose="020B0503020204020204" pitchFamily="34" charset="-122"/>
              </a:rPr>
              <a:t>月增长了</a:t>
            </a:r>
            <a:r>
              <a:rPr lang="en-US" altLang="zh-CN" sz="1200" b="1" dirty="0">
                <a:latin typeface="微软雅黑" panose="020B0503020204020204" pitchFamily="34" charset="-122"/>
                <a:ea typeface="微软雅黑" panose="020B0503020204020204" pitchFamily="34" charset="-122"/>
              </a:rPr>
              <a:t>0.5</a:t>
            </a:r>
            <a:r>
              <a:rPr lang="zh-CN" altLang="en-US" sz="1200" b="1" dirty="0">
                <a:latin typeface="微软雅黑" panose="020B0503020204020204" pitchFamily="34" charset="-122"/>
                <a:ea typeface="微软雅黑" panose="020B0503020204020204" pitchFamily="34" charset="-122"/>
              </a:rPr>
              <a:t>个百分点</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63.23</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4.4%</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23.86</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70.35</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19.8%</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84.88</a:t>
            </a:r>
            <a:r>
              <a:rPr lang="zh-CN" altLang="en-US" sz="1200" i="0" dirty="0">
                <a:latin typeface="微软雅黑" panose="020B0503020204020204" pitchFamily="34" charset="-122"/>
                <a:ea typeface="微软雅黑" panose="020B0503020204020204" pitchFamily="34" charset="-122"/>
              </a:rPr>
              <a:t>万辆，同比</a:t>
            </a:r>
            <a:r>
              <a:rPr lang="zh-CN" altLang="en-US" sz="1200" dirty="0">
                <a:latin typeface="微软雅黑" panose="020B0503020204020204" pitchFamily="34" charset="-122"/>
                <a:ea typeface="微软雅黑" panose="020B0503020204020204" pitchFamily="34" charset="-122"/>
              </a:rPr>
              <a:t>下降</a:t>
            </a:r>
            <a:r>
              <a:rPr lang="en-US" altLang="zh-CN" sz="1200" i="0" dirty="0">
                <a:latin typeface="微软雅黑" panose="020B0503020204020204" pitchFamily="34" charset="-122"/>
                <a:ea typeface="微软雅黑" panose="020B0503020204020204" pitchFamily="34" charset="-122"/>
              </a:rPr>
              <a:t>11.3%</a:t>
            </a:r>
            <a:r>
              <a:rPr lang="zh-CN" altLang="en-US" sz="1200" i="0" dirty="0">
                <a:latin typeface="微软雅黑" panose="020B0503020204020204" pitchFamily="34" charset="-122"/>
                <a:ea typeface="微软雅黑" panose="020B0503020204020204" pitchFamily="34" charset="-122"/>
              </a:rPr>
              <a:t>。</a:t>
            </a:r>
          </a:p>
        </p:txBody>
      </p:sp>
      <p:graphicFrame>
        <p:nvGraphicFramePr>
          <p:cNvPr id="4" name="图表 3">
            <a:extLst>
              <a:ext uri="{FF2B5EF4-FFF2-40B4-BE49-F238E27FC236}">
                <a16:creationId xmlns:a16="http://schemas.microsoft.com/office/drawing/2014/main" id="{00000000-0008-0000-0100-00006F000000}"/>
              </a:ext>
            </a:extLst>
          </p:cNvPr>
          <p:cNvGraphicFramePr>
            <a:graphicFrameLocks/>
          </p:cNvGraphicFramePr>
          <p:nvPr>
            <p:extLst>
              <p:ext uri="{D42A27DB-BD31-4B8C-83A1-F6EECF244321}">
                <p14:modId xmlns:p14="http://schemas.microsoft.com/office/powerpoint/2010/main" val="464932110"/>
              </p:ext>
            </p:extLst>
          </p:nvPr>
        </p:nvGraphicFramePr>
        <p:xfrm>
          <a:off x="111418" y="1126204"/>
          <a:ext cx="8921163" cy="35153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03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2022</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8</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 name="文本框 1">
            <a:extLst>
              <a:ext uri="{FF2B5EF4-FFF2-40B4-BE49-F238E27FC236}">
                <a16:creationId xmlns:a16="http://schemas.microsoft.com/office/drawing/2014/main" id="{97094F7D-7708-43DF-BD14-6A430E85FD16}"/>
              </a:ext>
            </a:extLst>
          </p:cNvPr>
          <p:cNvSpPr txBox="1"/>
          <p:nvPr/>
        </p:nvSpPr>
        <p:spPr>
          <a:xfrm>
            <a:off x="224895" y="4773687"/>
            <a:ext cx="8654693" cy="1477328"/>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级轿车仍旧是二手车市场中最热销的车型，平均占比为</a:t>
            </a:r>
            <a:r>
              <a:rPr lang="en-US" altLang="zh-CN" sz="1200" dirty="0">
                <a:latin typeface="微软雅黑" panose="020B0503020204020204" pitchFamily="34" charset="-122"/>
                <a:ea typeface="微软雅黑" panose="020B0503020204020204" pitchFamily="34" charset="-122"/>
              </a:rPr>
              <a:t>50.2%</a:t>
            </a:r>
            <a:r>
              <a:rPr lang="zh-CN" altLang="en-US" sz="1200" dirty="0">
                <a:latin typeface="微软雅黑" panose="020B0503020204020204" pitchFamily="34" charset="-122"/>
                <a:ea typeface="微软雅黑" panose="020B0503020204020204" pitchFamily="34" charset="-122"/>
              </a:rPr>
              <a:t>，较上月减少了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lang="zh-CN" altLang="en-US" sz="1200" dirty="0">
                <a:solidFill>
                  <a:schemeClr val="dk1"/>
                </a:solidFill>
                <a:latin typeface="微软雅黑" panose="020B0503020204020204" pitchFamily="34" charset="-122"/>
                <a:ea typeface="微软雅黑" panose="020B0503020204020204" pitchFamily="34" charset="-122"/>
              </a:rPr>
              <a:t>其次是</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级轿车平均占比</a:t>
            </a:r>
            <a:r>
              <a:rPr lang="en-US" altLang="zh-CN" sz="1200" dirty="0">
                <a:solidFill>
                  <a:schemeClr val="dk1"/>
                </a:solidFill>
                <a:latin typeface="微软雅黑" panose="020B0503020204020204" pitchFamily="34" charset="-122"/>
                <a:ea typeface="微软雅黑" panose="020B0503020204020204" pitchFamily="34" charset="-122"/>
              </a:rPr>
              <a:t>23.7%,</a:t>
            </a:r>
            <a:r>
              <a:rPr lang="zh-CN" altLang="en-US" sz="1200" dirty="0">
                <a:solidFill>
                  <a:schemeClr val="dk1"/>
                </a:solidFill>
                <a:latin typeface="微软雅黑" panose="020B0503020204020204" pitchFamily="34" charset="-122"/>
                <a:ea typeface="微软雅黑" panose="020B0503020204020204" pitchFamily="34" charset="-122"/>
              </a:rPr>
              <a:t>较上月增加了</a:t>
            </a:r>
            <a:r>
              <a:rPr lang="en-US" altLang="zh-CN" sz="1200" dirty="0">
                <a:solidFill>
                  <a:schemeClr val="dk1"/>
                </a:solidFill>
                <a:latin typeface="微软雅黑" panose="020B0503020204020204" pitchFamily="34" charset="-122"/>
                <a:ea typeface="微软雅黑" panose="020B0503020204020204" pitchFamily="34" charset="-122"/>
              </a:rPr>
              <a:t>0.7%</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C</a:t>
            </a:r>
            <a:r>
              <a:rPr lang="zh-CN" altLang="en-US" sz="1200" dirty="0">
                <a:solidFill>
                  <a:schemeClr val="dk1"/>
                </a:solidFill>
                <a:latin typeface="微软雅黑" panose="020B0503020204020204" pitchFamily="34" charset="-122"/>
                <a:ea typeface="微软雅黑" panose="020B0503020204020204" pitchFamily="34" charset="-122"/>
              </a:rPr>
              <a:t>级轿车平均占比</a:t>
            </a:r>
            <a:r>
              <a:rPr lang="en-US" altLang="zh-CN" sz="1200" dirty="0">
                <a:solidFill>
                  <a:schemeClr val="dk1"/>
                </a:solidFill>
                <a:latin typeface="微软雅黑" panose="020B0503020204020204" pitchFamily="34" charset="-122"/>
                <a:ea typeface="微软雅黑" panose="020B0503020204020204" pitchFamily="34" charset="-122"/>
              </a:rPr>
              <a:t>7.7%,</a:t>
            </a:r>
            <a:r>
              <a:rPr lang="zh-CN" altLang="en-US" sz="1200" dirty="0">
                <a:solidFill>
                  <a:schemeClr val="dk1"/>
                </a:solidFill>
                <a:latin typeface="微软雅黑" panose="020B0503020204020204" pitchFamily="34" charset="-122"/>
                <a:ea typeface="微软雅黑" panose="020B0503020204020204" pitchFamily="34" charset="-122"/>
              </a:rPr>
              <a:t>较上月增加了</a:t>
            </a:r>
            <a:r>
              <a:rPr lang="en-US" altLang="zh-CN" sz="1200" dirty="0">
                <a:solidFill>
                  <a:schemeClr val="dk1"/>
                </a:solidFill>
                <a:latin typeface="微软雅黑" panose="020B0503020204020204" pitchFamily="34" charset="-122"/>
                <a:ea typeface="微软雅黑" panose="020B0503020204020204" pitchFamily="34" charset="-122"/>
              </a:rPr>
              <a:t>0.3%</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D</a:t>
            </a:r>
            <a:r>
              <a:rPr lang="zh-CN" altLang="en-US" sz="1200" dirty="0">
                <a:solidFill>
                  <a:schemeClr val="dk1"/>
                </a:solidFill>
                <a:latin typeface="微软雅黑" panose="020B0503020204020204" pitchFamily="34" charset="-122"/>
                <a:ea typeface="微软雅黑" panose="020B0503020204020204" pitchFamily="34" charset="-122"/>
              </a:rPr>
              <a:t>级轿车占比为</a:t>
            </a:r>
            <a:r>
              <a:rPr lang="en-US" altLang="zh-CN" sz="1200" dirty="0">
                <a:solidFill>
                  <a:schemeClr val="dk1"/>
                </a:solidFill>
                <a:latin typeface="微软雅黑" panose="020B0503020204020204" pitchFamily="34" charset="-122"/>
                <a:ea typeface="微软雅黑" panose="020B0503020204020204" pitchFamily="34" charset="-122"/>
              </a:rPr>
              <a:t>2.1%</a:t>
            </a:r>
            <a:r>
              <a:rPr lang="zh-CN" altLang="en-US" sz="1200" dirty="0">
                <a:solidFill>
                  <a:schemeClr val="dk1"/>
                </a:solidFill>
                <a:latin typeface="微软雅黑" panose="020B0503020204020204" pitchFamily="34" charset="-122"/>
                <a:ea typeface="微软雅黑" panose="020B0503020204020204" pitchFamily="34" charset="-122"/>
              </a:rPr>
              <a:t>，较上月基本持平；</a:t>
            </a:r>
            <a:r>
              <a:rPr lang="en-US" altLang="zh-CN" sz="1200" dirty="0">
                <a:solidFill>
                  <a:schemeClr val="dk1"/>
                </a:solidFill>
                <a:latin typeface="微软雅黑" panose="020B0503020204020204" pitchFamily="34" charset="-122"/>
                <a:ea typeface="微软雅黑" panose="020B0503020204020204" pitchFamily="34" charset="-122"/>
              </a:rPr>
              <a:t>8</a:t>
            </a:r>
            <a:r>
              <a:rPr lang="zh-CN" altLang="en-US" sz="1200" dirty="0">
                <a:solidFill>
                  <a:schemeClr val="dk1"/>
                </a:solidFill>
                <a:latin typeface="微软雅黑" panose="020B0503020204020204" pitchFamily="34" charset="-122"/>
                <a:ea typeface="微软雅黑" panose="020B0503020204020204" pitchFamily="34" charset="-122"/>
              </a:rPr>
              <a:t>月，</a:t>
            </a:r>
            <a:r>
              <a:rPr lang="en-US" altLang="zh-CN" sz="1200" b="1" dirty="0">
                <a:solidFill>
                  <a:schemeClr val="dk1"/>
                </a:solidFill>
                <a:latin typeface="微软雅黑" panose="020B0503020204020204" pitchFamily="34" charset="-122"/>
                <a:ea typeface="微软雅黑" panose="020B0503020204020204" pitchFamily="34" charset="-122"/>
              </a:rPr>
              <a:t>A</a:t>
            </a:r>
            <a:r>
              <a:rPr lang="zh-CN" altLang="en-US" sz="1200" b="1" dirty="0">
                <a:solidFill>
                  <a:schemeClr val="dk1"/>
                </a:solidFill>
                <a:latin typeface="微软雅黑" panose="020B0503020204020204" pitchFamily="34" charset="-122"/>
                <a:ea typeface="微软雅黑" panose="020B0503020204020204" pitchFamily="34" charset="-122"/>
              </a:rPr>
              <a:t>级及以下级别轿车占比较上月略有减少，</a:t>
            </a:r>
            <a:r>
              <a:rPr lang="en-US" altLang="zh-CN" sz="1200" b="1" dirty="0">
                <a:solidFill>
                  <a:schemeClr val="dk1"/>
                </a:solidFill>
                <a:latin typeface="微软雅黑" panose="020B0503020204020204" pitchFamily="34" charset="-122"/>
                <a:ea typeface="微软雅黑" panose="020B0503020204020204" pitchFamily="34" charset="-122"/>
              </a:rPr>
              <a:t>B</a:t>
            </a:r>
            <a:r>
              <a:rPr lang="zh-CN" altLang="en-US" sz="1200" b="1" dirty="0">
                <a:solidFill>
                  <a:schemeClr val="dk1"/>
                </a:solidFill>
                <a:latin typeface="微软雅黑" panose="020B0503020204020204" pitchFamily="34" charset="-122"/>
                <a:ea typeface="微软雅黑" panose="020B0503020204020204" pitchFamily="34" charset="-122"/>
              </a:rPr>
              <a:t>级、</a:t>
            </a:r>
            <a:r>
              <a:rPr lang="en-US" altLang="zh-CN" sz="1200" b="1" dirty="0">
                <a:solidFill>
                  <a:schemeClr val="dk1"/>
                </a:solidFill>
                <a:latin typeface="微软雅黑" panose="020B0503020204020204" pitchFamily="34" charset="-122"/>
                <a:ea typeface="微软雅黑" panose="020B0503020204020204" pitchFamily="34" charset="-122"/>
              </a:rPr>
              <a:t>C</a:t>
            </a:r>
            <a:r>
              <a:rPr lang="zh-CN" altLang="en-US" sz="1200" b="1" dirty="0">
                <a:solidFill>
                  <a:schemeClr val="dk1"/>
                </a:solidFill>
                <a:latin typeface="微软雅黑" panose="020B0503020204020204" pitchFamily="34" charset="-122"/>
                <a:ea typeface="微软雅黑" panose="020B0503020204020204" pitchFamily="34" charset="-122"/>
              </a:rPr>
              <a:t>级车型较上月略有增加。</a:t>
            </a:r>
            <a:endParaRPr lang="en-US" altLang="zh-CN" sz="1200" b="1" dirty="0">
              <a:solidFill>
                <a:schemeClr val="dk1"/>
              </a:solidFill>
              <a:latin typeface="微软雅黑" panose="020B0503020204020204" pitchFamily="34" charset="-122"/>
              <a:ea typeface="微软雅黑" panose="020B0503020204020204" pitchFamily="34" charset="-122"/>
            </a:endParaRPr>
          </a:p>
          <a:p>
            <a:endParaRPr lang="zh-CN" altLang="en-US" dirty="0"/>
          </a:p>
        </p:txBody>
      </p:sp>
      <p:grpSp>
        <p:nvGrpSpPr>
          <p:cNvPr id="3" name="组合 2">
            <a:extLst>
              <a:ext uri="{FF2B5EF4-FFF2-40B4-BE49-F238E27FC236}">
                <a16:creationId xmlns:a16="http://schemas.microsoft.com/office/drawing/2014/main" id="{00000000-0008-0000-0300-000078010000}"/>
              </a:ext>
            </a:extLst>
          </p:cNvPr>
          <p:cNvGrpSpPr/>
          <p:nvPr/>
        </p:nvGrpSpPr>
        <p:grpSpPr>
          <a:xfrm>
            <a:off x="224895" y="1145905"/>
            <a:ext cx="8654693" cy="3528698"/>
            <a:chOff x="0" y="0"/>
            <a:chExt cx="8790731" cy="3082834"/>
          </a:xfrm>
        </p:grpSpPr>
        <p:sp>
          <p:nvSpPr>
            <p:cNvPr id="28" name="矩形 27">
              <a:extLst>
                <a:ext uri="{FF2B5EF4-FFF2-40B4-BE49-F238E27FC236}">
                  <a16:creationId xmlns:a16="http://schemas.microsoft.com/office/drawing/2014/main" id="{00000000-0008-0000-0300-000079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300-00007A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300-00007B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300-000094010000}"/>
                  </a:ext>
                </a:extLst>
              </p:cNvPr>
              <p:cNvGrpSpPr/>
              <p:nvPr/>
            </p:nvGrpSpPr>
            <p:grpSpPr>
              <a:xfrm>
                <a:off x="686309" y="104503"/>
                <a:ext cx="7273831" cy="802219"/>
                <a:chOff x="686310" y="104503"/>
                <a:chExt cx="6799981" cy="776581"/>
              </a:xfrm>
            </p:grpSpPr>
            <p:grpSp>
              <p:nvGrpSpPr>
                <p:cNvPr id="32" name="组合 31">
                  <a:extLst>
                    <a:ext uri="{FF2B5EF4-FFF2-40B4-BE49-F238E27FC236}">
                      <a16:creationId xmlns:a16="http://schemas.microsoft.com/office/drawing/2014/main" id="{00000000-0008-0000-0300-000095010000}"/>
                    </a:ext>
                  </a:extLst>
                </p:cNvPr>
                <p:cNvGrpSpPr/>
                <p:nvPr/>
              </p:nvGrpSpPr>
              <p:grpSpPr>
                <a:xfrm>
                  <a:off x="2820853" y="198459"/>
                  <a:ext cx="921202" cy="603975"/>
                  <a:chOff x="2820853" y="198459"/>
                  <a:chExt cx="921202" cy="603975"/>
                </a:xfrm>
              </p:grpSpPr>
              <p:pic>
                <p:nvPicPr>
                  <p:cNvPr id="48" name="图片 47">
                    <a:extLst>
                      <a:ext uri="{FF2B5EF4-FFF2-40B4-BE49-F238E27FC236}">
                        <a16:creationId xmlns:a16="http://schemas.microsoft.com/office/drawing/2014/main" id="{00000000-0008-0000-0300-0000BC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53"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300-0000BD010000}"/>
                      </a:ext>
                    </a:extLst>
                  </p:cNvPr>
                  <p:cNvSpPr txBox="1"/>
                  <p:nvPr/>
                </p:nvSpPr>
                <p:spPr>
                  <a:xfrm>
                    <a:off x="298784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300-000096010000}"/>
                    </a:ext>
                  </a:extLst>
                </p:cNvPr>
                <p:cNvGrpSpPr/>
                <p:nvPr/>
              </p:nvGrpSpPr>
              <p:grpSpPr>
                <a:xfrm>
                  <a:off x="3884484" y="191825"/>
                  <a:ext cx="1091839" cy="612494"/>
                  <a:chOff x="3884484" y="191825"/>
                  <a:chExt cx="1091839" cy="612494"/>
                </a:xfrm>
              </p:grpSpPr>
              <p:pic>
                <p:nvPicPr>
                  <p:cNvPr id="46" name="图片 45">
                    <a:extLst>
                      <a:ext uri="{FF2B5EF4-FFF2-40B4-BE49-F238E27FC236}">
                        <a16:creationId xmlns:a16="http://schemas.microsoft.com/office/drawing/2014/main" id="{00000000-0008-0000-0300-0000BA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4"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300-0000BB010000}"/>
                      </a:ext>
                    </a:extLst>
                  </p:cNvPr>
                  <p:cNvSpPr txBox="1"/>
                  <p:nvPr/>
                </p:nvSpPr>
                <p:spPr>
                  <a:xfrm>
                    <a:off x="4199793"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300-000097010000}"/>
                    </a:ext>
                  </a:extLst>
                </p:cNvPr>
                <p:cNvGrpSpPr/>
                <p:nvPr/>
              </p:nvGrpSpPr>
              <p:grpSpPr>
                <a:xfrm>
                  <a:off x="1647792" y="193355"/>
                  <a:ext cx="841463" cy="627658"/>
                  <a:chOff x="1647792" y="193355"/>
                  <a:chExt cx="841463" cy="627658"/>
                </a:xfrm>
              </p:grpSpPr>
              <p:pic>
                <p:nvPicPr>
                  <p:cNvPr id="44" name="图片 43">
                    <a:extLst>
                      <a:ext uri="{FF2B5EF4-FFF2-40B4-BE49-F238E27FC236}">
                        <a16:creationId xmlns:a16="http://schemas.microsoft.com/office/drawing/2014/main" id="{00000000-0008-0000-0300-0000A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92"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300-0000B9010000}"/>
                      </a:ext>
                    </a:extLst>
                  </p:cNvPr>
                  <p:cNvSpPr txBox="1"/>
                  <p:nvPr/>
                </p:nvSpPr>
                <p:spPr>
                  <a:xfrm>
                    <a:off x="1860774"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300-000098010000}"/>
                    </a:ext>
                  </a:extLst>
                </p:cNvPr>
                <p:cNvGrpSpPr/>
                <p:nvPr/>
              </p:nvGrpSpPr>
              <p:grpSpPr>
                <a:xfrm>
                  <a:off x="686310" y="125681"/>
                  <a:ext cx="710063" cy="676753"/>
                  <a:chOff x="686310" y="125681"/>
                  <a:chExt cx="710063" cy="676753"/>
                </a:xfrm>
              </p:grpSpPr>
              <p:pic>
                <p:nvPicPr>
                  <p:cNvPr id="42" name="图片 41">
                    <a:extLst>
                      <a:ext uri="{FF2B5EF4-FFF2-40B4-BE49-F238E27FC236}">
                        <a16:creationId xmlns:a16="http://schemas.microsoft.com/office/drawing/2014/main" id="{00000000-0008-0000-0300-00009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10"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300-0000A0010000}"/>
                      </a:ext>
                    </a:extLst>
                  </p:cNvPr>
                  <p:cNvSpPr txBox="1"/>
                  <p:nvPr/>
                </p:nvSpPr>
                <p:spPr>
                  <a:xfrm>
                    <a:off x="814282"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300-000099010000}"/>
                    </a:ext>
                  </a:extLst>
                </p:cNvPr>
                <p:cNvGrpSpPr/>
                <p:nvPr/>
              </p:nvGrpSpPr>
              <p:grpSpPr>
                <a:xfrm>
                  <a:off x="5106266" y="104503"/>
                  <a:ext cx="987089" cy="697931"/>
                  <a:chOff x="5106266" y="104503"/>
                  <a:chExt cx="987089" cy="697931"/>
                </a:xfrm>
              </p:grpSpPr>
              <p:pic>
                <p:nvPicPr>
                  <p:cNvPr id="40" name="图片 39">
                    <a:extLst>
                      <a:ext uri="{FF2B5EF4-FFF2-40B4-BE49-F238E27FC236}">
                        <a16:creationId xmlns:a16="http://schemas.microsoft.com/office/drawing/2014/main" id="{00000000-0008-0000-0300-00009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6"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300-00009E010000}"/>
                      </a:ext>
                    </a:extLst>
                  </p:cNvPr>
                  <p:cNvSpPr txBox="1"/>
                  <p:nvPr/>
                </p:nvSpPr>
                <p:spPr>
                  <a:xfrm>
                    <a:off x="534847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300-00009A010000}"/>
                    </a:ext>
                  </a:extLst>
                </p:cNvPr>
                <p:cNvGrpSpPr/>
                <p:nvPr/>
              </p:nvGrpSpPr>
              <p:grpSpPr>
                <a:xfrm>
                  <a:off x="6231914" y="104503"/>
                  <a:ext cx="1254377" cy="776581"/>
                  <a:chOff x="6231914" y="104503"/>
                  <a:chExt cx="1270295" cy="842380"/>
                </a:xfrm>
              </p:grpSpPr>
              <p:pic>
                <p:nvPicPr>
                  <p:cNvPr id="38" name="图片 37">
                    <a:extLst>
                      <a:ext uri="{FF2B5EF4-FFF2-40B4-BE49-F238E27FC236}">
                        <a16:creationId xmlns:a16="http://schemas.microsoft.com/office/drawing/2014/main" id="{00000000-0008-0000-0300-00009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4"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300-00009C010000}"/>
                      </a:ext>
                    </a:extLst>
                  </p:cNvPr>
                  <p:cNvSpPr txBox="1"/>
                  <p:nvPr/>
                </p:nvSpPr>
                <p:spPr>
                  <a:xfrm>
                    <a:off x="6610013"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294135" y="1084915"/>
            <a:ext cx="8433990" cy="1137171"/>
          </a:xfrm>
          <a:prstGeom prst="rect">
            <a:avLst/>
          </a:prstGeom>
          <a:noFill/>
        </p:spPr>
        <p:txBody>
          <a:bodyPr wrap="square" rtlCol="0">
            <a:spAutoFit/>
          </a:bodyPr>
          <a:lstStyle/>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月，全国新能源二手车中</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A0</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en-US" altLang="zh-CN" sz="1200" b="1" dirty="0">
                <a:solidFill>
                  <a:prstClr val="black"/>
                </a:solidFill>
                <a:latin typeface="微软雅黑" panose="020B0503020204020204" pitchFamily="34" charset="-122"/>
                <a:ea typeface="微软雅黑" panose="020B0503020204020204" pitchFamily="34" charset="-122"/>
              </a:rPr>
              <a:t>MPV</a:t>
            </a:r>
            <a:r>
              <a:rPr lang="zh-CN" altLang="en-US" sz="1200" b="1"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SUV</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车型交易占比较上月有所</a:t>
            </a:r>
            <a:r>
              <a:rPr lang="zh-CN" altLang="en-US" sz="1200" b="1" dirty="0">
                <a:solidFill>
                  <a:prstClr val="black"/>
                </a:solidFill>
                <a:latin typeface="微软雅黑" panose="020B0503020204020204" pitchFamily="34" charset="-122"/>
                <a:ea typeface="微软雅黑" panose="020B0503020204020204" pitchFamily="34" charset="-122"/>
              </a:rPr>
              <a:t>增加</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其余车型均有不同程度的减少，其中</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SUV</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车型占比增长</a:t>
            </a:r>
            <a:r>
              <a:rPr lang="zh-CN" altLang="en-US" sz="1200" dirty="0">
                <a:solidFill>
                  <a:prstClr val="black"/>
                </a:solidFill>
                <a:latin typeface="微软雅黑" panose="020B0503020204020204" pitchFamily="34" charset="-122"/>
                <a:ea typeface="微软雅黑" panose="020B0503020204020204" pitchFamily="34" charset="-122"/>
              </a:rPr>
              <a:t>最为</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明显，较上增加了</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，占比为</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39.2%</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A00</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级车型占比下降了</a:t>
            </a:r>
            <a:r>
              <a:rPr lang="en-US" altLang="zh-CN" sz="1200" b="1" dirty="0">
                <a:solidFill>
                  <a:prstClr val="black"/>
                </a:solidFill>
                <a:latin typeface="微软雅黑" panose="020B0503020204020204" pitchFamily="34" charset="-122"/>
                <a:ea typeface="微软雅黑" panose="020B0503020204020204" pitchFamily="34" charset="-122"/>
              </a:rPr>
              <a:t>1.9</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，占比为</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18.8%</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C</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zh-CN" altLang="en-US" sz="1200" dirty="0">
                <a:solidFill>
                  <a:prstClr val="black"/>
                </a:solidFill>
                <a:latin typeface="微软雅黑" panose="020B0503020204020204" pitchFamily="34" charset="-122"/>
                <a:ea typeface="微软雅黑" panose="020B0503020204020204" pitchFamily="34" charset="-122"/>
              </a:rPr>
              <a:t>车型占</a:t>
            </a:r>
            <a:r>
              <a:rPr lang="en-US" altLang="zh-CN" sz="1200" dirty="0">
                <a:solidFill>
                  <a:prstClr val="black"/>
                </a:solidFill>
                <a:latin typeface="微软雅黑" panose="020B0503020204020204" pitchFamily="34" charset="-122"/>
                <a:ea typeface="微软雅黑" panose="020B0503020204020204" pitchFamily="34" charset="-122"/>
              </a:rPr>
              <a:t>1.4%</a:t>
            </a:r>
            <a:r>
              <a:rPr lang="zh-CN" altLang="en-US" sz="1200" dirty="0">
                <a:solidFill>
                  <a:prstClr val="black"/>
                </a:solidFill>
                <a:latin typeface="微软雅黑" panose="020B0503020204020204" pitchFamily="34" charset="-122"/>
                <a:ea typeface="微软雅黑" panose="020B0503020204020204" pitchFamily="34" charset="-122"/>
              </a:rPr>
              <a:t>，较上月保持持平。</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00000000-0008-0000-0E00-0000E8000000}"/>
              </a:ext>
            </a:extLst>
          </p:cNvPr>
          <p:cNvGrpSpPr/>
          <p:nvPr/>
        </p:nvGrpSpPr>
        <p:grpSpPr>
          <a:xfrm>
            <a:off x="286453" y="2468199"/>
            <a:ext cx="8563412" cy="3714188"/>
            <a:chOff x="0" y="0"/>
            <a:chExt cx="8239409" cy="3264412"/>
          </a:xfrm>
        </p:grpSpPr>
        <p:grpSp>
          <p:nvGrpSpPr>
            <p:cNvPr id="12" name="组合 11">
              <a:extLst>
                <a:ext uri="{FF2B5EF4-FFF2-40B4-BE49-F238E27FC236}">
                  <a16:creationId xmlns:a16="http://schemas.microsoft.com/office/drawing/2014/main" id="{00000000-0008-0000-0E00-0000E9000000}"/>
                </a:ext>
              </a:extLst>
            </p:cNvPr>
            <p:cNvGrpSpPr/>
            <p:nvPr/>
          </p:nvGrpSpPr>
          <p:grpSpPr>
            <a:xfrm>
              <a:off x="0" y="491853"/>
              <a:ext cx="8239409" cy="2772559"/>
              <a:chOff x="0" y="491853"/>
              <a:chExt cx="8843818" cy="2571090"/>
            </a:xfrm>
          </p:grpSpPr>
          <p:graphicFrame>
            <p:nvGraphicFramePr>
              <p:cNvPr id="15" name="图表 14">
                <a:extLst>
                  <a:ext uri="{FF2B5EF4-FFF2-40B4-BE49-F238E27FC236}">
                    <a16:creationId xmlns:a16="http://schemas.microsoft.com/office/drawing/2014/main" id="{00000000-0008-0000-0E00-0000EC000000}"/>
                  </a:ext>
                </a:extLst>
              </p:cNvPr>
              <p:cNvGraphicFramePr/>
              <p:nvPr/>
            </p:nvGraphicFramePr>
            <p:xfrm>
              <a:off x="0" y="491853"/>
              <a:ext cx="4336610" cy="2571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a16="http://schemas.microsoft.com/office/drawing/2014/main" id="{00000000-0008-0000-0E00-0000ED000000}"/>
                  </a:ext>
                </a:extLst>
              </p:cNvPr>
              <p:cNvGraphicFramePr/>
              <p:nvPr/>
            </p:nvGraphicFramePr>
            <p:xfrm>
              <a:off x="4507208" y="491853"/>
              <a:ext cx="4336610" cy="2571090"/>
            </p:xfrm>
            <a:graphic>
              <a:graphicData uri="http://schemas.openxmlformats.org/drawingml/2006/chart">
                <c:chart xmlns:c="http://schemas.openxmlformats.org/drawingml/2006/chart" xmlns:r="http://schemas.openxmlformats.org/officeDocument/2006/relationships" r:id="rId3"/>
              </a:graphicData>
            </a:graphic>
          </p:graphicFrame>
        </p:grpSp>
        <p:sp>
          <p:nvSpPr>
            <p:cNvPr id="13" name="文本框 4">
              <a:extLst>
                <a:ext uri="{FF2B5EF4-FFF2-40B4-BE49-F238E27FC236}">
                  <a16:creationId xmlns:a16="http://schemas.microsoft.com/office/drawing/2014/main" id="{00000000-0008-0000-0E00-0000EA000000}"/>
                </a:ext>
              </a:extLst>
            </p:cNvPr>
            <p:cNvSpPr txBox="1"/>
            <p:nvPr/>
          </p:nvSpPr>
          <p:spPr>
            <a:xfrm>
              <a:off x="650228" y="0"/>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2022年8</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0E00-0000EB000000}"/>
                </a:ext>
              </a:extLst>
            </p:cNvPr>
            <p:cNvSpPr txBox="1"/>
            <p:nvPr/>
          </p:nvSpPr>
          <p:spPr>
            <a:xfrm>
              <a:off x="4680499" y="10456"/>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2022年7</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371868137"/>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82156</TotalTime>
  <Words>2877</Words>
  <Application>Microsoft Office PowerPoint</Application>
  <PresentationFormat>全屏显示(4:3)</PresentationFormat>
  <Paragraphs>289</Paragraphs>
  <Slides>28</Slides>
  <Notes>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2022年8月二手车各级别轿车销量分析</vt:lpstr>
      <vt:lpstr>PowerPoint 演示文稿</vt:lpstr>
      <vt:lpstr>2022年8月二手车交易车辆使用年限分析 </vt:lpstr>
      <vt:lpstr>2021年1-8月二手车交易车辆使用年限分析 </vt:lpstr>
      <vt:lpstr>PowerPoint 演示文稿</vt:lpstr>
      <vt:lpstr>PowerPoint 演示文稿</vt:lpstr>
      <vt:lpstr>PowerPoint 演示文稿</vt:lpstr>
      <vt:lpstr>PowerPoint 演示文稿</vt:lpstr>
      <vt:lpstr>2022年全国二手车均价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5041</cp:revision>
  <dcterms:created xsi:type="dcterms:W3CDTF">2016-02-18T09:25:00Z</dcterms:created>
  <dcterms:modified xsi:type="dcterms:W3CDTF">2022-10-08T05:45:32Z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