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3"/>
    <p:sldId id="323" r:id="rId4"/>
    <p:sldId id="332" r:id="rId5"/>
    <p:sldId id="333" r:id="rId6"/>
    <p:sldId id="328" r:id="rId7"/>
    <p:sldId id="327" r:id="rId8"/>
    <p:sldId id="331" r:id="rId9"/>
    <p:sldId id="330" r:id="rId10"/>
    <p:sldId id="326" r:id="rId11"/>
    <p:sldId id="325" r:id="rId12"/>
    <p:sldId id="318" r:id="rId1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1447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-78" y="-108"/>
      </p:cViewPr>
      <p:guideLst>
        <p:guide orient="horz" pos="2273"/>
        <p:guide orient="horz" pos="648"/>
        <p:guide orient="horz" pos="712"/>
        <p:guide orient="horz" pos="3928"/>
        <p:guide orient="horz" pos="3836"/>
        <p:guide pos="3787"/>
        <p:guide pos="3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007"/>
    </p:cViewPr>
  </p:sorterViewPr>
  <p:notesViewPr>
    <p:cSldViewPr snapToGrid="0">
      <p:cViewPr varScale="1">
        <p:scale>
          <a:sx n="86" d="100"/>
          <a:sy n="86" d="100"/>
        </p:scale>
        <p:origin x="4848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1.xml"/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2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3.1&#27599;&#26376;&#25968;&#25454;&#20013;&#24515;&#26356;&#26032;\1.&#27969;&#36890;&#21327;&#20250;&#26376;&#25253;&#25968;&#25454;\&#32451;&#20064;&#34920;1\&#36827;&#21475;&#27773;&#36710;&#34892;&#19994;&#24211;&#23384;&#27700;&#24179;&#20998;&#26512;&#34920;&#65288;&#34920;3&#65289;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3.xml"/><Relationship Id="rId1" Type="http://schemas.openxmlformats.org/officeDocument/2006/relationships/package" Target="../embeddings/Workbook3.xlsx"/></Relationships>
</file>

<file path=ppt/charts/_rels/chart5.xml.rels><?xml version="1.0" encoding="UTF-8" standalone="yes"?>
<Relationships xmlns="http://schemas.openxmlformats.org/package/2006/relationships"><Relationship Id="rId4" Type="http://schemas.microsoft.com/office/2011/relationships/chartColorStyle" Target="colors1.xml"/><Relationship Id="rId3" Type="http://schemas.microsoft.com/office/2011/relationships/chartStyle" Target="style1.xml"/><Relationship Id="rId2" Type="http://schemas.openxmlformats.org/officeDocument/2006/relationships/themeOverride" Target="../theme/themeOverride4.xml"/><Relationship Id="rId1" Type="http://schemas.openxmlformats.org/officeDocument/2006/relationships/package" Target="../embeddings/Workbook4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5.xml"/><Relationship Id="rId1" Type="http://schemas.openxmlformats.org/officeDocument/2006/relationships/package" Target="../embeddings/Workbook5.xlsx"/></Relationships>
</file>

<file path=ppt/charts/_rels/chart7.xml.rels><?xml version="1.0" encoding="UTF-8" standalone="yes"?>
<Relationships xmlns="http://schemas.openxmlformats.org/package/2006/relationships"><Relationship Id="rId2" Type="http://schemas.openxmlformats.org/officeDocument/2006/relationships/themeOverride" Target="../theme/themeOverride6.xml"/><Relationship Id="rId1" Type="http://schemas.openxmlformats.org/officeDocument/2006/relationships/package" Target="../embeddings/Workbook6.xlsx"/></Relationships>
</file>

<file path=ppt/charts/_rels/chart8.xml.rels><?xml version="1.0" encoding="UTF-8" standalone="yes"?>
<Relationships xmlns="http://schemas.openxmlformats.org/package/2006/relationships"><Relationship Id="rId4" Type="http://schemas.microsoft.com/office/2011/relationships/chartColorStyle" Target="colors2.xml"/><Relationship Id="rId3" Type="http://schemas.microsoft.com/office/2011/relationships/chartStyle" Target="style2.xml"/><Relationship Id="rId2" Type="http://schemas.openxmlformats.org/officeDocument/2006/relationships/themeOverride" Target="../theme/themeOverride7.xml"/><Relationship Id="rId1" Type="http://schemas.openxmlformats.org/officeDocument/2006/relationships/package" Target="../embeddings/Workbook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33829515546767"/>
          <c:y val="0.0957317223897872"/>
          <c:w val="0.947100169559585"/>
          <c:h val="0.8023480346731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Sheet1!$B$2:$B$15</c:f>
              <c:numCache>
                <c:formatCode>0.0</c:formatCode>
                <c:ptCount val="14"/>
                <c:pt idx="0">
                  <c:v>42.0696</c:v>
                </c:pt>
                <c:pt idx="1">
                  <c:v>77.1431</c:v>
                </c:pt>
                <c:pt idx="2">
                  <c:v>100.3459</c:v>
                </c:pt>
                <c:pt idx="3">
                  <c:v>109.1309</c:v>
                </c:pt>
                <c:pt idx="4">
                  <c:v>117.0581</c:v>
                </c:pt>
                <c:pt idx="5">
                  <c:v>142.2992</c:v>
                </c:pt>
                <c:pt idx="6">
                  <c:v>107.8096</c:v>
                </c:pt>
                <c:pt idx="7">
                  <c:v>104.1275</c:v>
                </c:pt>
                <c:pt idx="8">
                  <c:v>121.5885</c:v>
                </c:pt>
                <c:pt idx="9">
                  <c:v>110.8443</c:v>
                </c:pt>
                <c:pt idx="10">
                  <c:v>105</c:v>
                </c:pt>
                <c:pt idx="11" c:formatCode="General">
                  <c:v>93</c:v>
                </c:pt>
                <c:pt idx="12" c:formatCode="General">
                  <c:v>94</c:v>
                </c:pt>
                <c:pt idx="13">
                  <c:v>59.2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243953664"/>
        <c:axId val="243955200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Sheet1!$A$2:$A$15</c:f>
              <c:strCache>
                <c:ptCount val="14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</c:v>
                </c:pt>
                <c:pt idx="10">
                  <c:v>2019</c:v>
                </c:pt>
                <c:pt idx="11">
                  <c:v>2020</c:v>
                </c:pt>
                <c:pt idx="12">
                  <c:v>2021</c:v>
                </c:pt>
                <c:pt idx="13">
                  <c:v>2022 YTD</c:v>
                </c:pt>
              </c:strCache>
            </c:strRef>
          </c:cat>
          <c:val>
            <c:numRef>
              <c:f>Sheet1!$C$2:$C$15</c:f>
              <c:numCache>
                <c:formatCode>0.0%</c:formatCode>
                <c:ptCount val="14"/>
                <c:pt idx="0">
                  <c:v>0.03</c:v>
                </c:pt>
                <c:pt idx="1">
                  <c:v>0.93</c:v>
                </c:pt>
                <c:pt idx="2">
                  <c:v>0.301</c:v>
                </c:pt>
                <c:pt idx="3">
                  <c:v>0.0880000000000001</c:v>
                </c:pt>
                <c:pt idx="4">
                  <c:v>0.073</c:v>
                </c:pt>
                <c:pt idx="5">
                  <c:v>0.216</c:v>
                </c:pt>
                <c:pt idx="6">
                  <c:v>-0.242</c:v>
                </c:pt>
                <c:pt idx="7">
                  <c:v>-0.034</c:v>
                </c:pt>
                <c:pt idx="8">
                  <c:v>0.168</c:v>
                </c:pt>
                <c:pt idx="9">
                  <c:v>-0.0880000000000001</c:v>
                </c:pt>
                <c:pt idx="10">
                  <c:v>-0.076</c:v>
                </c:pt>
                <c:pt idx="11">
                  <c:v>-0.114</c:v>
                </c:pt>
                <c:pt idx="12">
                  <c:v>0.00600000000000001</c:v>
                </c:pt>
                <c:pt idx="13">
                  <c:v>-0.123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243956736"/>
        <c:axId val="243974912"/>
      </c:lineChart>
      <c:catAx>
        <c:axId val="2439536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43955200"/>
        <c:crosses val="autoZero"/>
        <c:auto val="1"/>
        <c:lblAlgn val="ctr"/>
        <c:lblOffset val="100"/>
        <c:noMultiLvlLbl val="0"/>
      </c:catAx>
      <c:valAx>
        <c:axId val="243955200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43953664"/>
        <c:crosses val="autoZero"/>
        <c:crossBetween val="between"/>
      </c:valAx>
      <c:catAx>
        <c:axId val="24395673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43974912"/>
        <c:crosses val="autoZero"/>
        <c:auto val="1"/>
        <c:lblAlgn val="ctr"/>
        <c:lblOffset val="100"/>
        <c:noMultiLvlLbl val="0"/>
      </c:catAx>
      <c:valAx>
        <c:axId val="243974912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43956736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382560483870974"/>
          <c:y val="0.0247011735328288"/>
          <c:w val="0.561995967741933"/>
          <c:h val="0.0962409392352563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1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334949298427"/>
          <c:y val="0.162994582376584"/>
          <c:w val="0.97903260748806"/>
          <c:h val="0.719169811197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Sheet1!$A$2:$A$17</c:f>
              <c:strCache>
                <c:ptCount val="1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98.8</c:v>
                </c:pt>
                <c:pt idx="1">
                  <c:v>111.2</c:v>
                </c:pt>
                <c:pt idx="2">
                  <c:v>126.3</c:v>
                </c:pt>
                <c:pt idx="3">
                  <c:v>112.8</c:v>
                </c:pt>
                <c:pt idx="4">
                  <c:v>112.1</c:v>
                </c:pt>
                <c:pt idx="5">
                  <c:v>113.1</c:v>
                </c:pt>
                <c:pt idx="6">
                  <c:v>110.8</c:v>
                </c:pt>
                <c:pt idx="7">
                  <c:v>111.1</c:v>
                </c:pt>
                <c:pt idx="8">
                  <c:v>99.7</c:v>
                </c:pt>
                <c:pt idx="9">
                  <c:v>93.9</c:v>
                </c:pt>
                <c:pt idx="10">
                  <c:v>51.7</c:v>
                </c:pt>
              </c:numCache>
            </c:numRef>
          </c:val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Sheet1!$A$2:$A$17</c:f>
              <c:strCache>
                <c:ptCount val="16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  <c:pt idx="9">
                  <c:v>2021</c:v>
                </c:pt>
                <c:pt idx="10">
                  <c:v>2022 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250226176"/>
        <c:axId val="250227712"/>
      </c:barChart>
      <c:lineChart>
        <c:grouping val="standard"/>
        <c:varyColors val="0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 cmpd="sng" algn="ctr">
              <a:solidFill>
                <a:schemeClr val="accent2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circle"/>
            <c:size val="5"/>
            <c:spPr>
              <a:solidFill>
                <a:schemeClr val="accent5"/>
              </a:solidFill>
              <a:ln w="9525" cap="flat" cmpd="sng" algn="ctr">
                <a:solidFill>
                  <a:schemeClr val="accent5"/>
                </a:solidFill>
                <a:prstDash val="solid"/>
                <a:round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Sheet1!$C$2:$C$12</c:f>
              <c:numCache>
                <c:formatCode>General</c:formatCode>
                <c:ptCount val="11"/>
                <c:pt idx="1" c:formatCode="0.0%">
                  <c:v>0.125</c:v>
                </c:pt>
                <c:pt idx="2" c:formatCode="0.0%">
                  <c:v>0.136</c:v>
                </c:pt>
                <c:pt idx="3" c:formatCode="0.0%">
                  <c:v>-0.107</c:v>
                </c:pt>
                <c:pt idx="4" c:formatCode="0.0%">
                  <c:v>-0.006</c:v>
                </c:pt>
                <c:pt idx="5" c:formatCode="0.0%">
                  <c:v>0.009</c:v>
                </c:pt>
                <c:pt idx="6" c:formatCode="0.0%">
                  <c:v>-0.02</c:v>
                </c:pt>
                <c:pt idx="7" c:formatCode="0.0%">
                  <c:v>0.002</c:v>
                </c:pt>
                <c:pt idx="8" c:formatCode="0.0%">
                  <c:v>-0.102</c:v>
                </c:pt>
                <c:pt idx="9" c:formatCode="0.0%">
                  <c:v>-0.061</c:v>
                </c:pt>
                <c:pt idx="10" c:formatCode="0.0%">
                  <c:v>-0.218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250233600"/>
        <c:axId val="250235136"/>
      </c:lineChart>
      <c:catAx>
        <c:axId val="2502261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50227712"/>
        <c:crosses val="autoZero"/>
        <c:auto val="1"/>
        <c:lblAlgn val="ctr"/>
        <c:lblOffset val="100"/>
        <c:noMultiLvlLbl val="0"/>
      </c:catAx>
      <c:valAx>
        <c:axId val="25022771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50226176"/>
        <c:crosses val="autoZero"/>
        <c:crossBetween val="between"/>
      </c:valAx>
      <c:catAx>
        <c:axId val="2502336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50235136"/>
        <c:crosses val="autoZero"/>
        <c:auto val="1"/>
        <c:lblAlgn val="ctr"/>
        <c:lblOffset val="100"/>
        <c:noMultiLvlLbl val="0"/>
      </c:catAx>
      <c:valAx>
        <c:axId val="250235136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one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5023360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delete val="1"/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445433915554944"/>
          <c:y val="0.0525792241011795"/>
          <c:w val="0.547639514485618"/>
          <c:h val="0.070335698120957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900833333333333"/>
          <c:y val="0.176388888888889"/>
          <c:w val="0.88075"/>
          <c:h val="0.667361111111112"/>
        </c:manualLayout>
      </c:layout>
      <c:barChart>
        <c:barDir val="col"/>
        <c:grouping val="clustered"/>
        <c:varyColors val="0"/>
        <c:ser>
          <c:idx val="2"/>
          <c:order val="2"/>
          <c:tx>
            <c:strRef>
              <c:f>库存变化!$K$16</c:f>
              <c:strCache>
                <c:ptCount val="1"/>
                <c:pt idx="0">
                  <c:v/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库存变化!$J$17:$J$25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库存变化!$K$17:$K$25</c:f>
            </c:numRef>
          </c:val>
        </c:ser>
        <c:ser>
          <c:idx val="3"/>
          <c:order val="3"/>
          <c:tx>
            <c:strRef>
              <c:f>库存变化!$L$16</c:f>
              <c:strCache>
                <c:ptCount val="1"/>
                <c:pt idx="0">
                  <c:v/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1"/>
            <c:showVal val="1"/>
            <c:showCatName val="1"/>
            <c:showSerName val="1"/>
            <c:showPercent val="1"/>
            <c:showBubbleSize val="1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库存变化!$J$17:$J$25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库存变化!$L$17:$L$25</c:f>
            </c:numRef>
          </c:val>
        </c:ser>
        <c:ser>
          <c:idx val="0"/>
          <c:order val="0"/>
          <c:tx>
            <c:strRef>
              <c:f>'[进口汽车行业库存水平分析表（表3）.xlsx]Sheet1'!$K$16</c:f>
              <c:strCache>
                <c:ptCount val="1"/>
                <c:pt idx="0">
                  <c:v>经销差-万辆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'[进口汽车行业库存水平分析表（表3）.xlsx]Sheet1'!$J$17:$J$25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'[进口汽车行业库存水平分析表（表3）.xlsx]Sheet1'!$K$17:$K$25</c:f>
              <c:numCache>
                <c:formatCode>0.0_ </c:formatCode>
                <c:ptCount val="9"/>
                <c:pt idx="0">
                  <c:v>15.9592</c:v>
                </c:pt>
                <c:pt idx="1">
                  <c:v>-4.99039999999999</c:v>
                </c:pt>
                <c:pt idx="2">
                  <c:v>-7.9725</c:v>
                </c:pt>
                <c:pt idx="3">
                  <c:v>8.5185</c:v>
                </c:pt>
                <c:pt idx="4">
                  <c:v>0.00430000000000065</c:v>
                </c:pt>
                <c:pt idx="5">
                  <c:v>-6.09</c:v>
                </c:pt>
                <c:pt idx="6">
                  <c:v>-6.72</c:v>
                </c:pt>
                <c:pt idx="7" c:formatCode="General">
                  <c:v>0.0999999999999946</c:v>
                </c:pt>
                <c:pt idx="8" c:formatCode="General">
                  <c:v>7.47000000000001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50"/>
        <c:axId val="225224576"/>
        <c:axId val="225226112"/>
      </c:barChart>
      <c:lineChart>
        <c:grouping val="standard"/>
        <c:varyColors val="0"/>
        <c:ser>
          <c:idx val="1"/>
          <c:order val="1"/>
          <c:tx>
            <c:strRef>
              <c:f>'[进口汽车行业库存水平分析表（表3）.xlsx]Sheet1'!$L$16</c:f>
              <c:strCache>
                <c:ptCount val="1"/>
                <c:pt idx="0">
                  <c:v>库存水平-月</c:v>
                </c:pt>
              </c:strCache>
            </c:strRef>
          </c:tx>
          <c:spPr>
            <a:ln w="28575" cap="rnd" cmpd="sng" algn="ctr">
              <a:solidFill>
                <a:schemeClr val="accent2"/>
              </a:solidFill>
              <a:prstDash val="solid"/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'[进口汽车行业库存水平分析表（表3）.xlsx]Sheet1'!$J$17:$J$25</c:f>
              <c:strCach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 YTD</c:v>
                </c:pt>
              </c:strCache>
            </c:strRef>
          </c:cat>
          <c:val>
            <c:numRef>
              <c:f>'[进口汽车行业库存水平分析表（表3）.xlsx]Sheet1'!$L$17:$L$25</c:f>
              <c:numCache>
                <c:formatCode>General</c:formatCode>
                <c:ptCount val="9"/>
                <c:pt idx="0">
                  <c:v>4.2</c:v>
                </c:pt>
                <c:pt idx="1">
                  <c:v>4.3</c:v>
                </c:pt>
                <c:pt idx="2">
                  <c:v>3.4</c:v>
                </c:pt>
                <c:pt idx="3">
                  <c:v>3.4</c:v>
                </c:pt>
                <c:pt idx="4">
                  <c:v>3.7</c:v>
                </c:pt>
                <c:pt idx="5">
                  <c:v>3.1</c:v>
                </c:pt>
                <c:pt idx="6">
                  <c:v>2.5</c:v>
                </c:pt>
                <c:pt idx="7" c:formatCode="0.0_ ">
                  <c:v>3.11985635193775</c:v>
                </c:pt>
                <c:pt idx="8" c:formatCode="0.0_ ">
                  <c:v>3.87796461631155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0"/>
        <c:smooth val="1"/>
        <c:axId val="223937664"/>
        <c:axId val="223939200"/>
      </c:lineChart>
      <c:catAx>
        <c:axId val="225224576"/>
        <c:scaling>
          <c:orientation val="minMax"/>
        </c:scaling>
        <c:delete val="0"/>
        <c:axPos val="b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25226112"/>
        <c:crosses val="autoZero"/>
        <c:auto val="1"/>
        <c:lblAlgn val="ctr"/>
        <c:lblOffset val="100"/>
        <c:noMultiLvlLbl val="0"/>
      </c:catAx>
      <c:valAx>
        <c:axId val="225226112"/>
        <c:scaling>
          <c:orientation val="minMax"/>
        </c:scaling>
        <c:delete val="0"/>
        <c:axPos val="l"/>
        <c:numFmt formatCode="0.0_ 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25224576"/>
        <c:crosses val="autoZero"/>
        <c:crossBetween val="between"/>
      </c:valAx>
      <c:catAx>
        <c:axId val="223937664"/>
        <c:scaling>
          <c:orientation val="minMax"/>
        </c:scaling>
        <c:delete val="1"/>
        <c:axPos val="b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23939200"/>
        <c:crosses val="autoZero"/>
        <c:auto val="1"/>
        <c:lblAlgn val="ctr"/>
        <c:lblOffset val="100"/>
        <c:noMultiLvlLbl val="0"/>
      </c:catAx>
      <c:valAx>
        <c:axId val="223939200"/>
        <c:scaling>
          <c:orientation val="minMax"/>
        </c:scaling>
        <c:delete val="0"/>
        <c:axPos val="r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23937664"/>
        <c:crosses val="max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delete val="1"/>
      </c:legendEntry>
      <c:legendEntry>
        <c:idx val="1"/>
        <c:delete val="1"/>
      </c:legendEntry>
      <c:layout/>
      <c:overlay val="1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186270082540172"/>
          <c:y val="0.164324989369215"/>
          <c:w val="0.979032607488061"/>
          <c:h val="0.719169811197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rgbClr val="5B9BD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Sheet1!$A$3:$A$10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Sheet1!$B$3:$B$10</c:f>
              <c:numCache>
                <c:formatCode>General</c:formatCode>
                <c:ptCount val="8"/>
                <c:pt idx="0">
                  <c:v>25.21</c:v>
                </c:pt>
                <c:pt idx="1">
                  <c:v>27.49</c:v>
                </c:pt>
                <c:pt idx="2">
                  <c:v>27.6</c:v>
                </c:pt>
                <c:pt idx="3">
                  <c:v>29.47</c:v>
                </c:pt>
                <c:pt idx="4">
                  <c:v>31.73</c:v>
                </c:pt>
                <c:pt idx="5">
                  <c:v>34.86</c:v>
                </c:pt>
                <c:pt idx="6" c:formatCode="0.00">
                  <c:v>37.11</c:v>
                </c:pt>
                <c:pt idx="7">
                  <c:v>40.62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axId val="251592704"/>
        <c:axId val="251594240"/>
      </c:barChart>
      <c:catAx>
        <c:axId val="251592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251594240"/>
        <c:crosses val="autoZero"/>
        <c:auto val="1"/>
        <c:lblAlgn val="ctr"/>
        <c:lblOffset val="100"/>
        <c:noMultiLvlLbl val="0"/>
      </c:catAx>
      <c:valAx>
        <c:axId val="2515942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</a:p>
        </c:txPr>
        <c:crossAx val="251592704"/>
        <c:crosses val="autoZero"/>
        <c:crossBetween val="between"/>
      </c:valAx>
    </c:plotArea>
    <c:plotVisOnly val="1"/>
    <c:dispBlanksAs val="gap"/>
    <c:showDLblsOverMax val="0"/>
  </c:chart>
  <c:spPr>
    <a:ln w="9525" cap="flat" cmpd="sng" algn="ctr">
      <a:noFill/>
      <a:prstDash val="solid"/>
      <a:round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1875858623704"/>
          <c:y val="0.101565866973136"/>
          <c:w val="0.914125140502061"/>
          <c:h val="0.8128429823301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166065</c:v>
                </c:pt>
                <c:pt idx="1">
                  <c:v>122022</c:v>
                </c:pt>
                <c:pt idx="2">
                  <c:v>114492</c:v>
                </c:pt>
                <c:pt idx="3">
                  <c:v>60504</c:v>
                </c:pt>
                <c:pt idx="4">
                  <c:v>56415</c:v>
                </c:pt>
                <c:pt idx="5">
                  <c:v>28699</c:v>
                </c:pt>
                <c:pt idx="6">
                  <c:v>22531</c:v>
                </c:pt>
                <c:pt idx="7">
                  <c:v>17753</c:v>
                </c:pt>
                <c:pt idx="8">
                  <c:v>15323</c:v>
                </c:pt>
                <c:pt idx="9">
                  <c:v>11756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124886</c:v>
                </c:pt>
                <c:pt idx="1">
                  <c:v>111499</c:v>
                </c:pt>
                <c:pt idx="2">
                  <c:v>74727</c:v>
                </c:pt>
                <c:pt idx="3">
                  <c:v>61865</c:v>
                </c:pt>
                <c:pt idx="4">
                  <c:v>31046</c:v>
                </c:pt>
                <c:pt idx="5">
                  <c:v>24163</c:v>
                </c:pt>
                <c:pt idx="6">
                  <c:v>19084</c:v>
                </c:pt>
                <c:pt idx="7">
                  <c:v>18139</c:v>
                </c:pt>
                <c:pt idx="8">
                  <c:v>13692</c:v>
                </c:pt>
                <c:pt idx="9">
                  <c:v>8103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63836416"/>
        <c:axId val="263837952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雷克萨斯</c:v>
                </c:pt>
                <c:pt idx="1">
                  <c:v>奔驰</c:v>
                </c:pt>
                <c:pt idx="2">
                  <c:v>宝马</c:v>
                </c:pt>
                <c:pt idx="3">
                  <c:v>保时捷</c:v>
                </c:pt>
                <c:pt idx="4">
                  <c:v>奥迪</c:v>
                </c:pt>
                <c:pt idx="5">
                  <c:v>路虎</c:v>
                </c:pt>
                <c:pt idx="6">
                  <c:v>MINI</c:v>
                </c:pt>
                <c:pt idx="7">
                  <c:v>丰田</c:v>
                </c:pt>
                <c:pt idx="8">
                  <c:v>沃尔沃</c:v>
                </c:pt>
                <c:pt idx="9">
                  <c:v>斯巴鲁</c:v>
                </c:pt>
              </c:strCache>
            </c:strRef>
          </c:cat>
          <c:val>
            <c:numRef>
              <c:f>Sheet1!$D$2:$D$11</c:f>
              <c:numCache>
                <c:formatCode>0.0%</c:formatCode>
                <c:ptCount val="10"/>
                <c:pt idx="0">
                  <c:v>-0.247969168699003</c:v>
                </c:pt>
                <c:pt idx="1">
                  <c:v>-0.0862385471472358</c:v>
                </c:pt>
                <c:pt idx="2">
                  <c:v>-0.347316843098208</c:v>
                </c:pt>
                <c:pt idx="3">
                  <c:v>0.0224943805368241</c:v>
                </c:pt>
                <c:pt idx="4">
                  <c:v>-0.449685367366835</c:v>
                </c:pt>
                <c:pt idx="5">
                  <c:v>-0.15805428760584</c:v>
                </c:pt>
                <c:pt idx="6">
                  <c:v>-0.152989214859527</c:v>
                </c:pt>
                <c:pt idx="7">
                  <c:v>0.0217428040331211</c:v>
                </c:pt>
                <c:pt idx="8">
                  <c:v>-0.106441297396071</c:v>
                </c:pt>
                <c:pt idx="9">
                  <c:v>-0.310734943858455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1"/>
        <c:smooth val="1"/>
        <c:axId val="263917568"/>
        <c:axId val="263919104"/>
      </c:lineChart>
      <c:catAx>
        <c:axId val="26383641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3837952"/>
        <c:crosses val="autoZero"/>
        <c:auto val="1"/>
        <c:lblAlgn val="ctr"/>
        <c:lblOffset val="100"/>
        <c:noMultiLvlLbl val="0"/>
      </c:catAx>
      <c:valAx>
        <c:axId val="2638379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3836416"/>
        <c:crosses val="autoZero"/>
        <c:crossBetween val="between"/>
      </c:valAx>
      <c:catAx>
        <c:axId val="26391756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3919104"/>
        <c:crosses val="autoZero"/>
        <c:auto val="1"/>
        <c:lblAlgn val="ctr"/>
        <c:lblOffset val="100"/>
        <c:noMultiLvlLbl val="0"/>
      </c:catAx>
      <c:valAx>
        <c:axId val="263919104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3917568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1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egendEntry>
        <c:idx val="2"/>
        <c:txPr>
          <a:bodyPr rot="0" spcFirstLastPara="0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</c:legendEntry>
      <c:layout>
        <c:manualLayout>
          <c:xMode val="edge"/>
          <c:yMode val="edge"/>
          <c:x val="0.756057199950044"/>
          <c:y val="0.0203993679069101"/>
        </c:manualLayout>
      </c:layout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225847694517074"/>
          <c:y val="0.0790647720819319"/>
          <c:w val="0.969755507252052"/>
          <c:h val="0.7954796035530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2021</c:v>
                </c:pt>
              </c:strCache>
            </c:strRef>
          </c:tx>
          <c:spPr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Cabrio</c:v>
                </c:pt>
                <c:pt idx="3">
                  <c:v>Wagon</c:v>
                </c:pt>
                <c:pt idx="4">
                  <c:v>Coupe</c:v>
                </c:pt>
                <c:pt idx="5">
                  <c:v>Hatchback</c:v>
                </c:pt>
                <c:pt idx="6">
                  <c:v>Sportback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268847</c:v>
                </c:pt>
                <c:pt idx="1">
                  <c:v>178514</c:v>
                </c:pt>
                <c:pt idx="2">
                  <c:v>10224</c:v>
                </c:pt>
                <c:pt idx="3">
                  <c:v>13341</c:v>
                </c:pt>
                <c:pt idx="4">
                  <c:v>26244</c:v>
                </c:pt>
                <c:pt idx="5">
                  <c:v>29147</c:v>
                </c:pt>
                <c:pt idx="6">
                  <c:v>44506</c:v>
                </c:pt>
                <c:pt idx="7">
                  <c:v>337332</c:v>
                </c:pt>
                <c:pt idx="8">
                  <c:v>21415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2022</c:v>
                </c:pt>
              </c:strCache>
            </c:strRef>
          </c:tx>
          <c:spPr>
            <a:solidFill>
              <a:schemeClr val="accent2"/>
            </a:solidFill>
            <a:ln>
              <a:solidFill>
                <a:schemeClr val="bg1"/>
              </a:solidFill>
            </a:ln>
          </c:spPr>
          <c:invertIfNegative val="0"/>
          <c:dLbls>
            <c:delete val="1"/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Cabrio</c:v>
                </c:pt>
                <c:pt idx="3">
                  <c:v>Wagon</c:v>
                </c:pt>
                <c:pt idx="4">
                  <c:v>Coupe</c:v>
                </c:pt>
                <c:pt idx="5">
                  <c:v>Hatchback</c:v>
                </c:pt>
                <c:pt idx="6">
                  <c:v>Sportback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230896</c:v>
                </c:pt>
                <c:pt idx="1">
                  <c:v>152434</c:v>
                </c:pt>
                <c:pt idx="2">
                  <c:v>8834</c:v>
                </c:pt>
                <c:pt idx="3">
                  <c:v>10859</c:v>
                </c:pt>
                <c:pt idx="4">
                  <c:v>20157</c:v>
                </c:pt>
                <c:pt idx="5">
                  <c:v>18039</c:v>
                </c:pt>
                <c:pt idx="6">
                  <c:v>20579</c:v>
                </c:pt>
                <c:pt idx="7">
                  <c:v>265551</c:v>
                </c:pt>
                <c:pt idx="8">
                  <c:v>20356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63864320"/>
        <c:axId val="263865856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19050" cap="rnd" cmpd="sng" algn="ctr">
              <a:solidFill>
                <a:srgbClr val="C00000"/>
              </a:solidFill>
              <a:prstDash val="solid"/>
              <a:round/>
            </a:ln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Sheet1!$A$2:$A$10</c:f>
              <c:strCache>
                <c:ptCount val="9"/>
                <c:pt idx="0">
                  <c:v>CAR</c:v>
                </c:pt>
                <c:pt idx="1">
                  <c:v>Sedan</c:v>
                </c:pt>
                <c:pt idx="2">
                  <c:v>Cabrio</c:v>
                </c:pt>
                <c:pt idx="3">
                  <c:v>Wagon</c:v>
                </c:pt>
                <c:pt idx="4">
                  <c:v>Coupe</c:v>
                </c:pt>
                <c:pt idx="5">
                  <c:v>Hatchback</c:v>
                </c:pt>
                <c:pt idx="6">
                  <c:v>Sportback</c:v>
                </c:pt>
                <c:pt idx="7">
                  <c:v>SUV</c:v>
                </c:pt>
                <c:pt idx="8">
                  <c:v>MPV</c:v>
                </c:pt>
              </c:strCache>
            </c:strRef>
          </c:cat>
          <c:val>
            <c:numRef>
              <c:f>Sheet1!$D$2:$D$10</c:f>
              <c:numCache>
                <c:formatCode>0.0%</c:formatCode>
                <c:ptCount val="9"/>
                <c:pt idx="0">
                  <c:v>-0.141162073595763</c:v>
                </c:pt>
                <c:pt idx="1">
                  <c:v>-0.146094984146902</c:v>
                </c:pt>
                <c:pt idx="2">
                  <c:v>-0.135954616588419</c:v>
                </c:pt>
                <c:pt idx="3">
                  <c:v>-0.186043025260475</c:v>
                </c:pt>
                <c:pt idx="4">
                  <c:v>-0.231938728852309</c:v>
                </c:pt>
                <c:pt idx="5">
                  <c:v>-0.381102686382818</c:v>
                </c:pt>
                <c:pt idx="6">
                  <c:v>-0.537612906125017</c:v>
                </c:pt>
                <c:pt idx="7">
                  <c:v>-0.212790366760343</c:v>
                </c:pt>
                <c:pt idx="8">
                  <c:v>-0.049451319168807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0"/>
        <c:smooth val="1"/>
        <c:axId val="263867392"/>
        <c:axId val="263955200"/>
      </c:lineChart>
      <c:catAx>
        <c:axId val="2638643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63865856"/>
        <c:crosses val="autoZero"/>
        <c:auto val="1"/>
        <c:lblAlgn val="ctr"/>
        <c:lblOffset val="100"/>
        <c:noMultiLvlLbl val="0"/>
      </c:catAx>
      <c:valAx>
        <c:axId val="2638658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63864320"/>
        <c:crosses val="autoZero"/>
        <c:crossBetween val="between"/>
      </c:valAx>
      <c:catAx>
        <c:axId val="2638673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63955200"/>
        <c:crosses val="autoZero"/>
        <c:auto val="1"/>
        <c:lblAlgn val="ctr"/>
        <c:lblOffset val="100"/>
        <c:noMultiLvlLbl val="0"/>
      </c:catAx>
      <c:valAx>
        <c:axId val="263955200"/>
        <c:scaling>
          <c:orientation val="minMax"/>
        </c:scaling>
        <c:delete val="0"/>
        <c:axPos val="r"/>
        <c:numFmt formatCode="0.0%" sourceLinked="1"/>
        <c:majorTickMark val="none"/>
        <c:minorTickMark val="none"/>
        <c:tickLblPos val="none"/>
        <c:spPr>
          <a:ln w="6350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263867392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272353872715454"/>
          <c:y val="0.0344859699024294"/>
          <c:w val="0.356887736445495"/>
          <c:h val="0.0741693845492776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463644436662578"/>
          <c:y val="0.0287793549913963"/>
          <c:w val="0.829579877041599"/>
          <c:h val="0.862697773889391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Sheet1!$B$2:$B$13</c:f>
              <c:numCache>
                <c:formatCode>0.0%</c:formatCode>
                <c:ptCount val="12"/>
                <c:pt idx="0">
                  <c:v>0.0157590114838954</c:v>
                </c:pt>
                <c:pt idx="1">
                  <c:v>0.0181882784156786</c:v>
                </c:pt>
                <c:pt idx="2">
                  <c:v>0.0134902358978078</c:v>
                </c:pt>
                <c:pt idx="3">
                  <c:v>0.01592763335974</c:v>
                </c:pt>
                <c:pt idx="4">
                  <c:v>0.0187419072861303</c:v>
                </c:pt>
                <c:pt idx="5">
                  <c:v>0.034307400526999</c:v>
                </c:pt>
                <c:pt idx="6">
                  <c:v>0.0329121936187756</c:v>
                </c:pt>
                <c:pt idx="7">
                  <c:v>0.0339578766446537</c:v>
                </c:pt>
                <c:pt idx="8">
                  <c:v>0.050336908666278</c:v>
                </c:pt>
                <c:pt idx="9">
                  <c:v>0.0166866710676349</c:v>
                </c:pt>
                <c:pt idx="10">
                  <c:v>0.0119485597518499</c:v>
                </c:pt>
                <c:pt idx="11">
                  <c:v>0.0129003171384399</c:v>
                </c:pt>
              </c:numCache>
            </c:numRef>
          </c:val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1B77FF">
                <a:lumMod val="5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Sheet1!$C$2:$C$13</c:f>
              <c:numCache>
                <c:formatCode>0.0%</c:formatCode>
                <c:ptCount val="12"/>
                <c:pt idx="0">
                  <c:v>0.0290817980359338</c:v>
                </c:pt>
                <c:pt idx="1">
                  <c:v>0.044945207016494</c:v>
                </c:pt>
                <c:pt idx="2">
                  <c:v>0.0370515234796934</c:v>
                </c:pt>
                <c:pt idx="3">
                  <c:v>0.033701137566625</c:v>
                </c:pt>
                <c:pt idx="4">
                  <c:v>0.0608731015720316</c:v>
                </c:pt>
                <c:pt idx="5">
                  <c:v>0.0579232509152527</c:v>
                </c:pt>
                <c:pt idx="6">
                  <c:v>0.0600902799177154</c:v>
                </c:pt>
                <c:pt idx="7">
                  <c:v>0.0549478628118695</c:v>
                </c:pt>
                <c:pt idx="8">
                  <c:v>0.0626455198658088</c:v>
                </c:pt>
                <c:pt idx="9">
                  <c:v>0.0636800096021125</c:v>
                </c:pt>
                <c:pt idx="10">
                  <c:v>0.0569720873721794</c:v>
                </c:pt>
                <c:pt idx="11">
                  <c:v>0.0358236795411845</c:v>
                </c:pt>
              </c:numCache>
            </c:numRef>
          </c:val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1B77FF">
                <a:lumMod val="7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Sheet1!$D$2:$D$13</c:f>
              <c:numCache>
                <c:formatCode>0.0%</c:formatCode>
                <c:ptCount val="12"/>
                <c:pt idx="0">
                  <c:v>0.217189962345544</c:v>
                </c:pt>
                <c:pt idx="1">
                  <c:v>0.304490967573026</c:v>
                </c:pt>
                <c:pt idx="2">
                  <c:v>0.360895757189569</c:v>
                </c:pt>
                <c:pt idx="3">
                  <c:v>0.346114601298983</c:v>
                </c:pt>
                <c:pt idx="4">
                  <c:v>0.37545424373735</c:v>
                </c:pt>
                <c:pt idx="5">
                  <c:v>0.416185397930868</c:v>
                </c:pt>
                <c:pt idx="6">
                  <c:v>0.448759483971983</c:v>
                </c:pt>
                <c:pt idx="7">
                  <c:v>0.467845900027114</c:v>
                </c:pt>
                <c:pt idx="8">
                  <c:v>0.461504071873849</c:v>
                </c:pt>
                <c:pt idx="9">
                  <c:v>0.444988897557463</c:v>
                </c:pt>
                <c:pt idx="10">
                  <c:v>0.494331328951165</c:v>
                </c:pt>
                <c:pt idx="11">
                  <c:v>0.475982422906722</c:v>
                </c:pt>
              </c:numCache>
            </c:numRef>
          </c:val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1B77FF">
                <a:lumMod val="60000"/>
                <a:lumOff val="4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Sheet1!$E$2:$E$13</c:f>
              <c:numCache>
                <c:formatCode>0.0%</c:formatCode>
                <c:ptCount val="12"/>
                <c:pt idx="0">
                  <c:v>0.219045162921268</c:v>
                </c:pt>
                <c:pt idx="1">
                  <c:v>0.168837191906347</c:v>
                </c:pt>
                <c:pt idx="2">
                  <c:v>0.167648818697757</c:v>
                </c:pt>
                <c:pt idx="3">
                  <c:v>0.178306872308253</c:v>
                </c:pt>
                <c:pt idx="4">
                  <c:v>0.141470688599382</c:v>
                </c:pt>
                <c:pt idx="5">
                  <c:v>0.0872958656230325</c:v>
                </c:pt>
                <c:pt idx="6">
                  <c:v>0.0670786451349618</c:v>
                </c:pt>
                <c:pt idx="7">
                  <c:v>0.0640039706064826</c:v>
                </c:pt>
                <c:pt idx="8">
                  <c:v>0.0718970962192553</c:v>
                </c:pt>
                <c:pt idx="9">
                  <c:v>0.100786172958051</c:v>
                </c:pt>
                <c:pt idx="10">
                  <c:v>0.133382812857719</c:v>
                </c:pt>
                <c:pt idx="11">
                  <c:v>0.14735231004104</c:v>
                </c:pt>
              </c:numCache>
            </c:numRef>
          </c:val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1B77FF">
                <a:lumMod val="40000"/>
                <a:lumOff val="6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Sheet1!$F$2:$F$13</c:f>
              <c:numCache>
                <c:formatCode>0.0%</c:formatCode>
                <c:ptCount val="12"/>
                <c:pt idx="0">
                  <c:v>0.329005551330953</c:v>
                </c:pt>
                <c:pt idx="1">
                  <c:v>0.311562628567154</c:v>
                </c:pt>
                <c:pt idx="2">
                  <c:v>0.314195399470372</c:v>
                </c:pt>
                <c:pt idx="3">
                  <c:v>0.34547545523214</c:v>
                </c:pt>
                <c:pt idx="4">
                  <c:v>0.334835714986888</c:v>
                </c:pt>
                <c:pt idx="5">
                  <c:v>0.319842910775497</c:v>
                </c:pt>
                <c:pt idx="6">
                  <c:v>0.295759175820973</c:v>
                </c:pt>
                <c:pt idx="7">
                  <c:v>0.27288360700187</c:v>
                </c:pt>
                <c:pt idx="8">
                  <c:v>0.238477330195529</c:v>
                </c:pt>
                <c:pt idx="9">
                  <c:v>0.277291004020885</c:v>
                </c:pt>
                <c:pt idx="10">
                  <c:v>0.26416848310473</c:v>
                </c:pt>
                <c:pt idx="11">
                  <c:v>0.275086153685404</c:v>
                </c:pt>
              </c:numCache>
            </c:numRef>
          </c:val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1B77FF">
                <a:lumMod val="20000"/>
                <a:lumOff val="80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10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Sheet1!$G$2:$G$13</c:f>
              <c:numCache>
                <c:formatCode>0.0%</c:formatCode>
                <c:ptCount val="12"/>
                <c:pt idx="0">
                  <c:v>0.136664063949375</c:v>
                </c:pt>
                <c:pt idx="1">
                  <c:v>0.111671092493548</c:v>
                </c:pt>
                <c:pt idx="2">
                  <c:v>0.0841222928220444</c:v>
                </c:pt>
                <c:pt idx="3">
                  <c:v>0.0642547287597307</c:v>
                </c:pt>
                <c:pt idx="4">
                  <c:v>0.0583797276641097</c:v>
                </c:pt>
                <c:pt idx="5">
                  <c:v>0.0672856443300972</c:v>
                </c:pt>
                <c:pt idx="6">
                  <c:v>0.0795212832407492</c:v>
                </c:pt>
                <c:pt idx="7">
                  <c:v>0.0908901235759356</c:v>
                </c:pt>
                <c:pt idx="8">
                  <c:v>0.0976248296679912</c:v>
                </c:pt>
                <c:pt idx="9">
                  <c:v>0.0809128008161796</c:v>
                </c:pt>
                <c:pt idx="10">
                  <c:v>0.0333081676354928</c:v>
                </c:pt>
                <c:pt idx="11">
                  <c:v>0.0421083998150187</c:v>
                </c:pt>
              </c:numCache>
            </c:numRef>
          </c:val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  <a:ln w="9525" cap="flat" cmpd="sng" algn="ctr">
              <a:noFill/>
              <a:prstDash val="solid"/>
              <a:round/>
            </a:ln>
          </c:spPr>
          <c:invertIfNegative val="0"/>
          <c:dLbls>
            <c:delete val="1"/>
          </c:dLbls>
          <c:cat>
            <c:strRef>
              <c:f>Sheet1!$A$2:$A$13</c:f>
              <c:strCache>
                <c:ptCount val="12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</c:v>
                </c:pt>
                <c:pt idx="8">
                  <c:v>2019</c:v>
                </c:pt>
                <c:pt idx="9">
                  <c:v>2020</c:v>
                </c:pt>
                <c:pt idx="10">
                  <c:v>2021</c:v>
                </c:pt>
                <c:pt idx="11">
                  <c:v>2022 YTD</c:v>
                </c:pt>
              </c:strCache>
            </c:strRef>
          </c:cat>
          <c:val>
            <c:numRef>
              <c:f>Sheet1!$H$2:$H$13</c:f>
              <c:numCache>
                <c:formatCode>0.0%</c:formatCode>
                <c:ptCount val="12"/>
                <c:pt idx="0">
                  <c:v>0.0532544499330293</c:v>
                </c:pt>
                <c:pt idx="1">
                  <c:v>0.0403046340277518</c:v>
                </c:pt>
                <c:pt idx="2">
                  <c:v>0.0225959724427567</c:v>
                </c:pt>
                <c:pt idx="3">
                  <c:v>0.0162195714745284</c:v>
                </c:pt>
                <c:pt idx="4">
                  <c:v>0.0102446161541086</c:v>
                </c:pt>
                <c:pt idx="5">
                  <c:v>0.0171595298982534</c:v>
                </c:pt>
                <c:pt idx="6">
                  <c:v>0.0158789382948422</c:v>
                </c:pt>
                <c:pt idx="7">
                  <c:v>0.0154706593320741</c:v>
                </c:pt>
                <c:pt idx="8">
                  <c:v>0.0175142435112893</c:v>
                </c:pt>
                <c:pt idx="9">
                  <c:v>0.0156544439776751</c:v>
                </c:pt>
                <c:pt idx="10">
                  <c:v>0.00588856032686302</c:v>
                </c:pt>
                <c:pt idx="11">
                  <c:v>0.0107467168721907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265455872"/>
        <c:axId val="265474048"/>
      </c:barChart>
      <c:catAx>
        <c:axId val="2654558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265474048"/>
        <c:crosses val="autoZero"/>
        <c:auto val="1"/>
        <c:lblAlgn val="ctr"/>
        <c:lblOffset val="100"/>
        <c:noMultiLvlLbl val="0"/>
      </c:catAx>
      <c:valAx>
        <c:axId val="265474048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txPr>
          <a:bodyPr rot="-60000000" spcFirstLastPara="0" vertOverflow="ellipsis" vert="horz" wrap="square" anchor="ctr" anchorCtr="1"/>
          <a:lstStyle/>
          <a:p>
            <a:pPr>
              <a:defRPr lang="zh-CN" altLang="en-US" sz="10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</a:p>
        </c:txPr>
        <c:crossAx val="2654558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919126223433291"/>
          <c:y val="0.0421660160165472"/>
          <c:w val="0.076996765429643"/>
          <c:h val="0.85422256021354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0675206896455085"/>
          <c:y val="0.0489825641587978"/>
          <c:w val="0.865869777843796"/>
          <c:h val="0.77424018216846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新能源汽车进口量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4254</c:v>
                </c:pt>
                <c:pt idx="1">
                  <c:v>16128</c:v>
                </c:pt>
                <c:pt idx="2">
                  <c:v>20668</c:v>
                </c:pt>
                <c:pt idx="3">
                  <c:v>20683</c:v>
                </c:pt>
                <c:pt idx="4">
                  <c:v>60207</c:v>
                </c:pt>
                <c:pt idx="5">
                  <c:v>27537</c:v>
                </c:pt>
                <c:pt idx="6">
                  <c:v>34750</c:v>
                </c:pt>
                <c:pt idx="7">
                  <c:v>19130</c:v>
                </c:pt>
              </c:numCache>
            </c:numRef>
          </c:val>
        </c:ser>
        <c:dLbls>
          <c:showLegendKey val="1"/>
          <c:showVal val="1"/>
          <c:showCatName val="1"/>
          <c:showSerName val="1"/>
          <c:showPercent val="1"/>
          <c:showBubbleSize val="1"/>
        </c:dLbls>
        <c:gapWidth val="100"/>
        <c:overlap val="50"/>
        <c:axId val="265601024"/>
        <c:axId val="265602560"/>
      </c:barChart>
      <c:line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dLbls>
            <c:dLbl>
              <c:idx val="6"/>
              <c:layout>
                <c:manualLayout>
                  <c:x val="-0.0259822151723133"/>
                  <c:y val="-0.032223030382214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3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  <c:pt idx="5">
                  <c:v>2020</c:v>
                </c:pt>
                <c:pt idx="6">
                  <c:v>2021</c:v>
                </c:pt>
                <c:pt idx="7">
                  <c:v>2022 YTD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1" c:formatCode="0.0%">
                  <c:v>2.79125528913963</c:v>
                </c:pt>
                <c:pt idx="2" c:formatCode="0.0%">
                  <c:v>0.281498015873016</c:v>
                </c:pt>
                <c:pt idx="3" c:formatCode="0.0%">
                  <c:v>0.000725759628411149</c:v>
                </c:pt>
                <c:pt idx="4" c:formatCode="0.0%">
                  <c:v>1.91094135280182</c:v>
                </c:pt>
                <c:pt idx="5" c:formatCode="0.0%">
                  <c:v>-0.542627933628981</c:v>
                </c:pt>
                <c:pt idx="6" c:formatCode="0.0%">
                  <c:v>0.262</c:v>
                </c:pt>
                <c:pt idx="7" c:formatCode="0.00%">
                  <c:v>-0.0657</c:v>
                </c:pt>
              </c:numCache>
            </c:numRef>
          </c:val>
          <c:smooth val="1"/>
        </c:ser>
        <c:dLbls>
          <c:showLegendKey val="1"/>
          <c:showVal val="1"/>
          <c:showCatName val="1"/>
          <c:showSerName val="1"/>
          <c:showPercent val="1"/>
          <c:showBubbleSize val="1"/>
        </c:dLbls>
        <c:marker val="0"/>
        <c:smooth val="1"/>
        <c:axId val="265604096"/>
        <c:axId val="265605888"/>
      </c:lineChart>
      <c:catAx>
        <c:axId val="265601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5602560"/>
        <c:crosses val="autoZero"/>
        <c:auto val="1"/>
        <c:lblAlgn val="ctr"/>
        <c:lblOffset val="100"/>
        <c:noMultiLvlLbl val="0"/>
      </c:catAx>
      <c:valAx>
        <c:axId val="26560256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5601024"/>
        <c:crosses val="autoZero"/>
        <c:crossBetween val="between"/>
      </c:valAx>
      <c:catAx>
        <c:axId val="2656040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5605888"/>
        <c:crossesAt val="0"/>
        <c:auto val="1"/>
        <c:lblAlgn val="ctr"/>
        <c:lblOffset val="100"/>
        <c:noMultiLvlLbl val="0"/>
      </c:catAx>
      <c:valAx>
        <c:axId val="26560588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</a:p>
        </c:txPr>
        <c:crossAx val="265604096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254531889467"/>
          <c:y val="0.913233911813506"/>
          <c:w val="0.416084903946298"/>
          <c:h val="0.067094165261191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A10302-F9E7-44B0-A19D-558BE952994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C0EB7B-F09C-4AEF-BF29-268EF6E7525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BD4BE-BCD4-45E3-A961-75EA96D8C1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EF4A78-E528-4CEE-A7DE-D527CC7C90D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页面-上"/>
          <p:cNvSpPr/>
          <p:nvPr userDrawn="1"/>
        </p:nvSpPr>
        <p:spPr bwMode="auto">
          <a:xfrm>
            <a:off x="5778500" y="-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9" name="页面-下"/>
          <p:cNvSpPr/>
          <p:nvPr userDrawn="1"/>
        </p:nvSpPr>
        <p:spPr bwMode="auto">
          <a:xfrm>
            <a:off x="5778500" y="22860000"/>
            <a:ext cx="635000" cy="635000"/>
          </a:xfrm>
          <a:prstGeom prst="ellipse">
            <a:avLst/>
          </a:prstGeom>
          <a:noFill/>
          <a:ln w="0"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00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chemeClr val="tx1"/>
                </a:solidFill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chart" Target="../charts/char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/>
          <p:cNvPicPr>
            <a:picLocks noChangeAspect="1"/>
          </p:cNvPicPr>
          <p:nvPr/>
        </p:nvPicPr>
        <p:blipFill>
          <a:blip r:embed="rId1" cstate="screen"/>
          <a:stretch>
            <a:fillRect/>
          </a:stretch>
        </p:blipFill>
        <p:spPr>
          <a:xfrm>
            <a:off x="0" y="1587"/>
            <a:ext cx="12192000" cy="6854826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-1" y="4916856"/>
            <a:ext cx="12192001" cy="1959293"/>
            <a:chOff x="-1" y="4916857"/>
            <a:chExt cx="12192001" cy="1959293"/>
          </a:xfrm>
          <a:solidFill>
            <a:schemeClr val="accent6">
              <a:alpha val="15000"/>
            </a:schemeClr>
          </a:solidFill>
        </p:grpSpPr>
        <p:sp>
          <p:nvSpPr>
            <p:cNvPr id="29" name="任意多边形: 形状 28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0" name="任意多边形: 形状 29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2" name="任意多边形: 形状 31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  <p:sp>
          <p:nvSpPr>
            <p:cNvPr id="34" name="任意多边形: 形状 33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grpFill/>
            <a:ln w="8976" cap="flat">
              <a:noFill/>
              <a:prstDash val="solid"/>
              <a:miter/>
            </a:ln>
          </p:spPr>
          <p:txBody>
            <a:bodyPr rtlCol="0" anchor="ctr">
              <a:normAutofit/>
            </a:bodyPr>
            <a:lstStyle/>
            <a:p>
              <a:endParaRPr lang="zh-CN" altLang="en-US"/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12065"/>
            <a:ext cx="12192000" cy="6870401"/>
          </a:xfrm>
          <a:prstGeom prst="rect">
            <a:avLst/>
          </a:prstGeom>
          <a:gradFill flip="none" rotWithShape="1">
            <a:gsLst>
              <a:gs pos="27000">
                <a:schemeClr val="accent6">
                  <a:alpha val="59000"/>
                </a:schemeClr>
              </a:gs>
              <a:gs pos="76785">
                <a:srgbClr val="003F9D">
                  <a:alpha val="95000"/>
                </a:srgbClr>
              </a:gs>
              <a:gs pos="51000">
                <a:schemeClr val="accent6">
                  <a:lumMod val="75000"/>
                  <a:alpha val="73000"/>
                </a:schemeClr>
              </a:gs>
              <a:gs pos="0">
                <a:schemeClr val="accent6">
                  <a:lumMod val="75000"/>
                  <a:alpha val="12000"/>
                </a:schemeClr>
              </a:gs>
              <a:gs pos="100000">
                <a:schemeClr val="accent6">
                  <a:lumMod val="50000"/>
                  <a:alpha val="95000"/>
                </a:schemeClr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76887" y="1685657"/>
            <a:ext cx="8391466" cy="1107996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中国进口汽车市场情况</a:t>
            </a:r>
            <a:b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</a:br>
            <a:r>
              <a:rPr lang="zh-CN" altLang="en-US" sz="4800" b="1" dirty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              （</a:t>
            </a:r>
            <a:r>
              <a:rPr lang="en-US" altLang="zh-CN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2022-8</a:t>
            </a:r>
            <a:r>
              <a:rPr lang="zh-CN" altLang="en-US" sz="4800" b="1" dirty="0" smtClean="0">
                <a:solidFill>
                  <a:schemeClr val="bg1"/>
                </a:solidFill>
                <a:latin typeface="+mj-ea"/>
                <a:ea typeface="+mj-ea"/>
                <a:cs typeface="Times New Roman" panose="02020603050405020304" pitchFamily="18" charset="0"/>
              </a:rPr>
              <a:t>）</a:t>
            </a:r>
            <a:endParaRPr lang="en-US" altLang="zh-CN" sz="4800" b="1" dirty="0">
              <a:solidFill>
                <a:schemeClr val="bg1"/>
              </a:solidFill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67124" y="4646396"/>
            <a:ext cx="2958312" cy="379811"/>
            <a:chOff x="1427421" y="4533076"/>
            <a:chExt cx="3094305" cy="379811"/>
          </a:xfrm>
        </p:grpSpPr>
        <p:sp>
          <p:nvSpPr>
            <p:cNvPr id="48" name="矩形: 圆角 47"/>
            <p:cNvSpPr/>
            <p:nvPr/>
          </p:nvSpPr>
          <p:spPr>
            <a:xfrm>
              <a:off x="1427421" y="453307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612972" y="454355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汇报人：王存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567124" y="5149426"/>
            <a:ext cx="2958312" cy="379811"/>
            <a:chOff x="1427421" y="5036106"/>
            <a:chExt cx="3094305" cy="379811"/>
          </a:xfrm>
        </p:grpSpPr>
        <p:sp>
          <p:nvSpPr>
            <p:cNvPr id="49" name="矩形: 圆角 48"/>
            <p:cNvSpPr/>
            <p:nvPr/>
          </p:nvSpPr>
          <p:spPr>
            <a:xfrm>
              <a:off x="1427421" y="5036106"/>
              <a:ext cx="3094305" cy="369331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4">
                    <a:lumMod val="60000"/>
                    <a:lumOff val="40000"/>
                    <a:alpha val="0"/>
                  </a:schemeClr>
                </a:gs>
                <a:gs pos="100000">
                  <a:schemeClr val="accent3">
                    <a:lumMod val="60000"/>
                    <a:lumOff val="40000"/>
                    <a:alpha val="8000"/>
                  </a:schemeClr>
                </a:gs>
              </a:gsLst>
              <a:lin ang="10800000" scaled="1"/>
              <a:tileRect/>
            </a:gradFill>
            <a:ln>
              <a:gradFill flip="none" rotWithShape="1">
                <a:gsLst>
                  <a:gs pos="0">
                    <a:schemeClr val="accent6">
                      <a:lumMod val="75000"/>
                      <a:alpha val="31000"/>
                    </a:schemeClr>
                  </a:gs>
                  <a:gs pos="57000">
                    <a:schemeClr val="accent3">
                      <a:lumMod val="20000"/>
                      <a:lumOff val="80000"/>
                    </a:schemeClr>
                  </a:gs>
                  <a:gs pos="100000">
                    <a:schemeClr val="accent6">
                      <a:lumMod val="75000"/>
                      <a:alpha val="24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 fontScale="70000" lnSpcReduction="20000"/>
            </a:bodyPr>
            <a:lstStyle/>
            <a:p>
              <a:endParaRPr lang="zh-CN" altLang="en-US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612971" y="5046585"/>
              <a:ext cx="2696561" cy="369332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n-ea"/>
                </a:rPr>
                <a:t>时间：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2022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年</a:t>
              </a:r>
              <a:r>
                <a:rPr lang="en-US" altLang="zh-CN" dirty="0" smtClean="0">
                  <a:solidFill>
                    <a:schemeClr val="bg1"/>
                  </a:solidFill>
                  <a:latin typeface="+mn-ea"/>
                </a:rPr>
                <a:t>10</a:t>
              </a:r>
              <a:r>
                <a:rPr lang="zh-CN" altLang="en-US" dirty="0" smtClean="0">
                  <a:solidFill>
                    <a:schemeClr val="bg1"/>
                  </a:solidFill>
                  <a:latin typeface="+mn-ea"/>
                </a:rPr>
                <a:t>月</a:t>
              </a:r>
              <a:endParaRPr lang="zh-CN" altLang="en-US" dirty="0">
                <a:solidFill>
                  <a:schemeClr val="bg1"/>
                </a:solidFill>
                <a:latin typeface="+mn-ea"/>
              </a:endParaRPr>
            </a:p>
          </p:txBody>
        </p:sp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rcRect t="3704" r="-2816"/>
          <a:stretch>
            <a:fillRect/>
          </a:stretch>
        </p:blipFill>
        <p:spPr>
          <a:xfrm>
            <a:off x="0" y="1270"/>
            <a:ext cx="3081655" cy="698500"/>
          </a:xfrm>
          <a:prstGeom prst="rect">
            <a:avLst/>
          </a:prstGeom>
        </p:spPr>
      </p:pic>
      <p:sp>
        <p:nvSpPr>
          <p:cNvPr id="21" name="文本框 1"/>
          <p:cNvSpPr/>
          <p:nvPr/>
        </p:nvSpPr>
        <p:spPr>
          <a:xfrm>
            <a:off x="3638631" y="3523220"/>
            <a:ext cx="4748530" cy="87440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中国汽车流通协会进口车工作委员会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中国车辆进出口有限公司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913" y="135071"/>
            <a:ext cx="3557357" cy="6373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8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0" presetClass="entr" presetSubtype="0" decel="100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to="0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3446324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</a:rPr>
              <a:t>新能源汽车</a:t>
            </a:r>
            <a:endParaRPr lang="zh-CN" altLang="zh-CN" sz="2400" b="1" kern="100" dirty="0">
              <a:latin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2709" y="882477"/>
            <a:ext cx="11238624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（八）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销售波动：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2016-2018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年进口新能源汽车销售在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1.5-2.0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万辆之间，在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Model 3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的带动下，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2019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年进口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新能源汽车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销售暴增至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6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万辆，同比增长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191%</a:t>
            </a:r>
            <a:r>
              <a:rPr lang="zh-CN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，占进口汽车总量的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5.4%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；随着车型国产，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2020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年销售规模回落至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2.75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万辆，随着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PHEV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的贡献，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年销售同比增长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26.2%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2022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1-8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月份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数据</a:t>
            </a:r>
            <a:r>
              <a:rPr lang="en-US" altLang="zh-CN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NEV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销售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19130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辆</a:t>
            </a:r>
            <a:r>
              <a:rPr lang="zh-CN" altLang="en-US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，同比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下滑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6.57%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8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月销售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3011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辆，同比下降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5.5%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，但其中纯电车型销售超过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1000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辆，同比增长</a:t>
            </a:r>
            <a:r>
              <a:rPr lang="en-US" altLang="zh-CN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33.3%</a:t>
            </a:r>
            <a:r>
              <a:rPr lang="zh-CN" altLang="en-US" b="1" kern="100" dirty="0" smtClean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</a:rPr>
              <a:t>。</a:t>
            </a:r>
            <a:endParaRPr lang="zh-CN" altLang="en-US" b="1" kern="100" dirty="0">
              <a:solidFill>
                <a:prstClr val="black"/>
              </a:solidFill>
              <a:latin typeface="等线" panose="02010600030101010101" pitchFamily="2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9081" y="2656425"/>
            <a:ext cx="35026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2015-2022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新能源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782729" y="3008365"/>
          <a:ext cx="8920525" cy="34289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-1" y="4916857"/>
            <a:ext cx="12192001" cy="1959293"/>
            <a:chOff x="-1" y="4916857"/>
            <a:chExt cx="12192001" cy="1959293"/>
          </a:xfrm>
        </p:grpSpPr>
        <p:sp>
          <p:nvSpPr>
            <p:cNvPr id="58" name="任意多边形: 形状 57"/>
            <p:cNvSpPr/>
            <p:nvPr/>
          </p:nvSpPr>
          <p:spPr>
            <a:xfrm>
              <a:off x="4648199" y="5258778"/>
              <a:ext cx="2123601" cy="1597635"/>
            </a:xfrm>
            <a:custGeom>
              <a:avLst/>
              <a:gdLst>
                <a:gd name="connsiteX0" fmla="*/ 954296 w 1666876"/>
                <a:gd name="connsiteY0" fmla="*/ 0 h 1597635"/>
                <a:gd name="connsiteX1" fmla="*/ 716654 w 1666876"/>
                <a:gd name="connsiteY1" fmla="*/ 0 h 1597635"/>
                <a:gd name="connsiteX2" fmla="*/ 716654 w 1666876"/>
                <a:gd name="connsiteY2" fmla="*/ 1385477 h 1597635"/>
                <a:gd name="connsiteX3" fmla="*/ 479012 w 1666876"/>
                <a:gd name="connsiteY3" fmla="*/ 1385477 h 1597635"/>
                <a:gd name="connsiteX4" fmla="*/ 479012 w 1666876"/>
                <a:gd name="connsiteY4" fmla="*/ 197926 h 1597635"/>
                <a:gd name="connsiteX5" fmla="*/ 241716 w 1666876"/>
                <a:gd name="connsiteY5" fmla="*/ 197926 h 1597635"/>
                <a:gd name="connsiteX6" fmla="*/ 241716 w 1666876"/>
                <a:gd name="connsiteY6" fmla="*/ 989627 h 1597635"/>
                <a:gd name="connsiteX7" fmla="*/ 4074 w 1666876"/>
                <a:gd name="connsiteY7" fmla="*/ 989627 h 1597635"/>
                <a:gd name="connsiteX8" fmla="*/ 4074 w 1666876"/>
                <a:gd name="connsiteY8" fmla="*/ 1583403 h 1597635"/>
                <a:gd name="connsiteX9" fmla="*/ 0 w 1666876"/>
                <a:gd name="connsiteY9" fmla="*/ 1583403 h 1597635"/>
                <a:gd name="connsiteX10" fmla="*/ 0 w 1666876"/>
                <a:gd name="connsiteY10" fmla="*/ 1597635 h 1597635"/>
                <a:gd name="connsiteX11" fmla="*/ 1666876 w 1666876"/>
                <a:gd name="connsiteY11" fmla="*/ 1597635 h 1597635"/>
                <a:gd name="connsiteX12" fmla="*/ 1666876 w 1666876"/>
                <a:gd name="connsiteY12" fmla="*/ 593776 h 1597635"/>
                <a:gd name="connsiteX13" fmla="*/ 1429234 w 1666876"/>
                <a:gd name="connsiteY13" fmla="*/ 593776 h 1597635"/>
                <a:gd name="connsiteX14" fmla="*/ 1429234 w 1666876"/>
                <a:gd name="connsiteY14" fmla="*/ 1385477 h 1597635"/>
                <a:gd name="connsiteX15" fmla="*/ 1191938 w 1666876"/>
                <a:gd name="connsiteY15" fmla="*/ 1385477 h 1597635"/>
                <a:gd name="connsiteX16" fmla="*/ 1191938 w 1666876"/>
                <a:gd name="connsiteY16" fmla="*/ 593776 h 1597635"/>
                <a:gd name="connsiteX17" fmla="*/ 954296 w 1666876"/>
                <a:gd name="connsiteY17" fmla="*/ 593776 h 15976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666876" h="1597635">
                  <a:moveTo>
                    <a:pt x="954296" y="0"/>
                  </a:moveTo>
                  <a:lnTo>
                    <a:pt x="716654" y="0"/>
                  </a:lnTo>
                  <a:lnTo>
                    <a:pt x="716654" y="1385477"/>
                  </a:lnTo>
                  <a:lnTo>
                    <a:pt x="479012" y="1385477"/>
                  </a:lnTo>
                  <a:lnTo>
                    <a:pt x="479012" y="197926"/>
                  </a:lnTo>
                  <a:lnTo>
                    <a:pt x="241716" y="197926"/>
                  </a:lnTo>
                  <a:lnTo>
                    <a:pt x="241716" y="989627"/>
                  </a:lnTo>
                  <a:lnTo>
                    <a:pt x="4074" y="989627"/>
                  </a:lnTo>
                  <a:lnTo>
                    <a:pt x="4074" y="1583403"/>
                  </a:lnTo>
                  <a:lnTo>
                    <a:pt x="0" y="1583403"/>
                  </a:lnTo>
                  <a:lnTo>
                    <a:pt x="0" y="1597635"/>
                  </a:lnTo>
                  <a:lnTo>
                    <a:pt x="1666876" y="1597635"/>
                  </a:lnTo>
                  <a:lnTo>
                    <a:pt x="1666876" y="593776"/>
                  </a:lnTo>
                  <a:lnTo>
                    <a:pt x="1429234" y="593776"/>
                  </a:lnTo>
                  <a:lnTo>
                    <a:pt x="1429234" y="1385477"/>
                  </a:lnTo>
                  <a:lnTo>
                    <a:pt x="1191938" y="1385477"/>
                  </a:lnTo>
                  <a:lnTo>
                    <a:pt x="1191938" y="593776"/>
                  </a:lnTo>
                  <a:lnTo>
                    <a:pt x="954296" y="593776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/>
            <p:cNvSpPr/>
            <p:nvPr/>
          </p:nvSpPr>
          <p:spPr>
            <a:xfrm>
              <a:off x="6248399" y="4916857"/>
              <a:ext cx="594360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/>
            <p:cNvSpPr/>
            <p:nvPr/>
          </p:nvSpPr>
          <p:spPr>
            <a:xfrm flipH="1">
              <a:off x="-1" y="4916857"/>
              <a:ext cx="4705351" cy="1950669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45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pattFill prst="pct70">
              <a:fgClr>
                <a:schemeClr val="accent6"/>
              </a:fgClr>
              <a:bgClr>
                <a:schemeClr val="bg1"/>
              </a:bgClr>
            </a:patt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/>
            <p:cNvSpPr/>
            <p:nvPr/>
          </p:nvSpPr>
          <p:spPr>
            <a:xfrm>
              <a:off x="-1" y="5441319"/>
              <a:ext cx="12192000" cy="1434831"/>
            </a:xfrm>
            <a:custGeom>
              <a:avLst/>
              <a:gdLst>
                <a:gd name="connsiteX0" fmla="*/ 9729886 w 12192000"/>
                <a:gd name="connsiteY0" fmla="*/ 0 h 1434831"/>
                <a:gd name="connsiteX1" fmla="*/ 10345639 w 12192000"/>
                <a:gd name="connsiteY1" fmla="*/ 0 h 1434831"/>
                <a:gd name="connsiteX2" fmla="*/ 10345639 w 12192000"/>
                <a:gd name="connsiteY2" fmla="*/ 436757 h 1434831"/>
                <a:gd name="connsiteX3" fmla="*/ 10961392 w 12192000"/>
                <a:gd name="connsiteY3" fmla="*/ 436757 h 1434831"/>
                <a:gd name="connsiteX4" fmla="*/ 10961392 w 12192000"/>
                <a:gd name="connsiteY4" fmla="*/ 1019099 h 1434831"/>
                <a:gd name="connsiteX5" fmla="*/ 11576247 w 12192000"/>
                <a:gd name="connsiteY5" fmla="*/ 1019099 h 1434831"/>
                <a:gd name="connsiteX6" fmla="*/ 11576247 w 12192000"/>
                <a:gd name="connsiteY6" fmla="*/ 436757 h 1434831"/>
                <a:gd name="connsiteX7" fmla="*/ 12192000 w 12192000"/>
                <a:gd name="connsiteY7" fmla="*/ 436757 h 1434831"/>
                <a:gd name="connsiteX8" fmla="*/ 12192000 w 12192000"/>
                <a:gd name="connsiteY8" fmla="*/ 1434831 h 1434831"/>
                <a:gd name="connsiteX9" fmla="*/ 0 w 12192000"/>
                <a:gd name="connsiteY9" fmla="*/ 1434831 h 1434831"/>
                <a:gd name="connsiteX10" fmla="*/ 0 w 12192000"/>
                <a:gd name="connsiteY10" fmla="*/ 1164685 h 1434831"/>
                <a:gd name="connsiteX11" fmla="*/ 497183 w 12192000"/>
                <a:gd name="connsiteY11" fmla="*/ 1164685 h 1434831"/>
                <a:gd name="connsiteX12" fmla="*/ 1112936 w 12192000"/>
                <a:gd name="connsiteY12" fmla="*/ 1164685 h 1434831"/>
                <a:gd name="connsiteX13" fmla="*/ 1728689 w 12192000"/>
                <a:gd name="connsiteY13" fmla="*/ 1164685 h 1434831"/>
                <a:gd name="connsiteX14" fmla="*/ 1728689 w 12192000"/>
                <a:gd name="connsiteY14" fmla="*/ 1310270 h 1434831"/>
                <a:gd name="connsiteX15" fmla="*/ 2344442 w 12192000"/>
                <a:gd name="connsiteY15" fmla="*/ 1310270 h 1434831"/>
                <a:gd name="connsiteX16" fmla="*/ 2344442 w 12192000"/>
                <a:gd name="connsiteY16" fmla="*/ 727928 h 1434831"/>
                <a:gd name="connsiteX17" fmla="*/ 2959297 w 12192000"/>
                <a:gd name="connsiteY17" fmla="*/ 727928 h 1434831"/>
                <a:gd name="connsiteX18" fmla="*/ 2959297 w 12192000"/>
                <a:gd name="connsiteY18" fmla="*/ 436757 h 1434831"/>
                <a:gd name="connsiteX19" fmla="*/ 3575050 w 12192000"/>
                <a:gd name="connsiteY19" fmla="*/ 436757 h 1434831"/>
                <a:gd name="connsiteX20" fmla="*/ 4190803 w 12192000"/>
                <a:gd name="connsiteY20" fmla="*/ 436757 h 1434831"/>
                <a:gd name="connsiteX21" fmla="*/ 4190803 w 12192000"/>
                <a:gd name="connsiteY21" fmla="*/ 145586 h 1434831"/>
                <a:gd name="connsiteX22" fmla="*/ 4805659 w 12192000"/>
                <a:gd name="connsiteY22" fmla="*/ 145586 h 1434831"/>
                <a:gd name="connsiteX23" fmla="*/ 4805659 w 12192000"/>
                <a:gd name="connsiteY23" fmla="*/ 1310270 h 1434831"/>
                <a:gd name="connsiteX24" fmla="*/ 5421411 w 12192000"/>
                <a:gd name="connsiteY24" fmla="*/ 1310270 h 1434831"/>
                <a:gd name="connsiteX25" fmla="*/ 5421411 w 12192000"/>
                <a:gd name="connsiteY25" fmla="*/ 145586 h 1434831"/>
                <a:gd name="connsiteX26" fmla="*/ 6037164 w 12192000"/>
                <a:gd name="connsiteY26" fmla="*/ 145586 h 1434831"/>
                <a:gd name="connsiteX27" fmla="*/ 6037164 w 12192000"/>
                <a:gd name="connsiteY27" fmla="*/ 727928 h 1434831"/>
                <a:gd name="connsiteX28" fmla="*/ 6652917 w 12192000"/>
                <a:gd name="connsiteY28" fmla="*/ 727928 h 1434831"/>
                <a:gd name="connsiteX29" fmla="*/ 6652917 w 12192000"/>
                <a:gd name="connsiteY29" fmla="*/ 1019099 h 1434831"/>
                <a:gd name="connsiteX30" fmla="*/ 7267773 w 12192000"/>
                <a:gd name="connsiteY30" fmla="*/ 1019099 h 1434831"/>
                <a:gd name="connsiteX31" fmla="*/ 7267773 w 12192000"/>
                <a:gd name="connsiteY31" fmla="*/ 1164685 h 1434831"/>
                <a:gd name="connsiteX32" fmla="*/ 7883525 w 12192000"/>
                <a:gd name="connsiteY32" fmla="*/ 1164685 h 1434831"/>
                <a:gd name="connsiteX33" fmla="*/ 7883525 w 12192000"/>
                <a:gd name="connsiteY33" fmla="*/ 727928 h 1434831"/>
                <a:gd name="connsiteX34" fmla="*/ 8499278 w 12192000"/>
                <a:gd name="connsiteY34" fmla="*/ 727928 h 1434831"/>
                <a:gd name="connsiteX35" fmla="*/ 8499278 w 12192000"/>
                <a:gd name="connsiteY35" fmla="*/ 145586 h 1434831"/>
                <a:gd name="connsiteX36" fmla="*/ 9114133 w 12192000"/>
                <a:gd name="connsiteY36" fmla="*/ 145586 h 1434831"/>
                <a:gd name="connsiteX37" fmla="*/ 9114133 w 12192000"/>
                <a:gd name="connsiteY37" fmla="*/ 1019099 h 1434831"/>
                <a:gd name="connsiteX38" fmla="*/ 9729886 w 12192000"/>
                <a:gd name="connsiteY38" fmla="*/ 1019099 h 1434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12192000" h="1434831">
                  <a:moveTo>
                    <a:pt x="9729886" y="0"/>
                  </a:moveTo>
                  <a:lnTo>
                    <a:pt x="10345639" y="0"/>
                  </a:lnTo>
                  <a:lnTo>
                    <a:pt x="10345639" y="436757"/>
                  </a:lnTo>
                  <a:lnTo>
                    <a:pt x="10961392" y="436757"/>
                  </a:lnTo>
                  <a:lnTo>
                    <a:pt x="10961392" y="1019099"/>
                  </a:lnTo>
                  <a:lnTo>
                    <a:pt x="11576247" y="1019099"/>
                  </a:lnTo>
                  <a:lnTo>
                    <a:pt x="11576247" y="436757"/>
                  </a:lnTo>
                  <a:lnTo>
                    <a:pt x="12192000" y="436757"/>
                  </a:lnTo>
                  <a:lnTo>
                    <a:pt x="12192000" y="1434831"/>
                  </a:lnTo>
                  <a:lnTo>
                    <a:pt x="0" y="1434831"/>
                  </a:lnTo>
                  <a:lnTo>
                    <a:pt x="0" y="1164685"/>
                  </a:lnTo>
                  <a:lnTo>
                    <a:pt x="497183" y="1164685"/>
                  </a:lnTo>
                  <a:lnTo>
                    <a:pt x="1112936" y="1164685"/>
                  </a:lnTo>
                  <a:lnTo>
                    <a:pt x="1728689" y="1164685"/>
                  </a:lnTo>
                  <a:lnTo>
                    <a:pt x="1728689" y="1310270"/>
                  </a:lnTo>
                  <a:lnTo>
                    <a:pt x="2344442" y="1310270"/>
                  </a:lnTo>
                  <a:lnTo>
                    <a:pt x="2344442" y="727928"/>
                  </a:lnTo>
                  <a:lnTo>
                    <a:pt x="2959297" y="727928"/>
                  </a:lnTo>
                  <a:lnTo>
                    <a:pt x="2959297" y="436757"/>
                  </a:lnTo>
                  <a:lnTo>
                    <a:pt x="3575050" y="436757"/>
                  </a:lnTo>
                  <a:lnTo>
                    <a:pt x="4190803" y="436757"/>
                  </a:lnTo>
                  <a:lnTo>
                    <a:pt x="4190803" y="145586"/>
                  </a:lnTo>
                  <a:lnTo>
                    <a:pt x="4805659" y="145586"/>
                  </a:lnTo>
                  <a:lnTo>
                    <a:pt x="4805659" y="1310270"/>
                  </a:lnTo>
                  <a:lnTo>
                    <a:pt x="5421411" y="1310270"/>
                  </a:lnTo>
                  <a:lnTo>
                    <a:pt x="5421411" y="145586"/>
                  </a:lnTo>
                  <a:lnTo>
                    <a:pt x="6037164" y="145586"/>
                  </a:lnTo>
                  <a:lnTo>
                    <a:pt x="6037164" y="727928"/>
                  </a:lnTo>
                  <a:lnTo>
                    <a:pt x="6652917" y="727928"/>
                  </a:lnTo>
                  <a:lnTo>
                    <a:pt x="6652917" y="1019099"/>
                  </a:lnTo>
                  <a:lnTo>
                    <a:pt x="7267773" y="1019099"/>
                  </a:lnTo>
                  <a:lnTo>
                    <a:pt x="7267773" y="1164685"/>
                  </a:lnTo>
                  <a:lnTo>
                    <a:pt x="7883525" y="1164685"/>
                  </a:lnTo>
                  <a:lnTo>
                    <a:pt x="7883525" y="727928"/>
                  </a:lnTo>
                  <a:lnTo>
                    <a:pt x="8499278" y="727928"/>
                  </a:lnTo>
                  <a:lnTo>
                    <a:pt x="8499278" y="145586"/>
                  </a:lnTo>
                  <a:lnTo>
                    <a:pt x="9114133" y="145586"/>
                  </a:lnTo>
                  <a:lnTo>
                    <a:pt x="9114133" y="1019099"/>
                  </a:lnTo>
                  <a:lnTo>
                    <a:pt x="9729886" y="10190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83000"/>
              </a:schemeClr>
            </a:solidFill>
            <a:ln w="897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3" name="任意多边形: 形状 62"/>
          <p:cNvSpPr/>
          <p:nvPr/>
        </p:nvSpPr>
        <p:spPr bwMode="auto">
          <a:xfrm flipV="1">
            <a:off x="8523027" y="1352"/>
            <a:ext cx="3668973" cy="455017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blipFill>
            <a:blip r:embed="rId1" cstate="screen"/>
            <a:stretch>
              <a:fillRect/>
            </a:stretch>
          </a:blip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  <p:sp>
        <p:nvSpPr>
          <p:cNvPr id="64" name="任意多边形: 形状 63"/>
          <p:cNvSpPr/>
          <p:nvPr/>
        </p:nvSpPr>
        <p:spPr bwMode="auto">
          <a:xfrm flipV="1">
            <a:off x="8563260" y="-2"/>
            <a:ext cx="3668972" cy="4667535"/>
          </a:xfrm>
          <a:custGeom>
            <a:avLst/>
            <a:gdLst>
              <a:gd name="connsiteX0" fmla="*/ 0 w 1279126"/>
              <a:gd name="connsiteY0" fmla="*/ 2823038 h 2823038"/>
              <a:gd name="connsiteX1" fmla="*/ 1279126 w 1279126"/>
              <a:gd name="connsiteY1" fmla="*/ 2823038 h 2823038"/>
              <a:gd name="connsiteX2" fmla="*/ 1279126 w 1279126"/>
              <a:gd name="connsiteY2" fmla="*/ 0 h 2823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79126" h="2823038">
                <a:moveTo>
                  <a:pt x="0" y="2823038"/>
                </a:moveTo>
                <a:lnTo>
                  <a:pt x="1279126" y="2823038"/>
                </a:lnTo>
                <a:lnTo>
                  <a:pt x="1279126" y="0"/>
                </a:lnTo>
                <a:close/>
              </a:path>
            </a:pathLst>
          </a:custGeom>
          <a:solidFill>
            <a:schemeClr val="accent6">
              <a:lumMod val="75000"/>
              <a:alpha val="89000"/>
            </a:schemeClr>
          </a:solidFill>
          <a:ln w="0"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1600" dirty="0">
              <a:latin typeface="+mn-ea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749733" y="1579948"/>
            <a:ext cx="5393393" cy="1418928"/>
            <a:chOff x="1506538" y="2619375"/>
            <a:chExt cx="5393393" cy="1418928"/>
          </a:xfrm>
        </p:grpSpPr>
        <p:sp>
          <p:nvSpPr>
            <p:cNvPr id="20" name="矩形 19"/>
            <p:cNvSpPr/>
            <p:nvPr/>
          </p:nvSpPr>
          <p:spPr>
            <a:xfrm>
              <a:off x="1506538" y="2754313"/>
              <a:ext cx="215900" cy="1223962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Calibri" panose="020F0502020204030204"/>
              </a:endParaRPr>
            </a:p>
          </p:txBody>
        </p:sp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776413" y="2619375"/>
              <a:ext cx="5123518" cy="110799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lvl="0">
                <a:defRPr/>
              </a:pPr>
              <a:r>
                <a:rPr lang="zh-CN" altLang="en-US" sz="6600" b="1" dirty="0">
                  <a:solidFill>
                    <a:srgbClr val="30303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感 谢 聆 听！</a:t>
              </a:r>
              <a:endParaRPr lang="zh-CN" altLang="en-US" sz="6600" b="1" dirty="0">
                <a:solidFill>
                  <a:srgbClr val="30303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828800" y="3576638"/>
              <a:ext cx="172194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srgbClr val="30303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</a:rPr>
                <a:t>Thank you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30303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071995" y="3062963"/>
            <a:ext cx="376618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联系人：王存</a:t>
            </a:r>
            <a:endParaRPr lang="zh-CN" altLang="en-US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l"/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电话：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010-88339833</a:t>
            </a:r>
            <a:r>
              <a: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13693394592</a:t>
            </a:r>
            <a:endParaRPr lang="en-US" altLang="zh-CN" sz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海关进口量</a:t>
            </a:r>
            <a:endParaRPr lang="zh-CN" altLang="zh-CN" sz="2400" dirty="0"/>
          </a:p>
        </p:txBody>
      </p:sp>
      <p:sp>
        <p:nvSpPr>
          <p:cNvPr id="59" name="矩形 58"/>
          <p:cNvSpPr/>
          <p:nvPr/>
        </p:nvSpPr>
        <p:spPr>
          <a:xfrm>
            <a:off x="631112" y="1116736"/>
            <a:ext cx="111842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（一）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供给：汽车进口量历经三年的下滑后，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年微增长，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年再次进入负增长，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月进口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59.2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12.3%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；进口金额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达到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2405.6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亿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元，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同比增长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0.7%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4163854" y="2486101"/>
            <a:ext cx="40627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2009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年海关进口量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61" name="图表 60"/>
          <p:cNvGraphicFramePr/>
          <p:nvPr/>
        </p:nvGraphicFramePr>
        <p:xfrm>
          <a:off x="842201" y="3116295"/>
          <a:ext cx="10509580" cy="33569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2126576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</a:rPr>
              <a:t>进口汽车销量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622709" y="923995"/>
            <a:ext cx="108979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（二）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需求：近年来，进口车</a:t>
            </a: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终端需求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保持相对稳定，受疫情和芯片短期冲击，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2020-2022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年进口汽车市场出现下滑，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1-8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月销售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51.7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万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辆，同比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下降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21.8%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其中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月同比下降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，相比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7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略有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增长，呈现回升态势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956685" y="2382920"/>
            <a:ext cx="427863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年进口汽车销量</a:t>
            </a: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  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单位：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万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辆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graphicFrame>
        <p:nvGraphicFramePr>
          <p:cNvPr id="17" name="图表 16"/>
          <p:cNvGraphicFramePr/>
          <p:nvPr/>
        </p:nvGraphicFramePr>
        <p:xfrm>
          <a:off x="1259369" y="2818945"/>
          <a:ext cx="10086340" cy="3694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329715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行业库存</a:t>
            </a:r>
            <a:endParaRPr lang="zh-CN" altLang="zh-CN" sz="2400" dirty="0"/>
          </a:p>
        </p:txBody>
      </p:sp>
      <p:sp>
        <p:nvSpPr>
          <p:cNvPr id="15" name="矩形 14"/>
          <p:cNvSpPr/>
          <p:nvPr/>
        </p:nvSpPr>
        <p:spPr>
          <a:xfrm>
            <a:off x="791273" y="976461"/>
            <a:ext cx="11022532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855980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  <a:defRPr/>
            </a:pPr>
            <a:r>
              <a:rPr lang="zh-CN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（三）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库存：伴随着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19-20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年供给小于需求，进口汽车全行业库存深度出现明显下滑；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年供需基本平衡，但销量有所下滑；截至</a:t>
            </a:r>
            <a:r>
              <a:rPr lang="en-US" altLang="zh-CN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库存深度大幅攀升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至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3.8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月，处于高位，从近三个月走势来看，呈现逐月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降低趋势。</a:t>
            </a:r>
            <a:endParaRPr lang="zh-CN" altLang="en-US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417060" y="2430540"/>
            <a:ext cx="37185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855980">
              <a:defRPr/>
            </a:pPr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2014-2022</a:t>
            </a:r>
            <a:r>
              <a:rPr lang="zh-CN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行业库存趋势</a:t>
            </a:r>
            <a:endParaRPr lang="zh-CN" altLang="en-US" sz="1695" b="1" kern="100" dirty="0">
              <a:solidFill>
                <a:prstClr val="black"/>
              </a:solidFill>
              <a:latin typeface="微软雅黑" panose="020B0503020204020204" pitchFamily="34" charset="-122"/>
              <a:ea typeface="等线" panose="02010600030101010101" pitchFamily="2" charset="-122"/>
              <a:cs typeface="方正兰亭纤黑_GBK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941057" y="2943917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库存深度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5715" y="2877566"/>
            <a:ext cx="1233030" cy="3204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进销差</a:t>
            </a:r>
            <a:r>
              <a:rPr lang="en-US" altLang="zh-CN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-</a:t>
            </a:r>
            <a:r>
              <a:rPr lang="zh-CN" altLang="en-US" sz="1480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万辆</a:t>
            </a:r>
            <a:endParaRPr lang="zh-CN" altLang="en-US" sz="1480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523564" y="6431285"/>
            <a:ext cx="2941831" cy="2714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全行业库存</a:t>
            </a:r>
            <a:r>
              <a:rPr lang="en-US" altLang="zh-CN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*</a:t>
            </a:r>
            <a:r>
              <a:rPr lang="zh-CN" altLang="en-US" sz="1165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包含进口主机厂和经销商库存</a:t>
            </a:r>
            <a:endParaRPr lang="zh-CN" altLang="en-US" sz="116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21" name="图表 20"/>
          <p:cNvGraphicFramePr/>
          <p:nvPr/>
        </p:nvGraphicFramePr>
        <p:xfrm>
          <a:off x="1275715" y="3198495"/>
          <a:ext cx="10001250" cy="31172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5466193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海关进口汽车报关单价</a:t>
            </a:r>
            <a:endParaRPr lang="zh-CN" altLang="zh-CN" sz="2400" dirty="0"/>
          </a:p>
        </p:txBody>
      </p:sp>
      <p:sp>
        <p:nvSpPr>
          <p:cNvPr id="9" name="object 60"/>
          <p:cNvSpPr txBox="1"/>
          <p:nvPr/>
        </p:nvSpPr>
        <p:spPr>
          <a:xfrm>
            <a:off x="3105271" y="2800734"/>
            <a:ext cx="5798781" cy="351143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2015-2022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年海关进口汽车报关单价走势  单位：万元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2026400" y="3179927"/>
          <a:ext cx="8139689" cy="3120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683990" y="994591"/>
            <a:ext cx="11077575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（四）价格：进口汽车报关单价逐年提升，从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2015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年到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zh-CN" sz="2000" b="1" kern="100" dirty="0">
                <a:ea typeface="微软雅黑" panose="020B0503020204020204" pitchFamily="34" charset="-122"/>
                <a:cs typeface="方正兰亭纤黑_GBK"/>
              </a:rPr>
              <a:t>年，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进口汽车报关单价从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25.21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万元提升到</a:t>
            </a:r>
            <a:r>
              <a:rPr lang="en-US" altLang="zh-CN" sz="2000" b="1" kern="100" smtClean="0">
                <a:ea typeface="微软雅黑" panose="020B0503020204020204" pitchFamily="34" charset="-122"/>
                <a:cs typeface="方正兰亭纤黑_GBK"/>
              </a:rPr>
              <a:t>40.6</a:t>
            </a:r>
            <a:r>
              <a:rPr lang="zh-CN" altLang="en-US" sz="2000" b="1" kern="100" smtClean="0">
                <a:ea typeface="微软雅黑" panose="020B0503020204020204" pitchFamily="34" charset="-122"/>
                <a:cs typeface="方正兰亭纤黑_GBK"/>
              </a:rPr>
              <a:t>万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元，突破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40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万元大关，一是消费升级趋势，二是低价产品国产化趋势，三是汇率近期有所贬值。</a:t>
            </a:r>
            <a:endParaRPr lang="zh-CN" alt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44217" cy="4619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进口汽车品牌结构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49436" y="977583"/>
            <a:ext cx="10893128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（五）品牌结构：受疫情的影响，进口汽车市场整体大幅下滑，超豪华车、豪华车更加受到消费者的追捧，超豪华汽车本月同比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增长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11.0%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大幅提升。从</a:t>
            </a:r>
            <a:r>
              <a:rPr lang="en-US" altLang="zh-CN" sz="2000" b="1" kern="100" dirty="0" smtClean="0">
                <a:ea typeface="微软雅黑" panose="020B0503020204020204" pitchFamily="34" charset="-122"/>
                <a:cs typeface="方正兰亭纤黑_GBK"/>
              </a:rPr>
              <a:t>1-8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2000" b="1" kern="100" dirty="0">
                <a:ea typeface="微软雅黑" panose="020B0503020204020204" pitchFamily="34" charset="-122"/>
                <a:cs typeface="方正兰亭纤黑_GBK"/>
              </a:rPr>
              <a:t>累计来看，豪华仍然是销量主力，车占比超过</a:t>
            </a:r>
            <a:r>
              <a:rPr lang="en-US" altLang="zh-CN" sz="2000" b="1" kern="100" dirty="0">
                <a:ea typeface="微软雅黑" panose="020B0503020204020204" pitchFamily="34" charset="-122"/>
                <a:cs typeface="方正兰亭纤黑_GBK"/>
              </a:rPr>
              <a:t>90%</a:t>
            </a:r>
            <a:r>
              <a:rPr lang="zh-CN" altLang="en-US" sz="2000" b="1" kern="100" dirty="0" smtClean="0">
                <a:ea typeface="微软雅黑" panose="020B0503020204020204" pitchFamily="34" charset="-122"/>
                <a:cs typeface="方正兰亭纤黑_GBK"/>
              </a:rPr>
              <a:t>以上。</a:t>
            </a:r>
            <a:endParaRPr lang="en-US" altLang="zh-CN" sz="2000" b="1" kern="100" dirty="0"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0" name="object 60"/>
          <p:cNvSpPr txBox="1"/>
          <p:nvPr/>
        </p:nvSpPr>
        <p:spPr>
          <a:xfrm>
            <a:off x="3196590" y="2722241"/>
            <a:ext cx="5798820" cy="35115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15000"/>
              </a:spcBef>
              <a:spcAft>
                <a:spcPct val="15000"/>
              </a:spcAft>
              <a:buClr>
                <a:srgbClr val="9DC2EB"/>
              </a:buClr>
              <a:buSzPct val="80000"/>
              <a:defRPr/>
            </a:pPr>
            <a:r>
              <a:rPr lang="en-US" altLang="zh-CN" sz="1695" b="1" kern="100" dirty="0" smtClean="0">
                <a:latin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695" b="1" kern="100" dirty="0" smtClean="0">
                <a:latin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b="1" kern="100" dirty="0" smtClean="0">
                <a:latin typeface="微软雅黑" panose="020B0503020204020204" pitchFamily="34" charset="-122"/>
                <a:cs typeface="方正兰亭纤黑_GBK"/>
              </a:rPr>
              <a:t>8</a:t>
            </a:r>
            <a:r>
              <a:rPr lang="zh-CN" altLang="en-US" sz="1695" b="1" kern="100" dirty="0" smtClean="0">
                <a:latin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进口汽车品牌结构表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/>
        </p:nvGraphicFramePr>
        <p:xfrm>
          <a:off x="1172571" y="3207225"/>
          <a:ext cx="9846858" cy="2531658"/>
        </p:xfrm>
        <a:graphic>
          <a:graphicData uri="http://schemas.openxmlformats.org/drawingml/2006/table">
            <a:tbl>
              <a:tblPr/>
              <a:tblGrid>
                <a:gridCol w="940538"/>
                <a:gridCol w="1113290"/>
                <a:gridCol w="1113290"/>
                <a:gridCol w="1113290"/>
                <a:gridCol w="1113290"/>
                <a:gridCol w="1113290"/>
                <a:gridCol w="1113290"/>
                <a:gridCol w="1113290"/>
                <a:gridCol w="1113290"/>
              </a:tblGrid>
              <a:tr h="760730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品牌</a:t>
                      </a:r>
                      <a:endParaRPr lang="zh-CN" altLang="en-US" sz="16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en-US" altLang="zh-CN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en-US" altLang="zh-CN" sz="16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1-8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月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累计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(</a:t>
                      </a:r>
                      <a:r>
                        <a:rPr lang="zh-CN" altLang="en-US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辆</a:t>
                      </a:r>
                      <a:r>
                        <a:rPr lang="en-US" altLang="zh-CN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)</a:t>
                      </a:r>
                      <a:endParaRPr lang="en-US" altLang="zh-CN" sz="1600" b="1" i="0" u="none" strike="noStrike" dirty="0">
                        <a:solidFill>
                          <a:srgbClr val="FFFFFF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性质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2021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2022</a:t>
                      </a:r>
                      <a:endParaRPr lang="en-US" altLang="zh-CN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同比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占比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超豪华</a:t>
                      </a:r>
                      <a:endParaRPr lang="zh-CN" alt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818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908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11.0%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1.27%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5560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5943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6.89%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1.15%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豪华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71472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66808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-6.53%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93.11%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596357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465700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-21.91%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90.11%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42732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400" b="0" i="0" u="none" strike="noStrike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非豪华</a:t>
                      </a:r>
                      <a:endParaRPr lang="zh-CN" altLang="en-US" sz="1400" b="0" i="0" u="none" strike="noStrike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6547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7171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9.53%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9.99%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59806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45155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-24.50%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8.74%</a:t>
                      </a:r>
                      <a:endParaRPr lang="en-US" altLang="zh-CN" sz="14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8" y="378409"/>
            <a:ext cx="3630569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乘用车分品牌</a:t>
            </a:r>
            <a:endParaRPr lang="zh-CN" altLang="zh-CN" sz="2400" dirty="0"/>
          </a:p>
        </p:txBody>
      </p:sp>
      <p:sp>
        <p:nvSpPr>
          <p:cNvPr id="12" name="矩形 13"/>
          <p:cNvSpPr>
            <a:spLocks noChangeArrowheads="1"/>
          </p:cNvSpPr>
          <p:nvPr/>
        </p:nvSpPr>
        <p:spPr bwMode="auto">
          <a:xfrm>
            <a:off x="3295429" y="2448952"/>
            <a:ext cx="5230747" cy="35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1-8</a:t>
            </a:r>
            <a:r>
              <a:rPr lang="zh-CN" altLang="en-US" sz="1695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</a:t>
            </a:r>
            <a:r>
              <a:rPr lang="zh-CN" altLang="en-US" sz="1695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乘用车分品牌进口量与同比增速</a:t>
            </a:r>
            <a:endParaRPr lang="en-US" altLang="zh-CN" sz="1695" kern="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3" name="标题 1"/>
          <p:cNvSpPr txBox="1"/>
          <p:nvPr/>
        </p:nvSpPr>
        <p:spPr>
          <a:xfrm>
            <a:off x="622709" y="937556"/>
            <a:ext cx="11170703" cy="1382275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2022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1-8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月，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前十大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品牌中保时捷、丰田均实现正增长，其中保时捷是累计第一次实现增长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；排名第一的雷克萨斯销量超过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12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万辆，但同比下降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24.8%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，奔驰车型销售突破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11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万辆，但同比下降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8.6%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，车型国产导致宝马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、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奥迪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销量分别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34.7%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45.0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%</a:t>
            </a:r>
            <a:r>
              <a:rPr lang="zh-CN" altLang="en-US" sz="2000" b="1" kern="100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  <a:sym typeface="+mn-ea"/>
              </a:rPr>
              <a:t>。</a:t>
            </a:r>
            <a:endParaRPr lang="en-US" altLang="zh-CN" sz="2000" b="1" kern="100" dirty="0">
              <a:solidFill>
                <a:prstClr val="black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14" name="图表 13"/>
          <p:cNvGraphicFramePr/>
          <p:nvPr/>
        </p:nvGraphicFramePr>
        <p:xfrm>
          <a:off x="1217930" y="2801620"/>
          <a:ext cx="10168890" cy="38690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40" y="378460"/>
            <a:ext cx="2848610" cy="4864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  <a:sym typeface="+mn-ea"/>
              </a:rPr>
              <a:t>进口汽车</a:t>
            </a:r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车型结构</a:t>
            </a:r>
            <a:endParaRPr lang="zh-CN" altLang="zh-CN" sz="2400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411951" y="2720971"/>
            <a:ext cx="39344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solidFill>
                  <a:prstClr val="black"/>
                </a:solidFill>
                <a:latin typeface="微软雅黑" panose="020B0503020204020204" pitchFamily="34" charset="-122"/>
                <a:ea typeface="等线" panose="02010600030101010101" pitchFamily="2" charset="-122"/>
                <a:cs typeface="方正兰亭纤黑_GBK"/>
              </a:rPr>
              <a:t>2021-2022</a:t>
            </a:r>
            <a:r>
              <a:rPr lang="zh-CN" altLang="zh-CN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zh-CN" altLang="en-US" sz="1695" b="1" kern="100" dirty="0">
                <a:solidFill>
                  <a:prstClr val="black"/>
                </a:solidFill>
                <a:latin typeface="等线" panose="02010600030101010101" pitchFamily="2" charset="-122"/>
                <a:ea typeface="微软雅黑" panose="020B0503020204020204" pitchFamily="34" charset="-122"/>
                <a:cs typeface="方正兰亭纤黑_GBK"/>
              </a:rPr>
              <a:t>月进口汽车车型变化情况</a:t>
            </a:r>
            <a:endParaRPr lang="zh-CN" altLang="en-US" sz="1905" dirty="0">
              <a:solidFill>
                <a:prstClr val="black"/>
              </a:solidFill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graphicFrame>
        <p:nvGraphicFramePr>
          <p:cNvPr id="13" name="图表 12"/>
          <p:cNvGraphicFramePr/>
          <p:nvPr/>
        </p:nvGraphicFramePr>
        <p:xfrm>
          <a:off x="1077757" y="3055247"/>
          <a:ext cx="9986820" cy="3156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4" name="矩形 13"/>
          <p:cNvSpPr/>
          <p:nvPr/>
        </p:nvSpPr>
        <p:spPr>
          <a:xfrm>
            <a:off x="590015" y="1026200"/>
            <a:ext cx="11138746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1905"/>
              </a:spcBef>
              <a:spcAft>
                <a:spcPts val="635"/>
              </a:spcAft>
            </a:pP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（六）车型结构：</a:t>
            </a:r>
            <a:r>
              <a:rPr lang="en-US" altLang="zh-CN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2022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年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1-8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月，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三大车型均出现不同程度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的下滑，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MPV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  <a:sym typeface="+mn-ea"/>
              </a:rPr>
              <a:t>降幅最低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，同比下滑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4.9%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，轿车和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SUV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降幅分别收窄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13.3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和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1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个百分点。轿车中小众车型</a:t>
            </a:r>
            <a:r>
              <a:rPr lang="en-US" altLang="zh-CN" sz="2000" b="1" kern="100" dirty="0" err="1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sportback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车型</a:t>
            </a:r>
            <a:r>
              <a:rPr lang="zh-CN" altLang="en-US" sz="2000" b="1" kern="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同比降幅大于整体市场，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超过</a:t>
            </a:r>
            <a:r>
              <a:rPr lang="en-US" altLang="zh-CN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50%</a:t>
            </a:r>
            <a:r>
              <a:rPr lang="zh-CN" altLang="en-US" sz="2000" b="1" kern="1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en-US" sz="2000" b="1" kern="100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方正兰亭纤黑_GBK"/>
            </a:endParaRPr>
          </a:p>
        </p:txBody>
      </p:sp>
      <p:sp>
        <p:nvSpPr>
          <p:cNvPr id="15" name="右箭头 6"/>
          <p:cNvSpPr/>
          <p:nvPr/>
        </p:nvSpPr>
        <p:spPr>
          <a:xfrm>
            <a:off x="1414279" y="5805115"/>
            <a:ext cx="910097" cy="483850"/>
          </a:xfrm>
          <a:prstGeom prst="rightArrow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770" tIns="48385" rIns="96770" bIns="48385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905"/>
          </a:p>
        </p:txBody>
      </p:sp>
      <p:sp>
        <p:nvSpPr>
          <p:cNvPr id="2" name="单圆角矩形 1"/>
          <p:cNvSpPr/>
          <p:nvPr/>
        </p:nvSpPr>
        <p:spPr>
          <a:xfrm>
            <a:off x="2358390" y="3384550"/>
            <a:ext cx="6593205" cy="2933065"/>
          </a:xfrm>
          <a:prstGeom prst="round1Rect">
            <a:avLst/>
          </a:prstGeom>
          <a:noFill/>
          <a:ln w="0">
            <a:solidFill>
              <a:srgbClr val="C00000"/>
            </a:solidFill>
          </a:ln>
        </p:spPr>
        <p:txBody>
          <a:bodyPr rot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>
            <a:alphaModFix amt="19000"/>
          </a:blip>
          <a:stretch>
            <a:fillRect/>
          </a:stretch>
        </p:blipFill>
        <p:spPr>
          <a:xfrm rot="10800000" flipH="1" flipV="1">
            <a:off x="0" y="5315838"/>
            <a:ext cx="12193057" cy="1548763"/>
          </a:xfrm>
          <a:prstGeom prst="rect">
            <a:avLst/>
          </a:prstGeom>
        </p:spPr>
      </p:pic>
      <p:cxnSp>
        <p:nvCxnSpPr>
          <p:cNvPr id="36" name="直接连接符 35"/>
          <p:cNvCxnSpPr/>
          <p:nvPr/>
        </p:nvCxnSpPr>
        <p:spPr>
          <a:xfrm>
            <a:off x="534065" y="830954"/>
            <a:ext cx="11536948" cy="0"/>
          </a:xfrm>
          <a:prstGeom prst="line">
            <a:avLst/>
          </a:prstGeom>
          <a:ln w="44450" cmpd="dbl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>
            <a:off x="106614" y="451644"/>
            <a:ext cx="682280" cy="379310"/>
            <a:chOff x="232949" y="336204"/>
            <a:chExt cx="556038" cy="561975"/>
          </a:xfrm>
        </p:grpSpPr>
        <p:sp>
          <p:nvSpPr>
            <p:cNvPr id="41" name="平行四边形 40"/>
            <p:cNvSpPr/>
            <p:nvPr/>
          </p:nvSpPr>
          <p:spPr bwMode="auto">
            <a:xfrm>
              <a:off x="232949" y="336204"/>
              <a:ext cx="298863" cy="561975"/>
            </a:xfrm>
            <a:prstGeom prst="parallelogram">
              <a:avLst>
                <a:gd name="adj" fmla="val 56697"/>
              </a:avLst>
            </a:prstGeom>
            <a:gradFill flip="none" rotWithShape="1">
              <a:gsLst>
                <a:gs pos="0">
                  <a:schemeClr val="accent6"/>
                </a:gs>
                <a:gs pos="100000">
                  <a:schemeClr val="bg2"/>
                </a:gs>
              </a:gsLst>
              <a:lin ang="1200000" scaled="0"/>
              <a:tileRect/>
            </a:gra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2" name="平行四边形 41"/>
            <p:cNvSpPr/>
            <p:nvPr/>
          </p:nvSpPr>
          <p:spPr bwMode="auto">
            <a:xfrm>
              <a:off x="396376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/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  <p:sp>
          <p:nvSpPr>
            <p:cNvPr id="48" name="平行四边形 47"/>
            <p:cNvSpPr/>
            <p:nvPr/>
          </p:nvSpPr>
          <p:spPr bwMode="auto">
            <a:xfrm>
              <a:off x="531812" y="336204"/>
              <a:ext cx="257175" cy="561975"/>
            </a:xfrm>
            <a:prstGeom prst="parallelogram">
              <a:avLst>
                <a:gd name="adj" fmla="val 63291"/>
              </a:avLst>
            </a:prstGeom>
            <a:solidFill>
              <a:schemeClr val="accent6">
                <a:lumMod val="75000"/>
              </a:schemeClr>
            </a:solidFill>
            <a:ln w="0"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n-ea"/>
                <a:cs typeface="宋体" panose="02010600030101010101" pitchFamily="2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955079" y="378409"/>
            <a:ext cx="4333428" cy="4682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07000"/>
              </a:lnSpc>
              <a:spcAft>
                <a:spcPts val="800"/>
              </a:spcAft>
              <a:defRPr sz="32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ea"/>
                <a:ea typeface="+mj-ea"/>
                <a:cs typeface="Times New Roman" panose="02020603050405020304" pitchFamily="18" charset="0"/>
              </a:defRPr>
            </a:lvl1pPr>
          </a:lstStyle>
          <a:p>
            <a:r>
              <a:rPr lang="zh-CN" altLang="zh-CN" sz="2400" b="1" kern="100" dirty="0">
                <a:latin typeface="微软雅黑" panose="020B0503020204020204" pitchFamily="34" charset="-122"/>
                <a:cs typeface="方正兰亭纤黑_GBK"/>
              </a:rPr>
              <a:t>进口汽车</a:t>
            </a:r>
            <a:r>
              <a:rPr lang="zh-CN" altLang="en-US" sz="2400" b="1" kern="100" dirty="0">
                <a:latin typeface="微软雅黑" panose="020B0503020204020204" pitchFamily="34" charset="-122"/>
                <a:cs typeface="方正兰亭纤黑_GBK"/>
              </a:rPr>
              <a:t>分排量结构</a:t>
            </a:r>
            <a:endParaRPr lang="zh-CN" altLang="zh-CN" sz="2400" dirty="0"/>
          </a:p>
        </p:txBody>
      </p:sp>
      <p:sp>
        <p:nvSpPr>
          <p:cNvPr id="9" name="矩形 8"/>
          <p:cNvSpPr/>
          <p:nvPr/>
        </p:nvSpPr>
        <p:spPr>
          <a:xfrm>
            <a:off x="631112" y="1044884"/>
            <a:ext cx="10933893" cy="147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35"/>
              </a:spcBef>
              <a:spcAft>
                <a:spcPts val="635"/>
              </a:spcAft>
            </a:pP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（七）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排量下移：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1.5-2.0L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排量区间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占比为</a:t>
            </a:r>
            <a:r>
              <a:rPr lang="en-US" altLang="zh-CN" sz="2000" b="1" kern="100" dirty="0" smtClean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47.6%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年有所下滑，但仍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保持第一大排量区间；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2.5-3.0L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排量区间相比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2021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年提升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1.1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个百分点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，是第二大排量区间；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平行进口车型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逐步恢复供应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，</a:t>
            </a:r>
            <a:r>
              <a:rPr lang="en-US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3.0L</a:t>
            </a:r>
            <a:r>
              <a:rPr lang="zh-CN" altLang="zh-CN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以上排量份额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反弹</a:t>
            </a:r>
            <a:r>
              <a:rPr lang="zh-CN" altLang="en-US" sz="2000" b="1" kern="100" dirty="0" smtClean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至</a:t>
            </a:r>
            <a:r>
              <a:rPr lang="en-US" altLang="zh-CN" sz="2000" b="1" kern="100" dirty="0" smtClean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5</a:t>
            </a:r>
            <a:r>
              <a:rPr lang="en-US" altLang="zh-CN" sz="2000" b="1" kern="100" dirty="0" smtClean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.3%</a:t>
            </a:r>
            <a:r>
              <a:rPr lang="zh-CN" altLang="en-US" sz="2000" b="1" kern="100" dirty="0">
                <a:latin typeface="Calibri" panose="020F0502020204030204" pitchFamily="34" charset="0"/>
                <a:ea typeface="微软雅黑" panose="020B0503020204020204" pitchFamily="34" charset="-122"/>
                <a:cs typeface="方正兰亭纤黑_GBK"/>
              </a:rPr>
              <a:t>。</a:t>
            </a:r>
            <a:endParaRPr lang="zh-CN" altLang="zh-CN" sz="2000" kern="1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612140" y="2944260"/>
          <a:ext cx="10737215" cy="353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矩形 10"/>
          <p:cNvSpPr/>
          <p:nvPr/>
        </p:nvSpPr>
        <p:spPr>
          <a:xfrm>
            <a:off x="3797617" y="2487332"/>
            <a:ext cx="4366260" cy="3524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95" b="1" kern="100" dirty="0">
                <a:latin typeface="微软雅黑" panose="020B0503020204020204" pitchFamily="34" charset="-122"/>
                <a:cs typeface="方正兰亭纤黑_GBK"/>
              </a:rPr>
              <a:t>2011-2022</a:t>
            </a:r>
            <a:r>
              <a:rPr lang="zh-CN" altLang="zh-CN" sz="1695" b="1" kern="100" dirty="0">
                <a:latin typeface="微软雅黑" panose="020B0503020204020204" pitchFamily="34" charset="-122"/>
                <a:cs typeface="方正兰亭纤黑_GBK"/>
              </a:rPr>
              <a:t>年进口汽车</a:t>
            </a:r>
            <a:r>
              <a:rPr lang="zh-CN" altLang="en-US" sz="1695" b="1" kern="100" dirty="0">
                <a:latin typeface="微软雅黑" panose="020B0503020204020204" pitchFamily="34" charset="-122"/>
                <a:cs typeface="方正兰亭纤黑_GBK"/>
              </a:rPr>
              <a:t>分排量结构变化趋势</a:t>
            </a:r>
            <a:endParaRPr lang="zh-CN" altLang="en-US" sz="1695" b="1" kern="100" dirty="0">
              <a:latin typeface="微软雅黑" panose="020B0503020204020204" pitchFamily="34" charset="-122"/>
              <a:cs typeface="方正兰亭纤黑_GBK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年终总结">
      <a:dk1>
        <a:sysClr val="windowText" lastClr="000000"/>
      </a:dk1>
      <a:lt1>
        <a:sysClr val="window" lastClr="FFFFFF"/>
      </a:lt1>
      <a:dk2>
        <a:srgbClr val="FF9933"/>
      </a:dk2>
      <a:lt2>
        <a:srgbClr val="63CAFD"/>
      </a:lt2>
      <a:accent1>
        <a:srgbClr val="78E8D3"/>
      </a:accent1>
      <a:accent2>
        <a:srgbClr val="821AD8"/>
      </a:accent2>
      <a:accent3>
        <a:srgbClr val="4B35EB"/>
      </a:accent3>
      <a:accent4>
        <a:srgbClr val="FF7C81"/>
      </a:accent4>
      <a:accent5>
        <a:srgbClr val="FFDC5E"/>
      </a:accent5>
      <a:accent6>
        <a:srgbClr val="1B77FF"/>
      </a:accent6>
      <a:hlink>
        <a:srgbClr val="5357EB"/>
      </a:hlink>
      <a:folHlink>
        <a:srgbClr val="CCFFFF"/>
      </a:folHlink>
    </a:clrScheme>
    <a:fontScheme name="年终总结">
      <a:majorFont>
        <a:latin typeface="锐字云字库美黑GB"/>
        <a:ea typeface="锐字云字库美黑GB"/>
        <a:cs typeface=""/>
      </a:majorFont>
      <a:minorFont>
        <a:latin typeface="锐字云字库美黑GB"/>
        <a:ea typeface="锐字云字库美黑G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chemeClr val="bg2"/>
        </a:solidFill>
        <a:ln w="0">
          <a:solidFill>
            <a:schemeClr val="tx1"/>
          </a:solidFill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noAutofit/>
      </a:bodyPr>
      <a:lstStyle>
        <a:defPPr marL="0" marR="0" indent="0" algn="l" defTabSz="914400" rtl="0" eaLnBrk="0" fontAlgn="base" latinLnBrk="0" hangingPunct="0">
          <a:lnSpc>
            <a:spcPct val="13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sz="1600" b="0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+mn-ea"/>
            <a:cs typeface="宋体" panose="02010600030101010101" pitchFamily="2" charset="-122"/>
          </a:defRPr>
        </a:defPPr>
      </a:lstStyle>
    </a:spDef>
    <a:txDef>
      <a:spPr>
        <a:noFill/>
      </a:spPr>
      <a:bodyPr wrap="square" anchor="ctr">
        <a:normAutofit/>
      </a:bodyPr>
      <a:lstStyle>
        <a:defPPr marL="285750" indent="-285750" algn="just">
          <a:buFont typeface="Arial" panose="020B0604020202020204" pitchFamily="34" charset="0"/>
          <a:buChar char="•"/>
          <a:defRPr dirty="0" smtClean="0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1736</Words>
  <Application>WPS 演示</Application>
  <PresentationFormat>自定义</PresentationFormat>
  <Paragraphs>166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6" baseType="lpstr">
      <vt:lpstr>Arial</vt:lpstr>
      <vt:lpstr>宋体</vt:lpstr>
      <vt:lpstr>Wingdings</vt:lpstr>
      <vt:lpstr>Times New Roman</vt:lpstr>
      <vt:lpstr>微软雅黑</vt:lpstr>
      <vt:lpstr>方正兰亭纤黑_GBK</vt:lpstr>
      <vt:lpstr>黑体</vt:lpstr>
      <vt:lpstr>Calibri</vt:lpstr>
      <vt:lpstr>等线</vt:lpstr>
      <vt:lpstr>Arial</vt:lpstr>
      <vt:lpstr>Calibri</vt:lpstr>
      <vt:lpstr>锐字云字库美黑GB</vt:lpstr>
      <vt:lpstr>Arial Unicode MS</vt:lpstr>
      <vt:lpstr>方正兰亭纤黑_GBK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精美商务蓝银行工作总结ppt模板</dc:title>
  <dc:creator>瑛子</dc:creator>
  <cp:keywords>稿定年终PPT模板大赛</cp:keywords>
  <dc:description>www.51pptmoban.com</dc:description>
  <cp:lastModifiedBy>lenovo</cp:lastModifiedBy>
  <cp:revision>220</cp:revision>
  <dcterms:created xsi:type="dcterms:W3CDTF">2021-11-13T06:30:00Z</dcterms:created>
  <dcterms:modified xsi:type="dcterms:W3CDTF">2022-10-08T01:44:29Z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2052-11.8.2.8506</vt:lpwstr>
  </property>
</Properties>
</file>