
<file path=[Content_Types].xml><?xml version="1.0" encoding="utf-8"?>
<Types xmlns="http://schemas.openxmlformats.org/package/2006/content-types">
  <Default Extension="jfif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9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0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02" r:id="rId2"/>
    <p:sldId id="288" r:id="rId3"/>
    <p:sldId id="307" r:id="rId4"/>
    <p:sldId id="312" r:id="rId5"/>
    <p:sldId id="304" r:id="rId6"/>
    <p:sldId id="310" r:id="rId7"/>
    <p:sldId id="309" r:id="rId8"/>
    <p:sldId id="305" r:id="rId9"/>
    <p:sldId id="311" r:id="rId10"/>
    <p:sldId id="306" r:id="rId11"/>
    <p:sldId id="322" r:id="rId12"/>
  </p:sldIdLst>
  <p:sldSz cx="12192000" cy="6858000"/>
  <p:notesSz cx="6858000" cy="9144000"/>
  <p:defaultTextStyle>
    <a:defPPr rtl="0"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92C48"/>
    <a:srgbClr val="2C2D39"/>
    <a:srgbClr val="242630"/>
    <a:srgbClr val="2A1F43"/>
    <a:srgbClr val="0C1B43"/>
    <a:srgbClr val="1D2225"/>
    <a:srgbClr val="F8F8F8"/>
    <a:srgbClr val="363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0551" autoAdjust="0"/>
  </p:normalViewPr>
  <p:slideViewPr>
    <p:cSldViewPr snapToGrid="0" snapToObjects="1">
      <p:cViewPr varScale="1">
        <p:scale>
          <a:sx n="63" d="100"/>
          <a:sy n="63" d="100"/>
        </p:scale>
        <p:origin x="76" y="2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20" d="100"/>
          <a:sy n="120" d="100"/>
        </p:scale>
        <p:origin x="5040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53862</c:v>
                </c:pt>
                <c:pt idx="1">
                  <c:v>29242</c:v>
                </c:pt>
                <c:pt idx="2">
                  <c:v>61872</c:v>
                </c:pt>
                <c:pt idx="3">
                  <c:v>58419</c:v>
                </c:pt>
                <c:pt idx="4">
                  <c:v>53626</c:v>
                </c:pt>
                <c:pt idx="5">
                  <c:v>63445</c:v>
                </c:pt>
                <c:pt idx="6">
                  <c:v>61775</c:v>
                </c:pt>
                <c:pt idx="7">
                  <c:v>58069</c:v>
                </c:pt>
                <c:pt idx="8">
                  <c:v>56871</c:v>
                </c:pt>
                <c:pt idx="9">
                  <c:v>48210</c:v>
                </c:pt>
                <c:pt idx="10">
                  <c:v>49201</c:v>
                </c:pt>
                <c:pt idx="11">
                  <c:v>66538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D8-461F-ADE0-CE3147A56A5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52056</c:v>
                </c:pt>
                <c:pt idx="1">
                  <c:v>30604</c:v>
                </c:pt>
                <c:pt idx="2">
                  <c:v>51266</c:v>
                </c:pt>
                <c:pt idx="3">
                  <c:v>40707</c:v>
                </c:pt>
                <c:pt idx="4">
                  <c:v>25609</c:v>
                </c:pt>
                <c:pt idx="5">
                  <c:v>52983</c:v>
                </c:pt>
                <c:pt idx="6">
                  <c:v>63305</c:v>
                </c:pt>
                <c:pt idx="7">
                  <c:v>65840</c:v>
                </c:pt>
                <c:pt idx="8">
                  <c:v>64810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515-4366-B9D5-B22EE22EA32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8239616"/>
        <c:axId val="2283646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50557</c:v>
                      </c:pt>
                      <c:pt idx="1">
                        <c:v>23643</c:v>
                      </c:pt>
                      <c:pt idx="2">
                        <c:v>49682</c:v>
                      </c:pt>
                      <c:pt idx="3">
                        <c:v>49881</c:v>
                      </c:pt>
                      <c:pt idx="4">
                        <c:v>50608</c:v>
                      </c:pt>
                      <c:pt idx="5">
                        <c:v>47800</c:v>
                      </c:pt>
                      <c:pt idx="6">
                        <c:v>48000</c:v>
                      </c:pt>
                      <c:pt idx="7">
                        <c:v>54700</c:v>
                      </c:pt>
                      <c:pt idx="8">
                        <c:v>50500</c:v>
                      </c:pt>
                      <c:pt idx="9">
                        <c:v>44800</c:v>
                      </c:pt>
                      <c:pt idx="10">
                        <c:v>51300</c:v>
                      </c:pt>
                      <c:pt idx="11">
                        <c:v>81100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67D8-461F-ADE0-CE3147A56A5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52381</c:v>
                      </c:pt>
                      <c:pt idx="1">
                        <c:v>21435</c:v>
                      </c:pt>
                      <c:pt idx="2">
                        <c:v>66036</c:v>
                      </c:pt>
                      <c:pt idx="3">
                        <c:v>57192</c:v>
                      </c:pt>
                      <c:pt idx="4">
                        <c:v>53874</c:v>
                      </c:pt>
                      <c:pt idx="5">
                        <c:v>65302</c:v>
                      </c:pt>
                      <c:pt idx="6">
                        <c:v>47824</c:v>
                      </c:pt>
                      <c:pt idx="7">
                        <c:v>52162</c:v>
                      </c:pt>
                      <c:pt idx="8">
                        <c:v>60568</c:v>
                      </c:pt>
                      <c:pt idx="9">
                        <c:v>52356</c:v>
                      </c:pt>
                      <c:pt idx="10">
                        <c:v>61781</c:v>
                      </c:pt>
                      <c:pt idx="11">
                        <c:v>79236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67D8-461F-ADE0-CE3147A56A5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47393</c:v>
                      </c:pt>
                      <c:pt idx="1">
                        <c:v>5828</c:v>
                      </c:pt>
                      <c:pt idx="2">
                        <c:v>28822</c:v>
                      </c:pt>
                      <c:pt idx="3">
                        <c:v>50459</c:v>
                      </c:pt>
                      <c:pt idx="4">
                        <c:v>58161</c:v>
                      </c:pt>
                      <c:pt idx="5">
                        <c:v>49605</c:v>
                      </c:pt>
                      <c:pt idx="6">
                        <c:v>47758</c:v>
                      </c:pt>
                      <c:pt idx="7">
                        <c:v>56473</c:v>
                      </c:pt>
                      <c:pt idx="8">
                        <c:v>70499</c:v>
                      </c:pt>
                      <c:pt idx="9">
                        <c:v>64440</c:v>
                      </c:pt>
                      <c:pt idx="10">
                        <c:v>69587</c:v>
                      </c:pt>
                      <c:pt idx="11">
                        <c:v>91843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67D8-461F-ADE0-CE3147A56A5D}"/>
                  </c:ext>
                </c:extLst>
              </c15:ser>
            </c15:filteredBarSeries>
          </c:ext>
        </c:extLst>
      </c:barChart>
      <c:catAx>
        <c:axId val="228239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364672"/>
        <c:crosses val="autoZero"/>
        <c:auto val="1"/>
        <c:lblAlgn val="ctr"/>
        <c:lblOffset val="100"/>
        <c:noMultiLvlLbl val="0"/>
      </c:catAx>
      <c:valAx>
        <c:axId val="2283646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8239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39845571733158114"/>
          <c:y val="0.13730949044643459"/>
          <c:w val="0.25494502073857561"/>
          <c:h val="6.4693414170206853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9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极氪</c:v>
                </c:pt>
                <c:pt idx="1">
                  <c:v>小鹏</c:v>
                </c:pt>
                <c:pt idx="2">
                  <c:v>埃安</c:v>
                </c:pt>
                <c:pt idx="3">
                  <c:v>ARCFOX</c:v>
                </c:pt>
                <c:pt idx="4">
                  <c:v>蔚来</c:v>
                </c:pt>
                <c:pt idx="5">
                  <c:v>大众</c:v>
                </c:pt>
                <c:pt idx="6">
                  <c:v>红旗</c:v>
                </c:pt>
                <c:pt idx="7">
                  <c:v>北汽新能源</c:v>
                </c:pt>
                <c:pt idx="8">
                  <c:v>比亚迪</c:v>
                </c:pt>
                <c:pt idx="9">
                  <c:v>特斯拉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243</c:v>
                </c:pt>
                <c:pt idx="1">
                  <c:v>316</c:v>
                </c:pt>
                <c:pt idx="2">
                  <c:v>506</c:v>
                </c:pt>
                <c:pt idx="3">
                  <c:v>551</c:v>
                </c:pt>
                <c:pt idx="4">
                  <c:v>704</c:v>
                </c:pt>
                <c:pt idx="5">
                  <c:v>1255</c:v>
                </c:pt>
                <c:pt idx="6">
                  <c:v>1261</c:v>
                </c:pt>
                <c:pt idx="7">
                  <c:v>1369</c:v>
                </c:pt>
                <c:pt idx="8">
                  <c:v>4165</c:v>
                </c:pt>
                <c:pt idx="9">
                  <c:v>4841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560-4645-81D6-923EB8D4EA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2000" b="1" dirty="0"/>
              <a:t>8</a:t>
            </a:r>
            <a:r>
              <a:rPr lang="zh-CN" altLang="en-US" sz="2000" b="1" dirty="0"/>
              <a:t>月份北京国产纯电动乘用车品牌销售排行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1282956114490426"/>
          <c:y val="0.16545912058336817"/>
          <c:w val="0.84038803317535549"/>
          <c:h val="0.75611986506882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极氪</c:v>
                </c:pt>
                <c:pt idx="1">
                  <c:v>ARCFOX</c:v>
                </c:pt>
                <c:pt idx="2">
                  <c:v>小鹏</c:v>
                </c:pt>
                <c:pt idx="3">
                  <c:v>蔚来</c:v>
                </c:pt>
                <c:pt idx="4">
                  <c:v>红旗</c:v>
                </c:pt>
                <c:pt idx="5">
                  <c:v>埃安</c:v>
                </c:pt>
                <c:pt idx="6">
                  <c:v>大众</c:v>
                </c:pt>
                <c:pt idx="7">
                  <c:v>特斯拉</c:v>
                </c:pt>
                <c:pt idx="8">
                  <c:v>北汽新能源</c:v>
                </c:pt>
                <c:pt idx="9">
                  <c:v>比亚迪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319</c:v>
                </c:pt>
                <c:pt idx="1">
                  <c:v>380</c:v>
                </c:pt>
                <c:pt idx="2">
                  <c:v>468</c:v>
                </c:pt>
                <c:pt idx="3">
                  <c:v>678</c:v>
                </c:pt>
                <c:pt idx="4">
                  <c:v>699</c:v>
                </c:pt>
                <c:pt idx="5">
                  <c:v>710</c:v>
                </c:pt>
                <c:pt idx="6">
                  <c:v>1647</c:v>
                </c:pt>
                <c:pt idx="7">
                  <c:v>1664</c:v>
                </c:pt>
                <c:pt idx="8">
                  <c:v>1670</c:v>
                </c:pt>
                <c:pt idx="9">
                  <c:v>5442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2D-41A6-86BF-41E3303C72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5685951"/>
        <c:axId val="1405705087"/>
      </c:barChart>
      <c:catAx>
        <c:axId val="140568595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705087"/>
        <c:crossesAt val="0"/>
        <c:auto val="1"/>
        <c:lblAlgn val="ctr"/>
        <c:lblOffset val="100"/>
        <c:noMultiLvlLbl val="0"/>
      </c:catAx>
      <c:valAx>
        <c:axId val="140570508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56859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北京二手车月度销售趋势图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5"/>
          <c:order val="5"/>
          <c:tx>
            <c:strRef>
              <c:f>Sheet1!$A$7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General</c:formatCode>
                <c:ptCount val="12"/>
                <c:pt idx="0">
                  <c:v>46121</c:v>
                </c:pt>
                <c:pt idx="1">
                  <c:v>26325</c:v>
                </c:pt>
                <c:pt idx="2">
                  <c:v>71769</c:v>
                </c:pt>
                <c:pt idx="3">
                  <c:v>67053</c:v>
                </c:pt>
                <c:pt idx="4">
                  <c:v>56468</c:v>
                </c:pt>
                <c:pt idx="5">
                  <c:v>66148</c:v>
                </c:pt>
                <c:pt idx="6">
                  <c:v>68508</c:v>
                </c:pt>
                <c:pt idx="7">
                  <c:v>66170</c:v>
                </c:pt>
                <c:pt idx="8">
                  <c:v>59548</c:v>
                </c:pt>
                <c:pt idx="9">
                  <c:v>46705</c:v>
                </c:pt>
                <c:pt idx="10">
                  <c:v>54683</c:v>
                </c:pt>
                <c:pt idx="11">
                  <c:v>63233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94-448B-A074-0DA45D08D77D}"/>
            </c:ext>
          </c:extLst>
        </c:ser>
        <c:ser>
          <c:idx val="6"/>
          <c:order val="6"/>
          <c:tx>
            <c:strRef>
              <c:f>Sheet1!$A$8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Sheet1!$B$8:$M$8</c:f>
              <c:numCache>
                <c:formatCode>General</c:formatCode>
                <c:ptCount val="12"/>
                <c:pt idx="0">
                  <c:v>48118</c:v>
                </c:pt>
                <c:pt idx="1">
                  <c:v>32393</c:v>
                </c:pt>
                <c:pt idx="2">
                  <c:v>62659</c:v>
                </c:pt>
                <c:pt idx="3">
                  <c:v>51721</c:v>
                </c:pt>
                <c:pt idx="4">
                  <c:v>17364</c:v>
                </c:pt>
                <c:pt idx="5">
                  <c:v>52189</c:v>
                </c:pt>
                <c:pt idx="6">
                  <c:v>63572</c:v>
                </c:pt>
                <c:pt idx="7">
                  <c:v>65935</c:v>
                </c:pt>
                <c:pt idx="8">
                  <c:v>67079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94-448B-A074-0DA45D08D77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961536"/>
        <c:axId val="2309630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68700</c:v>
                      </c:pt>
                      <c:pt idx="1">
                        <c:v>35400</c:v>
                      </c:pt>
                      <c:pt idx="2">
                        <c:v>55400</c:v>
                      </c:pt>
                      <c:pt idx="3">
                        <c:v>70200</c:v>
                      </c:pt>
                      <c:pt idx="4">
                        <c:v>59600</c:v>
                      </c:pt>
                      <c:pt idx="5">
                        <c:v>52800</c:v>
                      </c:pt>
                      <c:pt idx="6">
                        <c:v>57300</c:v>
                      </c:pt>
                      <c:pt idx="7">
                        <c:v>58800</c:v>
                      </c:pt>
                      <c:pt idx="8">
                        <c:v>61400</c:v>
                      </c:pt>
                      <c:pt idx="9">
                        <c:v>56500</c:v>
                      </c:pt>
                      <c:pt idx="10">
                        <c:v>61700</c:v>
                      </c:pt>
                      <c:pt idx="11">
                        <c:v>67100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4FFC-4458-BFD6-6F5E02942FA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68100</c:v>
                      </c:pt>
                      <c:pt idx="1">
                        <c:v>27700</c:v>
                      </c:pt>
                      <c:pt idx="2">
                        <c:v>63300</c:v>
                      </c:pt>
                      <c:pt idx="3">
                        <c:v>70500</c:v>
                      </c:pt>
                      <c:pt idx="4">
                        <c:v>59100</c:v>
                      </c:pt>
                      <c:pt idx="5">
                        <c:v>67100</c:v>
                      </c:pt>
                      <c:pt idx="6">
                        <c:v>64700</c:v>
                      </c:pt>
                      <c:pt idx="7">
                        <c:v>58400</c:v>
                      </c:pt>
                      <c:pt idx="8">
                        <c:v>72300</c:v>
                      </c:pt>
                      <c:pt idx="9">
                        <c:v>59200</c:v>
                      </c:pt>
                      <c:pt idx="10">
                        <c:v>72100</c:v>
                      </c:pt>
                      <c:pt idx="11">
                        <c:v>77400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4FFC-4458-BFD6-6F5E02942FA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35679</c:v>
                      </c:pt>
                      <c:pt idx="1">
                        <c:v>0</c:v>
                      </c:pt>
                      <c:pt idx="2">
                        <c:v>1749</c:v>
                      </c:pt>
                      <c:pt idx="3">
                        <c:v>36235</c:v>
                      </c:pt>
                      <c:pt idx="4">
                        <c:v>60529</c:v>
                      </c:pt>
                      <c:pt idx="5">
                        <c:v>53768</c:v>
                      </c:pt>
                      <c:pt idx="6">
                        <c:v>56138</c:v>
                      </c:pt>
                      <c:pt idx="7">
                        <c:v>70222</c:v>
                      </c:pt>
                      <c:pt idx="8">
                        <c:v>80605</c:v>
                      </c:pt>
                      <c:pt idx="9">
                        <c:v>73939</c:v>
                      </c:pt>
                      <c:pt idx="10">
                        <c:v>85824</c:v>
                      </c:pt>
                      <c:pt idx="11">
                        <c:v>100500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4FFC-4458-BFD6-6F5E02942FAD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Sheet1!$A$5</c15:sqref>
                        </c15:formulaRef>
                      </c:ext>
                    </c:extLst>
                    <c:strCache>
                      <c:ptCount val="1"/>
                      <c:pt idx="0">
                        <c:v>2021年</c:v>
                      </c:pt>
                    </c:strCache>
                  </c:strRef>
                </c:tx>
                <c:spPr>
                  <a:solidFill>
                    <a:schemeClr val="accent1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Sheet1!$B$5:$M$5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49233</c:v>
                      </c:pt>
                      <c:pt idx="1">
                        <c:v>25245</c:v>
                      </c:pt>
                      <c:pt idx="2">
                        <c:v>63976</c:v>
                      </c:pt>
                      <c:pt idx="3">
                        <c:v>63656</c:v>
                      </c:pt>
                      <c:pt idx="4">
                        <c:v>57391</c:v>
                      </c:pt>
                      <c:pt idx="5">
                        <c:v>65404</c:v>
                      </c:pt>
                      <c:pt idx="6">
                        <c:v>66212</c:v>
                      </c:pt>
                      <c:pt idx="7">
                        <c:v>66867</c:v>
                      </c:pt>
                      <c:pt idx="8">
                        <c:v>57654</c:v>
                      </c:pt>
                      <c:pt idx="9">
                        <c:v>46705</c:v>
                      </c:pt>
                      <c:pt idx="10">
                        <c:v>54683</c:v>
                      </c:pt>
                      <c:pt idx="11">
                        <c:v>63233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FFC-4458-BFD6-6F5E02942FAD}"/>
                  </c:ext>
                </c:extLst>
              </c15:ser>
            </c15:filteredBarSeries>
            <c15:filteredBar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2022年</c:v>
                      </c:pt>
                    </c:strCache>
                  </c:strRef>
                </c:tx>
                <c:spPr>
                  <a:solidFill>
                    <a:schemeClr val="accent3">
                      <a:lumMod val="60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46700</c:v>
                      </c:pt>
                      <c:pt idx="1">
                        <c:v>36570</c:v>
                      </c:pt>
                      <c:pt idx="2">
                        <c:v>57726</c:v>
                      </c:pt>
                      <c:pt idx="3">
                        <c:v>50844</c:v>
                      </c:pt>
                      <c:pt idx="4">
                        <c:v>18300</c:v>
                      </c:pt>
                      <c:pt idx="5">
                        <c:v>52189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4950-4175-867F-BCFB3A31E272}"/>
                  </c:ext>
                </c:extLst>
              </c15:ser>
            </c15:filteredBarSeries>
          </c:ext>
        </c:extLst>
      </c:barChart>
      <c:catAx>
        <c:axId val="230961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3072"/>
        <c:crosses val="autoZero"/>
        <c:auto val="1"/>
        <c:lblAlgn val="ctr"/>
        <c:lblOffset val="100"/>
        <c:noMultiLvlLbl val="0"/>
      </c:catAx>
      <c:valAx>
        <c:axId val="23096307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96153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2996752181801986"/>
          <c:y val="0.13722207324703606"/>
          <c:w val="9.5865556091969728E-2"/>
          <c:h val="0.12104645860964665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/>
              <a:t>北京新车月度销量同比增长趋势图</a:t>
            </a:r>
          </a:p>
        </c:rich>
      </c:tx>
      <c:layout>
        <c:manualLayout>
          <c:xMode val="edge"/>
          <c:yMode val="edge"/>
          <c:x val="0.23792534484135389"/>
          <c:y val="3.7695798720547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9794886711825338E-2"/>
          <c:y val="0.17132103069159699"/>
          <c:w val="0.92853402168111709"/>
          <c:h val="0.67956090542849179"/>
        </c:manualLayout>
      </c:layout>
      <c:lineChart>
        <c:grouping val="standar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ln w="31750" cap="rnd">
              <a:solidFill>
                <a:schemeClr val="accent2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0.00%</c:formatCode>
                <c:ptCount val="12"/>
                <c:pt idx="0">
                  <c:v>0.13650000000000001</c:v>
                </c:pt>
                <c:pt idx="1">
                  <c:v>4.0175000000000001</c:v>
                </c:pt>
                <c:pt idx="2">
                  <c:v>1.1467000000000001</c:v>
                </c:pt>
                <c:pt idx="3">
                  <c:v>0.1578</c:v>
                </c:pt>
                <c:pt idx="4">
                  <c:v>-7.8E-2</c:v>
                </c:pt>
                <c:pt idx="5">
                  <c:v>0.27900000000000003</c:v>
                </c:pt>
                <c:pt idx="6">
                  <c:v>0.29349999999999998</c:v>
                </c:pt>
                <c:pt idx="7">
                  <c:v>2.8299999999999999E-2</c:v>
                </c:pt>
                <c:pt idx="8">
                  <c:v>-0.1933</c:v>
                </c:pt>
                <c:pt idx="9">
                  <c:v>-0.25190000000000001</c:v>
                </c:pt>
                <c:pt idx="10">
                  <c:v>-0.29299999999999998</c:v>
                </c:pt>
                <c:pt idx="11">
                  <c:v>-0.27550000000000002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7B9-49E4-9F96-C609E5D562D3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2022年</c:v>
                </c:pt>
              </c:strCache>
            </c:strRef>
          </c:tx>
          <c:spPr>
            <a:ln w="31750" cap="rnd">
              <a:solidFill>
                <a:schemeClr val="accent6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7826977149094497E-2"/>
                  <c:y val="4.608979232540675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A63-42E9-96A1-DF9CB089010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Sheet1!$B$7:$M$7</c:f>
              <c:numCache>
                <c:formatCode>0.00%</c:formatCode>
                <c:ptCount val="12"/>
                <c:pt idx="0">
                  <c:v>-3.3500000000000002E-2</c:v>
                </c:pt>
                <c:pt idx="1">
                  <c:v>4.4600000000000001E-2</c:v>
                </c:pt>
                <c:pt idx="2">
                  <c:v>-0.1714</c:v>
                </c:pt>
                <c:pt idx="3">
                  <c:v>-0.30320000000000003</c:v>
                </c:pt>
                <c:pt idx="4">
                  <c:v>-0.52249999999999996</c:v>
                </c:pt>
                <c:pt idx="5">
                  <c:v>-0.16489999999999999</c:v>
                </c:pt>
                <c:pt idx="6">
                  <c:v>2.4799999999999999E-2</c:v>
                </c:pt>
                <c:pt idx="7">
                  <c:v>0.1338</c:v>
                </c:pt>
                <c:pt idx="8">
                  <c:v>0.1396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A63-42E9-96A1-DF9CB089010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9012608"/>
        <c:axId val="229069184"/>
        <c:extLst>
          <c:ext xmlns:c15="http://schemas.microsoft.com/office/drawing/2012/chart" uri="{02D57815-91ED-43cb-92C2-25804820EDAC}">
            <c15:filteredLin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ln w="31750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2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1.52E-2</c:v>
                      </c:pt>
                      <c:pt idx="1">
                        <c:v>-0.34510000000000002</c:v>
                      </c:pt>
                      <c:pt idx="2">
                        <c:v>-0.21510000000000001</c:v>
                      </c:pt>
                      <c:pt idx="3">
                        <c:v>-5.1700000000000003E-2</c:v>
                      </c:pt>
                      <c:pt idx="4">
                        <c:v>-5.7599999999999998E-2</c:v>
                      </c:pt>
                      <c:pt idx="5">
                        <c:v>-0.10115</c:v>
                      </c:pt>
                      <c:pt idx="6">
                        <c:v>-0.11600000000000001</c:v>
                      </c:pt>
                      <c:pt idx="7">
                        <c:v>-1.7999999999999999E-2</c:v>
                      </c:pt>
                      <c:pt idx="8">
                        <c:v>-8.1799999999999998E-2</c:v>
                      </c:pt>
                      <c:pt idx="9">
                        <c:v>3.4599999999999999E-2</c:v>
                      </c:pt>
                      <c:pt idx="10">
                        <c:v>-0.14929999999999999</c:v>
                      </c:pt>
                      <c:pt idx="11">
                        <c:v>0.114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2-77B9-49E4-9F96-C609E5D562D3}"/>
                  </c:ext>
                </c:extLst>
              </c15:ser>
            </c15:filteredLineSeries>
            <c15:filteredLine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ln w="31750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4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3.61E-2</c:v>
                      </c:pt>
                      <c:pt idx="1">
                        <c:v>-9.3399999999999997E-2</c:v>
                      </c:pt>
                      <c:pt idx="2">
                        <c:v>0.32919999999999999</c:v>
                      </c:pt>
                      <c:pt idx="3">
                        <c:v>0.14660000000000001</c:v>
                      </c:pt>
                      <c:pt idx="4">
                        <c:v>6.4500000000000002E-2</c:v>
                      </c:pt>
                      <c:pt idx="5">
                        <c:v>0.36620000000000003</c:v>
                      </c:pt>
                      <c:pt idx="6">
                        <c:v>-3.7000000000000002E-3</c:v>
                      </c:pt>
                      <c:pt idx="7">
                        <c:v>-4.6399999999999997E-2</c:v>
                      </c:pt>
                      <c:pt idx="8">
                        <c:v>0.19939999999999999</c:v>
                      </c:pt>
                      <c:pt idx="9">
                        <c:v>0.16869999999999999</c:v>
                      </c:pt>
                      <c:pt idx="10">
                        <c:v>0.20430000000000001</c:v>
                      </c:pt>
                      <c:pt idx="11">
                        <c:v>-2.3E-2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77B9-49E4-9F96-C609E5D562D3}"/>
                  </c:ext>
                </c:extLst>
              </c15:ser>
            </c15:filteredLineSeries>
            <c15:filteredLine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ln w="31750" cap="rnd">
                    <a:solidFill>
                      <a:schemeClr val="accent6"/>
                    </a:solidFill>
                    <a:round/>
                  </a:ln>
                  <a:effectLst/>
                </c:spPr>
                <c:marker>
                  <c:symbol val="circle"/>
                  <c:size val="17"/>
                  <c:spPr>
                    <a:solidFill>
                      <a:schemeClr val="accent6"/>
                    </a:solidFill>
                    <a:ln>
                      <a:noFill/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-9.5200000000000007E-2</c:v>
                      </c:pt>
                      <c:pt idx="1">
                        <c:v>-0.72809999999999997</c:v>
                      </c:pt>
                      <c:pt idx="2">
                        <c:v>-0.5635</c:v>
                      </c:pt>
                      <c:pt idx="3">
                        <c:v>-0.1177</c:v>
                      </c:pt>
                      <c:pt idx="4">
                        <c:v>7.9600000000000004E-2</c:v>
                      </c:pt>
                      <c:pt idx="5">
                        <c:v>-0.2404</c:v>
                      </c:pt>
                      <c:pt idx="6">
                        <c:v>-1.4E-3</c:v>
                      </c:pt>
                      <c:pt idx="7">
                        <c:v>8.2600000000000007E-2</c:v>
                      </c:pt>
                      <c:pt idx="8">
                        <c:v>0.16400000000000001</c:v>
                      </c:pt>
                      <c:pt idx="9">
                        <c:v>0.23080000000000001</c:v>
                      </c:pt>
                      <c:pt idx="10">
                        <c:v>0.1263</c:v>
                      </c:pt>
                      <c:pt idx="11">
                        <c:v>0.15909999999999999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77B9-49E4-9F96-C609E5D562D3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Sheet1!$A$6</c15:sqref>
                        </c15:formulaRef>
                      </c:ext>
                    </c:extLst>
                    <c:strCache>
                      <c:ptCount val="1"/>
                      <c:pt idx="0">
                        <c:v>2021年累计</c:v>
                      </c:pt>
                    </c:strCache>
                  </c:strRef>
                </c:tx>
                <c:spPr>
                  <a:ln w="31750" cap="rnd">
                    <a:solidFill>
                      <a:schemeClr val="accent4">
                        <a:lumMod val="60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Sheet1!$B$6:$M$6</c15:sqref>
                        </c15:formulaRef>
                      </c:ext>
                    </c:extLst>
                    <c:numCache>
                      <c:formatCode>0.00%</c:formatCode>
                      <c:ptCount val="12"/>
                      <c:pt idx="0">
                        <c:v>0.13650000000000001</c:v>
                      </c:pt>
                      <c:pt idx="1">
                        <c:v>0.5615</c:v>
                      </c:pt>
                      <c:pt idx="2">
                        <c:v>0.7671</c:v>
                      </c:pt>
                      <c:pt idx="3">
                        <c:v>0.53500000000000003</c:v>
                      </c:pt>
                      <c:pt idx="4">
                        <c:v>0.34799999999999998</c:v>
                      </c:pt>
                      <c:pt idx="5">
                        <c:v>0.33379999999999999</c:v>
                      </c:pt>
                      <c:pt idx="6">
                        <c:v>0.3271</c:v>
                      </c:pt>
                      <c:pt idx="7">
                        <c:v>0.27810000000000001</c:v>
                      </c:pt>
                      <c:pt idx="8">
                        <c:v>0.19800000000000001</c:v>
                      </c:pt>
                      <c:pt idx="9">
                        <c:v>0.1376</c:v>
                      </c:pt>
                      <c:pt idx="10">
                        <c:v>8.3000000000000004E-2</c:v>
                      </c:pt>
                      <c:pt idx="11">
                        <c:v>3.1600000000000003E-2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1-77B9-49E4-9F96-C609E5D562D3}"/>
                  </c:ext>
                </c:extLst>
              </c15:ser>
            </c15:filteredLineSeries>
          </c:ext>
        </c:extLst>
      </c:lineChart>
      <c:catAx>
        <c:axId val="2290126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one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69184"/>
        <c:crosses val="autoZero"/>
        <c:auto val="1"/>
        <c:lblAlgn val="ctr"/>
        <c:lblOffset val="100"/>
        <c:noMultiLvlLbl val="0"/>
      </c:catAx>
      <c:valAx>
        <c:axId val="229069184"/>
        <c:scaling>
          <c:orientation val="minMax"/>
          <c:max val="2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2901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1537860218855271"/>
          <c:y val="0.17054995583782406"/>
          <c:w val="0.27888333599521337"/>
          <c:h val="5.6686170390946561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红旗</c:v>
                </c:pt>
                <c:pt idx="1">
                  <c:v>本田</c:v>
                </c:pt>
                <c:pt idx="2">
                  <c:v>奥迪</c:v>
                </c:pt>
                <c:pt idx="3">
                  <c:v>日产</c:v>
                </c:pt>
                <c:pt idx="4">
                  <c:v>奔驰</c:v>
                </c:pt>
                <c:pt idx="5">
                  <c:v>宝马</c:v>
                </c:pt>
                <c:pt idx="6">
                  <c:v>丰田</c:v>
                </c:pt>
                <c:pt idx="7">
                  <c:v>比亚迪</c:v>
                </c:pt>
                <c:pt idx="8">
                  <c:v>特斯拉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2192</c:v>
                </c:pt>
                <c:pt idx="1">
                  <c:v>2273</c:v>
                </c:pt>
                <c:pt idx="2">
                  <c:v>2295</c:v>
                </c:pt>
                <c:pt idx="3">
                  <c:v>2464</c:v>
                </c:pt>
                <c:pt idx="4">
                  <c:v>2564</c:v>
                </c:pt>
                <c:pt idx="5">
                  <c:v>2988</c:v>
                </c:pt>
                <c:pt idx="6">
                  <c:v>4442</c:v>
                </c:pt>
                <c:pt idx="7">
                  <c:v>4794</c:v>
                </c:pt>
                <c:pt idx="8">
                  <c:v>4841</c:v>
                </c:pt>
                <c:pt idx="9">
                  <c:v>8167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0F-4091-AAF5-A5836EA724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8</a:t>
            </a:r>
            <a:r>
              <a:rPr lang="zh-CN" altLang="en-US" dirty="0"/>
              <a:t>月北京国产乘用车品牌销售排行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北汽新能源</c:v>
                </c:pt>
                <c:pt idx="1">
                  <c:v>别克</c:v>
                </c:pt>
                <c:pt idx="2">
                  <c:v>奥迪</c:v>
                </c:pt>
                <c:pt idx="3">
                  <c:v>日产</c:v>
                </c:pt>
                <c:pt idx="4">
                  <c:v>宝马</c:v>
                </c:pt>
                <c:pt idx="5">
                  <c:v>奔驰</c:v>
                </c:pt>
                <c:pt idx="6">
                  <c:v>本田</c:v>
                </c:pt>
                <c:pt idx="7">
                  <c:v>丰田</c:v>
                </c:pt>
                <c:pt idx="8">
                  <c:v>比亚迪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1670</c:v>
                </c:pt>
                <c:pt idx="1">
                  <c:v>2210</c:v>
                </c:pt>
                <c:pt idx="2">
                  <c:v>2315</c:v>
                </c:pt>
                <c:pt idx="3">
                  <c:v>2492</c:v>
                </c:pt>
                <c:pt idx="4">
                  <c:v>2615</c:v>
                </c:pt>
                <c:pt idx="5">
                  <c:v>2642</c:v>
                </c:pt>
                <c:pt idx="6">
                  <c:v>3443</c:v>
                </c:pt>
                <c:pt idx="7">
                  <c:v>4858</c:v>
                </c:pt>
                <c:pt idx="8">
                  <c:v>6092</c:v>
                </c:pt>
                <c:pt idx="9">
                  <c:v>7583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CE-46C2-BDBD-33F01933B1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403869471"/>
        <c:axId val="1403870303"/>
      </c:barChart>
      <c:catAx>
        <c:axId val="140386947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0303"/>
        <c:crosses val="autoZero"/>
        <c:auto val="1"/>
        <c:lblAlgn val="ctr"/>
        <c:lblOffset val="100"/>
        <c:noMultiLvlLbl val="0"/>
      </c:catAx>
      <c:valAx>
        <c:axId val="140387030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69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北京进口车月度销量趋势图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2229922018235576"/>
          <c:y val="0.18370493162038995"/>
          <c:w val="0.85602969867149137"/>
          <c:h val="0.60955445584781776"/>
        </c:manualLayout>
      </c:layout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5036</c:v>
                </c:pt>
                <c:pt idx="1">
                  <c:v>3138</c:v>
                </c:pt>
                <c:pt idx="2">
                  <c:v>5538</c:v>
                </c:pt>
                <c:pt idx="3">
                  <c:v>5246</c:v>
                </c:pt>
                <c:pt idx="4">
                  <c:v>4951</c:v>
                </c:pt>
                <c:pt idx="5">
                  <c:v>5853</c:v>
                </c:pt>
                <c:pt idx="6">
                  <c:v>5970</c:v>
                </c:pt>
                <c:pt idx="7">
                  <c:v>5211</c:v>
                </c:pt>
                <c:pt idx="8">
                  <c:v>4878</c:v>
                </c:pt>
                <c:pt idx="9">
                  <c:v>3761</c:v>
                </c:pt>
                <c:pt idx="10">
                  <c:v>3767</c:v>
                </c:pt>
                <c:pt idx="11">
                  <c:v>4911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75-4EE8-B86A-57CBA0B241A2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4414</c:v>
                </c:pt>
                <c:pt idx="1">
                  <c:v>2521</c:v>
                </c:pt>
                <c:pt idx="2">
                  <c:v>4045</c:v>
                </c:pt>
                <c:pt idx="3">
                  <c:v>3763</c:v>
                </c:pt>
                <c:pt idx="4">
                  <c:v>1652</c:v>
                </c:pt>
                <c:pt idx="5">
                  <c:v>3350</c:v>
                </c:pt>
                <c:pt idx="6">
                  <c:v>4279</c:v>
                </c:pt>
                <c:pt idx="7">
                  <c:v>4380</c:v>
                </c:pt>
                <c:pt idx="8">
                  <c:v>4194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6A-42E6-B98F-9E116902DB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097664"/>
        <c:axId val="23009920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8800</c:v>
                      </c:pt>
                      <c:pt idx="1">
                        <c:v>3600</c:v>
                      </c:pt>
                      <c:pt idx="2">
                        <c:v>6500</c:v>
                      </c:pt>
                      <c:pt idx="3">
                        <c:v>5500</c:v>
                      </c:pt>
                      <c:pt idx="4">
                        <c:v>5200</c:v>
                      </c:pt>
                      <c:pt idx="5">
                        <c:v>5700</c:v>
                      </c:pt>
                      <c:pt idx="6">
                        <c:v>5900</c:v>
                      </c:pt>
                      <c:pt idx="7">
                        <c:v>7000</c:v>
                      </c:pt>
                      <c:pt idx="8">
                        <c:v>6600</c:v>
                      </c:pt>
                      <c:pt idx="9">
                        <c:v>5300</c:v>
                      </c:pt>
                      <c:pt idx="10">
                        <c:v>6100</c:v>
                      </c:pt>
                      <c:pt idx="11">
                        <c:v>6900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0F75-4EE8-B86A-57CBA0B241A2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6529</c:v>
                      </c:pt>
                      <c:pt idx="1">
                        <c:v>2545</c:v>
                      </c:pt>
                      <c:pt idx="2">
                        <c:v>7263</c:v>
                      </c:pt>
                      <c:pt idx="3">
                        <c:v>5985</c:v>
                      </c:pt>
                      <c:pt idx="4">
                        <c:v>6271</c:v>
                      </c:pt>
                      <c:pt idx="5">
                        <c:v>7956</c:v>
                      </c:pt>
                      <c:pt idx="6">
                        <c:v>6311</c:v>
                      </c:pt>
                      <c:pt idx="7">
                        <c:v>6531</c:v>
                      </c:pt>
                      <c:pt idx="8">
                        <c:v>7745</c:v>
                      </c:pt>
                      <c:pt idx="9">
                        <c:v>5146</c:v>
                      </c:pt>
                      <c:pt idx="10">
                        <c:v>7351</c:v>
                      </c:pt>
                      <c:pt idx="11">
                        <c:v>9133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F75-4EE8-B86A-57CBA0B241A2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5291</c:v>
                      </c:pt>
                      <c:pt idx="1">
                        <c:v>534</c:v>
                      </c:pt>
                      <c:pt idx="2">
                        <c:v>2646</c:v>
                      </c:pt>
                      <c:pt idx="3">
                        <c:v>4920</c:v>
                      </c:pt>
                      <c:pt idx="4">
                        <c:v>5225</c:v>
                      </c:pt>
                      <c:pt idx="5">
                        <c:v>4877</c:v>
                      </c:pt>
                      <c:pt idx="6">
                        <c:v>4523</c:v>
                      </c:pt>
                      <c:pt idx="7">
                        <c:v>4853</c:v>
                      </c:pt>
                      <c:pt idx="8">
                        <c:v>6362</c:v>
                      </c:pt>
                      <c:pt idx="9">
                        <c:v>5099</c:v>
                      </c:pt>
                      <c:pt idx="10">
                        <c:v>5935</c:v>
                      </c:pt>
                      <c:pt idx="11">
                        <c:v>7747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0F75-4EE8-B86A-57CBA0B241A2}"/>
                  </c:ext>
                </c:extLst>
              </c15:ser>
            </c15:filteredBarSeries>
          </c:ext>
        </c:extLst>
      </c:barChart>
      <c:catAx>
        <c:axId val="2300976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9200"/>
        <c:crosses val="autoZero"/>
        <c:auto val="1"/>
        <c:lblAlgn val="ctr"/>
        <c:lblOffset val="100"/>
        <c:noMultiLvlLbl val="0"/>
      </c:catAx>
      <c:valAx>
        <c:axId val="230099200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09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15919997118105"/>
          <c:y val="0.13691263824220115"/>
          <c:w val="0.20967043906520555"/>
          <c:h val="4.875173871976488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2000" b="1" dirty="0"/>
              <a:t>销售进口车北京市场占有率</a:t>
            </a:r>
            <a:endParaRPr lang="en-US" altLang="zh-CN" sz="2000" b="1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Lbl>
              <c:idx val="16"/>
              <c:layout>
                <c:manualLayout>
                  <c:x val="-3.9847009735744086E-2"/>
                  <c:y val="7.864277623092500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0A-4282-9645-4BB034DCE95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Sheet1!$A$2:$A$22</c:f>
              <c:strCache>
                <c:ptCount val="21"/>
                <c:pt idx="0">
                  <c:v>2021年1月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  <c:pt idx="12">
                  <c:v>2022年1月</c:v>
                </c:pt>
                <c:pt idx="13">
                  <c:v>2月</c:v>
                </c:pt>
                <c:pt idx="14">
                  <c:v>3月</c:v>
                </c:pt>
                <c:pt idx="15">
                  <c:v>4月</c:v>
                </c:pt>
                <c:pt idx="16">
                  <c:v>5月</c:v>
                </c:pt>
                <c:pt idx="17">
                  <c:v>6月</c:v>
                </c:pt>
                <c:pt idx="18">
                  <c:v>7月</c:v>
                </c:pt>
                <c:pt idx="19">
                  <c:v>8月</c:v>
                </c:pt>
                <c:pt idx="20">
                  <c:v>9月</c:v>
                </c:pt>
              </c:strCache>
            </c:strRef>
          </c:cat>
          <c:val>
            <c:numRef>
              <c:f>Sheet1!$B$2:$B$22</c:f>
              <c:numCache>
                <c:formatCode>0.00%</c:formatCode>
                <c:ptCount val="21"/>
                <c:pt idx="0">
                  <c:v>9.35E-2</c:v>
                </c:pt>
                <c:pt idx="1">
                  <c:v>0.10730000000000001</c:v>
                </c:pt>
                <c:pt idx="2">
                  <c:v>8.9499999999999996E-2</c:v>
                </c:pt>
                <c:pt idx="3">
                  <c:v>8.9800000000000005E-2</c:v>
                </c:pt>
                <c:pt idx="4">
                  <c:v>9.2299999999999993E-2</c:v>
                </c:pt>
                <c:pt idx="5">
                  <c:v>9.2299999999999993E-2</c:v>
                </c:pt>
                <c:pt idx="6">
                  <c:v>9.6600000000000005E-2</c:v>
                </c:pt>
                <c:pt idx="7">
                  <c:v>8.9700000000000002E-2</c:v>
                </c:pt>
                <c:pt idx="8">
                  <c:v>8.5800000000000001E-2</c:v>
                </c:pt>
                <c:pt idx="9">
                  <c:v>7.8E-2</c:v>
                </c:pt>
                <c:pt idx="10">
                  <c:v>7.6600000000000001E-2</c:v>
                </c:pt>
                <c:pt idx="11">
                  <c:v>7.3800000000000004E-2</c:v>
                </c:pt>
                <c:pt idx="12">
                  <c:v>8.48E-2</c:v>
                </c:pt>
                <c:pt idx="13">
                  <c:v>8.2400000000000001E-2</c:v>
                </c:pt>
                <c:pt idx="14">
                  <c:v>7.8899999999999998E-2</c:v>
                </c:pt>
                <c:pt idx="15">
                  <c:v>9.2399999999999996E-2</c:v>
                </c:pt>
                <c:pt idx="16">
                  <c:v>6.4500000000000002E-2</c:v>
                </c:pt>
                <c:pt idx="17">
                  <c:v>6.3200000000000006E-2</c:v>
                </c:pt>
                <c:pt idx="18">
                  <c:v>6.7599999999999993E-2</c:v>
                </c:pt>
                <c:pt idx="19">
                  <c:v>6.6500000000000004E-2</c:v>
                </c:pt>
                <c:pt idx="20">
                  <c:v>6.4699999999999994E-2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27-4DEE-BA2C-CF5B339E815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dropLines>
        <c:smooth val="0"/>
        <c:axId val="1403879455"/>
        <c:axId val="1403877791"/>
      </c:lineChart>
      <c:catAx>
        <c:axId val="140387945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7791"/>
        <c:crosses val="autoZero"/>
        <c:auto val="1"/>
        <c:lblAlgn val="ctr"/>
        <c:lblOffset val="100"/>
        <c:noMultiLvlLbl val="0"/>
      </c:catAx>
      <c:valAx>
        <c:axId val="14038777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4038794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2022</a:t>
            </a:r>
            <a:r>
              <a:rPr lang="zh-CN" sz="2000" b="1" dirty="0"/>
              <a:t>年</a:t>
            </a:r>
            <a:r>
              <a:rPr lang="en-US" altLang="zh-CN" sz="2000" b="1" dirty="0"/>
              <a:t>9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1185126356007313"/>
          <c:y val="4.218741733503073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丰田</c:v>
                </c:pt>
                <c:pt idx="1">
                  <c:v>迷你</c:v>
                </c:pt>
                <c:pt idx="2">
                  <c:v>吉普</c:v>
                </c:pt>
                <c:pt idx="3">
                  <c:v>路虎</c:v>
                </c:pt>
                <c:pt idx="4">
                  <c:v>沃尔沃</c:v>
                </c:pt>
                <c:pt idx="5">
                  <c:v>奥迪</c:v>
                </c:pt>
                <c:pt idx="6">
                  <c:v>保时捷</c:v>
                </c:pt>
                <c:pt idx="7">
                  <c:v>宝马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115</c:v>
                </c:pt>
                <c:pt idx="1">
                  <c:v>223</c:v>
                </c:pt>
                <c:pt idx="2">
                  <c:v>248</c:v>
                </c:pt>
                <c:pt idx="3">
                  <c:v>252</c:v>
                </c:pt>
                <c:pt idx="4">
                  <c:v>260</c:v>
                </c:pt>
                <c:pt idx="5">
                  <c:v>406</c:v>
                </c:pt>
                <c:pt idx="6">
                  <c:v>418</c:v>
                </c:pt>
                <c:pt idx="7">
                  <c:v>458</c:v>
                </c:pt>
                <c:pt idx="8">
                  <c:v>538</c:v>
                </c:pt>
                <c:pt idx="9">
                  <c:v>886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7D-4E07-8C0E-575FFF5C28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 b="1" dirty="0"/>
              <a:t>2022</a:t>
            </a:r>
            <a:r>
              <a:rPr lang="zh-CN" sz="2000" b="1" dirty="0"/>
              <a:t>年</a:t>
            </a:r>
            <a:r>
              <a:rPr lang="en-US" altLang="zh-CN" sz="2000" b="1" dirty="0"/>
              <a:t>8</a:t>
            </a:r>
            <a:r>
              <a:rPr lang="zh-CN" altLang="en-US" sz="2000" b="1" dirty="0"/>
              <a:t>月份</a:t>
            </a:r>
            <a:r>
              <a:rPr lang="zh-CN" sz="2000" b="1" dirty="0"/>
              <a:t>北京进口车</a:t>
            </a:r>
            <a:endParaRPr lang="en-US" altLang="zh-CN" sz="2000" b="1" dirty="0"/>
          </a:p>
          <a:p>
            <a:pPr>
              <a:defRPr sz="2000" b="1"/>
            </a:pPr>
            <a:r>
              <a:rPr lang="zh-CN" sz="2000" b="1" dirty="0"/>
              <a:t>销量排行</a:t>
            </a:r>
          </a:p>
        </c:rich>
      </c:tx>
      <c:layout>
        <c:manualLayout>
          <c:xMode val="edge"/>
          <c:yMode val="edge"/>
          <c:x val="0.13656923648087443"/>
          <c:y val="4.218747757555627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大众</c:v>
                </c:pt>
                <c:pt idx="1">
                  <c:v>迷你</c:v>
                </c:pt>
                <c:pt idx="2">
                  <c:v>沃尔沃</c:v>
                </c:pt>
                <c:pt idx="3">
                  <c:v>路虎</c:v>
                </c:pt>
                <c:pt idx="4">
                  <c:v>吉普</c:v>
                </c:pt>
                <c:pt idx="5">
                  <c:v>奥迪</c:v>
                </c:pt>
                <c:pt idx="6">
                  <c:v>保时捷</c:v>
                </c:pt>
                <c:pt idx="7">
                  <c:v>宝马</c:v>
                </c:pt>
                <c:pt idx="8">
                  <c:v>雷克萨斯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118</c:v>
                </c:pt>
                <c:pt idx="1">
                  <c:v>134</c:v>
                </c:pt>
                <c:pt idx="2">
                  <c:v>175</c:v>
                </c:pt>
                <c:pt idx="3">
                  <c:v>226</c:v>
                </c:pt>
                <c:pt idx="4">
                  <c:v>246</c:v>
                </c:pt>
                <c:pt idx="5">
                  <c:v>464</c:v>
                </c:pt>
                <c:pt idx="6">
                  <c:v>472</c:v>
                </c:pt>
                <c:pt idx="7">
                  <c:v>520</c:v>
                </c:pt>
                <c:pt idx="8">
                  <c:v>702</c:v>
                </c:pt>
                <c:pt idx="9">
                  <c:v>961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21-41CC-BDD8-D127E5D527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396587791"/>
        <c:axId val="1396576975"/>
      </c:barChart>
      <c:catAx>
        <c:axId val="1396587791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76975"/>
        <c:crosses val="autoZero"/>
        <c:auto val="1"/>
        <c:lblAlgn val="ctr"/>
        <c:lblOffset val="100"/>
        <c:noMultiLvlLbl val="0"/>
      </c:catAx>
      <c:valAx>
        <c:axId val="139657697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9658779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zh-CN" altLang="en-US"/>
              <a:t>北京新能源汽车月度销售趋势图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3"/>
          <c:order val="3"/>
          <c:tx>
            <c:strRef>
              <c:f>Sheet1!$A$5</c:f>
              <c:strCache>
                <c:ptCount val="1"/>
                <c:pt idx="0">
                  <c:v>2021年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Sheet1!$B$5:$M$5</c:f>
              <c:numCache>
                <c:formatCode>General</c:formatCode>
                <c:ptCount val="12"/>
                <c:pt idx="0">
                  <c:v>11928</c:v>
                </c:pt>
                <c:pt idx="1">
                  <c:v>5696</c:v>
                </c:pt>
                <c:pt idx="2">
                  <c:v>9127</c:v>
                </c:pt>
                <c:pt idx="3">
                  <c:v>9790</c:v>
                </c:pt>
                <c:pt idx="4">
                  <c:v>11159</c:v>
                </c:pt>
                <c:pt idx="5">
                  <c:v>18196</c:v>
                </c:pt>
                <c:pt idx="6">
                  <c:v>17423</c:v>
                </c:pt>
                <c:pt idx="7">
                  <c:v>17547</c:v>
                </c:pt>
                <c:pt idx="8">
                  <c:v>19001</c:v>
                </c:pt>
                <c:pt idx="9">
                  <c:v>13534</c:v>
                </c:pt>
                <c:pt idx="10">
                  <c:v>14557</c:v>
                </c:pt>
                <c:pt idx="11">
                  <c:v>18680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5C-46A1-B010-BB0771E2986D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Sheet1!$B$1:$M$1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Sheet1!$B$6:$M$6</c:f>
              <c:numCache>
                <c:formatCode>General</c:formatCode>
                <c:ptCount val="12"/>
                <c:pt idx="0">
                  <c:v>10990</c:v>
                </c:pt>
                <c:pt idx="1">
                  <c:v>7732</c:v>
                </c:pt>
                <c:pt idx="2">
                  <c:v>16926</c:v>
                </c:pt>
                <c:pt idx="3">
                  <c:v>13339</c:v>
                </c:pt>
                <c:pt idx="4">
                  <c:v>10778</c:v>
                </c:pt>
                <c:pt idx="5">
                  <c:v>22472</c:v>
                </c:pt>
                <c:pt idx="6">
                  <c:v>23283</c:v>
                </c:pt>
                <c:pt idx="7">
                  <c:v>22518</c:v>
                </c:pt>
                <c:pt idx="8">
                  <c:v>24310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B05-45B8-8FB6-6E147F0B57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30515456"/>
        <c:axId val="23051699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2018年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Sheet1!$B$2:$M$2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1551</c:v>
                      </c:pt>
                      <c:pt idx="1">
                        <c:v>898</c:v>
                      </c:pt>
                      <c:pt idx="2">
                        <c:v>3784</c:v>
                      </c:pt>
                      <c:pt idx="3">
                        <c:v>4017</c:v>
                      </c:pt>
                      <c:pt idx="4">
                        <c:v>4868</c:v>
                      </c:pt>
                      <c:pt idx="5">
                        <c:v>6529</c:v>
                      </c:pt>
                      <c:pt idx="6">
                        <c:v>5495</c:v>
                      </c:pt>
                      <c:pt idx="7">
                        <c:v>6218</c:v>
                      </c:pt>
                      <c:pt idx="8">
                        <c:v>6941</c:v>
                      </c:pt>
                      <c:pt idx="9">
                        <c:v>8083</c:v>
                      </c:pt>
                      <c:pt idx="10">
                        <c:v>10705</c:v>
                      </c:pt>
                      <c:pt idx="11">
                        <c:v>29821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555C-46A1-B010-BB0771E2986D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Sheet1!$A$3</c15:sqref>
                        </c15:formulaRef>
                      </c:ext>
                    </c:extLst>
                    <c:strCache>
                      <c:ptCount val="1"/>
                      <c:pt idx="0">
                        <c:v>2019年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Sheet1!$B$3:$M$3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7600</c:v>
                      </c:pt>
                      <c:pt idx="1">
                        <c:v>2830</c:v>
                      </c:pt>
                      <c:pt idx="2">
                        <c:v>15249</c:v>
                      </c:pt>
                      <c:pt idx="3">
                        <c:v>9472</c:v>
                      </c:pt>
                      <c:pt idx="4">
                        <c:v>9506</c:v>
                      </c:pt>
                      <c:pt idx="5">
                        <c:v>16716</c:v>
                      </c:pt>
                      <c:pt idx="6">
                        <c:v>4241</c:v>
                      </c:pt>
                      <c:pt idx="7">
                        <c:v>5132</c:v>
                      </c:pt>
                      <c:pt idx="8">
                        <c:v>5893</c:v>
                      </c:pt>
                      <c:pt idx="9">
                        <c:v>5668</c:v>
                      </c:pt>
                      <c:pt idx="10">
                        <c:v>8166</c:v>
                      </c:pt>
                      <c:pt idx="11">
                        <c:v>11511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555C-46A1-B010-BB0771E2986D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Sheet1!$A$4</c15:sqref>
                        </c15:formulaRef>
                      </c:ext>
                    </c:extLst>
                    <c:strCache>
                      <c:ptCount val="1"/>
                      <c:pt idx="0">
                        <c:v>2020年</c:v>
                      </c:pt>
                    </c:strCache>
                  </c:strRef>
                </c:tx>
                <c:spPr>
                  <a:solidFill>
                    <a:schemeClr val="accent5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Sheet1!$B$1:$M$1</c15:sqref>
                        </c15:formulaRef>
                      </c:ext>
                    </c:extLst>
                    <c:strCache>
                      <c:ptCount val="12"/>
                      <c:pt idx="0">
                        <c:v>一月</c:v>
                      </c:pt>
                      <c:pt idx="1">
                        <c:v>二月</c:v>
                      </c:pt>
                      <c:pt idx="2">
                        <c:v>三月</c:v>
                      </c:pt>
                      <c:pt idx="3">
                        <c:v>四月</c:v>
                      </c:pt>
                      <c:pt idx="4">
                        <c:v>五月</c:v>
                      </c:pt>
                      <c:pt idx="5">
                        <c:v>六月</c:v>
                      </c:pt>
                      <c:pt idx="6">
                        <c:v>七月</c:v>
                      </c:pt>
                      <c:pt idx="7">
                        <c:v>八月</c:v>
                      </c:pt>
                      <c:pt idx="8">
                        <c:v>九月</c:v>
                      </c:pt>
                      <c:pt idx="9">
                        <c:v>十月</c:v>
                      </c:pt>
                      <c:pt idx="10">
                        <c:v>十一月</c:v>
                      </c:pt>
                      <c:pt idx="11">
                        <c:v>十二月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Sheet1!$B$4:$M$4</c15:sqref>
                        </c15:formulaRef>
                      </c:ext>
                    </c:extLst>
                    <c:numCache>
                      <c:formatCode>General</c:formatCode>
                      <c:ptCount val="12"/>
                      <c:pt idx="0">
                        <c:v>5875</c:v>
                      </c:pt>
                      <c:pt idx="1">
                        <c:v>2686</c:v>
                      </c:pt>
                      <c:pt idx="2">
                        <c:v>9887</c:v>
                      </c:pt>
                      <c:pt idx="3">
                        <c:v>9137</c:v>
                      </c:pt>
                      <c:pt idx="4">
                        <c:v>9763</c:v>
                      </c:pt>
                      <c:pt idx="5">
                        <c:v>9196</c:v>
                      </c:pt>
                      <c:pt idx="6">
                        <c:v>8572</c:v>
                      </c:pt>
                      <c:pt idx="7">
                        <c:v>10129</c:v>
                      </c:pt>
                      <c:pt idx="8">
                        <c:v>13468</c:v>
                      </c:pt>
                      <c:pt idx="9">
                        <c:v>15016</c:v>
                      </c:pt>
                      <c:pt idx="10">
                        <c:v>15513</c:v>
                      </c:pt>
                      <c:pt idx="11">
                        <c:v>18172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55C-46A1-B010-BB0771E2986D}"/>
                  </c:ext>
                </c:extLst>
              </c15:ser>
            </c15:filteredBarSeries>
          </c:ext>
        </c:extLst>
      </c:barChart>
      <c:catAx>
        <c:axId val="230515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6992"/>
        <c:crosses val="autoZero"/>
        <c:auto val="1"/>
        <c:lblAlgn val="ctr"/>
        <c:lblOffset val="100"/>
        <c:noMultiLvlLbl val="0"/>
      </c:catAx>
      <c:valAx>
        <c:axId val="2305169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tint val="7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tx1">
                <a:tint val="7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30515456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r"/>
      <c:layout>
        <c:manualLayout>
          <c:xMode val="edge"/>
          <c:yMode val="edge"/>
          <c:x val="0.34923070505905035"/>
          <c:y val="0.14960597417582874"/>
          <c:w val="0.24819748601552816"/>
          <c:h val="7.0578132708590882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>
      <cs:styleClr val="auto"/>
    </cs:fillRef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8D5A2E05-2C6E-484E-9BB1-366C90717B9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2043844-B7FE-EC43-89AA-8831B859F94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E69A474-9C4A-439C-A6F5-E9BE9F1BBA91}" type="datetime1">
              <a:rPr lang="zh-CN" alt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2022/10/28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FAC2EDC-03FB-D147-9BAA-37FCFF988C7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98E195D-E935-D746-A5D1-61E2EBF7EF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F57D167-9BB5-2048-9DDA-7DF8E5D94DC9}" type="slidenum">
              <a:rPr lang="en-US" smtClean="0"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‹#›</a:t>
            </a:fld>
            <a:endParaRPr lang="en-US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751213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3F56DDB4-5354-4248-8F88-47D23400AF9F}" type="datetime1">
              <a:rPr lang="zh-CN" altLang="en-US" smtClean="0"/>
              <a:t>2022/10/28</a:t>
            </a:fld>
            <a:endParaRPr 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zh-cn" noProof="0" dirty="0"/>
              <a:t>单击此处编辑母版文本样式</a:t>
            </a:r>
          </a:p>
          <a:p>
            <a:pPr lvl="1" rtl="0"/>
            <a:r>
              <a:rPr lang="zh-cn" noProof="0" dirty="0"/>
              <a:t>第二级</a:t>
            </a:r>
          </a:p>
          <a:p>
            <a:pPr lvl="2" rtl="0"/>
            <a:r>
              <a:rPr lang="zh-cn" noProof="0" dirty="0"/>
              <a:t>第三级</a:t>
            </a:r>
          </a:p>
          <a:p>
            <a:pPr lvl="3" rtl="0"/>
            <a:r>
              <a:rPr lang="zh-cn" noProof="0" dirty="0"/>
              <a:t>第四级</a:t>
            </a:r>
          </a:p>
          <a:p>
            <a:pPr lvl="4" rtl="0"/>
            <a:r>
              <a:rPr lang="zh-cn" noProof="0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DB303FA8-A3F3-7640-B13D-36C73B3E558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7856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Microsoft YaHei UI" panose="020B0503020204020204" pitchFamily="34" charset="-122"/>
        <a:ea typeface="Microsoft YaHei UI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40F2921-3A0F-4EA1-B6B6-C59461D690B2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6DFF1C-FCB9-4D7E-A416-5F3285BFC0E4}" type="datetime1">
              <a:rPr lang="zh-CN" altLang="en-US" smtClean="0"/>
              <a:t>2022/10/28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066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10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3324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11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D3E277D-4D1F-4121-ACD2-1F71873A36AA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E32701F-B067-477A-AED9-40A9C21290E3}" type="datetime1">
              <a:rPr lang="zh-CN" altLang="en-US" smtClean="0"/>
              <a:t>2022/10/28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822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594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3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275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4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10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5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71777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6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9513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7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902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8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904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DB303FA8-A3F3-7640-B13D-36C73B3E5587}" type="slidenum">
              <a:rPr lang="en-US" smtClean="0"/>
              <a:t>9</a:t>
            </a:fld>
            <a:endParaRPr lang="en-US" dirty="0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9A9398-18BA-4CCD-A385-2542B42A64A8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25F927D5-7681-4338-8951-2FB90B00ABE0}" type="datetime1">
              <a:rPr lang="zh-CN" altLang="en-US" smtClean="0"/>
              <a:t>2022/10/28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4645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>
            <a:alpha val="3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长方形 6">
            <a:extLst>
              <a:ext uri="{FF2B5EF4-FFF2-40B4-BE49-F238E27FC236}">
                <a16:creationId xmlns:a16="http://schemas.microsoft.com/office/drawing/2014/main" id="{4CC33A90-B87E-634E-AF2A-F4C3C8923FED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3" name="长方形 12">
            <a:extLst>
              <a:ext uri="{FF2B5EF4-FFF2-40B4-BE49-F238E27FC236}">
                <a16:creationId xmlns:a16="http://schemas.microsoft.com/office/drawing/2014/main" id="{41147E0E-4AE4-D149-A315-F2528623D5EA}"/>
              </a:ext>
            </a:extLst>
          </p:cNvPr>
          <p:cNvSpPr/>
          <p:nvPr userDrawn="1"/>
        </p:nvSpPr>
        <p:spPr>
          <a:xfrm>
            <a:off x="763425" y="2818150"/>
            <a:ext cx="6207001" cy="25718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8" name="标题 1">
            <a:extLst>
              <a:ext uri="{FF2B5EF4-FFF2-40B4-BE49-F238E27FC236}">
                <a16:creationId xmlns:a16="http://schemas.microsoft.com/office/drawing/2014/main" id="{E3ED0903-C4AC-F843-878E-D66CB7BFB0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08430" y="3277472"/>
            <a:ext cx="5651293" cy="1086304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 algn="l">
              <a:defRPr sz="8800" b="1" i="0" spc="150" baseline="0">
                <a:solidFill>
                  <a:schemeClr val="accent3">
                    <a:lumMod val="9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noProof="0"/>
              <a:t>标题</a:t>
            </a:r>
          </a:p>
        </p:txBody>
      </p:sp>
      <p:sp>
        <p:nvSpPr>
          <p:cNvPr id="11" name="图片占位符 10">
            <a:extLst>
              <a:ext uri="{FF2B5EF4-FFF2-40B4-BE49-F238E27FC236}">
                <a16:creationId xmlns:a16="http://schemas.microsoft.com/office/drawing/2014/main" id="{C8F278E7-697F-D34E-BB55-5D254AF87F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923125" y="0"/>
            <a:ext cx="6268875" cy="6858000"/>
          </a:xfrm>
          <a:custGeom>
            <a:avLst/>
            <a:gdLst>
              <a:gd name="connsiteX0" fmla="*/ 0 w 6268875"/>
              <a:gd name="connsiteY0" fmla="*/ 0 h 6858000"/>
              <a:gd name="connsiteX1" fmla="*/ 6268875 w 6268875"/>
              <a:gd name="connsiteY1" fmla="*/ 0 h 6858000"/>
              <a:gd name="connsiteX2" fmla="*/ 6268875 w 6268875"/>
              <a:gd name="connsiteY2" fmla="*/ 6858000 h 6858000"/>
              <a:gd name="connsiteX3" fmla="*/ 0 w 6268875"/>
              <a:gd name="connsiteY3" fmla="*/ 6858000 h 6858000"/>
              <a:gd name="connsiteX4" fmla="*/ 0 w 6268875"/>
              <a:gd name="connsiteY4" fmla="*/ 5389964 h 6858000"/>
              <a:gd name="connsiteX5" fmla="*/ 1047301 w 6268875"/>
              <a:gd name="connsiteY5" fmla="*/ 5389964 h 6858000"/>
              <a:gd name="connsiteX6" fmla="*/ 1047301 w 6268875"/>
              <a:gd name="connsiteY6" fmla="*/ 2814404 h 6858000"/>
              <a:gd name="connsiteX7" fmla="*/ 0 w 6268875"/>
              <a:gd name="connsiteY7" fmla="*/ 281440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68875" h="6858000">
                <a:moveTo>
                  <a:pt x="0" y="0"/>
                </a:moveTo>
                <a:lnTo>
                  <a:pt x="6268875" y="0"/>
                </a:lnTo>
                <a:lnTo>
                  <a:pt x="6268875" y="6858000"/>
                </a:lnTo>
                <a:lnTo>
                  <a:pt x="0" y="6858000"/>
                </a:lnTo>
                <a:lnTo>
                  <a:pt x="0" y="5389964"/>
                </a:lnTo>
                <a:lnTo>
                  <a:pt x="1047301" y="5389964"/>
                </a:lnTo>
                <a:lnTo>
                  <a:pt x="1047301" y="2814404"/>
                </a:lnTo>
                <a:lnTo>
                  <a:pt x="0" y="2814404"/>
                </a:lnTo>
                <a:close/>
              </a:path>
            </a:pathLst>
          </a:custGeom>
          <a:solidFill>
            <a:schemeClr val="bg2"/>
          </a:solidFill>
        </p:spPr>
        <p:txBody>
          <a:bodyPr wrap="square" rtlCol="0">
            <a:noAutofit/>
          </a:bodyPr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ED2629F-DD57-45EB-A64D-AF459A802B6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08430" y="4450080"/>
            <a:ext cx="5651294" cy="60710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 b="0" cap="all" spc="600" baseline="0"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noProof="0"/>
              <a:t>副标题</a:t>
            </a:r>
          </a:p>
        </p:txBody>
      </p:sp>
    </p:spTree>
    <p:extLst>
      <p:ext uri="{BB962C8B-B14F-4D97-AF65-F5344CB8AC3E}">
        <p14:creationId xmlns:p14="http://schemas.microsoft.com/office/powerpoint/2010/main" val="8901172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长方形 4">
            <a:extLst>
              <a:ext uri="{FF2B5EF4-FFF2-40B4-BE49-F238E27FC236}">
                <a16:creationId xmlns:a16="http://schemas.microsoft.com/office/drawing/2014/main" id="{F9B59AC0-ACCA-0548-A037-BC61068B8FE2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页脚占位符 12">
            <a:extLst>
              <a:ext uri="{FF2B5EF4-FFF2-40B4-BE49-F238E27FC236}">
                <a16:creationId xmlns:a16="http://schemas.microsoft.com/office/drawing/2014/main" id="{B3AAAAF7-05B9-4CD1-AB96-49BDA5C87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39247" y="6356350"/>
            <a:ext cx="7514153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4" name="灯片编号占位符 13">
            <a:extLst>
              <a:ext uri="{FF2B5EF4-FFF2-40B4-BE49-F238E27FC236}">
                <a16:creationId xmlns:a16="http://schemas.microsoft.com/office/drawing/2014/main" id="{663163FE-7A47-48F5-985E-52E1FC39A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11711" y="6356349"/>
            <a:ext cx="53214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内容占位符 15">
            <a:extLst>
              <a:ext uri="{FF2B5EF4-FFF2-40B4-BE49-F238E27FC236}">
                <a16:creationId xmlns:a16="http://schemas.microsoft.com/office/drawing/2014/main" id="{FDE5BD82-54F0-40F0-8673-34432C04A35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38986" y="1470025"/>
            <a:ext cx="10904865" cy="4706938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0072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项内容 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长方形 5">
            <a:extLst>
              <a:ext uri="{FF2B5EF4-FFF2-40B4-BE49-F238E27FC236}">
                <a16:creationId xmlns:a16="http://schemas.microsoft.com/office/drawing/2014/main" id="{987C56A2-F952-8343-A875-78793BA51A34}"/>
              </a:ext>
            </a:extLst>
          </p:cNvPr>
          <p:cNvSpPr/>
          <p:nvPr userDrawn="1"/>
        </p:nvSpPr>
        <p:spPr>
          <a:xfrm>
            <a:off x="0" y="5871694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7" name="长方形 6">
            <a:extLst>
              <a:ext uri="{FF2B5EF4-FFF2-40B4-BE49-F238E27FC236}">
                <a16:creationId xmlns:a16="http://schemas.microsoft.com/office/drawing/2014/main" id="{81BB3689-72F8-2345-BF30-38C81BDD487E}"/>
              </a:ext>
            </a:extLst>
          </p:cNvPr>
          <p:cNvSpPr/>
          <p:nvPr userDrawn="1"/>
        </p:nvSpPr>
        <p:spPr>
          <a:xfrm>
            <a:off x="4921026" y="0"/>
            <a:ext cx="718969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03659" y="6356350"/>
            <a:ext cx="449094" cy="3651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61117" y="681037"/>
            <a:ext cx="4791637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2" name="图片占位符 10">
            <a:extLst>
              <a:ext uri="{FF2B5EF4-FFF2-40B4-BE49-F238E27FC236}">
                <a16:creationId xmlns:a16="http://schemas.microsoft.com/office/drawing/2014/main" id="{CB2BF900-EE78-604F-A9A8-83394228A68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571500"/>
            <a:ext cx="5553075" cy="5715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41ABA8C-1BE3-46E4-80B3-44A791B60E0D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42925" y="6356350"/>
            <a:ext cx="7315200" cy="365125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11" name="内容占位符 10">
            <a:extLst>
              <a:ext uri="{FF2B5EF4-FFF2-40B4-BE49-F238E27FC236}">
                <a16:creationId xmlns:a16="http://schemas.microsoft.com/office/drawing/2014/main" id="{B2692E44-7FE3-4F90-97B5-E996A2DCEA8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761117" y="1265238"/>
            <a:ext cx="4791637" cy="4911725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096706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长方形 15">
            <a:extLst>
              <a:ext uri="{FF2B5EF4-FFF2-40B4-BE49-F238E27FC236}">
                <a16:creationId xmlns:a16="http://schemas.microsoft.com/office/drawing/2014/main" id="{F2F96941-79C9-A34B-8AB5-C167A4D72D51}"/>
              </a:ext>
            </a:extLst>
          </p:cNvPr>
          <p:cNvSpPr/>
          <p:nvPr userDrawn="1"/>
        </p:nvSpPr>
        <p:spPr>
          <a:xfrm>
            <a:off x="0" y="0"/>
            <a:ext cx="12192000" cy="986306"/>
          </a:xfrm>
          <a:prstGeom prst="rect">
            <a:avLst/>
          </a:prstGeom>
          <a:pattFill prst="lgGrid">
            <a:fgClr>
              <a:schemeClr val="tx1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长方形 5">
            <a:extLst>
              <a:ext uri="{FF2B5EF4-FFF2-40B4-BE49-F238E27FC236}">
                <a16:creationId xmlns:a16="http://schemas.microsoft.com/office/drawing/2014/main" id="{2A57C152-0331-B74F-81FE-04A927A72C7B}"/>
              </a:ext>
            </a:extLst>
          </p:cNvPr>
          <p:cNvSpPr/>
          <p:nvPr userDrawn="1"/>
        </p:nvSpPr>
        <p:spPr>
          <a:xfrm>
            <a:off x="350520" y="279792"/>
            <a:ext cx="11475720" cy="98630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80" tIns="182880" rIns="182880" rtlCol="0" anchor="ctr"/>
          <a:lstStyle/>
          <a:p>
            <a:pPr rtl="0"/>
            <a:endParaRPr lang="en-US" sz="2400" b="1" noProof="0" dirty="0">
              <a:solidFill>
                <a:schemeClr val="bg1"/>
              </a:solidFill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5FDDD9A4-1691-5D47-9605-21650E2212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83440"/>
            <a:ext cx="10904438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62F811A9-08B1-C746-B30D-69D7B4A6CD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1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2" name="文本占位符 2">
            <a:extLst>
              <a:ext uri="{FF2B5EF4-FFF2-40B4-BE49-F238E27FC236}">
                <a16:creationId xmlns:a16="http://schemas.microsoft.com/office/drawing/2014/main" id="{54F0B191-C947-1640-8AD2-EEEAA1ED57C9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6501205" y="2038570"/>
            <a:ext cx="5042646" cy="703135"/>
          </a:xfrm>
          <a:prstGeom prst="rect">
            <a:avLst/>
          </a:prstGeom>
        </p:spPr>
        <p:txBody>
          <a:bodyPr lIns="91440" rIns="91440" rtlCol="0" anchor="ctr">
            <a:normAutofit/>
          </a:bodyPr>
          <a:lstStyle>
            <a:lvl1pPr marL="0" indent="0" algn="l">
              <a:lnSpc>
                <a:spcPct val="150000"/>
              </a:lnSpc>
              <a:buNone/>
              <a:defRPr sz="1800" b="1" i="0" cap="all" spc="150" baseline="0">
                <a:solidFill>
                  <a:schemeClr val="accent3">
                    <a:lumMod val="50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cxnSp>
        <p:nvCxnSpPr>
          <p:cNvPr id="14" name="直接连接符​​(S) 13">
            <a:extLst>
              <a:ext uri="{FF2B5EF4-FFF2-40B4-BE49-F238E27FC236}">
                <a16:creationId xmlns:a16="http://schemas.microsoft.com/office/drawing/2014/main" id="{E8B92D52-6B55-2C4B-95E4-CE89611E590B}"/>
              </a:ext>
            </a:extLst>
          </p:cNvPr>
          <p:cNvCxnSpPr>
            <a:cxnSpLocks/>
          </p:cNvCxnSpPr>
          <p:nvPr userDrawn="1"/>
        </p:nvCxnSpPr>
        <p:spPr>
          <a:xfrm>
            <a:off x="6167716" y="1613647"/>
            <a:ext cx="0" cy="4904068"/>
          </a:xfrm>
          <a:prstGeom prst="line">
            <a:avLst/>
          </a:prstGeom>
          <a:ln>
            <a:solidFill>
              <a:schemeClr val="tx2">
                <a:lumMod val="10000"/>
                <a:lumOff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内容占位符 6">
            <a:extLst>
              <a:ext uri="{FF2B5EF4-FFF2-40B4-BE49-F238E27FC236}">
                <a16:creationId xmlns:a16="http://schemas.microsoft.com/office/drawing/2014/main" id="{B2E17E1D-5E9C-4782-A550-1FA7C170295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  <p:sp>
        <p:nvSpPr>
          <p:cNvPr id="15" name="内容占位符 6">
            <a:extLst>
              <a:ext uri="{FF2B5EF4-FFF2-40B4-BE49-F238E27FC236}">
                <a16:creationId xmlns:a16="http://schemas.microsoft.com/office/drawing/2014/main" id="{9AE8FA97-2778-4811-810F-CA386FE3C23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501205" y="2894471"/>
            <a:ext cx="5041900" cy="3093579"/>
          </a:xfr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564035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和字幕">
    <p:bg>
      <p:bgPr>
        <a:solidFill>
          <a:schemeClr val="bg2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id="{14A22209-F6F4-814A-9719-87CDCD23C55F}"/>
              </a:ext>
            </a:extLst>
          </p:cNvPr>
          <p:cNvSpPr/>
          <p:nvPr userDrawn="1"/>
        </p:nvSpPr>
        <p:spPr>
          <a:xfrm>
            <a:off x="0" y="914400"/>
            <a:ext cx="12192000" cy="5029200"/>
          </a:xfrm>
          <a:prstGeom prst="rect">
            <a:avLst/>
          </a:prstGeom>
          <a:pattFill prst="lgGrid">
            <a:fgClr>
              <a:schemeClr val="tx2">
                <a:lumMod val="10000"/>
                <a:lumOff val="9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817374-D7A2-2F4D-91C6-E24955F0018B}"/>
              </a:ext>
            </a:extLst>
          </p:cNvPr>
          <p:cNvSpPr/>
          <p:nvPr userDrawn="1"/>
        </p:nvSpPr>
        <p:spPr>
          <a:xfrm>
            <a:off x="5951621" y="1803214"/>
            <a:ext cx="6240379" cy="32528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noProof="0" dirty="0">
              <a:latin typeface="Microsoft YaHei UI" panose="020B0503020204020204" pitchFamily="34" charset="-122"/>
              <a:ea typeface="Microsoft YaHei UI" panose="020B0503020204020204" pitchFamily="34" charset="-122"/>
            </a:endParaRP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FBA462-7E60-BA4E-9A1E-3B5E69DA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2F7E77FB-0806-4C98-8186-4A8C4DDBA0D7}" type="datetime1">
              <a:rPr lang="zh-CN" altLang="en-US" smtClean="0"/>
              <a:t>2022/10/28</a:t>
            </a:fld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标题 1">
            <a:extLst>
              <a:ext uri="{FF2B5EF4-FFF2-40B4-BE49-F238E27FC236}">
                <a16:creationId xmlns:a16="http://schemas.microsoft.com/office/drawing/2014/main" id="{656FB1BA-653F-254C-9C39-2A5BDD763E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94545" y="2028031"/>
            <a:ext cx="5058209" cy="583800"/>
          </a:xfrm>
          <a:prstGeom prst="rect">
            <a:avLst/>
          </a:prstGeom>
        </p:spPr>
        <p:txBody>
          <a:bodyPr lIns="91440" rIns="91440" rtlCol="0">
            <a:noAutofit/>
          </a:bodyPr>
          <a:lstStyle>
            <a:lvl1pPr>
              <a:defRPr sz="2400" b="1" i="0" spc="150" baseline="0">
                <a:solidFill>
                  <a:schemeClr val="bg2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单击此处编辑母版标题样式</a:t>
            </a:r>
            <a:endParaRPr lang="zh-cn" noProof="0"/>
          </a:p>
        </p:txBody>
      </p:sp>
      <p:sp>
        <p:nvSpPr>
          <p:cNvPr id="13" name="图片占位符 10">
            <a:extLst>
              <a:ext uri="{FF2B5EF4-FFF2-40B4-BE49-F238E27FC236}">
                <a16:creationId xmlns:a16="http://schemas.microsoft.com/office/drawing/2014/main" id="{AD5E91DA-7D30-8C45-9BE7-5F82AA824B1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42925" y="0"/>
            <a:ext cx="5408696" cy="6858000"/>
          </a:xfrm>
          <a:prstGeom prst="rect">
            <a:avLst/>
          </a:prstGeom>
          <a:solidFill>
            <a:schemeClr val="bg2"/>
          </a:solidFill>
        </p:spPr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pPr rtl="0"/>
            <a:r>
              <a:rPr lang="zh-CN" altLang="en-US" noProof="0"/>
              <a:t>单击图标添加图片</a:t>
            </a:r>
            <a:endParaRPr lang="zh-cn" noProof="0"/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4B3A0EA-D5DD-4E60-90A9-6338842407F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494463" y="2611438"/>
            <a:ext cx="5058209" cy="2165350"/>
          </a:xfrm>
        </p:spPr>
        <p:txBody>
          <a:bodyPr rtlCol="0"/>
          <a:lstStyle>
            <a:lvl1pPr>
              <a:defRPr>
                <a:solidFill>
                  <a:schemeClr val="bg1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 rtl="0"/>
            <a:r>
              <a:rPr lang="zh-CN" altLang="en-US" noProof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150079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accent4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18A28A8-5C75-FC4B-9A28-8F343DF4B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FD5A6F-AE17-4E4C-9567-DB3B028533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2796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9EAC25-66D1-1245-97FD-3B58401328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zh-cn" noProof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2069B3-0468-584A-914E-91C8C91C7F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zh-cn" noProof="0"/>
              <a:t>单击此处编辑母版文本样式</a:t>
            </a:r>
          </a:p>
          <a:p>
            <a:pPr lvl="1" rtl="0"/>
            <a:r>
              <a:rPr lang="zh-cn" noProof="0"/>
              <a:t>第二级</a:t>
            </a:r>
          </a:p>
          <a:p>
            <a:pPr lvl="2" rtl="0"/>
            <a:r>
              <a:rPr lang="zh-cn" noProof="0"/>
              <a:t>第三级</a:t>
            </a:r>
          </a:p>
          <a:p>
            <a:pPr lvl="3" rtl="0"/>
            <a:r>
              <a:rPr lang="zh-cn" noProof="0"/>
              <a:t>第四级</a:t>
            </a:r>
          </a:p>
          <a:p>
            <a:pPr lvl="4" rtl="0"/>
            <a:r>
              <a:rPr lang="zh-cn" noProof="0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7A988C-554B-E64F-A698-DE3EF9CA07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7315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98157E6-BBF7-AB4A-B5DD-B39A65C1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04706" y="6356350"/>
            <a:ext cx="4490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defRPr>
            </a:lvl1pPr>
          </a:lstStyle>
          <a:p>
            <a:fld id="{6F705D35-D126-3B47-A82C-2A13EA9E0A6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756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8" r:id="rId2"/>
    <p:sldLayoutId id="2147483661" r:id="rId3"/>
    <p:sldLayoutId id="2147483690" r:id="rId4"/>
    <p:sldLayoutId id="2147483692" r:id="rId5"/>
    <p:sldLayoutId id="2147483655" r:id="rId6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5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3">
            <a:lumMod val="75000"/>
          </a:schemeClr>
        </a:buClr>
        <a:buFont typeface="Wingdings" panose="05000000000000000000" pitchFamily="2" charset="2"/>
        <a:buChar char="§"/>
        <a:defRPr sz="1400" kern="1200" spc="150" baseline="0">
          <a:solidFill>
            <a:schemeClr val="tx1"/>
          </a:solidFill>
          <a:latin typeface="Microsoft YaHei UI" panose="020B0503020204020204" pitchFamily="34" charset="-122"/>
          <a:ea typeface="Microsoft YaHei UI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f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标题 9">
            <a:extLst>
              <a:ext uri="{FF2B5EF4-FFF2-40B4-BE49-F238E27FC236}">
                <a16:creationId xmlns:a16="http://schemas.microsoft.com/office/drawing/2014/main" id="{802AA36A-8685-4D91-92E4-CBC45883B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zh-CN" altLang="en-US" sz="4400" dirty="0"/>
              <a:t>北京汽车市场分析</a:t>
            </a:r>
            <a:endParaRPr lang="zh-cn" sz="4400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FF1EEC5C-B452-49AC-85CC-33670A64C47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 rtlCol="0">
            <a:normAutofit/>
          </a:bodyPr>
          <a:lstStyle/>
          <a:p>
            <a:pPr rtl="0"/>
            <a:r>
              <a:rPr lang="en-US" altLang="zh-CN" dirty="0"/>
              <a:t>2022</a:t>
            </a:r>
            <a:r>
              <a:rPr lang="zh-CN" altLang="en-US" dirty="0"/>
              <a:t>年</a:t>
            </a:r>
            <a:r>
              <a:rPr lang="en-US" altLang="zh-CN" dirty="0"/>
              <a:t>9</a:t>
            </a:r>
            <a:r>
              <a:rPr lang="zh-CN" altLang="en-US" dirty="0"/>
              <a:t>月</a:t>
            </a:r>
            <a:endParaRPr lang="zh-cn" dirty="0"/>
          </a:p>
        </p:txBody>
      </p:sp>
      <p:pic>
        <p:nvPicPr>
          <p:cNvPr id="11" name="图片占位符 10">
            <a:extLst>
              <a:ext uri="{FF2B5EF4-FFF2-40B4-BE49-F238E27FC236}">
                <a16:creationId xmlns:a16="http://schemas.microsoft.com/office/drawing/2014/main" id="{EDFB3CE4-E079-4F26-A818-949C73327907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/>
          <a:srcRect t="2596" b="25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77123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869155"/>
            <a:ext cx="4172504" cy="35326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en-US" sz="24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二手车交易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月份北京市二手车成交过户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6.71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万辆次，环比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1.74%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12.65%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1.04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1-9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北京市二手车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成交过户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46.1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万辆次，同比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12.7%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新旧车比为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1.03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B92F90B4-70E5-4FC8-88B5-3D7CC9BF59A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5259211"/>
              </p:ext>
            </p:extLst>
          </p:nvPr>
        </p:nvGraphicFramePr>
        <p:xfrm>
          <a:off x="328473" y="2095130"/>
          <a:ext cx="6924583" cy="38972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图片 4">
            <a:extLst>
              <a:ext uri="{FF2B5EF4-FFF2-40B4-BE49-F238E27FC236}">
                <a16:creationId xmlns:a16="http://schemas.microsoft.com/office/drawing/2014/main" id="{B5D1FF94-E1B5-44C6-9EA6-34350659DF0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04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E5064C-0C77-40EF-B78A-227F2C923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413" y="449872"/>
            <a:ext cx="10904438" cy="583800"/>
          </a:xfrm>
        </p:spPr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FFDDD6-E8E3-4FD4-A371-90094C459EE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 rtlCol="0">
            <a:noAutofit/>
          </a:bodyPr>
          <a:lstStyle/>
          <a:p>
            <a:pPr algn="just"/>
            <a:r>
              <a:rPr lang="en-US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汽车整体销售继续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呈现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出稳定恢复的态势，在各项促消费政策的推动下，节前消费者购买欲望持续释放，形成节前销售的小高峰。受进口车销售持续低迷的影响，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月新车销售虽环比略有下降但同比仍保持了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13.96%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的正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增长，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新能源汽车更是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环比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7.96%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27.94%</a:t>
            </a:r>
            <a:r>
              <a:rPr lang="zh-CN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37.51% </a:t>
            </a:r>
            <a:r>
              <a:rPr lang="zh-CN" altLang="en-US" sz="18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，创造了新能源汽车单月销量新高。</a:t>
            </a:r>
            <a:r>
              <a:rPr lang="zh-CN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整体</a:t>
            </a:r>
            <a:r>
              <a:rPr lang="zh-CN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政策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利好下北京</a:t>
            </a:r>
            <a:r>
              <a:rPr lang="zh-CN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二手车销售继续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保持</a:t>
            </a:r>
            <a:r>
              <a:rPr lang="zh-CN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态势</a:t>
            </a:r>
            <a:r>
              <a:rPr lang="zh-CN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月份北京二手车过户量已经连续</a:t>
            </a:r>
            <a:r>
              <a:rPr lang="en-US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个月保持环比正增长，达到年度新高的</a:t>
            </a:r>
            <a:r>
              <a:rPr lang="en-US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6.71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万辆，北京二手车外迁率恢复到</a:t>
            </a:r>
            <a:r>
              <a:rPr lang="en-US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43%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左右，对</a:t>
            </a:r>
            <a:r>
              <a:rPr lang="en-US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月交易量提升作用明显</a:t>
            </a:r>
            <a:r>
              <a:rPr lang="zh-CN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/>
            <a:r>
              <a:rPr lang="en-US" altLang="zh-CN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月份北京汽车销售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受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十一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假期及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大会议影响整体汽车销售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会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有所下降，但同比仍可能继续保持正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增长态势</a:t>
            </a:r>
            <a:r>
              <a:rPr lang="zh-CN" altLang="en-US" sz="1800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月份北京新能源汽车销量有将环比下降明显，主要是今年新投放的新能源汽车牌照大部分已经释放，后期购买更多的将依靠置换。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月二手车外迁率将会有所下降，从而带动整体交易量下降，主要因素还是受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altLang="en-US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大会议期间及疫情防控趋严造成的人员进京限制。</a:t>
            </a:r>
            <a:endParaRPr lang="en-US" altLang="zh-CN" sz="18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C1A4A3F-E150-4642-9169-701D98E504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28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887903BD-3068-465A-B45A-A7EE0C2E132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6782093"/>
              </p:ext>
            </p:extLst>
          </p:nvPr>
        </p:nvGraphicFramePr>
        <p:xfrm>
          <a:off x="639413" y="1936897"/>
          <a:ext cx="6489356" cy="4543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44051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新车交易情况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月份北京新车交易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.48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万辆，环比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1.56%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幅度低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.06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个百分点；同比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.96%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低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全国</a:t>
            </a:r>
            <a:r>
              <a:rPr lang="en-US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.74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</a:t>
            </a:r>
            <a:r>
              <a:rPr lang="zh-CN" altLang="zh-CN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百分点。</a:t>
            </a: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月份北京累计交易新车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44.72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万辆，同比去年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49.72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万辆累计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10.06%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降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幅</a:t>
            </a:r>
            <a:r>
              <a:rPr lang="zh-CN" altLang="en-US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高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于全国</a:t>
            </a:r>
            <a:r>
              <a:rPr lang="en-US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14.46</a:t>
            </a:r>
            <a:r>
              <a:rPr lang="zh-CN" altLang="zh-CN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</a:p>
          <a:p>
            <a:pPr lvl="0" algn="just">
              <a:lnSpc>
                <a:spcPct val="150000"/>
              </a:lnSpc>
            </a:pPr>
            <a:endParaRPr lang="zh-CN" altLang="zh-CN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DD78F1-F915-420E-9ABC-44158296366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8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75D5A17C-BAD3-4268-AFE0-040D18B0846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19091572"/>
              </p:ext>
            </p:extLst>
          </p:nvPr>
        </p:nvGraphicFramePr>
        <p:xfrm>
          <a:off x="1879600" y="1752748"/>
          <a:ext cx="8003846" cy="4716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7B87FFB6-716D-4A3E-96EF-623337870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04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A746748F-FCAA-4746-84AD-E206493F0F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0782911"/>
              </p:ext>
            </p:extLst>
          </p:nvPr>
        </p:nvGraphicFramePr>
        <p:xfrm>
          <a:off x="1156240" y="1493520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072EC0F-7E0E-4ADA-BCD3-F00104D556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7338C03-FFE1-3554-496C-F0088DE234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9621957"/>
              </p:ext>
            </p:extLst>
          </p:nvPr>
        </p:nvGraphicFramePr>
        <p:xfrm>
          <a:off x="6290416" y="1442325"/>
          <a:ext cx="4427814" cy="4992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998178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963530"/>
            <a:ext cx="4172504" cy="24507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月份北京市进口车交易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4194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辆，环比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4.25%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14.02%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1-9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月北京市进口车累计交易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3.26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28.86%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97BD3F39-229A-4D86-96B6-7F5AD31C01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5720731"/>
              </p:ext>
            </p:extLst>
          </p:nvPr>
        </p:nvGraphicFramePr>
        <p:xfrm>
          <a:off x="553375" y="1669002"/>
          <a:ext cx="6726313" cy="4838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8643331B-C65F-4212-87AB-DF1867E6E10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332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8717280" y="1963530"/>
            <a:ext cx="2921344" cy="41127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/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进口车销售情况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/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月北京进口车销量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6.47%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，占有率环比下降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0.18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个百分点，同比下降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2.11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个百分点。</a:t>
            </a:r>
            <a:endParaRPr lang="en-US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1-9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月份北京进口车累计销量</a:t>
            </a:r>
            <a:r>
              <a:rPr lang="zh-CN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占北京新车交易总量</a:t>
            </a:r>
            <a:r>
              <a:rPr lang="en-US" altLang="zh-CN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7.29%</a:t>
            </a:r>
            <a:r>
              <a:rPr lang="zh-CN" altLang="en-US" b="1" kern="100" dirty="0"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b="1" kern="100" dirty="0"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780B2389-3ECF-41EC-8A61-F9F1BE83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94735635"/>
              </p:ext>
            </p:extLst>
          </p:nvPr>
        </p:nvGraphicFramePr>
        <p:xfrm>
          <a:off x="477520" y="1483360"/>
          <a:ext cx="8483600" cy="46549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BAF30561-6D3C-40D3-ABDE-E3AB9DB88F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786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46F17CEE-D1D4-4C16-B8F8-9CB2ECA235C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21049560"/>
              </p:ext>
            </p:extLst>
          </p:nvPr>
        </p:nvGraphicFramePr>
        <p:xfrm>
          <a:off x="1358284" y="1411550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D3B71356-A592-4325-ABAD-F7FEA8D3BA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331027E7-CDF7-05E6-786B-9F4F3335BE4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89074327"/>
              </p:ext>
            </p:extLst>
          </p:nvPr>
        </p:nvGraphicFramePr>
        <p:xfrm>
          <a:off x="6091632" y="1454192"/>
          <a:ext cx="4110362" cy="48774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060007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A334BCC-2D88-4919-BA66-FE3FCE4A5442}"/>
              </a:ext>
            </a:extLst>
          </p:cNvPr>
          <p:cNvSpPr txBox="1"/>
          <p:nvPr/>
        </p:nvSpPr>
        <p:spPr>
          <a:xfrm>
            <a:off x="7466120" y="1549559"/>
            <a:ext cx="4172504" cy="39901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341630" algn="ctr">
              <a:lnSpc>
                <a:spcPts val="2400"/>
              </a:lnSpc>
            </a:pP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新</a:t>
            </a:r>
            <a:r>
              <a:rPr lang="zh-CN" altLang="en-US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能源汽车销售</a:t>
            </a:r>
            <a:r>
              <a:rPr lang="zh-CN" altLang="zh-CN" sz="24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情况</a:t>
            </a:r>
            <a:endParaRPr lang="en-US" altLang="zh-CN" sz="2400" b="1" kern="100" dirty="0">
              <a:effectLst/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indent="341630" algn="ctr">
              <a:lnSpc>
                <a:spcPts val="2400"/>
              </a:lnSpc>
            </a:pPr>
            <a:endParaRPr lang="zh-CN" altLang="zh-CN" sz="24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月份北京市新能源汽车共交易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2.43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台，环比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上涨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7.96%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27.94%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37.51%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。纯电动汽车销售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1.83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75.3%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。国产新能源汽车销售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2.38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万辆，占新能源汽车销量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98.02%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1600" b="1" kern="100" dirty="0">
              <a:latin typeface="宋体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marL="285750" lvl="0" indent="-285750" algn="just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1-9</a:t>
            </a:r>
            <a:r>
              <a:rPr lang="zh-CN" altLang="en-US" sz="1600" b="1" kern="100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北京市新能源汽车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累计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15.24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万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台，同比</a:t>
            </a:r>
            <a:r>
              <a:rPr lang="zh-CN" altLang="en-US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增长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27.16%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，占新车总交易量的</a:t>
            </a:r>
            <a:r>
              <a:rPr lang="en-US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34.09%</a:t>
            </a:r>
            <a:r>
              <a:rPr lang="zh-CN" altLang="zh-CN" sz="1600" b="1" kern="100" dirty="0"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600" b="1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F3DEA445-0777-4564-B5A3-20889AC797B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20689916"/>
              </p:ext>
            </p:extLst>
          </p:nvPr>
        </p:nvGraphicFramePr>
        <p:xfrm>
          <a:off x="339823" y="1995487"/>
          <a:ext cx="7126297" cy="39850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>
            <a:extLst>
              <a:ext uri="{FF2B5EF4-FFF2-40B4-BE49-F238E27FC236}">
                <a16:creationId xmlns:a16="http://schemas.microsoft.com/office/drawing/2014/main" id="{27930356-5009-4789-8285-E625A9D8334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09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>
            <a:extLst>
              <a:ext uri="{FF2B5EF4-FFF2-40B4-BE49-F238E27FC236}">
                <a16:creationId xmlns:a16="http://schemas.microsoft.com/office/drawing/2014/main" id="{010FB232-4CB4-C34D-A688-C51B6E7CD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n-US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2022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年北京</a:t>
            </a:r>
            <a:r>
              <a:rPr lang="zh-CN" altLang="en-US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汽车</a:t>
            </a:r>
            <a:r>
              <a:rPr lang="zh-CN" altLang="zh-CN" b="1" dirty="0">
                <a:effectLst/>
                <a:latin typeface="宋体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交易情况</a:t>
            </a:r>
            <a:endParaRPr lang="zh-cn" dirty="0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536706F5-A97E-47CD-BD30-19EB393B5F3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2387831"/>
              </p:ext>
            </p:extLst>
          </p:nvPr>
        </p:nvGraphicFramePr>
        <p:xfrm>
          <a:off x="139192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9" name="图片 8">
            <a:extLst>
              <a:ext uri="{FF2B5EF4-FFF2-40B4-BE49-F238E27FC236}">
                <a16:creationId xmlns:a16="http://schemas.microsoft.com/office/drawing/2014/main" id="{0E9C7FF1-4606-4D32-AFC1-7DB6F3479E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446" y="6176963"/>
            <a:ext cx="1669568" cy="369217"/>
          </a:xfrm>
          <a:prstGeom prst="rect">
            <a:avLst/>
          </a:prstGeom>
        </p:spPr>
      </p:pic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7D76431F-D1E1-A31B-5E1B-BB1062D93F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4125436"/>
              </p:ext>
            </p:extLst>
          </p:nvPr>
        </p:nvGraphicFramePr>
        <p:xfrm>
          <a:off x="6329680" y="1635760"/>
          <a:ext cx="4399280" cy="49104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693510701"/>
      </p:ext>
    </p:extLst>
  </p:cSld>
  <p:clrMapOvr>
    <a:masterClrMapping/>
  </p:clrMapOvr>
</p:sld>
</file>

<file path=ppt/theme/theme1.xml><?xml version="1.0" encoding="utf-8"?>
<a:theme xmlns:a="http://schemas.openxmlformats.org/drawingml/2006/main" name="最小和静音">
  <a:themeElements>
    <a:clrScheme name="Japan Navy">
      <a:dk1>
        <a:srgbClr val="231B23"/>
      </a:dk1>
      <a:lt1>
        <a:srgbClr val="FCF5E5"/>
      </a:lt1>
      <a:dk2>
        <a:srgbClr val="282C47"/>
      </a:dk2>
      <a:lt2>
        <a:srgbClr val="FCF5E5"/>
      </a:lt2>
      <a:accent1>
        <a:srgbClr val="FDA431"/>
      </a:accent1>
      <a:accent2>
        <a:srgbClr val="4DA1A8"/>
      </a:accent2>
      <a:accent3>
        <a:srgbClr val="D7E7BA"/>
      </a:accent3>
      <a:accent4>
        <a:srgbClr val="FCF5E5"/>
      </a:accent4>
      <a:accent5>
        <a:srgbClr val="282C47"/>
      </a:accent5>
      <a:accent6>
        <a:srgbClr val="EECED3"/>
      </a:accent6>
      <a:hlink>
        <a:srgbClr val="FCA330"/>
      </a:hlink>
      <a:folHlink>
        <a:srgbClr val="4DA1A8"/>
      </a:folHlink>
    </a:clrScheme>
    <a:fontScheme name="Japanese Template">
      <a:majorFont>
        <a:latin typeface="Meiryo UI"/>
        <a:ea typeface=""/>
        <a:cs typeface=""/>
      </a:majorFont>
      <a:minorFont>
        <a:latin typeface="Meiryo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42101380_TF89826194.potx" id="{3443F8FC-BDEE-40A4-8221-E257178A440E}" vid="{246DA379-CE2B-4367-82B3-8AA8B992D76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{E33BC3C8-75D8-4C57-8708-783E4BA369E5}tf89826194_win32</Template>
  <TotalTime>44061</TotalTime>
  <Words>770</Words>
  <Application>Microsoft Office PowerPoint</Application>
  <PresentationFormat>宽屏</PresentationFormat>
  <Paragraphs>72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Meiryo UI</vt:lpstr>
      <vt:lpstr>Microsoft YaHei UI</vt:lpstr>
      <vt:lpstr>等线</vt:lpstr>
      <vt:lpstr>宋体</vt:lpstr>
      <vt:lpstr>Arial</vt:lpstr>
      <vt:lpstr>Calibri</vt:lpstr>
      <vt:lpstr>Wingdings</vt:lpstr>
      <vt:lpstr>最小和静音</vt:lpstr>
      <vt:lpstr>北京汽车市场分析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  <vt:lpstr>2022年北京汽车交易情况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北京汽车市场分析</dc:title>
  <dc:creator>guoyyc@sina.com</dc:creator>
  <cp:lastModifiedBy>郭咏</cp:lastModifiedBy>
  <cp:revision>98</cp:revision>
  <dcterms:created xsi:type="dcterms:W3CDTF">2021-12-26T04:02:55Z</dcterms:created>
  <dcterms:modified xsi:type="dcterms:W3CDTF">2022-11-04T08:48:16Z</dcterms:modified>
</cp:coreProperties>
</file>