
<file path=[Content_Types].xml><?xml version="1.0" encoding="utf-8"?>
<Types xmlns="http://schemas.openxmlformats.org/package/2006/content-types">
  <Default Extension="emf" ContentType="image/x-emf"/>
  <Default Extension="jpg" ContentType="image/pn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5.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notesSlides/notesSlide6.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drawings/drawing2.xml" ContentType="application/vnd.openxmlformats-officedocument.drawingml.chartshapes+xml"/>
  <Override PartName="/ppt/notesSlides/notesSlide7.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8.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33"/>
  </p:notesMasterIdLst>
  <p:sldIdLst>
    <p:sldId id="9850" r:id="rId3"/>
    <p:sldId id="9892" r:id="rId4"/>
    <p:sldId id="9852" r:id="rId5"/>
    <p:sldId id="9933" r:id="rId6"/>
    <p:sldId id="9837" r:id="rId7"/>
    <p:sldId id="9905" r:id="rId8"/>
    <p:sldId id="9894" r:id="rId9"/>
    <p:sldId id="9879" r:id="rId10"/>
    <p:sldId id="9895" r:id="rId11"/>
    <p:sldId id="9868" r:id="rId12"/>
    <p:sldId id="9925" r:id="rId13"/>
    <p:sldId id="9930" r:id="rId14"/>
    <p:sldId id="9927" r:id="rId15"/>
    <p:sldId id="9943" r:id="rId16"/>
    <p:sldId id="9931" r:id="rId17"/>
    <p:sldId id="9899" r:id="rId18"/>
    <p:sldId id="9934" r:id="rId19"/>
    <p:sldId id="9928" r:id="rId20"/>
    <p:sldId id="9810" r:id="rId21"/>
    <p:sldId id="9853" r:id="rId22"/>
    <p:sldId id="9929" r:id="rId23"/>
    <p:sldId id="9891" r:id="rId24"/>
    <p:sldId id="9932" r:id="rId25"/>
    <p:sldId id="9893" r:id="rId26"/>
    <p:sldId id="9889" r:id="rId27"/>
    <p:sldId id="9887" r:id="rId28"/>
    <p:sldId id="9886" r:id="rId29"/>
    <p:sldId id="9884" r:id="rId30"/>
    <p:sldId id="9942" r:id="rId31"/>
    <p:sldId id="264"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02" userDrawn="1">
          <p15:clr>
            <a:srgbClr val="A4A3A4"/>
          </p15:clr>
        </p15:guide>
        <p15:guide id="2" pos="3402" userDrawn="1">
          <p15:clr>
            <a:srgbClr val="A4A3A4"/>
          </p15:clr>
        </p15:guide>
        <p15:guide id="3" pos="1315" userDrawn="1">
          <p15:clr>
            <a:srgbClr val="A4A3A4"/>
          </p15:clr>
        </p15:guide>
        <p15:guide id="4" pos="4218" userDrawn="1">
          <p15:clr>
            <a:srgbClr val="A4A3A4"/>
          </p15:clr>
        </p15:guide>
        <p15:guide id="5" orient="horz" pos="3226" userDrawn="1">
          <p15:clr>
            <a:srgbClr val="A4A3A4"/>
          </p15:clr>
        </p15:guide>
        <p15:guide id="6" orient="horz" pos="1774" userDrawn="1">
          <p15:clr>
            <a:srgbClr val="A4A3A4"/>
          </p15:clr>
        </p15:guide>
        <p15:guide id="7" orient="horz" pos="411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initials="M" lastIdx="2" clrIdx="0">
    <p:extLst>
      <p:ext uri="{19B8F6BF-5375-455C-9EA6-DF929625EA0E}">
        <p15:presenceInfo xmlns:p15="http://schemas.microsoft.com/office/powerpoint/2012/main" userId="Microsoft" providerId="None"/>
      </p:ext>
    </p:extLst>
  </p:cmAuthor>
  <p:cmAuthor id="2" name="sumojie" initials="s" lastIdx="6" clrIdx="1">
    <p:extLst>
      <p:ext uri="{19B8F6BF-5375-455C-9EA6-DF929625EA0E}">
        <p15:presenceInfo xmlns:p15="http://schemas.microsoft.com/office/powerpoint/2012/main" userId="sumojie" providerId="None"/>
      </p:ext>
    </p:extLst>
  </p:cmAuthor>
  <p:cmAuthor id="3" name="admin" initials="a" lastIdx="1" clrIdx="2">
    <p:extLst>
      <p:ext uri="{19B8F6BF-5375-455C-9EA6-DF929625EA0E}">
        <p15:presenceInfo xmlns:p15="http://schemas.microsoft.com/office/powerpoint/2012/main" userId="admin" providerId="None"/>
      </p:ext>
    </p:extLst>
  </p:cmAuthor>
  <p:cmAuthor id="4" name="LGZ" initials="L" lastIdx="2" clrIdx="3">
    <p:extLst>
      <p:ext uri="{19B8F6BF-5375-455C-9EA6-DF929625EA0E}">
        <p15:presenceInfo xmlns:p15="http://schemas.microsoft.com/office/powerpoint/2012/main" userId="LGZ" providerId="None"/>
      </p:ext>
    </p:extLst>
  </p:cmAuthor>
  <p:cmAuthor id="5" name="陆 广智" initials="陆" lastIdx="2" clrIdx="4">
    <p:extLst>
      <p:ext uri="{19B8F6BF-5375-455C-9EA6-DF929625EA0E}">
        <p15:presenceInfo xmlns:p15="http://schemas.microsoft.com/office/powerpoint/2012/main" userId="b3eaa44e5b0a2a0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45076"/>
    <a:srgbClr val="A6A6A6"/>
    <a:srgbClr val="8FAADC"/>
    <a:srgbClr val="2F5597"/>
    <a:srgbClr val="0A7C88"/>
    <a:srgbClr val="3A9673"/>
    <a:srgbClr val="ED7D31"/>
    <a:srgbClr val="595959"/>
    <a:srgbClr val="FFFFFF"/>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主题样式 2 - 个性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22" autoAdjust="0"/>
    <p:restoredTop sz="95244" autoAdjust="0"/>
  </p:normalViewPr>
  <p:slideViewPr>
    <p:cSldViewPr snapToGrid="0" showGuides="1">
      <p:cViewPr varScale="1">
        <p:scale>
          <a:sx n="82" d="100"/>
          <a:sy n="82" d="100"/>
        </p:scale>
        <p:origin x="1742" y="67"/>
      </p:cViewPr>
      <p:guideLst>
        <p:guide orient="horz" pos="3702"/>
        <p:guide pos="3402"/>
        <p:guide pos="1315"/>
        <p:guide pos="4218"/>
        <p:guide orient="horz" pos="3226"/>
        <p:guide orient="horz" pos="1774"/>
        <p:guide orient="horz" pos="4110"/>
      </p:guideLst>
    </p:cSldViewPr>
  </p:slideViewPr>
  <p:notesTextViewPr>
    <p:cViewPr>
      <p:scale>
        <a:sx n="1" d="1"/>
        <a:sy n="1" d="1"/>
      </p:scale>
      <p:origin x="0" y="0"/>
    </p:cViewPr>
  </p:notesTextViewPr>
  <p:sorterViewPr>
    <p:cViewPr>
      <p:scale>
        <a:sx n="100" d="100"/>
        <a:sy n="100" d="100"/>
      </p:scale>
      <p:origin x="0" y="-25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1608;&#25253;\2022\10&#26376;\2022&#24180;&#21608;&#25253;&#27169;&#26495;.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chartUserShapes" Target="../drawings/drawing2.xml"/></Relationships>
</file>

<file path=ppt/charts/_rels/chart23.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24.xml"/><Relationship Id="rId1" Type="http://schemas.microsoft.com/office/2011/relationships/chartStyle" Target="style24.xml"/></Relationships>
</file>

<file path=ppt/charts/_rels/chart3.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2&#24180;&#24037;&#20316;&#20869;&#23481;\2022&#24180;PPT&#26376;&#25253;&#25968;&#25454;&#32479;&#35745;&#27169;&#26495;(&#26032;).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sz="1800">
                <a:latin typeface="微软雅黑" panose="020B0503020204020204" pitchFamily="34" charset="-122"/>
                <a:ea typeface="微软雅黑" panose="020B0503020204020204" pitchFamily="34" charset="-122"/>
              </a:rPr>
              <a:t>2022年周度交易情况（10.17-10.23）</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5.2351638368555602E-2"/>
          <c:y val="0.21962206604929455"/>
          <c:w val="0.90214769888660284"/>
          <c:h val="0.48437588026515926"/>
        </c:manualLayout>
      </c:layout>
      <c:barChart>
        <c:barDir val="col"/>
        <c:grouping val="clustered"/>
        <c:varyColors val="0"/>
        <c:ser>
          <c:idx val="0"/>
          <c:order val="0"/>
          <c:tx>
            <c:strRef>
              <c:f>'10月第三周'!$A$22</c:f>
              <c:strCache>
                <c:ptCount val="1"/>
                <c:pt idx="0">
                  <c:v>日均交易量</c:v>
                </c:pt>
              </c:strCache>
            </c:strRef>
          </c:tx>
          <c:spPr>
            <a:solidFill>
              <a:schemeClr val="accent1">
                <a:lumMod val="75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'10月第三周'!$AK$21:$AQ$21</c:f>
              <c:strCache>
                <c:ptCount val="7"/>
                <c:pt idx="0">
                  <c:v>8.29-9.4
（日均交易量）</c:v>
                </c:pt>
                <c:pt idx="1">
                  <c:v>9.5-9.11
（日均交易量）</c:v>
                </c:pt>
                <c:pt idx="2">
                  <c:v>9.12-9.18
（日均交易量）</c:v>
                </c:pt>
                <c:pt idx="3">
                  <c:v>9.19-9.25
（日均交易量）</c:v>
                </c:pt>
                <c:pt idx="4">
                  <c:v>9.26-10.2
（日均交易量）</c:v>
                </c:pt>
                <c:pt idx="5">
                  <c:v>10.8-10.16
（日均交易量）</c:v>
                </c:pt>
                <c:pt idx="6">
                  <c:v>10.17-10.23
（日均交易量）</c:v>
                </c:pt>
              </c:strCache>
              <c:extLst/>
            </c:strRef>
          </c:cat>
          <c:val>
            <c:numRef>
              <c:f>'10月第三周'!$AK$22:$AQ$22</c:f>
              <c:numCache>
                <c:formatCode>0.00</c:formatCode>
                <c:ptCount val="7"/>
                <c:pt idx="0">
                  <c:v>5.5190999999999999</c:v>
                </c:pt>
                <c:pt idx="1">
                  <c:v>5.4886999999999997</c:v>
                </c:pt>
                <c:pt idx="2">
                  <c:v>5.5045000000000002</c:v>
                </c:pt>
                <c:pt idx="3">
                  <c:v>6.1280999999999999</c:v>
                </c:pt>
                <c:pt idx="4">
                  <c:v>6.008</c:v>
                </c:pt>
                <c:pt idx="5">
                  <c:v>6.3186999999999998</c:v>
                </c:pt>
                <c:pt idx="6">
                  <c:v>5.9374000000000002</c:v>
                </c:pt>
              </c:numCache>
              <c:extLst/>
            </c:numRef>
          </c:val>
          <c:extLst>
            <c:ext xmlns:c16="http://schemas.microsoft.com/office/drawing/2014/chart" uri="{C3380CC4-5D6E-409C-BE32-E72D297353CC}">
              <c16:uniqueId val="{00000000-4743-425B-82B8-948342E78548}"/>
            </c:ext>
          </c:extLst>
        </c:ser>
        <c:dLbls>
          <c:showLegendKey val="0"/>
          <c:showVal val="1"/>
          <c:showCatName val="0"/>
          <c:showSerName val="0"/>
          <c:showPercent val="0"/>
          <c:showBubbleSize val="0"/>
        </c:dLbls>
        <c:gapWidth val="219"/>
        <c:overlap val="-27"/>
        <c:axId val="278453904"/>
        <c:axId val="278443920"/>
      </c:barChart>
      <c:lineChart>
        <c:grouping val="standard"/>
        <c:varyColors val="0"/>
        <c:ser>
          <c:idx val="1"/>
          <c:order val="1"/>
          <c:tx>
            <c:strRef>
              <c:f>'10月第三周'!$A$23</c:f>
              <c:strCache>
                <c:ptCount val="1"/>
                <c:pt idx="0">
                  <c:v>环比</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6"/>
            <c:spPr>
              <a:solidFill>
                <a:schemeClr val="bg1"/>
              </a:solidFill>
              <a:ln w="9525">
                <a:solidFill>
                  <a:schemeClr val="accent2"/>
                </a:solidFill>
                <a:round/>
              </a:ln>
              <a:effectLst>
                <a:outerShdw blurRad="57150" dist="19050" dir="5400000" algn="ctr" rotWithShape="0">
                  <a:srgbClr val="000000">
                    <a:alpha val="63000"/>
                  </a:srgbClr>
                </a:outerShdw>
              </a:effectLst>
            </c:spPr>
          </c:marker>
          <c:dLbls>
            <c:dLbl>
              <c:idx val="0"/>
              <c:layout>
                <c:manualLayout>
                  <c:x val="-2.6424444900264191E-2"/>
                  <c:y val="-0.1757369614512472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743-425B-82B8-948342E78548}"/>
                </c:ext>
              </c:extLst>
            </c:dLbl>
            <c:dLbl>
              <c:idx val="1"/>
              <c:layout>
                <c:manualLayout>
                  <c:x val="-2.9727500512797378E-2"/>
                  <c:y val="-9.07029478458050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743-425B-82B8-948342E78548}"/>
                </c:ext>
              </c:extLst>
            </c:dLbl>
            <c:dLbl>
              <c:idx val="2"/>
              <c:layout>
                <c:manualLayout>
                  <c:x val="-2.4222407825242178E-2"/>
                  <c:y val="-9.92063492063492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743-425B-82B8-948342E78548}"/>
                </c:ext>
              </c:extLst>
            </c:dLbl>
            <c:dLbl>
              <c:idx val="3"/>
              <c:layout>
                <c:manualLayout>
                  <c:x val="-2.6424444900264191E-2"/>
                  <c:y val="-6.519274376417233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4743-425B-82B8-948342E78548}"/>
                </c:ext>
              </c:extLst>
            </c:dLbl>
            <c:dLbl>
              <c:idx val="4"/>
              <c:layout>
                <c:manualLayout>
                  <c:x val="2.5323426362753105E-2"/>
                  <c:y val="-0.1473922902494331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4743-425B-82B8-948342E78548}"/>
                </c:ext>
              </c:extLst>
            </c:dLbl>
            <c:dLbl>
              <c:idx val="5"/>
              <c:layout>
                <c:manualLayout>
                  <c:x val="-3.1929537587819232E-2"/>
                  <c:y val="-0.1445578231292516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4743-425B-82B8-948342E78548}"/>
                </c:ext>
              </c:extLst>
            </c:dLbl>
            <c:dLbl>
              <c:idx val="6"/>
              <c:layout>
                <c:manualLayout>
                  <c:x val="1.6515278062665121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4743-425B-82B8-948342E78548}"/>
                </c:ext>
              </c:extLst>
            </c:dLbl>
            <c:dLbl>
              <c:idx val="11"/>
              <c:layout>
                <c:manualLayout>
                  <c:x val="-2.8593457970665714E-2"/>
                  <c:y val="-8.637768521406410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4743-425B-82B8-948342E78548}"/>
                </c:ext>
              </c:extLst>
            </c:dLbl>
            <c:dLbl>
              <c:idx val="12"/>
              <c:layout>
                <c:manualLayout>
                  <c:x val="-3.2167640216998833E-2"/>
                  <c:y val="-9.25475198722116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4743-425B-82B8-948342E78548}"/>
                </c:ext>
              </c:extLst>
            </c:dLbl>
            <c:dLbl>
              <c:idx val="13"/>
              <c:layout>
                <c:manualLayout>
                  <c:x val="-1.7870911231666016E-2"/>
                  <c:y val="-7.403801589776924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4743-425B-82B8-948342E78548}"/>
                </c:ext>
              </c:extLst>
            </c:dLbl>
            <c:dLbl>
              <c:idx val="14"/>
              <c:layout>
                <c:manualLayout>
                  <c:x val="2.1445093477999218E-2"/>
                  <c:y val="-3.70190079488846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4743-425B-82B8-948342E78548}"/>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'10月第三周'!$AK$21:$AQ$21</c:f>
              <c:strCache>
                <c:ptCount val="7"/>
                <c:pt idx="0">
                  <c:v>8.29-9.4
（日均交易量）</c:v>
                </c:pt>
                <c:pt idx="1">
                  <c:v>9.5-9.11
（日均交易量）</c:v>
                </c:pt>
                <c:pt idx="2">
                  <c:v>9.12-9.18
（日均交易量）</c:v>
                </c:pt>
                <c:pt idx="3">
                  <c:v>9.19-9.25
（日均交易量）</c:v>
                </c:pt>
                <c:pt idx="4">
                  <c:v>9.26-10.2
（日均交易量）</c:v>
                </c:pt>
                <c:pt idx="5">
                  <c:v>10.8-10.16
（日均交易量）</c:v>
                </c:pt>
                <c:pt idx="6">
                  <c:v>10.17-10.23
（日均交易量）</c:v>
                </c:pt>
              </c:strCache>
              <c:extLst/>
            </c:strRef>
          </c:cat>
          <c:val>
            <c:numRef>
              <c:f>'10月第三周'!$AK$23:$AQ$23</c:f>
              <c:numCache>
                <c:formatCode>0.00%</c:formatCode>
                <c:ptCount val="7"/>
                <c:pt idx="0">
                  <c:v>-8.0960468911313033E-2</c:v>
                </c:pt>
                <c:pt idx="1">
                  <c:v>-5.5081444438405186E-3</c:v>
                </c:pt>
                <c:pt idx="2">
                  <c:v>2.8786415726857872E-3</c:v>
                </c:pt>
                <c:pt idx="3">
                  <c:v>0.11328912707784534</c:v>
                </c:pt>
                <c:pt idx="4">
                  <c:v>-1.9598244153979191E-2</c:v>
                </c:pt>
                <c:pt idx="5">
                  <c:v>5.171438082556587E-2</c:v>
                </c:pt>
                <c:pt idx="6">
                  <c:v>-6.0344691154826081E-2</c:v>
                </c:pt>
              </c:numCache>
              <c:extLst/>
            </c:numRef>
          </c:val>
          <c:smooth val="1"/>
          <c:extLst>
            <c:ext xmlns:c16="http://schemas.microsoft.com/office/drawing/2014/chart" uri="{C3380CC4-5D6E-409C-BE32-E72D297353CC}">
              <c16:uniqueId val="{0000000C-4743-425B-82B8-948342E78548}"/>
            </c:ext>
          </c:extLst>
        </c:ser>
        <c:dLbls>
          <c:showLegendKey val="0"/>
          <c:showVal val="1"/>
          <c:showCatName val="0"/>
          <c:showSerName val="0"/>
          <c:showPercent val="0"/>
          <c:showBubbleSize val="0"/>
        </c:dLbls>
        <c:marker val="1"/>
        <c:smooth val="0"/>
        <c:axId val="278444336"/>
        <c:axId val="278443504"/>
      </c:lineChart>
      <c:catAx>
        <c:axId val="278453904"/>
        <c:scaling>
          <c:orientation val="minMax"/>
        </c:scaling>
        <c:delete val="0"/>
        <c:axPos val="b"/>
        <c:numFmt formatCode="General" sourceLinked="1"/>
        <c:majorTickMark val="none"/>
        <c:minorTickMark val="none"/>
        <c:tickLblPos val="nextTo"/>
        <c:spPr>
          <a:noFill/>
          <a:ln w="19050" cap="flat" cmpd="sng" algn="ctr">
            <a:solidFill>
              <a:schemeClr val="bg2">
                <a:lumMod val="50000"/>
              </a:schemeClr>
            </a:solidFill>
            <a:round/>
          </a:ln>
          <a:effectLst/>
        </c:spPr>
        <c:txPr>
          <a:bodyPr rot="-60000000" spcFirstLastPara="1" vertOverflow="ellipsis" vert="horz" wrap="square" anchor="ctr" anchorCtr="1"/>
          <a:lstStyle/>
          <a:p>
            <a:pPr>
              <a:defRPr sz="1100" b="1"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crossAx val="278443920"/>
        <c:crosses val="autoZero"/>
        <c:auto val="1"/>
        <c:lblAlgn val="ctr"/>
        <c:lblOffset val="100"/>
        <c:noMultiLvlLbl val="0"/>
      </c:catAx>
      <c:valAx>
        <c:axId val="278443920"/>
        <c:scaling>
          <c:orientation val="minMax"/>
          <c:max val="6.8"/>
          <c:min val="4"/>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278453904"/>
        <c:crosses val="autoZero"/>
        <c:crossBetween val="between"/>
      </c:valAx>
      <c:valAx>
        <c:axId val="278443504"/>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278444336"/>
        <c:crosses val="max"/>
        <c:crossBetween val="between"/>
      </c:valAx>
      <c:catAx>
        <c:axId val="278444336"/>
        <c:scaling>
          <c:orientation val="minMax"/>
        </c:scaling>
        <c:delete val="1"/>
        <c:axPos val="b"/>
        <c:numFmt formatCode="General" sourceLinked="1"/>
        <c:majorTickMark val="none"/>
        <c:minorTickMark val="none"/>
        <c:tickLblPos val="nextTo"/>
        <c:crossAx val="278443504"/>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lang="en-US" altLang="zh-CN" sz="11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schemeClr>
    </a:solidFill>
    <a:ln w="9525" cap="flat" cmpd="sng" algn="ctr">
      <a:solidFill>
        <a:schemeClr val="tx1">
          <a:lumMod val="15000"/>
          <a:lumOff val="85000"/>
        </a:schemeClr>
      </a:solidFill>
      <a:round/>
    </a:ln>
    <a:effectLst/>
  </c:spPr>
  <c:txPr>
    <a:bodyPr/>
    <a:lstStyle/>
    <a:p>
      <a:pPr>
        <a:defRPr/>
      </a:pPr>
      <a:endParaRPr lang="zh-CN"/>
    </a:p>
  </c:txPr>
  <c:externalData r:id="rId3">
    <c:autoUpdate val="0"/>
  </c:externalData>
  <c:userShapes r:id="rId4"/>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2022年1-9月交易使用年限分析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PPT模板1!$B$89</c:f>
              <c:strCache>
                <c:ptCount val="1"/>
                <c:pt idx="0">
                  <c:v>2022年</c:v>
                </c:pt>
              </c:strCache>
            </c:strRef>
          </c:tx>
          <c:spPr>
            <a:ln w="19050">
              <a:solidFill>
                <a:schemeClr val="bg1"/>
              </a:solidFill>
            </a:ln>
          </c:spPr>
          <c:dPt>
            <c:idx val="0"/>
            <c:bubble3D val="0"/>
            <c:spPr>
              <a:solidFill>
                <a:schemeClr val="accent5">
                  <a:shade val="58000"/>
                </a:schemeClr>
              </a:solidFill>
              <a:ln w="19050">
                <a:solidFill>
                  <a:schemeClr val="bg1"/>
                </a:solidFill>
              </a:ln>
              <a:effectLst/>
            </c:spPr>
            <c:extLst>
              <c:ext xmlns:c16="http://schemas.microsoft.com/office/drawing/2014/chart" uri="{C3380CC4-5D6E-409C-BE32-E72D297353CC}">
                <c16:uniqueId val="{00000001-54B9-4B00-AEB5-C2BEA5BA02F9}"/>
              </c:ext>
            </c:extLst>
          </c:dPt>
          <c:dPt>
            <c:idx val="1"/>
            <c:bubble3D val="0"/>
            <c:spPr>
              <a:solidFill>
                <a:schemeClr val="accent5">
                  <a:shade val="86000"/>
                </a:schemeClr>
              </a:solidFill>
              <a:ln w="19050">
                <a:solidFill>
                  <a:schemeClr val="bg1"/>
                </a:solidFill>
              </a:ln>
              <a:effectLst/>
            </c:spPr>
            <c:extLst>
              <c:ext xmlns:c16="http://schemas.microsoft.com/office/drawing/2014/chart" uri="{C3380CC4-5D6E-409C-BE32-E72D297353CC}">
                <c16:uniqueId val="{00000003-54B9-4B00-AEB5-C2BEA5BA02F9}"/>
              </c:ext>
            </c:extLst>
          </c:dPt>
          <c:dPt>
            <c:idx val="2"/>
            <c:bubble3D val="0"/>
            <c:spPr>
              <a:solidFill>
                <a:schemeClr val="accent5">
                  <a:tint val="86000"/>
                </a:schemeClr>
              </a:solidFill>
              <a:ln w="19050">
                <a:solidFill>
                  <a:schemeClr val="bg1"/>
                </a:solidFill>
              </a:ln>
              <a:effectLst/>
            </c:spPr>
            <c:extLst>
              <c:ext xmlns:c16="http://schemas.microsoft.com/office/drawing/2014/chart" uri="{C3380CC4-5D6E-409C-BE32-E72D297353CC}">
                <c16:uniqueId val="{00000005-54B9-4B00-AEB5-C2BEA5BA02F9}"/>
              </c:ext>
            </c:extLst>
          </c:dPt>
          <c:dPt>
            <c:idx val="3"/>
            <c:bubble3D val="0"/>
            <c:spPr>
              <a:solidFill>
                <a:schemeClr val="accent5">
                  <a:tint val="58000"/>
                </a:schemeClr>
              </a:solidFill>
              <a:ln w="19050">
                <a:solidFill>
                  <a:schemeClr val="bg1"/>
                </a:solidFill>
              </a:ln>
              <a:effectLst/>
            </c:spPr>
            <c:extLst>
              <c:ext xmlns:c16="http://schemas.microsoft.com/office/drawing/2014/chart" uri="{C3380CC4-5D6E-409C-BE32-E72D297353CC}">
                <c16:uniqueId val="{00000007-54B9-4B00-AEB5-C2BEA5BA02F9}"/>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54B9-4B00-AEB5-C2BEA5BA02F9}"/>
                </c:ext>
              </c:extLst>
            </c:dLbl>
            <c:dLbl>
              <c:idx val="1"/>
              <c:layout>
                <c:manualLayout>
                  <c:x val="0.32172471486167847"/>
                  <c:y val="2.1151066428483547E-2"/>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54B9-4B00-AEB5-C2BEA5BA02F9}"/>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54B9-4B00-AEB5-C2BEA5BA02F9}"/>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54B9-4B00-AEB5-C2BEA5BA02F9}"/>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PPT模板1!$A$90:$A$93</c:f>
              <c:strCache>
                <c:ptCount val="4"/>
                <c:pt idx="0">
                  <c:v>3年内</c:v>
                </c:pt>
                <c:pt idx="1">
                  <c:v>3-6年</c:v>
                </c:pt>
                <c:pt idx="2">
                  <c:v>7-10年</c:v>
                </c:pt>
                <c:pt idx="3">
                  <c:v>10年以上</c:v>
                </c:pt>
              </c:strCache>
            </c:strRef>
          </c:cat>
          <c:val>
            <c:numRef>
              <c:f>PPT模板1!$B$90:$B$93</c:f>
              <c:numCache>
                <c:formatCode>0.0%</c:formatCode>
                <c:ptCount val="4"/>
                <c:pt idx="0">
                  <c:v>0.30531120584073396</c:v>
                </c:pt>
                <c:pt idx="1">
                  <c:v>0.40479236112073264</c:v>
                </c:pt>
                <c:pt idx="2">
                  <c:v>0.19422999333791494</c:v>
                </c:pt>
                <c:pt idx="3">
                  <c:v>9.5666439700618486E-2</c:v>
                </c:pt>
              </c:numCache>
            </c:numRef>
          </c:val>
          <c:extLst>
            <c:ext xmlns:c16="http://schemas.microsoft.com/office/drawing/2014/chart" uri="{C3380CC4-5D6E-409C-BE32-E72D297353CC}">
              <c16:uniqueId val="{00000008-54B9-4B00-AEB5-C2BEA5BA02F9}"/>
            </c:ext>
          </c:extLst>
        </c:ser>
        <c:dLbls>
          <c:showLegendKey val="0"/>
          <c:showVal val="0"/>
          <c:showCatName val="0"/>
          <c:showSerName val="0"/>
          <c:showPercent val="0"/>
          <c:showBubbleSize val="0"/>
          <c:showLeaderLines val="1"/>
        </c:dLbls>
        <c:firstSliceAng val="0"/>
        <c:holeSize val="60"/>
        <c:extLst>
          <c:ext xmlns:c15="http://schemas.microsoft.com/office/drawing/2012/chart" uri="{02D57815-91ED-43cb-92C2-25804820EDAC}">
            <c15:filteredPieSeries>
              <c15:ser>
                <c:idx val="1"/>
                <c:order val="1"/>
                <c:tx>
                  <c:strRef>
                    <c:extLst>
                      <c:ext uri="{02D57815-91ED-43cb-92C2-25804820EDAC}">
                        <c15:formulaRef>
                          <c15:sqref>PPT模板1!$C$89</c15:sqref>
                        </c15:formulaRef>
                      </c:ext>
                    </c:extLst>
                    <c:strCache>
                      <c:ptCount val="1"/>
                      <c:pt idx="0">
                        <c:v>2021年</c:v>
                      </c:pt>
                    </c:strCache>
                  </c:strRef>
                </c:tx>
                <c:dPt>
                  <c:idx val="0"/>
                  <c:bubble3D val="0"/>
                  <c:spPr>
                    <a:solidFill>
                      <a:schemeClr val="accent5">
                        <a:shade val="58000"/>
                      </a:schemeClr>
                    </a:solidFill>
                    <a:ln>
                      <a:noFill/>
                    </a:ln>
                    <a:effectLst/>
                  </c:spPr>
                  <c:extLst>
                    <c:ext xmlns:c16="http://schemas.microsoft.com/office/drawing/2014/chart" uri="{C3380CC4-5D6E-409C-BE32-E72D297353CC}">
                      <c16:uniqueId val="{0000000A-54B9-4B00-AEB5-C2BEA5BA02F9}"/>
                    </c:ext>
                  </c:extLst>
                </c:dPt>
                <c:dPt>
                  <c:idx val="1"/>
                  <c:bubble3D val="0"/>
                  <c:spPr>
                    <a:solidFill>
                      <a:schemeClr val="accent5">
                        <a:shade val="86000"/>
                      </a:schemeClr>
                    </a:solidFill>
                    <a:ln>
                      <a:noFill/>
                    </a:ln>
                    <a:effectLst/>
                  </c:spPr>
                  <c:extLst>
                    <c:ext xmlns:c16="http://schemas.microsoft.com/office/drawing/2014/chart" uri="{C3380CC4-5D6E-409C-BE32-E72D297353CC}">
                      <c16:uniqueId val="{0000000C-54B9-4B00-AEB5-C2BEA5BA02F9}"/>
                    </c:ext>
                  </c:extLst>
                </c:dPt>
                <c:dPt>
                  <c:idx val="2"/>
                  <c:bubble3D val="0"/>
                  <c:spPr>
                    <a:solidFill>
                      <a:schemeClr val="accent5">
                        <a:tint val="86000"/>
                      </a:schemeClr>
                    </a:solidFill>
                    <a:ln>
                      <a:noFill/>
                    </a:ln>
                    <a:effectLst/>
                  </c:spPr>
                  <c:extLst>
                    <c:ext xmlns:c16="http://schemas.microsoft.com/office/drawing/2014/chart" uri="{C3380CC4-5D6E-409C-BE32-E72D297353CC}">
                      <c16:uniqueId val="{0000000E-54B9-4B00-AEB5-C2BEA5BA02F9}"/>
                    </c:ext>
                  </c:extLst>
                </c:dPt>
                <c:dPt>
                  <c:idx val="3"/>
                  <c:bubble3D val="0"/>
                  <c:spPr>
                    <a:solidFill>
                      <a:schemeClr val="accent5">
                        <a:tint val="58000"/>
                      </a:schemeClr>
                    </a:solidFill>
                    <a:ln>
                      <a:noFill/>
                    </a:ln>
                    <a:effectLst/>
                  </c:spPr>
                  <c:extLst>
                    <c:ext xmlns:c16="http://schemas.microsoft.com/office/drawing/2014/chart" uri="{C3380CC4-5D6E-409C-BE32-E72D297353CC}">
                      <c16:uniqueId val="{00000010-54B9-4B00-AEB5-C2BEA5BA02F9}"/>
                    </c:ext>
                  </c:extLst>
                </c:dPt>
                <c:cat>
                  <c:strRef>
                    <c:extLst>
                      <c:ext uri="{02D57815-91ED-43cb-92C2-25804820EDAC}">
                        <c15:formulaRef>
                          <c15:sqref>PPT模板1!$A$90:$A$93</c15:sqref>
                        </c15:formulaRef>
                      </c:ext>
                    </c:extLst>
                    <c:strCache>
                      <c:ptCount val="4"/>
                      <c:pt idx="0">
                        <c:v>3年内</c:v>
                      </c:pt>
                      <c:pt idx="1">
                        <c:v>3-6年</c:v>
                      </c:pt>
                      <c:pt idx="2">
                        <c:v>7-10年</c:v>
                      </c:pt>
                      <c:pt idx="3">
                        <c:v>10年以上</c:v>
                      </c:pt>
                    </c:strCache>
                  </c:strRef>
                </c:cat>
                <c:val>
                  <c:numRef>
                    <c:extLst>
                      <c:ext uri="{02D57815-91ED-43cb-92C2-25804820EDAC}">
                        <c15:formulaRef>
                          <c15:sqref>PPT模板1!$C$90:$C$93</c15:sqref>
                        </c15:formulaRef>
                      </c:ext>
                    </c:extLst>
                    <c:numCache>
                      <c:formatCode>0.0%</c:formatCode>
                      <c:ptCount val="4"/>
                      <c:pt idx="0">
                        <c:v>0.22481109060232141</c:v>
                      </c:pt>
                      <c:pt idx="1">
                        <c:v>0.37152078716734849</c:v>
                      </c:pt>
                      <c:pt idx="2">
                        <c:v>0.24222764941661001</c:v>
                      </c:pt>
                      <c:pt idx="3">
                        <c:v>0.16144047281372009</c:v>
                      </c:pt>
                    </c:numCache>
                  </c:numRef>
                </c:val>
                <c:extLst>
                  <c:ext xmlns:c16="http://schemas.microsoft.com/office/drawing/2014/chart" uri="{C3380CC4-5D6E-409C-BE32-E72D297353CC}">
                    <c16:uniqueId val="{00000011-54B9-4B00-AEB5-C2BEA5BA02F9}"/>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solidFill>
                  <a:schemeClr val="bg2">
                    <a:lumMod val="25000"/>
                  </a:schemeClr>
                </a:solidFill>
                <a:latin typeface="微软雅黑" panose="020B0503020204020204" pitchFamily="34" charset="-122"/>
                <a:ea typeface="微软雅黑" panose="020B0503020204020204" pitchFamily="34" charset="-122"/>
              </a:rPr>
              <a:t>2022</a:t>
            </a:r>
            <a:r>
              <a:rPr lang="zh-CN">
                <a:solidFill>
                  <a:schemeClr val="bg2">
                    <a:lumMod val="25000"/>
                  </a:schemeClr>
                </a:solidFill>
                <a:latin typeface="微软雅黑" panose="020B0503020204020204" pitchFamily="34" charset="-122"/>
                <a:ea typeface="微软雅黑" panose="020B0503020204020204" pitchFamily="34" charset="-122"/>
              </a:rPr>
              <a:t>年新能源二手车使用年限分析</a:t>
            </a:r>
          </a:p>
        </c:rich>
      </c:tx>
      <c:layout>
        <c:manualLayout>
          <c:xMode val="edge"/>
          <c:yMode val="edge"/>
          <c:x val="0.27559622874968415"/>
          <c:y val="2.5064778637362312E-2"/>
        </c:manualLayout>
      </c:layout>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9.3735159633331316E-2"/>
          <c:y val="0.28364833533462458"/>
          <c:w val="0.82089526677634184"/>
          <c:h val="0.57888182185224424"/>
        </c:manualLayout>
      </c:layout>
      <c:barChart>
        <c:barDir val="col"/>
        <c:grouping val="clustered"/>
        <c:varyColors val="0"/>
        <c:ser>
          <c:idx val="0"/>
          <c:order val="0"/>
          <c:tx>
            <c:strRef>
              <c:f>'新能源模板（二手车）'!$A$271</c:f>
              <c:strCache>
                <c:ptCount val="1"/>
                <c:pt idx="0">
                  <c:v>2022年9月</c:v>
                </c:pt>
              </c:strCache>
            </c:strRef>
          </c:tx>
          <c:spPr>
            <a:solidFill>
              <a:srgbClr val="42AC84"/>
            </a:solidFill>
            <a:ln>
              <a:noFill/>
            </a:ln>
            <a:effectLst/>
          </c:spPr>
          <c:invertIfNegative val="0"/>
          <c:dLbls>
            <c:dLbl>
              <c:idx val="1"/>
              <c:layout>
                <c:manualLayout>
                  <c:x val="0"/>
                  <c:y val="1.231481316876950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582-4D0F-809D-3A7F8D8AA38F}"/>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'新能源模板（二手车）'!$B$270:$E$270</c:f>
              <c:strCache>
                <c:ptCount val="4"/>
                <c:pt idx="0">
                  <c:v>2年以下</c:v>
                </c:pt>
                <c:pt idx="1">
                  <c:v>2-4年</c:v>
                </c:pt>
                <c:pt idx="2">
                  <c:v>4-6年</c:v>
                </c:pt>
                <c:pt idx="3">
                  <c:v>6年以上</c:v>
                </c:pt>
              </c:strCache>
            </c:strRef>
          </c:cat>
          <c:val>
            <c:numRef>
              <c:f>'新能源模板（二手车）'!$B$271:$E$271</c:f>
              <c:numCache>
                <c:formatCode>0.0%</c:formatCode>
                <c:ptCount val="4"/>
                <c:pt idx="0">
                  <c:v>0.4380282802749032</c:v>
                </c:pt>
                <c:pt idx="1">
                  <c:v>0.37601706295915949</c:v>
                </c:pt>
                <c:pt idx="2">
                  <c:v>0.15735840113753061</c:v>
                </c:pt>
                <c:pt idx="3">
                  <c:v>2.8596255628406668E-2</c:v>
                </c:pt>
              </c:numCache>
            </c:numRef>
          </c:val>
          <c:extLst>
            <c:ext xmlns:c16="http://schemas.microsoft.com/office/drawing/2014/chart" uri="{C3380CC4-5D6E-409C-BE32-E72D297353CC}">
              <c16:uniqueId val="{00000001-5582-4D0F-809D-3A7F8D8AA38F}"/>
            </c:ext>
          </c:extLst>
        </c:ser>
        <c:ser>
          <c:idx val="1"/>
          <c:order val="1"/>
          <c:tx>
            <c:strRef>
              <c:f>'新能源模板（二手车）'!$A$272</c:f>
              <c:strCache>
                <c:ptCount val="1"/>
                <c:pt idx="0">
                  <c:v>2022年8月</c:v>
                </c:pt>
              </c:strCache>
            </c:strRef>
          </c:tx>
          <c:spPr>
            <a:solidFill>
              <a:schemeClr val="accent6">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altLang="zh-CN"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'新能源模板（二手车）'!$B$270:$E$270</c:f>
              <c:strCache>
                <c:ptCount val="4"/>
                <c:pt idx="0">
                  <c:v>2年以下</c:v>
                </c:pt>
                <c:pt idx="1">
                  <c:v>2-4年</c:v>
                </c:pt>
                <c:pt idx="2">
                  <c:v>4-6年</c:v>
                </c:pt>
                <c:pt idx="3">
                  <c:v>6年以上</c:v>
                </c:pt>
              </c:strCache>
            </c:strRef>
          </c:cat>
          <c:val>
            <c:numRef>
              <c:f>'新能源模板（二手车）'!$B$272:$E$272</c:f>
              <c:numCache>
                <c:formatCode>0.0%</c:formatCode>
                <c:ptCount val="4"/>
                <c:pt idx="0">
                  <c:v>0.41710007880220645</c:v>
                </c:pt>
                <c:pt idx="1">
                  <c:v>0.39558707643814028</c:v>
                </c:pt>
                <c:pt idx="2">
                  <c:v>0.16099290780141845</c:v>
                </c:pt>
                <c:pt idx="3">
                  <c:v>2.6319936958234827E-2</c:v>
                </c:pt>
              </c:numCache>
            </c:numRef>
          </c:val>
          <c:extLst>
            <c:ext xmlns:c16="http://schemas.microsoft.com/office/drawing/2014/chart" uri="{C3380CC4-5D6E-409C-BE32-E72D297353CC}">
              <c16:uniqueId val="{00000002-5582-4D0F-809D-3A7F8D8AA38F}"/>
            </c:ext>
          </c:extLst>
        </c:ser>
        <c:dLbls>
          <c:dLblPos val="outEnd"/>
          <c:showLegendKey val="0"/>
          <c:showVal val="1"/>
          <c:showCatName val="0"/>
          <c:showSerName val="0"/>
          <c:showPercent val="0"/>
          <c:showBubbleSize val="0"/>
        </c:dLbls>
        <c:gapWidth val="267"/>
        <c:overlap val="-43"/>
        <c:axId val="495918223"/>
        <c:axId val="281095039"/>
      </c:barChart>
      <c:catAx>
        <c:axId val="495918223"/>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1095039"/>
        <c:crosses val="autoZero"/>
        <c:auto val="1"/>
        <c:lblAlgn val="ctr"/>
        <c:lblOffset val="100"/>
        <c:noMultiLvlLbl val="0"/>
      </c:catAx>
      <c:valAx>
        <c:axId val="281095039"/>
        <c:scaling>
          <c:orientation val="minMax"/>
          <c:max val="0.60000000000000009"/>
        </c:scaling>
        <c:delete val="0"/>
        <c:axPos val="l"/>
        <c:majorGridlines>
          <c:spPr>
            <a:ln w="9525" cap="flat" cmpd="sng" algn="ctr">
              <a:solidFill>
                <a:schemeClr val="dk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95918223"/>
        <c:crosses val="autoZero"/>
        <c:crossBetween val="between"/>
      </c:valAx>
      <c:spPr>
        <a:pattFill prst="ltDnDiag">
          <a:fgClr>
            <a:schemeClr val="dk1">
              <a:lumMod val="15000"/>
              <a:lumOff val="85000"/>
            </a:schemeClr>
          </a:fgClr>
          <a:bgClr>
            <a:schemeClr val="lt1"/>
          </a:bgClr>
        </a:pattFill>
        <a:ln>
          <a:noFill/>
        </a:ln>
        <a:effectLst/>
      </c:spPr>
    </c:plotArea>
    <c:legend>
      <c:legendPos val="t"/>
      <c:overlay val="0"/>
      <c:spPr>
        <a:noFill/>
        <a:ln>
          <a:noFill/>
        </a:ln>
        <a:effectLst/>
      </c:spPr>
      <c:txPr>
        <a:bodyPr rot="0" spcFirstLastPara="1" vertOverflow="ellipsis" vert="horz" wrap="square" anchor="ctr" anchorCtr="1"/>
        <a:lstStyle/>
        <a:p>
          <a:pPr>
            <a:defRPr sz="1000" b="1"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PPT模板1!$A$104</c:f>
              <c:strCache>
                <c:ptCount val="1"/>
                <c:pt idx="0">
                  <c:v>2022年9月</c:v>
                </c:pt>
              </c:strCache>
              <c:extLst xmlns:c15="http://schemas.microsoft.com/office/drawing/2012/chart"/>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5428-45FB-A359-65752E96AAE3}"/>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5428-45FB-A359-65752E96AAE3}"/>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5428-45FB-A359-65752E96AAE3}"/>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5428-45FB-A359-65752E96AAE3}"/>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5428-45FB-A359-65752E96AAE3}"/>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5428-45FB-A359-65752E96AAE3}"/>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5428-45FB-A359-65752E96AAE3}"/>
              </c:ext>
            </c:extLst>
          </c:dPt>
          <c:dLbls>
            <c:dLbl>
              <c:idx val="0"/>
              <c:layout>
                <c:manualLayout>
                  <c:x val="0.18214366659634981"/>
                  <c:y val="-0.11815072282880945"/>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5428-45FB-A359-65752E96AAE3}"/>
                </c:ext>
              </c:extLst>
            </c:dLbl>
            <c:dLbl>
              <c:idx val="1"/>
              <c:layout>
                <c:manualLayout>
                  <c:x val="0.19257354628222823"/>
                  <c:y val="0.1015414783370647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5428-45FB-A359-65752E96AAE3}"/>
                </c:ext>
              </c:extLst>
            </c:dLbl>
            <c:dLbl>
              <c:idx val="2"/>
              <c:layout>
                <c:manualLayout>
                  <c:x val="-0.22385015899773042"/>
                  <c:y val="0.1394133641893242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5428-45FB-A359-65752E96AAE3}"/>
                </c:ext>
              </c:extLst>
            </c:dLbl>
            <c:dLbl>
              <c:idx val="3"/>
              <c:layout>
                <c:manualLayout>
                  <c:x val="-0.20208651686167747"/>
                  <c:y val="3.2436202226323638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5428-45FB-A359-65752E96AAE3}"/>
                </c:ext>
              </c:extLst>
            </c:dLbl>
            <c:dLbl>
              <c:idx val="4"/>
              <c:layout>
                <c:manualLayout>
                  <c:x val="-0.23302108312814951"/>
                  <c:y val="-9.4364449718916041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5428-45FB-A359-65752E96AAE3}"/>
                </c:ext>
              </c:extLst>
            </c:dLbl>
            <c:dLbl>
              <c:idx val="5"/>
              <c:layout>
                <c:manualLayout>
                  <c:x val="-0.1572485494482978"/>
                  <c:y val="-0.2161527949726835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3389007865664307"/>
                      <c:h val="6.7331113652977018E-2"/>
                    </c:manualLayout>
                  </c15:layout>
                </c:ext>
                <c:ext xmlns:c16="http://schemas.microsoft.com/office/drawing/2014/chart" uri="{C3380CC4-5D6E-409C-BE32-E72D297353CC}">
                  <c16:uniqueId val="{0000000B-5428-45FB-A359-65752E96AAE3}"/>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5428-45FB-A359-65752E96AAE3}"/>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PPT模板1!$B$103:$H$103</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PPT模板1!$B$104:$H$104</c:f>
              <c:numCache>
                <c:formatCode>0.0%</c:formatCode>
                <c:ptCount val="7"/>
                <c:pt idx="0">
                  <c:v>0.30662455241188502</c:v>
                </c:pt>
                <c:pt idx="1">
                  <c:v>0.21571139816346091</c:v>
                </c:pt>
                <c:pt idx="2">
                  <c:v>0.17466489866257442</c:v>
                </c:pt>
                <c:pt idx="3">
                  <c:v>0.11952402946011313</c:v>
                </c:pt>
                <c:pt idx="4">
                  <c:v>4.2422165606360841E-2</c:v>
                </c:pt>
                <c:pt idx="5">
                  <c:v>0.10512174893348629</c:v>
                </c:pt>
                <c:pt idx="6">
                  <c:v>3.5931206762119021E-2</c:v>
                </c:pt>
              </c:numCache>
              <c:extLst xmlns:c15="http://schemas.microsoft.com/office/drawing/2012/chart"/>
            </c:numRef>
          </c:val>
          <c:extLst xmlns:c15="http://schemas.microsoft.com/office/drawing/2012/chart">
            <c:ext xmlns:c16="http://schemas.microsoft.com/office/drawing/2014/chart" uri="{C3380CC4-5D6E-409C-BE32-E72D297353CC}">
              <c16:uniqueId val="{0000000E-5428-45FB-A359-65752E96AAE3}"/>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1"/>
                <c:order val="1"/>
                <c:tx>
                  <c:strRef>
                    <c:extLst>
                      <c:ext uri="{02D57815-91ED-43cb-92C2-25804820EDAC}">
                        <c15:formulaRef>
                          <c15:sqref>PPT模板1!$A$105</c15:sqref>
                        </c15:formulaRef>
                      </c:ext>
                    </c:extLst>
                    <c:strCache>
                      <c:ptCount val="1"/>
                      <c:pt idx="0">
                        <c:v>2022年8月</c:v>
                      </c:pt>
                    </c:strCache>
                  </c:strRef>
                </c:tx>
                <c:dPt>
                  <c:idx val="0"/>
                  <c:bubble3D val="0"/>
                  <c:spPr>
                    <a:solidFill>
                      <a:schemeClr val="accent1">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5428-45FB-A359-65752E96AAE3}"/>
                    </c:ext>
                  </c:extLst>
                </c:dPt>
                <c:dPt>
                  <c:idx val="1"/>
                  <c:bubble3D val="0"/>
                  <c:spPr>
                    <a:solidFill>
                      <a:schemeClr val="accent1">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5428-45FB-A359-65752E96AAE3}"/>
                    </c:ext>
                  </c:extLst>
                </c:dPt>
                <c:dPt>
                  <c:idx val="2"/>
                  <c:bubble3D val="0"/>
                  <c:spPr>
                    <a:solidFill>
                      <a:schemeClr val="accent1">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5428-45FB-A359-65752E96AAE3}"/>
                    </c:ext>
                  </c:extLst>
                </c:dPt>
                <c:dPt>
                  <c:idx val="3"/>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5428-45FB-A359-65752E96AAE3}"/>
                    </c:ext>
                  </c:extLst>
                </c:dPt>
                <c:dPt>
                  <c:idx val="4"/>
                  <c:bubble3D val="0"/>
                  <c:spPr>
                    <a:solidFill>
                      <a:schemeClr val="accent1">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5428-45FB-A359-65752E96AAE3}"/>
                    </c:ext>
                  </c:extLst>
                </c:dPt>
                <c:dPt>
                  <c:idx val="5"/>
                  <c:bubble3D val="0"/>
                  <c:spPr>
                    <a:solidFill>
                      <a:schemeClr val="accent1">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5428-45FB-A359-65752E96AAE3}"/>
                    </c:ext>
                  </c:extLst>
                </c:dPt>
                <c:dPt>
                  <c:idx val="6"/>
                  <c:bubble3D val="0"/>
                  <c:spPr>
                    <a:solidFill>
                      <a:schemeClr val="accent1">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5428-45FB-A359-65752E96AAE3}"/>
                    </c:ext>
                  </c:extLst>
                </c:dPt>
                <c:dLbls>
                  <c:dLbl>
                    <c:idx val="0"/>
                    <c:layout>
                      <c:manualLayout>
                        <c:x val="0.19373096084494959"/>
                        <c:y val="-7.2587605237738759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0-5428-45FB-A359-65752E96AAE3}"/>
                      </c:ext>
                    </c:extLst>
                  </c:dLbl>
                  <c:dLbl>
                    <c:idx val="1"/>
                    <c:layout>
                      <c:manualLayout>
                        <c:x val="0.17843641130455876"/>
                        <c:y val="0.1293952962933601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2-5428-45FB-A359-65752E96AAE3}"/>
                      </c:ext>
                    </c:extLst>
                  </c:dLbl>
                  <c:dLbl>
                    <c:idx val="2"/>
                    <c:layout>
                      <c:manualLayout>
                        <c:x val="-0.13765094586351681"/>
                        <c:y val="0.1767350388397116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4-5428-45FB-A359-65752E96AAE3}"/>
                      </c:ext>
                    </c:extLst>
                  </c:dLbl>
                  <c:dLbl>
                    <c:idx val="3"/>
                    <c:layout>
                      <c:manualLayout>
                        <c:x val="-0.17843641130455884"/>
                        <c:y val="-1.2623931345693628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6-5428-45FB-A359-65752E96AAE3}"/>
                      </c:ext>
                    </c:extLst>
                  </c:dLbl>
                  <c:dLbl>
                    <c:idx val="4"/>
                    <c:layout>
                      <c:manualLayout>
                        <c:x val="-0.20392732720521009"/>
                        <c:y val="-0.116771364947666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8-5428-45FB-A359-65752E96AAE3}"/>
                      </c:ext>
                    </c:extLst>
                  </c:dLbl>
                  <c:dLbl>
                    <c:idx val="5"/>
                    <c:layout>
                      <c:manualLayout>
                        <c:x val="-0.12745457950325631"/>
                        <c:y val="-0.14201922763905397"/>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A-5428-45FB-A359-65752E96AAE3}"/>
                      </c:ext>
                    </c:extLst>
                  </c:dLbl>
                  <c:dLbl>
                    <c:idx val="6"/>
                    <c:layout>
                      <c:manualLayout>
                        <c:x val="-1.2679623143905052E-2"/>
                        <c:y val="-0.20317422292620244"/>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C-5428-45FB-A359-65752E96AAE3}"/>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uri="{CE6537A1-D6FC-4f65-9D91-7224C49458BB}"/>
                  </c:extLst>
                </c:dLbls>
                <c:cat>
                  <c:strRef>
                    <c:extLst>
                      <c:ext uri="{02D57815-91ED-43cb-92C2-25804820EDAC}">
                        <c15:formulaRef>
                          <c15:sqref>PPT模板1!$B$103:$H$103</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PPT模板1!$B$105:$H$105</c15:sqref>
                        </c15:formulaRef>
                      </c:ext>
                    </c:extLst>
                    <c:numCache>
                      <c:formatCode>0.0%</c:formatCode>
                      <c:ptCount val="7"/>
                      <c:pt idx="0">
                        <c:v>0.31430000000000002</c:v>
                      </c:pt>
                      <c:pt idx="1">
                        <c:v>0.23630000000000001</c:v>
                      </c:pt>
                      <c:pt idx="2">
                        <c:v>0.1721</c:v>
                      </c:pt>
                      <c:pt idx="3">
                        <c:v>0.1183</c:v>
                      </c:pt>
                      <c:pt idx="4">
                        <c:v>4.5499999999999999E-2</c:v>
                      </c:pt>
                      <c:pt idx="5">
                        <c:v>8.8499999999999995E-2</c:v>
                      </c:pt>
                      <c:pt idx="6">
                        <c:v>2.5000000000000022E-2</c:v>
                      </c:pt>
                    </c:numCache>
                  </c:numRef>
                </c:val>
                <c:extLst>
                  <c:ext xmlns:c16="http://schemas.microsoft.com/office/drawing/2014/chart" uri="{C3380CC4-5D6E-409C-BE32-E72D297353CC}">
                    <c16:uniqueId val="{0000001D-5428-45FB-A359-65752E96AAE3}"/>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27320082525224298"/>
          <c:y val="0.20874239913018025"/>
          <c:w val="0.55715819667282585"/>
          <c:h val="0.68171941917932977"/>
        </c:manualLayout>
      </c:layout>
      <c:doughnutChart>
        <c:varyColors val="1"/>
        <c:ser>
          <c:idx val="1"/>
          <c:order val="1"/>
          <c:tx>
            <c:strRef>
              <c:f>PPT模板1!$A$105</c:f>
              <c:strCache>
                <c:ptCount val="1"/>
                <c:pt idx="0">
                  <c:v>2022年8月</c:v>
                </c:pt>
              </c:strCache>
              <c:extLst xmlns:c15="http://schemas.microsoft.com/office/drawing/2012/chart"/>
            </c:strRef>
          </c:tx>
          <c:spPr>
            <a:ln w="19050">
              <a:solidFill>
                <a:schemeClr val="bg1"/>
              </a:solidFill>
            </a:ln>
          </c:spPr>
          <c:dPt>
            <c:idx val="0"/>
            <c:bubble3D val="0"/>
            <c:spPr>
              <a:solidFill>
                <a:schemeClr val="accent2">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62B9-4788-B94F-2D4418E7EBE2}"/>
              </c:ext>
            </c:extLst>
          </c:dPt>
          <c:dPt>
            <c:idx val="1"/>
            <c:bubble3D val="0"/>
            <c:spPr>
              <a:solidFill>
                <a:schemeClr val="accent2">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62B9-4788-B94F-2D4418E7EBE2}"/>
              </c:ext>
            </c:extLst>
          </c:dPt>
          <c:dPt>
            <c:idx val="2"/>
            <c:bubble3D val="0"/>
            <c:spPr>
              <a:solidFill>
                <a:schemeClr val="accent2">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62B9-4788-B94F-2D4418E7EBE2}"/>
              </c:ext>
            </c:extLst>
          </c:dPt>
          <c:dPt>
            <c:idx val="3"/>
            <c:bubble3D val="0"/>
            <c:spPr>
              <a:solidFill>
                <a:schemeClr val="accent2"/>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62B9-4788-B94F-2D4418E7EBE2}"/>
              </c:ext>
            </c:extLst>
          </c:dPt>
          <c:dPt>
            <c:idx val="4"/>
            <c:bubble3D val="0"/>
            <c:spPr>
              <a:solidFill>
                <a:schemeClr val="accent2">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62B9-4788-B94F-2D4418E7EBE2}"/>
              </c:ext>
            </c:extLst>
          </c:dPt>
          <c:dPt>
            <c:idx val="5"/>
            <c:bubble3D val="0"/>
            <c:spPr>
              <a:solidFill>
                <a:schemeClr val="accent2">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62B9-4788-B94F-2D4418E7EBE2}"/>
              </c:ext>
            </c:extLst>
          </c:dPt>
          <c:dPt>
            <c:idx val="6"/>
            <c:bubble3D val="0"/>
            <c:spPr>
              <a:solidFill>
                <a:schemeClr val="accent2">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62B9-4788-B94F-2D4418E7EBE2}"/>
              </c:ext>
            </c:extLst>
          </c:dPt>
          <c:dLbls>
            <c:dLbl>
              <c:idx val="0"/>
              <c:layout>
                <c:manualLayout>
                  <c:x val="0.15393142320338188"/>
                  <c:y val="-0.12296802296493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1-62B9-4788-B94F-2D4418E7EBE2}"/>
                </c:ext>
              </c:extLst>
            </c:dLbl>
            <c:dLbl>
              <c:idx val="1"/>
              <c:layout>
                <c:manualLayout>
                  <c:x val="0.19257355300655232"/>
                  <c:y val="0.12994532386487545"/>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3-62B9-4788-B94F-2D4418E7EBE2}"/>
                </c:ext>
              </c:extLst>
            </c:dLbl>
            <c:dLbl>
              <c:idx val="2"/>
              <c:layout>
                <c:manualLayout>
                  <c:x val="-0.18090099945894847"/>
                  <c:y val="0.1416555564941750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5-62B9-4788-B94F-2D4418E7EBE2}"/>
                </c:ext>
              </c:extLst>
            </c:dLbl>
            <c:dLbl>
              <c:idx val="3"/>
              <c:layout>
                <c:manualLayout>
                  <c:x val="-0.18841697831631896"/>
                  <c:y val="1.2213448727424166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7-62B9-4788-B94F-2D4418E7EBE2}"/>
                </c:ext>
              </c:extLst>
            </c:dLbl>
            <c:dLbl>
              <c:idx val="4"/>
              <c:layout>
                <c:manualLayout>
                  <c:x val="-0.18980539981330749"/>
                  <c:y val="-9.5892763794252003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9-62B9-4788-B94F-2D4418E7EBE2}"/>
                </c:ext>
              </c:extLst>
            </c:dLbl>
            <c:dLbl>
              <c:idx val="5"/>
              <c:layout>
                <c:manualLayout>
                  <c:x val="-0.16165859053100348"/>
                  <c:y val="-0.2042760942026252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B-62B9-4788-B94F-2D4418E7EBE2}"/>
                </c:ext>
              </c:extLst>
            </c:dLbl>
            <c:dLbl>
              <c:idx val="6"/>
              <c:layout>
                <c:manualLayout>
                  <c:x val="7.9005654285901034E-2"/>
                  <c:y val="-0.1902132186790547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D-62B9-4788-B94F-2D4418E7EBE2}"/>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extLst>
          </c:dLbls>
          <c:cat>
            <c:strRef>
              <c:f>PPT模板1!$B$103:$H$103</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PPT模板1!$B$105:$H$105</c:f>
              <c:numCache>
                <c:formatCode>0.0%</c:formatCode>
                <c:ptCount val="7"/>
                <c:pt idx="0">
                  <c:v>0.31430000000000002</c:v>
                </c:pt>
                <c:pt idx="1">
                  <c:v>0.23630000000000001</c:v>
                </c:pt>
                <c:pt idx="2">
                  <c:v>0.1721</c:v>
                </c:pt>
                <c:pt idx="3">
                  <c:v>0.1183</c:v>
                </c:pt>
                <c:pt idx="4">
                  <c:v>4.5499999999999999E-2</c:v>
                </c:pt>
                <c:pt idx="5">
                  <c:v>8.8499999999999995E-2</c:v>
                </c:pt>
                <c:pt idx="6">
                  <c:v>2.5000000000000022E-2</c:v>
                </c:pt>
              </c:numCache>
              <c:extLst xmlns:c15="http://schemas.microsoft.com/office/drawing/2012/chart"/>
            </c:numRef>
          </c:val>
          <c:extLst>
            <c:ext xmlns:c16="http://schemas.microsoft.com/office/drawing/2014/chart" uri="{C3380CC4-5D6E-409C-BE32-E72D297353CC}">
              <c16:uniqueId val="{0000000E-62B9-4788-B94F-2D4418E7EBE2}"/>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0"/>
                <c:order val="0"/>
                <c:tx>
                  <c:strRef>
                    <c:extLst>
                      <c:ext uri="{02D57815-91ED-43cb-92C2-25804820EDAC}">
                        <c15:formulaRef>
                          <c15:sqref>PPT模板1!$A$104</c15:sqref>
                        </c15:formulaRef>
                      </c:ext>
                    </c:extLst>
                    <c:strCache>
                      <c:ptCount val="1"/>
                      <c:pt idx="0">
                        <c:v>2022年9月</c:v>
                      </c:pt>
                    </c:strCache>
                  </c:strRef>
                </c:tx>
                <c:dPt>
                  <c:idx val="0"/>
                  <c:bubble3D val="0"/>
                  <c:spPr>
                    <a:solidFill>
                      <a:schemeClr val="accent2">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62B9-4788-B94F-2D4418E7EBE2}"/>
                    </c:ext>
                  </c:extLst>
                </c:dPt>
                <c:dPt>
                  <c:idx val="1"/>
                  <c:bubble3D val="0"/>
                  <c:spPr>
                    <a:solidFill>
                      <a:schemeClr val="accent2">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62B9-4788-B94F-2D4418E7EBE2}"/>
                    </c:ext>
                  </c:extLst>
                </c:dPt>
                <c:dPt>
                  <c:idx val="2"/>
                  <c:bubble3D val="0"/>
                  <c:spPr>
                    <a:solidFill>
                      <a:schemeClr val="accent2">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62B9-4788-B94F-2D4418E7EBE2}"/>
                    </c:ext>
                  </c:extLst>
                </c:dPt>
                <c:dPt>
                  <c:idx val="3"/>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62B9-4788-B94F-2D4418E7EBE2}"/>
                    </c:ext>
                  </c:extLst>
                </c:dPt>
                <c:dPt>
                  <c:idx val="4"/>
                  <c:bubble3D val="0"/>
                  <c:spPr>
                    <a:solidFill>
                      <a:schemeClr val="accent2">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62B9-4788-B94F-2D4418E7EBE2}"/>
                    </c:ext>
                  </c:extLst>
                </c:dPt>
                <c:dPt>
                  <c:idx val="5"/>
                  <c:bubble3D val="0"/>
                  <c:spPr>
                    <a:solidFill>
                      <a:schemeClr val="accent2">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62B9-4788-B94F-2D4418E7EBE2}"/>
                    </c:ext>
                  </c:extLst>
                </c:dPt>
                <c:dPt>
                  <c:idx val="6"/>
                  <c:bubble3D val="0"/>
                  <c:spPr>
                    <a:solidFill>
                      <a:schemeClr val="accent2">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62B9-4788-B94F-2D4418E7EBE2}"/>
                    </c:ext>
                  </c:extLst>
                </c:dPt>
                <c:dLbls>
                  <c:dLbl>
                    <c:idx val="1"/>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2-62B9-4788-B94F-2D4418E7EBE2}"/>
                      </c:ext>
                    </c:extLst>
                  </c:dLbl>
                  <c:dLbl>
                    <c:idx val="2"/>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4-62B9-4788-B94F-2D4418E7EBE2}"/>
                      </c:ext>
                    </c:extLst>
                  </c:dLbl>
                  <c:dLbl>
                    <c:idx val="3"/>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6-62B9-4788-B94F-2D4418E7EBE2}"/>
                      </c:ext>
                    </c:extLst>
                  </c:dLbl>
                  <c:dLbl>
                    <c:idx val="4"/>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8-62B9-4788-B94F-2D4418E7EBE2}"/>
                      </c:ext>
                    </c:extLst>
                  </c:dLbl>
                  <c:dLbl>
                    <c:idx val="5"/>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A-62B9-4788-B94F-2D4418E7EBE2}"/>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0"/>
                  <c:extLst>
                    <c:ex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extLst>
                      <c:ext uri="{02D57815-91ED-43cb-92C2-25804820EDAC}">
                        <c15:formulaRef>
                          <c15:sqref>PPT模板1!$B$103:$H$103</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PPT模板1!$B$104:$H$104</c15:sqref>
                        </c15:formulaRef>
                      </c:ext>
                    </c:extLst>
                    <c:numCache>
                      <c:formatCode>0.0%</c:formatCode>
                      <c:ptCount val="7"/>
                      <c:pt idx="0">
                        <c:v>0.30662455241188502</c:v>
                      </c:pt>
                      <c:pt idx="1">
                        <c:v>0.21571139816346091</c:v>
                      </c:pt>
                      <c:pt idx="2">
                        <c:v>0.17466489866257442</c:v>
                      </c:pt>
                      <c:pt idx="3">
                        <c:v>0.11952402946011313</c:v>
                      </c:pt>
                      <c:pt idx="4">
                        <c:v>4.2422165606360841E-2</c:v>
                      </c:pt>
                      <c:pt idx="5">
                        <c:v>0.10512174893348629</c:v>
                      </c:pt>
                      <c:pt idx="6">
                        <c:v>3.5931206762119021E-2</c:v>
                      </c:pt>
                    </c:numCache>
                  </c:numRef>
                </c:val>
                <c:extLst>
                  <c:ext xmlns:c16="http://schemas.microsoft.com/office/drawing/2014/chart" uri="{C3380CC4-5D6E-409C-BE32-E72D297353CC}">
                    <c16:uniqueId val="{0000001D-62B9-4788-B94F-2D4418E7EBE2}"/>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PPT模板新!$A$213</c:f>
              <c:strCache>
                <c:ptCount val="1"/>
                <c:pt idx="0">
                  <c:v>2022年累计</c:v>
                </c:pt>
              </c:strCache>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9B93-4EC1-BF57-8EFB74D902EE}"/>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9B93-4EC1-BF57-8EFB74D902EE}"/>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9B93-4EC1-BF57-8EFB74D902EE}"/>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9B93-4EC1-BF57-8EFB74D902EE}"/>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9B93-4EC1-BF57-8EFB74D902EE}"/>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9B93-4EC1-BF57-8EFB74D902EE}"/>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9B93-4EC1-BF57-8EFB74D902EE}"/>
              </c:ext>
            </c:extLst>
          </c:dPt>
          <c:dLbls>
            <c:dLbl>
              <c:idx val="0"/>
              <c:layout>
                <c:manualLayout>
                  <c:x val="0.18214366659634981"/>
                  <c:y val="-0.11815072282880945"/>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9B93-4EC1-BF57-8EFB74D902EE}"/>
                </c:ext>
              </c:extLst>
            </c:dLbl>
            <c:dLbl>
              <c:idx val="1"/>
              <c:layout>
                <c:manualLayout>
                  <c:x val="0.21671706484195558"/>
                  <c:y val="0.1235538534802627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9B93-4EC1-BF57-8EFB74D902EE}"/>
                </c:ext>
              </c:extLst>
            </c:dLbl>
            <c:dLbl>
              <c:idx val="2"/>
              <c:layout>
                <c:manualLayout>
                  <c:x val="-0.22686069420465721"/>
                  <c:y val="0.1394133541075789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9B93-4EC1-BF57-8EFB74D902EE}"/>
                </c:ext>
              </c:extLst>
            </c:dLbl>
            <c:dLbl>
              <c:idx val="3"/>
              <c:layout>
                <c:manualLayout>
                  <c:x val="-0.19600093778765085"/>
                  <c:y val="2.6039239706787395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9B93-4EC1-BF57-8EFB74D902EE}"/>
                </c:ext>
              </c:extLst>
            </c:dLbl>
            <c:dLbl>
              <c:idx val="4"/>
              <c:layout>
                <c:manualLayout>
                  <c:x val="-0.22092247867042761"/>
                  <c:y val="-9.1475989477516118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9B93-4EC1-BF57-8EFB74D902EE}"/>
                </c:ext>
              </c:extLst>
            </c:dLbl>
            <c:dLbl>
              <c:idx val="5"/>
              <c:layout>
                <c:manualLayout>
                  <c:x val="-0.14070877004892293"/>
                  <c:y val="-0.2161525750610734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B-9B93-4EC1-BF57-8EFB74D902EE}"/>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9B93-4EC1-BF57-8EFB74D902EE}"/>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PPT模板新!$B$212:$H$212</c:f>
              <c:strCache>
                <c:ptCount val="7"/>
                <c:pt idx="0">
                  <c:v>3万以下</c:v>
                </c:pt>
                <c:pt idx="1">
                  <c:v>3-5万</c:v>
                </c:pt>
                <c:pt idx="2">
                  <c:v>5-8万</c:v>
                </c:pt>
                <c:pt idx="3">
                  <c:v>8-12万</c:v>
                </c:pt>
                <c:pt idx="4">
                  <c:v>12-15万</c:v>
                </c:pt>
                <c:pt idx="5">
                  <c:v>15-30万</c:v>
                </c:pt>
                <c:pt idx="6">
                  <c:v>30万以上</c:v>
                </c:pt>
              </c:strCache>
            </c:strRef>
          </c:cat>
          <c:val>
            <c:numRef>
              <c:f>PPT模板新!$B$213:$H$213</c:f>
              <c:numCache>
                <c:formatCode>0.00%</c:formatCode>
                <c:ptCount val="7"/>
                <c:pt idx="0">
                  <c:v>0.32761746221716831</c:v>
                </c:pt>
                <c:pt idx="1">
                  <c:v>0.2348588918741201</c:v>
                </c:pt>
                <c:pt idx="2">
                  <c:v>0.16493094595357888</c:v>
                </c:pt>
                <c:pt idx="3">
                  <c:v>0.10967332144687916</c:v>
                </c:pt>
                <c:pt idx="4">
                  <c:v>4.0362433831420526E-2</c:v>
                </c:pt>
                <c:pt idx="5">
                  <c:v>9.2621623897101532E-2</c:v>
                </c:pt>
                <c:pt idx="6">
                  <c:v>2.9935320779731499E-2</c:v>
                </c:pt>
              </c:numCache>
            </c:numRef>
          </c:val>
          <c:extLst xmlns:c15="http://schemas.microsoft.com/office/drawing/2012/chart">
            <c:ext xmlns:c16="http://schemas.microsoft.com/office/drawing/2014/chart" uri="{C3380CC4-5D6E-409C-BE32-E72D297353CC}">
              <c16:uniqueId val="{0000000E-9B93-4EC1-BF57-8EFB74D902EE}"/>
            </c:ext>
          </c:extLst>
        </c:ser>
        <c:dLbls>
          <c:showLegendKey val="0"/>
          <c:showVal val="1"/>
          <c:showCatName val="0"/>
          <c:showSerName val="0"/>
          <c:showPercent val="0"/>
          <c:showBubbleSize val="0"/>
          <c:showLeaderLines val="1"/>
        </c:dLbls>
        <c:firstSliceAng val="0"/>
        <c:holeSize val="50"/>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27320082525224298"/>
          <c:y val="0.20874239913018025"/>
          <c:w val="0.55715819667282585"/>
          <c:h val="0.68171941917932977"/>
        </c:manualLayout>
      </c:layout>
      <c:doughnutChart>
        <c:varyColors val="1"/>
        <c:ser>
          <c:idx val="0"/>
          <c:order val="0"/>
          <c:tx>
            <c:strRef>
              <c:f>PPT模板新!$L$213</c:f>
              <c:strCache>
                <c:ptCount val="1"/>
                <c:pt idx="0">
                  <c:v>2021年累计</c:v>
                </c:pt>
              </c:strCache>
            </c:strRef>
          </c:tx>
          <c:spPr>
            <a:ln w="19050">
              <a:solidFill>
                <a:schemeClr val="bg1"/>
              </a:solidFill>
            </a:ln>
          </c:spPr>
          <c:dPt>
            <c:idx val="0"/>
            <c:bubble3D val="0"/>
            <c:spPr>
              <a:solidFill>
                <a:schemeClr val="accent4">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A4CF-4080-9A6B-B2CE9BEFF34C}"/>
              </c:ext>
            </c:extLst>
          </c:dPt>
          <c:dPt>
            <c:idx val="1"/>
            <c:bubble3D val="0"/>
            <c:spPr>
              <a:solidFill>
                <a:schemeClr val="accent4">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A4CF-4080-9A6B-B2CE9BEFF34C}"/>
              </c:ext>
            </c:extLst>
          </c:dPt>
          <c:dPt>
            <c:idx val="2"/>
            <c:bubble3D val="0"/>
            <c:spPr>
              <a:solidFill>
                <a:schemeClr val="accent4">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A4CF-4080-9A6B-B2CE9BEFF34C}"/>
              </c:ext>
            </c:extLst>
          </c:dPt>
          <c:dPt>
            <c:idx val="3"/>
            <c:bubble3D val="0"/>
            <c:spPr>
              <a:solidFill>
                <a:schemeClr val="accent4"/>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A4CF-4080-9A6B-B2CE9BEFF34C}"/>
              </c:ext>
            </c:extLst>
          </c:dPt>
          <c:dPt>
            <c:idx val="4"/>
            <c:bubble3D val="0"/>
            <c:spPr>
              <a:solidFill>
                <a:schemeClr val="accent4">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A4CF-4080-9A6B-B2CE9BEFF34C}"/>
              </c:ext>
            </c:extLst>
          </c:dPt>
          <c:dPt>
            <c:idx val="5"/>
            <c:bubble3D val="0"/>
            <c:spPr>
              <a:solidFill>
                <a:schemeClr val="accent4">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A4CF-4080-9A6B-B2CE9BEFF34C}"/>
              </c:ext>
            </c:extLst>
          </c:dPt>
          <c:dPt>
            <c:idx val="6"/>
            <c:bubble3D val="0"/>
            <c:spPr>
              <a:solidFill>
                <a:schemeClr val="accent4">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A4CF-4080-9A6B-B2CE9BEFF34C}"/>
              </c:ext>
            </c:extLst>
          </c:dPt>
          <c:dLbls>
            <c:dLbl>
              <c:idx val="0"/>
              <c:layout>
                <c:manualLayout>
                  <c:x val="0.16859336763829827"/>
                  <c:y val="-0.16183862268110952"/>
                </c:manualLayout>
              </c:layout>
              <c:showLegendKey val="0"/>
              <c:showVal val="1"/>
              <c:showCatName val="1"/>
              <c:showSerName val="0"/>
              <c:showPercent val="0"/>
              <c:showBubbleSize val="0"/>
              <c:extLst>
                <c:ext xmlns:c15="http://schemas.microsoft.com/office/drawing/2012/chart" uri="{CE6537A1-D6FC-4f65-9D91-7224C49458BB}">
                  <c15:layout>
                    <c:manualLayout>
                      <c:w val="0.21420255890985213"/>
                      <c:h val="6.7284088799705377E-2"/>
                    </c:manualLayout>
                  </c15:layout>
                </c:ext>
                <c:ext xmlns:c16="http://schemas.microsoft.com/office/drawing/2014/chart" uri="{C3380CC4-5D6E-409C-BE32-E72D297353CC}">
                  <c16:uniqueId val="{00000001-A4CF-4080-9A6B-B2CE9BEFF34C}"/>
                </c:ext>
              </c:extLst>
            </c:dLbl>
            <c:dLbl>
              <c:idx val="1"/>
              <c:layout>
                <c:manualLayout>
                  <c:x val="0.22967760333981518"/>
                  <c:y val="0.1125921067778100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rtl="0">
                    <a:defRPr lang="en-US" altLang="zh-CN" sz="8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20255890985213"/>
                      <c:h val="6.7284088799705377E-2"/>
                    </c:manualLayout>
                  </c15:layout>
                </c:ext>
                <c:ext xmlns:c16="http://schemas.microsoft.com/office/drawing/2014/chart" uri="{C3380CC4-5D6E-409C-BE32-E72D297353CC}">
                  <c16:uniqueId val="{00000003-A4CF-4080-9A6B-B2CE9BEFF34C}"/>
                </c:ext>
              </c:extLst>
            </c:dLbl>
            <c:dLbl>
              <c:idx val="2"/>
              <c:layout>
                <c:manualLayout>
                  <c:x val="-0.23395383171539602"/>
                  <c:y val="0.11798672753384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rtl="0">
                    <a:defRPr lang="en-US" altLang="zh-CN" sz="8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20255890985213"/>
                      <c:h val="6.7284088799705377E-2"/>
                    </c:manualLayout>
                  </c15:layout>
                </c:ext>
                <c:ext xmlns:c16="http://schemas.microsoft.com/office/drawing/2014/chart" uri="{C3380CC4-5D6E-409C-BE32-E72D297353CC}">
                  <c16:uniqueId val="{00000005-A4CF-4080-9A6B-B2CE9BEFF34C}"/>
                </c:ext>
              </c:extLst>
            </c:dLbl>
            <c:dLbl>
              <c:idx val="3"/>
              <c:layout>
                <c:manualLayout>
                  <c:x val="-0.21428730593819464"/>
                  <c:y val="1.009473718639519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rtl="0">
                    <a:defRPr lang="en-US" altLang="zh-CN" sz="8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20255890985213"/>
                      <c:h val="6.7284088799705377E-2"/>
                    </c:manualLayout>
                  </c15:layout>
                </c:ext>
                <c:ext xmlns:c16="http://schemas.microsoft.com/office/drawing/2014/chart" uri="{C3380CC4-5D6E-409C-BE32-E72D297353CC}">
                  <c16:uniqueId val="{00000007-A4CF-4080-9A6B-B2CE9BEFF34C}"/>
                </c:ext>
              </c:extLst>
            </c:dLbl>
            <c:dLbl>
              <c:idx val="4"/>
              <c:layout>
                <c:manualLayout>
                  <c:x val="-0.24138264954531738"/>
                  <c:y val="-0.1193761609584924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rtl="0">
                    <a:defRPr lang="en-US" altLang="zh-CN" sz="8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20255890985213"/>
                      <c:h val="6.7284088799705377E-2"/>
                    </c:manualLayout>
                  </c15:layout>
                </c:ext>
                <c:ext xmlns:c16="http://schemas.microsoft.com/office/drawing/2014/chart" uri="{C3380CC4-5D6E-409C-BE32-E72D297353CC}">
                  <c16:uniqueId val="{00000009-A4CF-4080-9A6B-B2CE9BEFF34C}"/>
                </c:ext>
              </c:extLst>
            </c:dLbl>
            <c:dLbl>
              <c:idx val="5"/>
              <c:layout>
                <c:manualLayout>
                  <c:x val="-0.20826611846994514"/>
                  <c:y val="-0.22187438009648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rtl="0">
                    <a:defRPr lang="en-US" altLang="zh-CN" sz="8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20255890985213"/>
                      <c:h val="6.7284088799705377E-2"/>
                    </c:manualLayout>
                  </c15:layout>
                </c:ext>
                <c:ext xmlns:c16="http://schemas.microsoft.com/office/drawing/2014/chart" uri="{C3380CC4-5D6E-409C-BE32-E72D297353CC}">
                  <c16:uniqueId val="{0000000B-A4CF-4080-9A6B-B2CE9BEFF34C}"/>
                </c:ext>
              </c:extLst>
            </c:dLbl>
            <c:dLbl>
              <c:idx val="6"/>
              <c:layout>
                <c:manualLayout>
                  <c:x val="0.17311613282360255"/>
                  <c:y val="-0.22726857607923212"/>
                </c:manualLayout>
              </c:layout>
              <c:showLegendKey val="0"/>
              <c:showVal val="1"/>
              <c:showCatName val="1"/>
              <c:showSerName val="0"/>
              <c:showPercent val="0"/>
              <c:showBubbleSize val="0"/>
              <c:extLst>
                <c:ext xmlns:c15="http://schemas.microsoft.com/office/drawing/2012/chart" uri="{CE6537A1-D6FC-4f65-9D91-7224C49458BB}">
                  <c15:layout>
                    <c:manualLayout>
                      <c:w val="0.21420255890985213"/>
                      <c:h val="6.7284088799705377E-2"/>
                    </c:manualLayout>
                  </c15:layout>
                </c:ext>
                <c:ext xmlns:c16="http://schemas.microsoft.com/office/drawing/2014/chart" uri="{C3380CC4-5D6E-409C-BE32-E72D297353CC}">
                  <c16:uniqueId val="{0000000D-A4CF-4080-9A6B-B2CE9BEFF34C}"/>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rtl="0">
                  <a:defRPr lang="en-US" altLang="zh-CN" sz="8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PPT模板新!$M$212:$S$212</c:f>
              <c:strCache>
                <c:ptCount val="7"/>
                <c:pt idx="0">
                  <c:v>3万以下</c:v>
                </c:pt>
                <c:pt idx="1">
                  <c:v>3-5万</c:v>
                </c:pt>
                <c:pt idx="2">
                  <c:v>5-8万</c:v>
                </c:pt>
                <c:pt idx="3">
                  <c:v>8-12万</c:v>
                </c:pt>
                <c:pt idx="4">
                  <c:v>12-15万</c:v>
                </c:pt>
                <c:pt idx="5">
                  <c:v>15-30万</c:v>
                </c:pt>
                <c:pt idx="6">
                  <c:v>30万以上</c:v>
                </c:pt>
              </c:strCache>
            </c:strRef>
          </c:cat>
          <c:val>
            <c:numRef>
              <c:f>PPT模板新!$M$213:$S$213</c:f>
              <c:numCache>
                <c:formatCode>0.00%</c:formatCode>
                <c:ptCount val="7"/>
                <c:pt idx="0">
                  <c:v>0.32698859855779017</c:v>
                </c:pt>
                <c:pt idx="1">
                  <c:v>0.22835393994782668</c:v>
                </c:pt>
                <c:pt idx="2">
                  <c:v>0.1605535499544562</c:v>
                </c:pt>
                <c:pt idx="3">
                  <c:v>0.12140290665984473</c:v>
                </c:pt>
                <c:pt idx="4">
                  <c:v>4.1316935544146484E-2</c:v>
                </c:pt>
                <c:pt idx="5">
                  <c:v>9.2182571343326025E-2</c:v>
                </c:pt>
                <c:pt idx="6">
                  <c:v>2.9201497992609692E-2</c:v>
                </c:pt>
              </c:numCache>
            </c:numRef>
          </c:val>
          <c:extLst xmlns:c15="http://schemas.microsoft.com/office/drawing/2012/chart">
            <c:ext xmlns:c16="http://schemas.microsoft.com/office/drawing/2014/chart" uri="{C3380CC4-5D6E-409C-BE32-E72D297353CC}">
              <c16:uniqueId val="{0000000E-A4CF-4080-9A6B-B2CE9BEFF34C}"/>
            </c:ext>
          </c:extLst>
        </c:ser>
        <c:dLbls>
          <c:showLegendKey val="0"/>
          <c:showVal val="1"/>
          <c:showCatName val="0"/>
          <c:showSerName val="0"/>
          <c:showPercent val="0"/>
          <c:showBubbleSize val="0"/>
          <c:showLeaderLines val="1"/>
        </c:dLbls>
        <c:firstSliceAng val="0"/>
        <c:holeSize val="50"/>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lgn="ctr" rtl="0">
              <a:defRPr sz="1600" b="1" i="0" u="none" strike="noStrike" kern="1200" baseline="0">
                <a:solidFill>
                  <a:prstClr val="black">
                    <a:lumMod val="65000"/>
                    <a:lumOff val="35000"/>
                  </a:prstClr>
                </a:solidFill>
                <a:latin typeface="+mn-lt"/>
                <a:ea typeface="+mn-ea"/>
                <a:cs typeface="+mn-cs"/>
              </a:defRPr>
            </a:pPr>
            <a:r>
              <a:rPr lang="en-US" altLang="zh-CN" sz="1600" b="1" i="0" u="none" strike="noStrike" kern="1200" baseline="0">
                <a:solidFill>
                  <a:prstClr val="black">
                    <a:lumMod val="65000"/>
                    <a:lumOff val="35000"/>
                  </a:prstClr>
                </a:solidFill>
                <a:latin typeface="微软雅黑" panose="020B0503020204020204" pitchFamily="34" charset="-122"/>
                <a:ea typeface="微软雅黑" panose="020B0503020204020204" pitchFamily="34" charset="-122"/>
                <a:cs typeface="+mn-cs"/>
              </a:rPr>
              <a:t>2022</a:t>
            </a:r>
            <a:r>
              <a:rPr lang="zh-CN" altLang="en-US" sz="1600" b="1" i="0" u="none" strike="noStrike" kern="1200" baseline="0">
                <a:solidFill>
                  <a:prstClr val="black">
                    <a:lumMod val="65000"/>
                    <a:lumOff val="35000"/>
                  </a:prstClr>
                </a:solidFill>
                <a:latin typeface="微软雅黑" panose="020B0503020204020204" pitchFamily="34" charset="-122"/>
                <a:ea typeface="微软雅黑" panose="020B0503020204020204" pitchFamily="34" charset="-122"/>
                <a:cs typeface="+mn-cs"/>
              </a:rPr>
              <a:t>年二手车交易价格区间分布</a:t>
            </a:r>
            <a:endParaRPr lang="zh-CN" sz="1600" b="1" i="0" u="none" strike="noStrike" kern="1200" baseline="0">
              <a:solidFill>
                <a:prstClr val="black">
                  <a:lumMod val="65000"/>
                  <a:lumOff val="35000"/>
                </a:prstClr>
              </a:solidFill>
              <a:latin typeface="微软雅黑" panose="020B0503020204020204" pitchFamily="34" charset="-122"/>
              <a:ea typeface="微软雅黑" panose="020B0503020204020204" pitchFamily="34" charset="-122"/>
              <a:cs typeface="+mn-cs"/>
            </a:endParaRPr>
          </a:p>
        </c:rich>
      </c:tx>
      <c:layout>
        <c:manualLayout>
          <c:xMode val="edge"/>
          <c:yMode val="edge"/>
          <c:x val="0.31958143470552219"/>
          <c:y val="1.8704136206170834E-2"/>
        </c:manualLayout>
      </c:layout>
      <c:overlay val="0"/>
      <c:spPr>
        <a:noFill/>
        <a:ln>
          <a:noFill/>
        </a:ln>
        <a:effectLst/>
      </c:spPr>
      <c:txPr>
        <a:bodyPr rot="0" spcFirstLastPara="1" vertOverflow="ellipsis" vert="horz" wrap="square" anchor="ctr" anchorCtr="1"/>
        <a:lstStyle/>
        <a:p>
          <a:pPr algn="ctr" rtl="0">
            <a:defRPr sz="1600" b="1" i="0" u="none" strike="noStrike" kern="1200" baseline="0">
              <a:solidFill>
                <a:prstClr val="black">
                  <a:lumMod val="65000"/>
                  <a:lumOff val="35000"/>
                </a:prstClr>
              </a:solidFill>
              <a:latin typeface="+mn-lt"/>
              <a:ea typeface="+mn-ea"/>
              <a:cs typeface="+mn-cs"/>
            </a:defRPr>
          </a:pPr>
          <a:endParaRPr lang="zh-CN"/>
        </a:p>
      </c:txPr>
    </c:title>
    <c:autoTitleDeleted val="0"/>
    <c:plotArea>
      <c:layout>
        <c:manualLayout>
          <c:layoutTarget val="inner"/>
          <c:xMode val="edge"/>
          <c:yMode val="edge"/>
          <c:x val="6.4880982794351436E-2"/>
          <c:y val="0.2301591352291513"/>
          <c:w val="0.87457568942751918"/>
          <c:h val="0.4831777200073708"/>
        </c:manualLayout>
      </c:layout>
      <c:barChart>
        <c:barDir val="col"/>
        <c:grouping val="clustered"/>
        <c:varyColors val="0"/>
        <c:ser>
          <c:idx val="0"/>
          <c:order val="0"/>
          <c:tx>
            <c:strRef>
              <c:f>'新能源模板（二手车）'!$A$67</c:f>
              <c:strCache>
                <c:ptCount val="1"/>
                <c:pt idx="0">
                  <c:v>2022年9月</c:v>
                </c:pt>
              </c:strCache>
            </c:strRef>
          </c:tx>
          <c:spPr>
            <a:solidFill>
              <a:srgbClr val="3A9673"/>
            </a:solidFill>
            <a:ln>
              <a:noFill/>
            </a:ln>
            <a:effectLst>
              <a:outerShdw blurRad="57150" dist="19050" dir="5400000" algn="ctr" rotWithShape="0">
                <a:srgbClr val="000000">
                  <a:alpha val="63000"/>
                </a:srgbClr>
              </a:outerShdw>
            </a:effectLst>
          </c:spPr>
          <c:invertIfNegative val="0"/>
          <c:cat>
            <c:strRef>
              <c:f>'新能源模板（二手车）'!$B$66:$H$66</c:f>
              <c:strCache>
                <c:ptCount val="7"/>
                <c:pt idx="0">
                  <c:v>3万以下</c:v>
                </c:pt>
                <c:pt idx="1">
                  <c:v>3-5万</c:v>
                </c:pt>
                <c:pt idx="2">
                  <c:v>5-8万</c:v>
                </c:pt>
                <c:pt idx="3">
                  <c:v>8-12万</c:v>
                </c:pt>
                <c:pt idx="4">
                  <c:v>12-15万</c:v>
                </c:pt>
                <c:pt idx="5">
                  <c:v>15-30万</c:v>
                </c:pt>
                <c:pt idx="6">
                  <c:v>30万以上</c:v>
                </c:pt>
              </c:strCache>
            </c:strRef>
          </c:cat>
          <c:val>
            <c:numRef>
              <c:f>'新能源模板（二手车）'!$B$67:$H$67</c:f>
              <c:numCache>
                <c:formatCode>0.00%</c:formatCode>
                <c:ptCount val="7"/>
                <c:pt idx="0">
                  <c:v>0.30626431787660952</c:v>
                </c:pt>
                <c:pt idx="1">
                  <c:v>0.14993285409590015</c:v>
                </c:pt>
                <c:pt idx="2">
                  <c:v>0.13689864918239988</c:v>
                </c:pt>
                <c:pt idx="3">
                  <c:v>8.8790583774389767E-2</c:v>
                </c:pt>
                <c:pt idx="4">
                  <c:v>5.1425863022355633E-2</c:v>
                </c:pt>
                <c:pt idx="5">
                  <c:v>0.219843589541038</c:v>
                </c:pt>
                <c:pt idx="6">
                  <c:v>4.6844142507307056E-2</c:v>
                </c:pt>
              </c:numCache>
            </c:numRef>
          </c:val>
          <c:extLst>
            <c:ext xmlns:c16="http://schemas.microsoft.com/office/drawing/2014/chart" uri="{C3380CC4-5D6E-409C-BE32-E72D297353CC}">
              <c16:uniqueId val="{00000000-05FB-4525-B038-4C982638C906}"/>
            </c:ext>
          </c:extLst>
        </c:ser>
        <c:ser>
          <c:idx val="1"/>
          <c:order val="1"/>
          <c:tx>
            <c:strRef>
              <c:f>'新能源模板（二手车）'!$A$68</c:f>
              <c:strCache>
                <c:ptCount val="1"/>
                <c:pt idx="0">
                  <c:v>2022年8月</c:v>
                </c:pt>
              </c:strCache>
            </c:strRef>
          </c:tx>
          <c:spPr>
            <a:solidFill>
              <a:schemeClr val="accent6">
                <a:lumMod val="60000"/>
                <a:lumOff val="40000"/>
              </a:schemeClr>
            </a:solidFill>
            <a:ln>
              <a:noFill/>
            </a:ln>
            <a:effectLst>
              <a:outerShdw blurRad="57150" dist="19050" dir="5400000" algn="ctr" rotWithShape="0">
                <a:srgbClr val="000000">
                  <a:alpha val="63000"/>
                </a:srgbClr>
              </a:outerShdw>
            </a:effectLst>
          </c:spPr>
          <c:invertIfNegative val="0"/>
          <c:cat>
            <c:strRef>
              <c:f>'新能源模板（二手车）'!$B$66:$H$66</c:f>
              <c:strCache>
                <c:ptCount val="7"/>
                <c:pt idx="0">
                  <c:v>3万以下</c:v>
                </c:pt>
                <c:pt idx="1">
                  <c:v>3-5万</c:v>
                </c:pt>
                <c:pt idx="2">
                  <c:v>5-8万</c:v>
                </c:pt>
                <c:pt idx="3">
                  <c:v>8-12万</c:v>
                </c:pt>
                <c:pt idx="4">
                  <c:v>12-15万</c:v>
                </c:pt>
                <c:pt idx="5">
                  <c:v>15-30万</c:v>
                </c:pt>
                <c:pt idx="6">
                  <c:v>30万以上</c:v>
                </c:pt>
              </c:strCache>
            </c:strRef>
          </c:cat>
          <c:val>
            <c:numRef>
              <c:f>'新能源模板（二手车）'!$B$68:$H$68</c:f>
              <c:numCache>
                <c:formatCode>0.00%</c:formatCode>
                <c:ptCount val="7"/>
                <c:pt idx="0">
                  <c:v>0.2978299026647519</c:v>
                </c:pt>
                <c:pt idx="1">
                  <c:v>0.15781075474708792</c:v>
                </c:pt>
                <c:pt idx="2">
                  <c:v>0.1527046433700335</c:v>
                </c:pt>
                <c:pt idx="3">
                  <c:v>8.4490186692197225E-2</c:v>
                </c:pt>
                <c:pt idx="4">
                  <c:v>3.1992979096856548E-2</c:v>
                </c:pt>
                <c:pt idx="5">
                  <c:v>0.22738152225945429</c:v>
                </c:pt>
                <c:pt idx="6">
                  <c:v>4.7790011169618639E-2</c:v>
                </c:pt>
              </c:numCache>
            </c:numRef>
          </c:val>
          <c:extLst>
            <c:ext xmlns:c16="http://schemas.microsoft.com/office/drawing/2014/chart" uri="{C3380CC4-5D6E-409C-BE32-E72D297353CC}">
              <c16:uniqueId val="{00000001-05FB-4525-B038-4C982638C906}"/>
            </c:ext>
          </c:extLst>
        </c:ser>
        <c:dLbls>
          <c:showLegendKey val="0"/>
          <c:showVal val="0"/>
          <c:showCatName val="0"/>
          <c:showSerName val="0"/>
          <c:showPercent val="0"/>
          <c:showBubbleSize val="0"/>
        </c:dLbls>
        <c:gapWidth val="100"/>
        <c:overlap val="-24"/>
        <c:axId val="443785999"/>
        <c:axId val="443792239"/>
      </c:barChart>
      <c:catAx>
        <c:axId val="44378599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43792239"/>
        <c:crosses val="autoZero"/>
        <c:auto val="1"/>
        <c:lblAlgn val="ctr"/>
        <c:lblOffset val="100"/>
        <c:noMultiLvlLbl val="0"/>
      </c:catAx>
      <c:valAx>
        <c:axId val="44379223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43785999"/>
        <c:crosses val="autoZero"/>
        <c:crossBetween val="between"/>
      </c:valAx>
      <c:dTable>
        <c:showHorzBorder val="1"/>
        <c:showVertBorder val="1"/>
        <c:showOutline val="1"/>
        <c:showKeys val="1"/>
        <c:spPr>
          <a:noFill/>
          <a:ln w="9525" cap="flat" cmpd="sng" algn="ctr">
            <a:solidFill>
              <a:schemeClr val="bg2">
                <a:lumMod val="50000"/>
              </a:schemeClr>
            </a:solidFill>
            <a:round/>
          </a:ln>
          <a:effectLst/>
        </c:spPr>
        <c:txPr>
          <a:bodyPr rot="0" spcFirstLastPara="1" vertOverflow="ellipsis" vert="horz" wrap="square" anchor="ctr" anchorCtr="1"/>
          <a:lstStyle/>
          <a:p>
            <a:pPr rtl="0">
              <a:defRPr sz="900" b="1"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8451674983174267"/>
          <c:y val="0.14226588734063608"/>
          <c:w val="0.23096637810084392"/>
          <c:h val="7.0550868331130903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solidFill>
        <a:schemeClr val="bg1">
          <a:lumMod val="85000"/>
        </a:schemeClr>
      </a:solidFill>
      <a:round/>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1627879231732382"/>
          <c:y val="2.3057255573423419E-2"/>
          <c:w val="0.80937615740740743"/>
          <c:h val="0.68038888888888893"/>
        </c:manualLayout>
      </c:layout>
      <c:barChart>
        <c:barDir val="col"/>
        <c:grouping val="clustered"/>
        <c:varyColors val="0"/>
        <c:ser>
          <c:idx val="0"/>
          <c:order val="0"/>
          <c:tx>
            <c:strRef>
              <c:f>PPT模板新!$AA$374</c:f>
              <c:strCache>
                <c:ptCount val="1"/>
                <c:pt idx="0">
                  <c:v>2022.9</c:v>
                </c:pt>
              </c:strCache>
            </c:strRef>
          </c:tx>
          <c:spPr>
            <a:solidFill>
              <a:schemeClr val="accent5">
                <a:lumMod val="75000"/>
              </a:schemeClr>
            </a:solidFill>
            <a:ln>
              <a:noFill/>
            </a:ln>
            <a:effectLst>
              <a:outerShdw blurRad="57150" dist="19050" dir="5400000" algn="ctr" rotWithShape="0">
                <a:srgbClr val="000000">
                  <a:alpha val="63000"/>
                </a:srgbClr>
              </a:outerShdw>
            </a:effectLst>
          </c:spPr>
          <c:invertIfNegative val="0"/>
          <c:cat>
            <c:strRef>
              <c:f>PPT模板新!$AB$373:$AG$373</c:f>
              <c:strCache>
                <c:ptCount val="6"/>
                <c:pt idx="0">
                  <c:v>国Ⅰ</c:v>
                </c:pt>
                <c:pt idx="1">
                  <c:v>国Ⅱ</c:v>
                </c:pt>
                <c:pt idx="2">
                  <c:v>国Ⅲ</c:v>
                </c:pt>
                <c:pt idx="3">
                  <c:v>国Ⅳ</c:v>
                </c:pt>
                <c:pt idx="4">
                  <c:v>国Ⅴ</c:v>
                </c:pt>
                <c:pt idx="5">
                  <c:v>国Ⅵ</c:v>
                </c:pt>
              </c:strCache>
            </c:strRef>
          </c:cat>
          <c:val>
            <c:numRef>
              <c:f>PPT模板新!$AB$374:$AG$374</c:f>
              <c:numCache>
                <c:formatCode>0.00%</c:formatCode>
                <c:ptCount val="6"/>
                <c:pt idx="0">
                  <c:v>9.1195881999283948E-5</c:v>
                </c:pt>
                <c:pt idx="1">
                  <c:v>1.653685326920349E-2</c:v>
                </c:pt>
                <c:pt idx="2">
                  <c:v>7.9465389473968639E-2</c:v>
                </c:pt>
                <c:pt idx="3">
                  <c:v>0.39691487708821682</c:v>
                </c:pt>
                <c:pt idx="4">
                  <c:v>0.36506724851891131</c:v>
                </c:pt>
                <c:pt idx="5">
                  <c:v>0.14192443576770045</c:v>
                </c:pt>
              </c:numCache>
            </c:numRef>
          </c:val>
          <c:extLst>
            <c:ext xmlns:c16="http://schemas.microsoft.com/office/drawing/2014/chart" uri="{C3380CC4-5D6E-409C-BE32-E72D297353CC}">
              <c16:uniqueId val="{00000000-2340-4209-8961-1B378D5AA3E1}"/>
            </c:ext>
          </c:extLst>
        </c:ser>
        <c:ser>
          <c:idx val="1"/>
          <c:order val="1"/>
          <c:tx>
            <c:strRef>
              <c:f>PPT模板新!$AA$375</c:f>
              <c:strCache>
                <c:ptCount val="1"/>
                <c:pt idx="0">
                  <c:v>2021.9</c:v>
                </c:pt>
              </c:strCache>
            </c:strRef>
          </c:tx>
          <c:spPr>
            <a:solidFill>
              <a:schemeClr val="accent5">
                <a:lumMod val="60000"/>
                <a:lumOff val="40000"/>
              </a:schemeClr>
            </a:solidFill>
            <a:ln>
              <a:noFill/>
            </a:ln>
            <a:effectLst>
              <a:outerShdw blurRad="57150" dist="19050" dir="5400000" algn="ctr" rotWithShape="0">
                <a:srgbClr val="000000">
                  <a:alpha val="63000"/>
                </a:srgbClr>
              </a:outerShdw>
            </a:effectLst>
          </c:spPr>
          <c:invertIfNegative val="0"/>
          <c:cat>
            <c:strRef>
              <c:f>PPT模板新!$AB$373:$AG$373</c:f>
              <c:strCache>
                <c:ptCount val="6"/>
                <c:pt idx="0">
                  <c:v>国Ⅰ</c:v>
                </c:pt>
                <c:pt idx="1">
                  <c:v>国Ⅱ</c:v>
                </c:pt>
                <c:pt idx="2">
                  <c:v>国Ⅲ</c:v>
                </c:pt>
                <c:pt idx="3">
                  <c:v>国Ⅳ</c:v>
                </c:pt>
                <c:pt idx="4">
                  <c:v>国Ⅴ</c:v>
                </c:pt>
                <c:pt idx="5">
                  <c:v>国Ⅵ</c:v>
                </c:pt>
              </c:strCache>
            </c:strRef>
          </c:cat>
          <c:val>
            <c:numRef>
              <c:f>PPT模板新!$AB$375:$AG$375</c:f>
              <c:numCache>
                <c:formatCode>0.00%</c:formatCode>
                <c:ptCount val="6"/>
                <c:pt idx="0">
                  <c:v>1.9785655399835099E-4</c:v>
                </c:pt>
                <c:pt idx="1">
                  <c:v>3.2469459641759721E-2</c:v>
                </c:pt>
                <c:pt idx="2">
                  <c:v>0.11149516600464664</c:v>
                </c:pt>
                <c:pt idx="3">
                  <c:v>0.42914187214269656</c:v>
                </c:pt>
                <c:pt idx="4">
                  <c:v>0.33867645956681408</c:v>
                </c:pt>
                <c:pt idx="5">
                  <c:v>8.8019186090084689E-2</c:v>
                </c:pt>
              </c:numCache>
            </c:numRef>
          </c:val>
          <c:extLst>
            <c:ext xmlns:c16="http://schemas.microsoft.com/office/drawing/2014/chart" uri="{C3380CC4-5D6E-409C-BE32-E72D297353CC}">
              <c16:uniqueId val="{00000001-2340-4209-8961-1B378D5AA3E1}"/>
            </c:ext>
          </c:extLst>
        </c:ser>
        <c:dLbls>
          <c:showLegendKey val="0"/>
          <c:showVal val="0"/>
          <c:showCatName val="0"/>
          <c:showSerName val="0"/>
          <c:showPercent val="0"/>
          <c:showBubbleSize val="0"/>
        </c:dLbls>
        <c:gapWidth val="100"/>
        <c:overlap val="-24"/>
        <c:axId val="460906288"/>
        <c:axId val="460906704"/>
      </c:barChart>
      <c:catAx>
        <c:axId val="460906288"/>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60906704"/>
        <c:crosses val="autoZero"/>
        <c:auto val="1"/>
        <c:lblAlgn val="ctr"/>
        <c:lblOffset val="100"/>
        <c:noMultiLvlLbl val="0"/>
      </c:catAx>
      <c:valAx>
        <c:axId val="460906704"/>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60906288"/>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l"/>
      <c:overlay val="0"/>
      <c:spPr>
        <a:noFill/>
        <a:ln>
          <a:noFill/>
        </a:ln>
        <a:effectLst/>
      </c:spPr>
      <c:txPr>
        <a:bodyPr rot="0" spcFirstLastPara="1" vertOverflow="ellipsis" vert="horz" wrap="square" anchor="ctr" anchorCtr="1"/>
        <a:lstStyle/>
        <a:p>
          <a:pPr>
            <a:defRPr sz="7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80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19433356481481481"/>
          <c:y val="4.8465476190476184E-2"/>
          <c:w val="0.74470208333333332"/>
          <c:h val="0.59047579365079361"/>
        </c:manualLayout>
      </c:layout>
      <c:barChart>
        <c:barDir val="bar"/>
        <c:grouping val="clustered"/>
        <c:varyColors val="0"/>
        <c:ser>
          <c:idx val="0"/>
          <c:order val="0"/>
          <c:tx>
            <c:strRef>
              <c:f>PPT模板新!$AJ$375</c:f>
              <c:strCache>
                <c:ptCount val="1"/>
                <c:pt idx="0">
                  <c:v>2022.8</c:v>
                </c:pt>
              </c:strCache>
            </c:strRef>
          </c:tx>
          <c:spPr>
            <a:solidFill>
              <a:schemeClr val="accent5">
                <a:lumMod val="75000"/>
              </a:schemeClr>
            </a:solidFill>
            <a:ln>
              <a:noFill/>
            </a:ln>
            <a:effectLst>
              <a:outerShdw blurRad="57150" dist="19050" dir="5400000" algn="ctr" rotWithShape="0">
                <a:srgbClr val="000000">
                  <a:alpha val="63000"/>
                </a:srgbClr>
              </a:outerShdw>
            </a:effectLst>
          </c:spPr>
          <c:invertIfNegative val="0"/>
          <c:cat>
            <c:strRef>
              <c:f>PPT模板新!$AK$373:$AP$373</c:f>
              <c:strCache>
                <c:ptCount val="6"/>
                <c:pt idx="0">
                  <c:v>国Ⅰ</c:v>
                </c:pt>
                <c:pt idx="1">
                  <c:v>国Ⅱ</c:v>
                </c:pt>
                <c:pt idx="2">
                  <c:v>国Ⅲ</c:v>
                </c:pt>
                <c:pt idx="3">
                  <c:v>国Ⅳ</c:v>
                </c:pt>
                <c:pt idx="4">
                  <c:v>国Ⅴ</c:v>
                </c:pt>
                <c:pt idx="5">
                  <c:v>国Ⅵ</c:v>
                </c:pt>
              </c:strCache>
            </c:strRef>
          </c:cat>
          <c:val>
            <c:numRef>
              <c:f>PPT模板新!$AK$375:$AP$375</c:f>
              <c:numCache>
                <c:formatCode>0.00%</c:formatCode>
                <c:ptCount val="6"/>
                <c:pt idx="0">
                  <c:v>9.5438060698606599E-5</c:v>
                </c:pt>
                <c:pt idx="1">
                  <c:v>1.6731279330748826E-2</c:v>
                </c:pt>
                <c:pt idx="2">
                  <c:v>7.8163771712158811E-2</c:v>
                </c:pt>
                <c:pt idx="3">
                  <c:v>0.38550000000000001</c:v>
                </c:pt>
                <c:pt idx="4">
                  <c:v>0.39650000000000002</c:v>
                </c:pt>
                <c:pt idx="5">
                  <c:v>0.12300951089639378</c:v>
                </c:pt>
              </c:numCache>
            </c:numRef>
          </c:val>
          <c:extLst>
            <c:ext xmlns:c16="http://schemas.microsoft.com/office/drawing/2014/chart" uri="{C3380CC4-5D6E-409C-BE32-E72D297353CC}">
              <c16:uniqueId val="{00000000-5B19-4AC3-9083-CAA59DA3312B}"/>
            </c:ext>
          </c:extLst>
        </c:ser>
        <c:ser>
          <c:idx val="1"/>
          <c:order val="1"/>
          <c:tx>
            <c:strRef>
              <c:f>PPT模板新!$AJ$374</c:f>
              <c:strCache>
                <c:ptCount val="1"/>
                <c:pt idx="0">
                  <c:v>2022.9</c:v>
                </c:pt>
              </c:strCache>
            </c:strRef>
          </c:tx>
          <c:spPr>
            <a:solidFill>
              <a:schemeClr val="accent5">
                <a:lumMod val="60000"/>
                <a:lumOff val="40000"/>
              </a:schemeClr>
            </a:solidFill>
            <a:ln>
              <a:noFill/>
            </a:ln>
            <a:effectLst>
              <a:outerShdw blurRad="57150" dist="19050" dir="5400000" algn="ctr" rotWithShape="0">
                <a:srgbClr val="000000">
                  <a:alpha val="63000"/>
                </a:srgbClr>
              </a:outerShdw>
            </a:effectLst>
          </c:spPr>
          <c:invertIfNegative val="0"/>
          <c:cat>
            <c:strRef>
              <c:f>PPT模板新!$AK$373:$AP$373</c:f>
              <c:strCache>
                <c:ptCount val="6"/>
                <c:pt idx="0">
                  <c:v>国Ⅰ</c:v>
                </c:pt>
                <c:pt idx="1">
                  <c:v>国Ⅱ</c:v>
                </c:pt>
                <c:pt idx="2">
                  <c:v>国Ⅲ</c:v>
                </c:pt>
                <c:pt idx="3">
                  <c:v>国Ⅳ</c:v>
                </c:pt>
                <c:pt idx="4">
                  <c:v>国Ⅴ</c:v>
                </c:pt>
                <c:pt idx="5">
                  <c:v>国Ⅵ</c:v>
                </c:pt>
              </c:strCache>
            </c:strRef>
          </c:cat>
          <c:val>
            <c:numRef>
              <c:f>PPT模板新!$AK$374:$AP$374</c:f>
              <c:numCache>
                <c:formatCode>0.00%</c:formatCode>
                <c:ptCount val="6"/>
                <c:pt idx="0">
                  <c:v>9.1195881999283948E-5</c:v>
                </c:pt>
                <c:pt idx="1">
                  <c:v>1.653685326920349E-2</c:v>
                </c:pt>
                <c:pt idx="2">
                  <c:v>7.9465389473968639E-2</c:v>
                </c:pt>
                <c:pt idx="3">
                  <c:v>0.39691487708821682</c:v>
                </c:pt>
                <c:pt idx="4">
                  <c:v>0.36506724851891131</c:v>
                </c:pt>
                <c:pt idx="5">
                  <c:v>0.14192443576770045</c:v>
                </c:pt>
              </c:numCache>
            </c:numRef>
          </c:val>
          <c:extLst>
            <c:ext xmlns:c16="http://schemas.microsoft.com/office/drawing/2014/chart" uri="{C3380CC4-5D6E-409C-BE32-E72D297353CC}">
              <c16:uniqueId val="{00000001-5B19-4AC3-9083-CAA59DA3312B}"/>
            </c:ext>
          </c:extLst>
        </c:ser>
        <c:dLbls>
          <c:showLegendKey val="0"/>
          <c:showVal val="0"/>
          <c:showCatName val="0"/>
          <c:showSerName val="0"/>
          <c:showPercent val="0"/>
          <c:showBubbleSize val="0"/>
        </c:dLbls>
        <c:gapWidth val="10"/>
        <c:overlap val="-20"/>
        <c:axId val="1166430495"/>
        <c:axId val="1166431327"/>
      </c:barChart>
      <c:catAx>
        <c:axId val="1166430495"/>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66431327"/>
        <c:crosses val="autoZero"/>
        <c:auto val="1"/>
        <c:lblAlgn val="ctr"/>
        <c:lblOffset val="100"/>
        <c:noMultiLvlLbl val="0"/>
      </c:catAx>
      <c:valAx>
        <c:axId val="1166431327"/>
        <c:scaling>
          <c:orientation val="minMax"/>
        </c:scaling>
        <c:delete val="0"/>
        <c:axPos val="b"/>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800" b="1" i="0" u="none" strike="noStrike" kern="1200" baseline="0">
                <a:noFill/>
                <a:latin typeface="微软雅黑" panose="020B0503020204020204" pitchFamily="34" charset="-122"/>
                <a:ea typeface="微软雅黑" panose="020B0503020204020204" pitchFamily="34" charset="-122"/>
                <a:cs typeface="+mn-cs"/>
              </a:defRPr>
            </a:pPr>
            <a:endParaRPr lang="zh-CN"/>
          </a:p>
        </c:txPr>
        <c:crossAx val="1166430495"/>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plotVisOnly val="1"/>
    <c:dispBlanksAs val="gap"/>
    <c:showDLblsOverMax val="0"/>
  </c:chart>
  <c:spPr>
    <a:solidFill>
      <a:schemeClr val="bg1">
        <a:lumMod val="95000"/>
        <a:alpha val="80000"/>
      </a:schemeClr>
    </a:solidFill>
    <a:ln w="9525" cap="flat" cmpd="sng" algn="ctr">
      <a:solidFill>
        <a:schemeClr val="bg1">
          <a:lumMod val="50000"/>
        </a:schemeClr>
      </a:solidFill>
      <a:round/>
    </a:ln>
    <a:effectLst/>
  </c:spPr>
  <c:txPr>
    <a:bodyPr/>
    <a:lstStyle/>
    <a:p>
      <a:pPr>
        <a:defRPr sz="800" b="1">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186287076977127E-2"/>
          <c:y val="0.17665181251682091"/>
          <c:w val="0.84030954992627471"/>
          <c:h val="0.65080455665279591"/>
        </c:manualLayout>
      </c:layout>
      <c:barChart>
        <c:barDir val="col"/>
        <c:grouping val="clustered"/>
        <c:varyColors val="0"/>
        <c:dLbls>
          <c:dLblPos val="outEnd"/>
          <c:showLegendKey val="0"/>
          <c:showVal val="1"/>
          <c:showCatName val="0"/>
          <c:showSerName val="0"/>
          <c:showPercent val="0"/>
          <c:showBubbleSize val="0"/>
        </c:dLbls>
        <c:gapWidth val="100"/>
        <c:overlap val="-27"/>
        <c:axId val="532862352"/>
        <c:axId val="532862680"/>
      </c:barChart>
      <c:catAx>
        <c:axId val="532862352"/>
        <c:scaling>
          <c:orientation val="minMax"/>
        </c:scaling>
        <c:delete val="0"/>
        <c:axPos val="b"/>
        <c:numFmt formatCode="General" sourceLinked="1"/>
        <c:majorTickMark val="none"/>
        <c:minorTickMark val="none"/>
        <c:tickLblPos val="low"/>
        <c:spPr>
          <a:noFill/>
          <a:ln w="25400" cap="flat" cmpd="sng" algn="ctr">
            <a:solidFill>
              <a:schemeClr val="tx1">
                <a:lumMod val="50000"/>
                <a:lumOff val="5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532862680"/>
        <c:crosses val="autoZero"/>
        <c:auto val="1"/>
        <c:lblAlgn val="ctr"/>
        <c:lblOffset val="100"/>
        <c:noMultiLvlLbl val="0"/>
      </c:catAx>
      <c:valAx>
        <c:axId val="532862680"/>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532862352"/>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2022</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9</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6524988449838405"/>
          <c:w val="0.86300694578010306"/>
          <c:h val="0.44364029464490445"/>
        </c:manualLayout>
      </c:layout>
      <c:barChart>
        <c:barDir val="col"/>
        <c:grouping val="clustered"/>
        <c:varyColors val="0"/>
        <c:ser>
          <c:idx val="0"/>
          <c:order val="0"/>
          <c:tx>
            <c:strRef>
              <c:f>PPT模板1!$M$282</c:f>
              <c:strCache>
                <c:ptCount val="1"/>
                <c:pt idx="0">
                  <c:v>2022.9</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PPT模板1!$L$284:$L$293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PPT模板1!$M$284:$M$293</c:f>
              <c:numCache>
                <c:formatCode>0.00_);[Red]\(0.00\)</c:formatCode>
                <c:ptCount val="10"/>
                <c:pt idx="0">
                  <c:v>88.301000000000002</c:v>
                </c:pt>
                <c:pt idx="1">
                  <c:v>18.623100000000001</c:v>
                </c:pt>
                <c:pt idx="2">
                  <c:v>9.1402000000000001</c:v>
                </c:pt>
                <c:pt idx="3">
                  <c:v>3.0036999999999998</c:v>
                </c:pt>
                <c:pt idx="4">
                  <c:v>9.2901000000000007</c:v>
                </c:pt>
                <c:pt idx="5">
                  <c:v>12.3308</c:v>
                </c:pt>
                <c:pt idx="6">
                  <c:v>0.52080000000000004</c:v>
                </c:pt>
                <c:pt idx="7">
                  <c:v>0.97119999999999995</c:v>
                </c:pt>
                <c:pt idx="8">
                  <c:v>3.2738</c:v>
                </c:pt>
                <c:pt idx="9">
                  <c:v>3.0646</c:v>
                </c:pt>
              </c:numCache>
              <c:extLst/>
            </c:numRef>
          </c:val>
          <c:extLst>
            <c:ext xmlns:c16="http://schemas.microsoft.com/office/drawing/2014/chart" uri="{C3380CC4-5D6E-409C-BE32-E72D297353CC}">
              <c16:uniqueId val="{00000000-E293-4BEA-871A-37220D35F22C}"/>
            </c:ext>
          </c:extLst>
        </c:ser>
        <c:ser>
          <c:idx val="1"/>
          <c:order val="1"/>
          <c:tx>
            <c:strRef>
              <c:f>PPT模板1!$N$282</c:f>
              <c:strCache>
                <c:ptCount val="1"/>
                <c:pt idx="0">
                  <c:v>2022.8</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PPT模板1!$L$284:$L$293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PPT模板1!$N$284:$N$293</c:f>
              <c:numCache>
                <c:formatCode>0.00_);[Red]\(0.00\)</c:formatCode>
                <c:ptCount val="10"/>
                <c:pt idx="0">
                  <c:v>86.803899999999999</c:v>
                </c:pt>
                <c:pt idx="1">
                  <c:v>18.608899999999998</c:v>
                </c:pt>
                <c:pt idx="2">
                  <c:v>9.0324000000000009</c:v>
                </c:pt>
                <c:pt idx="3">
                  <c:v>3.1743000000000001</c:v>
                </c:pt>
                <c:pt idx="4">
                  <c:v>9.0840999999999994</c:v>
                </c:pt>
                <c:pt idx="5">
                  <c:v>12.277699999999999</c:v>
                </c:pt>
                <c:pt idx="6">
                  <c:v>0.50970000000000004</c:v>
                </c:pt>
                <c:pt idx="7">
                  <c:v>1.0254000000000001</c:v>
                </c:pt>
                <c:pt idx="8">
                  <c:v>3.1273</c:v>
                </c:pt>
                <c:pt idx="9">
                  <c:v>3.1183999999999998</c:v>
                </c:pt>
              </c:numCache>
              <c:extLst/>
            </c:numRef>
          </c:val>
          <c:extLst>
            <c:ext xmlns:c16="http://schemas.microsoft.com/office/drawing/2014/chart" uri="{C3380CC4-5D6E-409C-BE32-E72D297353CC}">
              <c16:uniqueId val="{00000001-E293-4BEA-871A-37220D35F22C}"/>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max val="100"/>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186287076977127E-2"/>
          <c:y val="0.17665181251682091"/>
          <c:w val="0.84030954992627471"/>
          <c:h val="0.65080455665279591"/>
        </c:manualLayout>
      </c:layout>
      <c:barChart>
        <c:barDir val="col"/>
        <c:grouping val="clustered"/>
        <c:varyColors val="0"/>
        <c:dLbls>
          <c:dLblPos val="outEnd"/>
          <c:showLegendKey val="0"/>
          <c:showVal val="1"/>
          <c:showCatName val="0"/>
          <c:showSerName val="0"/>
          <c:showPercent val="0"/>
          <c:showBubbleSize val="0"/>
        </c:dLbls>
        <c:gapWidth val="100"/>
        <c:overlap val="-27"/>
        <c:axId val="532862352"/>
        <c:axId val="532862680"/>
      </c:barChart>
      <c:catAx>
        <c:axId val="532862352"/>
        <c:scaling>
          <c:orientation val="minMax"/>
        </c:scaling>
        <c:delete val="0"/>
        <c:axPos val="b"/>
        <c:numFmt formatCode="General" sourceLinked="1"/>
        <c:majorTickMark val="none"/>
        <c:minorTickMark val="none"/>
        <c:tickLblPos val="low"/>
        <c:spPr>
          <a:noFill/>
          <a:ln w="25400" cap="flat" cmpd="sng" algn="ctr">
            <a:solidFill>
              <a:schemeClr val="tx1">
                <a:lumMod val="50000"/>
                <a:lumOff val="5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532862680"/>
        <c:crosses val="autoZero"/>
        <c:auto val="1"/>
        <c:lblAlgn val="ctr"/>
        <c:lblOffset val="100"/>
        <c:noMultiLvlLbl val="0"/>
      </c:catAx>
      <c:valAx>
        <c:axId val="532862680"/>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532862352"/>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PPT模板2!$AL$109</c:f>
              <c:strCache>
                <c:ptCount val="1"/>
                <c:pt idx="0">
                  <c:v>2022.9</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PPT模板2!$AM$108:$AR$108</c:f>
              <c:strCache>
                <c:ptCount val="6"/>
                <c:pt idx="0">
                  <c:v>华东</c:v>
                </c:pt>
                <c:pt idx="1">
                  <c:v>中南</c:v>
                </c:pt>
                <c:pt idx="2">
                  <c:v>华北</c:v>
                </c:pt>
                <c:pt idx="3">
                  <c:v>西南</c:v>
                </c:pt>
                <c:pt idx="4">
                  <c:v>东北</c:v>
                </c:pt>
                <c:pt idx="5">
                  <c:v>西北</c:v>
                </c:pt>
              </c:strCache>
            </c:strRef>
          </c:cat>
          <c:val>
            <c:numRef>
              <c:f>PPT模板2!$AM$109:$AR$109</c:f>
              <c:numCache>
                <c:formatCode>0.00</c:formatCode>
                <c:ptCount val="6"/>
                <c:pt idx="0">
                  <c:v>50.973599999999998</c:v>
                </c:pt>
                <c:pt idx="1">
                  <c:v>42.9251</c:v>
                </c:pt>
                <c:pt idx="2">
                  <c:v>19.6219</c:v>
                </c:pt>
                <c:pt idx="3">
                  <c:v>18.5212</c:v>
                </c:pt>
                <c:pt idx="4">
                  <c:v>9.0798000000000005</c:v>
                </c:pt>
                <c:pt idx="5">
                  <c:v>7.3977000000000004</c:v>
                </c:pt>
              </c:numCache>
            </c:numRef>
          </c:val>
          <c:extLst>
            <c:ext xmlns:c16="http://schemas.microsoft.com/office/drawing/2014/chart" uri="{C3380CC4-5D6E-409C-BE32-E72D297353CC}">
              <c16:uniqueId val="{00000000-9F1F-41BB-A212-BACD031CBDDE}"/>
            </c:ext>
          </c:extLst>
        </c:ser>
        <c:ser>
          <c:idx val="1"/>
          <c:order val="1"/>
          <c:tx>
            <c:strRef>
              <c:f>PPT模板2!$AL$110</c:f>
              <c:strCache>
                <c:ptCount val="1"/>
                <c:pt idx="0">
                  <c:v>2022.8</c:v>
                </c:pt>
              </c:strCache>
            </c:strRef>
          </c:tx>
          <c:spPr>
            <a:solidFill>
              <a:schemeClr val="accent5">
                <a:lumMod val="40000"/>
                <a:lumOff val="60000"/>
              </a:schemeClr>
            </a:solidFill>
            <a:ln>
              <a:noFill/>
            </a:ln>
            <a:effectLst>
              <a:outerShdw blurRad="57150" dist="19050" dir="5400000" algn="ctr" rotWithShape="0">
                <a:srgbClr val="000000">
                  <a:alpha val="63000"/>
                </a:srgbClr>
              </a:outerShdw>
            </a:effectLst>
          </c:spPr>
          <c:invertIfNegative val="0"/>
          <c:cat>
            <c:strRef>
              <c:f>PPT模板2!$AM$108:$AR$108</c:f>
              <c:strCache>
                <c:ptCount val="6"/>
                <c:pt idx="0">
                  <c:v>华东</c:v>
                </c:pt>
                <c:pt idx="1">
                  <c:v>中南</c:v>
                </c:pt>
                <c:pt idx="2">
                  <c:v>华北</c:v>
                </c:pt>
                <c:pt idx="3">
                  <c:v>西南</c:v>
                </c:pt>
                <c:pt idx="4">
                  <c:v>东北</c:v>
                </c:pt>
                <c:pt idx="5">
                  <c:v>西北</c:v>
                </c:pt>
              </c:strCache>
            </c:strRef>
          </c:cat>
          <c:val>
            <c:numRef>
              <c:f>PPT模板2!$AM$110:$AR$110</c:f>
              <c:numCache>
                <c:formatCode>0.00</c:formatCode>
                <c:ptCount val="6"/>
                <c:pt idx="0">
                  <c:v>51.465499999999999</c:v>
                </c:pt>
                <c:pt idx="1">
                  <c:v>38.532699999999998</c:v>
                </c:pt>
                <c:pt idx="2">
                  <c:v>19.624300000000002</c:v>
                </c:pt>
                <c:pt idx="3">
                  <c:v>20.174700000000001</c:v>
                </c:pt>
                <c:pt idx="4">
                  <c:v>9.4654000000000007</c:v>
                </c:pt>
                <c:pt idx="5">
                  <c:v>7.4995000000000003</c:v>
                </c:pt>
              </c:numCache>
            </c:numRef>
          </c:val>
          <c:extLst>
            <c:ext xmlns:c16="http://schemas.microsoft.com/office/drawing/2014/chart" uri="{C3380CC4-5D6E-409C-BE32-E72D297353CC}">
              <c16:uniqueId val="{00000001-9F1F-41BB-A212-BACD031CBDDE}"/>
            </c:ext>
          </c:extLst>
        </c:ser>
        <c:dLbls>
          <c:showLegendKey val="0"/>
          <c:showVal val="0"/>
          <c:showCatName val="0"/>
          <c:showSerName val="0"/>
          <c:showPercent val="0"/>
          <c:showBubbleSize val="0"/>
        </c:dLbls>
        <c:gapWidth val="219"/>
        <c:overlap val="-27"/>
        <c:axId val="679514480"/>
        <c:axId val="679505328"/>
      </c:barChart>
      <c:lineChart>
        <c:grouping val="standard"/>
        <c:varyColors val="0"/>
        <c:ser>
          <c:idx val="2"/>
          <c:order val="2"/>
          <c:tx>
            <c:strRef>
              <c:f>PPT模板2!$AL$111</c:f>
              <c:strCache>
                <c:ptCount val="1"/>
                <c:pt idx="0">
                  <c:v>环比</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solidFill>
              <a:ln w="9525">
                <a:solidFill>
                  <a:schemeClr val="accent2">
                    <a:alpha val="93000"/>
                  </a:schemeClr>
                </a:solidFill>
                <a:round/>
              </a:ln>
              <a:effectLst>
                <a:outerShdw blurRad="57150" dist="19050" dir="5400000" algn="ctr" rotWithShape="0">
                  <a:srgbClr val="000000">
                    <a:alpha val="63000"/>
                  </a:srgbClr>
                </a:outerShdw>
              </a:effectLst>
            </c:spPr>
          </c:marker>
          <c:cat>
            <c:strRef>
              <c:f>PPT模板2!$AM$108:$AR$108</c:f>
              <c:strCache>
                <c:ptCount val="6"/>
                <c:pt idx="0">
                  <c:v>华东</c:v>
                </c:pt>
                <c:pt idx="1">
                  <c:v>中南</c:v>
                </c:pt>
                <c:pt idx="2">
                  <c:v>华北</c:v>
                </c:pt>
                <c:pt idx="3">
                  <c:v>西南</c:v>
                </c:pt>
                <c:pt idx="4">
                  <c:v>东北</c:v>
                </c:pt>
                <c:pt idx="5">
                  <c:v>西北</c:v>
                </c:pt>
              </c:strCache>
            </c:strRef>
          </c:cat>
          <c:val>
            <c:numRef>
              <c:f>PPT模板2!$AM$111:$AR$111</c:f>
              <c:numCache>
                <c:formatCode>0.00%</c:formatCode>
                <c:ptCount val="6"/>
                <c:pt idx="0">
                  <c:v>-9.5578591483615454E-3</c:v>
                </c:pt>
                <c:pt idx="1">
                  <c:v>0.11399149293976291</c:v>
                </c:pt>
                <c:pt idx="2">
                  <c:v>-1.2229735582932954E-4</c:v>
                </c:pt>
                <c:pt idx="3">
                  <c:v>-8.1959087371807307E-2</c:v>
                </c:pt>
                <c:pt idx="4">
                  <c:v>-4.073784520464007E-2</c:v>
                </c:pt>
                <c:pt idx="5">
                  <c:v>-1.3574238282552156E-2</c:v>
                </c:pt>
              </c:numCache>
            </c:numRef>
          </c:val>
          <c:smooth val="1"/>
          <c:extLst>
            <c:ext xmlns:c16="http://schemas.microsoft.com/office/drawing/2014/chart" uri="{C3380CC4-5D6E-409C-BE32-E72D297353CC}">
              <c16:uniqueId val="{00000002-9F1F-41BB-A212-BACD031CBDDE}"/>
            </c:ext>
          </c:extLst>
        </c:ser>
        <c:dLbls>
          <c:showLegendKey val="0"/>
          <c:showVal val="0"/>
          <c:showCatName val="0"/>
          <c:showSerName val="0"/>
          <c:showPercent val="0"/>
          <c:showBubbleSize val="0"/>
        </c:dLbls>
        <c:marker val="1"/>
        <c:smooth val="0"/>
        <c:axId val="679504080"/>
        <c:axId val="679528208"/>
      </c:lineChart>
      <c:catAx>
        <c:axId val="679514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79505328"/>
        <c:crosses val="autoZero"/>
        <c:auto val="1"/>
        <c:lblAlgn val="ctr"/>
        <c:lblOffset val="100"/>
        <c:noMultiLvlLbl val="0"/>
      </c:catAx>
      <c:valAx>
        <c:axId val="679505328"/>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14480"/>
        <c:crosses val="autoZero"/>
        <c:crossBetween val="between"/>
      </c:valAx>
      <c:valAx>
        <c:axId val="679528208"/>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04080"/>
        <c:crosses val="max"/>
        <c:crossBetween val="between"/>
      </c:valAx>
      <c:catAx>
        <c:axId val="679504080"/>
        <c:scaling>
          <c:orientation val="minMax"/>
        </c:scaling>
        <c:delete val="1"/>
        <c:axPos val="b"/>
        <c:numFmt formatCode="General" sourceLinked="1"/>
        <c:majorTickMark val="none"/>
        <c:minorTickMark val="none"/>
        <c:tickLblPos val="nextTo"/>
        <c:crossAx val="679528208"/>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atin typeface="微软雅黑" panose="020B0503020204020204" pitchFamily="34" charset="-122"/>
                <a:ea typeface="微软雅黑" panose="020B0503020204020204" pitchFamily="34" charset="-122"/>
              </a:rPr>
              <a:t>全国二手车均价</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3"/>
          <c:order val="3"/>
          <c:tx>
            <c:strRef>
              <c:f>PPT模板2!$A$201</c:f>
              <c:strCache>
                <c:ptCount val="1"/>
                <c:pt idx="0">
                  <c:v>2021年</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dLbls>
            <c:dLbl>
              <c:idx val="7"/>
              <c:layout>
                <c:manualLayout>
                  <c:x val="-2.1615245644156147E-2"/>
                  <c:y val="6.228871757200616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178-40BA-8233-EED1819A2DCB}"/>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PPT模板2!$B$201:$M$201</c:f>
              <c:numCache>
                <c:formatCode>0.00</c:formatCode>
                <c:ptCount val="12"/>
                <c:pt idx="0">
                  <c:v>6.4162370486761553</c:v>
                </c:pt>
                <c:pt idx="1">
                  <c:v>6.2641099546862433</c:v>
                </c:pt>
                <c:pt idx="2">
                  <c:v>6.1109633564061756</c:v>
                </c:pt>
                <c:pt idx="3">
                  <c:v>6.041940951445997</c:v>
                </c:pt>
                <c:pt idx="4">
                  <c:v>6.1288135776377972</c:v>
                </c:pt>
                <c:pt idx="5">
                  <c:v>6.2684610383760537</c:v>
                </c:pt>
                <c:pt idx="6">
                  <c:v>6.2520545940803158</c:v>
                </c:pt>
                <c:pt idx="7">
                  <c:v>6.4815825648384564</c:v>
                </c:pt>
                <c:pt idx="8">
                  <c:v>6.6036383338126043</c:v>
                </c:pt>
                <c:pt idx="9">
                  <c:v>6.6340954412810635</c:v>
                </c:pt>
                <c:pt idx="10">
                  <c:v>6.7143400253321071</c:v>
                </c:pt>
                <c:pt idx="11">
                  <c:v>7.1798954057877342</c:v>
                </c:pt>
              </c:numCache>
            </c:numRef>
          </c:val>
          <c:smooth val="1"/>
          <c:extLst>
            <c:ext xmlns:c16="http://schemas.microsoft.com/office/drawing/2014/chart" uri="{C3380CC4-5D6E-409C-BE32-E72D297353CC}">
              <c16:uniqueId val="{00000001-C178-40BA-8233-EED1819A2DCB}"/>
            </c:ext>
          </c:extLst>
        </c:ser>
        <c:ser>
          <c:idx val="4"/>
          <c:order val="4"/>
          <c:tx>
            <c:strRef>
              <c:f>PPT模板2!$A$202</c:f>
              <c:strCache>
                <c:ptCount val="1"/>
                <c:pt idx="0">
                  <c:v>2022年</c:v>
                </c:pt>
              </c:strCache>
            </c:strRef>
          </c:tx>
          <c:spPr>
            <a:ln w="34925" cap="rnd">
              <a:solidFill>
                <a:schemeClr val="accent5"/>
              </a:solidFill>
              <a:round/>
            </a:ln>
            <a:effectLst>
              <a:outerShdw blurRad="57150" dist="19050" dir="5400000" algn="ctr" rotWithShape="0">
                <a:srgbClr val="000000">
                  <a:alpha val="63000"/>
                </a:srgbClr>
              </a:outerShdw>
            </a:effectLst>
          </c:spPr>
          <c:marker>
            <c:symbol val="none"/>
          </c:marker>
          <c:dLbls>
            <c:dLbl>
              <c:idx val="7"/>
              <c:layout>
                <c:manualLayout>
                  <c:x val="-2.7312824442343866E-2"/>
                  <c:y val="-7.88208612886274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178-40BA-8233-EED1819A2DCB}"/>
                </c:ext>
              </c:extLst>
            </c:dLbl>
            <c:dLbl>
              <c:idx val="8"/>
              <c:layout>
                <c:manualLayout>
                  <c:x val="4.0231369905226345E-3"/>
                  <c:y val="-1.8457641800946974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178-40BA-8233-EED1819A2DCB}"/>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5"/>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PPT模板2!$B$202:$M$202</c:f>
              <c:numCache>
                <c:formatCode>0.00</c:formatCode>
                <c:ptCount val="12"/>
                <c:pt idx="0">
                  <c:v>7.1245795658958802</c:v>
                </c:pt>
                <c:pt idx="1">
                  <c:v>7.0835034472739045</c:v>
                </c:pt>
                <c:pt idx="2">
                  <c:v>6.9190462141980005</c:v>
                </c:pt>
                <c:pt idx="3">
                  <c:v>6.8284693307879261</c:v>
                </c:pt>
                <c:pt idx="4">
                  <c:v>6.9467845891310045</c:v>
                </c:pt>
                <c:pt idx="5">
                  <c:v>6.7726827740827513</c:v>
                </c:pt>
                <c:pt idx="6">
                  <c:v>6.62</c:v>
                </c:pt>
                <c:pt idx="7">
                  <c:v>6.5180490467225543</c:v>
                </c:pt>
                <c:pt idx="8">
                  <c:v>6.5105932225643413</c:v>
                </c:pt>
              </c:numCache>
            </c:numRef>
          </c:val>
          <c:smooth val="1"/>
          <c:extLst>
            <c:ext xmlns:c16="http://schemas.microsoft.com/office/drawing/2014/chart" uri="{C3380CC4-5D6E-409C-BE32-E72D297353CC}">
              <c16:uniqueId val="{00000004-C178-40BA-8233-EED1819A2DCB}"/>
            </c:ext>
          </c:extLst>
        </c:ser>
        <c:dLbls>
          <c:dLblPos val="t"/>
          <c:showLegendKey val="0"/>
          <c:showVal val="1"/>
          <c:showCatName val="0"/>
          <c:showSerName val="0"/>
          <c:showPercent val="0"/>
          <c:showBubbleSize val="0"/>
        </c:dLbls>
        <c:smooth val="0"/>
        <c:axId val="1292435040"/>
        <c:axId val="1292433792"/>
        <c:extLst>
          <c:ext xmlns:c15="http://schemas.microsoft.com/office/drawing/2012/chart" uri="{02D57815-91ED-43cb-92C2-25804820EDAC}">
            <c15:filteredLineSeries>
              <c15:ser>
                <c:idx val="0"/>
                <c:order val="0"/>
                <c:tx>
                  <c:strRef>
                    <c:extLst>
                      <c:ext uri="{02D57815-91ED-43cb-92C2-25804820EDAC}">
                        <c15:formulaRef>
                          <c15:sqref>PPT模板2!$A$198</c15:sqref>
                        </c15:formulaRef>
                      </c:ext>
                    </c:extLst>
                    <c:strCache>
                      <c:ptCount val="1"/>
                      <c:pt idx="0">
                        <c:v>2018年</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PPT模板2!$B$198:$M$198</c15:sqref>
                        </c15:formulaRef>
                      </c:ext>
                    </c:extLst>
                    <c:numCache>
                      <c:formatCode>0.00</c:formatCode>
                      <c:ptCount val="12"/>
                      <c:pt idx="0">
                        <c:v>6.1346870184371012</c:v>
                      </c:pt>
                      <c:pt idx="1">
                        <c:v>6.1889951282032767</c:v>
                      </c:pt>
                      <c:pt idx="2">
                        <c:v>6.1377983853202407</c:v>
                      </c:pt>
                      <c:pt idx="3">
                        <c:v>6.2442699962399546</c:v>
                      </c:pt>
                      <c:pt idx="4">
                        <c:v>6.3539444982377011</c:v>
                      </c:pt>
                      <c:pt idx="5">
                        <c:v>6.410084891146643</c:v>
                      </c:pt>
                      <c:pt idx="6">
                        <c:v>6.2593864520085969</c:v>
                      </c:pt>
                      <c:pt idx="7">
                        <c:v>6.2605636285089119</c:v>
                      </c:pt>
                      <c:pt idx="8">
                        <c:v>5.9588847622497827</c:v>
                      </c:pt>
                      <c:pt idx="9">
                        <c:v>6.2616604300151728</c:v>
                      </c:pt>
                      <c:pt idx="10">
                        <c:v>6.1800407110472007</c:v>
                      </c:pt>
                      <c:pt idx="11">
                        <c:v>6.323826000074078</c:v>
                      </c:pt>
                    </c:numCache>
                  </c:numRef>
                </c:val>
                <c:smooth val="0"/>
                <c:extLst>
                  <c:ext xmlns:c16="http://schemas.microsoft.com/office/drawing/2014/chart" uri="{C3380CC4-5D6E-409C-BE32-E72D297353CC}">
                    <c16:uniqueId val="{00000005-C178-40BA-8233-EED1819A2DCB}"/>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PPT模板2!$A$199</c15:sqref>
                        </c15:formulaRef>
                      </c:ext>
                    </c:extLst>
                    <c:strCache>
                      <c:ptCount val="1"/>
                      <c:pt idx="0">
                        <c:v>2019年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PPT模板2!$B$199:$M$199</c15:sqref>
                        </c15:formulaRef>
                      </c:ext>
                    </c:extLst>
                    <c:numCache>
                      <c:formatCode>0.00</c:formatCode>
                      <c:ptCount val="12"/>
                      <c:pt idx="0">
                        <c:v>6.4808933038037244</c:v>
                      </c:pt>
                      <c:pt idx="1">
                        <c:v>6.2895660290181086</c:v>
                      </c:pt>
                      <c:pt idx="2">
                        <c:v>6.3487333714473051</c:v>
                      </c:pt>
                      <c:pt idx="3">
                        <c:v>6.2009085510441544</c:v>
                      </c:pt>
                      <c:pt idx="4">
                        <c:v>6.2913808623496514</c:v>
                      </c:pt>
                      <c:pt idx="5">
                        <c:v>6.2927302898145863</c:v>
                      </c:pt>
                      <c:pt idx="6">
                        <c:v>6.4353262770583681</c:v>
                      </c:pt>
                      <c:pt idx="7">
                        <c:v>6.3706672984943769</c:v>
                      </c:pt>
                      <c:pt idx="8">
                        <c:v>6.0238150035639277</c:v>
                      </c:pt>
                      <c:pt idx="9">
                        <c:v>6.26</c:v>
                      </c:pt>
                      <c:pt idx="10">
                        <c:v>6.17</c:v>
                      </c:pt>
                      <c:pt idx="11">
                        <c:v>6.16</c:v>
                      </c:pt>
                    </c:numCache>
                  </c:numRef>
                </c:val>
                <c:smooth val="0"/>
                <c:extLst xmlns:c15="http://schemas.microsoft.com/office/drawing/2012/chart">
                  <c:ext xmlns:c16="http://schemas.microsoft.com/office/drawing/2014/chart" uri="{C3380CC4-5D6E-409C-BE32-E72D297353CC}">
                    <c16:uniqueId val="{00000006-C178-40BA-8233-EED1819A2DCB}"/>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PPT模板2!$A$200</c15:sqref>
                        </c15:formulaRef>
                      </c:ext>
                    </c:extLst>
                    <c:strCache>
                      <c:ptCount val="1"/>
                      <c:pt idx="0">
                        <c:v>2020年</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PPT模板2!$B$200:$M$200</c15:sqref>
                        </c15:formulaRef>
                      </c:ext>
                    </c:extLst>
                    <c:numCache>
                      <c:formatCode>0.00</c:formatCode>
                      <c:ptCount val="12"/>
                      <c:pt idx="0">
                        <c:v>5.99</c:v>
                      </c:pt>
                      <c:pt idx="1">
                        <c:v>6.13</c:v>
                      </c:pt>
                      <c:pt idx="2">
                        <c:v>6.19</c:v>
                      </c:pt>
                      <c:pt idx="3">
                        <c:v>6.37</c:v>
                      </c:pt>
                      <c:pt idx="4">
                        <c:v>6.19</c:v>
                      </c:pt>
                      <c:pt idx="5">
                        <c:v>6.02</c:v>
                      </c:pt>
                      <c:pt idx="6">
                        <c:v>6.18</c:v>
                      </c:pt>
                      <c:pt idx="7">
                        <c:v>6.19</c:v>
                      </c:pt>
                      <c:pt idx="8">
                        <c:v>6.17</c:v>
                      </c:pt>
                      <c:pt idx="9">
                        <c:v>6.1242083284029158</c:v>
                      </c:pt>
                      <c:pt idx="10">
                        <c:v>6.1480330736579933</c:v>
                      </c:pt>
                      <c:pt idx="11">
                        <c:v>6.491606848636513</c:v>
                      </c:pt>
                    </c:numCache>
                  </c:numRef>
                </c:val>
                <c:smooth val="0"/>
                <c:extLst xmlns:c15="http://schemas.microsoft.com/office/drawing/2012/chart">
                  <c:ext xmlns:c16="http://schemas.microsoft.com/office/drawing/2014/chart" uri="{C3380CC4-5D6E-409C-BE32-E72D297353CC}">
                    <c16:uniqueId val="{00000007-C178-40BA-8233-EED1819A2DCB}"/>
                  </c:ext>
                </c:extLst>
              </c15:ser>
            </c15:filteredLineSeries>
          </c:ext>
        </c:extLst>
      </c:lineChart>
      <c:catAx>
        <c:axId val="12924350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92433792"/>
        <c:crosses val="autoZero"/>
        <c:auto val="1"/>
        <c:lblAlgn val="ctr"/>
        <c:lblOffset val="100"/>
        <c:noMultiLvlLbl val="0"/>
      </c:catAx>
      <c:valAx>
        <c:axId val="1292433792"/>
        <c:scaling>
          <c:orientation val="minMax"/>
          <c:max val="7.3"/>
          <c:min val="6"/>
        </c:scaling>
        <c:delete val="0"/>
        <c:axPos val="l"/>
        <c:majorGridlines>
          <c:spPr>
            <a:ln w="9525" cap="flat" cmpd="sng" algn="ctr">
              <a:solidFill>
                <a:schemeClr val="bg1">
                  <a:lumMod val="85000"/>
                </a:schemeClr>
              </a:solidFill>
              <a:round/>
            </a:ln>
            <a:effectLst/>
          </c:spPr>
        </c:majorGridlines>
        <c:minorGridlines>
          <c:spPr>
            <a:ln w="12700" cap="flat" cmpd="sng" algn="ctr">
              <a:solidFill>
                <a:schemeClr val="tx1">
                  <a:lumMod val="5000"/>
                  <a:lumOff val="95000"/>
                </a:schemeClr>
              </a:solidFill>
              <a:round/>
            </a:ln>
            <a:effectLst/>
          </c:spPr>
        </c:min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92435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zh-CN"/>
    </a:p>
  </c:txPr>
  <c:externalData r:id="rId3">
    <c:autoUpdate val="0"/>
  </c:externalData>
  <c:userShapes r:id="rId4"/>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kumimoji="1" lang="en-US" altLang="zh-CN" sz="1800" b="1" i="0" baseline="0">
                <a:effectLst/>
                <a:latin typeface="微软雅黑" panose="020B0503020204020204" pitchFamily="34" charset="-122"/>
                <a:ea typeface="微软雅黑" panose="020B0503020204020204" pitchFamily="34" charset="-122"/>
              </a:rPr>
              <a:t>2022</a:t>
            </a:r>
            <a:r>
              <a:rPr kumimoji="1" lang="zh-CN" altLang="zh-CN" sz="1800" b="1" i="0" baseline="0">
                <a:effectLst/>
                <a:latin typeface="微软雅黑" panose="020B0503020204020204" pitchFamily="34" charset="-122"/>
                <a:ea typeface="微软雅黑" panose="020B0503020204020204" pitchFamily="34" charset="-122"/>
              </a:rPr>
              <a:t>年跨区域流通情况</a:t>
            </a:r>
            <a:endParaRPr lang="zh-CN" altLang="zh-CN">
              <a:effectLst/>
              <a:latin typeface="微软雅黑" panose="020B0503020204020204" pitchFamily="34" charset="-122"/>
              <a:ea typeface="微软雅黑" panose="020B0503020204020204" pitchFamily="34" charset="-122"/>
            </a:endParaRPr>
          </a:p>
        </c:rich>
      </c:tx>
      <c:layout>
        <c:manualLayout>
          <c:xMode val="edge"/>
          <c:yMode val="edge"/>
          <c:x val="0.35625246577722464"/>
          <c:y val="1.4560721936644809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0"/>
          <c:order val="0"/>
          <c:tx>
            <c:strRef>
              <c:f>PPT模板1!$A$226</c:f>
              <c:strCache>
                <c:ptCount val="1"/>
                <c:pt idx="0">
                  <c:v>2022转籍率</c:v>
                </c:pt>
              </c:strCache>
            </c:strRef>
          </c:tx>
          <c:spPr>
            <a:ln w="34925" cap="rnd">
              <a:solidFill>
                <a:schemeClr val="accent1"/>
              </a:solidFill>
              <a:round/>
            </a:ln>
            <a:effectLst>
              <a:outerShdw blurRad="57150" dist="19050" dir="5400000" algn="ctr" rotWithShape="0">
                <a:srgbClr val="000000">
                  <a:alpha val="63000"/>
                </a:srgbClr>
              </a:outerShdw>
            </a:effectLst>
          </c:spPr>
          <c:marker>
            <c:symbol val="circle"/>
            <c:size val="6"/>
            <c:spPr>
              <a:solidFill>
                <a:schemeClr val="bg1"/>
              </a:solidFill>
              <a:ln w="9525">
                <a:solidFill>
                  <a:schemeClr val="accent1"/>
                </a:solidFill>
                <a:round/>
              </a:ln>
              <a:effectLst>
                <a:outerShdw blurRad="57150" dist="19050" dir="5400000" algn="ctr" rotWithShape="0">
                  <a:srgbClr val="000000">
                    <a:alpha val="63000"/>
                  </a:srgbClr>
                </a:outerShdw>
              </a:effectLst>
            </c:spPr>
          </c:marker>
          <c:cat>
            <c:strRef>
              <c:f>PPT模板1!$B$225:$M$225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PPT模板1!$B$226:$M$226</c:f>
              <c:numCache>
                <c:formatCode>0.00%</c:formatCode>
                <c:ptCount val="12"/>
                <c:pt idx="0">
                  <c:v>0.26125671624298569</c:v>
                </c:pt>
                <c:pt idx="1">
                  <c:v>0.24087443467278349</c:v>
                </c:pt>
                <c:pt idx="2">
                  <c:v>0.23537404334605838</c:v>
                </c:pt>
                <c:pt idx="3">
                  <c:v>0.22209999999999999</c:v>
                </c:pt>
                <c:pt idx="4">
                  <c:v>0.21765841360879429</c:v>
                </c:pt>
                <c:pt idx="5">
                  <c:v>0.25186010329044156</c:v>
                </c:pt>
                <c:pt idx="6">
                  <c:v>0.26738517394527705</c:v>
                </c:pt>
                <c:pt idx="7">
                  <c:v>0.26915259457312207</c:v>
                </c:pt>
                <c:pt idx="8">
                  <c:v>0.27206632404004061</c:v>
                </c:pt>
              </c:numCache>
            </c:numRef>
          </c:val>
          <c:smooth val="1"/>
          <c:extLst>
            <c:ext xmlns:c16="http://schemas.microsoft.com/office/drawing/2014/chart" uri="{C3380CC4-5D6E-409C-BE32-E72D297353CC}">
              <c16:uniqueId val="{00000000-CB55-43DB-A191-F33AC33A185E}"/>
            </c:ext>
          </c:extLst>
        </c:ser>
        <c:ser>
          <c:idx val="1"/>
          <c:order val="1"/>
          <c:tx>
            <c:strRef>
              <c:f>PPT模板1!$A$227</c:f>
              <c:strCache>
                <c:ptCount val="1"/>
                <c:pt idx="0">
                  <c:v>2021转籍率</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2"/>
                </a:solidFill>
                <a:round/>
              </a:ln>
              <a:effectLst>
                <a:outerShdw blurRad="57150" dist="19050" dir="5400000" algn="ctr" rotWithShape="0">
                  <a:srgbClr val="000000">
                    <a:alpha val="63000"/>
                  </a:srgbClr>
                </a:outerShdw>
              </a:effectLst>
            </c:spPr>
          </c:marker>
          <c:cat>
            <c:strRef>
              <c:f>PPT模板1!$B$225:$M$225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PPT模板1!$B$227:$M$227</c:f>
              <c:numCache>
                <c:formatCode>0.00%</c:formatCode>
                <c:ptCount val="12"/>
                <c:pt idx="0">
                  <c:v>0.26219999999999999</c:v>
                </c:pt>
                <c:pt idx="1">
                  <c:v>0.2278</c:v>
                </c:pt>
                <c:pt idx="2">
                  <c:v>0.28652807900987814</c:v>
                </c:pt>
                <c:pt idx="3">
                  <c:v>0.27696442972263202</c:v>
                </c:pt>
                <c:pt idx="4">
                  <c:v>0.28326938465642121</c:v>
                </c:pt>
                <c:pt idx="5">
                  <c:v>0.2824207662655589</c:v>
                </c:pt>
                <c:pt idx="6">
                  <c:v>0.27529999999999999</c:v>
                </c:pt>
                <c:pt idx="7">
                  <c:v>0.27151226974619519</c:v>
                </c:pt>
                <c:pt idx="8">
                  <c:v>0.27673491359472968</c:v>
                </c:pt>
                <c:pt idx="9">
                  <c:v>0.26779999999999998</c:v>
                </c:pt>
                <c:pt idx="10">
                  <c:v>0.27084170076259129</c:v>
                </c:pt>
                <c:pt idx="11">
                  <c:v>0.27873888359842963</c:v>
                </c:pt>
              </c:numCache>
            </c:numRef>
          </c:val>
          <c:smooth val="1"/>
          <c:extLst>
            <c:ext xmlns:c16="http://schemas.microsoft.com/office/drawing/2014/chart" uri="{C3380CC4-5D6E-409C-BE32-E72D297353CC}">
              <c16:uniqueId val="{00000001-CB55-43DB-A191-F33AC33A185E}"/>
            </c:ext>
          </c:extLst>
        </c:ser>
        <c:dLbls>
          <c:showLegendKey val="0"/>
          <c:showVal val="0"/>
          <c:showCatName val="0"/>
          <c:showSerName val="0"/>
          <c:showPercent val="0"/>
          <c:showBubbleSize val="0"/>
        </c:dLbls>
        <c:marker val="1"/>
        <c:smooth val="0"/>
        <c:axId val="650228048"/>
        <c:axId val="650240528"/>
        <c:extLst>
          <c:ext xmlns:c15="http://schemas.microsoft.com/office/drawing/2012/chart" uri="{02D57815-91ED-43cb-92C2-25804820EDAC}">
            <c15:filteredLineSeries>
              <c15:ser>
                <c:idx val="2"/>
                <c:order val="2"/>
                <c:tx>
                  <c:strRef>
                    <c:extLst>
                      <c:ext uri="{02D57815-91ED-43cb-92C2-25804820EDAC}">
                        <c15:formulaRef>
                          <c15:sqref>PPT模板1!$A$228</c15:sqref>
                        </c15:formulaRef>
                      </c:ext>
                    </c:extLst>
                    <c:strCache>
                      <c:ptCount val="1"/>
                      <c:pt idx="0">
                        <c:v>2020转籍率</c:v>
                      </c:pt>
                    </c:strCache>
                  </c:strRef>
                </c:tx>
                <c:spPr>
                  <a:ln w="34925" cap="rnd">
                    <a:solidFill>
                      <a:schemeClr val="accent3"/>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3"/>
                      </a:solidFill>
                      <a:round/>
                    </a:ln>
                    <a:effectLst>
                      <a:outerShdw blurRad="57150" dist="19050" dir="5400000" algn="ctr" rotWithShape="0">
                        <a:srgbClr val="000000">
                          <a:alpha val="63000"/>
                        </a:srgbClr>
                      </a:outerShdw>
                    </a:effectLst>
                  </c:spPr>
                </c:marker>
                <c:cat>
                  <c:strRef>
                    <c:extLst>
                      <c:ext uri="{02D57815-91ED-43cb-92C2-25804820EDAC}">
                        <c15:formulaRef>
                          <c15:sqref>PPT模板1!$B$225:$M$225</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PPT模板1!$B$228:$M$228</c15:sqref>
                        </c15:formulaRef>
                      </c:ext>
                    </c:extLst>
                    <c:numCache>
                      <c:formatCode>0.00%</c:formatCode>
                      <c:ptCount val="12"/>
                      <c:pt idx="0">
                        <c:v>0.25059999999999999</c:v>
                      </c:pt>
                      <c:pt idx="1">
                        <c:v>0.14862849908566605</c:v>
                      </c:pt>
                      <c:pt idx="2">
                        <c:v>0.22906657316709783</c:v>
                      </c:pt>
                      <c:pt idx="3">
                        <c:v>0.2681</c:v>
                      </c:pt>
                      <c:pt idx="4">
                        <c:v>0.27400000000000002</c:v>
                      </c:pt>
                      <c:pt idx="5">
                        <c:v>0.27681690568700201</c:v>
                      </c:pt>
                      <c:pt idx="6">
                        <c:v>0.2787</c:v>
                      </c:pt>
                      <c:pt idx="7">
                        <c:v>0.2772</c:v>
                      </c:pt>
                      <c:pt idx="8">
                        <c:v>0.28527738541086217</c:v>
                      </c:pt>
                      <c:pt idx="9">
                        <c:v>0.28341791110374837</c:v>
                      </c:pt>
                      <c:pt idx="10">
                        <c:v>0.2868436102074014</c:v>
                      </c:pt>
                      <c:pt idx="11">
                        <c:v>0.28882804751092278</c:v>
                      </c:pt>
                    </c:numCache>
                  </c:numRef>
                </c:val>
                <c:smooth val="0"/>
                <c:extLst>
                  <c:ext xmlns:c16="http://schemas.microsoft.com/office/drawing/2014/chart" uri="{C3380CC4-5D6E-409C-BE32-E72D297353CC}">
                    <c16:uniqueId val="{00000002-CB55-43DB-A191-F33AC33A185E}"/>
                  </c:ext>
                </c:extLst>
              </c15:ser>
            </c15:filteredLineSeries>
          </c:ext>
        </c:extLst>
      </c:lineChart>
      <c:catAx>
        <c:axId val="650228048"/>
        <c:scaling>
          <c:orientation val="minMax"/>
        </c:scaling>
        <c:delete val="0"/>
        <c:axPos val="b"/>
        <c:numFmt formatCode="General" sourceLinked="1"/>
        <c:majorTickMark val="none"/>
        <c:minorTickMark val="none"/>
        <c:tickLblPos val="nextTo"/>
        <c:spPr>
          <a:noFill/>
          <a:ln w="12700" cap="flat" cmpd="sng" algn="ctr">
            <a:solidFill>
              <a:schemeClr val="tx1">
                <a:lumMod val="65000"/>
                <a:lumOff val="3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50240528"/>
        <c:crosses val="autoZero"/>
        <c:auto val="1"/>
        <c:lblAlgn val="ctr"/>
        <c:lblOffset val="100"/>
        <c:noMultiLvlLbl val="0"/>
      </c:catAx>
      <c:valAx>
        <c:axId val="650240528"/>
        <c:scaling>
          <c:orientation val="minMax"/>
          <c:max val="0.29000000000000004"/>
          <c:min val="0.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50228048"/>
        <c:crosses val="autoZero"/>
        <c:crossBetween val="between"/>
      </c:valAx>
      <c:dTable>
        <c:showHorzBorder val="1"/>
        <c:showVertBorder val="1"/>
        <c:showOutline val="1"/>
        <c:showKeys val="1"/>
        <c:spPr>
          <a:noFill/>
          <a:ln w="9525" cap="flat" cmpd="sng" algn="ctr">
            <a:solidFill>
              <a:schemeClr val="tx1">
                <a:lumMod val="65000"/>
                <a:lumOff val="35000"/>
              </a:schemeClr>
            </a:solidFill>
            <a:round/>
          </a:ln>
          <a:effectLst/>
        </c:spPr>
        <c:txPr>
          <a:bodyPr rot="0" spcFirstLastPara="1" vertOverflow="ellipsis" vert="horz" wrap="square" anchor="ctr" anchorCtr="1"/>
          <a:lstStyle/>
          <a:p>
            <a:pPr rtl="0">
              <a:defRPr sz="10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alpha val="75000"/>
      </a:schemeClr>
    </a:solidFill>
    <a:ln w="9525" cap="flat" cmpd="sng" algn="ctr">
      <a:noFill/>
      <a:round/>
    </a:ln>
    <a:effectLst/>
  </c:spPr>
  <c:txPr>
    <a:bodyPr/>
    <a:lstStyle/>
    <a:p>
      <a:pPr>
        <a:defRPr/>
      </a:pPr>
      <a:endParaRPr lang="zh-CN"/>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CN" altLang="en-US" sz="1400" b="1" i="0" u="none" strike="noStrike" baseline="0">
                <a:effectLst/>
                <a:latin typeface="微软雅黑" panose="020B0503020204020204" pitchFamily="34" charset="-122"/>
                <a:ea typeface="微软雅黑" panose="020B0503020204020204" pitchFamily="34" charset="-122"/>
              </a:rPr>
              <a:t>平均</a:t>
            </a:r>
            <a:r>
              <a:rPr lang="zh-CN" altLang="zh-CN" sz="1400" b="1" i="0" u="none" strike="noStrike" baseline="0">
                <a:effectLst/>
                <a:latin typeface="微软雅黑" panose="020B0503020204020204" pitchFamily="34" charset="-122"/>
                <a:ea typeface="微软雅黑" panose="020B0503020204020204" pitchFamily="34" charset="-122"/>
              </a:rPr>
              <a:t>库存周期</a:t>
            </a:r>
            <a:endParaRPr lang="zh-CN" altLang="en-US" sz="140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0490073753736064"/>
          <c:y val="0.21832214036655828"/>
          <c:w val="0.81319992977972655"/>
          <c:h val="0.57900970005999941"/>
        </c:manualLayout>
      </c:layout>
      <c:barChart>
        <c:barDir val="col"/>
        <c:grouping val="stacked"/>
        <c:varyColors val="0"/>
        <c:ser>
          <c:idx val="0"/>
          <c:order val="0"/>
          <c:tx>
            <c:strRef>
              <c:f>调研模板!$A$4</c:f>
              <c:strCache>
                <c:ptCount val="1"/>
                <c:pt idx="0">
                  <c:v>15天以内</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调研模板!$B$3:$C$3</c:f>
              <c:numCache>
                <c:formatCode>yyyy"年"m"月"</c:formatCode>
                <c:ptCount val="2"/>
                <c:pt idx="0">
                  <c:v>44805</c:v>
                </c:pt>
                <c:pt idx="1">
                  <c:v>44835</c:v>
                </c:pt>
              </c:numCache>
            </c:numRef>
          </c:cat>
          <c:val>
            <c:numRef>
              <c:f>调研模板!$B$4:$C$4</c:f>
              <c:numCache>
                <c:formatCode>0.0%</c:formatCode>
                <c:ptCount val="2"/>
                <c:pt idx="0">
                  <c:v>0.23684210526315788</c:v>
                </c:pt>
                <c:pt idx="1">
                  <c:v>0.22368421052631579</c:v>
                </c:pt>
              </c:numCache>
            </c:numRef>
          </c:val>
          <c:extLst>
            <c:ext xmlns:c16="http://schemas.microsoft.com/office/drawing/2014/chart" uri="{C3380CC4-5D6E-409C-BE32-E72D297353CC}">
              <c16:uniqueId val="{00000000-0906-46C5-97BE-613BA414757D}"/>
            </c:ext>
          </c:extLst>
        </c:ser>
        <c:ser>
          <c:idx val="1"/>
          <c:order val="1"/>
          <c:tx>
            <c:strRef>
              <c:f>调研模板!$A$5</c:f>
              <c:strCache>
                <c:ptCount val="1"/>
                <c:pt idx="0">
                  <c:v>15-30天</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调研模板!$B$3:$C$3</c:f>
              <c:numCache>
                <c:formatCode>yyyy"年"m"月"</c:formatCode>
                <c:ptCount val="2"/>
                <c:pt idx="0">
                  <c:v>44805</c:v>
                </c:pt>
                <c:pt idx="1">
                  <c:v>44835</c:v>
                </c:pt>
              </c:numCache>
            </c:numRef>
          </c:cat>
          <c:val>
            <c:numRef>
              <c:f>调研模板!$B$5:$C$5</c:f>
              <c:numCache>
                <c:formatCode>0.0%</c:formatCode>
                <c:ptCount val="2"/>
                <c:pt idx="0">
                  <c:v>0.47368421052631576</c:v>
                </c:pt>
                <c:pt idx="1">
                  <c:v>0.47368421052631576</c:v>
                </c:pt>
              </c:numCache>
            </c:numRef>
          </c:val>
          <c:extLst>
            <c:ext xmlns:c16="http://schemas.microsoft.com/office/drawing/2014/chart" uri="{C3380CC4-5D6E-409C-BE32-E72D297353CC}">
              <c16:uniqueId val="{00000001-0906-46C5-97BE-613BA414757D}"/>
            </c:ext>
          </c:extLst>
        </c:ser>
        <c:ser>
          <c:idx val="2"/>
          <c:order val="2"/>
          <c:tx>
            <c:strRef>
              <c:f>调研模板!$A$6</c:f>
              <c:strCache>
                <c:ptCount val="1"/>
                <c:pt idx="0">
                  <c:v>30天以上</c:v>
                </c:pt>
              </c:strCache>
            </c:strRef>
          </c:tx>
          <c:spPr>
            <a:solidFill>
              <a:srgbClr val="4BACC6"/>
            </a:solidFill>
            <a:ln>
              <a:noFill/>
            </a:ln>
            <a:effectLst/>
          </c:spPr>
          <c:invertIfNegative val="0"/>
          <c:dLbls>
            <c:dLbl>
              <c:idx val="0"/>
              <c:layout>
                <c:manualLayout>
                  <c:x val="0"/>
                  <c:y val="3.469825028426021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906-46C5-97BE-613BA414757D}"/>
                </c:ext>
              </c:extLst>
            </c:dLbl>
            <c:dLbl>
              <c:idx val="1"/>
              <c:layout>
                <c:manualLayout>
                  <c:x val="0"/>
                  <c:y val="-7.5156146380080616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906-46C5-97BE-613BA414757D}"/>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调研模板!$B$3:$C$3</c:f>
              <c:numCache>
                <c:formatCode>yyyy"年"m"月"</c:formatCode>
                <c:ptCount val="2"/>
                <c:pt idx="0">
                  <c:v>44805</c:v>
                </c:pt>
                <c:pt idx="1">
                  <c:v>44835</c:v>
                </c:pt>
              </c:numCache>
            </c:numRef>
          </c:cat>
          <c:val>
            <c:numRef>
              <c:f>调研模板!$B$6:$C$6</c:f>
              <c:numCache>
                <c:formatCode>0.0%</c:formatCode>
                <c:ptCount val="2"/>
                <c:pt idx="0">
                  <c:v>0.28947368421052633</c:v>
                </c:pt>
                <c:pt idx="1">
                  <c:v>0.30263157894736842</c:v>
                </c:pt>
              </c:numCache>
            </c:numRef>
          </c:val>
          <c:extLst>
            <c:ext xmlns:c16="http://schemas.microsoft.com/office/drawing/2014/chart" uri="{C3380CC4-5D6E-409C-BE32-E72D297353CC}">
              <c16:uniqueId val="{00000004-0906-46C5-97BE-613BA414757D}"/>
            </c:ext>
          </c:extLst>
        </c:ser>
        <c:dLbls>
          <c:dLblPos val="ctr"/>
          <c:showLegendKey val="0"/>
          <c:showVal val="1"/>
          <c:showCatName val="0"/>
          <c:showSerName val="0"/>
          <c:showPercent val="0"/>
          <c:showBubbleSize val="0"/>
        </c:dLbls>
        <c:gapWidth val="150"/>
        <c:overlap val="100"/>
        <c:serLines>
          <c:spPr>
            <a:ln w="15875" cap="flat" cmpd="sng" algn="ctr">
              <a:solidFill>
                <a:srgbClr val="C00000"/>
              </a:solidFill>
              <a:prstDash val="dash"/>
              <a:round/>
            </a:ln>
            <a:effectLst/>
          </c:spPr>
        </c:serLines>
        <c:axId val="1763902016"/>
        <c:axId val="1763902848"/>
      </c:barChart>
      <c:dateAx>
        <c:axId val="1763902016"/>
        <c:scaling>
          <c:orientation val="minMax"/>
        </c:scaling>
        <c:delete val="0"/>
        <c:axPos val="b"/>
        <c:numFmt formatCode="yyyy&quot;年&quot;m&quot;月&quot;" sourceLinked="1"/>
        <c:majorTickMark val="none"/>
        <c:minorTickMark val="none"/>
        <c:tickLblPos val="nextTo"/>
        <c:spPr>
          <a:noFill/>
          <a:ln w="19050" cap="flat" cmpd="sng" algn="ctr">
            <a:solidFill>
              <a:schemeClr val="tx1">
                <a:lumMod val="50000"/>
                <a:lumOff val="50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763902848"/>
        <c:crosses val="autoZero"/>
        <c:auto val="1"/>
        <c:lblOffset val="100"/>
        <c:baseTimeUnit val="months"/>
      </c:dateAx>
      <c:valAx>
        <c:axId val="1763902848"/>
        <c:scaling>
          <c:orientation val="minMax"/>
          <c:max val="1.2"/>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763902016"/>
        <c:crosses val="autoZero"/>
        <c:crossBetween val="between"/>
      </c:valAx>
      <c:spPr>
        <a:noFill/>
        <a:ln>
          <a:noFill/>
        </a:ln>
        <a:effectLst/>
      </c:spPr>
    </c:plotArea>
    <c:legend>
      <c:legendPos val="t"/>
      <c:layout>
        <c:manualLayout>
          <c:xMode val="edge"/>
          <c:yMode val="edge"/>
          <c:x val="0.29712494115956667"/>
          <c:y val="0.15614378395443157"/>
          <c:w val="0.41664409553005716"/>
          <c:h val="8.2879153357230173E-2"/>
        </c:manualLayout>
      </c:layout>
      <c:overlay val="0"/>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alpha val="65000"/>
      </a:schemeClr>
    </a:solidFill>
    <a:ln w="19050" cap="flat" cmpd="sng" algn="ctr">
      <a:noFill/>
      <a:round/>
    </a:ln>
    <a:effectLst>
      <a:outerShdw blurRad="50800" dist="38100" algn="l" rotWithShape="0">
        <a:prstClr val="black">
          <a:alpha val="40000"/>
        </a:prstClr>
      </a:outerShdw>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2022</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1-9</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4731746946614055"/>
          <c:w val="0.86300694578010306"/>
          <c:h val="0.46157257300038235"/>
        </c:manualLayout>
      </c:layout>
      <c:barChart>
        <c:barDir val="col"/>
        <c:grouping val="clustered"/>
        <c:varyColors val="0"/>
        <c:ser>
          <c:idx val="0"/>
          <c:order val="0"/>
          <c:tx>
            <c:strRef>
              <c:f>PPT模板1!$B$282</c:f>
              <c:strCache>
                <c:ptCount val="1"/>
                <c:pt idx="0">
                  <c:v>2022.1-9</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PPT模板1!$A$284:$A$293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PPT模板1!$B$284:$B$293</c:f>
              <c:numCache>
                <c:formatCode>0.00_);[Red]\(0.00\)</c:formatCode>
                <c:ptCount val="10"/>
                <c:pt idx="0">
                  <c:v>709.72159999999997</c:v>
                </c:pt>
                <c:pt idx="1">
                  <c:v>152.90039999999999</c:v>
                </c:pt>
                <c:pt idx="2">
                  <c:v>72.372399999999999</c:v>
                </c:pt>
                <c:pt idx="3">
                  <c:v>26.859000000000002</c:v>
                </c:pt>
                <c:pt idx="4">
                  <c:v>79.640500000000003</c:v>
                </c:pt>
                <c:pt idx="5">
                  <c:v>97.208500000000001</c:v>
                </c:pt>
                <c:pt idx="6">
                  <c:v>3.6762000000000001</c:v>
                </c:pt>
                <c:pt idx="7">
                  <c:v>7.9783999999999997</c:v>
                </c:pt>
                <c:pt idx="8">
                  <c:v>24.088899999999999</c:v>
                </c:pt>
                <c:pt idx="9">
                  <c:v>23.677499999999998</c:v>
                </c:pt>
              </c:numCache>
              <c:extLst/>
            </c:numRef>
          </c:val>
          <c:extLst>
            <c:ext xmlns:c16="http://schemas.microsoft.com/office/drawing/2014/chart" uri="{C3380CC4-5D6E-409C-BE32-E72D297353CC}">
              <c16:uniqueId val="{00000000-0456-4099-9CF2-0192274E7DBC}"/>
            </c:ext>
          </c:extLst>
        </c:ser>
        <c:ser>
          <c:idx val="1"/>
          <c:order val="1"/>
          <c:tx>
            <c:strRef>
              <c:f>PPT模板1!$C$282</c:f>
              <c:strCache>
                <c:ptCount val="1"/>
                <c:pt idx="0">
                  <c:v>2021.1-9</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PPT模板1!$A$284:$A$293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PPT模板1!$C$284:$C$293</c:f>
              <c:numCache>
                <c:formatCode>0.00_);[Red]\(0.00\)</c:formatCode>
                <c:ptCount val="10"/>
                <c:pt idx="0">
                  <c:v>782.75379999999996</c:v>
                </c:pt>
                <c:pt idx="1">
                  <c:v>141.86000000000001</c:v>
                </c:pt>
                <c:pt idx="2">
                  <c:v>75.290999999999997</c:v>
                </c:pt>
                <c:pt idx="3">
                  <c:v>29.550599999999999</c:v>
                </c:pt>
                <c:pt idx="4">
                  <c:v>98.790599999999998</c:v>
                </c:pt>
                <c:pt idx="5">
                  <c:v>108.7916</c:v>
                </c:pt>
                <c:pt idx="6">
                  <c:v>3.5537999999999998</c:v>
                </c:pt>
                <c:pt idx="7">
                  <c:v>10.1089</c:v>
                </c:pt>
                <c:pt idx="8">
                  <c:v>20.310199999999998</c:v>
                </c:pt>
                <c:pt idx="9">
                  <c:v>25.6693</c:v>
                </c:pt>
              </c:numCache>
              <c:extLst/>
            </c:numRef>
          </c:val>
          <c:extLst>
            <c:ext xmlns:c16="http://schemas.microsoft.com/office/drawing/2014/chart" uri="{C3380CC4-5D6E-409C-BE32-E72D297353CC}">
              <c16:uniqueId val="{00000001-0456-4099-9CF2-0192274E7DBC}"/>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PPT模板新!$A$187</c:f>
              <c:strCache>
                <c:ptCount val="1"/>
                <c:pt idx="0">
                  <c:v>2022.9</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PPT模板新!$B$187:$G$187</c:f>
              <c:numCache>
                <c:formatCode>0.0%</c:formatCode>
                <c:ptCount val="6"/>
                <c:pt idx="0">
                  <c:v>3.953819783548921E-2</c:v>
                </c:pt>
                <c:pt idx="1">
                  <c:v>0.12275028401730013</c:v>
                </c:pt>
                <c:pt idx="2">
                  <c:v>0.498888844597692</c:v>
                </c:pt>
                <c:pt idx="3">
                  <c:v>0.23904789428577122</c:v>
                </c:pt>
                <c:pt idx="4">
                  <c:v>7.8199429972295856E-2</c:v>
                </c:pt>
                <c:pt idx="5">
                  <c:v>2.1575349291451579E-2</c:v>
                </c:pt>
              </c:numCache>
            </c:numRef>
          </c:val>
          <c:extLst>
            <c:ext xmlns:c16="http://schemas.microsoft.com/office/drawing/2014/chart" uri="{C3380CC4-5D6E-409C-BE32-E72D297353CC}">
              <c16:uniqueId val="{00000000-F4B1-4947-B962-4085C69031F5}"/>
            </c:ext>
          </c:extLst>
        </c:ser>
        <c:ser>
          <c:idx val="1"/>
          <c:order val="1"/>
          <c:tx>
            <c:strRef>
              <c:f>PPT模板新!$A$188</c:f>
              <c:strCache>
                <c:ptCount val="1"/>
                <c:pt idx="0">
                  <c:v>2022.8</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manualLayout>
                  <c:x val="0"/>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4B1-4947-B962-4085C69031F5}"/>
                </c:ext>
              </c:extLst>
            </c:dLbl>
            <c:dLbl>
              <c:idx val="1"/>
              <c:layout>
                <c:manualLayout>
                  <c:x val="3.0717537488698043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4B1-4947-B962-4085C69031F5}"/>
                </c:ext>
              </c:extLst>
            </c:dLbl>
            <c:dLbl>
              <c:idx val="2"/>
              <c:layout>
                <c:manualLayout>
                  <c:x val="3.071753748869860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4B1-4947-B962-4085C69031F5}"/>
                </c:ext>
              </c:extLst>
            </c:dLbl>
            <c:dLbl>
              <c:idx val="3"/>
              <c:layout>
                <c:manualLayout>
                  <c:x val="4.6076306233047912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4B1-4947-B962-4085C69031F5}"/>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PPT模板新!$B$188:$G$188</c:f>
              <c:numCache>
                <c:formatCode>0.0%</c:formatCode>
                <c:ptCount val="6"/>
                <c:pt idx="0">
                  <c:v>3.9067346464019853E-2</c:v>
                </c:pt>
                <c:pt idx="1">
                  <c:v>0.12418579404466501</c:v>
                </c:pt>
                <c:pt idx="2">
                  <c:v>0.50168656947890822</c:v>
                </c:pt>
                <c:pt idx="3">
                  <c:v>0.23687577543424318</c:v>
                </c:pt>
                <c:pt idx="4">
                  <c:v>7.7126628411910675E-2</c:v>
                </c:pt>
                <c:pt idx="5">
                  <c:v>2.1057886166253103E-2</c:v>
                </c:pt>
              </c:numCache>
            </c:numRef>
          </c:val>
          <c:extLst>
            <c:ext xmlns:c16="http://schemas.microsoft.com/office/drawing/2014/chart" uri="{C3380CC4-5D6E-409C-BE32-E72D297353CC}">
              <c16:uniqueId val="{00000005-F4B1-4947-B962-4085C69031F5}"/>
            </c:ext>
          </c:extLst>
        </c:ser>
        <c:dLbls>
          <c:dLblPos val="outEnd"/>
          <c:showLegendKey val="0"/>
          <c:showVal val="1"/>
          <c:showCatName val="0"/>
          <c:showSerName val="0"/>
          <c:showPercent val="0"/>
          <c:showBubbleSize val="0"/>
        </c:dLbls>
        <c:gapWidth val="100"/>
        <c:overlap val="-24"/>
        <c:axId val="1874746480"/>
        <c:axId val="1874746896"/>
      </c:barChart>
      <c:catAx>
        <c:axId val="1874746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74746896"/>
        <c:crosses val="autoZero"/>
        <c:auto val="1"/>
        <c:lblAlgn val="ctr"/>
        <c:lblOffset val="100"/>
        <c:noMultiLvlLbl val="0"/>
      </c:catAx>
      <c:valAx>
        <c:axId val="187474689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747464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0394870647810157"/>
          <c:y val="0.12657588804748179"/>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F6C0-4C8E-A37D-BF37F12E4206}"/>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F6C0-4C8E-A37D-BF37F12E4206}"/>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F6C0-4C8E-A37D-BF37F12E4206}"/>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F6C0-4C8E-A37D-BF37F12E4206}"/>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F6C0-4C8E-A37D-BF37F12E4206}"/>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F6C0-4C8E-A37D-BF37F12E4206}"/>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F6C0-4C8E-A37D-BF37F12E4206}"/>
              </c:ext>
            </c:extLst>
          </c:dPt>
          <c:dLbls>
            <c:dLbl>
              <c:idx val="0"/>
              <c:layout>
                <c:manualLayout>
                  <c:x val="0.22384013004651221"/>
                  <c:y val="-0.167615079977695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6C0-4C8E-A37D-BF37F12E4206}"/>
                </c:ext>
              </c:extLst>
            </c:dLbl>
            <c:dLbl>
              <c:idx val="1"/>
              <c:layout>
                <c:manualLayout>
                  <c:x val="0.18418822836828358"/>
                  <c:y val="6.631306293383529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6C0-4C8E-A37D-BF37F12E4206}"/>
                </c:ext>
              </c:extLst>
            </c:dLbl>
            <c:dLbl>
              <c:idx val="2"/>
              <c:layout>
                <c:manualLayout>
                  <c:x val="0.18312943308013693"/>
                  <c:y val="0.2449464538239321"/>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6C0-4C8E-A37D-BF37F12E4206}"/>
                </c:ext>
              </c:extLst>
            </c:dLbl>
            <c:dLbl>
              <c:idx val="3"/>
              <c:layout>
                <c:manualLayout>
                  <c:x val="-7.8953121517120764E-2"/>
                  <c:y val="0.2304804431162817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F6C0-4C8E-A37D-BF37F12E4206}"/>
                </c:ext>
              </c:extLst>
            </c:dLbl>
            <c:dLbl>
              <c:idx val="4"/>
              <c:layout>
                <c:manualLayout>
                  <c:x val="-0.26492291703579235"/>
                  <c:y val="0.1238306239810406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F6C0-4C8E-A37D-BF37F12E4206}"/>
                </c:ext>
              </c:extLst>
            </c:dLbl>
            <c:dLbl>
              <c:idx val="5"/>
              <c:layout>
                <c:manualLayout>
                  <c:x val="-0.23928630624760663"/>
                  <c:y val="-0.1390251023357564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F6C0-4C8E-A37D-BF37F12E4206}"/>
                </c:ext>
              </c:extLst>
            </c:dLbl>
            <c:dLbl>
              <c:idx val="6"/>
              <c:layout>
                <c:manualLayout>
                  <c:x val="-0.17786427225565787"/>
                  <c:y val="-0.2531748414283164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F6C0-4C8E-A37D-BF37F12E4206}"/>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'新能源模板（二手车）'!$A$28:$A$34</c:f>
              <c:strCache>
                <c:ptCount val="7"/>
                <c:pt idx="0">
                  <c:v>A00</c:v>
                </c:pt>
                <c:pt idx="1">
                  <c:v>A0</c:v>
                </c:pt>
                <c:pt idx="2">
                  <c:v>A</c:v>
                </c:pt>
                <c:pt idx="3">
                  <c:v>B</c:v>
                </c:pt>
                <c:pt idx="4">
                  <c:v>C</c:v>
                </c:pt>
                <c:pt idx="5">
                  <c:v>MPV</c:v>
                </c:pt>
                <c:pt idx="6">
                  <c:v>SUV</c:v>
                </c:pt>
              </c:strCache>
            </c:strRef>
          </c:cat>
          <c:val>
            <c:numRef>
              <c:f>'新能源模板（二手车）'!$B$28:$B$34</c:f>
              <c:numCache>
                <c:formatCode>0.0%</c:formatCode>
                <c:ptCount val="7"/>
                <c:pt idx="0">
                  <c:v>0.18276436303080765</c:v>
                </c:pt>
                <c:pt idx="1">
                  <c:v>5.7285595337218984E-2</c:v>
                </c:pt>
                <c:pt idx="2">
                  <c:v>0.24662781015820151</c:v>
                </c:pt>
                <c:pt idx="3">
                  <c:v>7.7185678601165694E-2</c:v>
                </c:pt>
                <c:pt idx="4">
                  <c:v>1.6985845129059117E-2</c:v>
                </c:pt>
                <c:pt idx="5">
                  <c:v>3.1473771856786015E-2</c:v>
                </c:pt>
                <c:pt idx="6">
                  <c:v>0.38767693588676105</c:v>
                </c:pt>
              </c:numCache>
            </c:numRef>
          </c:val>
          <c:extLst>
            <c:ext xmlns:c16="http://schemas.microsoft.com/office/drawing/2014/chart" uri="{C3380CC4-5D6E-409C-BE32-E72D297353CC}">
              <c16:uniqueId val="{0000000E-F6C0-4C8E-A37D-BF37F12E4206}"/>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2913751304070184"/>
          <c:y val="0.19079161164830041"/>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8C48-4FBF-869C-C27D676CB241}"/>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8C48-4FBF-869C-C27D676CB241}"/>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8C48-4FBF-869C-C27D676CB241}"/>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8C48-4FBF-869C-C27D676CB241}"/>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8C48-4FBF-869C-C27D676CB241}"/>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8C48-4FBF-869C-C27D676CB241}"/>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8C48-4FBF-869C-C27D676CB241}"/>
              </c:ext>
            </c:extLst>
          </c:dPt>
          <c:dLbls>
            <c:dLbl>
              <c:idx val="0"/>
              <c:layout>
                <c:manualLayout>
                  <c:x val="0.21203530651242442"/>
                  <c:y val="-0.2501259285347244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C48-4FBF-869C-C27D676CB241}"/>
                </c:ext>
              </c:extLst>
            </c:dLbl>
            <c:dLbl>
              <c:idx val="1"/>
              <c:layout>
                <c:manualLayout>
                  <c:x val="0.20632481343674566"/>
                  <c:y val="-7.102084057812062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C48-4FBF-869C-C27D676CB241}"/>
                </c:ext>
              </c:extLst>
            </c:dLbl>
            <c:dLbl>
              <c:idx val="2"/>
              <c:layout>
                <c:manualLayout>
                  <c:x val="0.1938216937295314"/>
                  <c:y val="0.1917521485516077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C48-4FBF-869C-C27D676CB241}"/>
                </c:ext>
              </c:extLst>
            </c:dLbl>
            <c:dLbl>
              <c:idx val="3"/>
              <c:layout>
                <c:manualLayout>
                  <c:x val="7.4549095142019952E-3"/>
                  <c:y val="0.1933856532449618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C48-4FBF-869C-C27D676CB241}"/>
                </c:ext>
              </c:extLst>
            </c:dLbl>
            <c:dLbl>
              <c:idx val="4"/>
              <c:layout>
                <c:manualLayout>
                  <c:x val="-0.27105207005671678"/>
                  <c:y val="0.1607707175025922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8C48-4FBF-869C-C27D676CB241}"/>
                </c:ext>
              </c:extLst>
            </c:dLbl>
            <c:dLbl>
              <c:idx val="5"/>
              <c:layout>
                <c:manualLayout>
                  <c:x val="-0.23317596672820348"/>
                  <c:y val="-0.1134006663989067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8C48-4FBF-869C-C27D676CB241}"/>
                </c:ext>
              </c:extLst>
            </c:dLbl>
            <c:dLbl>
              <c:idx val="6"/>
              <c:layout>
                <c:manualLayout>
                  <c:x val="-0.16622276328900015"/>
                  <c:y val="-0.24910296722180889"/>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8C48-4FBF-869C-C27D676CB241}"/>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'新能源模板（二手车）'!$B$3:$B$9</c:f>
              <c:numCache>
                <c:formatCode>0.0%</c:formatCode>
                <c:ptCount val="7"/>
                <c:pt idx="0">
                  <c:v>0.18819589786521557</c:v>
                </c:pt>
                <c:pt idx="1">
                  <c:v>5.667643365424864E-2</c:v>
                </c:pt>
                <c:pt idx="2">
                  <c:v>0.25006278777731267</c:v>
                </c:pt>
                <c:pt idx="3">
                  <c:v>7.1075763917957308E-2</c:v>
                </c:pt>
                <c:pt idx="4">
                  <c:v>1.4064462118041021E-2</c:v>
                </c:pt>
                <c:pt idx="5">
                  <c:v>2.8212641272498954E-2</c:v>
                </c:pt>
                <c:pt idx="6">
                  <c:v>0.39171201339472583</c:v>
                </c:pt>
              </c:numCache>
            </c:numRef>
          </c:val>
          <c:extLst>
            <c:ext xmlns:c16="http://schemas.microsoft.com/office/drawing/2014/chart" uri="{C3380CC4-5D6E-409C-BE32-E72D297353CC}">
              <c16:uniqueId val="{0000000E-8C48-4FBF-869C-C27D676CB241}"/>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2022年9月交易使用年限分析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PPT模板1!$B$60</c:f>
              <c:strCache>
                <c:ptCount val="1"/>
                <c:pt idx="0">
                  <c:v>车龄占比</c:v>
                </c:pt>
              </c:strCache>
            </c:strRef>
          </c:tx>
          <c:spPr>
            <a:ln>
              <a:solidFill>
                <a:schemeClr val="bg1"/>
              </a:solidFill>
            </a:ln>
          </c:spPr>
          <c:dPt>
            <c:idx val="0"/>
            <c:bubble3D val="0"/>
            <c:spPr>
              <a:solidFill>
                <a:schemeClr val="accent5">
                  <a:shade val="58000"/>
                </a:schemeClr>
              </a:solidFill>
              <a:ln>
                <a:solidFill>
                  <a:schemeClr val="bg1"/>
                </a:solidFill>
              </a:ln>
              <a:effectLst/>
            </c:spPr>
            <c:extLst>
              <c:ext xmlns:c16="http://schemas.microsoft.com/office/drawing/2014/chart" uri="{C3380CC4-5D6E-409C-BE32-E72D297353CC}">
                <c16:uniqueId val="{00000001-CBE2-44BF-8A23-4550144E588B}"/>
              </c:ext>
            </c:extLst>
          </c:dPt>
          <c:dPt>
            <c:idx val="1"/>
            <c:bubble3D val="0"/>
            <c:spPr>
              <a:solidFill>
                <a:schemeClr val="accent5">
                  <a:shade val="86000"/>
                </a:schemeClr>
              </a:solidFill>
              <a:ln>
                <a:solidFill>
                  <a:schemeClr val="bg1"/>
                </a:solidFill>
              </a:ln>
              <a:effectLst/>
            </c:spPr>
            <c:extLst>
              <c:ext xmlns:c16="http://schemas.microsoft.com/office/drawing/2014/chart" uri="{C3380CC4-5D6E-409C-BE32-E72D297353CC}">
                <c16:uniqueId val="{00000003-CBE2-44BF-8A23-4550144E588B}"/>
              </c:ext>
            </c:extLst>
          </c:dPt>
          <c:dPt>
            <c:idx val="2"/>
            <c:bubble3D val="0"/>
            <c:explosion val="2"/>
            <c:spPr>
              <a:solidFill>
                <a:schemeClr val="accent5">
                  <a:tint val="86000"/>
                </a:schemeClr>
              </a:solidFill>
              <a:ln>
                <a:solidFill>
                  <a:schemeClr val="bg1"/>
                </a:solidFill>
              </a:ln>
              <a:effectLst/>
            </c:spPr>
            <c:extLst>
              <c:ext xmlns:c16="http://schemas.microsoft.com/office/drawing/2014/chart" uri="{C3380CC4-5D6E-409C-BE32-E72D297353CC}">
                <c16:uniqueId val="{00000005-CBE2-44BF-8A23-4550144E588B}"/>
              </c:ext>
            </c:extLst>
          </c:dPt>
          <c:dPt>
            <c:idx val="3"/>
            <c:bubble3D val="0"/>
            <c:spPr>
              <a:solidFill>
                <a:schemeClr val="accent5">
                  <a:tint val="58000"/>
                </a:schemeClr>
              </a:solidFill>
              <a:ln>
                <a:solidFill>
                  <a:schemeClr val="bg1"/>
                </a:solidFill>
              </a:ln>
              <a:effectLst/>
            </c:spPr>
            <c:extLst>
              <c:ext xmlns:c16="http://schemas.microsoft.com/office/drawing/2014/chart" uri="{C3380CC4-5D6E-409C-BE32-E72D297353CC}">
                <c16:uniqueId val="{00000007-CBE2-44BF-8A23-4550144E588B}"/>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CBE2-44BF-8A23-4550144E588B}"/>
                </c:ext>
              </c:extLst>
            </c:dLbl>
            <c:dLbl>
              <c:idx val="1"/>
              <c:layout>
                <c:manualLayout>
                  <c:x val="-5.4655155794680839E-2"/>
                  <c:y val="0.15857603713058763"/>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CBE2-44BF-8A23-4550144E588B}"/>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CBE2-44BF-8A23-4550144E588B}"/>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CBE2-44BF-8A23-4550144E588B}"/>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PPT模板1!$A$61:$A$64</c:f>
              <c:strCache>
                <c:ptCount val="4"/>
                <c:pt idx="0">
                  <c:v>3年内</c:v>
                </c:pt>
                <c:pt idx="1">
                  <c:v>3-6年</c:v>
                </c:pt>
                <c:pt idx="2">
                  <c:v>7-10年</c:v>
                </c:pt>
                <c:pt idx="3">
                  <c:v>10年以上</c:v>
                </c:pt>
              </c:strCache>
            </c:strRef>
          </c:cat>
          <c:val>
            <c:numRef>
              <c:f>PPT模板1!$B$61:$B$64</c:f>
              <c:numCache>
                <c:formatCode>0.0%</c:formatCode>
                <c:ptCount val="4"/>
                <c:pt idx="0">
                  <c:v>0.30669751338714901</c:v>
                </c:pt>
                <c:pt idx="1">
                  <c:v>0.44787916452609189</c:v>
                </c:pt>
                <c:pt idx="2">
                  <c:v>0.19244838886259227</c:v>
                </c:pt>
                <c:pt idx="3">
                  <c:v>5.2974933224166826E-2</c:v>
                </c:pt>
              </c:numCache>
            </c:numRef>
          </c:val>
          <c:extLst>
            <c:ext xmlns:c16="http://schemas.microsoft.com/office/drawing/2014/chart" uri="{C3380CC4-5D6E-409C-BE32-E72D297353CC}">
              <c16:uniqueId val="{00000008-CBE2-44BF-8A23-4550144E588B}"/>
            </c:ext>
          </c:extLst>
        </c:ser>
        <c:dLbls>
          <c:showLegendKey val="0"/>
          <c:showVal val="0"/>
          <c:showCatName val="0"/>
          <c:showSerName val="0"/>
          <c:showPercent val="0"/>
          <c:showBubbleSize val="0"/>
          <c:showLeaderLines val="1"/>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2022年8月交易使用年限分析</a:t>
            </a:r>
          </a:p>
        </c:rich>
      </c:tx>
      <c:layout>
        <c:manualLayout>
          <c:xMode val="edge"/>
          <c:yMode val="edge"/>
          <c:x val="0.22491870016799256"/>
          <c:y val="2.5481723680126519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2153448098618786"/>
          <c:y val="0.24504045314768039"/>
          <c:w val="0.55386248566386342"/>
          <c:h val="0.65624692565130927"/>
        </c:manualLayout>
      </c:layout>
      <c:doughnutChart>
        <c:varyColors val="1"/>
        <c:ser>
          <c:idx val="0"/>
          <c:order val="0"/>
          <c:spPr>
            <a:ln>
              <a:solidFill>
                <a:schemeClr val="bg1"/>
              </a:solidFill>
            </a:ln>
          </c:spPr>
          <c:dPt>
            <c:idx val="0"/>
            <c:bubble3D val="0"/>
            <c:spPr>
              <a:solidFill>
                <a:schemeClr val="accent1">
                  <a:tint val="58000"/>
                </a:schemeClr>
              </a:solidFill>
              <a:ln>
                <a:solidFill>
                  <a:schemeClr val="bg1"/>
                </a:solidFill>
              </a:ln>
              <a:effectLst/>
            </c:spPr>
            <c:extLst>
              <c:ext xmlns:c16="http://schemas.microsoft.com/office/drawing/2014/chart" uri="{C3380CC4-5D6E-409C-BE32-E72D297353CC}">
                <c16:uniqueId val="{00000001-D0FF-4F67-AC80-BE25AE068791}"/>
              </c:ext>
            </c:extLst>
          </c:dPt>
          <c:dPt>
            <c:idx val="1"/>
            <c:bubble3D val="0"/>
            <c:spPr>
              <a:solidFill>
                <a:schemeClr val="accent1">
                  <a:tint val="86000"/>
                </a:schemeClr>
              </a:solidFill>
              <a:ln>
                <a:solidFill>
                  <a:schemeClr val="bg1"/>
                </a:solidFill>
              </a:ln>
              <a:effectLst/>
            </c:spPr>
            <c:extLst>
              <c:ext xmlns:c16="http://schemas.microsoft.com/office/drawing/2014/chart" uri="{C3380CC4-5D6E-409C-BE32-E72D297353CC}">
                <c16:uniqueId val="{00000003-D0FF-4F67-AC80-BE25AE068791}"/>
              </c:ext>
            </c:extLst>
          </c:dPt>
          <c:dPt>
            <c:idx val="2"/>
            <c:bubble3D val="0"/>
            <c:spPr>
              <a:solidFill>
                <a:schemeClr val="accent1">
                  <a:shade val="86000"/>
                </a:schemeClr>
              </a:solidFill>
              <a:ln>
                <a:solidFill>
                  <a:schemeClr val="bg1"/>
                </a:solidFill>
              </a:ln>
              <a:effectLst/>
            </c:spPr>
            <c:extLst>
              <c:ext xmlns:c16="http://schemas.microsoft.com/office/drawing/2014/chart" uri="{C3380CC4-5D6E-409C-BE32-E72D297353CC}">
                <c16:uniqueId val="{00000005-D0FF-4F67-AC80-BE25AE068791}"/>
              </c:ext>
            </c:extLst>
          </c:dPt>
          <c:dPt>
            <c:idx val="3"/>
            <c:bubble3D val="0"/>
            <c:spPr>
              <a:solidFill>
                <a:schemeClr val="accent1">
                  <a:shade val="58000"/>
                </a:schemeClr>
              </a:solidFill>
              <a:ln>
                <a:solidFill>
                  <a:schemeClr val="bg1"/>
                </a:solidFill>
              </a:ln>
              <a:effectLst/>
            </c:spPr>
            <c:extLst>
              <c:ext xmlns:c16="http://schemas.microsoft.com/office/drawing/2014/chart" uri="{C3380CC4-5D6E-409C-BE32-E72D297353CC}">
                <c16:uniqueId val="{00000007-D0FF-4F67-AC80-BE25AE068791}"/>
              </c:ext>
            </c:extLst>
          </c:dPt>
          <c:dLbls>
            <c:dLbl>
              <c:idx val="0"/>
              <c:layout>
                <c:manualLayout>
                  <c:x val="0.18495908218097049"/>
                  <c:y val="-6.7319542545155778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D0FF-4F67-AC80-BE25AE068791}"/>
                </c:ext>
              </c:extLst>
            </c:dLbl>
            <c:dLbl>
              <c:idx val="1"/>
              <c:layout>
                <c:manualLayout>
                  <c:x val="-3.3548772476464365E-2"/>
                  <c:y val="0.15474347483636167"/>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D0FF-4F67-AC80-BE25AE068791}"/>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D0FF-4F67-AC80-BE25AE068791}"/>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D0FF-4F67-AC80-BE25AE068791}"/>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PPT模板1!$A$67:$A$70</c:f>
              <c:strCache>
                <c:ptCount val="4"/>
                <c:pt idx="0">
                  <c:v>3年内</c:v>
                </c:pt>
                <c:pt idx="1">
                  <c:v>3-6年</c:v>
                </c:pt>
                <c:pt idx="2">
                  <c:v>7-10年</c:v>
                </c:pt>
                <c:pt idx="3">
                  <c:v>10年以上</c:v>
                </c:pt>
              </c:strCache>
            </c:strRef>
          </c:cat>
          <c:val>
            <c:numRef>
              <c:f>PPT模板1!$B$67:$B$70</c:f>
              <c:numCache>
                <c:formatCode>0.0%</c:formatCode>
                <c:ptCount val="4"/>
                <c:pt idx="0">
                  <c:v>0.30034388987347549</c:v>
                </c:pt>
                <c:pt idx="1">
                  <c:v>0.42167971158766465</c:v>
                </c:pt>
                <c:pt idx="2">
                  <c:v>0.20019201142529305</c:v>
                </c:pt>
                <c:pt idx="3">
                  <c:v>7.7784387113566791E-2</c:v>
                </c:pt>
              </c:numCache>
            </c:numRef>
          </c:val>
          <c:extLst>
            <c:ext xmlns:c16="http://schemas.microsoft.com/office/drawing/2014/chart" uri="{C3380CC4-5D6E-409C-BE32-E72D297353CC}">
              <c16:uniqueId val="{00000008-D0FF-4F67-AC80-BE25AE068791}"/>
            </c:ext>
          </c:extLst>
        </c:ser>
        <c:dLbls>
          <c:showLegendKey val="0"/>
          <c:showVal val="0"/>
          <c:showCatName val="0"/>
          <c:showSerName val="0"/>
          <c:showPercent val="0"/>
          <c:showBubbleSize val="0"/>
          <c:showLeaderLines val="0"/>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2021年1-9月交易使用年限分析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1"/>
          <c:order val="1"/>
          <c:tx>
            <c:strRef>
              <c:f>PPT模板1!$C$89</c:f>
              <c:strCache>
                <c:ptCount val="1"/>
                <c:pt idx="0">
                  <c:v>2021年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1-FFB6-4C3C-8284-904D4EE8F617}"/>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3-FFB6-4C3C-8284-904D4EE8F617}"/>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5-FFB6-4C3C-8284-904D4EE8F617}"/>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07-FFB6-4C3C-8284-904D4EE8F617}"/>
              </c:ext>
            </c:extLst>
          </c:dPt>
          <c:dLbls>
            <c:dLbl>
              <c:idx val="0"/>
              <c:layout>
                <c:manualLayout>
                  <c:x val="0.2270721651555056"/>
                  <c:y val="-5.8921625702881952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3407603476303155"/>
                      <c:h val="7.8736520579035157E-2"/>
                    </c:manualLayout>
                  </c15:layout>
                </c:ext>
                <c:ext xmlns:c16="http://schemas.microsoft.com/office/drawing/2014/chart" uri="{C3380CC4-5D6E-409C-BE32-E72D297353CC}">
                  <c16:uniqueId val="{00000001-FFB6-4C3C-8284-904D4EE8F617}"/>
                </c:ext>
              </c:extLst>
            </c:dLbl>
            <c:dLbl>
              <c:idx val="1"/>
              <c:layout>
                <c:manualLayout>
                  <c:x val="0.21462985473602575"/>
                  <c:y val="4.1463245316010595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1937867804370629"/>
                      <c:h val="0.13984025051841945"/>
                    </c:manualLayout>
                  </c15:layout>
                </c:ext>
                <c:ext xmlns:c16="http://schemas.microsoft.com/office/drawing/2014/chart" uri="{C3380CC4-5D6E-409C-BE32-E72D297353CC}">
                  <c16:uniqueId val="{00000003-FFB6-4C3C-8284-904D4EE8F617}"/>
                </c:ext>
              </c:extLst>
            </c:dLbl>
            <c:dLbl>
              <c:idx val="2"/>
              <c:layout>
                <c:manualLayout>
                  <c:x val="-0.17730280101390133"/>
                  <c:y val="1.5275932484845989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18562384103429885"/>
                      <c:h val="0.24022494970455074"/>
                    </c:manualLayout>
                  </c15:layout>
                </c:ext>
                <c:ext xmlns:c16="http://schemas.microsoft.com/office/drawing/2014/chart" uri="{C3380CC4-5D6E-409C-BE32-E72D297353CC}">
                  <c16:uniqueId val="{00000005-FFB6-4C3C-8284-904D4EE8F617}"/>
                </c:ext>
              </c:extLst>
            </c:dLbl>
            <c:dLbl>
              <c:idx val="3"/>
              <c:layout>
                <c:manualLayout>
                  <c:x val="-6.9987996109573652E-2"/>
                  <c:y val="-0.1462126684734309"/>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8073469883608063"/>
                      <c:h val="7.8736520579035157E-2"/>
                    </c:manualLayout>
                  </c15:layout>
                </c:ext>
                <c:ext xmlns:c16="http://schemas.microsoft.com/office/drawing/2014/chart" uri="{C3380CC4-5D6E-409C-BE32-E72D297353CC}">
                  <c16:uniqueId val="{00000007-FFB6-4C3C-8284-904D4EE8F617}"/>
                </c:ext>
              </c:extLst>
            </c:dLbl>
            <c:spPr>
              <a:noFill/>
              <a:ln>
                <a:noFill/>
              </a:ln>
              <a:effectLst/>
            </c:spPr>
            <c:txPr>
              <a:bodyPr rot="0" spcFirstLastPara="1" vertOverflow="ellipsis" vert="horz" wrap="square" lIns="38100" tIns="19050" rIns="38100" bIns="19050" anchor="ctr" anchorCtr="0">
                <a:sp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PPT模板1!$A$90:$A$93</c:f>
              <c:strCache>
                <c:ptCount val="4"/>
                <c:pt idx="0">
                  <c:v>3年内</c:v>
                </c:pt>
                <c:pt idx="1">
                  <c:v>3-6年</c:v>
                </c:pt>
                <c:pt idx="2">
                  <c:v>7-10年</c:v>
                </c:pt>
                <c:pt idx="3">
                  <c:v>10年以上</c:v>
                </c:pt>
              </c:strCache>
            </c:strRef>
          </c:cat>
          <c:val>
            <c:numRef>
              <c:f>PPT模板1!$C$90:$C$93</c:f>
              <c:numCache>
                <c:formatCode>0.0%</c:formatCode>
                <c:ptCount val="4"/>
                <c:pt idx="0">
                  <c:v>0.22481109060232141</c:v>
                </c:pt>
                <c:pt idx="1">
                  <c:v>0.37152078716734849</c:v>
                </c:pt>
                <c:pt idx="2">
                  <c:v>0.24222764941661001</c:v>
                </c:pt>
                <c:pt idx="3">
                  <c:v>0.16144047281372009</c:v>
                </c:pt>
              </c:numCache>
            </c:numRef>
          </c:val>
          <c:extLst>
            <c:ext xmlns:c16="http://schemas.microsoft.com/office/drawing/2014/chart" uri="{C3380CC4-5D6E-409C-BE32-E72D297353CC}">
              <c16:uniqueId val="{00000008-FFB6-4C3C-8284-904D4EE8F617}"/>
            </c:ext>
          </c:extLst>
        </c:ser>
        <c:dLbls>
          <c:showLegendKey val="0"/>
          <c:showVal val="0"/>
          <c:showCatName val="0"/>
          <c:showSerName val="0"/>
          <c:showPercent val="0"/>
          <c:showBubbleSize val="0"/>
          <c:showLeaderLines val="0"/>
        </c:dLbls>
        <c:firstSliceAng val="0"/>
        <c:holeSize val="60"/>
        <c:extLst>
          <c:ext xmlns:c15="http://schemas.microsoft.com/office/drawing/2012/chart" uri="{02D57815-91ED-43cb-92C2-25804820EDAC}">
            <c15:filteredPieSeries>
              <c15:ser>
                <c:idx val="0"/>
                <c:order val="0"/>
                <c:tx>
                  <c:strRef>
                    <c:extLst>
                      <c:ext uri="{02D57815-91ED-43cb-92C2-25804820EDAC}">
                        <c15:formulaRef>
                          <c15:sqref>PPT模板1!$B$89</c15:sqref>
                        </c15:formulaRef>
                      </c:ext>
                    </c:extLst>
                    <c:strCache>
                      <c:ptCount val="1"/>
                      <c:pt idx="0">
                        <c:v>2022年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A-FFB6-4C3C-8284-904D4EE8F617}"/>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C-FFB6-4C3C-8284-904D4EE8F617}"/>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E-FFB6-4C3C-8284-904D4EE8F617}"/>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10-FFB6-4C3C-8284-904D4EE8F617}"/>
                    </c:ext>
                  </c:extLst>
                </c:dPt>
                <c:dLbls>
                  <c:dLbl>
                    <c:idx val="0"/>
                    <c:layout>
                      <c:manualLayout>
                        <c:x val="0.20420210826489907"/>
                        <c:y val="-9.6771842408661421E-2"/>
                      </c:manualLayout>
                    </c:layout>
                    <c:showLegendKey val="0"/>
                    <c:showVal val="1"/>
                    <c:showCatName val="1"/>
                    <c:showSerName val="0"/>
                    <c:showPercent val="0"/>
                    <c:showBubbleSize val="0"/>
                    <c:extLst>
                      <c:ext uri="{CE6537A1-D6FC-4f65-9D91-7224C49458BB}">
                        <c15:layout>
                          <c:manualLayout>
                            <c:w val="0.34719645913026292"/>
                            <c:h val="0.13863222792579918"/>
                          </c:manualLayout>
                        </c15:layout>
                      </c:ext>
                      <c:ext xmlns:c16="http://schemas.microsoft.com/office/drawing/2014/chart" uri="{C3380CC4-5D6E-409C-BE32-E72D297353CC}">
                        <c16:uniqueId val="{0000000A-FFB6-4C3C-8284-904D4EE8F617}"/>
                      </c:ext>
                    </c:extLst>
                  </c:dLbl>
                  <c:dLbl>
                    <c:idx val="1"/>
                    <c:layout>
                      <c:manualLayout>
                        <c:x val="-5.4655155794680839E-2"/>
                        <c:y val="0.15857603713058763"/>
                      </c:manualLayout>
                    </c:layout>
                    <c:showLegendKey val="0"/>
                    <c:showVal val="1"/>
                    <c:showCatName val="1"/>
                    <c:showSerName val="0"/>
                    <c:showPercent val="0"/>
                    <c:showBubbleSize val="0"/>
                    <c:extLst>
                      <c:ext uri="{CE6537A1-D6FC-4f65-9D91-7224C49458BB}">
                        <c15:layout>
                          <c:manualLayout>
                            <c:w val="0.32534157838246103"/>
                            <c:h val="9.9294875578155403E-2"/>
                          </c:manualLayout>
                        </c15:layout>
                      </c:ext>
                      <c:ext xmlns:c16="http://schemas.microsoft.com/office/drawing/2014/chart" uri="{C3380CC4-5D6E-409C-BE32-E72D297353CC}">
                        <c16:uniqueId val="{0000000C-FFB6-4C3C-8284-904D4EE8F617}"/>
                      </c:ext>
                    </c:extLst>
                  </c:dLbl>
                  <c:dLbl>
                    <c:idx val="2"/>
                    <c:layout>
                      <c:manualLayout>
                        <c:x val="-0.19238003863826234"/>
                        <c:y val="8.3304720366245977E-2"/>
                      </c:manualLayout>
                    </c:layout>
                    <c:showLegendKey val="0"/>
                    <c:showVal val="1"/>
                    <c:showCatName val="1"/>
                    <c:showSerName val="0"/>
                    <c:showPercent val="0"/>
                    <c:showBubbleSize val="0"/>
                    <c:extLst>
                      <c:ext uri="{CE6537A1-D6FC-4f65-9D91-7224C49458BB}">
                        <c15:layout>
                          <c:manualLayout>
                            <c:w val="0.19056338763575603"/>
                            <c:h val="0.28424678297451123"/>
                          </c:manualLayout>
                        </c15:layout>
                      </c:ext>
                      <c:ext xmlns:c16="http://schemas.microsoft.com/office/drawing/2014/chart" uri="{C3380CC4-5D6E-409C-BE32-E72D297353CC}">
                        <c16:uniqueId val="{0000000E-FFB6-4C3C-8284-904D4EE8F617}"/>
                      </c:ext>
                    </c:extLst>
                  </c:dLbl>
                  <c:dLbl>
                    <c:idx val="3"/>
                    <c:layout>
                      <c:manualLayout>
                        <c:x val="-7.0854349415204673E-2"/>
                        <c:y val="-0.14708565330363771"/>
                      </c:manualLayout>
                    </c:layout>
                    <c:showLegendKey val="0"/>
                    <c:showVal val="1"/>
                    <c:showCatName val="1"/>
                    <c:showSerName val="0"/>
                    <c:showPercent val="0"/>
                    <c:showBubbleSize val="0"/>
                    <c:extLst>
                      <c:ext uri="{CE6537A1-D6FC-4f65-9D91-7224C49458BB}">
                        <c15:layout>
                          <c:manualLayout>
                            <c:w val="0.31917549180944499"/>
                            <c:h val="0.11901972173988699"/>
                          </c:manualLayout>
                        </c15:layout>
                      </c:ext>
                      <c:ext xmlns:c16="http://schemas.microsoft.com/office/drawing/2014/chart" uri="{C3380CC4-5D6E-409C-BE32-E72D297353CC}">
                        <c16:uniqueId val="{00000010-FFB6-4C3C-8284-904D4EE8F617}"/>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uri="{CE6537A1-D6FC-4f65-9D91-7224C49458BB}"/>
                  </c:extLst>
                </c:dLbls>
                <c:cat>
                  <c:strRef>
                    <c:extLst>
                      <c:ext uri="{02D57815-91ED-43cb-92C2-25804820EDAC}">
                        <c15:formulaRef>
                          <c15:sqref>PPT模板1!$A$90:$A$93</c15:sqref>
                        </c15:formulaRef>
                      </c:ext>
                    </c:extLst>
                    <c:strCache>
                      <c:ptCount val="4"/>
                      <c:pt idx="0">
                        <c:v>3年内</c:v>
                      </c:pt>
                      <c:pt idx="1">
                        <c:v>3-6年</c:v>
                      </c:pt>
                      <c:pt idx="2">
                        <c:v>7-10年</c:v>
                      </c:pt>
                      <c:pt idx="3">
                        <c:v>10年以上</c:v>
                      </c:pt>
                    </c:strCache>
                  </c:strRef>
                </c:cat>
                <c:val>
                  <c:numRef>
                    <c:extLst>
                      <c:ext uri="{02D57815-91ED-43cb-92C2-25804820EDAC}">
                        <c15:formulaRef>
                          <c15:sqref>PPT模板1!$B$90:$B$93</c15:sqref>
                        </c15:formulaRef>
                      </c:ext>
                    </c:extLst>
                    <c:numCache>
                      <c:formatCode>0.0%</c:formatCode>
                      <c:ptCount val="4"/>
                      <c:pt idx="0">
                        <c:v>0.30531120584073396</c:v>
                      </c:pt>
                      <c:pt idx="1">
                        <c:v>0.40479236112073264</c:v>
                      </c:pt>
                      <c:pt idx="2">
                        <c:v>0.19422999333791494</c:v>
                      </c:pt>
                      <c:pt idx="3">
                        <c:v>9.5666439700618486E-2</c:v>
                      </c:pt>
                    </c:numCache>
                  </c:numRef>
                </c:val>
                <c:extLst>
                  <c:ext xmlns:c16="http://schemas.microsoft.com/office/drawing/2014/chart" uri="{C3380CC4-5D6E-409C-BE32-E72D297353CC}">
                    <c16:uniqueId val="{00000011-FFB6-4C3C-8284-904D4EE8F617}"/>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withinLinear" id="18">
  <a:schemeClr val="accent5"/>
</cs:colorStyle>
</file>

<file path=ppt/charts/colors11.xml><?xml version="1.0" encoding="utf-8"?>
<cs:colorStyle xmlns:cs="http://schemas.microsoft.com/office/drawing/2012/chartStyle" xmlns:a="http://schemas.openxmlformats.org/drawingml/2006/main" meth="withinLinear" id="19">
  <a:schemeClr val="accent6"/>
</cs:colorStyle>
</file>

<file path=ppt/charts/colors12.xml><?xml version="1.0" encoding="utf-8"?>
<cs:colorStyle xmlns:cs="http://schemas.microsoft.com/office/drawing/2012/chartStyle" xmlns:a="http://schemas.openxmlformats.org/drawingml/2006/main" meth="withinLinear" id="14">
  <a:schemeClr val="accent1"/>
</cs:colorStyle>
</file>

<file path=ppt/charts/colors13.xml><?xml version="1.0" encoding="utf-8"?>
<cs:colorStyle xmlns:cs="http://schemas.microsoft.com/office/drawing/2012/chartStyle" xmlns:a="http://schemas.openxmlformats.org/drawingml/2006/main" meth="withinLinearReversed" id="22">
  <a:schemeClr val="accent2"/>
</cs:colorStyle>
</file>

<file path=ppt/charts/colors14.xml><?xml version="1.0" encoding="utf-8"?>
<cs:colorStyle xmlns:cs="http://schemas.microsoft.com/office/drawing/2012/chartStyle" xmlns:a="http://schemas.openxmlformats.org/drawingml/2006/main" meth="withinLinear" id="14">
  <a:schemeClr val="accent1"/>
</cs:colorStyle>
</file>

<file path=ppt/charts/colors15.xml><?xml version="1.0" encoding="utf-8"?>
<cs:colorStyle xmlns:cs="http://schemas.microsoft.com/office/drawing/2012/chartStyle" xmlns:a="http://schemas.openxmlformats.org/drawingml/2006/main" meth="withinLinear" id="17">
  <a:schemeClr val="accent4"/>
</cs:colorStyle>
</file>

<file path=ppt/charts/colors16.xml><?xml version="1.0" encoding="utf-8"?>
<cs:colorStyle xmlns:cs="http://schemas.microsoft.com/office/drawing/2012/chartStyle" xmlns:a="http://schemas.openxmlformats.org/drawingml/2006/main" meth="withinLinear" id="19">
  <a:schemeClr val="accent6"/>
</cs:colorStyle>
</file>

<file path=ppt/charts/colors17.xml><?xml version="1.0" encoding="utf-8"?>
<cs:colorStyle xmlns:cs="http://schemas.microsoft.com/office/drawing/2012/chartStyle" xmlns:a="http://schemas.openxmlformats.org/drawingml/2006/main" meth="withinLinearReversed" id="21">
  <a:schemeClr val="accent1"/>
</cs:colorStyle>
</file>

<file path=ppt/charts/colors18.xml><?xml version="1.0" encoding="utf-8"?>
<cs:colorStyle xmlns:cs="http://schemas.microsoft.com/office/drawing/2012/chartStyle" xmlns:a="http://schemas.openxmlformats.org/drawingml/2006/main" meth="withinLinearReversed" id="21">
  <a:schemeClr val="accent1"/>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 id="19">
  <a:schemeClr val="accent6"/>
</cs:colorStyle>
</file>

<file path=ppt/charts/colors6.xml><?xml version="1.0" encoding="utf-8"?>
<cs:colorStyle xmlns:cs="http://schemas.microsoft.com/office/drawing/2012/chartStyle" xmlns:a="http://schemas.openxmlformats.org/drawingml/2006/main" meth="withinLinear" id="19">
  <a:schemeClr val="accent6"/>
</cs:colorStyle>
</file>

<file path=ppt/charts/colors7.xml><?xml version="1.0" encoding="utf-8"?>
<cs:colorStyle xmlns:cs="http://schemas.microsoft.com/office/drawing/2012/chartStyle" xmlns:a="http://schemas.openxmlformats.org/drawingml/2006/main" meth="withinLinear" id="18">
  <a:schemeClr val="accent5"/>
</cs:colorStyle>
</file>

<file path=ppt/charts/colors8.xml><?xml version="1.0" encoding="utf-8"?>
<cs:colorStyle xmlns:cs="http://schemas.microsoft.com/office/drawing/2012/chartStyle" xmlns:a="http://schemas.openxmlformats.org/drawingml/2006/main" meth="withinLinearReversed" id="21">
  <a:schemeClr val="accent1"/>
</cs:colorStyle>
</file>

<file path=ppt/charts/colors9.xml><?xml version="1.0" encoding="utf-8"?>
<cs:colorStyle xmlns:cs="http://schemas.microsoft.com/office/drawing/2012/chartStyle" xmlns:a="http://schemas.openxmlformats.org/drawingml/2006/main" meth="withinLinearReversed" id="24">
  <a:schemeClr val="accent4"/>
</cs:colorStyle>
</file>

<file path=ppt/charts/style1.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1.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2.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3.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6.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7.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8.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2.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23.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5.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9.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drawings/drawing1.xml><?xml version="1.0" encoding="utf-8"?>
<c:userShapes xmlns:c="http://schemas.openxmlformats.org/drawingml/2006/chart">
  <cdr:relSizeAnchor xmlns:cdr="http://schemas.openxmlformats.org/drawingml/2006/chartDrawing">
    <cdr:from>
      <cdr:x>0.86183</cdr:x>
      <cdr:y>0.03419</cdr:y>
    </cdr:from>
    <cdr:to>
      <cdr:x>0.96121</cdr:x>
      <cdr:y>0.14487</cdr:y>
    </cdr:to>
    <cdr:sp macro="" textlink="">
      <cdr:nvSpPr>
        <cdr:cNvPr id="2" name="文本框 3">
          <a:extLst xmlns:a="http://schemas.openxmlformats.org/drawingml/2006/main">
            <a:ext uri="{FF2B5EF4-FFF2-40B4-BE49-F238E27FC236}">
              <a16:creationId xmlns:a16="http://schemas.microsoft.com/office/drawing/2014/main" id="{05D559AA-D5C8-4674-85A6-151CFB3C0B1B}"/>
            </a:ext>
          </a:extLst>
        </cdr:cNvPr>
        <cdr:cNvSpPr txBox="1"/>
      </cdr:nvSpPr>
      <cdr:spPr>
        <a:xfrm xmlns:a="http://schemas.openxmlformats.org/drawingml/2006/main">
          <a:off x="9186933" y="140769"/>
          <a:ext cx="1059369" cy="455648"/>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no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pPr marL="0" indent="0"/>
          <a:r>
            <a:rPr lang="zh-CN" altLang="en-US" sz="1200" b="1">
              <a:solidFill>
                <a:schemeClr val="tx1">
                  <a:lumMod val="65000"/>
                  <a:lumOff val="35000"/>
                </a:schemeClr>
              </a:solidFill>
              <a:latin typeface="微软雅黑" panose="020B0503020204020204" pitchFamily="34" charset="-122"/>
              <a:ea typeface="微软雅黑" panose="020B0503020204020204" pitchFamily="34" charset="-122"/>
              <a:cs typeface="+mn-cs"/>
            </a:rPr>
            <a:t>单位：万辆</a:t>
          </a:r>
        </a:p>
      </cdr:txBody>
    </cdr:sp>
  </cdr:relSizeAnchor>
</c:userShapes>
</file>

<file path=ppt/drawings/drawing2.xml><?xml version="1.0" encoding="utf-8"?>
<c:userShapes xmlns:c="http://schemas.openxmlformats.org/drawingml/2006/chart">
  <cdr:relSizeAnchor xmlns:cdr="http://schemas.openxmlformats.org/drawingml/2006/chartDrawing">
    <cdr:from>
      <cdr:x>0.87757</cdr:x>
      <cdr:y>0.04163</cdr:y>
    </cdr:from>
    <cdr:to>
      <cdr:x>0.97</cdr:x>
      <cdr:y>0.10846</cdr:y>
    </cdr:to>
    <cdr:sp macro="" textlink="">
      <cdr:nvSpPr>
        <cdr:cNvPr id="2" name="文本框 1">
          <a:extLst xmlns:a="http://schemas.openxmlformats.org/drawingml/2006/main">
            <a:ext uri="{FF2B5EF4-FFF2-40B4-BE49-F238E27FC236}">
              <a16:creationId xmlns:a16="http://schemas.microsoft.com/office/drawing/2014/main" id="{972E87DC-E14D-C956-08AF-536313FA972D}"/>
            </a:ext>
          </a:extLst>
        </cdr:cNvPr>
        <cdr:cNvSpPr txBox="1"/>
      </cdr:nvSpPr>
      <cdr:spPr>
        <a:xfrm xmlns:a="http://schemas.openxmlformats.org/drawingml/2006/main">
          <a:off x="7795209" y="162766"/>
          <a:ext cx="821094" cy="26125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200" b="1" dirty="0">
              <a:latin typeface="微软雅黑" panose="020B0503020204020204" pitchFamily="34" charset="-122"/>
              <a:ea typeface="微软雅黑" panose="020B0503020204020204" pitchFamily="34" charset="-122"/>
            </a:rPr>
            <a:t>单位：万元</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2022/11/1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a:t>
            </a:fld>
            <a:endParaRPr lang="zh-CN" altLang="en-US"/>
          </a:p>
        </p:txBody>
      </p:sp>
    </p:spTree>
    <p:extLst>
      <p:ext uri="{BB962C8B-B14F-4D97-AF65-F5344CB8AC3E}">
        <p14:creationId xmlns:p14="http://schemas.microsoft.com/office/powerpoint/2010/main" val="1486272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6</a:t>
            </a:fld>
            <a:endParaRPr lang="zh-CN" altLang="en-US"/>
          </a:p>
        </p:txBody>
      </p:sp>
    </p:spTree>
    <p:extLst>
      <p:ext uri="{BB962C8B-B14F-4D97-AF65-F5344CB8AC3E}">
        <p14:creationId xmlns:p14="http://schemas.microsoft.com/office/powerpoint/2010/main" val="36014287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7</a:t>
            </a:fld>
            <a:endParaRPr lang="zh-CN" altLang="en-US"/>
          </a:p>
        </p:txBody>
      </p:sp>
    </p:spTree>
    <p:extLst>
      <p:ext uri="{BB962C8B-B14F-4D97-AF65-F5344CB8AC3E}">
        <p14:creationId xmlns:p14="http://schemas.microsoft.com/office/powerpoint/2010/main" val="4678694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8</a:t>
            </a:fld>
            <a:endParaRPr lang="zh-CN" altLang="en-US"/>
          </a:p>
        </p:txBody>
      </p:sp>
    </p:spTree>
    <p:extLst>
      <p:ext uri="{BB962C8B-B14F-4D97-AF65-F5344CB8AC3E}">
        <p14:creationId xmlns:p14="http://schemas.microsoft.com/office/powerpoint/2010/main" val="28247831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16</a:t>
            </a:fld>
            <a:endParaRPr lang="zh-CN" altLang="en-US"/>
          </a:p>
        </p:txBody>
      </p:sp>
    </p:spTree>
    <p:extLst>
      <p:ext uri="{BB962C8B-B14F-4D97-AF65-F5344CB8AC3E}">
        <p14:creationId xmlns:p14="http://schemas.microsoft.com/office/powerpoint/2010/main" val="8081014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18</a:t>
            </a:fld>
            <a:endParaRPr lang="zh-CN" altLang="en-US"/>
          </a:p>
        </p:txBody>
      </p:sp>
    </p:spTree>
    <p:extLst>
      <p:ext uri="{BB962C8B-B14F-4D97-AF65-F5344CB8AC3E}">
        <p14:creationId xmlns:p14="http://schemas.microsoft.com/office/powerpoint/2010/main" val="3495279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20</a:t>
            </a:fld>
            <a:endParaRPr lang="zh-CN" altLang="en-US"/>
          </a:p>
        </p:txBody>
      </p:sp>
    </p:spTree>
    <p:extLst>
      <p:ext uri="{BB962C8B-B14F-4D97-AF65-F5344CB8AC3E}">
        <p14:creationId xmlns:p14="http://schemas.microsoft.com/office/powerpoint/2010/main" val="4793641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23</a:t>
            </a:fld>
            <a:endParaRPr lang="zh-CN" altLang="en-US"/>
          </a:p>
        </p:txBody>
      </p:sp>
    </p:spTree>
    <p:extLst>
      <p:ext uri="{BB962C8B-B14F-4D97-AF65-F5344CB8AC3E}">
        <p14:creationId xmlns:p14="http://schemas.microsoft.com/office/powerpoint/2010/main" val="12362446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C81B4-DA54-4152-A8F1-C656843B0928}"/>
              </a:ext>
            </a:extLst>
          </p:cNvPr>
          <p:cNvSpPr/>
          <p:nvPr userDrawn="1"/>
        </p:nvSpPr>
        <p:spPr>
          <a:xfrm>
            <a:off x="0" y="955343"/>
            <a:ext cx="9144000" cy="59026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4" name="Rectangle 12"/>
          <p:cNvSpPr>
            <a:spLocks noChangeArrowheads="1"/>
          </p:cNvSpPr>
          <p:nvPr userDrawn="1"/>
        </p:nvSpPr>
        <p:spPr bwMode="auto">
          <a:xfrm>
            <a:off x="0" y="4319588"/>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3705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2022/11/1</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15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2022/11/1</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extLst>
      <p:ext uri="{BB962C8B-B14F-4D97-AF65-F5344CB8AC3E}">
        <p14:creationId xmlns:p14="http://schemas.microsoft.com/office/powerpoint/2010/main" val="1445716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B57434DD-6F25-4C48-B62F-D9366D070DFB}" type="datetimeFigureOut">
              <a:rPr lang="zh-CN" altLang="en-US"/>
              <a:pPr>
                <a:defRPr/>
              </a:pPr>
              <a:t>2022/11/1</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BF9BE448-68F4-417C-ABD7-39060115F0F3}"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3526A-395D-402B-BF39-362D20E6C0FD}"/>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D80B967-20C5-4C9B-B871-F90B6B0DD77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ED0700E-A0EA-42A6-BAB8-F1913CC11FB1}"/>
              </a:ext>
            </a:extLst>
          </p:cNvPr>
          <p:cNvSpPr>
            <a:spLocks noGrp="1"/>
          </p:cNvSpPr>
          <p:nvPr>
            <p:ph type="dt" sz="half" idx="10"/>
          </p:nvPr>
        </p:nvSpPr>
        <p:spPr/>
        <p:txBody>
          <a:bodyPr/>
          <a:lstStyle/>
          <a:p>
            <a:fld id="{08F852DD-A038-4ABE-B115-9D64ED562377}" type="datetimeFigureOut">
              <a:rPr lang="zh-CN" altLang="en-US" smtClean="0"/>
              <a:t>2022/11/1</a:t>
            </a:fld>
            <a:endParaRPr lang="zh-CN" altLang="en-US"/>
          </a:p>
        </p:txBody>
      </p:sp>
      <p:sp>
        <p:nvSpPr>
          <p:cNvPr id="5" name="页脚占位符 4">
            <a:extLst>
              <a:ext uri="{FF2B5EF4-FFF2-40B4-BE49-F238E27FC236}">
                <a16:creationId xmlns:a16="http://schemas.microsoft.com/office/drawing/2014/main" id="{757B0B9D-D263-4E0D-9B95-329C8F7D4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453097-0EBE-4283-8AD0-E46D53EC1F5C}"/>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10715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D2683F-BB0C-41B3-8B46-79634CB52D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988F8A-5A28-4623-8785-88A1D06A6C6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AA9D45-9C84-450A-94D0-B0E7A88EDEA1}"/>
              </a:ext>
            </a:extLst>
          </p:cNvPr>
          <p:cNvSpPr>
            <a:spLocks noGrp="1"/>
          </p:cNvSpPr>
          <p:nvPr>
            <p:ph type="dt" sz="half" idx="10"/>
          </p:nvPr>
        </p:nvSpPr>
        <p:spPr/>
        <p:txBody>
          <a:bodyPr/>
          <a:lstStyle/>
          <a:p>
            <a:fld id="{08F852DD-A038-4ABE-B115-9D64ED562377}" type="datetimeFigureOut">
              <a:rPr lang="zh-CN" altLang="en-US" smtClean="0"/>
              <a:t>2022/11/1</a:t>
            </a:fld>
            <a:endParaRPr lang="zh-CN" altLang="en-US"/>
          </a:p>
        </p:txBody>
      </p:sp>
      <p:sp>
        <p:nvSpPr>
          <p:cNvPr id="5" name="页脚占位符 4">
            <a:extLst>
              <a:ext uri="{FF2B5EF4-FFF2-40B4-BE49-F238E27FC236}">
                <a16:creationId xmlns:a16="http://schemas.microsoft.com/office/drawing/2014/main" id="{2837B340-4C91-4E2E-88C0-3316232BD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BD6CC-3CDD-4A76-9E99-36B978E38DE0}"/>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787141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514D9F-C08F-49E2-9375-6C842A979952}"/>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31B35A3-42FA-4DE0-9CED-E01897DCB8A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E0A571-B802-4371-843B-F5566E924F4A}"/>
              </a:ext>
            </a:extLst>
          </p:cNvPr>
          <p:cNvSpPr>
            <a:spLocks noGrp="1"/>
          </p:cNvSpPr>
          <p:nvPr>
            <p:ph type="dt" sz="half" idx="10"/>
          </p:nvPr>
        </p:nvSpPr>
        <p:spPr/>
        <p:txBody>
          <a:bodyPr/>
          <a:lstStyle/>
          <a:p>
            <a:fld id="{08F852DD-A038-4ABE-B115-9D64ED562377}" type="datetimeFigureOut">
              <a:rPr lang="zh-CN" altLang="en-US" smtClean="0"/>
              <a:t>2022/11/1</a:t>
            </a:fld>
            <a:endParaRPr lang="zh-CN" altLang="en-US"/>
          </a:p>
        </p:txBody>
      </p:sp>
      <p:sp>
        <p:nvSpPr>
          <p:cNvPr id="5" name="页脚占位符 4">
            <a:extLst>
              <a:ext uri="{FF2B5EF4-FFF2-40B4-BE49-F238E27FC236}">
                <a16:creationId xmlns:a16="http://schemas.microsoft.com/office/drawing/2014/main" id="{69D7439F-8996-4414-A344-607FC26653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B5617F-350D-4F46-96B0-39751BDD145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31636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F6DE10-6947-43CD-B333-AA5E78BF24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0DD6EE9-AEF4-4663-A734-62D2F5CCE360}"/>
              </a:ext>
            </a:extLst>
          </p:cNvPr>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DE4290A-15D0-4BE9-8F50-3FC3058CBF6C}"/>
              </a:ext>
            </a:extLst>
          </p:cNvPr>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9380BF-2B45-4AEF-92D5-4FB218694F26}"/>
              </a:ext>
            </a:extLst>
          </p:cNvPr>
          <p:cNvSpPr>
            <a:spLocks noGrp="1"/>
          </p:cNvSpPr>
          <p:nvPr>
            <p:ph type="dt" sz="half" idx="10"/>
          </p:nvPr>
        </p:nvSpPr>
        <p:spPr/>
        <p:txBody>
          <a:bodyPr/>
          <a:lstStyle/>
          <a:p>
            <a:fld id="{08F852DD-A038-4ABE-B115-9D64ED562377}" type="datetimeFigureOut">
              <a:rPr lang="zh-CN" altLang="en-US" smtClean="0"/>
              <a:t>2022/11/1</a:t>
            </a:fld>
            <a:endParaRPr lang="zh-CN" altLang="en-US"/>
          </a:p>
        </p:txBody>
      </p:sp>
      <p:sp>
        <p:nvSpPr>
          <p:cNvPr id="6" name="页脚占位符 5">
            <a:extLst>
              <a:ext uri="{FF2B5EF4-FFF2-40B4-BE49-F238E27FC236}">
                <a16:creationId xmlns:a16="http://schemas.microsoft.com/office/drawing/2014/main" id="{04EDCBC5-AB9A-4419-A428-D438476428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F9B1E-D731-4F6A-8D51-DC5535577978}"/>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31372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1E6608-E025-464A-97AB-551BED90404A}"/>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A36693-F20F-4FB6-BA60-1D02CDBCB0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A64D132-FFAC-4E48-82FD-7446D44A688E}"/>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2626921-926E-454A-B128-14E66B5B216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20D0697-7093-4860-B0FC-7FCBC3E4EB61}"/>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4D004DE-8D93-4BC1-ACB5-99D4F85071CF}"/>
              </a:ext>
            </a:extLst>
          </p:cNvPr>
          <p:cNvSpPr>
            <a:spLocks noGrp="1"/>
          </p:cNvSpPr>
          <p:nvPr>
            <p:ph type="dt" sz="half" idx="10"/>
          </p:nvPr>
        </p:nvSpPr>
        <p:spPr/>
        <p:txBody>
          <a:bodyPr/>
          <a:lstStyle/>
          <a:p>
            <a:fld id="{08F852DD-A038-4ABE-B115-9D64ED562377}" type="datetimeFigureOut">
              <a:rPr lang="zh-CN" altLang="en-US" smtClean="0"/>
              <a:t>2022/11/1</a:t>
            </a:fld>
            <a:endParaRPr lang="zh-CN" altLang="en-US"/>
          </a:p>
        </p:txBody>
      </p:sp>
      <p:sp>
        <p:nvSpPr>
          <p:cNvPr id="8" name="页脚占位符 7">
            <a:extLst>
              <a:ext uri="{FF2B5EF4-FFF2-40B4-BE49-F238E27FC236}">
                <a16:creationId xmlns:a16="http://schemas.microsoft.com/office/drawing/2014/main" id="{EE490E1C-279C-439B-81A4-5B118DD72A5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F68E4E4-7969-4A86-A2F6-4FFDD5CF7B07}"/>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67054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99D04D-9297-421F-8060-FAD62230C0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624B1F-EEC8-424B-AD11-BAC94D2E689D}"/>
              </a:ext>
            </a:extLst>
          </p:cNvPr>
          <p:cNvSpPr>
            <a:spLocks noGrp="1"/>
          </p:cNvSpPr>
          <p:nvPr>
            <p:ph type="dt" sz="half" idx="10"/>
          </p:nvPr>
        </p:nvSpPr>
        <p:spPr/>
        <p:txBody>
          <a:bodyPr/>
          <a:lstStyle/>
          <a:p>
            <a:fld id="{08F852DD-A038-4ABE-B115-9D64ED562377}" type="datetimeFigureOut">
              <a:rPr lang="zh-CN" altLang="en-US" smtClean="0"/>
              <a:t>2022/11/1</a:t>
            </a:fld>
            <a:endParaRPr lang="zh-CN" altLang="en-US"/>
          </a:p>
        </p:txBody>
      </p:sp>
      <p:sp>
        <p:nvSpPr>
          <p:cNvPr id="4" name="页脚占位符 3">
            <a:extLst>
              <a:ext uri="{FF2B5EF4-FFF2-40B4-BE49-F238E27FC236}">
                <a16:creationId xmlns:a16="http://schemas.microsoft.com/office/drawing/2014/main" id="{1C51022C-1E7F-4FD0-BD51-91C09E540D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67769C1-AB1E-4CA7-BEF3-CB4FF0617632}"/>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81901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854DC1-EFAB-4F72-B67F-8578F2BB1A62}"/>
              </a:ext>
            </a:extLst>
          </p:cNvPr>
          <p:cNvSpPr>
            <a:spLocks noGrp="1"/>
          </p:cNvSpPr>
          <p:nvPr>
            <p:ph type="dt" sz="half" idx="10"/>
          </p:nvPr>
        </p:nvSpPr>
        <p:spPr/>
        <p:txBody>
          <a:bodyPr/>
          <a:lstStyle/>
          <a:p>
            <a:fld id="{08F852DD-A038-4ABE-B115-9D64ED562377}" type="datetimeFigureOut">
              <a:rPr lang="zh-CN" altLang="en-US" smtClean="0"/>
              <a:t>2022/11/1</a:t>
            </a:fld>
            <a:endParaRPr lang="zh-CN" altLang="en-US"/>
          </a:p>
        </p:txBody>
      </p:sp>
      <p:sp>
        <p:nvSpPr>
          <p:cNvPr id="3" name="页脚占位符 2">
            <a:extLst>
              <a:ext uri="{FF2B5EF4-FFF2-40B4-BE49-F238E27FC236}">
                <a16:creationId xmlns:a16="http://schemas.microsoft.com/office/drawing/2014/main" id="{64202B86-64A9-47EF-A5AD-4E7A86F5B1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9A50BD1-137C-4E1C-B3C0-482B5ACB48D3}"/>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21642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13C78EC-F358-4512-9B6E-518730C3B38B}"/>
              </a:ext>
            </a:extLst>
          </p:cNvPr>
          <p:cNvSpPr/>
          <p:nvPr userDrawn="1"/>
        </p:nvSpPr>
        <p:spPr>
          <a:xfrm>
            <a:off x="0" y="0"/>
            <a:ext cx="9144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0FF463-946B-4ADB-94A9-BEDC51616DA4}"/>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B370FD2-0807-4E26-975D-DC5F9338698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9F24B33-F72B-4F0C-B61D-65F4098B9F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99EA7F0-29C2-40B0-B308-A6B84359C9AF}"/>
              </a:ext>
            </a:extLst>
          </p:cNvPr>
          <p:cNvSpPr>
            <a:spLocks noGrp="1"/>
          </p:cNvSpPr>
          <p:nvPr>
            <p:ph type="dt" sz="half" idx="10"/>
          </p:nvPr>
        </p:nvSpPr>
        <p:spPr/>
        <p:txBody>
          <a:bodyPr/>
          <a:lstStyle/>
          <a:p>
            <a:fld id="{08F852DD-A038-4ABE-B115-9D64ED562377}" type="datetimeFigureOut">
              <a:rPr lang="zh-CN" altLang="en-US" smtClean="0"/>
              <a:t>2022/11/1</a:t>
            </a:fld>
            <a:endParaRPr lang="zh-CN" altLang="en-US"/>
          </a:p>
        </p:txBody>
      </p:sp>
      <p:sp>
        <p:nvSpPr>
          <p:cNvPr id="6" name="页脚占位符 5">
            <a:extLst>
              <a:ext uri="{FF2B5EF4-FFF2-40B4-BE49-F238E27FC236}">
                <a16:creationId xmlns:a16="http://schemas.microsoft.com/office/drawing/2014/main" id="{5F31A401-531F-4992-A2BA-D60CB7FCCE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606F43-7AF5-4202-860F-1BD25FA803E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4265762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A7936C-7062-42F8-98D7-930068139EAB}"/>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03D1DA-0B99-4178-98C7-97B7C867C1C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732B0B3-2EF2-49DF-9AE6-63D04C98AF0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5EDD9F8-A849-40BB-9389-E21B4A5ED20B}"/>
              </a:ext>
            </a:extLst>
          </p:cNvPr>
          <p:cNvSpPr>
            <a:spLocks noGrp="1"/>
          </p:cNvSpPr>
          <p:nvPr>
            <p:ph type="dt" sz="half" idx="10"/>
          </p:nvPr>
        </p:nvSpPr>
        <p:spPr/>
        <p:txBody>
          <a:bodyPr/>
          <a:lstStyle/>
          <a:p>
            <a:fld id="{08F852DD-A038-4ABE-B115-9D64ED562377}" type="datetimeFigureOut">
              <a:rPr lang="zh-CN" altLang="en-US" smtClean="0"/>
              <a:t>2022/11/1</a:t>
            </a:fld>
            <a:endParaRPr lang="zh-CN" altLang="en-US"/>
          </a:p>
        </p:txBody>
      </p:sp>
      <p:sp>
        <p:nvSpPr>
          <p:cNvPr id="6" name="页脚占位符 5">
            <a:extLst>
              <a:ext uri="{FF2B5EF4-FFF2-40B4-BE49-F238E27FC236}">
                <a16:creationId xmlns:a16="http://schemas.microsoft.com/office/drawing/2014/main" id="{451C3D19-E142-4D84-9777-5D989C2E38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BF4EA-894B-4AB3-B4C6-CC1F0FC6E991}"/>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863069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804C27-D919-49C4-AB73-70CB83CB13D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09721F6-3AEE-4711-9D5D-79F8CC38B8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590235-F6D2-4013-858C-28AF89112B0B}"/>
              </a:ext>
            </a:extLst>
          </p:cNvPr>
          <p:cNvSpPr>
            <a:spLocks noGrp="1"/>
          </p:cNvSpPr>
          <p:nvPr>
            <p:ph type="dt" sz="half" idx="10"/>
          </p:nvPr>
        </p:nvSpPr>
        <p:spPr/>
        <p:txBody>
          <a:bodyPr/>
          <a:lstStyle/>
          <a:p>
            <a:fld id="{08F852DD-A038-4ABE-B115-9D64ED562377}" type="datetimeFigureOut">
              <a:rPr lang="zh-CN" altLang="en-US" smtClean="0"/>
              <a:t>2022/11/1</a:t>
            </a:fld>
            <a:endParaRPr lang="zh-CN" altLang="en-US"/>
          </a:p>
        </p:txBody>
      </p:sp>
      <p:sp>
        <p:nvSpPr>
          <p:cNvPr id="5" name="页脚占位符 4">
            <a:extLst>
              <a:ext uri="{FF2B5EF4-FFF2-40B4-BE49-F238E27FC236}">
                <a16:creationId xmlns:a16="http://schemas.microsoft.com/office/drawing/2014/main" id="{84A91C0E-5DDD-4DEA-80D0-52675CE8DF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8D05A1-A8B1-44D7-B22E-B5CF808E8F5D}"/>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72910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B97450F-C828-4F9C-A27F-68BF5CA7BF96}"/>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64A146E-2F44-4C64-83CA-777458DB3B36}"/>
              </a:ext>
            </a:extLst>
          </p:cNvPr>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424951D-6D6C-45A5-BFCE-E42C09A945D4}"/>
              </a:ext>
            </a:extLst>
          </p:cNvPr>
          <p:cNvSpPr>
            <a:spLocks noGrp="1"/>
          </p:cNvSpPr>
          <p:nvPr>
            <p:ph type="dt" sz="half" idx="10"/>
          </p:nvPr>
        </p:nvSpPr>
        <p:spPr/>
        <p:txBody>
          <a:bodyPr/>
          <a:lstStyle/>
          <a:p>
            <a:fld id="{08F852DD-A038-4ABE-B115-9D64ED562377}" type="datetimeFigureOut">
              <a:rPr lang="zh-CN" altLang="en-US" smtClean="0"/>
              <a:t>2022/11/1</a:t>
            </a:fld>
            <a:endParaRPr lang="zh-CN" altLang="en-US"/>
          </a:p>
        </p:txBody>
      </p:sp>
      <p:sp>
        <p:nvSpPr>
          <p:cNvPr id="5" name="页脚占位符 4">
            <a:extLst>
              <a:ext uri="{FF2B5EF4-FFF2-40B4-BE49-F238E27FC236}">
                <a16:creationId xmlns:a16="http://schemas.microsoft.com/office/drawing/2014/main" id="{7B63889D-F801-40A5-AE61-30012191F5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E354A9-590A-4A20-83E6-40756F21AC94}"/>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45543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12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2022/11/1</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3" name="图片 2">
            <a:extLst>
              <a:ext uri="{FF2B5EF4-FFF2-40B4-BE49-F238E27FC236}">
                <a16:creationId xmlns:a16="http://schemas.microsoft.com/office/drawing/2014/main" id="{C9C83AF0-DD1F-C2EB-CA9F-45F461CC8658}"/>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985648" y="6311005"/>
            <a:ext cx="2062081" cy="42723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51" r:id="rId4"/>
    <p:sldLayoutId id="2147483652" r:id="rId5"/>
    <p:sldLayoutId id="2147483653" r:id="rId6"/>
    <p:sldLayoutId id="2147483654" r:id="rId7"/>
    <p:sldLayoutId id="2147483658" r:id="rId8"/>
    <p:sldLayoutId id="2147483661" r:id="rId9"/>
    <p:sldLayoutId id="2147483663" r:id="rId10"/>
    <p:sldLayoutId id="2147483665" r:id="rId11"/>
    <p:sldLayoutId id="214748366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4ABF790-56F0-4F87-9849-A8685691B9D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C44A823-2CDF-478C-930E-46794555CC0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2FEEDA-7F3B-4A17-81E8-8AA17C996FA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852DD-A038-4ABE-B115-9D64ED562377}" type="datetimeFigureOut">
              <a:rPr lang="zh-CN" altLang="en-US" smtClean="0"/>
              <a:t>2022/11/1</a:t>
            </a:fld>
            <a:endParaRPr lang="zh-CN" altLang="en-US"/>
          </a:p>
        </p:txBody>
      </p:sp>
      <p:sp>
        <p:nvSpPr>
          <p:cNvPr id="5" name="页脚占位符 4">
            <a:extLst>
              <a:ext uri="{FF2B5EF4-FFF2-40B4-BE49-F238E27FC236}">
                <a16:creationId xmlns:a16="http://schemas.microsoft.com/office/drawing/2014/main" id="{130D77C3-2851-47DF-A5AA-5D41BB78321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CA46096-04D9-4F33-96FE-5F148E1ABB5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135913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chart" Target="../charts/chart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chart" Target="../charts/chart18.xml"/></Relationships>
</file>

<file path=ppt/slides/_rels/slide17.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chart" Target="../charts/chart19.xml"/><Relationship Id="rId1" Type="http://schemas.openxmlformats.org/officeDocument/2006/relationships/slideLayout" Target="../slideLayouts/slideLayout12.xml"/><Relationship Id="rId5" Type="http://schemas.openxmlformats.org/officeDocument/2006/relationships/chart" Target="../charts/chart21.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hart" Target="../charts/chart4.xml"/><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96018" y="2545759"/>
            <a:ext cx="7369325" cy="646331"/>
          </a:xfrm>
          <a:prstGeom prst="rect">
            <a:avLst/>
          </a:prstGeom>
          <a:noFill/>
          <a:effectLst/>
        </p:spPr>
        <p:txBody>
          <a:bodyPr wrap="none">
            <a:spAutoFit/>
          </a:bodyPr>
          <a:lstStyle/>
          <a:p>
            <a:pPr algn="ctr">
              <a:defRPr/>
            </a:pPr>
            <a:r>
              <a:rPr lang="en-US" altLang="zh-CN" sz="3600" b="1" kern="10">
                <a:effectLst>
                  <a:reflection blurRad="6350" stA="27000" endPos="60000" dist="60007" dir="5400000" sy="-100000" algn="bl" rotWithShape="0"/>
                </a:effectLst>
                <a:latin typeface="黑体" panose="02010609060101010101" charset="-122"/>
                <a:ea typeface="黑体" panose="02010609060101010101" charset="-122"/>
              </a:rPr>
              <a:t>2022</a:t>
            </a:r>
            <a:r>
              <a:rPr lang="zh-CN" altLang="en-US" sz="3600" b="1" kern="1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a:effectLst>
                  <a:reflection blurRad="6350" stA="27000" endPos="60000" dist="60007" dir="5400000" sy="-100000" algn="bl" rotWithShape="0"/>
                </a:effectLst>
                <a:latin typeface="黑体" panose="02010609060101010101" charset="-122"/>
                <a:ea typeface="黑体" panose="02010609060101010101" charset="-122"/>
              </a:rPr>
              <a:t>9</a:t>
            </a:r>
            <a:r>
              <a:rPr lang="zh-CN" altLang="en-US" sz="3600" b="1" kern="10">
                <a:effectLst>
                  <a:reflection blurRad="6350" stA="27000" endPos="60000" dist="60007" dir="5400000" sy="-100000" algn="bl" rotWithShape="0"/>
                </a:effectLst>
                <a:latin typeface="黑体" panose="02010609060101010101" charset="-122"/>
                <a:ea typeface="黑体" panose="02010609060101010101" charset="-122"/>
              </a:rPr>
              <a:t>月</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全国二手车市场深度分析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pic>
        <p:nvPicPr>
          <p:cNvPr id="3" name="图片 2">
            <a:extLst>
              <a:ext uri="{FF2B5EF4-FFF2-40B4-BE49-F238E27FC236}">
                <a16:creationId xmlns:a16="http://schemas.microsoft.com/office/drawing/2014/main" id="{BD9FF379-C1F5-0880-588D-0E5698233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14" y="1008770"/>
            <a:ext cx="3575969" cy="7408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457199" y="377751"/>
            <a:ext cx="8229600" cy="461665"/>
          </a:xfrm>
        </p:spPr>
        <p:txBody>
          <a:bodyPr/>
          <a:lstStyle/>
          <a:p>
            <a:r>
              <a:rPr lang="en-US" altLang="zh-CN" sz="2000" b="1" kern="0">
                <a:solidFill>
                  <a:schemeClr val="tx1"/>
                </a:solidFill>
              </a:rPr>
              <a:t>2022</a:t>
            </a:r>
            <a:r>
              <a:rPr lang="zh-CN" altLang="en-US" sz="2000" b="1" kern="0">
                <a:solidFill>
                  <a:schemeClr val="tx1"/>
                </a:solidFill>
              </a:rPr>
              <a:t>年</a:t>
            </a:r>
            <a:r>
              <a:rPr lang="en-US" altLang="zh-CN" sz="2000" b="1" kern="0" dirty="0">
                <a:solidFill>
                  <a:schemeClr val="tx1"/>
                </a:solidFill>
              </a:rPr>
              <a:t>9</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10" name="文本框 9">
            <a:extLst>
              <a:ext uri="{FF2B5EF4-FFF2-40B4-BE49-F238E27FC236}">
                <a16:creationId xmlns:a16="http://schemas.microsoft.com/office/drawing/2014/main" id="{9ABBA308-C665-3E1C-FE19-EAFD8E821B01}"/>
              </a:ext>
            </a:extLst>
          </p:cNvPr>
          <p:cNvSpPr txBox="1"/>
          <p:nvPr/>
        </p:nvSpPr>
        <p:spPr>
          <a:xfrm>
            <a:off x="404448" y="4418146"/>
            <a:ext cx="8739552" cy="1715791"/>
          </a:xfrm>
          <a:prstGeom prst="rect">
            <a:avLst/>
          </a:prstGeom>
          <a:noFill/>
        </p:spPr>
        <p:txBody>
          <a:bodyPr wrap="square" rtlCol="0">
            <a:spAutoFit/>
          </a:bodyPr>
          <a:lstStyle/>
          <a:p>
            <a:pPr>
              <a:lnSpc>
                <a:spcPct val="250000"/>
              </a:lnSpc>
            </a:pPr>
            <a:r>
              <a:rPr lang="en-US" altLang="zh-CN" sz="1100">
                <a:latin typeface="微软雅黑" panose="020B0503020204020204" pitchFamily="34" charset="-122"/>
                <a:ea typeface="微软雅黑" panose="020B0503020204020204" pitchFamily="34" charset="-122"/>
              </a:rPr>
              <a:t>9</a:t>
            </a:r>
            <a:r>
              <a:rPr lang="zh-CN" altLang="zh-CN" sz="1100">
                <a:latin typeface="微软雅黑" panose="020B0503020204020204" pitchFamily="34" charset="-122"/>
                <a:ea typeface="微软雅黑" panose="020B0503020204020204" pitchFamily="34" charset="-122"/>
              </a:rPr>
              <a:t>月，</a:t>
            </a:r>
            <a:r>
              <a:rPr lang="zh-CN" altLang="en-US" sz="1100">
                <a:latin typeface="微软雅黑" panose="020B0503020204020204" pitchFamily="34" charset="-122"/>
                <a:ea typeface="微软雅黑" panose="020B0503020204020204" pitchFamily="34" charset="-122"/>
              </a:rPr>
              <a:t>二手车使用年限在</a:t>
            </a:r>
            <a:r>
              <a:rPr lang="en-US" altLang="zh-CN" sz="1100">
                <a:latin typeface="微软雅黑" panose="020B0503020204020204" pitchFamily="34" charset="-122"/>
                <a:ea typeface="微软雅黑" panose="020B0503020204020204" pitchFamily="34" charset="-122"/>
              </a:rPr>
              <a:t>3-6</a:t>
            </a:r>
            <a:r>
              <a:rPr lang="zh-CN" altLang="en-US" sz="1100">
                <a:latin typeface="微软雅黑" panose="020B0503020204020204" pitchFamily="34" charset="-122"/>
                <a:ea typeface="微软雅黑" panose="020B0503020204020204" pitchFamily="34" charset="-122"/>
              </a:rPr>
              <a:t>年的交易量最多</a:t>
            </a:r>
            <a:r>
              <a:rPr lang="en-US" altLang="zh-CN" sz="110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占比</a:t>
            </a:r>
            <a:r>
              <a:rPr lang="en-US" altLang="zh-CN" sz="1100">
                <a:latin typeface="微软雅黑" panose="020B0503020204020204" pitchFamily="34" charset="-122"/>
                <a:ea typeface="微软雅黑" panose="020B0503020204020204" pitchFamily="34" charset="-122"/>
              </a:rPr>
              <a:t>44.8%</a:t>
            </a:r>
            <a:r>
              <a:rPr lang="zh-CN" altLang="en-US" sz="1100">
                <a:latin typeface="微软雅黑" panose="020B0503020204020204" pitchFamily="34" charset="-122"/>
                <a:ea typeface="微软雅黑" panose="020B0503020204020204" pitchFamily="34" charset="-122"/>
              </a:rPr>
              <a:t>，环比增加了</a:t>
            </a:r>
            <a:r>
              <a:rPr lang="en-US" altLang="zh-CN" sz="1100">
                <a:latin typeface="微软雅黑" panose="020B0503020204020204" pitchFamily="34" charset="-122"/>
                <a:ea typeface="微软雅黑" panose="020B0503020204020204" pitchFamily="34" charset="-122"/>
              </a:rPr>
              <a:t>2.6</a:t>
            </a:r>
            <a:r>
              <a:rPr lang="zh-CN" altLang="en-US" sz="1100">
                <a:latin typeface="微软雅黑" panose="020B0503020204020204" pitchFamily="34" charset="-122"/>
                <a:ea typeface="微软雅黑" panose="020B0503020204020204" pitchFamily="34" charset="-122"/>
              </a:rPr>
              <a:t>个百分点，较去年同期增加了</a:t>
            </a:r>
            <a:r>
              <a:rPr lang="en-US" altLang="zh-CN" sz="1100">
                <a:latin typeface="微软雅黑" panose="020B0503020204020204" pitchFamily="34" charset="-122"/>
                <a:ea typeface="微软雅黑" panose="020B0503020204020204" pitchFamily="34" charset="-122"/>
              </a:rPr>
              <a:t>9</a:t>
            </a:r>
            <a:r>
              <a:rPr lang="zh-CN" altLang="en-US" sz="1100">
                <a:latin typeface="微软雅黑" panose="020B0503020204020204" pitchFamily="34" charset="-122"/>
                <a:ea typeface="微软雅黑" panose="020B0503020204020204" pitchFamily="34" charset="-122"/>
              </a:rPr>
              <a:t>个百分点；</a:t>
            </a:r>
            <a:endParaRPr lang="en-US" altLang="zh-CN" sz="1100">
              <a:latin typeface="微软雅黑" panose="020B0503020204020204" pitchFamily="34" charset="-122"/>
              <a:ea typeface="微软雅黑" panose="020B0503020204020204" pitchFamily="34" charset="-122"/>
            </a:endParaRPr>
          </a:p>
          <a:p>
            <a:pPr>
              <a:lnSpc>
                <a:spcPct val="250000"/>
              </a:lnSpc>
            </a:pPr>
            <a:r>
              <a:rPr lang="zh-CN" altLang="en-US" sz="1100">
                <a:latin typeface="微软雅黑" panose="020B0503020204020204" pitchFamily="34" charset="-122"/>
                <a:ea typeface="微软雅黑" panose="020B0503020204020204" pitchFamily="34" charset="-122"/>
              </a:rPr>
              <a:t>使用年限在</a:t>
            </a:r>
            <a:r>
              <a:rPr lang="en-US" altLang="zh-CN" sz="1100">
                <a:latin typeface="微软雅黑" panose="020B0503020204020204" pitchFamily="34" charset="-122"/>
                <a:ea typeface="微软雅黑" panose="020B0503020204020204" pitchFamily="34" charset="-122"/>
              </a:rPr>
              <a:t>3</a:t>
            </a:r>
            <a:r>
              <a:rPr lang="zh-CN" altLang="en-US" sz="1100">
                <a:latin typeface="微软雅黑" panose="020B0503020204020204" pitchFamily="34" charset="-122"/>
                <a:ea typeface="微软雅黑" panose="020B0503020204020204" pitchFamily="34" charset="-122"/>
              </a:rPr>
              <a:t>年内车型占比为</a:t>
            </a:r>
            <a:r>
              <a:rPr lang="en-US" altLang="zh-CN" sz="1100">
                <a:latin typeface="微软雅黑" panose="020B0503020204020204" pitchFamily="34" charset="-122"/>
                <a:ea typeface="微软雅黑" panose="020B0503020204020204" pitchFamily="34" charset="-122"/>
              </a:rPr>
              <a:t>30.7%</a:t>
            </a:r>
            <a:r>
              <a:rPr lang="zh-CN" altLang="en-US" sz="1100">
                <a:latin typeface="微软雅黑" panose="020B0503020204020204" pitchFamily="34" charset="-122"/>
                <a:ea typeface="微软雅黑" panose="020B0503020204020204" pitchFamily="34" charset="-122"/>
              </a:rPr>
              <a:t>，环比增加了</a:t>
            </a:r>
            <a:r>
              <a:rPr lang="en-US" altLang="zh-CN" sz="1100">
                <a:latin typeface="微软雅黑" panose="020B0503020204020204" pitchFamily="34" charset="-122"/>
                <a:ea typeface="微软雅黑" panose="020B0503020204020204" pitchFamily="34" charset="-122"/>
              </a:rPr>
              <a:t>0.6</a:t>
            </a:r>
            <a:r>
              <a:rPr lang="zh-CN" altLang="en-US" sz="1100">
                <a:latin typeface="微软雅黑" panose="020B0503020204020204" pitchFamily="34" charset="-122"/>
                <a:ea typeface="微软雅黑" panose="020B0503020204020204" pitchFamily="34" charset="-122"/>
              </a:rPr>
              <a:t>个百分点，较去年同期增加了</a:t>
            </a:r>
            <a:r>
              <a:rPr lang="en-US" altLang="zh-CN" sz="1100">
                <a:latin typeface="微软雅黑" panose="020B0503020204020204" pitchFamily="34" charset="-122"/>
                <a:ea typeface="微软雅黑" panose="020B0503020204020204" pitchFamily="34" charset="-122"/>
              </a:rPr>
              <a:t>5.6</a:t>
            </a:r>
            <a:r>
              <a:rPr lang="zh-CN" altLang="en-US" sz="1100">
                <a:latin typeface="微软雅黑" panose="020B0503020204020204" pitchFamily="34" charset="-122"/>
                <a:ea typeface="微软雅黑" panose="020B0503020204020204" pitchFamily="34" charset="-122"/>
              </a:rPr>
              <a:t>个百分点；</a:t>
            </a:r>
            <a:endParaRPr lang="en-US" altLang="zh-CN" sz="1100">
              <a:latin typeface="微软雅黑" panose="020B0503020204020204" pitchFamily="34" charset="-122"/>
              <a:ea typeface="微软雅黑" panose="020B0503020204020204" pitchFamily="34" charset="-122"/>
            </a:endParaRPr>
          </a:p>
          <a:p>
            <a:pPr>
              <a:lnSpc>
                <a:spcPct val="250000"/>
              </a:lnSpc>
            </a:pPr>
            <a:r>
              <a:rPr lang="zh-CN" altLang="en-US" sz="1100">
                <a:latin typeface="微软雅黑" panose="020B0503020204020204" pitchFamily="34" charset="-122"/>
                <a:ea typeface="微软雅黑" panose="020B0503020204020204" pitchFamily="34" charset="-122"/>
              </a:rPr>
              <a:t>车龄在</a:t>
            </a:r>
            <a:r>
              <a:rPr lang="en-US" altLang="zh-CN" sz="1100">
                <a:latin typeface="微软雅黑" panose="020B0503020204020204" pitchFamily="34" charset="-122"/>
                <a:ea typeface="微软雅黑" panose="020B0503020204020204" pitchFamily="34" charset="-122"/>
              </a:rPr>
              <a:t>7-10</a:t>
            </a:r>
            <a:r>
              <a:rPr lang="zh-CN" altLang="en-US" sz="1100">
                <a:latin typeface="微软雅黑" panose="020B0503020204020204" pitchFamily="34" charset="-122"/>
                <a:ea typeface="微软雅黑" panose="020B0503020204020204" pitchFamily="34" charset="-122"/>
              </a:rPr>
              <a:t>年的车型占</a:t>
            </a:r>
            <a:r>
              <a:rPr lang="en-US" altLang="zh-CN" sz="1100">
                <a:latin typeface="微软雅黑" panose="020B0503020204020204" pitchFamily="34" charset="-122"/>
                <a:ea typeface="微软雅黑" panose="020B0503020204020204" pitchFamily="34" charset="-122"/>
              </a:rPr>
              <a:t>19.2%</a:t>
            </a:r>
            <a:r>
              <a:rPr lang="zh-CN" altLang="en-US" sz="1100">
                <a:latin typeface="微软雅黑" panose="020B0503020204020204" pitchFamily="34" charset="-122"/>
                <a:ea typeface="微软雅黑" panose="020B0503020204020204" pitchFamily="34" charset="-122"/>
              </a:rPr>
              <a:t>，环比下降了</a:t>
            </a:r>
            <a:r>
              <a:rPr lang="en-US" altLang="zh-CN" sz="1100">
                <a:latin typeface="微软雅黑" panose="020B0503020204020204" pitchFamily="34" charset="-122"/>
                <a:ea typeface="微软雅黑" panose="020B0503020204020204" pitchFamily="34" charset="-122"/>
              </a:rPr>
              <a:t>0.8</a:t>
            </a:r>
            <a:r>
              <a:rPr lang="zh-CN" altLang="en-US" sz="1100">
                <a:latin typeface="微软雅黑" panose="020B0503020204020204" pitchFamily="34" charset="-122"/>
                <a:ea typeface="微软雅黑" panose="020B0503020204020204" pitchFamily="34" charset="-122"/>
              </a:rPr>
              <a:t>个百分点，较去年同期减少了</a:t>
            </a:r>
            <a:r>
              <a:rPr lang="en-US" altLang="zh-CN" sz="1100">
                <a:latin typeface="微软雅黑" panose="020B0503020204020204" pitchFamily="34" charset="-122"/>
                <a:ea typeface="微软雅黑" panose="020B0503020204020204" pitchFamily="34" charset="-122"/>
              </a:rPr>
              <a:t>3</a:t>
            </a:r>
            <a:r>
              <a:rPr lang="zh-CN" altLang="en-US" sz="1100">
                <a:latin typeface="微软雅黑" panose="020B0503020204020204" pitchFamily="34" charset="-122"/>
                <a:ea typeface="微软雅黑" panose="020B0503020204020204" pitchFamily="34" charset="-122"/>
              </a:rPr>
              <a:t>个百分点；</a:t>
            </a:r>
            <a:endParaRPr lang="en-US" altLang="zh-CN" sz="1100">
              <a:latin typeface="微软雅黑" panose="020B0503020204020204" pitchFamily="34" charset="-122"/>
              <a:ea typeface="微软雅黑" panose="020B0503020204020204" pitchFamily="34" charset="-122"/>
            </a:endParaRPr>
          </a:p>
          <a:p>
            <a:pPr>
              <a:lnSpc>
                <a:spcPct val="250000"/>
              </a:lnSpc>
            </a:pPr>
            <a:r>
              <a:rPr lang="zh-CN" altLang="en-US" sz="1100">
                <a:latin typeface="微软雅黑" panose="020B0503020204020204" pitchFamily="34" charset="-122"/>
                <a:ea typeface="微软雅黑" panose="020B0503020204020204" pitchFamily="34" charset="-122"/>
              </a:rPr>
              <a:t>车龄</a:t>
            </a:r>
            <a:r>
              <a:rPr lang="en-US" altLang="zh-CN" sz="1100">
                <a:latin typeface="微软雅黑" panose="020B0503020204020204" pitchFamily="34" charset="-122"/>
                <a:ea typeface="微软雅黑" panose="020B0503020204020204" pitchFamily="34" charset="-122"/>
              </a:rPr>
              <a:t>10</a:t>
            </a:r>
            <a:r>
              <a:rPr lang="zh-CN" altLang="en-US" sz="1100">
                <a:latin typeface="微软雅黑" panose="020B0503020204020204" pitchFamily="34" charset="-122"/>
                <a:ea typeface="微软雅黑" panose="020B0503020204020204" pitchFamily="34" charset="-122"/>
              </a:rPr>
              <a:t>年以上的车型占比为</a:t>
            </a:r>
            <a:r>
              <a:rPr lang="en-US" altLang="zh-CN" sz="1100">
                <a:latin typeface="微软雅黑" panose="020B0503020204020204" pitchFamily="34" charset="-122"/>
                <a:ea typeface="微软雅黑" panose="020B0503020204020204" pitchFamily="34" charset="-122"/>
              </a:rPr>
              <a:t>5.3%</a:t>
            </a:r>
            <a:r>
              <a:rPr lang="zh-CN" altLang="en-US" sz="1100">
                <a:latin typeface="微软雅黑" panose="020B0503020204020204" pitchFamily="34" charset="-122"/>
                <a:ea typeface="微软雅黑" panose="020B0503020204020204" pitchFamily="34" charset="-122"/>
              </a:rPr>
              <a:t>，环比下降了</a:t>
            </a:r>
            <a:r>
              <a:rPr lang="en-US" altLang="zh-CN" sz="1100">
                <a:latin typeface="微软雅黑" panose="020B0503020204020204" pitchFamily="34" charset="-122"/>
                <a:ea typeface="微软雅黑" panose="020B0503020204020204" pitchFamily="34" charset="-122"/>
              </a:rPr>
              <a:t>2.5</a:t>
            </a:r>
            <a:r>
              <a:rPr lang="zh-CN" altLang="en-US" sz="1100">
                <a:latin typeface="微软雅黑" panose="020B0503020204020204" pitchFamily="34" charset="-122"/>
                <a:ea typeface="微软雅黑" panose="020B0503020204020204" pitchFamily="34" charset="-122"/>
              </a:rPr>
              <a:t>个百分点，较去年同期减少了</a:t>
            </a:r>
            <a:r>
              <a:rPr lang="en-US" altLang="zh-CN" sz="1100">
                <a:latin typeface="微软雅黑" panose="020B0503020204020204" pitchFamily="34" charset="-122"/>
                <a:ea typeface="微软雅黑" panose="020B0503020204020204" pitchFamily="34" charset="-122"/>
              </a:rPr>
              <a:t>11.7</a:t>
            </a:r>
            <a:r>
              <a:rPr lang="zh-CN" altLang="en-US" sz="1100">
                <a:latin typeface="微软雅黑" panose="020B0503020204020204" pitchFamily="34" charset="-122"/>
                <a:ea typeface="微软雅黑" panose="020B0503020204020204" pitchFamily="34" charset="-122"/>
              </a:rPr>
              <a:t>个百分点。</a:t>
            </a:r>
            <a:endParaRPr lang="zh-CN" altLang="en-US"/>
          </a:p>
        </p:txBody>
      </p:sp>
      <p:grpSp>
        <p:nvGrpSpPr>
          <p:cNvPr id="3" name="组合 2">
            <a:extLst>
              <a:ext uri="{FF2B5EF4-FFF2-40B4-BE49-F238E27FC236}">
                <a16:creationId xmlns:a16="http://schemas.microsoft.com/office/drawing/2014/main" id="{00000000-0008-0000-0100-000060000000}"/>
              </a:ext>
            </a:extLst>
          </p:cNvPr>
          <p:cNvGrpSpPr/>
          <p:nvPr/>
        </p:nvGrpSpPr>
        <p:grpSpPr>
          <a:xfrm>
            <a:off x="428481" y="1263956"/>
            <a:ext cx="8287035" cy="3046412"/>
            <a:chOff x="0" y="0"/>
            <a:chExt cx="8611928" cy="3404679"/>
          </a:xfrm>
        </p:grpSpPr>
        <p:graphicFrame>
          <p:nvGraphicFramePr>
            <p:cNvPr id="4" name="图表 3">
              <a:extLst>
                <a:ext uri="{FF2B5EF4-FFF2-40B4-BE49-F238E27FC236}">
                  <a16:creationId xmlns:a16="http://schemas.microsoft.com/office/drawing/2014/main" id="{00000000-0008-0000-0100-000061000000}"/>
                </a:ext>
              </a:extLst>
            </p:cNvPr>
            <p:cNvGraphicFramePr>
              <a:graphicFrameLocks noChangeAspect="1"/>
            </p:cNvGraphicFramePr>
            <p:nvPr/>
          </p:nvGraphicFramePr>
          <p:xfrm>
            <a:off x="0" y="0"/>
            <a:ext cx="4211214" cy="34046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图表 5">
              <a:extLst>
                <a:ext uri="{FF2B5EF4-FFF2-40B4-BE49-F238E27FC236}">
                  <a16:creationId xmlns:a16="http://schemas.microsoft.com/office/drawing/2014/main" id="{00000000-0008-0000-0100-000062000000}"/>
                </a:ext>
              </a:extLst>
            </p:cNvPr>
            <p:cNvGraphicFramePr>
              <a:graphicFrameLocks noChangeAspect="1"/>
            </p:cNvGraphicFramePr>
            <p:nvPr/>
          </p:nvGraphicFramePr>
          <p:xfrm>
            <a:off x="4391751" y="0"/>
            <a:ext cx="4220177" cy="3404679"/>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37645378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72EAD8E7-60D4-B56B-840B-B3564D2EA548}"/>
              </a:ext>
            </a:extLst>
          </p:cNvPr>
          <p:cNvSpPr txBox="1"/>
          <p:nvPr/>
        </p:nvSpPr>
        <p:spPr>
          <a:xfrm>
            <a:off x="392675" y="4551662"/>
            <a:ext cx="8229600" cy="1750864"/>
          </a:xfrm>
          <a:prstGeom prst="rect">
            <a:avLst/>
          </a:prstGeom>
          <a:noFill/>
        </p:spPr>
        <p:txBody>
          <a:bodyPr wrap="square" rtlCol="0">
            <a:spAutoFit/>
          </a:bodyPr>
          <a:lstStyle/>
          <a:p>
            <a:pPr algn="l">
              <a:lnSpc>
                <a:spcPct val="200000"/>
              </a:lnSpc>
            </a:pPr>
            <a:r>
              <a:rPr lang="en-US" altLang="zh-CN" sz="1400">
                <a:solidFill>
                  <a:schemeClr val="tx1"/>
                </a:solidFill>
                <a:latin typeface="微软雅黑" panose="020B0503020204020204" pitchFamily="34" charset="-122"/>
                <a:ea typeface="微软雅黑" panose="020B0503020204020204" pitchFamily="34" charset="-122"/>
                <a:cs typeface="+mn-cs"/>
              </a:rPr>
              <a:t>1-9</a:t>
            </a:r>
            <a:r>
              <a:rPr lang="zh-CN" altLang="en-US" sz="1400">
                <a:solidFill>
                  <a:schemeClr val="tx1"/>
                </a:solidFill>
                <a:latin typeface="微软雅黑" panose="020B0503020204020204" pitchFamily="34" charset="-122"/>
                <a:ea typeface="微软雅黑" panose="020B0503020204020204" pitchFamily="34" charset="-122"/>
                <a:cs typeface="+mn-cs"/>
              </a:rPr>
              <a:t>月</a:t>
            </a:r>
            <a:r>
              <a:rPr lang="zh-CN" altLang="en-US" sz="1400" dirty="0">
                <a:solidFill>
                  <a:schemeClr val="tx1"/>
                </a:solidFill>
                <a:latin typeface="微软雅黑" panose="020B0503020204020204" pitchFamily="34" charset="-122"/>
                <a:ea typeface="微软雅黑" panose="020B0503020204020204" pitchFamily="34" charset="-122"/>
                <a:cs typeface="+mn-cs"/>
              </a:rPr>
              <a:t>，二手车使用年限在</a:t>
            </a:r>
            <a:r>
              <a:rPr lang="en-US" altLang="zh-CN" sz="1400" dirty="0">
                <a:solidFill>
                  <a:schemeClr val="tx1"/>
                </a:solidFill>
                <a:latin typeface="微软雅黑" panose="020B0503020204020204" pitchFamily="34" charset="-122"/>
                <a:ea typeface="微软雅黑" panose="020B0503020204020204" pitchFamily="34" charset="-122"/>
                <a:cs typeface="+mn-cs"/>
              </a:rPr>
              <a:t>3-6</a:t>
            </a:r>
            <a:r>
              <a:rPr lang="zh-CN" altLang="en-US" sz="1400" dirty="0">
                <a:solidFill>
                  <a:schemeClr val="tx1"/>
                </a:solidFill>
                <a:latin typeface="微软雅黑" panose="020B0503020204020204" pitchFamily="34" charset="-122"/>
                <a:ea typeface="微软雅黑" panose="020B0503020204020204" pitchFamily="34" charset="-122"/>
                <a:cs typeface="+mn-cs"/>
              </a:rPr>
              <a:t>年的交易量最多</a:t>
            </a:r>
            <a:r>
              <a:rPr lang="en-US" altLang="zh-CN" sz="1400" dirty="0">
                <a:solidFill>
                  <a:schemeClr val="tx1"/>
                </a:solidFill>
                <a:latin typeface="微软雅黑" panose="020B0503020204020204" pitchFamily="34" charset="-122"/>
                <a:ea typeface="微软雅黑" panose="020B0503020204020204" pitchFamily="34" charset="-122"/>
                <a:cs typeface="+mn-cs"/>
              </a:rPr>
              <a:t>,</a:t>
            </a:r>
            <a:r>
              <a:rPr lang="zh-CN" altLang="en-US" sz="1400" dirty="0">
                <a:solidFill>
                  <a:schemeClr val="tx1"/>
                </a:solidFill>
                <a:latin typeface="微软雅黑" panose="020B0503020204020204" pitchFamily="34" charset="-122"/>
                <a:ea typeface="微软雅黑" panose="020B0503020204020204" pitchFamily="34" charset="-122"/>
                <a:cs typeface="+mn-cs"/>
              </a:rPr>
              <a:t>占</a:t>
            </a:r>
            <a:r>
              <a:rPr lang="zh-CN" altLang="en-US" sz="1400">
                <a:solidFill>
                  <a:schemeClr val="tx1"/>
                </a:solidFill>
                <a:latin typeface="微软雅黑" panose="020B0503020204020204" pitchFamily="34" charset="-122"/>
                <a:ea typeface="微软雅黑" panose="020B0503020204020204" pitchFamily="34" charset="-122"/>
                <a:cs typeface="+mn-cs"/>
              </a:rPr>
              <a:t>比为</a:t>
            </a:r>
            <a:r>
              <a:rPr lang="en-US" altLang="zh-CN" sz="1400">
                <a:solidFill>
                  <a:schemeClr val="tx1"/>
                </a:solidFill>
                <a:latin typeface="微软雅黑" panose="020B0503020204020204" pitchFamily="34" charset="-122"/>
                <a:ea typeface="微软雅黑" panose="020B0503020204020204" pitchFamily="34" charset="-122"/>
                <a:cs typeface="+mn-cs"/>
              </a:rPr>
              <a:t>40.5%</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a:solidFill>
                  <a:schemeClr val="tx1"/>
                </a:solidFill>
                <a:latin typeface="微软雅黑" panose="020B0503020204020204" pitchFamily="34" charset="-122"/>
                <a:ea typeface="微软雅黑" panose="020B0503020204020204" pitchFamily="34" charset="-122"/>
                <a:cs typeface="+mn-cs"/>
              </a:rPr>
              <a:t>增加了</a:t>
            </a:r>
            <a:r>
              <a:rPr lang="en-US" altLang="zh-CN" sz="1400">
                <a:solidFill>
                  <a:schemeClr val="tx1"/>
                </a:solidFill>
                <a:latin typeface="微软雅黑" panose="020B0503020204020204" pitchFamily="34" charset="-122"/>
                <a:ea typeface="微软雅黑" panose="020B0503020204020204" pitchFamily="34" charset="-122"/>
                <a:cs typeface="+mn-cs"/>
              </a:rPr>
              <a:t>3.3</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endParaRPr lang="zh-CN" altLang="en-US" sz="14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cs typeface="+mn-cs"/>
              </a:rPr>
              <a:t>使用年限在</a:t>
            </a:r>
            <a:r>
              <a:rPr lang="en-US" altLang="zh-CN" sz="1400" dirty="0">
                <a:solidFill>
                  <a:schemeClr val="tx1"/>
                </a:solidFill>
                <a:latin typeface="微软雅黑" panose="020B0503020204020204" pitchFamily="34" charset="-122"/>
                <a:ea typeface="微软雅黑" panose="020B0503020204020204" pitchFamily="34" charset="-122"/>
                <a:cs typeface="+mn-cs"/>
              </a:rPr>
              <a:t>3</a:t>
            </a:r>
            <a:r>
              <a:rPr lang="zh-CN" altLang="en-US" sz="1400" dirty="0">
                <a:solidFill>
                  <a:schemeClr val="tx1"/>
                </a:solidFill>
                <a:latin typeface="微软雅黑" panose="020B0503020204020204" pitchFamily="34" charset="-122"/>
                <a:ea typeface="微软雅黑" panose="020B0503020204020204" pitchFamily="34" charset="-122"/>
                <a:cs typeface="+mn-cs"/>
              </a:rPr>
              <a:t>年内车型占</a:t>
            </a:r>
            <a:r>
              <a:rPr lang="zh-CN" altLang="en-US" sz="1400">
                <a:solidFill>
                  <a:schemeClr val="tx1"/>
                </a:solidFill>
                <a:latin typeface="微软雅黑" panose="020B0503020204020204" pitchFamily="34" charset="-122"/>
                <a:ea typeface="微软雅黑" panose="020B0503020204020204" pitchFamily="34" charset="-122"/>
                <a:cs typeface="+mn-cs"/>
              </a:rPr>
              <a:t>比为</a:t>
            </a:r>
            <a:r>
              <a:rPr lang="en-US" altLang="zh-CN" sz="1400">
                <a:latin typeface="微软雅黑" panose="020B0503020204020204" pitchFamily="34" charset="-122"/>
                <a:ea typeface="微软雅黑" panose="020B0503020204020204" pitchFamily="34" charset="-122"/>
              </a:rPr>
              <a:t>30.5</a:t>
            </a:r>
            <a:r>
              <a:rPr lang="en-US" altLang="zh-CN" sz="1400">
                <a:solidFill>
                  <a:schemeClr val="tx1"/>
                </a:solidFill>
                <a:latin typeface="微软雅黑" panose="020B0503020204020204" pitchFamily="34" charset="-122"/>
                <a:ea typeface="微软雅黑" panose="020B0503020204020204" pitchFamily="34" charset="-122"/>
                <a:cs typeface="+mn-cs"/>
              </a:rPr>
              <a:t>%</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a:solidFill>
                  <a:schemeClr val="tx1"/>
                </a:solidFill>
                <a:latin typeface="微软雅黑" panose="020B0503020204020204" pitchFamily="34" charset="-122"/>
                <a:ea typeface="微软雅黑" panose="020B0503020204020204" pitchFamily="34" charset="-122"/>
                <a:cs typeface="+mn-cs"/>
              </a:rPr>
              <a:t>增加了</a:t>
            </a:r>
            <a:r>
              <a:rPr lang="en-US" altLang="zh-CN" sz="1400">
                <a:solidFill>
                  <a:schemeClr val="tx1"/>
                </a:solidFill>
                <a:latin typeface="微软雅黑" panose="020B0503020204020204" pitchFamily="34" charset="-122"/>
                <a:ea typeface="微软雅黑" panose="020B0503020204020204" pitchFamily="34" charset="-122"/>
                <a:cs typeface="+mn-cs"/>
              </a:rPr>
              <a:t>8.1</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endParaRPr lang="en-US" altLang="zh-CN" sz="1400" dirty="0">
              <a:solidFill>
                <a:schemeClr val="tx1"/>
              </a:solidFill>
              <a:latin typeface="微软雅黑" panose="020B0503020204020204" pitchFamily="34" charset="-122"/>
              <a:ea typeface="微软雅黑" panose="020B0503020204020204" pitchFamily="34" charset="-122"/>
              <a:cs typeface="+mn-cs"/>
            </a:endParaRPr>
          </a:p>
          <a:p>
            <a:pPr>
              <a:lnSpc>
                <a:spcPct val="200000"/>
              </a:lnSpc>
              <a:defRPr/>
            </a:pPr>
            <a:r>
              <a:rPr lang="zh-CN" altLang="en-US" sz="1400" dirty="0">
                <a:solidFill>
                  <a:schemeClr val="tx1"/>
                </a:solidFill>
                <a:latin typeface="微软雅黑" panose="020B0503020204020204" pitchFamily="34" charset="-122"/>
                <a:ea typeface="微软雅黑" panose="020B0503020204020204" pitchFamily="34" charset="-122"/>
                <a:cs typeface="+mn-cs"/>
              </a:rPr>
              <a:t>车龄在</a:t>
            </a:r>
            <a:r>
              <a:rPr lang="en-US" altLang="zh-CN" sz="1400" dirty="0">
                <a:solidFill>
                  <a:schemeClr val="tx1"/>
                </a:solidFill>
                <a:latin typeface="微软雅黑" panose="020B0503020204020204" pitchFamily="34" charset="-122"/>
                <a:ea typeface="微软雅黑" panose="020B0503020204020204" pitchFamily="34" charset="-122"/>
                <a:cs typeface="+mn-cs"/>
              </a:rPr>
              <a:t>7-10</a:t>
            </a:r>
            <a:r>
              <a:rPr lang="zh-CN" altLang="en-US" sz="1400" dirty="0">
                <a:solidFill>
                  <a:schemeClr val="tx1"/>
                </a:solidFill>
                <a:latin typeface="微软雅黑" panose="020B0503020204020204" pitchFamily="34" charset="-122"/>
                <a:ea typeface="微软雅黑" panose="020B0503020204020204" pitchFamily="34" charset="-122"/>
                <a:cs typeface="+mn-cs"/>
              </a:rPr>
              <a:t>年的车型占比为</a:t>
            </a:r>
            <a:r>
              <a:rPr lang="en-US" altLang="zh-CN" sz="1400" dirty="0">
                <a:solidFill>
                  <a:schemeClr val="tx1"/>
                </a:solidFill>
                <a:latin typeface="微软雅黑" panose="020B0503020204020204" pitchFamily="34" charset="-122"/>
                <a:ea typeface="微软雅黑" panose="020B0503020204020204" pitchFamily="34" charset="-122"/>
                <a:cs typeface="+mn-cs"/>
              </a:rPr>
              <a:t>19.4%</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a:solidFill>
                  <a:schemeClr val="tx1"/>
                </a:solidFill>
                <a:latin typeface="微软雅黑" panose="020B0503020204020204" pitchFamily="34" charset="-122"/>
                <a:ea typeface="微软雅黑" panose="020B0503020204020204" pitchFamily="34" charset="-122"/>
                <a:cs typeface="+mn-cs"/>
              </a:rPr>
              <a:t>减少了</a:t>
            </a:r>
            <a:r>
              <a:rPr lang="en-US" altLang="zh-CN" sz="1400">
                <a:latin typeface="微软雅黑" panose="020B0503020204020204" pitchFamily="34" charset="-122"/>
                <a:ea typeface="微软雅黑" panose="020B0503020204020204" pitchFamily="34" charset="-122"/>
              </a:rPr>
              <a:t>4.8</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endParaRPr lang="en-US" altLang="zh-CN" sz="14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cs typeface="+mn-cs"/>
              </a:rPr>
              <a:t>车龄</a:t>
            </a:r>
            <a:r>
              <a:rPr lang="en-US" altLang="zh-CN" sz="1400" dirty="0">
                <a:solidFill>
                  <a:schemeClr val="tx1"/>
                </a:solidFill>
                <a:latin typeface="微软雅黑" panose="020B0503020204020204" pitchFamily="34" charset="-122"/>
                <a:ea typeface="微软雅黑" panose="020B0503020204020204" pitchFamily="34" charset="-122"/>
                <a:cs typeface="+mn-cs"/>
              </a:rPr>
              <a:t>10</a:t>
            </a:r>
            <a:r>
              <a:rPr lang="zh-CN" altLang="en-US" sz="1400" dirty="0">
                <a:solidFill>
                  <a:schemeClr val="tx1"/>
                </a:solidFill>
                <a:latin typeface="微软雅黑" panose="020B0503020204020204" pitchFamily="34" charset="-122"/>
                <a:ea typeface="微软雅黑" panose="020B0503020204020204" pitchFamily="34" charset="-122"/>
                <a:cs typeface="+mn-cs"/>
              </a:rPr>
              <a:t>年以上的车型占</a:t>
            </a:r>
            <a:r>
              <a:rPr lang="zh-CN" altLang="en-US" sz="1400">
                <a:solidFill>
                  <a:schemeClr val="tx1"/>
                </a:solidFill>
                <a:latin typeface="微软雅黑" panose="020B0503020204020204" pitchFamily="34" charset="-122"/>
                <a:ea typeface="微软雅黑" panose="020B0503020204020204" pitchFamily="34" charset="-122"/>
                <a:cs typeface="+mn-cs"/>
              </a:rPr>
              <a:t>比为</a:t>
            </a:r>
            <a:r>
              <a:rPr lang="en-US" altLang="zh-CN" sz="1400">
                <a:solidFill>
                  <a:schemeClr val="tx1"/>
                </a:solidFill>
                <a:latin typeface="微软雅黑" panose="020B0503020204020204" pitchFamily="34" charset="-122"/>
                <a:ea typeface="微软雅黑" panose="020B0503020204020204" pitchFamily="34" charset="-122"/>
                <a:cs typeface="+mn-cs"/>
              </a:rPr>
              <a:t>9.6%</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a:solidFill>
                  <a:schemeClr val="tx1"/>
                </a:solidFill>
                <a:latin typeface="微软雅黑" panose="020B0503020204020204" pitchFamily="34" charset="-122"/>
                <a:ea typeface="微软雅黑" panose="020B0503020204020204" pitchFamily="34" charset="-122"/>
                <a:cs typeface="+mn-cs"/>
              </a:rPr>
              <a:t>减少了</a:t>
            </a:r>
            <a:r>
              <a:rPr lang="en-US" altLang="zh-CN" sz="1400">
                <a:solidFill>
                  <a:schemeClr val="tx1"/>
                </a:solidFill>
                <a:latin typeface="微软雅黑" panose="020B0503020204020204" pitchFamily="34" charset="-122"/>
                <a:ea typeface="微软雅黑" panose="020B0503020204020204" pitchFamily="34" charset="-122"/>
                <a:cs typeface="+mn-cs"/>
              </a:rPr>
              <a:t>6.6</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p>
        </p:txBody>
      </p:sp>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392675" y="377751"/>
            <a:ext cx="8229600" cy="461665"/>
          </a:xfrm>
        </p:spPr>
        <p:txBody>
          <a:bodyPr/>
          <a:lstStyle/>
          <a:p>
            <a:r>
              <a:rPr lang="en-US" altLang="zh-CN" sz="2000" b="1" kern="0">
                <a:solidFill>
                  <a:schemeClr val="tx1"/>
                </a:solidFill>
              </a:rPr>
              <a:t>2022</a:t>
            </a:r>
            <a:r>
              <a:rPr lang="zh-CN" altLang="en-US" sz="2000" b="1" kern="0">
                <a:solidFill>
                  <a:schemeClr val="tx1"/>
                </a:solidFill>
              </a:rPr>
              <a:t>年</a:t>
            </a:r>
            <a:r>
              <a:rPr lang="en-US" altLang="zh-CN" sz="2000" b="1" kern="0">
                <a:solidFill>
                  <a:schemeClr val="tx1"/>
                </a:solidFill>
              </a:rPr>
              <a:t>1-9</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21" name="箭头: 下 20">
            <a:extLst>
              <a:ext uri="{FF2B5EF4-FFF2-40B4-BE49-F238E27FC236}">
                <a16:creationId xmlns:a16="http://schemas.microsoft.com/office/drawing/2014/main" id="{461F067E-1592-4850-B94E-3BB44679C4B8}"/>
              </a:ext>
            </a:extLst>
          </p:cNvPr>
          <p:cNvSpPr/>
          <p:nvPr/>
        </p:nvSpPr>
        <p:spPr>
          <a:xfrm rot="10800000" flipH="1" flipV="1">
            <a:off x="7989615" y="6085883"/>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下 27">
            <a:extLst>
              <a:ext uri="{FF2B5EF4-FFF2-40B4-BE49-F238E27FC236}">
                <a16:creationId xmlns:a16="http://schemas.microsoft.com/office/drawing/2014/main" id="{22124AD7-0185-4BA9-8D78-1DD44DEAE0AA}"/>
              </a:ext>
            </a:extLst>
          </p:cNvPr>
          <p:cNvSpPr/>
          <p:nvPr/>
        </p:nvSpPr>
        <p:spPr>
          <a:xfrm flipH="1" flipV="1">
            <a:off x="7989615" y="4778359"/>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箭头: 下 24">
            <a:extLst>
              <a:ext uri="{FF2B5EF4-FFF2-40B4-BE49-F238E27FC236}">
                <a16:creationId xmlns:a16="http://schemas.microsoft.com/office/drawing/2014/main" id="{27018EBA-D2F5-4FF8-BFD6-E2C99550378B}"/>
              </a:ext>
            </a:extLst>
          </p:cNvPr>
          <p:cNvSpPr/>
          <p:nvPr/>
        </p:nvSpPr>
        <p:spPr>
          <a:xfrm rot="10800000" flipH="1" flipV="1">
            <a:off x="7989612" y="5653792"/>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箭头: 下 19">
            <a:extLst>
              <a:ext uri="{FF2B5EF4-FFF2-40B4-BE49-F238E27FC236}">
                <a16:creationId xmlns:a16="http://schemas.microsoft.com/office/drawing/2014/main" id="{42955553-25EF-41F4-9CA9-46ED71C39787}"/>
              </a:ext>
            </a:extLst>
          </p:cNvPr>
          <p:cNvSpPr/>
          <p:nvPr/>
        </p:nvSpPr>
        <p:spPr>
          <a:xfrm flipH="1" flipV="1">
            <a:off x="7989613" y="5210450"/>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a:extLst>
              <a:ext uri="{FF2B5EF4-FFF2-40B4-BE49-F238E27FC236}">
                <a16:creationId xmlns:a16="http://schemas.microsoft.com/office/drawing/2014/main" id="{00000000-0008-0000-0100-000082000000}"/>
              </a:ext>
            </a:extLst>
          </p:cNvPr>
          <p:cNvGrpSpPr/>
          <p:nvPr/>
        </p:nvGrpSpPr>
        <p:grpSpPr>
          <a:xfrm>
            <a:off x="399350" y="1177194"/>
            <a:ext cx="8222925" cy="3036690"/>
            <a:chOff x="0" y="0"/>
            <a:chExt cx="8301790" cy="2957431"/>
          </a:xfrm>
        </p:grpSpPr>
        <p:graphicFrame>
          <p:nvGraphicFramePr>
            <p:cNvPr id="4" name="图表 3">
              <a:extLst>
                <a:ext uri="{FF2B5EF4-FFF2-40B4-BE49-F238E27FC236}">
                  <a16:creationId xmlns:a16="http://schemas.microsoft.com/office/drawing/2014/main" id="{00000000-0008-0000-0100-000083000000}"/>
                </a:ext>
              </a:extLst>
            </p:cNvPr>
            <p:cNvGraphicFramePr>
              <a:graphicFrameLocks noChangeAspect="1"/>
            </p:cNvGraphicFramePr>
            <p:nvPr/>
          </p:nvGraphicFramePr>
          <p:xfrm>
            <a:off x="4242236" y="0"/>
            <a:ext cx="4059554" cy="29574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图表 4">
              <a:extLst>
                <a:ext uri="{FF2B5EF4-FFF2-40B4-BE49-F238E27FC236}">
                  <a16:creationId xmlns:a16="http://schemas.microsoft.com/office/drawing/2014/main" id="{00000000-0008-0000-0100-00008B000000}"/>
                </a:ext>
              </a:extLst>
            </p:cNvPr>
            <p:cNvGraphicFramePr>
              <a:graphicFrameLocks noChangeAspect="1"/>
            </p:cNvGraphicFramePr>
            <p:nvPr/>
          </p:nvGraphicFramePr>
          <p:xfrm>
            <a:off x="0" y="0"/>
            <a:ext cx="4059554" cy="2957431"/>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10697207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a16="http://schemas.microsoft.com/office/drawing/2014/main" id="{CF67D236-C35E-4B44-95F7-2ECD1E5239D4}"/>
              </a:ext>
            </a:extLst>
          </p:cNvPr>
          <p:cNvSpPr txBox="1"/>
          <p:nvPr/>
        </p:nvSpPr>
        <p:spPr>
          <a:xfrm>
            <a:off x="228599" y="381000"/>
            <a:ext cx="8915401" cy="461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2022</a:t>
            </a:r>
            <a:r>
              <a:rPr kumimoji="0" lang="zh-CN" altLang="en-US" sz="24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新能源二手车使用年限分析</a:t>
            </a:r>
          </a:p>
        </p:txBody>
      </p:sp>
      <p:sp>
        <p:nvSpPr>
          <p:cNvPr id="5" name="文本框 4">
            <a:extLst>
              <a:ext uri="{FF2B5EF4-FFF2-40B4-BE49-F238E27FC236}">
                <a16:creationId xmlns:a16="http://schemas.microsoft.com/office/drawing/2014/main" id="{1D768F75-3CA5-489F-8F52-104AF70BE11A}"/>
              </a:ext>
            </a:extLst>
          </p:cNvPr>
          <p:cNvSpPr txBox="1"/>
          <p:nvPr/>
        </p:nvSpPr>
        <p:spPr>
          <a:xfrm>
            <a:off x="307247" y="6353889"/>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7" name="文本框 6">
            <a:extLst>
              <a:ext uri="{FF2B5EF4-FFF2-40B4-BE49-F238E27FC236}">
                <a16:creationId xmlns:a16="http://schemas.microsoft.com/office/drawing/2014/main" id="{11506FE8-CC65-4294-B402-5D07C61D2583}"/>
              </a:ext>
            </a:extLst>
          </p:cNvPr>
          <p:cNvSpPr txBox="1"/>
          <p:nvPr/>
        </p:nvSpPr>
        <p:spPr>
          <a:xfrm>
            <a:off x="116568" y="4241773"/>
            <a:ext cx="9034028" cy="179093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9</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全国新能源二手车使用年限在</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年以下的占</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43.8%</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，环比上月增加了</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2.1%</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，较去年同期增加了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22.6%</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年占</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37.6%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，环比上月下降了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，较去年同期减少了</a:t>
            </a:r>
            <a:r>
              <a:rPr lang="en-US" altLang="zh-CN" sz="1200" dirty="0">
                <a:solidFill>
                  <a:prstClr val="black"/>
                </a:solidFill>
                <a:latin typeface="微软雅黑" panose="020B0503020204020204" pitchFamily="34" charset="-122"/>
                <a:ea typeface="微软雅黑" panose="020B0503020204020204" pitchFamily="34" charset="-122"/>
              </a:rPr>
              <a:t>0.4</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个百分点。</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年的交易量占</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15.7%</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，环比上月</a:t>
            </a:r>
            <a:r>
              <a:rPr lang="zh-CN" altLang="en-US" sz="1200" dirty="0">
                <a:solidFill>
                  <a:prstClr val="black"/>
                </a:solidFill>
                <a:latin typeface="微软雅黑" panose="020B0503020204020204" pitchFamily="34" charset="-122"/>
                <a:ea typeface="微软雅黑" panose="020B0503020204020204" pitchFamily="34" charset="-122"/>
              </a:rPr>
              <a:t>减少</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0.4</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个百分点，较去年同期减少了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18.6%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年以上的占</a:t>
            </a:r>
            <a:r>
              <a:rPr lang="en-US" altLang="zh-CN" sz="1200" b="1" dirty="0">
                <a:solidFill>
                  <a:prstClr val="black"/>
                </a:solidFill>
                <a:latin typeface="微软雅黑" panose="020B0503020204020204" pitchFamily="34" charset="-122"/>
                <a:ea typeface="微软雅黑" panose="020B0503020204020204" pitchFamily="34" charset="-122"/>
              </a:rPr>
              <a:t>2.9%</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，环比上月增加了</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，较去年同期减少了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个百分点。</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整体来看</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9</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月份，新能源二手车车龄较</a:t>
            </a:r>
            <a:r>
              <a:rPr lang="en-US" altLang="zh-CN" sz="1200" dirty="0">
                <a:solidFill>
                  <a:prstClr val="black"/>
                </a:solidFill>
                <a:latin typeface="微软雅黑" panose="020B0503020204020204" pitchFamily="34" charset="-122"/>
                <a:ea typeface="微软雅黑" panose="020B0503020204020204" pitchFamily="34" charset="-122"/>
              </a:rPr>
              <a:t>8</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月份有所减少，</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zh-CN" altLang="en-US" sz="1200" dirty="0">
                <a:solidFill>
                  <a:prstClr val="black"/>
                </a:solidFill>
                <a:latin typeface="微软雅黑" panose="020B0503020204020204" pitchFamily="34" charset="-122"/>
                <a:ea typeface="微软雅黑" panose="020B0503020204020204" pitchFamily="34" charset="-122"/>
              </a:rPr>
              <a:t>以内的车型占比增长比较明显</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4" name="图表 3">
            <a:extLst>
              <a:ext uri="{FF2B5EF4-FFF2-40B4-BE49-F238E27FC236}">
                <a16:creationId xmlns:a16="http://schemas.microsoft.com/office/drawing/2014/main" id="{00000000-0008-0000-0E00-000010000000}"/>
              </a:ext>
            </a:extLst>
          </p:cNvPr>
          <p:cNvGraphicFramePr>
            <a:graphicFrameLocks/>
          </p:cNvGraphicFramePr>
          <p:nvPr>
            <p:extLst>
              <p:ext uri="{D42A27DB-BD31-4B8C-83A1-F6EECF244321}">
                <p14:modId xmlns:p14="http://schemas.microsoft.com/office/powerpoint/2010/main" val="3423761707"/>
              </p:ext>
            </p:extLst>
          </p:nvPr>
        </p:nvGraphicFramePr>
        <p:xfrm>
          <a:off x="207119" y="1093275"/>
          <a:ext cx="8729762" cy="304590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021059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315711" y="4609143"/>
            <a:ext cx="8752603" cy="1721690"/>
          </a:xfrm>
          <a:prstGeom prst="rect">
            <a:avLst/>
          </a:prstGeom>
          <a:noFill/>
        </p:spPr>
        <p:txBody>
          <a:bodyPr wrap="square" rtlCol="0">
            <a:spAutoFit/>
          </a:bodyPr>
          <a:lstStyle/>
          <a:p>
            <a:pPr algn="l">
              <a:lnSpc>
                <a:spcPct val="150000"/>
              </a:lnSpc>
            </a:pPr>
            <a:r>
              <a:rPr lang="en-US" altLang="zh-CN" sz="1200" dirty="0">
                <a:latin typeface="微软雅黑" panose="020B0503020204020204" pitchFamily="34" charset="-122"/>
                <a:ea typeface="微软雅黑" panose="020B0503020204020204" pitchFamily="34" charset="-122"/>
              </a:rPr>
              <a:t>9</a:t>
            </a:r>
            <a:r>
              <a:rPr lang="zh-CN" altLang="en-US" sz="1200">
                <a:solidFill>
                  <a:schemeClr val="tx1"/>
                </a:solidFill>
                <a:latin typeface="微软雅黑" panose="020B0503020204020204" pitchFamily="34" charset="-122"/>
                <a:ea typeface="微软雅黑" panose="020B0503020204020204" pitchFamily="34" charset="-122"/>
                <a:cs typeface="+mn-cs"/>
              </a:rPr>
              <a:t>月</a:t>
            </a:r>
            <a:r>
              <a:rPr lang="zh-CN" altLang="en-US" sz="1200" dirty="0">
                <a:solidFill>
                  <a:schemeClr val="tx1"/>
                </a:solidFill>
                <a:latin typeface="微软雅黑" panose="020B0503020204020204" pitchFamily="34" charset="-122"/>
                <a:ea typeface="微软雅黑" panose="020B0503020204020204" pitchFamily="34" charset="-122"/>
                <a:cs typeface="+mn-cs"/>
              </a:rPr>
              <a:t>，二手车交易价格区间在</a:t>
            </a:r>
            <a:r>
              <a:rPr lang="en-US" altLang="zh-CN" sz="1200" dirty="0">
                <a:solidFill>
                  <a:schemeClr val="tx1"/>
                </a:solidFill>
                <a:latin typeface="微软雅黑" panose="020B0503020204020204" pitchFamily="34" charset="-122"/>
                <a:ea typeface="微软雅黑" panose="020B0503020204020204" pitchFamily="34" charset="-122"/>
                <a:cs typeface="+mn-cs"/>
              </a:rPr>
              <a:t>3</a:t>
            </a:r>
            <a:r>
              <a:rPr lang="zh-CN" altLang="en-US" sz="1200" dirty="0">
                <a:solidFill>
                  <a:schemeClr val="tx1"/>
                </a:solidFill>
                <a:latin typeface="微软雅黑" panose="020B0503020204020204" pitchFamily="34" charset="-122"/>
                <a:ea typeface="微软雅黑" panose="020B0503020204020204" pitchFamily="34" charset="-122"/>
                <a:cs typeface="+mn-cs"/>
              </a:rPr>
              <a:t>万元以下的车辆市场占比最大，占</a:t>
            </a:r>
            <a:r>
              <a:rPr lang="zh-CN" altLang="en-US" sz="1200">
                <a:solidFill>
                  <a:schemeClr val="tx1"/>
                </a:solidFill>
                <a:latin typeface="微软雅黑" panose="020B0503020204020204" pitchFamily="34" charset="-122"/>
                <a:ea typeface="微软雅黑" panose="020B0503020204020204" pitchFamily="34" charset="-122"/>
                <a:cs typeface="+mn-cs"/>
              </a:rPr>
              <a:t>比为</a:t>
            </a:r>
            <a:r>
              <a:rPr lang="en-US" altLang="zh-CN" sz="1200">
                <a:latin typeface="微软雅黑" panose="020B0503020204020204" pitchFamily="34" charset="-122"/>
                <a:ea typeface="微软雅黑" panose="020B0503020204020204" pitchFamily="34" charset="-122"/>
              </a:rPr>
              <a:t>30.7</a:t>
            </a:r>
            <a:r>
              <a:rPr lang="en-US" altLang="zh-CN" sz="1200">
                <a:solidFill>
                  <a:schemeClr val="tx1"/>
                </a:solidFill>
                <a:latin typeface="微软雅黑" panose="020B0503020204020204" pitchFamily="34" charset="-122"/>
                <a:ea typeface="微软雅黑" panose="020B0503020204020204" pitchFamily="34" charset="-122"/>
                <a:cs typeface="+mn-cs"/>
              </a:rPr>
              <a:t>%</a:t>
            </a:r>
            <a:r>
              <a:rPr lang="zh-CN" altLang="en-US" sz="1200" dirty="0">
                <a:solidFill>
                  <a:schemeClr val="tx1"/>
                </a:solidFill>
                <a:latin typeface="微软雅黑" panose="020B0503020204020204" pitchFamily="34" charset="-122"/>
                <a:ea typeface="微软雅黑" panose="020B0503020204020204" pitchFamily="34" charset="-122"/>
                <a:cs typeface="+mn-cs"/>
              </a:rPr>
              <a:t>，环比</a:t>
            </a:r>
            <a:r>
              <a:rPr lang="zh-CN" altLang="en-US" sz="1200">
                <a:solidFill>
                  <a:schemeClr val="tx1"/>
                </a:solidFill>
                <a:latin typeface="微软雅黑" panose="020B0503020204020204" pitchFamily="34" charset="-122"/>
                <a:ea typeface="微软雅黑" panose="020B0503020204020204" pitchFamily="34" charset="-122"/>
                <a:cs typeface="+mn-cs"/>
              </a:rPr>
              <a:t>下降了</a:t>
            </a:r>
            <a:r>
              <a:rPr lang="en-US" altLang="zh-CN" sz="1200">
                <a:solidFill>
                  <a:schemeClr val="tx1"/>
                </a:solidFill>
                <a:latin typeface="微软雅黑" panose="020B0503020204020204" pitchFamily="34" charset="-122"/>
                <a:ea typeface="微软雅黑" panose="020B0503020204020204" pitchFamily="34" charset="-122"/>
                <a:cs typeface="+mn-cs"/>
              </a:rPr>
              <a:t>0.8</a:t>
            </a:r>
            <a:r>
              <a:rPr lang="zh-CN" altLang="en-US" sz="1200">
                <a:solidFill>
                  <a:schemeClr val="tx1"/>
                </a:solidFill>
                <a:latin typeface="微软雅黑" panose="020B0503020204020204" pitchFamily="34" charset="-122"/>
                <a:ea typeface="微软雅黑" panose="020B0503020204020204" pitchFamily="34" charset="-122"/>
                <a:cs typeface="+mn-cs"/>
              </a:rPr>
              <a:t>个</a:t>
            </a:r>
            <a:r>
              <a:rPr lang="zh-CN" altLang="en-US" sz="1200" dirty="0">
                <a:solidFill>
                  <a:schemeClr val="tx1"/>
                </a:solidFill>
                <a:latin typeface="微软雅黑" panose="020B0503020204020204" pitchFamily="34" charset="-122"/>
                <a:ea typeface="微软雅黑" panose="020B0503020204020204" pitchFamily="34" charset="-122"/>
                <a:cs typeface="+mn-cs"/>
              </a:rPr>
              <a:t>百分点。</a:t>
            </a:r>
          </a:p>
          <a:p>
            <a:pPr lvl="0">
              <a:lnSpc>
                <a:spcPct val="150000"/>
              </a:lnSpc>
            </a:pP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万价格区间的车辆占</a:t>
            </a:r>
            <a:r>
              <a:rPr lang="zh-CN" altLang="en-US" sz="1200">
                <a:latin typeface="微软雅黑" panose="020B0503020204020204" pitchFamily="34" charset="-122"/>
                <a:ea typeface="微软雅黑" panose="020B0503020204020204" pitchFamily="34" charset="-122"/>
              </a:rPr>
              <a:t>比为</a:t>
            </a:r>
            <a:r>
              <a:rPr lang="en-US" altLang="zh-CN" sz="1200">
                <a:latin typeface="微软雅黑" panose="020B0503020204020204" pitchFamily="34" charset="-122"/>
                <a:ea typeface="微软雅黑" panose="020B0503020204020204" pitchFamily="34" charset="-122"/>
              </a:rPr>
              <a:t>21.6%</a:t>
            </a:r>
            <a:r>
              <a:rPr lang="zh-CN" altLang="en-US" sz="1200" dirty="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环比下降了</a:t>
            </a:r>
            <a:r>
              <a:rPr lang="en-US" altLang="zh-CN" sz="1200">
                <a:latin typeface="微软雅黑" panose="020B0503020204020204" pitchFamily="34" charset="-122"/>
                <a:ea typeface="微软雅黑" panose="020B0503020204020204" pitchFamily="34" charset="-122"/>
              </a:rPr>
              <a:t>2.1</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百分点；</a:t>
            </a:r>
            <a:endParaRPr lang="en-US" altLang="zh-CN" sz="12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万元以上的二手车市场占比</a:t>
            </a:r>
            <a:r>
              <a:rPr lang="zh-CN" altLang="en-US" sz="1200">
                <a:latin typeface="微软雅黑" panose="020B0503020204020204" pitchFamily="34" charset="-122"/>
                <a:ea typeface="微软雅黑" panose="020B0503020204020204" pitchFamily="34" charset="-122"/>
              </a:rPr>
              <a:t>最小占</a:t>
            </a:r>
            <a:r>
              <a:rPr lang="en-US" altLang="zh-CN" sz="1200">
                <a:latin typeface="微软雅黑" panose="020B0503020204020204" pitchFamily="34" charset="-122"/>
                <a:ea typeface="微软雅黑" panose="020B0503020204020204" pitchFamily="34" charset="-122"/>
              </a:rPr>
              <a:t>3.6%</a:t>
            </a:r>
            <a:r>
              <a:rPr lang="zh-CN" altLang="en-US" sz="1200" dirty="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环比增加了</a:t>
            </a:r>
            <a:r>
              <a:rPr lang="en-US" altLang="zh-CN" sz="1200">
                <a:latin typeface="微软雅黑" panose="020B0503020204020204" pitchFamily="34" charset="-122"/>
                <a:ea typeface="微软雅黑" panose="020B0503020204020204" pitchFamily="34" charset="-122"/>
              </a:rPr>
              <a:t>1.1</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百分点。</a:t>
            </a:r>
            <a:endParaRPr lang="en-US" altLang="zh-CN" sz="12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200" dirty="0">
                <a:latin typeface="微软雅黑" panose="020B0503020204020204" pitchFamily="34" charset="-122"/>
                <a:ea typeface="微软雅黑" panose="020B0503020204020204" pitchFamily="34" charset="-122"/>
              </a:rPr>
              <a:t>9</a:t>
            </a:r>
            <a:r>
              <a:rPr lang="zh-CN" altLang="en-US" sz="1200">
                <a:latin typeface="微软雅黑" panose="020B0503020204020204" pitchFamily="34" charset="-122"/>
                <a:ea typeface="微软雅黑" panose="020B0503020204020204" pitchFamily="34" charset="-122"/>
              </a:rPr>
              <a:t>月份，</a:t>
            </a:r>
            <a:r>
              <a:rPr lang="en-US" altLang="zh-CN" sz="1200">
                <a:latin typeface="微软雅黑" panose="020B0503020204020204" pitchFamily="34" charset="-122"/>
                <a:ea typeface="微软雅黑" panose="020B0503020204020204" pitchFamily="34" charset="-122"/>
              </a:rPr>
              <a:t>5-8</a:t>
            </a:r>
            <a:r>
              <a:rPr lang="zh-CN" altLang="en-US" sz="1200">
                <a:latin typeface="微软雅黑" panose="020B0503020204020204" pitchFamily="34" charset="-122"/>
                <a:ea typeface="微软雅黑" panose="020B0503020204020204" pitchFamily="34" charset="-122"/>
              </a:rPr>
              <a:t>万、</a:t>
            </a:r>
            <a:r>
              <a:rPr lang="en-US" altLang="zh-CN" sz="1200">
                <a:latin typeface="微软雅黑" panose="020B0503020204020204" pitchFamily="34" charset="-122"/>
                <a:ea typeface="微软雅黑" panose="020B0503020204020204" pitchFamily="34" charset="-122"/>
              </a:rPr>
              <a:t>8-12</a:t>
            </a:r>
            <a:r>
              <a:rPr lang="zh-CN" altLang="en-US" sz="1200">
                <a:latin typeface="微软雅黑" panose="020B0503020204020204" pitchFamily="34" charset="-122"/>
                <a:ea typeface="微软雅黑" panose="020B0503020204020204" pitchFamily="34" charset="-122"/>
              </a:rPr>
              <a:t>万、</a:t>
            </a:r>
            <a:r>
              <a:rPr lang="en-US" altLang="zh-CN" sz="1200">
                <a:latin typeface="微软雅黑" panose="020B0503020204020204" pitchFamily="34" charset="-122"/>
                <a:ea typeface="微软雅黑" panose="020B0503020204020204" pitchFamily="34" charset="-122"/>
              </a:rPr>
              <a:t>15-30</a:t>
            </a:r>
            <a:r>
              <a:rPr lang="zh-CN" altLang="en-US" sz="1200">
                <a:latin typeface="微软雅黑" panose="020B0503020204020204" pitchFamily="34" charset="-122"/>
                <a:ea typeface="微软雅黑" panose="020B0503020204020204" pitchFamily="34" charset="-122"/>
              </a:rPr>
              <a:t>万和</a:t>
            </a:r>
            <a:r>
              <a:rPr lang="en-US" altLang="zh-CN" sz="1200">
                <a:latin typeface="微软雅黑" panose="020B0503020204020204" pitchFamily="34" charset="-122"/>
                <a:ea typeface="微软雅黑" panose="020B0503020204020204" pitchFamily="34" charset="-122"/>
              </a:rPr>
              <a:t>30</a:t>
            </a:r>
            <a:r>
              <a:rPr lang="zh-CN" altLang="en-US" sz="1200">
                <a:latin typeface="微软雅黑" panose="020B0503020204020204" pitchFamily="34" charset="-122"/>
                <a:ea typeface="微软雅黑" panose="020B0503020204020204" pitchFamily="34" charset="-122"/>
              </a:rPr>
              <a:t>万以上区间交易</a:t>
            </a:r>
            <a:r>
              <a:rPr lang="zh-CN" altLang="en-US" sz="1200" dirty="0">
                <a:latin typeface="微软雅黑" panose="020B0503020204020204" pitchFamily="34" charset="-122"/>
                <a:ea typeface="微软雅黑" panose="020B0503020204020204" pitchFamily="34" charset="-122"/>
              </a:rPr>
              <a:t>量占比小幅增加，其他价格区间交易量占比有所减少。</a:t>
            </a:r>
            <a:endParaRPr lang="zh-CN" altLang="en-US" sz="1200" dirty="0">
              <a:solidFill>
                <a:schemeClr val="tx1"/>
              </a:solidFill>
              <a:latin typeface="微软雅黑" panose="020B0503020204020204" pitchFamily="34" charset="-122"/>
              <a:ea typeface="微软雅黑" panose="020B0503020204020204" pitchFamily="34" charset="-122"/>
              <a:cs typeface="+mn-cs"/>
            </a:endParaRPr>
          </a:p>
          <a:p>
            <a:pPr>
              <a:lnSpc>
                <a:spcPct val="150000"/>
              </a:lnSpc>
              <a:defRPr/>
            </a:pPr>
            <a:r>
              <a:rPr lang="zh-CN" altLang="en-US" sz="1200">
                <a:latin typeface="微软雅黑" panose="020B0503020204020204" pitchFamily="34" charset="-122"/>
                <a:ea typeface="微软雅黑" panose="020B0503020204020204" pitchFamily="34" charset="-122"/>
              </a:rPr>
              <a:t>整体来看</a:t>
            </a:r>
            <a:r>
              <a:rPr lang="en-US" altLang="zh-CN" sz="1200">
                <a:latin typeface="微软雅黑" panose="020B0503020204020204" pitchFamily="34" charset="-122"/>
                <a:ea typeface="微软雅黑" panose="020B0503020204020204" pitchFamily="34" charset="-122"/>
              </a:rPr>
              <a:t>9</a:t>
            </a:r>
            <a:r>
              <a:rPr lang="zh-CN" altLang="en-US" sz="1200">
                <a:latin typeface="微软雅黑" panose="020B0503020204020204" pitchFamily="34" charset="-122"/>
                <a:ea typeface="微软雅黑" panose="020B0503020204020204" pitchFamily="34" charset="-122"/>
              </a:rPr>
              <a:t>月份，</a:t>
            </a:r>
            <a:r>
              <a:rPr lang="en-US" altLang="zh-CN" sz="1200">
                <a:latin typeface="微软雅黑" panose="020B0503020204020204" pitchFamily="34" charset="-122"/>
                <a:ea typeface="微软雅黑" panose="020B0503020204020204" pitchFamily="34" charset="-122"/>
              </a:rPr>
              <a:t>8</a:t>
            </a:r>
            <a:r>
              <a:rPr lang="zh-CN" altLang="en-US" sz="1200" dirty="0">
                <a:latin typeface="微软雅黑" panose="020B0503020204020204" pitchFamily="34" charset="-122"/>
                <a:ea typeface="微软雅黑" panose="020B0503020204020204" pitchFamily="34" charset="-122"/>
              </a:rPr>
              <a:t>万以内的</a:t>
            </a:r>
            <a:r>
              <a:rPr lang="zh-CN" altLang="en-US" sz="1200">
                <a:latin typeface="微软雅黑" panose="020B0503020204020204" pitchFamily="34" charset="-122"/>
                <a:ea typeface="微软雅黑" panose="020B0503020204020204" pitchFamily="34" charset="-122"/>
              </a:rPr>
              <a:t>二手车占</a:t>
            </a:r>
            <a:r>
              <a:rPr lang="en-US" altLang="zh-CN" sz="1200">
                <a:latin typeface="微软雅黑" panose="020B0503020204020204" pitchFamily="34" charset="-122"/>
                <a:ea typeface="微软雅黑" panose="020B0503020204020204" pitchFamily="34" charset="-122"/>
              </a:rPr>
              <a:t>69.7%</a:t>
            </a:r>
            <a:r>
              <a:rPr lang="zh-CN" altLang="en-US" sz="1200" dirty="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较上月减少了</a:t>
            </a:r>
            <a:r>
              <a:rPr lang="en-US" altLang="zh-CN" sz="1200">
                <a:latin typeface="微软雅黑" panose="020B0503020204020204" pitchFamily="34" charset="-122"/>
                <a:ea typeface="微软雅黑" panose="020B0503020204020204" pitchFamily="34" charset="-122"/>
              </a:rPr>
              <a:t>2.6%</a:t>
            </a:r>
            <a:r>
              <a:rPr lang="zh-CN" altLang="en-US" sz="1200">
                <a:latin typeface="微软雅黑" panose="020B0503020204020204" pitchFamily="34" charset="-122"/>
                <a:ea typeface="微软雅黑" panose="020B0503020204020204" pitchFamily="34" charset="-122"/>
              </a:rPr>
              <a:t>，其中</a:t>
            </a:r>
            <a:r>
              <a:rPr lang="en-US" altLang="zh-CN" sz="1200">
                <a:latin typeface="微软雅黑" panose="020B0503020204020204" pitchFamily="34" charset="-122"/>
                <a:ea typeface="微软雅黑" panose="020B0503020204020204" pitchFamily="34" charset="-122"/>
              </a:rPr>
              <a:t>5</a:t>
            </a:r>
            <a:r>
              <a:rPr lang="zh-CN" altLang="en-US" sz="1200">
                <a:latin typeface="微软雅黑" panose="020B0503020204020204" pitchFamily="34" charset="-122"/>
                <a:ea typeface="微软雅黑" panose="020B0503020204020204" pitchFamily="34" charset="-122"/>
              </a:rPr>
              <a:t>万元以内的占</a:t>
            </a:r>
            <a:r>
              <a:rPr lang="en-US" altLang="zh-CN" sz="1200">
                <a:latin typeface="微软雅黑" panose="020B0503020204020204" pitchFamily="34" charset="-122"/>
                <a:ea typeface="微软雅黑" panose="020B0503020204020204" pitchFamily="34" charset="-122"/>
              </a:rPr>
              <a:t>5.22%,</a:t>
            </a:r>
            <a:r>
              <a:rPr lang="zh-CN" altLang="en-US" sz="1200" dirty="0">
                <a:latin typeface="微软雅黑" panose="020B0503020204020204" pitchFamily="34" charset="-122"/>
                <a:ea typeface="微软雅黑" panose="020B0503020204020204" pitchFamily="34" charset="-122"/>
              </a:rPr>
              <a:t>较上月</a:t>
            </a:r>
            <a:r>
              <a:rPr lang="zh-CN" altLang="en-US" sz="1200">
                <a:latin typeface="微软雅黑" panose="020B0503020204020204" pitchFamily="34" charset="-122"/>
                <a:ea typeface="微软雅黑" panose="020B0503020204020204" pitchFamily="34" charset="-122"/>
              </a:rPr>
              <a:t>下降了</a:t>
            </a:r>
            <a:r>
              <a:rPr lang="en-US" altLang="zh-CN" sz="1200">
                <a:latin typeface="微软雅黑" panose="020B0503020204020204" pitchFamily="34" charset="-122"/>
                <a:ea typeface="微软雅黑" panose="020B0503020204020204" pitchFamily="34" charset="-122"/>
              </a:rPr>
              <a:t>2.8%</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15</a:t>
            </a:r>
            <a:r>
              <a:rPr lang="zh-CN" altLang="en-US" sz="1200">
                <a:latin typeface="微软雅黑" panose="020B0503020204020204" pitchFamily="34" charset="-122"/>
                <a:ea typeface="微软雅黑" panose="020B0503020204020204" pitchFamily="34" charset="-122"/>
              </a:rPr>
              <a:t>万以上的占比较上月增加了</a:t>
            </a:r>
            <a:r>
              <a:rPr lang="en-US" altLang="zh-CN" sz="1200">
                <a:latin typeface="微软雅黑" panose="020B0503020204020204" pitchFamily="34" charset="-122"/>
                <a:ea typeface="微软雅黑" panose="020B0503020204020204" pitchFamily="34" charset="-122"/>
              </a:rPr>
              <a:t>2.8</a:t>
            </a:r>
            <a:r>
              <a:rPr lang="zh-CN" altLang="en-US" sz="1200">
                <a:latin typeface="微软雅黑" panose="020B0503020204020204" pitchFamily="34" charset="-122"/>
                <a:ea typeface="微软雅黑" panose="020B0503020204020204" pitchFamily="34" charset="-122"/>
              </a:rPr>
              <a:t>个百分点。</a:t>
            </a:r>
            <a:endParaRPr lang="en-US" altLang="zh-CN" sz="12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86488" y="337238"/>
            <a:ext cx="5999205" cy="400110"/>
          </a:xfrm>
          <a:prstGeom prst="rect">
            <a:avLst/>
          </a:prstGeom>
          <a:noFill/>
        </p:spPr>
        <p:txBody>
          <a:bodyPr wrap="square" rtlCol="0">
            <a:spAutoFit/>
          </a:bodyPr>
          <a:lstStyle/>
          <a:p>
            <a:r>
              <a:rPr lang="en-US" altLang="zh-CN" sz="2000" b="1">
                <a:latin typeface="微软雅黑" panose="020B0503020204020204" pitchFamily="34" charset="-122"/>
                <a:ea typeface="微软雅黑" panose="020B0503020204020204" pitchFamily="34" charset="-122"/>
              </a:rPr>
              <a:t>2022</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9</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二手车交易价格区间分析</a:t>
            </a:r>
          </a:p>
        </p:txBody>
      </p:sp>
      <p:grpSp>
        <p:nvGrpSpPr>
          <p:cNvPr id="2" name="组合 1">
            <a:extLst>
              <a:ext uri="{FF2B5EF4-FFF2-40B4-BE49-F238E27FC236}">
                <a16:creationId xmlns:a16="http://schemas.microsoft.com/office/drawing/2014/main" id="{00000000-0008-0000-0100-00006B000000}"/>
              </a:ext>
            </a:extLst>
          </p:cNvPr>
          <p:cNvGrpSpPr/>
          <p:nvPr/>
        </p:nvGrpSpPr>
        <p:grpSpPr>
          <a:xfrm>
            <a:off x="315711" y="1150904"/>
            <a:ext cx="8512578" cy="3458239"/>
            <a:chOff x="0" y="0"/>
            <a:chExt cx="8511447" cy="2820307"/>
          </a:xfrm>
        </p:grpSpPr>
        <p:grpSp>
          <p:nvGrpSpPr>
            <p:cNvPr id="3" name="组合 2">
              <a:extLst>
                <a:ext uri="{FF2B5EF4-FFF2-40B4-BE49-F238E27FC236}">
                  <a16:creationId xmlns:a16="http://schemas.microsoft.com/office/drawing/2014/main" id="{00000000-0008-0000-0100-000079000000}"/>
                </a:ext>
              </a:extLst>
            </p:cNvPr>
            <p:cNvGrpSpPr/>
            <p:nvPr/>
          </p:nvGrpSpPr>
          <p:grpSpPr>
            <a:xfrm>
              <a:off x="0" y="512536"/>
              <a:ext cx="8511447" cy="2307771"/>
              <a:chOff x="0" y="512536"/>
              <a:chExt cx="8504615" cy="3208021"/>
            </a:xfrm>
          </p:grpSpPr>
          <p:graphicFrame>
            <p:nvGraphicFramePr>
              <p:cNvPr id="8" name="图表 7">
                <a:extLst>
                  <a:ext uri="{FF2B5EF4-FFF2-40B4-BE49-F238E27FC236}">
                    <a16:creationId xmlns:a16="http://schemas.microsoft.com/office/drawing/2014/main" id="{00000000-0008-0000-0100-000090000000}"/>
                  </a:ext>
                </a:extLst>
              </p:cNvPr>
              <p:cNvGraphicFramePr>
                <a:graphicFrameLocks/>
              </p:cNvGraphicFramePr>
              <p:nvPr/>
            </p:nvGraphicFramePr>
            <p:xfrm>
              <a:off x="0" y="512536"/>
              <a:ext cx="4204777" cy="3208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图表 8">
                <a:extLst>
                  <a:ext uri="{FF2B5EF4-FFF2-40B4-BE49-F238E27FC236}">
                    <a16:creationId xmlns:a16="http://schemas.microsoft.com/office/drawing/2014/main" id="{00000000-0008-0000-0100-000091000000}"/>
                  </a:ext>
                </a:extLst>
              </p:cNvPr>
              <p:cNvGraphicFramePr>
                <a:graphicFrameLocks/>
              </p:cNvGraphicFramePr>
              <p:nvPr/>
            </p:nvGraphicFramePr>
            <p:xfrm>
              <a:off x="4299840" y="512536"/>
              <a:ext cx="4204775" cy="32080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5" name="组合 4">
              <a:extLst>
                <a:ext uri="{FF2B5EF4-FFF2-40B4-BE49-F238E27FC236}">
                  <a16:creationId xmlns:a16="http://schemas.microsoft.com/office/drawing/2014/main" id="{00000000-0008-0000-0100-00007A000000}"/>
                </a:ext>
              </a:extLst>
            </p:cNvPr>
            <p:cNvGrpSpPr/>
            <p:nvPr/>
          </p:nvGrpSpPr>
          <p:grpSpPr>
            <a:xfrm>
              <a:off x="715292" y="0"/>
              <a:ext cx="7080861" cy="362489"/>
              <a:chOff x="715292" y="0"/>
              <a:chExt cx="6592402" cy="362489"/>
            </a:xfrm>
          </p:grpSpPr>
          <p:sp>
            <p:nvSpPr>
              <p:cNvPr id="6" name="文本框 4">
                <a:extLst>
                  <a:ext uri="{FF2B5EF4-FFF2-40B4-BE49-F238E27FC236}">
                    <a16:creationId xmlns:a16="http://schemas.microsoft.com/office/drawing/2014/main" id="{00000000-0008-0000-0100-00008D000000}"/>
                  </a:ext>
                </a:extLst>
              </p:cNvPr>
              <p:cNvSpPr txBox="1"/>
              <p:nvPr/>
            </p:nvSpPr>
            <p:spPr>
              <a:xfrm>
                <a:off x="715292" y="0"/>
                <a:ext cx="2585965" cy="36248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2022年9月价格区间分布</a:t>
                </a:r>
              </a:p>
            </p:txBody>
          </p:sp>
          <p:sp>
            <p:nvSpPr>
              <p:cNvPr id="7" name="文本框 17">
                <a:extLst>
                  <a:ext uri="{FF2B5EF4-FFF2-40B4-BE49-F238E27FC236}">
                    <a16:creationId xmlns:a16="http://schemas.microsoft.com/office/drawing/2014/main" id="{00000000-0008-0000-0100-00008F000000}"/>
                  </a:ext>
                </a:extLst>
              </p:cNvPr>
              <p:cNvSpPr txBox="1"/>
              <p:nvPr/>
            </p:nvSpPr>
            <p:spPr>
              <a:xfrm>
                <a:off x="4721729" y="0"/>
                <a:ext cx="2585965" cy="36248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2022年8月价格区间分布</a:t>
                </a:r>
              </a:p>
            </p:txBody>
          </p:sp>
        </p:grpSp>
      </p:grpSp>
    </p:spTree>
    <p:extLst>
      <p:ext uri="{BB962C8B-B14F-4D97-AF65-F5344CB8AC3E}">
        <p14:creationId xmlns:p14="http://schemas.microsoft.com/office/powerpoint/2010/main" val="19127496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195698" y="4455730"/>
            <a:ext cx="8752604" cy="1883272"/>
          </a:xfrm>
          <a:prstGeom prst="rect">
            <a:avLst/>
          </a:prstGeom>
          <a:noFill/>
        </p:spPr>
        <p:txBody>
          <a:bodyPr wrap="square" rtlCol="0">
            <a:spAutoFit/>
          </a:bodyPr>
          <a:lstStyle/>
          <a:p>
            <a:pPr algn="l">
              <a:lnSpc>
                <a:spcPct val="200000"/>
              </a:lnSpc>
            </a:pPr>
            <a:r>
              <a:rPr lang="en-US" altLang="zh-CN" sz="1200">
                <a:solidFill>
                  <a:schemeClr val="tx1"/>
                </a:solidFill>
                <a:latin typeface="微软雅黑" panose="020B0503020204020204" pitchFamily="34" charset="-122"/>
                <a:ea typeface="微软雅黑" panose="020B0503020204020204" pitchFamily="34" charset="-122"/>
                <a:cs typeface="+mn-cs"/>
              </a:rPr>
              <a:t>1-9</a:t>
            </a:r>
            <a:r>
              <a:rPr lang="zh-CN" altLang="en-US" sz="1200">
                <a:solidFill>
                  <a:schemeClr val="tx1"/>
                </a:solidFill>
                <a:latin typeface="微软雅黑" panose="020B0503020204020204" pitchFamily="34" charset="-122"/>
                <a:ea typeface="微软雅黑" panose="020B0503020204020204" pitchFamily="34" charset="-122"/>
                <a:cs typeface="+mn-cs"/>
              </a:rPr>
              <a:t>月</a:t>
            </a:r>
            <a:r>
              <a:rPr lang="zh-CN" altLang="en-US" sz="1200" dirty="0">
                <a:solidFill>
                  <a:schemeClr val="tx1"/>
                </a:solidFill>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价格在</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万元以内的二手车占比最大，</a:t>
            </a:r>
            <a:r>
              <a:rPr lang="zh-CN" altLang="en-US" sz="1200" dirty="0">
                <a:solidFill>
                  <a:schemeClr val="tx1"/>
                </a:solidFill>
                <a:latin typeface="微软雅黑" panose="020B0503020204020204" pitchFamily="34" charset="-122"/>
                <a:ea typeface="微软雅黑" panose="020B0503020204020204" pitchFamily="34" charset="-122"/>
                <a:cs typeface="+mn-cs"/>
              </a:rPr>
              <a:t>占</a:t>
            </a:r>
            <a:r>
              <a:rPr lang="zh-CN" altLang="en-US" sz="1200">
                <a:solidFill>
                  <a:schemeClr val="tx1"/>
                </a:solidFill>
                <a:latin typeface="微软雅黑" panose="020B0503020204020204" pitchFamily="34" charset="-122"/>
                <a:ea typeface="微软雅黑" panose="020B0503020204020204" pitchFamily="34" charset="-122"/>
                <a:cs typeface="+mn-cs"/>
              </a:rPr>
              <a:t>比为</a:t>
            </a:r>
            <a:r>
              <a:rPr lang="en-US" altLang="zh-CN" sz="1200">
                <a:latin typeface="微软雅黑" panose="020B0503020204020204" pitchFamily="34" charset="-122"/>
                <a:ea typeface="微软雅黑" panose="020B0503020204020204" pitchFamily="34" charset="-122"/>
              </a:rPr>
              <a:t>32.76</a:t>
            </a:r>
            <a:r>
              <a:rPr lang="en-US" altLang="zh-CN" sz="1200">
                <a:solidFill>
                  <a:schemeClr val="tx1"/>
                </a:solidFill>
                <a:latin typeface="微软雅黑" panose="020B0503020204020204" pitchFamily="34" charset="-122"/>
                <a:ea typeface="微软雅黑" panose="020B0503020204020204" pitchFamily="34" charset="-122"/>
                <a:cs typeface="+mn-cs"/>
              </a:rPr>
              <a:t>%</a:t>
            </a:r>
            <a:r>
              <a:rPr lang="zh-CN" altLang="en-US" sz="1200" dirty="0">
                <a:solidFill>
                  <a:schemeClr val="tx1"/>
                </a:solidFill>
                <a:latin typeface="微软雅黑" panose="020B0503020204020204" pitchFamily="34" charset="-122"/>
                <a:ea typeface="微软雅黑" panose="020B0503020204020204" pitchFamily="34" charset="-122"/>
                <a:cs typeface="+mn-cs"/>
              </a:rPr>
              <a:t>。与</a:t>
            </a:r>
            <a:r>
              <a:rPr lang="zh-CN" altLang="en-US" sz="1200" dirty="0">
                <a:latin typeface="微软雅黑" panose="020B0503020204020204" pitchFamily="34" charset="-122"/>
                <a:ea typeface="微软雅黑" panose="020B0503020204020204" pitchFamily="34" charset="-122"/>
              </a:rPr>
              <a:t>去年同期</a:t>
            </a:r>
            <a:r>
              <a:rPr lang="zh-CN" altLang="en-US" sz="1200">
                <a:latin typeface="微软雅黑" panose="020B0503020204020204" pitchFamily="34" charset="-122"/>
                <a:ea typeface="微软雅黑" panose="020B0503020204020204" pitchFamily="34" charset="-122"/>
              </a:rPr>
              <a:t>相比略有增加，同比</a:t>
            </a:r>
            <a:r>
              <a:rPr lang="zh-CN" altLang="en-US" sz="1200">
                <a:solidFill>
                  <a:schemeClr val="tx1"/>
                </a:solidFill>
                <a:latin typeface="微软雅黑" panose="020B0503020204020204" pitchFamily="34" charset="-122"/>
                <a:ea typeface="微软雅黑" panose="020B0503020204020204" pitchFamily="34" charset="-122"/>
                <a:cs typeface="+mn-cs"/>
              </a:rPr>
              <a:t>增加了</a:t>
            </a:r>
            <a:r>
              <a:rPr lang="en-US" altLang="zh-CN" sz="1200">
                <a:latin typeface="微软雅黑" panose="020B0503020204020204" pitchFamily="34" charset="-122"/>
                <a:ea typeface="微软雅黑" panose="020B0503020204020204" pitchFamily="34" charset="-122"/>
              </a:rPr>
              <a:t>0.1</a:t>
            </a:r>
            <a:r>
              <a:rPr lang="zh-CN" altLang="en-US" sz="1200">
                <a:solidFill>
                  <a:schemeClr val="tx1"/>
                </a:solidFill>
                <a:latin typeface="微软雅黑" panose="020B0503020204020204" pitchFamily="34" charset="-122"/>
                <a:ea typeface="微软雅黑" panose="020B0503020204020204" pitchFamily="34" charset="-122"/>
                <a:cs typeface="+mn-cs"/>
              </a:rPr>
              <a:t>个</a:t>
            </a:r>
            <a:r>
              <a:rPr lang="zh-CN" altLang="en-US" sz="1200" dirty="0">
                <a:solidFill>
                  <a:schemeClr val="tx1"/>
                </a:solidFill>
                <a:latin typeface="微软雅黑" panose="020B0503020204020204" pitchFamily="34" charset="-122"/>
                <a:ea typeface="微软雅黑" panose="020B0503020204020204" pitchFamily="34" charset="-122"/>
                <a:cs typeface="+mn-cs"/>
              </a:rPr>
              <a:t>百分点。</a:t>
            </a:r>
          </a:p>
          <a:p>
            <a:pPr lvl="0">
              <a:lnSpc>
                <a:spcPct val="200000"/>
              </a:lnSpc>
            </a:pPr>
            <a:r>
              <a:rPr lang="zh-CN" altLang="en-US" sz="1200" dirty="0">
                <a:latin typeface="微软雅黑" panose="020B0503020204020204" pitchFamily="34" charset="-122"/>
                <a:ea typeface="微软雅黑" panose="020B0503020204020204" pitchFamily="34" charset="-122"/>
              </a:rPr>
              <a:t>其次是</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万价格区间的车辆占</a:t>
            </a:r>
            <a:r>
              <a:rPr lang="zh-CN" altLang="en-US" sz="1200">
                <a:latin typeface="微软雅黑" panose="020B0503020204020204" pitchFamily="34" charset="-122"/>
                <a:ea typeface="微软雅黑" panose="020B0503020204020204" pitchFamily="34" charset="-122"/>
              </a:rPr>
              <a:t>比为</a:t>
            </a:r>
            <a:r>
              <a:rPr lang="en-US" altLang="zh-CN" sz="1200">
                <a:latin typeface="微软雅黑" panose="020B0503020204020204" pitchFamily="34" charset="-122"/>
                <a:ea typeface="微软雅黑" panose="020B0503020204020204" pitchFamily="34" charset="-122"/>
              </a:rPr>
              <a:t>23.49%</a:t>
            </a:r>
            <a:r>
              <a:rPr lang="zh-CN" altLang="en-US" sz="1200" dirty="0">
                <a:latin typeface="微软雅黑" panose="020B0503020204020204" pitchFamily="34" charset="-122"/>
                <a:ea typeface="微软雅黑" panose="020B0503020204020204" pitchFamily="34" charset="-122"/>
              </a:rPr>
              <a:t>，同比</a:t>
            </a:r>
            <a:r>
              <a:rPr lang="zh-CN" altLang="en-US" sz="1200">
                <a:latin typeface="微软雅黑" panose="020B0503020204020204" pitchFamily="34" charset="-122"/>
                <a:ea typeface="微软雅黑" panose="020B0503020204020204" pitchFamily="34" charset="-122"/>
              </a:rPr>
              <a:t>增加了</a:t>
            </a:r>
            <a:r>
              <a:rPr lang="en-US" altLang="zh-CN" sz="1200">
                <a:latin typeface="微软雅黑" panose="020B0503020204020204" pitchFamily="34" charset="-122"/>
                <a:ea typeface="微软雅黑" panose="020B0503020204020204" pitchFamily="34" charset="-122"/>
              </a:rPr>
              <a:t>0.7</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百分点；价格区间在</a:t>
            </a:r>
            <a:r>
              <a:rPr lang="en-US" altLang="zh-CN" sz="1200" dirty="0">
                <a:latin typeface="微软雅黑" panose="020B0503020204020204" pitchFamily="34" charset="-122"/>
                <a:ea typeface="微软雅黑" panose="020B0503020204020204" pitchFamily="34" charset="-122"/>
              </a:rPr>
              <a:t>5-8</a:t>
            </a:r>
            <a:r>
              <a:rPr lang="zh-CN" altLang="en-US" sz="1200" dirty="0">
                <a:latin typeface="微软雅黑" panose="020B0503020204020204" pitchFamily="34" charset="-122"/>
                <a:ea typeface="微软雅黑" panose="020B0503020204020204" pitchFamily="34" charset="-122"/>
              </a:rPr>
              <a:t>万</a:t>
            </a:r>
            <a:r>
              <a:rPr lang="zh-CN" altLang="en-US" sz="1200">
                <a:latin typeface="微软雅黑" panose="020B0503020204020204" pitchFamily="34" charset="-122"/>
                <a:ea typeface="微软雅黑" panose="020B0503020204020204" pitchFamily="34" charset="-122"/>
              </a:rPr>
              <a:t>的占</a:t>
            </a:r>
            <a:r>
              <a:rPr lang="en-US" altLang="zh-CN" sz="1200">
                <a:latin typeface="微软雅黑" panose="020B0503020204020204" pitchFamily="34" charset="-122"/>
                <a:ea typeface="微软雅黑" panose="020B0503020204020204" pitchFamily="34" charset="-122"/>
              </a:rPr>
              <a:t>16.49%</a:t>
            </a:r>
            <a:r>
              <a:rPr lang="zh-CN" altLang="en-US" sz="1200" dirty="0">
                <a:latin typeface="微软雅黑" panose="020B0503020204020204" pitchFamily="34" charset="-122"/>
                <a:ea typeface="微软雅黑" panose="020B0503020204020204" pitchFamily="34" charset="-122"/>
              </a:rPr>
              <a:t>，同比</a:t>
            </a:r>
            <a:r>
              <a:rPr lang="zh-CN" altLang="en-US" sz="1200">
                <a:latin typeface="微软雅黑" panose="020B0503020204020204" pitchFamily="34" charset="-122"/>
                <a:ea typeface="微软雅黑" panose="020B0503020204020204" pitchFamily="34" charset="-122"/>
              </a:rPr>
              <a:t>增加了</a:t>
            </a:r>
            <a:r>
              <a:rPr lang="en-US" altLang="zh-CN" sz="1200">
                <a:latin typeface="微软雅黑" panose="020B0503020204020204" pitchFamily="34" charset="-122"/>
                <a:ea typeface="微软雅黑" panose="020B0503020204020204" pitchFamily="34" charset="-122"/>
              </a:rPr>
              <a:t>0.4</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百分点。</a:t>
            </a:r>
            <a:endParaRPr lang="en-US" altLang="zh-CN" sz="1200" dirty="0">
              <a:latin typeface="微软雅黑" panose="020B0503020204020204" pitchFamily="34" charset="-122"/>
              <a:ea typeface="微软雅黑" panose="020B0503020204020204" pitchFamily="34" charset="-122"/>
            </a:endParaRPr>
          </a:p>
          <a:p>
            <a:pPr>
              <a:lnSpc>
                <a:spcPct val="200000"/>
              </a:lnSpc>
              <a:defRPr/>
            </a:pPr>
            <a:r>
              <a:rPr lang="zh-CN" altLang="en-US" sz="1200" dirty="0">
                <a:latin typeface="微软雅黑" panose="020B0503020204020204" pitchFamily="34" charset="-122"/>
                <a:ea typeface="微软雅黑" panose="020B0503020204020204" pitchFamily="34" charset="-122"/>
              </a:rPr>
              <a:t>整体</a:t>
            </a:r>
            <a:r>
              <a:rPr lang="zh-CN" altLang="en-US" sz="1200">
                <a:latin typeface="微软雅黑" panose="020B0503020204020204" pitchFamily="34" charset="-122"/>
                <a:ea typeface="微软雅黑" panose="020B0503020204020204" pitchFamily="34" charset="-122"/>
              </a:rPr>
              <a:t>来看</a:t>
            </a:r>
            <a:r>
              <a:rPr lang="en-US" altLang="zh-CN" sz="1200">
                <a:latin typeface="微软雅黑" panose="020B0503020204020204" pitchFamily="34" charset="-122"/>
                <a:ea typeface="微软雅黑" panose="020B0503020204020204" pitchFamily="34" charset="-122"/>
              </a:rPr>
              <a:t>1-9</a:t>
            </a:r>
            <a:r>
              <a:rPr lang="zh-CN" altLang="en-US" sz="1200">
                <a:latin typeface="微软雅黑" panose="020B0503020204020204" pitchFamily="34" charset="-122"/>
                <a:ea typeface="微软雅黑" panose="020B0503020204020204" pitchFamily="34" charset="-122"/>
              </a:rPr>
              <a:t>月份，交易价格在</a:t>
            </a:r>
            <a:r>
              <a:rPr lang="en-US" altLang="zh-CN" sz="1200">
                <a:latin typeface="微软雅黑" panose="020B0503020204020204" pitchFamily="34" charset="-122"/>
                <a:ea typeface="微软雅黑" panose="020B0503020204020204" pitchFamily="34" charset="-122"/>
              </a:rPr>
              <a:t>8</a:t>
            </a:r>
            <a:r>
              <a:rPr lang="zh-CN" altLang="en-US" sz="1200">
                <a:latin typeface="微软雅黑" panose="020B0503020204020204" pitchFamily="34" charset="-122"/>
                <a:ea typeface="微软雅黑" panose="020B0503020204020204" pitchFamily="34" charset="-122"/>
              </a:rPr>
              <a:t>万元以内和</a:t>
            </a:r>
            <a:r>
              <a:rPr lang="en-US" altLang="zh-CN" sz="1200" dirty="0">
                <a:latin typeface="微软雅黑" panose="020B0503020204020204" pitchFamily="34" charset="-122"/>
                <a:ea typeface="微软雅黑" panose="020B0503020204020204" pitchFamily="34" charset="-122"/>
              </a:rPr>
              <a:t>15</a:t>
            </a:r>
            <a:r>
              <a:rPr lang="zh-CN" altLang="en-US" sz="1200" dirty="0">
                <a:latin typeface="微软雅黑" panose="020B0503020204020204" pitchFamily="34" charset="-122"/>
                <a:ea typeface="微软雅黑" panose="020B0503020204020204" pitchFamily="34" charset="-122"/>
              </a:rPr>
              <a:t>万以上的二手车占比有所</a:t>
            </a:r>
            <a:r>
              <a:rPr lang="zh-CN" altLang="en-US" sz="1200">
                <a:latin typeface="微软雅黑" panose="020B0503020204020204" pitchFamily="34" charset="-122"/>
                <a:ea typeface="微软雅黑" panose="020B0503020204020204" pitchFamily="34" charset="-122"/>
              </a:rPr>
              <a:t>增加，</a:t>
            </a:r>
            <a:r>
              <a:rPr lang="en-US" altLang="zh-CN" sz="1200">
                <a:latin typeface="微软雅黑" panose="020B0503020204020204" pitchFamily="34" charset="-122"/>
                <a:ea typeface="微软雅黑" panose="020B0503020204020204" pitchFamily="34" charset="-122"/>
              </a:rPr>
              <a:t>8-15</a:t>
            </a:r>
            <a:r>
              <a:rPr lang="zh-CN" altLang="en-US" sz="1200">
                <a:latin typeface="微软雅黑" panose="020B0503020204020204" pitchFamily="34" charset="-122"/>
                <a:ea typeface="微软雅黑" panose="020B0503020204020204" pitchFamily="34" charset="-122"/>
              </a:rPr>
              <a:t>万区间</a:t>
            </a:r>
            <a:r>
              <a:rPr lang="zh-CN" altLang="en-US" sz="1200" dirty="0">
                <a:latin typeface="微软雅黑" panose="020B0503020204020204" pitchFamily="34" charset="-122"/>
                <a:ea typeface="微软雅黑" panose="020B0503020204020204" pitchFamily="34" charset="-122"/>
              </a:rPr>
              <a:t>的占比有所减少</a:t>
            </a:r>
            <a:r>
              <a:rPr lang="zh-CN" altLang="en-US" sz="1200">
                <a:latin typeface="微软雅黑" panose="020B0503020204020204" pitchFamily="34" charset="-122"/>
                <a:ea typeface="微软雅黑" panose="020B0503020204020204" pitchFamily="34" charset="-122"/>
              </a:rPr>
              <a:t>。其中</a:t>
            </a:r>
            <a:r>
              <a:rPr lang="en-US" altLang="zh-CN" sz="1200">
                <a:latin typeface="微软雅黑" panose="020B0503020204020204" pitchFamily="34" charset="-122"/>
                <a:ea typeface="微软雅黑" panose="020B0503020204020204" pitchFamily="34" charset="-122"/>
              </a:rPr>
              <a:t>8</a:t>
            </a:r>
            <a:r>
              <a:rPr lang="zh-CN" altLang="en-US" sz="1200">
                <a:latin typeface="微软雅黑" panose="020B0503020204020204" pitchFamily="34" charset="-122"/>
                <a:ea typeface="微软雅黑" panose="020B0503020204020204" pitchFamily="34" charset="-122"/>
              </a:rPr>
              <a:t>万以内价格</a:t>
            </a:r>
            <a:r>
              <a:rPr lang="zh-CN" altLang="en-US" sz="1200" dirty="0">
                <a:latin typeface="微软雅黑" panose="020B0503020204020204" pitchFamily="34" charset="-122"/>
                <a:ea typeface="微软雅黑" panose="020B0503020204020204" pitchFamily="34" charset="-122"/>
              </a:rPr>
              <a:t>区间的</a:t>
            </a:r>
            <a:r>
              <a:rPr lang="zh-CN" altLang="en-US" sz="1200">
                <a:latin typeface="微软雅黑" panose="020B0503020204020204" pitchFamily="34" charset="-122"/>
                <a:ea typeface="微软雅黑" panose="020B0503020204020204" pitchFamily="34" charset="-122"/>
              </a:rPr>
              <a:t>车辆占</a:t>
            </a:r>
            <a:r>
              <a:rPr lang="en-US" altLang="zh-CN" sz="1200">
                <a:latin typeface="微软雅黑" panose="020B0503020204020204" pitchFamily="34" charset="-122"/>
                <a:ea typeface="微软雅黑" panose="020B0503020204020204" pitchFamily="34" charset="-122"/>
              </a:rPr>
              <a:t>72.74%</a:t>
            </a:r>
            <a:r>
              <a:rPr lang="zh-CN" altLang="en-US" sz="1200" dirty="0">
                <a:latin typeface="微软雅黑" panose="020B0503020204020204" pitchFamily="34" charset="-122"/>
                <a:ea typeface="微软雅黑" panose="020B0503020204020204" pitchFamily="34" charset="-122"/>
              </a:rPr>
              <a:t>，较去年同期</a:t>
            </a:r>
            <a:r>
              <a:rPr lang="zh-CN" altLang="en-US" sz="1200">
                <a:latin typeface="微软雅黑" panose="020B0503020204020204" pitchFamily="34" charset="-122"/>
                <a:ea typeface="微软雅黑" panose="020B0503020204020204" pitchFamily="34" charset="-122"/>
              </a:rPr>
              <a:t>增加了</a:t>
            </a:r>
            <a:r>
              <a:rPr lang="en-US" altLang="zh-CN" sz="1200">
                <a:latin typeface="微软雅黑" panose="020B0503020204020204" pitchFamily="34" charset="-122"/>
                <a:ea typeface="微软雅黑" panose="020B0503020204020204" pitchFamily="34" charset="-122"/>
              </a:rPr>
              <a:t>1.15</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百分点。</a:t>
            </a:r>
            <a:r>
              <a:rPr lang="en-US" altLang="zh-CN" sz="1200" dirty="0">
                <a:latin typeface="微软雅黑" panose="020B0503020204020204" pitchFamily="34" charset="-122"/>
                <a:ea typeface="微软雅黑" panose="020B0503020204020204" pitchFamily="34" charset="-122"/>
              </a:rPr>
              <a:t>15</a:t>
            </a:r>
            <a:r>
              <a:rPr lang="zh-CN" altLang="en-US" sz="1200" dirty="0">
                <a:latin typeface="微软雅黑" panose="020B0503020204020204" pitchFamily="34" charset="-122"/>
                <a:ea typeface="微软雅黑" panose="020B0503020204020204" pitchFamily="34" charset="-122"/>
              </a:rPr>
              <a:t>万以上的</a:t>
            </a:r>
            <a:r>
              <a:rPr lang="zh-CN" altLang="en-US" sz="1200">
                <a:latin typeface="微软雅黑" panose="020B0503020204020204" pitchFamily="34" charset="-122"/>
                <a:ea typeface="微软雅黑" panose="020B0503020204020204" pitchFamily="34" charset="-122"/>
              </a:rPr>
              <a:t>二手车占</a:t>
            </a:r>
            <a:r>
              <a:rPr lang="en-US" altLang="zh-CN" sz="1200">
                <a:latin typeface="微软雅黑" panose="020B0503020204020204" pitchFamily="34" charset="-122"/>
                <a:ea typeface="微软雅黑" panose="020B0503020204020204" pitchFamily="34" charset="-122"/>
              </a:rPr>
              <a:t>12.26%</a:t>
            </a:r>
            <a:r>
              <a:rPr lang="zh-CN" altLang="en-US" sz="1200" dirty="0">
                <a:latin typeface="微软雅黑" panose="020B0503020204020204" pitchFamily="34" charset="-122"/>
                <a:ea typeface="微软雅黑" panose="020B0503020204020204" pitchFamily="34" charset="-122"/>
              </a:rPr>
              <a:t>，较去年同期</a:t>
            </a:r>
            <a:r>
              <a:rPr lang="zh-CN" altLang="en-US" sz="1200">
                <a:latin typeface="微软雅黑" panose="020B0503020204020204" pitchFamily="34" charset="-122"/>
                <a:ea typeface="微软雅黑" panose="020B0503020204020204" pitchFamily="34" charset="-122"/>
              </a:rPr>
              <a:t>增加了</a:t>
            </a:r>
            <a:r>
              <a:rPr lang="en-US" altLang="zh-CN" sz="1200">
                <a:latin typeface="微软雅黑" panose="020B0503020204020204" pitchFamily="34" charset="-122"/>
                <a:ea typeface="微软雅黑" panose="020B0503020204020204" pitchFamily="34" charset="-122"/>
              </a:rPr>
              <a:t>0.12</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百分点。</a:t>
            </a:r>
            <a:r>
              <a:rPr lang="en-US" altLang="zh-CN" sz="1200" dirty="0">
                <a:latin typeface="微软雅黑" panose="020B0503020204020204" pitchFamily="34" charset="-122"/>
                <a:ea typeface="微软雅黑" panose="020B0503020204020204" pitchFamily="34" charset="-122"/>
              </a:rPr>
              <a:t>8-15</a:t>
            </a:r>
            <a:r>
              <a:rPr lang="zh-CN" altLang="en-US" sz="1200" dirty="0">
                <a:latin typeface="微软雅黑" panose="020B0503020204020204" pitchFamily="34" charset="-122"/>
                <a:ea typeface="微软雅黑" panose="020B0503020204020204" pitchFamily="34" charset="-122"/>
              </a:rPr>
              <a:t>万的交易占比有所下降，较去年同期</a:t>
            </a:r>
            <a:r>
              <a:rPr lang="zh-CN" altLang="en-US" sz="1200">
                <a:latin typeface="微软雅黑" panose="020B0503020204020204" pitchFamily="34" charset="-122"/>
                <a:ea typeface="微软雅黑" panose="020B0503020204020204" pitchFamily="34" charset="-122"/>
              </a:rPr>
              <a:t>下降了</a:t>
            </a:r>
            <a:r>
              <a:rPr lang="en-US" altLang="zh-CN" sz="1200">
                <a:latin typeface="微软雅黑" panose="020B0503020204020204" pitchFamily="34" charset="-122"/>
                <a:ea typeface="微软雅黑" panose="020B0503020204020204" pitchFamily="34" charset="-122"/>
              </a:rPr>
              <a:t>1.27</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百分点</a:t>
            </a:r>
            <a:r>
              <a:rPr lang="zh-CN" altLang="en-US" sz="1200">
                <a:latin typeface="微软雅黑" panose="020B0503020204020204" pitchFamily="34" charset="-122"/>
                <a:ea typeface="微软雅黑" panose="020B0503020204020204" pitchFamily="34" charset="-122"/>
              </a:rPr>
              <a:t>，占</a:t>
            </a:r>
            <a:r>
              <a:rPr lang="en-US" altLang="zh-CN" sz="1200">
                <a:latin typeface="微软雅黑" panose="020B0503020204020204" pitchFamily="34" charset="-122"/>
                <a:ea typeface="微软雅黑" panose="020B0503020204020204" pitchFamily="34" charset="-122"/>
              </a:rPr>
              <a:t>15%</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	</a:t>
            </a:r>
          </a:p>
        </p:txBody>
      </p:sp>
      <p:sp>
        <p:nvSpPr>
          <p:cNvPr id="4" name="文本框 3"/>
          <p:cNvSpPr txBox="1"/>
          <p:nvPr/>
        </p:nvSpPr>
        <p:spPr>
          <a:xfrm>
            <a:off x="195698" y="260719"/>
            <a:ext cx="5999205" cy="400110"/>
          </a:xfrm>
          <a:prstGeom prst="rect">
            <a:avLst/>
          </a:prstGeom>
          <a:noFill/>
        </p:spPr>
        <p:txBody>
          <a:bodyPr wrap="square" rtlCol="0">
            <a:spAutoFit/>
          </a:bodyPr>
          <a:lstStyle/>
          <a:p>
            <a:r>
              <a:rPr lang="en-US" altLang="zh-CN" sz="2000" b="1">
                <a:latin typeface="微软雅黑" panose="020B0503020204020204" pitchFamily="34" charset="-122"/>
                <a:ea typeface="微软雅黑" panose="020B0503020204020204" pitchFamily="34" charset="-122"/>
              </a:rPr>
              <a:t>2022</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1-9</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二手车交易价格区间分析</a:t>
            </a:r>
          </a:p>
        </p:txBody>
      </p:sp>
      <p:grpSp>
        <p:nvGrpSpPr>
          <p:cNvPr id="10" name="组合 9">
            <a:extLst>
              <a:ext uri="{FF2B5EF4-FFF2-40B4-BE49-F238E27FC236}">
                <a16:creationId xmlns:a16="http://schemas.microsoft.com/office/drawing/2014/main" id="{00000000-0008-0000-0300-00005F010000}"/>
              </a:ext>
            </a:extLst>
          </p:cNvPr>
          <p:cNvGrpSpPr/>
          <p:nvPr/>
        </p:nvGrpSpPr>
        <p:grpSpPr>
          <a:xfrm>
            <a:off x="195698" y="1075101"/>
            <a:ext cx="8752604" cy="3283443"/>
            <a:chOff x="0" y="0"/>
            <a:chExt cx="8517172" cy="2876505"/>
          </a:xfrm>
        </p:grpSpPr>
        <p:grpSp>
          <p:nvGrpSpPr>
            <p:cNvPr id="11" name="组合 10">
              <a:extLst>
                <a:ext uri="{FF2B5EF4-FFF2-40B4-BE49-F238E27FC236}">
                  <a16:creationId xmlns:a16="http://schemas.microsoft.com/office/drawing/2014/main" id="{00000000-0008-0000-0300-000060010000}"/>
                </a:ext>
              </a:extLst>
            </p:cNvPr>
            <p:cNvGrpSpPr/>
            <p:nvPr/>
          </p:nvGrpSpPr>
          <p:grpSpPr>
            <a:xfrm>
              <a:off x="0" y="560431"/>
              <a:ext cx="8517172" cy="2316074"/>
              <a:chOff x="0" y="560431"/>
              <a:chExt cx="8510335" cy="3219563"/>
            </a:xfrm>
          </p:grpSpPr>
          <p:graphicFrame>
            <p:nvGraphicFramePr>
              <p:cNvPr id="16" name="图表 15">
                <a:extLst>
                  <a:ext uri="{FF2B5EF4-FFF2-40B4-BE49-F238E27FC236}">
                    <a16:creationId xmlns:a16="http://schemas.microsoft.com/office/drawing/2014/main" id="{00000000-0008-0000-0300-000064010000}"/>
                  </a:ext>
                </a:extLst>
              </p:cNvPr>
              <p:cNvGraphicFramePr>
                <a:graphicFrameLocks/>
              </p:cNvGraphicFramePr>
              <p:nvPr/>
            </p:nvGraphicFramePr>
            <p:xfrm>
              <a:off x="0" y="560431"/>
              <a:ext cx="4204777" cy="3208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图表 16">
                <a:extLst>
                  <a:ext uri="{FF2B5EF4-FFF2-40B4-BE49-F238E27FC236}">
                    <a16:creationId xmlns:a16="http://schemas.microsoft.com/office/drawing/2014/main" id="{00000000-0008-0000-0300-000065010000}"/>
                  </a:ext>
                </a:extLst>
              </p:cNvPr>
              <p:cNvGraphicFramePr>
                <a:graphicFrameLocks/>
              </p:cNvGraphicFramePr>
              <p:nvPr/>
            </p:nvGraphicFramePr>
            <p:xfrm>
              <a:off x="4305560" y="571973"/>
              <a:ext cx="4204775" cy="32080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12" name="组合 11">
              <a:extLst>
                <a:ext uri="{FF2B5EF4-FFF2-40B4-BE49-F238E27FC236}">
                  <a16:creationId xmlns:a16="http://schemas.microsoft.com/office/drawing/2014/main" id="{00000000-0008-0000-0300-000061010000}"/>
                </a:ext>
              </a:extLst>
            </p:cNvPr>
            <p:cNvGrpSpPr/>
            <p:nvPr/>
          </p:nvGrpSpPr>
          <p:grpSpPr>
            <a:xfrm>
              <a:off x="715294" y="0"/>
              <a:ext cx="7086584" cy="406446"/>
              <a:chOff x="715294" y="0"/>
              <a:chExt cx="6597730" cy="406446"/>
            </a:xfrm>
          </p:grpSpPr>
          <p:sp>
            <p:nvSpPr>
              <p:cNvPr id="13" name="文本框 4">
                <a:extLst>
                  <a:ext uri="{FF2B5EF4-FFF2-40B4-BE49-F238E27FC236}">
                    <a16:creationId xmlns:a16="http://schemas.microsoft.com/office/drawing/2014/main" id="{00000000-0008-0000-0300-000062010000}"/>
                  </a:ext>
                </a:extLst>
              </p:cNvPr>
              <p:cNvSpPr txBox="1"/>
              <p:nvPr/>
            </p:nvSpPr>
            <p:spPr>
              <a:xfrm>
                <a:off x="715294" y="0"/>
                <a:ext cx="2585964" cy="38939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2022年1-9</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价格区间分布</a:t>
                </a:r>
              </a:p>
            </p:txBody>
          </p:sp>
          <p:sp>
            <p:nvSpPr>
              <p:cNvPr id="15" name="文本框 17">
                <a:extLst>
                  <a:ext uri="{FF2B5EF4-FFF2-40B4-BE49-F238E27FC236}">
                    <a16:creationId xmlns:a16="http://schemas.microsoft.com/office/drawing/2014/main" id="{00000000-0008-0000-0300-000063010000}"/>
                  </a:ext>
                </a:extLst>
              </p:cNvPr>
              <p:cNvSpPr txBox="1"/>
              <p:nvPr/>
            </p:nvSpPr>
            <p:spPr>
              <a:xfrm>
                <a:off x="4727060" y="17053"/>
                <a:ext cx="2585964" cy="38939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2021年1-9</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价格区间分布</a:t>
                </a:r>
              </a:p>
            </p:txBody>
          </p:sp>
        </p:grpSp>
      </p:grpSp>
    </p:spTree>
    <p:extLst>
      <p:ext uri="{BB962C8B-B14F-4D97-AF65-F5344CB8AC3E}">
        <p14:creationId xmlns:p14="http://schemas.microsoft.com/office/powerpoint/2010/main" val="17318956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13C6DD-46E4-4FB3-B2CC-B85A3E3D107F}"/>
              </a:ext>
            </a:extLst>
          </p:cNvPr>
          <p:cNvSpPr txBox="1"/>
          <p:nvPr/>
        </p:nvSpPr>
        <p:spPr>
          <a:xfrm>
            <a:off x="228599" y="263245"/>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2022</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9</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新能源二手车价格分析</a:t>
            </a:r>
          </a:p>
        </p:txBody>
      </p:sp>
      <p:sp>
        <p:nvSpPr>
          <p:cNvPr id="7" name="文本框 6">
            <a:extLst>
              <a:ext uri="{FF2B5EF4-FFF2-40B4-BE49-F238E27FC236}">
                <a16:creationId xmlns:a16="http://schemas.microsoft.com/office/drawing/2014/main" id="{CDF4C4D7-DAE2-4023-A189-1367F3C5643E}"/>
              </a:ext>
            </a:extLst>
          </p:cNvPr>
          <p:cNvSpPr txBox="1"/>
          <p:nvPr/>
        </p:nvSpPr>
        <p:spPr>
          <a:xfrm>
            <a:off x="228599" y="6348534"/>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9" name="文本框 8">
            <a:extLst>
              <a:ext uri="{FF2B5EF4-FFF2-40B4-BE49-F238E27FC236}">
                <a16:creationId xmlns:a16="http://schemas.microsoft.com/office/drawing/2014/main" id="{E08F8B10-3506-432E-AA2A-E623217F8A5A}"/>
              </a:ext>
            </a:extLst>
          </p:cNvPr>
          <p:cNvSpPr txBox="1"/>
          <p:nvPr/>
        </p:nvSpPr>
        <p:spPr>
          <a:xfrm>
            <a:off x="198867" y="1231470"/>
            <a:ext cx="8689192" cy="890693"/>
          </a:xfrm>
          <a:prstGeom prst="rect">
            <a:avLst/>
          </a:prstGeom>
          <a:noFill/>
        </p:spPr>
        <p:txBody>
          <a:bodyPr wrap="square" rtlCol="0">
            <a:spAutoFit/>
          </a:bodyPr>
          <a:lstStyle/>
          <a:p>
            <a:pPr algn="l">
              <a:lnSpc>
                <a:spcPct val="150000"/>
              </a:lnSpc>
            </a:pP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2022</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9</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8-15</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万的新能二手车增长明显</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占比为</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14%</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较</a:t>
            </a:r>
            <a:r>
              <a:rPr lang="zh-CN" altLang="en-US" sz="1200">
                <a:solidFill>
                  <a:prstClr val="black"/>
                </a:solidFill>
                <a:latin typeface="微软雅黑" panose="020B0503020204020204" pitchFamily="34" charset="-122"/>
                <a:ea typeface="微软雅黑" panose="020B0503020204020204" pitchFamily="34" charset="-122"/>
              </a:rPr>
              <a:t>上月增加了</a:t>
            </a:r>
            <a:r>
              <a:rPr lang="en-US" altLang="zh-CN" sz="1200">
                <a:solidFill>
                  <a:prstClr val="black"/>
                </a:solidFill>
                <a:latin typeface="微软雅黑" panose="020B0503020204020204" pitchFamily="34" charset="-122"/>
                <a:ea typeface="微软雅黑" panose="020B0503020204020204" pitchFamily="34" charset="-122"/>
              </a:rPr>
              <a:t>2.4%</a:t>
            </a:r>
            <a:r>
              <a:rPr lang="zh-CN" altLang="en-US" sz="1200">
                <a:solidFill>
                  <a:prstClr val="black"/>
                </a:solidFill>
                <a:latin typeface="微软雅黑" panose="020B0503020204020204" pitchFamily="34" charset="-122"/>
                <a:ea typeface="微软雅黑" panose="020B0503020204020204" pitchFamily="34" charset="-122"/>
              </a:rPr>
              <a:t>，其中</a:t>
            </a:r>
            <a:r>
              <a:rPr lang="en-US" altLang="zh-CN" sz="1200">
                <a:solidFill>
                  <a:prstClr val="black"/>
                </a:solidFill>
                <a:latin typeface="微软雅黑" panose="020B0503020204020204" pitchFamily="34" charset="-122"/>
                <a:ea typeface="微软雅黑" panose="020B0503020204020204" pitchFamily="34" charset="-122"/>
              </a:rPr>
              <a:t>12-</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15</a:t>
            </a:r>
            <a:r>
              <a:rPr lang="zh-CN" altLang="en-US" sz="1200">
                <a:solidFill>
                  <a:prstClr val="black"/>
                </a:solidFill>
                <a:latin typeface="微软雅黑" panose="020B0503020204020204" pitchFamily="34" charset="-122"/>
                <a:ea typeface="微软雅黑" panose="020B0503020204020204" pitchFamily="34" charset="-122"/>
              </a:rPr>
              <a:t>万区间的新能源二手车占</a:t>
            </a:r>
            <a:r>
              <a:rPr lang="en-US" altLang="zh-CN" sz="1200">
                <a:solidFill>
                  <a:prstClr val="black"/>
                </a:solidFill>
                <a:latin typeface="微软雅黑" panose="020B0503020204020204" pitchFamily="34" charset="-122"/>
                <a:ea typeface="微软雅黑" panose="020B0503020204020204" pitchFamily="34" charset="-122"/>
              </a:rPr>
              <a:t>5.14%</a:t>
            </a:r>
            <a:r>
              <a:rPr lang="zh-CN" altLang="en-US" sz="1200">
                <a:solidFill>
                  <a:prstClr val="black"/>
                </a:solidFill>
                <a:latin typeface="微软雅黑" panose="020B0503020204020204" pitchFamily="34" charset="-122"/>
                <a:ea typeface="微软雅黑" panose="020B0503020204020204" pitchFamily="34" charset="-122"/>
              </a:rPr>
              <a:t>，</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较</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上月</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增加了</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1.94%</a:t>
            </a:r>
            <a:r>
              <a:rPr lang="zh-CN" altLang="en-US" sz="1200">
                <a:solidFill>
                  <a:prstClr val="black"/>
                </a:solidFill>
                <a:latin typeface="微软雅黑" panose="020B0503020204020204" pitchFamily="34" charset="-122"/>
                <a:ea typeface="微软雅黑" panose="020B0503020204020204" pitchFamily="34" charset="-122"/>
              </a:rPr>
              <a:t>。</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15</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万以上的车型占</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26.67%</a:t>
            </a:r>
            <a:r>
              <a:rPr lang="zh-CN" altLang="en-US" sz="1200">
                <a:solidFill>
                  <a:prstClr val="black"/>
                </a:solidFill>
                <a:latin typeface="微软雅黑" panose="020B0503020204020204" pitchFamily="34" charset="-122"/>
                <a:ea typeface="微软雅黑" panose="020B0503020204020204" pitchFamily="34" charset="-122"/>
              </a:rPr>
              <a:t>，较上月下降了</a:t>
            </a:r>
            <a:r>
              <a:rPr lang="en-US" altLang="zh-CN" sz="1200">
                <a:solidFill>
                  <a:prstClr val="black"/>
                </a:solidFill>
                <a:latin typeface="微软雅黑" panose="020B0503020204020204" pitchFamily="34" charset="-122"/>
                <a:ea typeface="微软雅黑" panose="020B0503020204020204" pitchFamily="34" charset="-122"/>
              </a:rPr>
              <a:t>0.85</a:t>
            </a:r>
            <a:r>
              <a:rPr lang="zh-CN" altLang="en-US" sz="1200">
                <a:solidFill>
                  <a:prstClr val="black"/>
                </a:solidFill>
                <a:latin typeface="微软雅黑" panose="020B0503020204020204" pitchFamily="34" charset="-122"/>
                <a:ea typeface="微软雅黑" panose="020B0503020204020204" pitchFamily="34" charset="-122"/>
              </a:rPr>
              <a:t>个百分点，其中</a:t>
            </a:r>
            <a:r>
              <a:rPr lang="en-US" altLang="zh-CN" sz="1200">
                <a:solidFill>
                  <a:prstClr val="black"/>
                </a:solidFill>
                <a:latin typeface="微软雅黑" panose="020B0503020204020204" pitchFamily="34" charset="-122"/>
                <a:ea typeface="微软雅黑" panose="020B0503020204020204" pitchFamily="34" charset="-122"/>
              </a:rPr>
              <a:t>15-30</a:t>
            </a:r>
            <a:r>
              <a:rPr lang="zh-CN" altLang="en-US" sz="1200">
                <a:solidFill>
                  <a:prstClr val="black"/>
                </a:solidFill>
                <a:latin typeface="微软雅黑" panose="020B0503020204020204" pitchFamily="34" charset="-122"/>
                <a:ea typeface="微软雅黑" panose="020B0503020204020204" pitchFamily="34" charset="-122"/>
              </a:rPr>
              <a:t>万区间占</a:t>
            </a:r>
            <a:r>
              <a:rPr lang="en-US" altLang="zh-CN" sz="1200">
                <a:solidFill>
                  <a:prstClr val="black"/>
                </a:solidFill>
                <a:latin typeface="微软雅黑" panose="020B0503020204020204" pitchFamily="34" charset="-122"/>
                <a:ea typeface="微软雅黑" panose="020B0503020204020204" pitchFamily="34" charset="-122"/>
              </a:rPr>
              <a:t>21.98%</a:t>
            </a:r>
            <a:r>
              <a:rPr lang="zh-CN" altLang="en-US" sz="1200">
                <a:solidFill>
                  <a:prstClr val="black"/>
                </a:solidFill>
                <a:latin typeface="微软雅黑" panose="020B0503020204020204" pitchFamily="34" charset="-122"/>
                <a:ea typeface="微软雅黑" panose="020B0503020204020204" pitchFamily="34" charset="-122"/>
              </a:rPr>
              <a:t>，较上月下降了</a:t>
            </a:r>
            <a:r>
              <a:rPr lang="en-US" altLang="zh-CN" sz="1200">
                <a:solidFill>
                  <a:prstClr val="black"/>
                </a:solidFill>
                <a:latin typeface="微软雅黑" panose="020B0503020204020204" pitchFamily="34" charset="-122"/>
                <a:ea typeface="微软雅黑" panose="020B0503020204020204" pitchFamily="34" charset="-122"/>
              </a:rPr>
              <a:t>0.75%</a:t>
            </a:r>
            <a:r>
              <a:rPr lang="zh-CN" altLang="en-US" sz="1200">
                <a:solidFill>
                  <a:prstClr val="black"/>
                </a:solidFill>
                <a:latin typeface="微软雅黑" panose="020B0503020204020204" pitchFamily="34" charset="-122"/>
                <a:ea typeface="微软雅黑" panose="020B0503020204020204" pitchFamily="34" charset="-122"/>
              </a:rPr>
              <a:t>。</a:t>
            </a:r>
            <a:r>
              <a:rPr lang="en-US" altLang="zh-CN" sz="1200">
                <a:solidFill>
                  <a:prstClr val="black"/>
                </a:solidFill>
                <a:latin typeface="微软雅黑" panose="020B0503020204020204" pitchFamily="34" charset="-122"/>
                <a:ea typeface="微软雅黑" panose="020B0503020204020204" pitchFamily="34" charset="-122"/>
              </a:rPr>
              <a:t>3-5</a:t>
            </a:r>
            <a:r>
              <a:rPr lang="zh-CN" altLang="en-US" sz="1200">
                <a:solidFill>
                  <a:prstClr val="black"/>
                </a:solidFill>
                <a:latin typeface="微软雅黑" panose="020B0503020204020204" pitchFamily="34" charset="-122"/>
                <a:ea typeface="微软雅黑" panose="020B0503020204020204" pitchFamily="34" charset="-122"/>
              </a:rPr>
              <a:t>万和</a:t>
            </a:r>
            <a:r>
              <a:rPr lang="en-US" altLang="zh-CN" sz="1200">
                <a:solidFill>
                  <a:prstClr val="black"/>
                </a:solidFill>
                <a:latin typeface="微软雅黑" panose="020B0503020204020204" pitchFamily="34" charset="-122"/>
                <a:ea typeface="微软雅黑" panose="020B0503020204020204" pitchFamily="34" charset="-122"/>
              </a:rPr>
              <a:t>5-8</a:t>
            </a:r>
            <a:r>
              <a:rPr lang="zh-CN" altLang="en-US" sz="1200">
                <a:solidFill>
                  <a:prstClr val="black"/>
                </a:solidFill>
                <a:latin typeface="微软雅黑" panose="020B0503020204020204" pitchFamily="34" charset="-122"/>
                <a:ea typeface="微软雅黑" panose="020B0503020204020204" pitchFamily="34" charset="-122"/>
              </a:rPr>
              <a:t>万较上月分别下降了</a:t>
            </a:r>
            <a:r>
              <a:rPr lang="en-US" altLang="zh-CN" sz="1200">
                <a:solidFill>
                  <a:prstClr val="black"/>
                </a:solidFill>
                <a:latin typeface="微软雅黑" panose="020B0503020204020204" pitchFamily="34" charset="-122"/>
                <a:ea typeface="微软雅黑" panose="020B0503020204020204" pitchFamily="34" charset="-122"/>
              </a:rPr>
              <a:t>0.79%</a:t>
            </a:r>
            <a:r>
              <a:rPr lang="zh-CN" altLang="en-US" sz="1200">
                <a:solidFill>
                  <a:prstClr val="black"/>
                </a:solidFill>
                <a:latin typeface="微软雅黑" panose="020B0503020204020204" pitchFamily="34" charset="-122"/>
                <a:ea typeface="微软雅黑" panose="020B0503020204020204" pitchFamily="34" charset="-122"/>
              </a:rPr>
              <a:t>和</a:t>
            </a:r>
            <a:r>
              <a:rPr lang="en-US" altLang="zh-CN" sz="1200">
                <a:solidFill>
                  <a:prstClr val="black"/>
                </a:solidFill>
                <a:latin typeface="微软雅黑" panose="020B0503020204020204" pitchFamily="34" charset="-122"/>
                <a:ea typeface="微软雅黑" panose="020B0503020204020204" pitchFamily="34" charset="-122"/>
              </a:rPr>
              <a:t>1.58%</a:t>
            </a:r>
            <a:r>
              <a:rPr lang="zh-CN" altLang="en-US" sz="1200">
                <a:solidFill>
                  <a:prstClr val="black"/>
                </a:solidFill>
                <a:latin typeface="微软雅黑" panose="020B0503020204020204" pitchFamily="34" charset="-122"/>
                <a:ea typeface="微软雅黑" panose="020B0503020204020204" pitchFamily="34" charset="-122"/>
              </a:rPr>
              <a:t>。交易价格在</a:t>
            </a:r>
            <a:r>
              <a:rPr lang="en-US" altLang="zh-CN" sz="1200">
                <a:solidFill>
                  <a:prstClr val="black"/>
                </a:solidFill>
                <a:latin typeface="微软雅黑" panose="020B0503020204020204" pitchFamily="34" charset="-122"/>
                <a:ea typeface="微软雅黑" panose="020B0503020204020204" pitchFamily="34" charset="-122"/>
              </a:rPr>
              <a:t>3</a:t>
            </a:r>
            <a:r>
              <a:rPr lang="zh-CN" altLang="en-US" sz="1200">
                <a:solidFill>
                  <a:prstClr val="black"/>
                </a:solidFill>
                <a:latin typeface="微软雅黑" panose="020B0503020204020204" pitchFamily="34" charset="-122"/>
                <a:ea typeface="微软雅黑" panose="020B0503020204020204" pitchFamily="34" charset="-122"/>
              </a:rPr>
              <a:t>万以下的车型占比超过</a:t>
            </a:r>
            <a:r>
              <a:rPr lang="en-US" altLang="zh-CN" sz="1200">
                <a:solidFill>
                  <a:prstClr val="black"/>
                </a:solidFill>
                <a:latin typeface="微软雅黑" panose="020B0503020204020204" pitchFamily="34" charset="-122"/>
                <a:ea typeface="微软雅黑" panose="020B0503020204020204" pitchFamily="34" charset="-122"/>
              </a:rPr>
              <a:t>30%</a:t>
            </a:r>
            <a:r>
              <a:rPr lang="zh-CN" altLang="en-US" sz="1200">
                <a:solidFill>
                  <a:prstClr val="black"/>
                </a:solidFill>
                <a:latin typeface="微软雅黑" panose="020B0503020204020204" pitchFamily="34" charset="-122"/>
                <a:ea typeface="微软雅黑" panose="020B0503020204020204" pitchFamily="34" charset="-122"/>
              </a:rPr>
              <a:t>，较上月增加了</a:t>
            </a:r>
            <a:r>
              <a:rPr lang="en-US" altLang="zh-CN" sz="1200">
                <a:solidFill>
                  <a:prstClr val="black"/>
                </a:solidFill>
                <a:latin typeface="微软雅黑" panose="020B0503020204020204" pitchFamily="34" charset="-122"/>
                <a:ea typeface="微软雅黑" panose="020B0503020204020204" pitchFamily="34" charset="-122"/>
              </a:rPr>
              <a:t>0.84%</a:t>
            </a:r>
            <a:r>
              <a:rPr lang="zh-CN" altLang="en-US" sz="1200">
                <a:solidFill>
                  <a:prstClr val="black"/>
                </a:solidFill>
                <a:latin typeface="微软雅黑" panose="020B0503020204020204" pitchFamily="34" charset="-122"/>
                <a:ea typeface="微软雅黑" panose="020B0503020204020204" pitchFamily="34" charset="-122"/>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2" name="图表 1">
            <a:extLst>
              <a:ext uri="{FF2B5EF4-FFF2-40B4-BE49-F238E27FC236}">
                <a16:creationId xmlns:a16="http://schemas.microsoft.com/office/drawing/2014/main" id="{00000000-0008-0000-0E00-0000E6000000}"/>
              </a:ext>
            </a:extLst>
          </p:cNvPr>
          <p:cNvGraphicFramePr>
            <a:graphicFrameLocks/>
          </p:cNvGraphicFramePr>
          <p:nvPr>
            <p:extLst>
              <p:ext uri="{D42A27DB-BD31-4B8C-83A1-F6EECF244321}">
                <p14:modId xmlns:p14="http://schemas.microsoft.com/office/powerpoint/2010/main" val="2879075559"/>
              </p:ext>
            </p:extLst>
          </p:nvPr>
        </p:nvGraphicFramePr>
        <p:xfrm>
          <a:off x="198867" y="2344903"/>
          <a:ext cx="8700603" cy="361013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284571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40B898E-AEF5-416A-A8B7-3B6820BD3B5D}"/>
              </a:ext>
            </a:extLst>
          </p:cNvPr>
          <p:cNvSpPr/>
          <p:nvPr/>
        </p:nvSpPr>
        <p:spPr>
          <a:xfrm>
            <a:off x="161818" y="381942"/>
            <a:ext cx="5081840" cy="400110"/>
          </a:xfrm>
          <a:prstGeom prst="rect">
            <a:avLst/>
          </a:prstGeom>
        </p:spPr>
        <p:txBody>
          <a:bodyPr wrap="none">
            <a:spAutoFit/>
          </a:bodyPr>
          <a:lstStyle/>
          <a:p>
            <a:pPr lvl="0">
              <a:defRPr/>
            </a:pPr>
            <a:r>
              <a:rPr lang="en-US" altLang="zh-CN" sz="2000" b="1">
                <a:latin typeface="微软雅黑" panose="020B0503020204020204" pitchFamily="34" charset="-122"/>
                <a:ea typeface="微软雅黑" panose="020B0503020204020204" pitchFamily="34" charset="-122"/>
              </a:rPr>
              <a:t>2022</a:t>
            </a:r>
            <a:r>
              <a:rPr lang="zh-CN" altLang="en-US" sz="2000" b="1">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9</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二手车乘用车排放标准销量分析</a:t>
            </a:r>
          </a:p>
        </p:txBody>
      </p:sp>
      <p:sp>
        <p:nvSpPr>
          <p:cNvPr id="2" name="文本框 1">
            <a:extLst>
              <a:ext uri="{FF2B5EF4-FFF2-40B4-BE49-F238E27FC236}">
                <a16:creationId xmlns:a16="http://schemas.microsoft.com/office/drawing/2014/main" id="{FA4629AC-D2F5-428F-B1A4-036C999F7A24}"/>
              </a:ext>
            </a:extLst>
          </p:cNvPr>
          <p:cNvSpPr txBox="1"/>
          <p:nvPr/>
        </p:nvSpPr>
        <p:spPr>
          <a:xfrm>
            <a:off x="161818" y="4581255"/>
            <a:ext cx="8820364" cy="1319977"/>
          </a:xfrm>
          <a:prstGeom prst="rect">
            <a:avLst/>
          </a:prstGeom>
          <a:noFill/>
        </p:spPr>
        <p:txBody>
          <a:bodyPr wrap="square" rtlCol="0">
            <a:spAutoFit/>
          </a:bodyPr>
          <a:lstStyle/>
          <a:p>
            <a:pPr>
              <a:lnSpc>
                <a:spcPct val="200000"/>
              </a:lnSpc>
            </a:pPr>
            <a:r>
              <a:rPr lang="en-US" altLang="zh-CN" sz="1400">
                <a:latin typeface="微软雅黑" panose="020B0503020204020204" pitchFamily="34" charset="-122"/>
                <a:ea typeface="微软雅黑" panose="020B0503020204020204" pitchFamily="34" charset="-122"/>
              </a:rPr>
              <a:t>2022</a:t>
            </a:r>
            <a:r>
              <a:rPr lang="zh-CN" altLang="en-US" sz="1400">
                <a:latin typeface="微软雅黑" panose="020B0503020204020204" pitchFamily="34" charset="-122"/>
                <a:ea typeface="微软雅黑" panose="020B0503020204020204" pitchFamily="34" charset="-122"/>
              </a:rPr>
              <a:t>年</a:t>
            </a:r>
            <a:r>
              <a:rPr lang="en-US" altLang="zh-CN" sz="1400">
                <a:latin typeface="微软雅黑" panose="020B0503020204020204" pitchFamily="34" charset="-122"/>
                <a:ea typeface="微软雅黑" panose="020B0503020204020204" pitchFamily="34" charset="-122"/>
              </a:rPr>
              <a:t>9</a:t>
            </a:r>
            <a:r>
              <a:rPr lang="zh-CN" altLang="en-US" sz="1400">
                <a:latin typeface="微软雅黑" panose="020B0503020204020204" pitchFamily="34" charset="-122"/>
                <a:ea typeface="微软雅黑" panose="020B0503020204020204" pitchFamily="34" charset="-122"/>
              </a:rPr>
              <a:t>月，二手乘用车中，国三、国四、国六排放车型环比有所增加，国二、国五车型占比有所下降。其中国五车型环比下降了</a:t>
            </a:r>
            <a:r>
              <a:rPr lang="en-US" altLang="zh-CN" sz="1400">
                <a:latin typeface="微软雅黑" panose="020B0503020204020204" pitchFamily="34" charset="-122"/>
                <a:ea typeface="微软雅黑" panose="020B0503020204020204" pitchFamily="34" charset="-122"/>
              </a:rPr>
              <a:t>3.14</a:t>
            </a:r>
            <a:r>
              <a:rPr lang="zh-CN" altLang="en-US" sz="1400">
                <a:latin typeface="微软雅黑" panose="020B0503020204020204" pitchFamily="34" charset="-122"/>
                <a:ea typeface="微软雅黑" panose="020B0503020204020204" pitchFamily="34" charset="-122"/>
              </a:rPr>
              <a:t>个百分点，较去年同期增加了</a:t>
            </a:r>
            <a:r>
              <a:rPr lang="en-US" altLang="zh-CN" sz="1400">
                <a:latin typeface="微软雅黑" panose="020B0503020204020204" pitchFamily="34" charset="-122"/>
                <a:ea typeface="微软雅黑" panose="020B0503020204020204" pitchFamily="34" charset="-122"/>
              </a:rPr>
              <a:t>2.64</a:t>
            </a:r>
            <a:r>
              <a:rPr lang="zh-CN" altLang="en-US" sz="1400">
                <a:latin typeface="微软雅黑" panose="020B0503020204020204" pitchFamily="34" charset="-122"/>
                <a:ea typeface="微软雅黑" panose="020B0503020204020204" pitchFamily="34" charset="-122"/>
              </a:rPr>
              <a:t>个百分点。国六车型环比增加了</a:t>
            </a:r>
            <a:r>
              <a:rPr lang="en-US" altLang="zh-CN" sz="1400">
                <a:latin typeface="微软雅黑" panose="020B0503020204020204" pitchFamily="34" charset="-122"/>
                <a:ea typeface="微软雅黑" panose="020B0503020204020204" pitchFamily="34" charset="-122"/>
              </a:rPr>
              <a:t>1.89</a:t>
            </a:r>
            <a:r>
              <a:rPr lang="zh-CN" altLang="en-US" sz="1400">
                <a:latin typeface="微软雅黑" panose="020B0503020204020204" pitchFamily="34" charset="-122"/>
                <a:ea typeface="微软雅黑" panose="020B0503020204020204" pitchFamily="34" charset="-122"/>
              </a:rPr>
              <a:t>个百分点，较去年同期增加了</a:t>
            </a:r>
            <a:r>
              <a:rPr lang="en-US" altLang="zh-CN" sz="1400">
                <a:latin typeface="微软雅黑" panose="020B0503020204020204" pitchFamily="34" charset="-122"/>
                <a:ea typeface="微软雅黑" panose="020B0503020204020204" pitchFamily="34" charset="-122"/>
              </a:rPr>
              <a:t>5.39</a:t>
            </a:r>
            <a:r>
              <a:rPr lang="zh-CN" altLang="en-US" sz="1400">
                <a:latin typeface="微软雅黑" panose="020B0503020204020204" pitchFamily="34" charset="-122"/>
                <a:ea typeface="微软雅黑" panose="020B0503020204020204" pitchFamily="34" charset="-122"/>
              </a:rPr>
              <a:t>个百分点。国四车型环比增加了</a:t>
            </a:r>
            <a:r>
              <a:rPr lang="en-US" altLang="zh-CN" sz="1400">
                <a:latin typeface="微软雅黑" panose="020B0503020204020204" pitchFamily="34" charset="-122"/>
                <a:ea typeface="微软雅黑" panose="020B0503020204020204" pitchFamily="34" charset="-122"/>
              </a:rPr>
              <a:t>1.14</a:t>
            </a:r>
            <a:r>
              <a:rPr lang="zh-CN" altLang="en-US" sz="1400">
                <a:latin typeface="微软雅黑" panose="020B0503020204020204" pitchFamily="34" charset="-122"/>
                <a:ea typeface="微软雅黑" panose="020B0503020204020204" pitchFamily="34" charset="-122"/>
              </a:rPr>
              <a:t>个百分点，较去年同期减少了</a:t>
            </a:r>
            <a:r>
              <a:rPr lang="en-US" altLang="zh-CN" sz="1400">
                <a:latin typeface="微软雅黑" panose="020B0503020204020204" pitchFamily="34" charset="-122"/>
                <a:ea typeface="微软雅黑" panose="020B0503020204020204" pitchFamily="34" charset="-122"/>
              </a:rPr>
              <a:t>3.22</a:t>
            </a:r>
            <a:r>
              <a:rPr lang="zh-CN" altLang="en-US" sz="1400">
                <a:latin typeface="微软雅黑" panose="020B0503020204020204" pitchFamily="34" charset="-122"/>
                <a:ea typeface="微软雅黑" panose="020B0503020204020204" pitchFamily="34" charset="-122"/>
              </a:rPr>
              <a:t>个百分点。</a:t>
            </a:r>
            <a:endParaRPr lang="en-US" altLang="zh-CN" sz="1400" dirty="0">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a16="http://schemas.microsoft.com/office/drawing/2014/main" id="{00000000-0008-0000-0300-000006000000}"/>
              </a:ext>
            </a:extLst>
          </p:cNvPr>
          <p:cNvGrpSpPr/>
          <p:nvPr/>
        </p:nvGrpSpPr>
        <p:grpSpPr>
          <a:xfrm>
            <a:off x="120474" y="1223206"/>
            <a:ext cx="8903051" cy="3163078"/>
            <a:chOff x="0" y="0"/>
            <a:chExt cx="8903051" cy="3163078"/>
          </a:xfrm>
        </p:grpSpPr>
        <p:graphicFrame>
          <p:nvGraphicFramePr>
            <p:cNvPr id="8" name="图表 7">
              <a:extLst>
                <a:ext uri="{FF2B5EF4-FFF2-40B4-BE49-F238E27FC236}">
                  <a16:creationId xmlns:a16="http://schemas.microsoft.com/office/drawing/2014/main" id="{00000000-0008-0000-0300-000008000000}"/>
                </a:ext>
              </a:extLst>
            </p:cNvPr>
            <p:cNvGraphicFramePr>
              <a:graphicFrameLocks/>
            </p:cNvGraphicFramePr>
            <p:nvPr/>
          </p:nvGraphicFramePr>
          <p:xfrm>
            <a:off x="0" y="0"/>
            <a:ext cx="4410182" cy="316307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图表 8">
              <a:extLst>
                <a:ext uri="{FF2B5EF4-FFF2-40B4-BE49-F238E27FC236}">
                  <a16:creationId xmlns:a16="http://schemas.microsoft.com/office/drawing/2014/main" id="{00000000-0008-0000-0300-000009000000}"/>
                </a:ext>
              </a:extLst>
            </p:cNvPr>
            <p:cNvGraphicFramePr>
              <a:graphicFrameLocks/>
            </p:cNvGraphicFramePr>
            <p:nvPr/>
          </p:nvGraphicFramePr>
          <p:xfrm>
            <a:off x="4492869" y="0"/>
            <a:ext cx="4410182" cy="3163078"/>
          </p:xfrm>
          <a:graphic>
            <a:graphicData uri="http://schemas.openxmlformats.org/drawingml/2006/chart">
              <c:chart xmlns:c="http://schemas.openxmlformats.org/drawingml/2006/chart" xmlns:r="http://schemas.openxmlformats.org/officeDocument/2006/relationships" r:id="rId4"/>
            </a:graphicData>
          </a:graphic>
        </p:graphicFrame>
      </p:grpSp>
    </p:spTree>
    <p:extLst>
      <p:ext uri="{BB962C8B-B14F-4D97-AF65-F5344CB8AC3E}">
        <p14:creationId xmlns:p14="http://schemas.microsoft.com/office/powerpoint/2010/main" val="16334616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5CAED6D-4C1B-4B80-8517-A06DC4C53F80}"/>
              </a:ext>
            </a:extLst>
          </p:cNvPr>
          <p:cNvSpPr txBox="1"/>
          <p:nvPr/>
        </p:nvSpPr>
        <p:spPr>
          <a:xfrm>
            <a:off x="278198" y="365943"/>
            <a:ext cx="3542958"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2022</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9</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月六</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大区域情况分析</a:t>
            </a:r>
          </a:p>
        </p:txBody>
      </p:sp>
      <p:sp>
        <p:nvSpPr>
          <p:cNvPr id="2" name="文本框 1">
            <a:extLst>
              <a:ext uri="{FF2B5EF4-FFF2-40B4-BE49-F238E27FC236}">
                <a16:creationId xmlns:a16="http://schemas.microsoft.com/office/drawing/2014/main" id="{FFAE573C-9928-4046-8ECF-C4F799CC52A4}"/>
              </a:ext>
            </a:extLst>
          </p:cNvPr>
          <p:cNvSpPr txBox="1"/>
          <p:nvPr/>
        </p:nvSpPr>
        <p:spPr>
          <a:xfrm>
            <a:off x="342549" y="4243327"/>
            <a:ext cx="8458902" cy="2072619"/>
          </a:xfrm>
          <a:prstGeom prst="rect">
            <a:avLst/>
          </a:prstGeom>
          <a:noFill/>
        </p:spPr>
        <p:txBody>
          <a:bodyPr wrap="square" rtlCol="0">
            <a:spAutoFit/>
          </a:bodyPr>
          <a:lstStyle/>
          <a:p>
            <a:pPr indent="266700">
              <a:lnSpc>
                <a:spcPct val="200000"/>
              </a:lnSpc>
            </a:pPr>
            <a:r>
              <a:rPr lang="en-US" altLang="zh-CN" sz="1100">
                <a:latin typeface="微软雅黑" panose="020B0503020204020204" pitchFamily="34" charset="-122"/>
                <a:ea typeface="微软雅黑" panose="020B0503020204020204" pitchFamily="34" charset="-122"/>
              </a:rPr>
              <a:t>2022</a:t>
            </a:r>
            <a:r>
              <a:rPr lang="zh-CN" altLang="zh-CN" sz="1100">
                <a:latin typeface="微软雅黑" panose="020B0503020204020204" pitchFamily="34" charset="-122"/>
                <a:ea typeface="微软雅黑" panose="020B0503020204020204" pitchFamily="34" charset="-122"/>
              </a:rPr>
              <a:t>年</a:t>
            </a:r>
            <a:r>
              <a:rPr lang="en-US" altLang="zh-CN" sz="1100">
                <a:latin typeface="微软雅黑" panose="020B0503020204020204" pitchFamily="34" charset="-122"/>
                <a:ea typeface="微软雅黑" panose="020B0503020204020204" pitchFamily="34" charset="-122"/>
              </a:rPr>
              <a:t>9</a:t>
            </a:r>
            <a:r>
              <a:rPr lang="zh-CN" altLang="zh-CN" sz="1100">
                <a:latin typeface="微软雅黑" panose="020B0503020204020204" pitchFamily="34" charset="-122"/>
                <a:ea typeface="微软雅黑" panose="020B0503020204020204" pitchFamily="34" charset="-122"/>
              </a:rPr>
              <a:t>月，全国六大区中仅中南地区环比有所增长，其余五个地区环比均出现不同程度下降。本月中南地区环比增长了</a:t>
            </a:r>
            <a:r>
              <a:rPr lang="en-US" altLang="zh-CN" sz="1100">
                <a:latin typeface="微软雅黑" panose="020B0503020204020204" pitchFamily="34" charset="-122"/>
                <a:ea typeface="微软雅黑" panose="020B0503020204020204" pitchFamily="34" charset="-122"/>
              </a:rPr>
              <a:t>11.4%</a:t>
            </a:r>
            <a:r>
              <a:rPr lang="zh-CN" altLang="zh-CN" sz="1100">
                <a:latin typeface="微软雅黑" panose="020B0503020204020204" pitchFamily="34" charset="-122"/>
                <a:ea typeface="微软雅黑" panose="020B0503020204020204" pitchFamily="34" charset="-122"/>
              </a:rPr>
              <a:t>，二手车交易量为</a:t>
            </a:r>
            <a:r>
              <a:rPr lang="en-US" altLang="zh-CN" sz="1100">
                <a:latin typeface="微软雅黑" panose="020B0503020204020204" pitchFamily="34" charset="-122"/>
                <a:ea typeface="微软雅黑" panose="020B0503020204020204" pitchFamily="34" charset="-122"/>
              </a:rPr>
              <a:t>42.93</a:t>
            </a:r>
            <a:r>
              <a:rPr lang="zh-CN" altLang="zh-CN" sz="1100">
                <a:latin typeface="微软雅黑" panose="020B0503020204020204" pitchFamily="34" charset="-122"/>
                <a:ea typeface="微软雅黑" panose="020B0503020204020204" pitchFamily="34" charset="-122"/>
              </a:rPr>
              <a:t>万辆，较高增长主要来自于广东、河南等省份的带动，另外海南省本轮疫情得到有效控制，市场已基本恢复正常。西南地区环比下降最为明显，环比下降了</a:t>
            </a:r>
            <a:r>
              <a:rPr lang="en-US" altLang="zh-CN" sz="1100">
                <a:latin typeface="微软雅黑" panose="020B0503020204020204" pitchFamily="34" charset="-122"/>
                <a:ea typeface="微软雅黑" panose="020B0503020204020204" pitchFamily="34" charset="-122"/>
              </a:rPr>
              <a:t>8.2%</a:t>
            </a:r>
            <a:r>
              <a:rPr lang="zh-CN" altLang="zh-CN" sz="1100">
                <a:latin typeface="微软雅黑" panose="020B0503020204020204" pitchFamily="34" charset="-122"/>
                <a:ea typeface="微软雅黑" panose="020B0503020204020204" pitchFamily="34" charset="-122"/>
              </a:rPr>
              <a:t>，二手车交易量为</a:t>
            </a:r>
            <a:r>
              <a:rPr lang="en-US" altLang="zh-CN" sz="1100">
                <a:latin typeface="微软雅黑" panose="020B0503020204020204" pitchFamily="34" charset="-122"/>
                <a:ea typeface="微软雅黑" panose="020B0503020204020204" pitchFamily="34" charset="-122"/>
              </a:rPr>
              <a:t>18.52</a:t>
            </a:r>
            <a:r>
              <a:rPr lang="zh-CN" altLang="zh-CN" sz="1100">
                <a:latin typeface="微软雅黑" panose="020B0503020204020204" pitchFamily="34" charset="-122"/>
                <a:ea typeface="微软雅黑" panose="020B0503020204020204" pitchFamily="34" charset="-122"/>
              </a:rPr>
              <a:t>万辆，云、贵、川以及西藏地区受疫情影响，交易量持续下降，其中四川省环比上月降幅超过</a:t>
            </a:r>
            <a:r>
              <a:rPr lang="en-US" altLang="zh-CN" sz="1100">
                <a:latin typeface="微软雅黑" panose="020B0503020204020204" pitchFamily="34" charset="-122"/>
                <a:ea typeface="微软雅黑" panose="020B0503020204020204" pitchFamily="34" charset="-122"/>
              </a:rPr>
              <a:t>20%</a:t>
            </a:r>
            <a:r>
              <a:rPr lang="zh-CN" altLang="zh-CN" sz="1100">
                <a:latin typeface="微软雅黑" panose="020B0503020204020204" pitchFamily="34" charset="-122"/>
                <a:ea typeface="微软雅黑" panose="020B0503020204020204" pitchFamily="34" charset="-122"/>
              </a:rPr>
              <a:t>，对整体西南地区造成影响明显。东北地区环比下降了</a:t>
            </a:r>
            <a:r>
              <a:rPr lang="en-US" altLang="zh-CN" sz="1100">
                <a:latin typeface="微软雅黑" panose="020B0503020204020204" pitchFamily="34" charset="-122"/>
                <a:ea typeface="微软雅黑" panose="020B0503020204020204" pitchFamily="34" charset="-122"/>
              </a:rPr>
              <a:t>4.07%</a:t>
            </a:r>
            <a:r>
              <a:rPr lang="zh-CN" altLang="zh-CN" sz="1100">
                <a:latin typeface="微软雅黑" panose="020B0503020204020204" pitchFamily="34" charset="-122"/>
                <a:ea typeface="微软雅黑" panose="020B0503020204020204" pitchFamily="34" charset="-122"/>
              </a:rPr>
              <a:t>，二手车交易量为</a:t>
            </a:r>
            <a:r>
              <a:rPr lang="en-US" altLang="zh-CN" sz="1100">
                <a:latin typeface="微软雅黑" panose="020B0503020204020204" pitchFamily="34" charset="-122"/>
                <a:ea typeface="微软雅黑" panose="020B0503020204020204" pitchFamily="34" charset="-122"/>
              </a:rPr>
              <a:t>9.08</a:t>
            </a:r>
            <a:r>
              <a:rPr lang="zh-CN" altLang="zh-CN" sz="1100">
                <a:latin typeface="微软雅黑" panose="020B0503020204020204" pitchFamily="34" charset="-122"/>
                <a:ea typeface="微软雅黑" panose="020B0503020204020204" pitchFamily="34" charset="-122"/>
              </a:rPr>
              <a:t>万辆，其中吉林与黑龙江两省环比小幅下降，辽宁省较上月略有增长；本月西北地区较上月下降</a:t>
            </a:r>
            <a:r>
              <a:rPr lang="en-US" altLang="zh-CN" sz="1100">
                <a:latin typeface="微软雅黑" panose="020B0503020204020204" pitchFamily="34" charset="-122"/>
                <a:ea typeface="微软雅黑" panose="020B0503020204020204" pitchFamily="34" charset="-122"/>
              </a:rPr>
              <a:t>1.36%</a:t>
            </a:r>
            <a:r>
              <a:rPr lang="zh-CN" altLang="zh-CN" sz="1100">
                <a:latin typeface="微软雅黑" panose="020B0503020204020204" pitchFamily="34" charset="-122"/>
                <a:ea typeface="微软雅黑" panose="020B0503020204020204" pitchFamily="34" charset="-122"/>
              </a:rPr>
              <a:t>，二手车交易量为</a:t>
            </a:r>
            <a:r>
              <a:rPr lang="en-US" altLang="zh-CN" sz="1100">
                <a:latin typeface="微软雅黑" panose="020B0503020204020204" pitchFamily="34" charset="-122"/>
                <a:ea typeface="微软雅黑" panose="020B0503020204020204" pitchFamily="34" charset="-122"/>
              </a:rPr>
              <a:t>7.4</a:t>
            </a:r>
            <a:r>
              <a:rPr lang="zh-CN" altLang="zh-CN" sz="1100">
                <a:latin typeface="微软雅黑" panose="020B0503020204020204" pitchFamily="34" charset="-122"/>
                <a:ea typeface="微软雅黑" panose="020B0503020204020204" pitchFamily="34" charset="-122"/>
              </a:rPr>
              <a:t>万辆。华东地区受上海，山东两地影响，环比小幅下降</a:t>
            </a:r>
            <a:r>
              <a:rPr lang="en-US" altLang="zh-CN" sz="1100">
                <a:latin typeface="微软雅黑" panose="020B0503020204020204" pitchFamily="34" charset="-122"/>
                <a:ea typeface="微软雅黑" panose="020B0503020204020204" pitchFamily="34" charset="-122"/>
              </a:rPr>
              <a:t>0.96%</a:t>
            </a:r>
            <a:r>
              <a:rPr lang="zh-CN" altLang="zh-CN" sz="1100">
                <a:latin typeface="微软雅黑" panose="020B0503020204020204" pitchFamily="34" charset="-122"/>
                <a:ea typeface="微软雅黑" panose="020B0503020204020204" pitchFamily="34" charset="-122"/>
              </a:rPr>
              <a:t>，二手车交易量为</a:t>
            </a:r>
            <a:r>
              <a:rPr lang="en-US" altLang="zh-CN" sz="1100">
                <a:latin typeface="微软雅黑" panose="020B0503020204020204" pitchFamily="34" charset="-122"/>
                <a:ea typeface="微软雅黑" panose="020B0503020204020204" pitchFamily="34" charset="-122"/>
              </a:rPr>
              <a:t>50.97</a:t>
            </a:r>
            <a:r>
              <a:rPr lang="zh-CN" altLang="zh-CN" sz="1100">
                <a:latin typeface="微软雅黑" panose="020B0503020204020204" pitchFamily="34" charset="-122"/>
                <a:ea typeface="微软雅黑" panose="020B0503020204020204" pitchFamily="34" charset="-122"/>
              </a:rPr>
              <a:t>万辆；华北地区较上月下降</a:t>
            </a:r>
            <a:r>
              <a:rPr lang="en-US" altLang="zh-CN" sz="1100">
                <a:latin typeface="微软雅黑" panose="020B0503020204020204" pitchFamily="34" charset="-122"/>
                <a:ea typeface="微软雅黑" panose="020B0503020204020204" pitchFamily="34" charset="-122"/>
              </a:rPr>
              <a:t>0.01%</a:t>
            </a:r>
            <a:r>
              <a:rPr lang="zh-CN" altLang="zh-CN" sz="1100">
                <a:latin typeface="微软雅黑" panose="020B0503020204020204" pitchFamily="34" charset="-122"/>
                <a:ea typeface="微软雅黑" panose="020B0503020204020204" pitchFamily="34" charset="-122"/>
              </a:rPr>
              <a:t>，二手车交易量为</a:t>
            </a:r>
            <a:r>
              <a:rPr lang="en-US" altLang="zh-CN" sz="1100">
                <a:latin typeface="微软雅黑" panose="020B0503020204020204" pitchFamily="34" charset="-122"/>
                <a:ea typeface="微软雅黑" panose="020B0503020204020204" pitchFamily="34" charset="-122"/>
              </a:rPr>
              <a:t>19.62</a:t>
            </a:r>
            <a:r>
              <a:rPr lang="zh-CN" altLang="zh-CN" sz="1100">
                <a:latin typeface="微软雅黑" panose="020B0503020204020204" pitchFamily="34" charset="-122"/>
                <a:ea typeface="微软雅黑" panose="020B0503020204020204" pitchFamily="34" charset="-122"/>
              </a:rPr>
              <a:t>万辆。</a:t>
            </a:r>
          </a:p>
        </p:txBody>
      </p:sp>
      <p:graphicFrame>
        <p:nvGraphicFramePr>
          <p:cNvPr id="105" name="图表 104">
            <a:extLst>
              <a:ext uri="{FF2B5EF4-FFF2-40B4-BE49-F238E27FC236}">
                <a16:creationId xmlns:a16="http://schemas.microsoft.com/office/drawing/2014/main" id="{00000000-0008-0000-0100-000034000000}"/>
              </a:ext>
            </a:extLst>
          </p:cNvPr>
          <p:cNvGraphicFramePr>
            <a:graphicFrameLocks/>
          </p:cNvGraphicFramePr>
          <p:nvPr/>
        </p:nvGraphicFramePr>
        <p:xfrm>
          <a:off x="4737382" y="1526242"/>
          <a:ext cx="4291157" cy="129879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1" name="图表 110">
            <a:extLst>
              <a:ext uri="{FF2B5EF4-FFF2-40B4-BE49-F238E27FC236}">
                <a16:creationId xmlns:a16="http://schemas.microsoft.com/office/drawing/2014/main" id="{00000000-0008-0000-0100-000034000000}"/>
              </a:ext>
            </a:extLst>
          </p:cNvPr>
          <p:cNvGraphicFramePr>
            <a:graphicFrameLocks/>
          </p:cNvGraphicFramePr>
          <p:nvPr/>
        </p:nvGraphicFramePr>
        <p:xfrm>
          <a:off x="4665731" y="1665225"/>
          <a:ext cx="4267345" cy="1312028"/>
        </p:xfrm>
        <a:graphic>
          <a:graphicData uri="http://schemas.openxmlformats.org/drawingml/2006/chart">
            <c:chart xmlns:c="http://schemas.openxmlformats.org/drawingml/2006/chart" xmlns:r="http://schemas.openxmlformats.org/officeDocument/2006/relationships" r:id="rId3"/>
          </a:graphicData>
        </a:graphic>
      </p:graphicFrame>
      <p:grpSp>
        <p:nvGrpSpPr>
          <p:cNvPr id="113" name="组合 112">
            <a:extLst>
              <a:ext uri="{FF2B5EF4-FFF2-40B4-BE49-F238E27FC236}">
                <a16:creationId xmlns:a16="http://schemas.microsoft.com/office/drawing/2014/main" id="{C5315345-7D30-4641-9715-3322F95DD5FE}"/>
              </a:ext>
            </a:extLst>
          </p:cNvPr>
          <p:cNvGrpSpPr/>
          <p:nvPr/>
        </p:nvGrpSpPr>
        <p:grpSpPr>
          <a:xfrm>
            <a:off x="285728" y="1088697"/>
            <a:ext cx="3984447" cy="3153029"/>
            <a:chOff x="0" y="8357"/>
            <a:chExt cx="3726374" cy="2831255"/>
          </a:xfrm>
        </p:grpSpPr>
        <p:grpSp>
          <p:nvGrpSpPr>
            <p:cNvPr id="120" name="组合 119">
              <a:extLst>
                <a:ext uri="{FF2B5EF4-FFF2-40B4-BE49-F238E27FC236}">
                  <a16:creationId xmlns:a16="http://schemas.microsoft.com/office/drawing/2014/main" id="{EB92BB70-EB5C-49F8-8FF4-A709FDAF154E}"/>
                </a:ext>
              </a:extLst>
            </p:cNvPr>
            <p:cNvGrpSpPr/>
            <p:nvPr/>
          </p:nvGrpSpPr>
          <p:grpSpPr>
            <a:xfrm>
              <a:off x="0" y="8357"/>
              <a:ext cx="3726374" cy="2831255"/>
              <a:chOff x="0" y="8357"/>
              <a:chExt cx="7358653" cy="5741611"/>
            </a:xfrm>
          </p:grpSpPr>
          <p:sp>
            <p:nvSpPr>
              <p:cNvPr id="136" name="江西">
                <a:extLst>
                  <a:ext uri="{FF2B5EF4-FFF2-40B4-BE49-F238E27FC236}">
                    <a16:creationId xmlns:a16="http://schemas.microsoft.com/office/drawing/2014/main" id="{D8FA6882-625C-4851-97B5-BE11DC57F626}"/>
                  </a:ext>
                </a:extLst>
              </p:cNvPr>
              <p:cNvSpPr/>
              <p:nvPr/>
            </p:nvSpPr>
            <p:spPr bwMode="auto">
              <a:xfrm>
                <a:off x="4814860" y="3810255"/>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7" name="黑龙江">
                <a:extLst>
                  <a:ext uri="{FF2B5EF4-FFF2-40B4-BE49-F238E27FC236}">
                    <a16:creationId xmlns:a16="http://schemas.microsoft.com/office/drawing/2014/main" id="{B5CC9AF6-3DA2-42B1-9F0A-18AC7F20BD69}"/>
                  </a:ext>
                </a:extLst>
              </p:cNvPr>
              <p:cNvSpPr/>
              <p:nvPr/>
            </p:nvSpPr>
            <p:spPr bwMode="auto">
              <a:xfrm>
                <a:off x="5433162" y="8357"/>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8" name="湖北">
                <a:extLst>
                  <a:ext uri="{FF2B5EF4-FFF2-40B4-BE49-F238E27FC236}">
                    <a16:creationId xmlns:a16="http://schemas.microsoft.com/office/drawing/2014/main" id="{F72C9BAB-4BFA-448F-96A8-41F2F6142878}"/>
                  </a:ext>
                </a:extLst>
              </p:cNvPr>
              <p:cNvSpPr/>
              <p:nvPr/>
            </p:nvSpPr>
            <p:spPr bwMode="auto">
              <a:xfrm>
                <a:off x="4091316" y="3336662"/>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9" name="山东">
                <a:extLst>
                  <a:ext uri="{FF2B5EF4-FFF2-40B4-BE49-F238E27FC236}">
                    <a16:creationId xmlns:a16="http://schemas.microsoft.com/office/drawing/2014/main" id="{1B787260-A883-41B5-84B9-F3AEAA8CBE5C}"/>
                  </a:ext>
                </a:extLst>
              </p:cNvPr>
              <p:cNvSpPr/>
              <p:nvPr/>
            </p:nvSpPr>
            <p:spPr bwMode="auto">
              <a:xfrm>
                <a:off x="4933259" y="2494719"/>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0" name="安徽">
                <a:extLst>
                  <a:ext uri="{FF2B5EF4-FFF2-40B4-BE49-F238E27FC236}">
                    <a16:creationId xmlns:a16="http://schemas.microsoft.com/office/drawing/2014/main" id="{AF88438A-E3F1-4250-A4C9-A1415FCABA6D}"/>
                  </a:ext>
                </a:extLst>
              </p:cNvPr>
              <p:cNvSpPr/>
              <p:nvPr/>
            </p:nvSpPr>
            <p:spPr bwMode="auto">
              <a:xfrm>
                <a:off x="4959569" y="3073555"/>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1" name="山西">
                <a:extLst>
                  <a:ext uri="{FF2B5EF4-FFF2-40B4-BE49-F238E27FC236}">
                    <a16:creationId xmlns:a16="http://schemas.microsoft.com/office/drawing/2014/main" id="{13AC1D35-389A-4BA3-8542-8C2E119122EB}"/>
                  </a:ext>
                </a:extLst>
              </p:cNvPr>
              <p:cNvSpPr/>
              <p:nvPr/>
            </p:nvSpPr>
            <p:spPr bwMode="auto">
              <a:xfrm>
                <a:off x="4354423" y="2113214"/>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2" name="吉林">
                <a:extLst>
                  <a:ext uri="{FF2B5EF4-FFF2-40B4-BE49-F238E27FC236}">
                    <a16:creationId xmlns:a16="http://schemas.microsoft.com/office/drawing/2014/main" id="{7FCE889E-5493-4412-97F3-AEFDBCB45495}"/>
                  </a:ext>
                </a:extLst>
              </p:cNvPr>
              <p:cNvSpPr/>
              <p:nvPr/>
            </p:nvSpPr>
            <p:spPr bwMode="auto">
              <a:xfrm>
                <a:off x="5604182" y="1126562"/>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3" name="湖南">
                <a:extLst>
                  <a:ext uri="{FF2B5EF4-FFF2-40B4-BE49-F238E27FC236}">
                    <a16:creationId xmlns:a16="http://schemas.microsoft.com/office/drawing/2014/main" id="{7C045439-A9B1-40C8-B1E6-77C3A16AA012}"/>
                  </a:ext>
                </a:extLst>
              </p:cNvPr>
              <p:cNvSpPr/>
              <p:nvPr/>
            </p:nvSpPr>
            <p:spPr bwMode="auto">
              <a:xfrm>
                <a:off x="4149950" y="3834184"/>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4" name="江苏">
                <a:extLst>
                  <a:ext uri="{FF2B5EF4-FFF2-40B4-BE49-F238E27FC236}">
                    <a16:creationId xmlns:a16="http://schemas.microsoft.com/office/drawing/2014/main" id="{76A28571-C21F-4AA8-930C-EEC506488F54}"/>
                  </a:ext>
                </a:extLst>
              </p:cNvPr>
              <p:cNvSpPr/>
              <p:nvPr/>
            </p:nvSpPr>
            <p:spPr bwMode="auto">
              <a:xfrm>
                <a:off x="5130589" y="2981467"/>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5" name="福建">
                <a:extLst>
                  <a:ext uri="{FF2B5EF4-FFF2-40B4-BE49-F238E27FC236}">
                    <a16:creationId xmlns:a16="http://schemas.microsoft.com/office/drawing/2014/main" id="{38B5FE84-514C-4CE3-AE5A-F961BDBA9366}"/>
                  </a:ext>
                </a:extLst>
              </p:cNvPr>
              <p:cNvSpPr/>
              <p:nvPr/>
            </p:nvSpPr>
            <p:spPr bwMode="auto">
              <a:xfrm>
                <a:off x="5156900" y="4073362"/>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6" name="河南">
                <a:extLst>
                  <a:ext uri="{FF2B5EF4-FFF2-40B4-BE49-F238E27FC236}">
                    <a16:creationId xmlns:a16="http://schemas.microsoft.com/office/drawing/2014/main" id="{FE9612B2-66EC-4721-A820-D5B8C6C7CA9F}"/>
                  </a:ext>
                </a:extLst>
              </p:cNvPr>
              <p:cNvSpPr/>
              <p:nvPr/>
            </p:nvSpPr>
            <p:spPr bwMode="auto">
              <a:xfrm>
                <a:off x="4367578" y="2821222"/>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7" name="辽宁">
                <a:extLst>
                  <a:ext uri="{FF2B5EF4-FFF2-40B4-BE49-F238E27FC236}">
                    <a16:creationId xmlns:a16="http://schemas.microsoft.com/office/drawing/2014/main" id="{735747F5-5FAE-4AA5-A51B-EB6C1F01B30C}"/>
                  </a:ext>
                </a:extLst>
              </p:cNvPr>
              <p:cNvSpPr>
                <a:spLocks noEditPoints="1"/>
              </p:cNvSpPr>
              <p:nvPr/>
            </p:nvSpPr>
            <p:spPr bwMode="auto">
              <a:xfrm>
                <a:off x="5354230" y="1573844"/>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8" name="浙江">
                <a:extLst>
                  <a:ext uri="{FF2B5EF4-FFF2-40B4-BE49-F238E27FC236}">
                    <a16:creationId xmlns:a16="http://schemas.microsoft.com/office/drawing/2014/main" id="{D86436E5-1A50-4939-A7D2-9601B8E915A2}"/>
                  </a:ext>
                </a:extLst>
              </p:cNvPr>
              <p:cNvSpPr/>
              <p:nvPr/>
            </p:nvSpPr>
            <p:spPr bwMode="auto">
              <a:xfrm>
                <a:off x="5415245" y="3599769"/>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9" name="广东">
                <a:extLst>
                  <a:ext uri="{FF2B5EF4-FFF2-40B4-BE49-F238E27FC236}">
                    <a16:creationId xmlns:a16="http://schemas.microsoft.com/office/drawing/2014/main" id="{33CA27A3-2936-4C32-B51E-A3309748CC8C}"/>
                  </a:ext>
                </a:extLst>
              </p:cNvPr>
              <p:cNvSpPr>
                <a:spLocks noEditPoints="1"/>
              </p:cNvSpPr>
              <p:nvPr/>
            </p:nvSpPr>
            <p:spPr bwMode="auto">
              <a:xfrm>
                <a:off x="4267097" y="4557729"/>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0" name="天津">
                <a:extLst>
                  <a:ext uri="{FF2B5EF4-FFF2-40B4-BE49-F238E27FC236}">
                    <a16:creationId xmlns:a16="http://schemas.microsoft.com/office/drawing/2014/main" id="{D161CFBC-B393-4895-ABEE-126BFF7690DD}"/>
                  </a:ext>
                </a:extLst>
              </p:cNvPr>
              <p:cNvSpPr/>
              <p:nvPr/>
            </p:nvSpPr>
            <p:spPr bwMode="auto">
              <a:xfrm>
                <a:off x="5130589" y="2178991"/>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1" name="北京">
                <a:extLst>
                  <a:ext uri="{FF2B5EF4-FFF2-40B4-BE49-F238E27FC236}">
                    <a16:creationId xmlns:a16="http://schemas.microsoft.com/office/drawing/2014/main" id="{3A2AAFF0-BA2B-4810-A704-D959B326F5B1}"/>
                  </a:ext>
                </a:extLst>
              </p:cNvPr>
              <p:cNvSpPr/>
              <p:nvPr/>
            </p:nvSpPr>
            <p:spPr bwMode="auto">
              <a:xfrm>
                <a:off x="4959569" y="2047437"/>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2" name="河北">
                <a:extLst>
                  <a:ext uri="{FF2B5EF4-FFF2-40B4-BE49-F238E27FC236}">
                    <a16:creationId xmlns:a16="http://schemas.microsoft.com/office/drawing/2014/main" id="{0A285607-3A50-4659-AF59-4A150AFF668A}"/>
                  </a:ext>
                </a:extLst>
              </p:cNvPr>
              <p:cNvSpPr>
                <a:spLocks noEditPoints="1"/>
              </p:cNvSpPr>
              <p:nvPr/>
            </p:nvSpPr>
            <p:spPr bwMode="auto">
              <a:xfrm>
                <a:off x="4749084" y="1797484"/>
                <a:ext cx="749854"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3" name="内蒙古">
                <a:extLst>
                  <a:ext uri="{FF2B5EF4-FFF2-40B4-BE49-F238E27FC236}">
                    <a16:creationId xmlns:a16="http://schemas.microsoft.com/office/drawing/2014/main" id="{88FE07AE-64FE-4E43-8AEC-508A3B08DD46}"/>
                  </a:ext>
                </a:extLst>
              </p:cNvPr>
              <p:cNvSpPr/>
              <p:nvPr/>
            </p:nvSpPr>
            <p:spPr bwMode="auto">
              <a:xfrm>
                <a:off x="2841557" y="74134"/>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4" name="陕西">
                <a:extLst>
                  <a:ext uri="{FF2B5EF4-FFF2-40B4-BE49-F238E27FC236}">
                    <a16:creationId xmlns:a16="http://schemas.microsoft.com/office/drawing/2014/main" id="{3E11E0AB-571B-404C-B7E7-148D1AF0AB5C}"/>
                  </a:ext>
                </a:extLst>
              </p:cNvPr>
              <p:cNvSpPr/>
              <p:nvPr/>
            </p:nvSpPr>
            <p:spPr bwMode="auto">
              <a:xfrm>
                <a:off x="3736121" y="2310544"/>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5" name="重庆">
                <a:extLst>
                  <a:ext uri="{FF2B5EF4-FFF2-40B4-BE49-F238E27FC236}">
                    <a16:creationId xmlns:a16="http://schemas.microsoft.com/office/drawing/2014/main" id="{AB25F43D-B831-4670-B532-D98239644F6E}"/>
                  </a:ext>
                </a:extLst>
              </p:cNvPr>
              <p:cNvSpPr/>
              <p:nvPr/>
            </p:nvSpPr>
            <p:spPr bwMode="auto">
              <a:xfrm>
                <a:off x="3687131" y="3507681"/>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6" name="广西">
                <a:extLst>
                  <a:ext uri="{FF2B5EF4-FFF2-40B4-BE49-F238E27FC236}">
                    <a16:creationId xmlns:a16="http://schemas.microsoft.com/office/drawing/2014/main" id="{7C8A7AFB-8D95-4894-8F3E-E34D299B03B2}"/>
                  </a:ext>
                </a:extLst>
              </p:cNvPr>
              <p:cNvSpPr/>
              <p:nvPr/>
            </p:nvSpPr>
            <p:spPr bwMode="auto">
              <a:xfrm>
                <a:off x="3525635" y="4428556"/>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7" name="云南">
                <a:extLst>
                  <a:ext uri="{FF2B5EF4-FFF2-40B4-BE49-F238E27FC236}">
                    <a16:creationId xmlns:a16="http://schemas.microsoft.com/office/drawing/2014/main" id="{C3D79F74-BF50-4EF6-92A8-CD241E5D6E8A}"/>
                  </a:ext>
                </a:extLst>
              </p:cNvPr>
              <p:cNvSpPr/>
              <p:nvPr/>
            </p:nvSpPr>
            <p:spPr bwMode="auto">
              <a:xfrm>
                <a:off x="2522199" y="3889187"/>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8" name="青海">
                <a:extLst>
                  <a:ext uri="{FF2B5EF4-FFF2-40B4-BE49-F238E27FC236}">
                    <a16:creationId xmlns:a16="http://schemas.microsoft.com/office/drawing/2014/main" id="{30BB5E66-1603-4793-BBF4-E1EEC6231364}"/>
                  </a:ext>
                </a:extLst>
              </p:cNvPr>
              <p:cNvSpPr/>
              <p:nvPr/>
            </p:nvSpPr>
            <p:spPr bwMode="auto">
              <a:xfrm>
                <a:off x="1710196" y="2205301"/>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9" name="西藏">
                <a:extLst>
                  <a:ext uri="{FF2B5EF4-FFF2-40B4-BE49-F238E27FC236}">
                    <a16:creationId xmlns:a16="http://schemas.microsoft.com/office/drawing/2014/main" id="{736AB9CE-BBB2-499D-B010-7E59D0F7EB28}"/>
                  </a:ext>
                </a:extLst>
              </p:cNvPr>
              <p:cNvSpPr/>
              <p:nvPr/>
            </p:nvSpPr>
            <p:spPr bwMode="auto">
              <a:xfrm>
                <a:off x="223641" y="2424179"/>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0" name="新疆">
                <a:extLst>
                  <a:ext uri="{FF2B5EF4-FFF2-40B4-BE49-F238E27FC236}">
                    <a16:creationId xmlns:a16="http://schemas.microsoft.com/office/drawing/2014/main" id="{478AADF1-1735-4009-B095-2F311C04032C}"/>
                  </a:ext>
                </a:extLst>
              </p:cNvPr>
              <p:cNvSpPr/>
              <p:nvPr/>
            </p:nvSpPr>
            <p:spPr bwMode="auto">
              <a:xfrm>
                <a:off x="0" y="508260"/>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1" name="宁夏">
                <a:extLst>
                  <a:ext uri="{FF2B5EF4-FFF2-40B4-BE49-F238E27FC236}">
                    <a16:creationId xmlns:a16="http://schemas.microsoft.com/office/drawing/2014/main" id="{29FFADEF-7C41-4B94-9F22-927D32EF82EE}"/>
                  </a:ext>
                </a:extLst>
              </p:cNvPr>
              <p:cNvSpPr/>
              <p:nvPr/>
            </p:nvSpPr>
            <p:spPr bwMode="auto">
              <a:xfrm>
                <a:off x="3604568" y="2336855"/>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2" name="甘肃">
                <a:extLst>
                  <a:ext uri="{FF2B5EF4-FFF2-40B4-BE49-F238E27FC236}">
                    <a16:creationId xmlns:a16="http://schemas.microsoft.com/office/drawing/2014/main" id="{AAE59339-0BA3-4A1D-950A-BE1D2C33606E}"/>
                  </a:ext>
                </a:extLst>
              </p:cNvPr>
              <p:cNvSpPr/>
              <p:nvPr/>
            </p:nvSpPr>
            <p:spPr bwMode="auto">
              <a:xfrm>
                <a:off x="2196945" y="1692242"/>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3" name="四川">
                <a:extLst>
                  <a:ext uri="{FF2B5EF4-FFF2-40B4-BE49-F238E27FC236}">
                    <a16:creationId xmlns:a16="http://schemas.microsoft.com/office/drawing/2014/main" id="{6C6EC094-7399-4AD5-8F83-45A6C661051D}"/>
                  </a:ext>
                </a:extLst>
              </p:cNvPr>
              <p:cNvSpPr/>
              <p:nvPr/>
            </p:nvSpPr>
            <p:spPr bwMode="auto">
              <a:xfrm>
                <a:off x="2665774" y="3073555"/>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4" name="贵州">
                <a:extLst>
                  <a:ext uri="{FF2B5EF4-FFF2-40B4-BE49-F238E27FC236}">
                    <a16:creationId xmlns:a16="http://schemas.microsoft.com/office/drawing/2014/main" id="{85BF7CD5-40B3-465F-8555-76498DB86B37}"/>
                  </a:ext>
                </a:extLst>
              </p:cNvPr>
              <p:cNvSpPr/>
              <p:nvPr/>
            </p:nvSpPr>
            <p:spPr bwMode="auto">
              <a:xfrm>
                <a:off x="3422774" y="3976511"/>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5" name="组合 164">
                <a:extLst>
                  <a:ext uri="{FF2B5EF4-FFF2-40B4-BE49-F238E27FC236}">
                    <a16:creationId xmlns:a16="http://schemas.microsoft.com/office/drawing/2014/main" id="{077C0B25-0473-401A-848B-EE029E1BD58B}"/>
                  </a:ext>
                </a:extLst>
              </p:cNvPr>
              <p:cNvGrpSpPr/>
              <p:nvPr/>
            </p:nvGrpSpPr>
            <p:grpSpPr>
              <a:xfrm>
                <a:off x="4893792" y="5020547"/>
                <a:ext cx="78932" cy="65777"/>
                <a:chOff x="4893792" y="5020547"/>
                <a:chExt cx="78932" cy="65777"/>
              </a:xfrm>
              <a:solidFill>
                <a:srgbClr val="0070BC"/>
              </a:solidFill>
            </p:grpSpPr>
            <p:sp>
              <p:nvSpPr>
                <p:cNvPr id="216" name="Freeform 75">
                  <a:extLst>
                    <a:ext uri="{FF2B5EF4-FFF2-40B4-BE49-F238E27FC236}">
                      <a16:creationId xmlns:a16="http://schemas.microsoft.com/office/drawing/2014/main" id="{A6E1EB1A-643C-480B-8FF9-33502DEBE805}"/>
                    </a:ext>
                  </a:extLst>
                </p:cNvPr>
                <p:cNvSpPr>
                  <a:spLocks noEditPoints="1"/>
                </p:cNvSpPr>
                <p:nvPr/>
              </p:nvSpPr>
              <p:spPr bwMode="auto">
                <a:xfrm>
                  <a:off x="4893792" y="5020547"/>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7" name="Freeform 105">
                  <a:extLst>
                    <a:ext uri="{FF2B5EF4-FFF2-40B4-BE49-F238E27FC236}">
                      <a16:creationId xmlns:a16="http://schemas.microsoft.com/office/drawing/2014/main" id="{4FA0B3CE-05DE-4E47-AC41-1DB610CFE979}"/>
                    </a:ext>
                  </a:extLst>
                </p:cNvPr>
                <p:cNvSpPr/>
                <p:nvPr/>
              </p:nvSpPr>
              <p:spPr bwMode="auto">
                <a:xfrm>
                  <a:off x="4893792" y="5046858"/>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166" name="台湾">
                <a:extLst>
                  <a:ext uri="{FF2B5EF4-FFF2-40B4-BE49-F238E27FC236}">
                    <a16:creationId xmlns:a16="http://schemas.microsoft.com/office/drawing/2014/main" id="{0D3E456E-9916-4BB3-AE0B-BC2EFD06886B}"/>
                  </a:ext>
                </a:extLst>
              </p:cNvPr>
              <p:cNvSpPr/>
              <p:nvPr/>
            </p:nvSpPr>
            <p:spPr bwMode="auto">
              <a:xfrm>
                <a:off x="5788357" y="4507488"/>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7" name="海南">
                <a:extLst>
                  <a:ext uri="{FF2B5EF4-FFF2-40B4-BE49-F238E27FC236}">
                    <a16:creationId xmlns:a16="http://schemas.microsoft.com/office/drawing/2014/main" id="{141DDB7F-5E97-4822-B97B-6A5262513E66}"/>
                  </a:ext>
                </a:extLst>
              </p:cNvPr>
              <p:cNvSpPr/>
              <p:nvPr/>
            </p:nvSpPr>
            <p:spPr bwMode="auto">
              <a:xfrm>
                <a:off x="4104472" y="5415208"/>
                <a:ext cx="368351"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8" name="组合 167">
                <a:extLst>
                  <a:ext uri="{FF2B5EF4-FFF2-40B4-BE49-F238E27FC236}">
                    <a16:creationId xmlns:a16="http://schemas.microsoft.com/office/drawing/2014/main" id="{5132BCE0-37A9-426B-9333-00169D93DFFE}"/>
                  </a:ext>
                </a:extLst>
              </p:cNvPr>
              <p:cNvGrpSpPr/>
              <p:nvPr/>
            </p:nvGrpSpPr>
            <p:grpSpPr>
              <a:xfrm>
                <a:off x="5775201" y="3468215"/>
                <a:ext cx="131554" cy="184175"/>
                <a:chOff x="5775201" y="3468215"/>
                <a:chExt cx="131554" cy="184175"/>
              </a:xfrm>
              <a:solidFill>
                <a:srgbClr val="0070BC"/>
              </a:solidFill>
            </p:grpSpPr>
            <p:grpSp>
              <p:nvGrpSpPr>
                <p:cNvPr id="211" name="组合 210">
                  <a:extLst>
                    <a:ext uri="{FF2B5EF4-FFF2-40B4-BE49-F238E27FC236}">
                      <a16:creationId xmlns:a16="http://schemas.microsoft.com/office/drawing/2014/main" id="{A9A287EF-5797-4DC0-9D91-B4D8CA2E1E9F}"/>
                    </a:ext>
                  </a:extLst>
                </p:cNvPr>
                <p:cNvGrpSpPr/>
                <p:nvPr/>
              </p:nvGrpSpPr>
              <p:grpSpPr>
                <a:xfrm>
                  <a:off x="5775201" y="3468215"/>
                  <a:ext cx="131554" cy="184175"/>
                  <a:chOff x="5775201" y="3468215"/>
                  <a:chExt cx="131554" cy="184175"/>
                </a:xfrm>
                <a:grpFill/>
              </p:grpSpPr>
              <p:sp>
                <p:nvSpPr>
                  <p:cNvPr id="213" name="上海">
                    <a:extLst>
                      <a:ext uri="{FF2B5EF4-FFF2-40B4-BE49-F238E27FC236}">
                        <a16:creationId xmlns:a16="http://schemas.microsoft.com/office/drawing/2014/main" id="{FE5EE976-510D-4266-9A02-85831ED8C42F}"/>
                      </a:ext>
                    </a:extLst>
                  </p:cNvPr>
                  <p:cNvSpPr>
                    <a:spLocks noEditPoints="1"/>
                  </p:cNvSpPr>
                  <p:nvPr/>
                </p:nvSpPr>
                <p:spPr bwMode="auto">
                  <a:xfrm>
                    <a:off x="5775201" y="3468215"/>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accent1">
                      <a:lumMod val="75000"/>
                    </a:schemeClr>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4" name="Freeform 108">
                    <a:extLst>
                      <a:ext uri="{FF2B5EF4-FFF2-40B4-BE49-F238E27FC236}">
                        <a16:creationId xmlns:a16="http://schemas.microsoft.com/office/drawing/2014/main" id="{14D0AD6F-97D6-43FB-87E0-7233FCEBDE7C}"/>
                      </a:ext>
                    </a:extLst>
                  </p:cNvPr>
                  <p:cNvSpPr/>
                  <p:nvPr/>
                </p:nvSpPr>
                <p:spPr bwMode="auto">
                  <a:xfrm>
                    <a:off x="5788357" y="3468215"/>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5" name="Freeform 109">
                    <a:extLst>
                      <a:ext uri="{FF2B5EF4-FFF2-40B4-BE49-F238E27FC236}">
                        <a16:creationId xmlns:a16="http://schemas.microsoft.com/office/drawing/2014/main" id="{71A1354B-534F-4695-94B7-D257C1C2468F}"/>
                      </a:ext>
                    </a:extLst>
                  </p:cNvPr>
                  <p:cNvSpPr/>
                  <p:nvPr/>
                </p:nvSpPr>
                <p:spPr bwMode="auto">
                  <a:xfrm>
                    <a:off x="5854133" y="3533992"/>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212" name="Freeform 110">
                  <a:extLst>
                    <a:ext uri="{FF2B5EF4-FFF2-40B4-BE49-F238E27FC236}">
                      <a16:creationId xmlns:a16="http://schemas.microsoft.com/office/drawing/2014/main" id="{E3188D01-B274-4F8B-9479-FCB5E8550429}"/>
                    </a:ext>
                  </a:extLst>
                </p:cNvPr>
                <p:cNvSpPr/>
                <p:nvPr/>
              </p:nvSpPr>
              <p:spPr bwMode="auto">
                <a:xfrm>
                  <a:off x="5880444" y="3533992"/>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169" name="组合 168">
                <a:extLst>
                  <a:ext uri="{FF2B5EF4-FFF2-40B4-BE49-F238E27FC236}">
                    <a16:creationId xmlns:a16="http://schemas.microsoft.com/office/drawing/2014/main" id="{CB505AFD-14B4-45C3-8B1C-D49A8DE7F8C7}"/>
                  </a:ext>
                </a:extLst>
              </p:cNvPr>
              <p:cNvGrpSpPr/>
              <p:nvPr/>
            </p:nvGrpSpPr>
            <p:grpSpPr>
              <a:xfrm>
                <a:off x="1091453" y="807169"/>
                <a:ext cx="5674650" cy="4942799"/>
                <a:chOff x="1091453" y="807169"/>
                <a:chExt cx="5674650" cy="4942799"/>
              </a:xfrm>
            </p:grpSpPr>
            <p:sp>
              <p:nvSpPr>
                <p:cNvPr id="177" name="TextBox 92">
                  <a:extLst>
                    <a:ext uri="{FF2B5EF4-FFF2-40B4-BE49-F238E27FC236}">
                      <a16:creationId xmlns:a16="http://schemas.microsoft.com/office/drawing/2014/main" id="{77EA77DE-6D63-4C67-90EE-13D86AAB7A67}"/>
                    </a:ext>
                  </a:extLst>
                </p:cNvPr>
                <p:cNvSpPr txBox="1"/>
                <p:nvPr/>
              </p:nvSpPr>
              <p:spPr>
                <a:xfrm>
                  <a:off x="1209433" y="15615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新疆</a:t>
                  </a:r>
                </a:p>
              </p:txBody>
            </p:sp>
            <p:sp>
              <p:nvSpPr>
                <p:cNvPr id="178" name="TextBox 93">
                  <a:extLst>
                    <a:ext uri="{FF2B5EF4-FFF2-40B4-BE49-F238E27FC236}">
                      <a16:creationId xmlns:a16="http://schemas.microsoft.com/office/drawing/2014/main" id="{2DEA5444-1B62-4469-8115-88010D980331}"/>
                    </a:ext>
                  </a:extLst>
                </p:cNvPr>
                <p:cNvSpPr txBox="1"/>
                <p:nvPr/>
              </p:nvSpPr>
              <p:spPr>
                <a:xfrm>
                  <a:off x="1091453" y="31825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西藏</a:t>
                  </a:r>
                </a:p>
              </p:txBody>
            </p:sp>
            <p:sp>
              <p:nvSpPr>
                <p:cNvPr id="179" name="TextBox 94">
                  <a:extLst>
                    <a:ext uri="{FF2B5EF4-FFF2-40B4-BE49-F238E27FC236}">
                      <a16:creationId xmlns:a16="http://schemas.microsoft.com/office/drawing/2014/main" id="{97807D43-8B5F-4C29-951C-8497AC94F566}"/>
                    </a:ext>
                  </a:extLst>
                </p:cNvPr>
                <p:cNvSpPr txBox="1"/>
                <p:nvPr/>
              </p:nvSpPr>
              <p:spPr>
                <a:xfrm>
                  <a:off x="2383028" y="269717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青海</a:t>
                  </a:r>
                </a:p>
              </p:txBody>
            </p:sp>
            <p:sp>
              <p:nvSpPr>
                <p:cNvPr id="180" name="TextBox 95">
                  <a:extLst>
                    <a:ext uri="{FF2B5EF4-FFF2-40B4-BE49-F238E27FC236}">
                      <a16:creationId xmlns:a16="http://schemas.microsoft.com/office/drawing/2014/main" id="{0E3727B3-FE18-4858-95D7-F46520D799DF}"/>
                    </a:ext>
                  </a:extLst>
                </p:cNvPr>
                <p:cNvSpPr txBox="1"/>
                <p:nvPr/>
              </p:nvSpPr>
              <p:spPr>
                <a:xfrm>
                  <a:off x="2562597" y="2034470"/>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甘肃</a:t>
                  </a:r>
                </a:p>
              </p:txBody>
            </p:sp>
            <p:sp>
              <p:nvSpPr>
                <p:cNvPr id="181" name="TextBox 96">
                  <a:extLst>
                    <a:ext uri="{FF2B5EF4-FFF2-40B4-BE49-F238E27FC236}">
                      <a16:creationId xmlns:a16="http://schemas.microsoft.com/office/drawing/2014/main" id="{74D9158F-B37A-4FA4-B7E1-2606964CA9CD}"/>
                    </a:ext>
                  </a:extLst>
                </p:cNvPr>
                <p:cNvSpPr txBox="1"/>
                <p:nvPr/>
              </p:nvSpPr>
              <p:spPr>
                <a:xfrm>
                  <a:off x="4498239" y="15533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内蒙古</a:t>
                  </a:r>
                </a:p>
              </p:txBody>
            </p:sp>
            <p:sp>
              <p:nvSpPr>
                <p:cNvPr id="182" name="TextBox 98">
                  <a:extLst>
                    <a:ext uri="{FF2B5EF4-FFF2-40B4-BE49-F238E27FC236}">
                      <a16:creationId xmlns:a16="http://schemas.microsoft.com/office/drawing/2014/main" id="{B71CDE7D-C8FB-499E-8E4C-7BEDF831BB1D}"/>
                    </a:ext>
                  </a:extLst>
                </p:cNvPr>
                <p:cNvSpPr txBox="1"/>
                <p:nvPr/>
              </p:nvSpPr>
              <p:spPr>
                <a:xfrm>
                  <a:off x="3509442" y="2542898"/>
                  <a:ext cx="514130" cy="433808"/>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宁夏</a:t>
                  </a:r>
                </a:p>
              </p:txBody>
            </p:sp>
            <p:sp>
              <p:nvSpPr>
                <p:cNvPr id="183" name="TextBox 99">
                  <a:extLst>
                    <a:ext uri="{FF2B5EF4-FFF2-40B4-BE49-F238E27FC236}">
                      <a16:creationId xmlns:a16="http://schemas.microsoft.com/office/drawing/2014/main" id="{CA338923-3AE1-4640-ADC9-1C720C2DE73C}"/>
                    </a:ext>
                  </a:extLst>
                </p:cNvPr>
                <p:cNvSpPr txBox="1"/>
                <p:nvPr/>
              </p:nvSpPr>
              <p:spPr>
                <a:xfrm>
                  <a:off x="3137550" y="3603154"/>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四川</a:t>
                  </a:r>
                </a:p>
              </p:txBody>
            </p:sp>
            <p:sp>
              <p:nvSpPr>
                <p:cNvPr id="184" name="TextBox 100">
                  <a:extLst>
                    <a:ext uri="{FF2B5EF4-FFF2-40B4-BE49-F238E27FC236}">
                      <a16:creationId xmlns:a16="http://schemas.microsoft.com/office/drawing/2014/main" id="{DC98FAEC-5594-4EA2-BDA7-A52EF45367EA}"/>
                    </a:ext>
                  </a:extLst>
                </p:cNvPr>
                <p:cNvSpPr txBox="1"/>
                <p:nvPr/>
              </p:nvSpPr>
              <p:spPr>
                <a:xfrm>
                  <a:off x="2859017" y="457699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云南</a:t>
                  </a:r>
                </a:p>
              </p:txBody>
            </p:sp>
            <p:sp>
              <p:nvSpPr>
                <p:cNvPr id="185" name="TextBox 101">
                  <a:extLst>
                    <a:ext uri="{FF2B5EF4-FFF2-40B4-BE49-F238E27FC236}">
                      <a16:creationId xmlns:a16="http://schemas.microsoft.com/office/drawing/2014/main" id="{9B95BA5A-DFAC-45E4-B932-EEA2FE5DBF4D}"/>
                    </a:ext>
                  </a:extLst>
                </p:cNvPr>
                <p:cNvSpPr txBox="1"/>
                <p:nvPr/>
              </p:nvSpPr>
              <p:spPr>
                <a:xfrm>
                  <a:off x="4023572" y="5447313"/>
                  <a:ext cx="56453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海南</a:t>
                  </a:r>
                  <a:endParaRPr lang="zh-CN" altLang="en-US" sz="500">
                    <a:solidFill>
                      <a:schemeClr val="bg1"/>
                    </a:solidFill>
                    <a:cs typeface="+mn-ea"/>
                    <a:sym typeface="+mn-lt"/>
                  </a:endParaRPr>
                </a:p>
              </p:txBody>
            </p:sp>
            <p:sp>
              <p:nvSpPr>
                <p:cNvPr id="186" name="TextBox 102">
                  <a:extLst>
                    <a:ext uri="{FF2B5EF4-FFF2-40B4-BE49-F238E27FC236}">
                      <a16:creationId xmlns:a16="http://schemas.microsoft.com/office/drawing/2014/main" id="{888617F1-CB7F-4782-9459-F711C57DE69E}"/>
                    </a:ext>
                  </a:extLst>
                </p:cNvPr>
                <p:cNvSpPr txBox="1"/>
                <p:nvPr/>
              </p:nvSpPr>
              <p:spPr>
                <a:xfrm>
                  <a:off x="3917243" y="47324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广西</a:t>
                  </a:r>
                </a:p>
              </p:txBody>
            </p:sp>
            <p:sp>
              <p:nvSpPr>
                <p:cNvPr id="187" name="TextBox 103">
                  <a:extLst>
                    <a:ext uri="{FF2B5EF4-FFF2-40B4-BE49-F238E27FC236}">
                      <a16:creationId xmlns:a16="http://schemas.microsoft.com/office/drawing/2014/main" id="{4FAD049F-F40B-47DD-BD46-45677812F89A}"/>
                    </a:ext>
                  </a:extLst>
                </p:cNvPr>
                <p:cNvSpPr txBox="1"/>
                <p:nvPr/>
              </p:nvSpPr>
              <p:spPr>
                <a:xfrm>
                  <a:off x="3668010" y="423196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贵州</a:t>
                  </a:r>
                </a:p>
              </p:txBody>
            </p:sp>
            <p:sp>
              <p:nvSpPr>
                <p:cNvPr id="188" name="TextBox 104">
                  <a:extLst>
                    <a:ext uri="{FF2B5EF4-FFF2-40B4-BE49-F238E27FC236}">
                      <a16:creationId xmlns:a16="http://schemas.microsoft.com/office/drawing/2014/main" id="{3DA54F06-AD85-40B0-8A57-634EFB4F4DCB}"/>
                    </a:ext>
                  </a:extLst>
                </p:cNvPr>
                <p:cNvSpPr txBox="1"/>
                <p:nvPr/>
              </p:nvSpPr>
              <p:spPr>
                <a:xfrm>
                  <a:off x="3712679" y="377703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重庆</a:t>
                  </a:r>
                </a:p>
              </p:txBody>
            </p:sp>
            <p:sp>
              <p:nvSpPr>
                <p:cNvPr id="189" name="TextBox 105">
                  <a:extLst>
                    <a:ext uri="{FF2B5EF4-FFF2-40B4-BE49-F238E27FC236}">
                      <a16:creationId xmlns:a16="http://schemas.microsoft.com/office/drawing/2014/main" id="{6562A0B0-C4A4-4EEB-9F07-0B05A7E7EE65}"/>
                    </a:ext>
                  </a:extLst>
                </p:cNvPr>
                <p:cNvSpPr txBox="1"/>
                <p:nvPr/>
              </p:nvSpPr>
              <p:spPr>
                <a:xfrm>
                  <a:off x="3936520" y="309986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陕西</a:t>
                  </a:r>
                </a:p>
              </p:txBody>
            </p:sp>
            <p:sp>
              <p:nvSpPr>
                <p:cNvPr id="190" name="TextBox 106">
                  <a:extLst>
                    <a:ext uri="{FF2B5EF4-FFF2-40B4-BE49-F238E27FC236}">
                      <a16:creationId xmlns:a16="http://schemas.microsoft.com/office/drawing/2014/main" id="{F1FF1D59-C0FD-4E75-9815-3A2E295E7496}"/>
                    </a:ext>
                  </a:extLst>
                </p:cNvPr>
                <p:cNvSpPr txBox="1"/>
                <p:nvPr/>
              </p:nvSpPr>
              <p:spPr>
                <a:xfrm>
                  <a:off x="4332801" y="256020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山西</a:t>
                  </a:r>
                </a:p>
              </p:txBody>
            </p:sp>
            <p:sp>
              <p:nvSpPr>
                <p:cNvPr id="191" name="TextBox 107">
                  <a:extLst>
                    <a:ext uri="{FF2B5EF4-FFF2-40B4-BE49-F238E27FC236}">
                      <a16:creationId xmlns:a16="http://schemas.microsoft.com/office/drawing/2014/main" id="{3C26603E-43BF-4FB6-BC1F-4D32E6C863C2}"/>
                    </a:ext>
                  </a:extLst>
                </p:cNvPr>
                <p:cNvSpPr txBox="1"/>
                <p:nvPr/>
              </p:nvSpPr>
              <p:spPr>
                <a:xfrm>
                  <a:off x="6025153" y="8071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黑龙江</a:t>
                  </a:r>
                </a:p>
              </p:txBody>
            </p:sp>
            <p:sp>
              <p:nvSpPr>
                <p:cNvPr id="192" name="TextBox 108">
                  <a:extLst>
                    <a:ext uri="{FF2B5EF4-FFF2-40B4-BE49-F238E27FC236}">
                      <a16:creationId xmlns:a16="http://schemas.microsoft.com/office/drawing/2014/main" id="{F2BF1389-E122-42E9-A227-4733BF0CE1CF}"/>
                    </a:ext>
                  </a:extLst>
                </p:cNvPr>
                <p:cNvSpPr txBox="1"/>
                <p:nvPr/>
              </p:nvSpPr>
              <p:spPr>
                <a:xfrm>
                  <a:off x="5929609" y="137438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吉林</a:t>
                  </a:r>
                </a:p>
              </p:txBody>
            </p:sp>
            <p:sp>
              <p:nvSpPr>
                <p:cNvPr id="193" name="TextBox 109">
                  <a:extLst>
                    <a:ext uri="{FF2B5EF4-FFF2-40B4-BE49-F238E27FC236}">
                      <a16:creationId xmlns:a16="http://schemas.microsoft.com/office/drawing/2014/main" id="{D9C0B305-B805-44A0-B821-32BB6D95C197}"/>
                    </a:ext>
                  </a:extLst>
                </p:cNvPr>
                <p:cNvSpPr txBox="1"/>
                <p:nvPr/>
              </p:nvSpPr>
              <p:spPr>
                <a:xfrm>
                  <a:off x="5673026" y="18077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辽宁</a:t>
                  </a:r>
                </a:p>
              </p:txBody>
            </p:sp>
            <p:sp>
              <p:nvSpPr>
                <p:cNvPr id="194" name="TextBox 110">
                  <a:extLst>
                    <a:ext uri="{FF2B5EF4-FFF2-40B4-BE49-F238E27FC236}">
                      <a16:creationId xmlns:a16="http://schemas.microsoft.com/office/drawing/2014/main" id="{254B027C-F068-439E-97AD-8A88ECAD77D3}"/>
                    </a:ext>
                  </a:extLst>
                </p:cNvPr>
                <p:cNvSpPr txBox="1"/>
                <p:nvPr/>
              </p:nvSpPr>
              <p:spPr>
                <a:xfrm>
                  <a:off x="4711921" y="235701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河北</a:t>
                  </a:r>
                </a:p>
              </p:txBody>
            </p:sp>
            <p:sp>
              <p:nvSpPr>
                <p:cNvPr id="195" name="TextBox 111">
                  <a:extLst>
                    <a:ext uri="{FF2B5EF4-FFF2-40B4-BE49-F238E27FC236}">
                      <a16:creationId xmlns:a16="http://schemas.microsoft.com/office/drawing/2014/main" id="{71089D89-3F22-4DE4-B568-2D9C11F466E4}"/>
                    </a:ext>
                  </a:extLst>
                </p:cNvPr>
                <p:cNvSpPr txBox="1"/>
                <p:nvPr/>
              </p:nvSpPr>
              <p:spPr>
                <a:xfrm>
                  <a:off x="5124014" y="267231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山东</a:t>
                  </a:r>
                </a:p>
              </p:txBody>
            </p:sp>
            <p:sp>
              <p:nvSpPr>
                <p:cNvPr id="196" name="TextBox 112">
                  <a:extLst>
                    <a:ext uri="{FF2B5EF4-FFF2-40B4-BE49-F238E27FC236}">
                      <a16:creationId xmlns:a16="http://schemas.microsoft.com/office/drawing/2014/main" id="{63C5AAEF-66CC-42CA-B45D-EF838D3AD832}"/>
                    </a:ext>
                  </a:extLst>
                </p:cNvPr>
                <p:cNvSpPr txBox="1"/>
                <p:nvPr/>
              </p:nvSpPr>
              <p:spPr>
                <a:xfrm>
                  <a:off x="4528512" y="311302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河南</a:t>
                  </a:r>
                </a:p>
              </p:txBody>
            </p:sp>
            <p:sp>
              <p:nvSpPr>
                <p:cNvPr id="197" name="TextBox 113">
                  <a:extLst>
                    <a:ext uri="{FF2B5EF4-FFF2-40B4-BE49-F238E27FC236}">
                      <a16:creationId xmlns:a16="http://schemas.microsoft.com/office/drawing/2014/main" id="{4C5A06B4-F34C-4108-96B4-24AD880CFFD0}"/>
                    </a:ext>
                  </a:extLst>
                </p:cNvPr>
                <p:cNvSpPr txBox="1"/>
                <p:nvPr/>
              </p:nvSpPr>
              <p:spPr>
                <a:xfrm>
                  <a:off x="4439223" y="357721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湖北</a:t>
                  </a:r>
                </a:p>
              </p:txBody>
            </p:sp>
            <p:sp>
              <p:nvSpPr>
                <p:cNvPr id="198" name="TextBox 114">
                  <a:extLst>
                    <a:ext uri="{FF2B5EF4-FFF2-40B4-BE49-F238E27FC236}">
                      <a16:creationId xmlns:a16="http://schemas.microsoft.com/office/drawing/2014/main" id="{935507BB-4AF0-4EC3-B64A-3FB8087967CF}"/>
                    </a:ext>
                  </a:extLst>
                </p:cNvPr>
                <p:cNvSpPr txBox="1"/>
                <p:nvPr/>
              </p:nvSpPr>
              <p:spPr>
                <a:xfrm>
                  <a:off x="4340984" y="409260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湖南</a:t>
                  </a:r>
                </a:p>
              </p:txBody>
            </p:sp>
            <p:sp>
              <p:nvSpPr>
                <p:cNvPr id="199" name="TextBox 115">
                  <a:extLst>
                    <a:ext uri="{FF2B5EF4-FFF2-40B4-BE49-F238E27FC236}">
                      <a16:creationId xmlns:a16="http://schemas.microsoft.com/office/drawing/2014/main" id="{A5105ACD-2C3F-4EF7-9365-A54DC61F2816}"/>
                    </a:ext>
                  </a:extLst>
                </p:cNvPr>
                <p:cNvSpPr txBox="1"/>
                <p:nvPr/>
              </p:nvSpPr>
              <p:spPr>
                <a:xfrm>
                  <a:off x="4636821" y="47200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广东</a:t>
                  </a:r>
                </a:p>
              </p:txBody>
            </p:sp>
            <p:sp>
              <p:nvSpPr>
                <p:cNvPr id="200" name="TextBox 116">
                  <a:extLst>
                    <a:ext uri="{FF2B5EF4-FFF2-40B4-BE49-F238E27FC236}">
                      <a16:creationId xmlns:a16="http://schemas.microsoft.com/office/drawing/2014/main" id="{67135F54-F351-4437-BDE2-E459B8E25790}"/>
                    </a:ext>
                  </a:extLst>
                </p:cNvPr>
                <p:cNvSpPr txBox="1"/>
                <p:nvPr/>
              </p:nvSpPr>
              <p:spPr>
                <a:xfrm>
                  <a:off x="4871045" y="409024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江西</a:t>
                  </a:r>
                </a:p>
              </p:txBody>
            </p:sp>
            <p:sp>
              <p:nvSpPr>
                <p:cNvPr id="201" name="TextBox 117">
                  <a:extLst>
                    <a:ext uri="{FF2B5EF4-FFF2-40B4-BE49-F238E27FC236}">
                      <a16:creationId xmlns:a16="http://schemas.microsoft.com/office/drawing/2014/main" id="{BB055157-2EC3-422E-9651-531FBBB5E571}"/>
                    </a:ext>
                  </a:extLst>
                </p:cNvPr>
                <p:cNvSpPr txBox="1"/>
                <p:nvPr/>
              </p:nvSpPr>
              <p:spPr>
                <a:xfrm>
                  <a:off x="5160263" y="43084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福建</a:t>
                  </a:r>
                </a:p>
              </p:txBody>
            </p:sp>
            <p:sp>
              <p:nvSpPr>
                <p:cNvPr id="202" name="TextBox 118">
                  <a:extLst>
                    <a:ext uri="{FF2B5EF4-FFF2-40B4-BE49-F238E27FC236}">
                      <a16:creationId xmlns:a16="http://schemas.microsoft.com/office/drawing/2014/main" id="{9A12658B-4C33-497A-A407-657908E9173C}"/>
                    </a:ext>
                  </a:extLst>
                </p:cNvPr>
                <p:cNvSpPr txBox="1"/>
                <p:nvPr/>
              </p:nvSpPr>
              <p:spPr>
                <a:xfrm>
                  <a:off x="4998702" y="3453613"/>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安徽</a:t>
                  </a:r>
                </a:p>
              </p:txBody>
            </p:sp>
            <p:sp>
              <p:nvSpPr>
                <p:cNvPr id="203" name="TextBox 119">
                  <a:extLst>
                    <a:ext uri="{FF2B5EF4-FFF2-40B4-BE49-F238E27FC236}">
                      <a16:creationId xmlns:a16="http://schemas.microsoft.com/office/drawing/2014/main" id="{CDEB707E-FFBD-4BDC-9F34-B96F3C6A6246}"/>
                    </a:ext>
                  </a:extLst>
                </p:cNvPr>
                <p:cNvSpPr txBox="1"/>
                <p:nvPr/>
              </p:nvSpPr>
              <p:spPr>
                <a:xfrm>
                  <a:off x="5253598" y="310762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江苏</a:t>
                  </a:r>
                </a:p>
              </p:txBody>
            </p:sp>
            <p:sp>
              <p:nvSpPr>
                <p:cNvPr id="204" name="TextBox 120">
                  <a:extLst>
                    <a:ext uri="{FF2B5EF4-FFF2-40B4-BE49-F238E27FC236}">
                      <a16:creationId xmlns:a16="http://schemas.microsoft.com/office/drawing/2014/main" id="{65AAAA99-F956-420B-9F78-EBA67BD78D8C}"/>
                    </a:ext>
                  </a:extLst>
                </p:cNvPr>
                <p:cNvSpPr txBox="1"/>
                <p:nvPr/>
              </p:nvSpPr>
              <p:spPr>
                <a:xfrm>
                  <a:off x="5416797" y="38109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浙江</a:t>
                  </a:r>
                </a:p>
              </p:txBody>
            </p:sp>
            <p:sp>
              <p:nvSpPr>
                <p:cNvPr id="205" name="TextBox 121">
                  <a:extLst>
                    <a:ext uri="{FF2B5EF4-FFF2-40B4-BE49-F238E27FC236}">
                      <a16:creationId xmlns:a16="http://schemas.microsoft.com/office/drawing/2014/main" id="{B36B9CA0-0E4D-4BAD-82A7-130FB570C6A1}"/>
                    </a:ext>
                  </a:extLst>
                </p:cNvPr>
                <p:cNvSpPr txBox="1"/>
                <p:nvPr/>
              </p:nvSpPr>
              <p:spPr>
                <a:xfrm>
                  <a:off x="4975791" y="502054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香港</a:t>
                  </a:r>
                </a:p>
              </p:txBody>
            </p:sp>
            <p:sp>
              <p:nvSpPr>
                <p:cNvPr id="206" name="TextBox 122">
                  <a:extLst>
                    <a:ext uri="{FF2B5EF4-FFF2-40B4-BE49-F238E27FC236}">
                      <a16:creationId xmlns:a16="http://schemas.microsoft.com/office/drawing/2014/main" id="{1803E36B-0C69-4896-8689-9E25135E666E}"/>
                    </a:ext>
                  </a:extLst>
                </p:cNvPr>
                <p:cNvSpPr txBox="1"/>
                <p:nvPr/>
              </p:nvSpPr>
              <p:spPr>
                <a:xfrm>
                  <a:off x="5626747" y="4586740"/>
                  <a:ext cx="514129" cy="433807"/>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台湾</a:t>
                  </a:r>
                </a:p>
              </p:txBody>
            </p:sp>
            <p:sp>
              <p:nvSpPr>
                <p:cNvPr id="207" name="TextBox 123">
                  <a:extLst>
                    <a:ext uri="{FF2B5EF4-FFF2-40B4-BE49-F238E27FC236}">
                      <a16:creationId xmlns:a16="http://schemas.microsoft.com/office/drawing/2014/main" id="{84BE1AF2-1AB3-40C4-8E06-71057AE0E23B}"/>
                    </a:ext>
                  </a:extLst>
                </p:cNvPr>
                <p:cNvSpPr txBox="1"/>
                <p:nvPr/>
              </p:nvSpPr>
              <p:spPr>
                <a:xfrm>
                  <a:off x="4621287" y="514172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澳门</a:t>
                  </a:r>
                </a:p>
              </p:txBody>
            </p:sp>
            <p:sp>
              <p:nvSpPr>
                <p:cNvPr id="208" name="TextBox 124">
                  <a:extLst>
                    <a:ext uri="{FF2B5EF4-FFF2-40B4-BE49-F238E27FC236}">
                      <a16:creationId xmlns:a16="http://schemas.microsoft.com/office/drawing/2014/main" id="{434BD1FA-86A3-4958-A33A-AD3EFDD77D5F}"/>
                    </a:ext>
                  </a:extLst>
                </p:cNvPr>
                <p:cNvSpPr txBox="1"/>
                <p:nvPr/>
              </p:nvSpPr>
              <p:spPr>
                <a:xfrm>
                  <a:off x="5847109" y="34174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上海</a:t>
                  </a:r>
                </a:p>
              </p:txBody>
            </p:sp>
            <p:sp>
              <p:nvSpPr>
                <p:cNvPr id="209" name="TextBox 125">
                  <a:extLst>
                    <a:ext uri="{FF2B5EF4-FFF2-40B4-BE49-F238E27FC236}">
                      <a16:creationId xmlns:a16="http://schemas.microsoft.com/office/drawing/2014/main" id="{5DD5B264-FCA3-44FF-910F-9A1B53C40D0B}"/>
                    </a:ext>
                  </a:extLst>
                </p:cNvPr>
                <p:cNvSpPr txBox="1"/>
                <p:nvPr/>
              </p:nvSpPr>
              <p:spPr>
                <a:xfrm>
                  <a:off x="5168327" y="2270408"/>
                  <a:ext cx="614939" cy="33292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天津</a:t>
                  </a:r>
                </a:p>
              </p:txBody>
            </p:sp>
            <p:sp>
              <p:nvSpPr>
                <p:cNvPr id="210" name="TextBox 97">
                  <a:extLst>
                    <a:ext uri="{FF2B5EF4-FFF2-40B4-BE49-F238E27FC236}">
                      <a16:creationId xmlns:a16="http://schemas.microsoft.com/office/drawing/2014/main" id="{4DFBDCEE-343E-43B9-A68C-D300EEBD0EF2}"/>
                    </a:ext>
                  </a:extLst>
                </p:cNvPr>
                <p:cNvSpPr txBox="1"/>
                <p:nvPr/>
              </p:nvSpPr>
              <p:spPr>
                <a:xfrm>
                  <a:off x="5992420" y="4240457"/>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钓鱼岛</a:t>
                  </a:r>
                </a:p>
              </p:txBody>
            </p:sp>
          </p:grpSp>
          <p:sp>
            <p:nvSpPr>
              <p:cNvPr id="170" name="TextBox 128">
                <a:extLst>
                  <a:ext uri="{FF2B5EF4-FFF2-40B4-BE49-F238E27FC236}">
                    <a16:creationId xmlns:a16="http://schemas.microsoft.com/office/drawing/2014/main" id="{AD768769-A9D3-472F-9843-9AA5F4E5A6BD}"/>
                  </a:ext>
                </a:extLst>
              </p:cNvPr>
              <p:cNvSpPr txBox="1"/>
              <p:nvPr/>
            </p:nvSpPr>
            <p:spPr>
              <a:xfrm>
                <a:off x="4861593" y="1979862"/>
                <a:ext cx="517660" cy="25576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rgbClr val="FF0000"/>
                    </a:solidFill>
                    <a:cs typeface="+mn-ea"/>
                    <a:sym typeface="+mn-lt"/>
                  </a:rPr>
                  <a:t>北京</a:t>
                </a:r>
              </a:p>
            </p:txBody>
          </p:sp>
          <p:sp>
            <p:nvSpPr>
              <p:cNvPr id="171" name="任意多边形 52">
                <a:extLst>
                  <a:ext uri="{FF2B5EF4-FFF2-40B4-BE49-F238E27FC236}">
                    <a16:creationId xmlns:a16="http://schemas.microsoft.com/office/drawing/2014/main" id="{E8145FD8-5E68-4B9B-A800-8BBC66F5D1BE}"/>
                  </a:ext>
                </a:extLst>
              </p:cNvPr>
              <p:cNvSpPr/>
              <p:nvPr/>
            </p:nvSpPr>
            <p:spPr>
              <a:xfrm>
                <a:off x="6249071" y="4448100"/>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72" name="南海诸岛">
                <a:extLst>
                  <a:ext uri="{FF2B5EF4-FFF2-40B4-BE49-F238E27FC236}">
                    <a16:creationId xmlns:a16="http://schemas.microsoft.com/office/drawing/2014/main" id="{E71CBBD4-FA29-4429-B621-D15EA0B6D3B8}"/>
                  </a:ext>
                </a:extLst>
              </p:cNvPr>
              <p:cNvGrpSpPr/>
              <p:nvPr/>
            </p:nvGrpSpPr>
            <p:grpSpPr>
              <a:xfrm>
                <a:off x="6452200" y="4518540"/>
                <a:ext cx="906453" cy="1148563"/>
                <a:chOff x="6452200" y="4518540"/>
                <a:chExt cx="906453" cy="1148563"/>
              </a:xfrm>
            </p:grpSpPr>
            <p:pic>
              <p:nvPicPr>
                <p:cNvPr id="173" name="图片 172">
                  <a:extLst>
                    <a:ext uri="{FF2B5EF4-FFF2-40B4-BE49-F238E27FC236}">
                      <a16:creationId xmlns:a16="http://schemas.microsoft.com/office/drawing/2014/main" id="{E28B1379-F57A-4B81-8CDB-35DC0038CC2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64678" y="4530971"/>
                  <a:ext cx="749301" cy="1058082"/>
                </a:xfrm>
                <a:prstGeom prst="rect">
                  <a:avLst/>
                </a:prstGeom>
              </p:spPr>
            </p:pic>
            <p:sp>
              <p:nvSpPr>
                <p:cNvPr id="174" name="矩形 173">
                  <a:extLst>
                    <a:ext uri="{FF2B5EF4-FFF2-40B4-BE49-F238E27FC236}">
                      <a16:creationId xmlns:a16="http://schemas.microsoft.com/office/drawing/2014/main" id="{87D736CF-2894-4592-918E-3A423D771D3D}"/>
                    </a:ext>
                  </a:extLst>
                </p:cNvPr>
                <p:cNvSpPr/>
                <p:nvPr/>
              </p:nvSpPr>
              <p:spPr>
                <a:xfrm>
                  <a:off x="6452200" y="4518540"/>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5" name="矩形 174">
                  <a:extLst>
                    <a:ext uri="{FF2B5EF4-FFF2-40B4-BE49-F238E27FC236}">
                      <a16:creationId xmlns:a16="http://schemas.microsoft.com/office/drawing/2014/main" id="{D3434ED4-D239-495D-88B0-CC23F0F07048}"/>
                    </a:ext>
                  </a:extLst>
                </p:cNvPr>
                <p:cNvSpPr/>
                <p:nvPr/>
              </p:nvSpPr>
              <p:spPr>
                <a:xfrm>
                  <a:off x="6682388" y="5403580"/>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6" name="TextBox 56">
                  <a:extLst>
                    <a:ext uri="{FF2B5EF4-FFF2-40B4-BE49-F238E27FC236}">
                      <a16:creationId xmlns:a16="http://schemas.microsoft.com/office/drawing/2014/main" id="{78BB2E02-9B1D-4FC4-88E2-E3DB8171E82A}"/>
                    </a:ext>
                  </a:extLst>
                </p:cNvPr>
                <p:cNvSpPr txBox="1"/>
                <p:nvPr/>
              </p:nvSpPr>
              <p:spPr>
                <a:xfrm>
                  <a:off x="6592501" y="5364448"/>
                  <a:ext cx="76615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南海诸岛</a:t>
                  </a:r>
                </a:p>
              </p:txBody>
            </p:sp>
          </p:grpSp>
        </p:grpSp>
        <p:grpSp>
          <p:nvGrpSpPr>
            <p:cNvPr id="121" name="组合 120">
              <a:extLst>
                <a:ext uri="{FF2B5EF4-FFF2-40B4-BE49-F238E27FC236}">
                  <a16:creationId xmlns:a16="http://schemas.microsoft.com/office/drawing/2014/main" id="{0FAC3BE7-4C65-42F6-BC5F-3FA99AC94F28}"/>
                </a:ext>
              </a:extLst>
            </p:cNvPr>
            <p:cNvGrpSpPr/>
            <p:nvPr/>
          </p:nvGrpSpPr>
          <p:grpSpPr>
            <a:xfrm>
              <a:off x="202272" y="2113975"/>
              <a:ext cx="413931" cy="597951"/>
              <a:chOff x="202272" y="2113975"/>
              <a:chExt cx="352492" cy="565885"/>
            </a:xfrm>
          </p:grpSpPr>
          <p:grpSp>
            <p:nvGrpSpPr>
              <p:cNvPr id="122" name="组合 121">
                <a:extLst>
                  <a:ext uri="{FF2B5EF4-FFF2-40B4-BE49-F238E27FC236}">
                    <a16:creationId xmlns:a16="http://schemas.microsoft.com/office/drawing/2014/main" id="{727A2884-B014-47AB-ACB2-CA98CBED7F89}"/>
                  </a:ext>
                </a:extLst>
              </p:cNvPr>
              <p:cNvGrpSpPr/>
              <p:nvPr/>
            </p:nvGrpSpPr>
            <p:grpSpPr>
              <a:xfrm>
                <a:off x="202272" y="2161307"/>
                <a:ext cx="90694" cy="448364"/>
                <a:chOff x="202272" y="2161307"/>
                <a:chExt cx="90694" cy="448364"/>
              </a:xfrm>
            </p:grpSpPr>
            <p:sp>
              <p:nvSpPr>
                <p:cNvPr id="130" name="矩形 129">
                  <a:extLst>
                    <a:ext uri="{FF2B5EF4-FFF2-40B4-BE49-F238E27FC236}">
                      <a16:creationId xmlns:a16="http://schemas.microsoft.com/office/drawing/2014/main" id="{8CB371F2-71C1-46BC-BEFE-FF8FD2260610}"/>
                    </a:ext>
                  </a:extLst>
                </p:cNvPr>
                <p:cNvSpPr/>
                <p:nvPr/>
              </p:nvSpPr>
              <p:spPr>
                <a:xfrm>
                  <a:off x="202272" y="2240907"/>
                  <a:ext cx="90000" cy="54000"/>
                </a:xfrm>
                <a:prstGeom prst="rect">
                  <a:avLst/>
                </a:prstGeom>
                <a:solidFill>
                  <a:srgbClr val="0984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1" name="矩形 130">
                  <a:extLst>
                    <a:ext uri="{FF2B5EF4-FFF2-40B4-BE49-F238E27FC236}">
                      <a16:creationId xmlns:a16="http://schemas.microsoft.com/office/drawing/2014/main" id="{964F9458-9C77-4786-B71C-81D6A71EBAA3}"/>
                    </a:ext>
                  </a:extLst>
                </p:cNvPr>
                <p:cNvSpPr/>
                <p:nvPr/>
              </p:nvSpPr>
              <p:spPr>
                <a:xfrm>
                  <a:off x="202966" y="2161307"/>
                  <a:ext cx="90000" cy="54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2" name="矩形 131">
                  <a:extLst>
                    <a:ext uri="{FF2B5EF4-FFF2-40B4-BE49-F238E27FC236}">
                      <a16:creationId xmlns:a16="http://schemas.microsoft.com/office/drawing/2014/main" id="{89A697DA-0B84-42AE-AD2B-E31131593C26}"/>
                    </a:ext>
                  </a:extLst>
                </p:cNvPr>
                <p:cNvSpPr/>
                <p:nvPr/>
              </p:nvSpPr>
              <p:spPr>
                <a:xfrm>
                  <a:off x="202272" y="2398973"/>
                  <a:ext cx="90000" cy="54000"/>
                </a:xfrm>
                <a:prstGeom prst="rect">
                  <a:avLst/>
                </a:prstGeom>
                <a:solidFill>
                  <a:srgbClr val="3B8A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3" name="矩形 132">
                  <a:extLst>
                    <a:ext uri="{FF2B5EF4-FFF2-40B4-BE49-F238E27FC236}">
                      <a16:creationId xmlns:a16="http://schemas.microsoft.com/office/drawing/2014/main" id="{6524F65B-13BC-4553-8BE7-871597BF9F1D}"/>
                    </a:ext>
                  </a:extLst>
                </p:cNvPr>
                <p:cNvSpPr/>
                <p:nvPr/>
              </p:nvSpPr>
              <p:spPr>
                <a:xfrm>
                  <a:off x="202966" y="2319672"/>
                  <a:ext cx="90000" cy="5400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4" name="矩形 133">
                  <a:extLst>
                    <a:ext uri="{FF2B5EF4-FFF2-40B4-BE49-F238E27FC236}">
                      <a16:creationId xmlns:a16="http://schemas.microsoft.com/office/drawing/2014/main" id="{005DFC4B-5959-4097-9ADF-CD1FE17766F2}"/>
                    </a:ext>
                  </a:extLst>
                </p:cNvPr>
                <p:cNvSpPr/>
                <p:nvPr/>
              </p:nvSpPr>
              <p:spPr>
                <a:xfrm>
                  <a:off x="202272" y="2555671"/>
                  <a:ext cx="90000" cy="540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5" name="矩形 134">
                  <a:extLst>
                    <a:ext uri="{FF2B5EF4-FFF2-40B4-BE49-F238E27FC236}">
                      <a16:creationId xmlns:a16="http://schemas.microsoft.com/office/drawing/2014/main" id="{7E35240D-CFC1-4389-8B3A-E1270EBE82AC}"/>
                    </a:ext>
                  </a:extLst>
                </p:cNvPr>
                <p:cNvSpPr/>
                <p:nvPr/>
              </p:nvSpPr>
              <p:spPr>
                <a:xfrm>
                  <a:off x="202272" y="2476691"/>
                  <a:ext cx="90000" cy="54000"/>
                </a:xfrm>
                <a:prstGeom prst="rect">
                  <a:avLst/>
                </a:prstGeom>
                <a:solidFill>
                  <a:srgbClr val="75AE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grpSp>
          <p:grpSp>
            <p:nvGrpSpPr>
              <p:cNvPr id="123" name="组合 122">
                <a:extLst>
                  <a:ext uri="{FF2B5EF4-FFF2-40B4-BE49-F238E27FC236}">
                    <a16:creationId xmlns:a16="http://schemas.microsoft.com/office/drawing/2014/main" id="{370AA46A-E6DF-4B08-BFBD-6D5C0515023A}"/>
                  </a:ext>
                </a:extLst>
              </p:cNvPr>
              <p:cNvGrpSpPr/>
              <p:nvPr/>
            </p:nvGrpSpPr>
            <p:grpSpPr>
              <a:xfrm>
                <a:off x="238515" y="2113975"/>
                <a:ext cx="316249" cy="565885"/>
                <a:chOff x="238515" y="2113975"/>
                <a:chExt cx="316249" cy="565885"/>
              </a:xfrm>
            </p:grpSpPr>
            <p:sp>
              <p:nvSpPr>
                <p:cNvPr id="124" name="文本框 103">
                  <a:extLst>
                    <a:ext uri="{FF2B5EF4-FFF2-40B4-BE49-F238E27FC236}">
                      <a16:creationId xmlns:a16="http://schemas.microsoft.com/office/drawing/2014/main" id="{ACC0EB31-789E-407A-8DBF-604CD839890D}"/>
                    </a:ext>
                  </a:extLst>
                </p:cNvPr>
                <p:cNvSpPr txBox="1"/>
                <p:nvPr/>
              </p:nvSpPr>
              <p:spPr>
                <a:xfrm>
                  <a:off x="240181" y="2113975"/>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华北</a:t>
                  </a:r>
                </a:p>
              </p:txBody>
            </p:sp>
            <p:sp>
              <p:nvSpPr>
                <p:cNvPr id="125" name="文本框 105">
                  <a:extLst>
                    <a:ext uri="{FF2B5EF4-FFF2-40B4-BE49-F238E27FC236}">
                      <a16:creationId xmlns:a16="http://schemas.microsoft.com/office/drawing/2014/main" id="{D96EF6A5-FCEC-43E3-88A3-549B3B2564AC}"/>
                    </a:ext>
                  </a:extLst>
                </p:cNvPr>
                <p:cNvSpPr txBox="1"/>
                <p:nvPr/>
              </p:nvSpPr>
              <p:spPr>
                <a:xfrm>
                  <a:off x="239542" y="2191932"/>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东北</a:t>
                  </a:r>
                </a:p>
              </p:txBody>
            </p:sp>
            <p:sp>
              <p:nvSpPr>
                <p:cNvPr id="126" name="文本框 107">
                  <a:extLst>
                    <a:ext uri="{FF2B5EF4-FFF2-40B4-BE49-F238E27FC236}">
                      <a16:creationId xmlns:a16="http://schemas.microsoft.com/office/drawing/2014/main" id="{132D91A8-C715-4E7B-B452-499740768CCC}"/>
                    </a:ext>
                  </a:extLst>
                </p:cNvPr>
                <p:cNvSpPr txBox="1"/>
                <p:nvPr/>
              </p:nvSpPr>
              <p:spPr>
                <a:xfrm>
                  <a:off x="238515" y="2272859"/>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华东</a:t>
                  </a:r>
                </a:p>
              </p:txBody>
            </p:sp>
            <p:sp>
              <p:nvSpPr>
                <p:cNvPr id="127" name="文本框 109">
                  <a:extLst>
                    <a:ext uri="{FF2B5EF4-FFF2-40B4-BE49-F238E27FC236}">
                      <a16:creationId xmlns:a16="http://schemas.microsoft.com/office/drawing/2014/main" id="{4B8EA546-3B2A-4C58-9FBD-7842CF02613E}"/>
                    </a:ext>
                  </a:extLst>
                </p:cNvPr>
                <p:cNvSpPr txBox="1"/>
                <p:nvPr/>
              </p:nvSpPr>
              <p:spPr>
                <a:xfrm>
                  <a:off x="240181" y="251058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中南</a:t>
                  </a:r>
                </a:p>
              </p:txBody>
            </p:sp>
            <p:sp>
              <p:nvSpPr>
                <p:cNvPr id="128" name="文本框 111">
                  <a:extLst>
                    <a:ext uri="{FF2B5EF4-FFF2-40B4-BE49-F238E27FC236}">
                      <a16:creationId xmlns:a16="http://schemas.microsoft.com/office/drawing/2014/main" id="{A6FB408F-1795-4A02-A47A-3401D3230144}"/>
                    </a:ext>
                  </a:extLst>
                </p:cNvPr>
                <p:cNvSpPr txBox="1"/>
                <p:nvPr/>
              </p:nvSpPr>
              <p:spPr>
                <a:xfrm>
                  <a:off x="241858" y="2430730"/>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西南</a:t>
                  </a:r>
                </a:p>
              </p:txBody>
            </p:sp>
            <p:sp>
              <p:nvSpPr>
                <p:cNvPr id="129" name="文本框 113">
                  <a:extLst>
                    <a:ext uri="{FF2B5EF4-FFF2-40B4-BE49-F238E27FC236}">
                      <a16:creationId xmlns:a16="http://schemas.microsoft.com/office/drawing/2014/main" id="{923B2621-BF77-4908-84A6-ED942C19ADE0}"/>
                    </a:ext>
                  </a:extLst>
                </p:cNvPr>
                <p:cNvSpPr txBox="1"/>
                <p:nvPr/>
              </p:nvSpPr>
              <p:spPr>
                <a:xfrm>
                  <a:off x="239154" y="234980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西北</a:t>
                  </a:r>
                </a:p>
              </p:txBody>
            </p:sp>
          </p:grpSp>
        </p:grpSp>
      </p:grpSp>
      <p:graphicFrame>
        <p:nvGraphicFramePr>
          <p:cNvPr id="3" name="图表 2">
            <a:extLst>
              <a:ext uri="{FF2B5EF4-FFF2-40B4-BE49-F238E27FC236}">
                <a16:creationId xmlns:a16="http://schemas.microsoft.com/office/drawing/2014/main" id="{00000000-0008-0000-0200-0000BD000000}"/>
              </a:ext>
            </a:extLst>
          </p:cNvPr>
          <p:cNvGraphicFramePr>
            <a:graphicFrameLocks/>
          </p:cNvGraphicFramePr>
          <p:nvPr/>
        </p:nvGraphicFramePr>
        <p:xfrm>
          <a:off x="4184682" y="1162689"/>
          <a:ext cx="4812232" cy="3045163"/>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6948913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A9B2F6D-D9B1-0E4F-8ECF-7B32141D9810}"/>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dirty="0">
                <a:solidFill>
                  <a:schemeClr val="tx1"/>
                </a:solidFill>
                <a:cs typeface="+mn-cs"/>
              </a:rPr>
              <a:t>2022</a:t>
            </a:r>
            <a:r>
              <a:rPr lang="zh-CN" altLang="en-US" sz="2000" b="1" dirty="0">
                <a:solidFill>
                  <a:schemeClr val="tx1"/>
                </a:solidFill>
                <a:cs typeface="+mn-cs"/>
              </a:rPr>
              <a:t>年全国二手车均价</a:t>
            </a:r>
          </a:p>
        </p:txBody>
      </p:sp>
      <p:sp>
        <p:nvSpPr>
          <p:cNvPr id="2" name="矩形 1">
            <a:extLst>
              <a:ext uri="{FF2B5EF4-FFF2-40B4-BE49-F238E27FC236}">
                <a16:creationId xmlns:a16="http://schemas.microsoft.com/office/drawing/2014/main" id="{23314308-DE97-4687-89FF-327BE0B1025C}"/>
              </a:ext>
            </a:extLst>
          </p:cNvPr>
          <p:cNvSpPr/>
          <p:nvPr/>
        </p:nvSpPr>
        <p:spPr>
          <a:xfrm>
            <a:off x="548155" y="5212223"/>
            <a:ext cx="8176391" cy="1023742"/>
          </a:xfrm>
          <a:prstGeom prst="rect">
            <a:avLst/>
          </a:prstGeom>
        </p:spPr>
        <p:txBody>
          <a:bodyPr wrap="square">
            <a:spAutoFit/>
          </a:bodyPr>
          <a:lstStyle/>
          <a:p>
            <a:pPr marL="285750" indent="-285750">
              <a:lnSpc>
                <a:spcPct val="150000"/>
              </a:lnSpc>
              <a:buFont typeface="Arial" panose="020B0604020202020204" pitchFamily="34" charset="0"/>
              <a:buChar char="•"/>
            </a:pPr>
            <a:r>
              <a:rPr lang="en-US" altLang="zh-CN" sz="1400">
                <a:latin typeface="微软雅黑" panose="020B0503020204020204" pitchFamily="34" charset="-122"/>
                <a:ea typeface="微软雅黑" panose="020B0503020204020204" pitchFamily="34" charset="-122"/>
              </a:rPr>
              <a:t>9</a:t>
            </a:r>
            <a:r>
              <a:rPr lang="zh-CN" altLang="en-US" sz="1400">
                <a:latin typeface="微软雅黑" panose="020B0503020204020204" pitchFamily="34" charset="-122"/>
                <a:ea typeface="微软雅黑" panose="020B0503020204020204" pitchFamily="34" charset="-122"/>
              </a:rPr>
              <a:t>月份二手车均价持续走低，大部分车商仍处于清库存状态。</a:t>
            </a:r>
            <a:endParaRPr lang="en-US" altLang="zh-CN" sz="140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400">
                <a:latin typeface="微软雅黑" panose="020B0503020204020204" pitchFamily="34" charset="-122"/>
                <a:ea typeface="微软雅黑" panose="020B0503020204020204" pitchFamily="34" charset="-122"/>
              </a:rPr>
              <a:t>燃油</a:t>
            </a:r>
            <a:r>
              <a:rPr lang="zh-CN" altLang="en-US" sz="1400" dirty="0">
                <a:latin typeface="微软雅黑" panose="020B0503020204020204" pitchFamily="34" charset="-122"/>
                <a:ea typeface="微软雅黑" panose="020B0503020204020204" pitchFamily="34" charset="-122"/>
              </a:rPr>
              <a:t>车市场</a:t>
            </a:r>
            <a:r>
              <a:rPr lang="zh-CN" altLang="en-US" sz="1400">
                <a:latin typeface="微软雅黑" panose="020B0503020204020204" pitchFamily="34" charset="-122"/>
                <a:ea typeface="微软雅黑" panose="020B0503020204020204" pitchFamily="34" charset="-122"/>
              </a:rPr>
              <a:t>车龄趋向年轻化。</a:t>
            </a:r>
            <a:endParaRPr lang="en-US" altLang="zh-CN" sz="1400"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新能源二手车交易价格分布整体有所</a:t>
            </a:r>
            <a:r>
              <a:rPr lang="zh-CN" altLang="en-US" sz="1400">
                <a:latin typeface="微软雅黑" panose="020B0503020204020204" pitchFamily="34" charset="-122"/>
                <a:ea typeface="微软雅黑" panose="020B0503020204020204" pitchFamily="34" charset="-122"/>
              </a:rPr>
              <a:t>上移，</a:t>
            </a:r>
            <a:r>
              <a:rPr lang="en-US" altLang="zh-CN" sz="1400">
                <a:latin typeface="微软雅黑" panose="020B0503020204020204" pitchFamily="34" charset="-122"/>
                <a:ea typeface="微软雅黑" panose="020B0503020204020204" pitchFamily="34" charset="-122"/>
              </a:rPr>
              <a:t>15</a:t>
            </a:r>
            <a:r>
              <a:rPr lang="zh-CN" altLang="en-US" sz="1400">
                <a:latin typeface="微软雅黑" panose="020B0503020204020204" pitchFamily="34" charset="-122"/>
                <a:ea typeface="微软雅黑" panose="020B0503020204020204" pitchFamily="34" charset="-122"/>
              </a:rPr>
              <a:t>万元以上车型占比持续增加。</a:t>
            </a:r>
            <a:endParaRPr lang="en-US" altLang="zh-CN" sz="1400" dirty="0">
              <a:latin typeface="微软雅黑" panose="020B0503020204020204" pitchFamily="34" charset="-122"/>
              <a:ea typeface="微软雅黑" panose="020B0503020204020204" pitchFamily="34" charset="-122"/>
            </a:endParaRPr>
          </a:p>
        </p:txBody>
      </p:sp>
      <p:graphicFrame>
        <p:nvGraphicFramePr>
          <p:cNvPr id="6" name="图表 5">
            <a:extLst>
              <a:ext uri="{FF2B5EF4-FFF2-40B4-BE49-F238E27FC236}">
                <a16:creationId xmlns:a16="http://schemas.microsoft.com/office/drawing/2014/main" id="{00000000-0008-0000-0200-0000BF000000}"/>
              </a:ext>
            </a:extLst>
          </p:cNvPr>
          <p:cNvGraphicFramePr>
            <a:graphicFrameLocks/>
          </p:cNvGraphicFramePr>
          <p:nvPr>
            <p:extLst>
              <p:ext uri="{D42A27DB-BD31-4B8C-83A1-F6EECF244321}">
                <p14:modId xmlns:p14="http://schemas.microsoft.com/office/powerpoint/2010/main" val="3235381851"/>
              </p:ext>
            </p:extLst>
          </p:nvPr>
        </p:nvGraphicFramePr>
        <p:xfrm>
          <a:off x="113166" y="1020760"/>
          <a:ext cx="8917668" cy="397342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402117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877985"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二手车流通性分析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02</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8435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5" name="矩形 4">
            <a:extLst>
              <a:ext uri="{FF2B5EF4-FFF2-40B4-BE49-F238E27FC236}">
                <a16:creationId xmlns:a16="http://schemas.microsoft.com/office/drawing/2014/main" id="{727537A2-A6AC-4F19-9E65-FB0314E8A3A5}"/>
              </a:ext>
            </a:extLst>
          </p:cNvPr>
          <p:cNvSpPr/>
          <p:nvPr/>
        </p:nvSpPr>
        <p:spPr>
          <a:xfrm>
            <a:off x="237744" y="166744"/>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6" name="TextBox 21">
            <a:extLst>
              <a:ext uri="{FF2B5EF4-FFF2-40B4-BE49-F238E27FC236}">
                <a16:creationId xmlns:a16="http://schemas.microsoft.com/office/drawing/2014/main" id="{7F914A5D-4D84-4E26-8844-D8D768BAC122}"/>
              </a:ext>
            </a:extLst>
          </p:cNvPr>
          <p:cNvSpPr txBox="1"/>
          <p:nvPr/>
        </p:nvSpPr>
        <p:spPr>
          <a:xfrm>
            <a:off x="684862" y="2343546"/>
            <a:ext cx="2425958" cy="1138745"/>
          </a:xfrm>
          <a:prstGeom prst="rect">
            <a:avLst/>
          </a:prstGeom>
          <a:noFill/>
        </p:spPr>
        <p:txBody>
          <a:bodyPr wrap="square" lIns="91413" tIns="45706" rIns="91413" bIns="45706">
            <a:spAutoFit/>
          </a:bodyPr>
          <a:lstStyle/>
          <a:p>
            <a:pPr algn="ctr">
              <a:defRPr/>
            </a:pPr>
            <a:r>
              <a:rPr lang="zh-CN" altLang="en-US" sz="4000" b="1" spc="150" dirty="0">
                <a:solidFill>
                  <a:srgbClr val="0070C0"/>
                </a:solidFill>
                <a:latin typeface="微软雅黑" panose="020B0503020204020204" pitchFamily="34" charset="-122"/>
                <a:ea typeface="微软雅黑" panose="020B0503020204020204" pitchFamily="34" charset="-122"/>
              </a:rPr>
              <a:t>目录 </a:t>
            </a:r>
            <a:endParaRPr lang="en-US" altLang="zh-CN" sz="4000" b="1" spc="150" dirty="0">
              <a:solidFill>
                <a:srgbClr val="0070C0"/>
              </a:solidFill>
              <a:latin typeface="微软雅黑" panose="020B0503020204020204" pitchFamily="34" charset="-122"/>
              <a:ea typeface="微软雅黑" panose="020B0503020204020204" pitchFamily="34" charset="-122"/>
            </a:endParaRPr>
          </a:p>
          <a:p>
            <a:pPr algn="ctr">
              <a:defRPr/>
            </a:pPr>
            <a:r>
              <a:rPr lang="en-US" altLang="zh-CN" sz="2800" b="1" spc="150">
                <a:solidFill>
                  <a:srgbClr val="0070C0"/>
                </a:solidFill>
                <a:latin typeface="微软雅黑" panose="020B0503020204020204" pitchFamily="34" charset="-122"/>
                <a:ea typeface="微软雅黑" panose="020B0503020204020204" pitchFamily="34" charset="-122"/>
              </a:rPr>
              <a:t>CONTENTS</a:t>
            </a:r>
            <a:endParaRPr lang="zh-CN" altLang="en-US" sz="2800" b="1" spc="150" dirty="0">
              <a:solidFill>
                <a:srgbClr val="0070C0"/>
              </a:solidFill>
              <a:latin typeface="微软雅黑" panose="020B0503020204020204" pitchFamily="34" charset="-122"/>
              <a:ea typeface="微软雅黑" panose="020B0503020204020204" pitchFamily="34" charset="-122"/>
            </a:endParaRPr>
          </a:p>
        </p:txBody>
      </p:sp>
      <p:pic>
        <p:nvPicPr>
          <p:cNvPr id="27" name="Picture 72" descr="协会LOGO矢量图">
            <a:extLst>
              <a:ext uri="{FF2B5EF4-FFF2-40B4-BE49-F238E27FC236}">
                <a16:creationId xmlns:a16="http://schemas.microsoft.com/office/drawing/2014/main" id="{6075A17A-3427-4666-A46A-33F0032291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5631" y="4530001"/>
            <a:ext cx="970884" cy="108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a16="http://schemas.microsoft.com/office/drawing/2014/main" id="{A407DCB8-86C8-474E-A644-BE4073DAB32B}"/>
              </a:ext>
            </a:extLst>
          </p:cNvPr>
          <p:cNvGrpSpPr/>
          <p:nvPr/>
        </p:nvGrpSpPr>
        <p:grpSpPr>
          <a:xfrm>
            <a:off x="3703696" y="2125486"/>
            <a:ext cx="4745465" cy="2292788"/>
            <a:chOff x="3827556" y="2780519"/>
            <a:chExt cx="4745465" cy="2292788"/>
          </a:xfrm>
        </p:grpSpPr>
        <p:grpSp>
          <p:nvGrpSpPr>
            <p:cNvPr id="2" name="组合 1">
              <a:extLst>
                <a:ext uri="{FF2B5EF4-FFF2-40B4-BE49-F238E27FC236}">
                  <a16:creationId xmlns:a16="http://schemas.microsoft.com/office/drawing/2014/main" id="{5E8983CE-7DCA-4D99-BB05-B01A0ADBC230}"/>
                </a:ext>
              </a:extLst>
            </p:cNvPr>
            <p:cNvGrpSpPr/>
            <p:nvPr/>
          </p:nvGrpSpPr>
          <p:grpSpPr>
            <a:xfrm>
              <a:off x="3827556" y="2780519"/>
              <a:ext cx="4745465" cy="1403543"/>
              <a:chOff x="3713673" y="1956635"/>
              <a:chExt cx="4745465" cy="1403543"/>
            </a:xfrm>
          </p:grpSpPr>
          <p:sp>
            <p:nvSpPr>
              <p:cNvPr id="7" name="圆角矩形 30">
                <a:extLst>
                  <a:ext uri="{FF2B5EF4-FFF2-40B4-BE49-F238E27FC236}">
                    <a16:creationId xmlns:a16="http://schemas.microsoft.com/office/drawing/2014/main" id="{E9AC4311-40DE-4995-B395-F0FF6D9BC514}"/>
                  </a:ext>
                </a:extLst>
              </p:cNvPr>
              <p:cNvSpPr/>
              <p:nvPr/>
            </p:nvSpPr>
            <p:spPr>
              <a:xfrm>
                <a:off x="3713673" y="1956635"/>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8" name="组合 7">
                <a:extLst>
                  <a:ext uri="{FF2B5EF4-FFF2-40B4-BE49-F238E27FC236}">
                    <a16:creationId xmlns:a16="http://schemas.microsoft.com/office/drawing/2014/main" id="{E8E665EB-87DF-4D2A-8095-17DBA71B5179}"/>
                  </a:ext>
                </a:extLst>
              </p:cNvPr>
              <p:cNvGrpSpPr/>
              <p:nvPr/>
            </p:nvGrpSpPr>
            <p:grpSpPr>
              <a:xfrm>
                <a:off x="4374895" y="1956635"/>
                <a:ext cx="4084243" cy="514298"/>
                <a:chOff x="6339097" y="1573726"/>
                <a:chExt cx="3744416" cy="511504"/>
              </a:xfrm>
            </p:grpSpPr>
            <p:sp>
              <p:nvSpPr>
                <p:cNvPr id="9" name="圆角矩形 16">
                  <a:extLst>
                    <a:ext uri="{FF2B5EF4-FFF2-40B4-BE49-F238E27FC236}">
                      <a16:creationId xmlns:a16="http://schemas.microsoft.com/office/drawing/2014/main" id="{492BB1D4-8090-4F0A-95A6-46435C6A28FE}"/>
                    </a:ext>
                  </a:extLst>
                </p:cNvPr>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0" name="矩形 9">
                  <a:extLst>
                    <a:ext uri="{FF2B5EF4-FFF2-40B4-BE49-F238E27FC236}">
                      <a16:creationId xmlns:a16="http://schemas.microsoft.com/office/drawing/2014/main" id="{47097DE0-548D-4101-89ED-8102757AA2E2}"/>
                    </a:ext>
                  </a:extLst>
                </p:cNvPr>
                <p:cNvSpPr/>
                <p:nvPr/>
              </p:nvSpPr>
              <p:spPr>
                <a:xfrm>
                  <a:off x="6719958" y="1633219"/>
                  <a:ext cx="2653075" cy="367308"/>
                </a:xfrm>
                <a:prstGeom prst="rect">
                  <a:avLst/>
                </a:prstGeom>
              </p:spPr>
              <p:txBody>
                <a:bodyPr wrap="square" lIns="91422" tIns="45711" rIns="91422" bIns="45711">
                  <a:spAutoFit/>
                </a:bodyPr>
                <a:lstStyle/>
                <a:p>
                  <a:r>
                    <a:rPr lang="en-US" altLang="zh-CN" b="1">
                      <a:solidFill>
                        <a:schemeClr val="bg1"/>
                      </a:solidFill>
                      <a:latin typeface="微软雅黑" panose="020B0503020204020204" pitchFamily="34" charset="-122"/>
                      <a:ea typeface="微软雅黑" panose="020B0503020204020204" pitchFamily="34" charset="-122"/>
                    </a:rPr>
                    <a:t>2022</a:t>
                  </a:r>
                  <a:r>
                    <a:rPr lang="zh-CN" altLang="en-US" b="1">
                      <a:solidFill>
                        <a:schemeClr val="bg1"/>
                      </a:solidFill>
                      <a:latin typeface="微软雅黑" panose="020B0503020204020204" pitchFamily="34" charset="-122"/>
                      <a:ea typeface="微软雅黑" panose="020B0503020204020204" pitchFamily="34" charset="-122"/>
                    </a:rPr>
                    <a:t>年</a:t>
                  </a:r>
                  <a:r>
                    <a:rPr lang="en-US" altLang="zh-CN" b="1" dirty="0">
                      <a:solidFill>
                        <a:schemeClr val="bg1"/>
                      </a:solidFill>
                      <a:latin typeface="微软雅黑" panose="020B0503020204020204" pitchFamily="34" charset="-122"/>
                      <a:ea typeface="微软雅黑" panose="020B0503020204020204" pitchFamily="34" charset="-122"/>
                    </a:rPr>
                    <a:t>9</a:t>
                  </a:r>
                  <a:r>
                    <a:rPr lang="zh-CN" altLang="en-US" b="1">
                      <a:solidFill>
                        <a:schemeClr val="bg1"/>
                      </a:solidFill>
                      <a:latin typeface="微软雅黑" panose="020B0503020204020204" pitchFamily="34" charset="-122"/>
                      <a:ea typeface="微软雅黑" panose="020B0503020204020204" pitchFamily="34" charset="-122"/>
                    </a:rPr>
                    <a:t>月</a:t>
                  </a:r>
                  <a:r>
                    <a:rPr lang="zh-CN" altLang="en-US" b="1" dirty="0">
                      <a:solidFill>
                        <a:schemeClr val="bg1"/>
                      </a:solidFill>
                      <a:latin typeface="微软雅黑" panose="020B0503020204020204" pitchFamily="34" charset="-122"/>
                      <a:ea typeface="微软雅黑" panose="020B0503020204020204" pitchFamily="34" charset="-122"/>
                    </a:rPr>
                    <a:t>市场概况</a:t>
                  </a:r>
                  <a:endParaRPr lang="zh-CN" altLang="en-US" b="1" dirty="0">
                    <a:solidFill>
                      <a:schemeClr val="bg1"/>
                    </a:solidFill>
                  </a:endParaRPr>
                </a:p>
              </p:txBody>
            </p:sp>
          </p:grpSp>
          <p:sp>
            <p:nvSpPr>
              <p:cNvPr id="11" name="圆角矩形 32">
                <a:extLst>
                  <a:ext uri="{FF2B5EF4-FFF2-40B4-BE49-F238E27FC236}">
                    <a16:creationId xmlns:a16="http://schemas.microsoft.com/office/drawing/2014/main" id="{D843952A-08B9-4731-B840-86AEF6351B95}"/>
                  </a:ext>
                </a:extLst>
              </p:cNvPr>
              <p:cNvSpPr/>
              <p:nvPr/>
            </p:nvSpPr>
            <p:spPr>
              <a:xfrm>
                <a:off x="3731587" y="2845880"/>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3" name="圆角矩形 17">
                <a:extLst>
                  <a:ext uri="{FF2B5EF4-FFF2-40B4-BE49-F238E27FC236}">
                    <a16:creationId xmlns:a16="http://schemas.microsoft.com/office/drawing/2014/main" id="{D84859AA-2082-45C6-A595-DF8323E9ADBB}"/>
                  </a:ext>
                </a:extLst>
              </p:cNvPr>
              <p:cNvSpPr/>
              <p:nvPr/>
            </p:nvSpPr>
            <p:spPr>
              <a:xfrm>
                <a:off x="4374895" y="2845880"/>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3" name="矩形 22">
                <a:extLst>
                  <a:ext uri="{FF2B5EF4-FFF2-40B4-BE49-F238E27FC236}">
                    <a16:creationId xmlns:a16="http://schemas.microsoft.com/office/drawing/2014/main" id="{195B018F-44DC-4FD7-B74D-0CD58BAB7DCF}"/>
                  </a:ext>
                </a:extLst>
              </p:cNvPr>
              <p:cNvSpPr/>
              <p:nvPr/>
            </p:nvSpPr>
            <p:spPr>
              <a:xfrm>
                <a:off x="4790321" y="2908621"/>
                <a:ext cx="2984640" cy="369314"/>
              </a:xfrm>
              <a:prstGeom prst="rect">
                <a:avLst/>
              </a:prstGeom>
            </p:spPr>
            <p:txBody>
              <a:bodyPr wrap="square" lIns="91422" tIns="45711" rIns="91422" bIns="45711">
                <a:spAutoFit/>
              </a:bodyPr>
              <a:lstStyle/>
              <a:p>
                <a:r>
                  <a:rPr lang="zh-CN" altLang="en-US" b="1">
                    <a:solidFill>
                      <a:schemeClr val="bg1"/>
                    </a:solidFill>
                    <a:latin typeface="微软雅黑" panose="020B0503020204020204" pitchFamily="34" charset="-122"/>
                    <a:ea typeface="微软雅黑" panose="020B0503020204020204" pitchFamily="34" charset="-122"/>
                  </a:rPr>
                  <a:t>二手车流通性分析</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5" name="圆角矩形 32">
              <a:extLst>
                <a:ext uri="{FF2B5EF4-FFF2-40B4-BE49-F238E27FC236}">
                  <a16:creationId xmlns:a16="http://schemas.microsoft.com/office/drawing/2014/main" id="{6FFA6210-994F-45D3-808D-39265900C513}"/>
                </a:ext>
              </a:extLst>
            </p:cNvPr>
            <p:cNvSpPr/>
            <p:nvPr/>
          </p:nvSpPr>
          <p:spPr>
            <a:xfrm>
              <a:off x="3845470" y="4559009"/>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6" name="圆角矩形 17">
              <a:extLst>
                <a:ext uri="{FF2B5EF4-FFF2-40B4-BE49-F238E27FC236}">
                  <a16:creationId xmlns:a16="http://schemas.microsoft.com/office/drawing/2014/main" id="{D0247932-BAB8-4B0E-A0F2-DECA31EB684C}"/>
                </a:ext>
              </a:extLst>
            </p:cNvPr>
            <p:cNvSpPr/>
            <p:nvPr/>
          </p:nvSpPr>
          <p:spPr>
            <a:xfrm>
              <a:off x="4488778" y="4559009"/>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7" name="矩形 16">
              <a:extLst>
                <a:ext uri="{FF2B5EF4-FFF2-40B4-BE49-F238E27FC236}">
                  <a16:creationId xmlns:a16="http://schemas.microsoft.com/office/drawing/2014/main" id="{245C467D-B372-4E6B-9D57-D660B9ECF739}"/>
                </a:ext>
              </a:extLst>
            </p:cNvPr>
            <p:cNvSpPr/>
            <p:nvPr/>
          </p:nvSpPr>
          <p:spPr>
            <a:xfrm>
              <a:off x="4904204" y="4631501"/>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经销商调研情况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sp>
        <p:nvSpPr>
          <p:cNvPr id="19" name="圆角矩形 32">
            <a:extLst>
              <a:ext uri="{FF2B5EF4-FFF2-40B4-BE49-F238E27FC236}">
                <a16:creationId xmlns:a16="http://schemas.microsoft.com/office/drawing/2014/main" id="{77D13132-E68A-4271-BF0E-0E7505D1F4C4}"/>
              </a:ext>
            </a:extLst>
          </p:cNvPr>
          <p:cNvSpPr/>
          <p:nvPr/>
        </p:nvSpPr>
        <p:spPr>
          <a:xfrm>
            <a:off x="3721610" y="4793221"/>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0" name="圆角矩形 17">
            <a:extLst>
              <a:ext uri="{FF2B5EF4-FFF2-40B4-BE49-F238E27FC236}">
                <a16:creationId xmlns:a16="http://schemas.microsoft.com/office/drawing/2014/main" id="{A30A5D9A-E720-4D35-B8D9-62A2A5156B3D}"/>
              </a:ext>
            </a:extLst>
          </p:cNvPr>
          <p:cNvSpPr/>
          <p:nvPr/>
        </p:nvSpPr>
        <p:spPr>
          <a:xfrm>
            <a:off x="4364918" y="4793221"/>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2" name="矩形 21">
            <a:extLst>
              <a:ext uri="{FF2B5EF4-FFF2-40B4-BE49-F238E27FC236}">
                <a16:creationId xmlns:a16="http://schemas.microsoft.com/office/drawing/2014/main" id="{46415BAF-C23C-434B-B993-0CDCD6DB54D1}"/>
              </a:ext>
            </a:extLst>
          </p:cNvPr>
          <p:cNvSpPr/>
          <p:nvPr/>
        </p:nvSpPr>
        <p:spPr>
          <a:xfrm>
            <a:off x="4780344" y="4890168"/>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”行“认证分析</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78505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871299" cy="400110"/>
          </a:xfrm>
          <a:prstGeom prst="rect">
            <a:avLst/>
          </a:prstGeom>
          <a:noFill/>
        </p:spPr>
        <p:txBody>
          <a:bodyPr wrap="none" rtlCol="0">
            <a:spAutoFit/>
          </a:bodyPr>
          <a:lstStyle/>
          <a:p>
            <a:pPr fontAlgn="base">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2022</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zh-CN"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跨区域流通</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情况</a:t>
            </a:r>
          </a:p>
        </p:txBody>
      </p:sp>
      <p:grpSp>
        <p:nvGrpSpPr>
          <p:cNvPr id="10" name="组合 9">
            <a:extLst>
              <a:ext uri="{FF2B5EF4-FFF2-40B4-BE49-F238E27FC236}">
                <a16:creationId xmlns:a16="http://schemas.microsoft.com/office/drawing/2014/main" id="{07C11054-845A-4642-9EC4-6AAC775F81B4}"/>
              </a:ext>
            </a:extLst>
          </p:cNvPr>
          <p:cNvGrpSpPr/>
          <p:nvPr/>
        </p:nvGrpSpPr>
        <p:grpSpPr>
          <a:xfrm>
            <a:off x="508259" y="4827657"/>
            <a:ext cx="8127481" cy="1450038"/>
            <a:chOff x="5988846" y="1837871"/>
            <a:chExt cx="9510935" cy="1662162"/>
          </a:xfrm>
        </p:grpSpPr>
        <p:sp>
          <p:nvSpPr>
            <p:cNvPr id="13" name="矩形 12">
              <a:extLst>
                <a:ext uri="{FF2B5EF4-FFF2-40B4-BE49-F238E27FC236}">
                  <a16:creationId xmlns:a16="http://schemas.microsoft.com/office/drawing/2014/main" id="{E359EFCB-4E9F-4312-92E8-9F56EEBC9A80}"/>
                </a:ext>
              </a:extLst>
            </p:cNvPr>
            <p:cNvSpPr/>
            <p:nvPr/>
          </p:nvSpPr>
          <p:spPr>
            <a:xfrm>
              <a:off x="6063293" y="1837871"/>
              <a:ext cx="3624069" cy="352802"/>
            </a:xfrm>
            <a:prstGeom prst="rect">
              <a:avLst/>
            </a:prstGeom>
            <a:noFill/>
            <a:ln w="19050">
              <a:noFill/>
            </a:ln>
          </p:spPr>
          <p:txBody>
            <a:bodyPr wrap="square">
              <a:spAutoFit/>
            </a:bodyPr>
            <a:lstStyle/>
            <a:p>
              <a:r>
                <a:rPr lang="en-US" altLang="zh-CN" sz="1400" b="1">
                  <a:solidFill>
                    <a:srgbClr val="0E0F13"/>
                  </a:solidFill>
                  <a:latin typeface="微软雅黑" panose="020B0503020204020204" pitchFamily="34" charset="-122"/>
                  <a:ea typeface="微软雅黑" panose="020B0503020204020204" pitchFamily="34" charset="-122"/>
                </a:rPr>
                <a:t>2022</a:t>
              </a:r>
              <a:r>
                <a:rPr lang="zh-CN" altLang="en-US" sz="1400" b="1">
                  <a:solidFill>
                    <a:srgbClr val="0E0F13"/>
                  </a:solidFill>
                  <a:latin typeface="微软雅黑" panose="020B0503020204020204" pitchFamily="34" charset="-122"/>
                  <a:ea typeface="微软雅黑" panose="020B0503020204020204" pitchFamily="34" charset="-122"/>
                </a:rPr>
                <a:t>年</a:t>
              </a:r>
              <a:r>
                <a:rPr lang="en-US" altLang="zh-CN" sz="1400" b="1" dirty="0">
                  <a:solidFill>
                    <a:srgbClr val="0E0F13"/>
                  </a:solidFill>
                  <a:latin typeface="微软雅黑" panose="020B0503020204020204" pitchFamily="34" charset="-122"/>
                  <a:ea typeface="微软雅黑" panose="020B0503020204020204" pitchFamily="34" charset="-122"/>
                </a:rPr>
                <a:t>9</a:t>
              </a:r>
              <a:r>
                <a:rPr lang="zh-CN" altLang="en-US" sz="1400" b="1">
                  <a:solidFill>
                    <a:srgbClr val="0E0F13"/>
                  </a:solidFill>
                  <a:latin typeface="微软雅黑" panose="020B0503020204020204" pitchFamily="34" charset="-122"/>
                  <a:ea typeface="微软雅黑" panose="020B0503020204020204" pitchFamily="34" charset="-122"/>
                </a:rPr>
                <a:t>月</a:t>
              </a:r>
              <a:r>
                <a:rPr lang="zh-CN" altLang="en-US" sz="1400" b="1" dirty="0">
                  <a:solidFill>
                    <a:srgbClr val="0E0F13"/>
                  </a:solidFill>
                  <a:latin typeface="微软雅黑" panose="020B0503020204020204" pitchFamily="34" charset="-122"/>
                  <a:ea typeface="微软雅黑" panose="020B0503020204020204" pitchFamily="34" charset="-122"/>
                </a:rPr>
                <a:t>跨区域流通情况</a:t>
              </a:r>
              <a:endParaRPr lang="en-US" altLang="zh-CN" sz="1400" b="1" dirty="0">
                <a:solidFill>
                  <a:srgbClr val="0E0F13"/>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F754A3A-19C7-4220-B8DF-92C2D12D2C95}"/>
                </a:ext>
              </a:extLst>
            </p:cNvPr>
            <p:cNvSpPr/>
            <p:nvPr/>
          </p:nvSpPr>
          <p:spPr>
            <a:xfrm>
              <a:off x="5988846" y="2161521"/>
              <a:ext cx="9510935" cy="1338512"/>
            </a:xfrm>
            <a:prstGeom prst="rect">
              <a:avLst/>
            </a:prstGeom>
            <a:noFill/>
          </p:spPr>
          <p:txBody>
            <a:bodyPr wrap="square">
              <a:spAutoFit/>
            </a:bodyPr>
            <a:lstStyle/>
            <a:p>
              <a:pPr indent="457200">
                <a:lnSpc>
                  <a:spcPct val="150000"/>
                </a:lnSpc>
              </a:pP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zh-CN" sz="1200">
                  <a:solidFill>
                    <a:schemeClr val="tx1">
                      <a:lumMod val="75000"/>
                      <a:lumOff val="25000"/>
                    </a:schemeClr>
                  </a:solidFill>
                  <a:latin typeface="微软雅黑" panose="020B0503020204020204" pitchFamily="34" charset="-122"/>
                  <a:ea typeface="微软雅黑" panose="020B0503020204020204" pitchFamily="34" charset="-122"/>
                </a:rPr>
                <a:t>月份是传统的消费旺季，加上国庆假期出行需求增加，对于汽车消费有一定的促进作用。另一方面受疫情影响，全国多地防控措施收紧，对于二手车跨区域流通产生一定影响。尤其是四川及周边一些省份交易量出现明显回落。整体来看</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zh-CN" sz="1200">
                  <a:solidFill>
                    <a:schemeClr val="tx1">
                      <a:lumMod val="75000"/>
                      <a:lumOff val="25000"/>
                    </a:schemeClr>
                  </a:solidFill>
                  <a:latin typeface="微软雅黑" panose="020B0503020204020204" pitchFamily="34" charset="-122"/>
                  <a:ea typeface="微软雅黑" panose="020B0503020204020204" pitchFamily="34" charset="-122"/>
                </a:rPr>
                <a:t>月份转籍情况小幅回升，二手车转籍率较</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zh-CN" sz="1200">
                  <a:solidFill>
                    <a:schemeClr val="tx1">
                      <a:lumMod val="75000"/>
                      <a:lumOff val="25000"/>
                    </a:schemeClr>
                  </a:solidFill>
                  <a:latin typeface="微软雅黑" panose="020B0503020204020204" pitchFamily="34" charset="-122"/>
                  <a:ea typeface="微软雅黑" panose="020B0503020204020204" pitchFamily="34" charset="-122"/>
                </a:rPr>
                <a:t>月份小幅增加了</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0.3</a:t>
              </a:r>
              <a:r>
                <a:rPr lang="zh-CN" altLang="zh-CN" sz="1200">
                  <a:solidFill>
                    <a:schemeClr val="tx1">
                      <a:lumMod val="75000"/>
                      <a:lumOff val="25000"/>
                    </a:schemeClr>
                  </a:solidFill>
                  <a:latin typeface="微软雅黑" panose="020B0503020204020204" pitchFamily="34" charset="-122"/>
                  <a:ea typeface="微软雅黑" panose="020B0503020204020204" pitchFamily="34" charset="-122"/>
                </a:rPr>
                <a:t>个百分点，转籍率为</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27.21%</a:t>
              </a:r>
              <a:r>
                <a:rPr lang="zh-CN" altLang="zh-CN" sz="1200">
                  <a:solidFill>
                    <a:schemeClr val="tx1">
                      <a:lumMod val="75000"/>
                      <a:lumOff val="25000"/>
                    </a:schemeClr>
                  </a:solidFill>
                  <a:latin typeface="微软雅黑" panose="020B0503020204020204" pitchFamily="34" charset="-122"/>
                  <a:ea typeface="微软雅黑" panose="020B0503020204020204" pitchFamily="34" charset="-122"/>
                </a:rPr>
                <a:t>，已接近去年同期水平，预计</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zh-CN" sz="1200">
                  <a:solidFill>
                    <a:schemeClr val="tx1">
                      <a:lumMod val="75000"/>
                      <a:lumOff val="25000"/>
                    </a:schemeClr>
                  </a:solidFill>
                  <a:latin typeface="微软雅黑" panose="020B0503020204020204" pitchFamily="34" charset="-122"/>
                  <a:ea typeface="微软雅黑" panose="020B0503020204020204" pitchFamily="34" charset="-122"/>
                </a:rPr>
                <a:t>月份全国二手车跨区域流通情况会持续好转。</a:t>
              </a:r>
            </a:p>
          </p:txBody>
        </p:sp>
      </p:grpSp>
      <p:graphicFrame>
        <p:nvGraphicFramePr>
          <p:cNvPr id="2" name="图表 1">
            <a:extLst>
              <a:ext uri="{FF2B5EF4-FFF2-40B4-BE49-F238E27FC236}">
                <a16:creationId xmlns:a16="http://schemas.microsoft.com/office/drawing/2014/main" id="{00000000-0008-0000-0100-000064000000}"/>
              </a:ext>
            </a:extLst>
          </p:cNvPr>
          <p:cNvGraphicFramePr>
            <a:graphicFrameLocks/>
          </p:cNvGraphicFramePr>
          <p:nvPr/>
        </p:nvGraphicFramePr>
        <p:xfrm>
          <a:off x="272268" y="1138053"/>
          <a:ext cx="8599462" cy="3544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127800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2022</a:t>
            </a:r>
            <a:r>
              <a:rPr lang="zh-CN" altLang="en-US" sz="2000" b="1">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9</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省市</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转籍情况</a:t>
            </a:r>
          </a:p>
        </p:txBody>
      </p:sp>
      <p:grpSp>
        <p:nvGrpSpPr>
          <p:cNvPr id="8" name="组合 7">
            <a:extLst>
              <a:ext uri="{FF2B5EF4-FFF2-40B4-BE49-F238E27FC236}">
                <a16:creationId xmlns:a16="http://schemas.microsoft.com/office/drawing/2014/main" id="{6C3EEEAE-C51D-491F-863E-6AD100B4B3F2}"/>
              </a:ext>
            </a:extLst>
          </p:cNvPr>
          <p:cNvGrpSpPr/>
          <p:nvPr/>
        </p:nvGrpSpPr>
        <p:grpSpPr>
          <a:xfrm>
            <a:off x="292100" y="1408280"/>
            <a:ext cx="3931975" cy="3149036"/>
            <a:chOff x="613692" y="615176"/>
            <a:chExt cx="7342549" cy="5729078"/>
          </a:xfrm>
        </p:grpSpPr>
        <p:sp>
          <p:nvSpPr>
            <p:cNvPr id="9" name="江西">
              <a:extLst>
                <a:ext uri="{FF2B5EF4-FFF2-40B4-BE49-F238E27FC236}">
                  <a16:creationId xmlns:a16="http://schemas.microsoft.com/office/drawing/2014/main" id="{F4DA61EA-C1DD-488A-BB55-F3F16FFD6A5A}"/>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2" name="黑龙江">
              <a:extLst>
                <a:ext uri="{FF2B5EF4-FFF2-40B4-BE49-F238E27FC236}">
                  <a16:creationId xmlns:a16="http://schemas.microsoft.com/office/drawing/2014/main" id="{B18CF033-BCF2-4BE8-87B2-AC5232A12CA2}"/>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3" name="湖北">
              <a:extLst>
                <a:ext uri="{FF2B5EF4-FFF2-40B4-BE49-F238E27FC236}">
                  <a16:creationId xmlns:a16="http://schemas.microsoft.com/office/drawing/2014/main" id="{80A58447-A3C9-4CF7-BE3A-DCBD25ECD325}"/>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4" name="山东">
              <a:extLst>
                <a:ext uri="{FF2B5EF4-FFF2-40B4-BE49-F238E27FC236}">
                  <a16:creationId xmlns:a16="http://schemas.microsoft.com/office/drawing/2014/main" id="{0AB4B765-7364-418B-B8F6-4C95A6A9AE0E}"/>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5" name="安徽">
              <a:extLst>
                <a:ext uri="{FF2B5EF4-FFF2-40B4-BE49-F238E27FC236}">
                  <a16:creationId xmlns:a16="http://schemas.microsoft.com/office/drawing/2014/main" id="{67F6AC58-465F-42C7-BE9F-6D58C1733490}"/>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6" name="山西">
              <a:extLst>
                <a:ext uri="{FF2B5EF4-FFF2-40B4-BE49-F238E27FC236}">
                  <a16:creationId xmlns:a16="http://schemas.microsoft.com/office/drawing/2014/main" id="{E35C09BB-4C7B-4F73-932D-1B483858F4D4}"/>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9" name="吉林">
              <a:extLst>
                <a:ext uri="{FF2B5EF4-FFF2-40B4-BE49-F238E27FC236}">
                  <a16:creationId xmlns:a16="http://schemas.microsoft.com/office/drawing/2014/main" id="{F213C73D-DF2A-4BE2-AF66-4A1DE49A6E1A}"/>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0" name="湖南">
              <a:extLst>
                <a:ext uri="{FF2B5EF4-FFF2-40B4-BE49-F238E27FC236}">
                  <a16:creationId xmlns:a16="http://schemas.microsoft.com/office/drawing/2014/main" id="{00B62C68-3B55-42D1-975D-7842E54A8CA2}"/>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1" name="江苏">
              <a:extLst>
                <a:ext uri="{FF2B5EF4-FFF2-40B4-BE49-F238E27FC236}">
                  <a16:creationId xmlns:a16="http://schemas.microsoft.com/office/drawing/2014/main" id="{03D72E23-2F6B-4359-B661-8184CB4E284F}"/>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2" name="福建">
              <a:extLst>
                <a:ext uri="{FF2B5EF4-FFF2-40B4-BE49-F238E27FC236}">
                  <a16:creationId xmlns:a16="http://schemas.microsoft.com/office/drawing/2014/main" id="{24DA3122-055D-4D0B-A100-3A7BCE61DBDF}"/>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3" name="河南">
              <a:extLst>
                <a:ext uri="{FF2B5EF4-FFF2-40B4-BE49-F238E27FC236}">
                  <a16:creationId xmlns:a16="http://schemas.microsoft.com/office/drawing/2014/main" id="{28FA6055-3D96-4768-9445-DAEC603126DA}"/>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4" name="辽宁">
              <a:extLst>
                <a:ext uri="{FF2B5EF4-FFF2-40B4-BE49-F238E27FC236}">
                  <a16:creationId xmlns:a16="http://schemas.microsoft.com/office/drawing/2014/main" id="{53628ED3-FD81-4C00-A48E-762847A6DE3C}"/>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5" name="浙江">
              <a:extLst>
                <a:ext uri="{FF2B5EF4-FFF2-40B4-BE49-F238E27FC236}">
                  <a16:creationId xmlns:a16="http://schemas.microsoft.com/office/drawing/2014/main" id="{4994764C-E17B-4B2A-A6BD-74B18C032D4A}"/>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6" name="广东">
              <a:extLst>
                <a:ext uri="{FF2B5EF4-FFF2-40B4-BE49-F238E27FC236}">
                  <a16:creationId xmlns:a16="http://schemas.microsoft.com/office/drawing/2014/main" id="{CD493C82-35D9-4076-BFA1-F245C3C59E87}"/>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7" name="天津">
              <a:extLst>
                <a:ext uri="{FF2B5EF4-FFF2-40B4-BE49-F238E27FC236}">
                  <a16:creationId xmlns:a16="http://schemas.microsoft.com/office/drawing/2014/main" id="{B9AB5AEC-53DB-4E4E-AB44-2467E7AD7449}"/>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8" name="北京">
              <a:extLst>
                <a:ext uri="{FF2B5EF4-FFF2-40B4-BE49-F238E27FC236}">
                  <a16:creationId xmlns:a16="http://schemas.microsoft.com/office/drawing/2014/main" id="{170A02E0-68B1-4B08-A7DE-250255F07995}"/>
                </a:ext>
              </a:extLst>
            </p:cNvPr>
            <p:cNvSpPr/>
            <p:nvPr/>
          </p:nvSpPr>
          <p:spPr bwMode="auto">
            <a:xfrm>
              <a:off x="5573261" y="2654256"/>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9" name="河北">
              <a:extLst>
                <a:ext uri="{FF2B5EF4-FFF2-40B4-BE49-F238E27FC236}">
                  <a16:creationId xmlns:a16="http://schemas.microsoft.com/office/drawing/2014/main" id="{78CEE0D5-9553-487D-9E8F-99EC427E03BC}"/>
                </a:ext>
              </a:extLst>
            </p:cNvPr>
            <p:cNvSpPr>
              <a:spLocks noEditPoints="1"/>
            </p:cNvSpPr>
            <p:nvPr/>
          </p:nvSpPr>
          <p:spPr bwMode="auto">
            <a:xfrm>
              <a:off x="5362776" y="2404304"/>
              <a:ext cx="749855" cy="1052428"/>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0" name="内蒙古">
              <a:extLst>
                <a:ext uri="{FF2B5EF4-FFF2-40B4-BE49-F238E27FC236}">
                  <a16:creationId xmlns:a16="http://schemas.microsoft.com/office/drawing/2014/main" id="{391D1C96-AA14-4956-83E7-E69046D922DC}"/>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1" name="陕西">
              <a:extLst>
                <a:ext uri="{FF2B5EF4-FFF2-40B4-BE49-F238E27FC236}">
                  <a16:creationId xmlns:a16="http://schemas.microsoft.com/office/drawing/2014/main" id="{CBE6ADAA-CD86-4C6F-A799-549323DD055D}"/>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2" name="重庆">
              <a:extLst>
                <a:ext uri="{FF2B5EF4-FFF2-40B4-BE49-F238E27FC236}">
                  <a16:creationId xmlns:a16="http://schemas.microsoft.com/office/drawing/2014/main" id="{8BB03CE5-1CD0-41DB-9E0E-F894E7390CEF}"/>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3" name="广西">
              <a:extLst>
                <a:ext uri="{FF2B5EF4-FFF2-40B4-BE49-F238E27FC236}">
                  <a16:creationId xmlns:a16="http://schemas.microsoft.com/office/drawing/2014/main" id="{D2147AE1-E8D0-4361-A2DD-E8D0D0B14826}"/>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4" name="云南">
              <a:extLst>
                <a:ext uri="{FF2B5EF4-FFF2-40B4-BE49-F238E27FC236}">
                  <a16:creationId xmlns:a16="http://schemas.microsoft.com/office/drawing/2014/main" id="{EFE84D31-9C65-48D8-9552-CE4EF8B431F4}"/>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5" name="青海">
              <a:extLst>
                <a:ext uri="{FF2B5EF4-FFF2-40B4-BE49-F238E27FC236}">
                  <a16:creationId xmlns:a16="http://schemas.microsoft.com/office/drawing/2014/main" id="{5D9B9BC0-027D-4C5F-9962-926BF5B22323}"/>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6" name="西藏">
              <a:extLst>
                <a:ext uri="{FF2B5EF4-FFF2-40B4-BE49-F238E27FC236}">
                  <a16:creationId xmlns:a16="http://schemas.microsoft.com/office/drawing/2014/main" id="{B90625A6-93F4-49E1-87F3-AA1CB08DBD3A}"/>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7" name="新疆">
              <a:extLst>
                <a:ext uri="{FF2B5EF4-FFF2-40B4-BE49-F238E27FC236}">
                  <a16:creationId xmlns:a16="http://schemas.microsoft.com/office/drawing/2014/main" id="{2F3960B1-5119-4421-BF6A-7A9FEC9A4F24}"/>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8" name="宁夏">
              <a:extLst>
                <a:ext uri="{FF2B5EF4-FFF2-40B4-BE49-F238E27FC236}">
                  <a16:creationId xmlns:a16="http://schemas.microsoft.com/office/drawing/2014/main" id="{32A4B095-3A87-44A7-804E-916F18FA3BEB}"/>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9" name="甘肃">
              <a:extLst>
                <a:ext uri="{FF2B5EF4-FFF2-40B4-BE49-F238E27FC236}">
                  <a16:creationId xmlns:a16="http://schemas.microsoft.com/office/drawing/2014/main" id="{01FBF05D-6E72-40E2-96E8-F244C6E7D156}"/>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0" name="四川">
              <a:extLst>
                <a:ext uri="{FF2B5EF4-FFF2-40B4-BE49-F238E27FC236}">
                  <a16:creationId xmlns:a16="http://schemas.microsoft.com/office/drawing/2014/main" id="{E5C05D23-FB17-48BA-AEDE-737ECAF95AA1}"/>
                </a:ext>
              </a:extLst>
            </p:cNvPr>
            <p:cNvSpPr/>
            <p:nvPr/>
          </p:nvSpPr>
          <p:spPr bwMode="auto">
            <a:xfrm>
              <a:off x="3279465" y="3680373"/>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1" name="贵州">
              <a:extLst>
                <a:ext uri="{FF2B5EF4-FFF2-40B4-BE49-F238E27FC236}">
                  <a16:creationId xmlns:a16="http://schemas.microsoft.com/office/drawing/2014/main" id="{B1054999-214E-44C1-B8DE-82A91514AD26}"/>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2" name="组合 41">
              <a:extLst>
                <a:ext uri="{FF2B5EF4-FFF2-40B4-BE49-F238E27FC236}">
                  <a16:creationId xmlns:a16="http://schemas.microsoft.com/office/drawing/2014/main" id="{F721D940-8C86-4DCD-944C-7DCE0328D6A0}"/>
                </a:ext>
              </a:extLst>
            </p:cNvPr>
            <p:cNvGrpSpPr/>
            <p:nvPr/>
          </p:nvGrpSpPr>
          <p:grpSpPr>
            <a:xfrm>
              <a:off x="5507484" y="5627366"/>
              <a:ext cx="78932" cy="65777"/>
              <a:chOff x="5507484" y="5627366"/>
              <a:chExt cx="78932" cy="65777"/>
            </a:xfrm>
            <a:solidFill>
              <a:srgbClr val="0070BC"/>
            </a:solidFill>
          </p:grpSpPr>
          <p:sp>
            <p:nvSpPr>
              <p:cNvPr id="93" name="Freeform 75">
                <a:extLst>
                  <a:ext uri="{FF2B5EF4-FFF2-40B4-BE49-F238E27FC236}">
                    <a16:creationId xmlns:a16="http://schemas.microsoft.com/office/drawing/2014/main" id="{A85B4A6F-FAF0-4C0C-ABB8-E6C6AC151A38}"/>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4" name="Freeform 105">
                <a:extLst>
                  <a:ext uri="{FF2B5EF4-FFF2-40B4-BE49-F238E27FC236}">
                    <a16:creationId xmlns:a16="http://schemas.microsoft.com/office/drawing/2014/main" id="{3A1B5BDB-65E0-42B4-9A1D-6D672BE9A906}"/>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43" name="台湾">
              <a:extLst>
                <a:ext uri="{FF2B5EF4-FFF2-40B4-BE49-F238E27FC236}">
                  <a16:creationId xmlns:a16="http://schemas.microsoft.com/office/drawing/2014/main" id="{D14FF8BF-FC17-4490-9A6E-B38EAFD39A23}"/>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4" name="海南">
              <a:extLst>
                <a:ext uri="{FF2B5EF4-FFF2-40B4-BE49-F238E27FC236}">
                  <a16:creationId xmlns:a16="http://schemas.microsoft.com/office/drawing/2014/main" id="{C35E0E29-2E04-4247-AD06-E50EDFE5190A}"/>
                </a:ext>
              </a:extLst>
            </p:cNvPr>
            <p:cNvSpPr/>
            <p:nvPr/>
          </p:nvSpPr>
          <p:spPr bwMode="auto">
            <a:xfrm>
              <a:off x="4718163" y="6022027"/>
              <a:ext cx="368350"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5" name="组合 44">
              <a:extLst>
                <a:ext uri="{FF2B5EF4-FFF2-40B4-BE49-F238E27FC236}">
                  <a16:creationId xmlns:a16="http://schemas.microsoft.com/office/drawing/2014/main" id="{2C38ADBD-EC1B-46A0-8E32-4C284B8FD266}"/>
                </a:ext>
              </a:extLst>
            </p:cNvPr>
            <p:cNvGrpSpPr/>
            <p:nvPr/>
          </p:nvGrpSpPr>
          <p:grpSpPr>
            <a:xfrm>
              <a:off x="6388893" y="4075034"/>
              <a:ext cx="131554" cy="184175"/>
              <a:chOff x="6388893" y="4075034"/>
              <a:chExt cx="131554" cy="184175"/>
            </a:xfrm>
            <a:solidFill>
              <a:srgbClr val="0070BC"/>
            </a:solidFill>
          </p:grpSpPr>
          <p:grpSp>
            <p:nvGrpSpPr>
              <p:cNvPr id="88" name="组合 87">
                <a:extLst>
                  <a:ext uri="{FF2B5EF4-FFF2-40B4-BE49-F238E27FC236}">
                    <a16:creationId xmlns:a16="http://schemas.microsoft.com/office/drawing/2014/main" id="{4A385D66-687A-4F83-86A9-0FDF17B3B2C1}"/>
                  </a:ext>
                </a:extLst>
              </p:cNvPr>
              <p:cNvGrpSpPr/>
              <p:nvPr/>
            </p:nvGrpSpPr>
            <p:grpSpPr>
              <a:xfrm>
                <a:off x="6388893" y="4075034"/>
                <a:ext cx="131554" cy="184175"/>
                <a:chOff x="6388893" y="4075034"/>
                <a:chExt cx="131554" cy="184175"/>
              </a:xfrm>
              <a:grpFill/>
            </p:grpSpPr>
            <p:sp>
              <p:nvSpPr>
                <p:cNvPr id="90" name="上海">
                  <a:extLst>
                    <a:ext uri="{FF2B5EF4-FFF2-40B4-BE49-F238E27FC236}">
                      <a16:creationId xmlns:a16="http://schemas.microsoft.com/office/drawing/2014/main" id="{A8CDE5CD-FEFF-4236-BD42-62CA48016CF6}"/>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045076"/>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1" name="Freeform 108">
                  <a:extLst>
                    <a:ext uri="{FF2B5EF4-FFF2-40B4-BE49-F238E27FC236}">
                      <a16:creationId xmlns:a16="http://schemas.microsoft.com/office/drawing/2014/main" id="{95ADBBD3-069A-47A2-BDD5-91F4A7AE4FC9}"/>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2" name="Freeform 109">
                  <a:extLst>
                    <a:ext uri="{FF2B5EF4-FFF2-40B4-BE49-F238E27FC236}">
                      <a16:creationId xmlns:a16="http://schemas.microsoft.com/office/drawing/2014/main" id="{44AE178F-7D06-41E1-967E-2E90EFA4AB98}"/>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89" name="Freeform 110">
                <a:extLst>
                  <a:ext uri="{FF2B5EF4-FFF2-40B4-BE49-F238E27FC236}">
                    <a16:creationId xmlns:a16="http://schemas.microsoft.com/office/drawing/2014/main" id="{F82E0736-4C74-43DB-BCDE-04188101F99D}"/>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46" name="组合 45">
              <a:extLst>
                <a:ext uri="{FF2B5EF4-FFF2-40B4-BE49-F238E27FC236}">
                  <a16:creationId xmlns:a16="http://schemas.microsoft.com/office/drawing/2014/main" id="{7544C136-9DAA-4FB8-BB82-27B946B28E12}"/>
                </a:ext>
              </a:extLst>
            </p:cNvPr>
            <p:cNvGrpSpPr/>
            <p:nvPr/>
          </p:nvGrpSpPr>
          <p:grpSpPr>
            <a:xfrm>
              <a:off x="1705145" y="1413988"/>
              <a:ext cx="5674650" cy="4930266"/>
              <a:chOff x="1705145" y="1413988"/>
              <a:chExt cx="5674650" cy="4930266"/>
            </a:xfrm>
          </p:grpSpPr>
          <p:sp>
            <p:nvSpPr>
              <p:cNvPr id="54" name="TextBox 92">
                <a:extLst>
                  <a:ext uri="{FF2B5EF4-FFF2-40B4-BE49-F238E27FC236}">
                    <a16:creationId xmlns:a16="http://schemas.microsoft.com/office/drawing/2014/main" id="{C94FF59D-FE06-4CE0-A614-D1DD40A36ACD}"/>
                  </a:ext>
                </a:extLst>
              </p:cNvPr>
              <p:cNvSpPr txBox="1"/>
              <p:nvPr/>
            </p:nvSpPr>
            <p:spPr>
              <a:xfrm>
                <a:off x="1823125" y="2168377"/>
                <a:ext cx="614938" cy="332922"/>
              </a:xfrm>
              <a:prstGeom prst="rect">
                <a:avLst/>
              </a:prstGeom>
              <a:noFill/>
            </p:spPr>
            <p:txBody>
              <a:bodyPr wrap="none" rtlCol="0">
                <a:spAutoFit/>
              </a:bodyPr>
              <a:lstStyle/>
              <a:p>
                <a:r>
                  <a:rPr lang="zh-CN" altLang="en-US" sz="600" dirty="0">
                    <a:solidFill>
                      <a:schemeClr val="bg1"/>
                    </a:solidFill>
                    <a:cs typeface="+mn-ea"/>
                    <a:sym typeface="+mn-lt"/>
                  </a:rPr>
                  <a:t>新疆</a:t>
                </a:r>
              </a:p>
            </p:txBody>
          </p:sp>
          <p:sp>
            <p:nvSpPr>
              <p:cNvPr id="55" name="TextBox 93">
                <a:extLst>
                  <a:ext uri="{FF2B5EF4-FFF2-40B4-BE49-F238E27FC236}">
                    <a16:creationId xmlns:a16="http://schemas.microsoft.com/office/drawing/2014/main" id="{24AC4DD7-6FC8-4DB7-90EC-B52F99D2B270}"/>
                  </a:ext>
                </a:extLst>
              </p:cNvPr>
              <p:cNvSpPr txBox="1"/>
              <p:nvPr/>
            </p:nvSpPr>
            <p:spPr>
              <a:xfrm>
                <a:off x="1705145" y="3789348"/>
                <a:ext cx="614938" cy="332922"/>
              </a:xfrm>
              <a:prstGeom prst="rect">
                <a:avLst/>
              </a:prstGeom>
              <a:noFill/>
            </p:spPr>
            <p:txBody>
              <a:bodyPr wrap="none" rtlCol="0">
                <a:spAutoFit/>
              </a:bodyPr>
              <a:lstStyle/>
              <a:p>
                <a:r>
                  <a:rPr lang="zh-CN" altLang="en-US" sz="600" dirty="0">
                    <a:solidFill>
                      <a:schemeClr val="bg1"/>
                    </a:solidFill>
                    <a:cs typeface="+mn-ea"/>
                    <a:sym typeface="+mn-lt"/>
                  </a:rPr>
                  <a:t>西藏</a:t>
                </a:r>
              </a:p>
            </p:txBody>
          </p:sp>
          <p:sp>
            <p:nvSpPr>
              <p:cNvPr id="56" name="TextBox 94">
                <a:extLst>
                  <a:ext uri="{FF2B5EF4-FFF2-40B4-BE49-F238E27FC236}">
                    <a16:creationId xmlns:a16="http://schemas.microsoft.com/office/drawing/2014/main" id="{FE7916E3-A4C4-40F7-A679-5506BE84BC3D}"/>
                  </a:ext>
                </a:extLst>
              </p:cNvPr>
              <p:cNvSpPr txBox="1"/>
              <p:nvPr/>
            </p:nvSpPr>
            <p:spPr>
              <a:xfrm>
                <a:off x="2996720" y="3303995"/>
                <a:ext cx="614938" cy="332922"/>
              </a:xfrm>
              <a:prstGeom prst="rect">
                <a:avLst/>
              </a:prstGeom>
              <a:noFill/>
            </p:spPr>
            <p:txBody>
              <a:bodyPr wrap="none" rtlCol="0">
                <a:spAutoFit/>
              </a:bodyPr>
              <a:lstStyle/>
              <a:p>
                <a:r>
                  <a:rPr lang="zh-CN" altLang="en-US" sz="600" dirty="0">
                    <a:solidFill>
                      <a:schemeClr val="bg1"/>
                    </a:solidFill>
                    <a:cs typeface="+mn-ea"/>
                    <a:sym typeface="+mn-lt"/>
                  </a:rPr>
                  <a:t>青海</a:t>
                </a:r>
              </a:p>
            </p:txBody>
          </p:sp>
          <p:sp>
            <p:nvSpPr>
              <p:cNvPr id="57" name="TextBox 95">
                <a:extLst>
                  <a:ext uri="{FF2B5EF4-FFF2-40B4-BE49-F238E27FC236}">
                    <a16:creationId xmlns:a16="http://schemas.microsoft.com/office/drawing/2014/main" id="{3F2ADFB0-1A23-42EB-8704-E2ABAFDBCC0E}"/>
                  </a:ext>
                </a:extLst>
              </p:cNvPr>
              <p:cNvSpPr txBox="1"/>
              <p:nvPr/>
            </p:nvSpPr>
            <p:spPr>
              <a:xfrm>
                <a:off x="3058895" y="2598341"/>
                <a:ext cx="614938" cy="332922"/>
              </a:xfrm>
              <a:prstGeom prst="rect">
                <a:avLst/>
              </a:prstGeom>
              <a:noFill/>
            </p:spPr>
            <p:txBody>
              <a:bodyPr wrap="none" rtlCol="0">
                <a:spAutoFit/>
              </a:bodyPr>
              <a:lstStyle/>
              <a:p>
                <a:r>
                  <a:rPr lang="zh-CN" altLang="en-US" sz="600" dirty="0">
                    <a:solidFill>
                      <a:schemeClr val="bg1"/>
                    </a:solidFill>
                    <a:cs typeface="+mn-ea"/>
                    <a:sym typeface="+mn-lt"/>
                  </a:rPr>
                  <a:t>甘肃</a:t>
                </a:r>
              </a:p>
            </p:txBody>
          </p:sp>
          <p:sp>
            <p:nvSpPr>
              <p:cNvPr id="58" name="TextBox 96">
                <a:extLst>
                  <a:ext uri="{FF2B5EF4-FFF2-40B4-BE49-F238E27FC236}">
                    <a16:creationId xmlns:a16="http://schemas.microsoft.com/office/drawing/2014/main" id="{50CB54EC-CA59-426D-B774-5DAA3E8261A6}"/>
                  </a:ext>
                </a:extLst>
              </p:cNvPr>
              <p:cNvSpPr txBox="1"/>
              <p:nvPr/>
            </p:nvSpPr>
            <p:spPr>
              <a:xfrm>
                <a:off x="5111931" y="2160188"/>
                <a:ext cx="740950" cy="332922"/>
              </a:xfrm>
              <a:prstGeom prst="rect">
                <a:avLst/>
              </a:prstGeom>
              <a:noFill/>
            </p:spPr>
            <p:txBody>
              <a:bodyPr wrap="none" rtlCol="0">
                <a:spAutoFit/>
              </a:bodyPr>
              <a:lstStyle/>
              <a:p>
                <a:r>
                  <a:rPr lang="zh-CN" altLang="en-US" sz="600" dirty="0">
                    <a:solidFill>
                      <a:schemeClr val="bg1"/>
                    </a:solidFill>
                    <a:cs typeface="+mn-ea"/>
                    <a:sym typeface="+mn-lt"/>
                  </a:rPr>
                  <a:t>内蒙古</a:t>
                </a:r>
              </a:p>
            </p:txBody>
          </p:sp>
          <p:sp>
            <p:nvSpPr>
              <p:cNvPr id="59" name="TextBox 98">
                <a:extLst>
                  <a:ext uri="{FF2B5EF4-FFF2-40B4-BE49-F238E27FC236}">
                    <a16:creationId xmlns:a16="http://schemas.microsoft.com/office/drawing/2014/main" id="{2534C20B-DFD5-4BDB-BF35-28C992AD7A47}"/>
                  </a:ext>
                </a:extLst>
              </p:cNvPr>
              <p:cNvSpPr txBox="1"/>
              <p:nvPr/>
            </p:nvSpPr>
            <p:spPr>
              <a:xfrm>
                <a:off x="4208237" y="310185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宁夏</a:t>
                </a:r>
              </a:p>
            </p:txBody>
          </p:sp>
          <p:sp>
            <p:nvSpPr>
              <p:cNvPr id="60" name="TextBox 99">
                <a:extLst>
                  <a:ext uri="{FF2B5EF4-FFF2-40B4-BE49-F238E27FC236}">
                    <a16:creationId xmlns:a16="http://schemas.microsoft.com/office/drawing/2014/main" id="{D00DEB97-E35D-4736-88CE-D62F26689479}"/>
                  </a:ext>
                </a:extLst>
              </p:cNvPr>
              <p:cNvSpPr txBox="1"/>
              <p:nvPr/>
            </p:nvSpPr>
            <p:spPr>
              <a:xfrm>
                <a:off x="3721721" y="4070485"/>
                <a:ext cx="614938" cy="332921"/>
              </a:xfrm>
              <a:prstGeom prst="rect">
                <a:avLst/>
              </a:prstGeom>
              <a:noFill/>
            </p:spPr>
            <p:txBody>
              <a:bodyPr wrap="none" rtlCol="0">
                <a:spAutoFit/>
              </a:bodyPr>
              <a:lstStyle/>
              <a:p>
                <a:r>
                  <a:rPr lang="zh-CN" altLang="en-US" sz="600" dirty="0">
                    <a:solidFill>
                      <a:schemeClr val="bg1"/>
                    </a:solidFill>
                    <a:cs typeface="+mn-ea"/>
                    <a:sym typeface="+mn-lt"/>
                  </a:rPr>
                  <a:t>四川</a:t>
                </a:r>
              </a:p>
            </p:txBody>
          </p:sp>
          <p:sp>
            <p:nvSpPr>
              <p:cNvPr id="61" name="TextBox 100">
                <a:extLst>
                  <a:ext uri="{FF2B5EF4-FFF2-40B4-BE49-F238E27FC236}">
                    <a16:creationId xmlns:a16="http://schemas.microsoft.com/office/drawing/2014/main" id="{274258D4-CF91-4C7A-B7F7-8D913925F639}"/>
                  </a:ext>
                </a:extLst>
              </p:cNvPr>
              <p:cNvSpPr txBox="1"/>
              <p:nvPr/>
            </p:nvSpPr>
            <p:spPr>
              <a:xfrm>
                <a:off x="3472709" y="5183816"/>
                <a:ext cx="614938" cy="332922"/>
              </a:xfrm>
              <a:prstGeom prst="rect">
                <a:avLst/>
              </a:prstGeom>
              <a:noFill/>
            </p:spPr>
            <p:txBody>
              <a:bodyPr wrap="none" rtlCol="0">
                <a:spAutoFit/>
              </a:bodyPr>
              <a:lstStyle/>
              <a:p>
                <a:r>
                  <a:rPr lang="zh-CN" altLang="en-US" sz="600" dirty="0">
                    <a:solidFill>
                      <a:schemeClr val="bg1"/>
                    </a:solidFill>
                    <a:cs typeface="+mn-ea"/>
                    <a:sym typeface="+mn-lt"/>
                  </a:rPr>
                  <a:t>云南</a:t>
                </a:r>
              </a:p>
            </p:txBody>
          </p:sp>
          <p:sp>
            <p:nvSpPr>
              <p:cNvPr id="62" name="TextBox 101">
                <a:extLst>
                  <a:ext uri="{FF2B5EF4-FFF2-40B4-BE49-F238E27FC236}">
                    <a16:creationId xmlns:a16="http://schemas.microsoft.com/office/drawing/2014/main" id="{47A00FBF-1690-4ADD-8DEC-1E34738E16A5}"/>
                  </a:ext>
                </a:extLst>
              </p:cNvPr>
              <p:cNvSpPr txBox="1"/>
              <p:nvPr/>
            </p:nvSpPr>
            <p:spPr>
              <a:xfrm>
                <a:off x="4604011" y="6038001"/>
                <a:ext cx="560015" cy="306253"/>
              </a:xfrm>
              <a:prstGeom prst="rect">
                <a:avLst/>
              </a:prstGeom>
              <a:noFill/>
            </p:spPr>
            <p:txBody>
              <a:bodyPr wrap="none" rtlCol="0">
                <a:spAutoFit/>
              </a:bodyPr>
              <a:lstStyle/>
              <a:p>
                <a:r>
                  <a:rPr lang="zh-CN" altLang="en-US" sz="500" dirty="0">
                    <a:solidFill>
                      <a:schemeClr val="bg1"/>
                    </a:solidFill>
                    <a:cs typeface="+mn-ea"/>
                    <a:sym typeface="+mn-lt"/>
                  </a:rPr>
                  <a:t>海南</a:t>
                </a:r>
                <a:endParaRPr lang="zh-CN" altLang="en-US" sz="600" dirty="0">
                  <a:solidFill>
                    <a:schemeClr val="bg1"/>
                  </a:solidFill>
                  <a:cs typeface="+mn-ea"/>
                  <a:sym typeface="+mn-lt"/>
                </a:endParaRPr>
              </a:p>
            </p:txBody>
          </p:sp>
          <p:sp>
            <p:nvSpPr>
              <p:cNvPr id="63" name="TextBox 102">
                <a:extLst>
                  <a:ext uri="{FF2B5EF4-FFF2-40B4-BE49-F238E27FC236}">
                    <a16:creationId xmlns:a16="http://schemas.microsoft.com/office/drawing/2014/main" id="{07D0B9E9-E48E-4CDB-91BB-9C25B95731B9}"/>
                  </a:ext>
                </a:extLst>
              </p:cNvPr>
              <p:cNvSpPr txBox="1"/>
              <p:nvPr/>
            </p:nvSpPr>
            <p:spPr>
              <a:xfrm>
                <a:off x="4530935" y="5339298"/>
                <a:ext cx="614938" cy="332922"/>
              </a:xfrm>
              <a:prstGeom prst="rect">
                <a:avLst/>
              </a:prstGeom>
              <a:noFill/>
            </p:spPr>
            <p:txBody>
              <a:bodyPr wrap="none" rtlCol="0">
                <a:spAutoFit/>
              </a:bodyPr>
              <a:lstStyle/>
              <a:p>
                <a:r>
                  <a:rPr lang="zh-CN" altLang="en-US" sz="600" dirty="0">
                    <a:solidFill>
                      <a:schemeClr val="bg1"/>
                    </a:solidFill>
                    <a:cs typeface="+mn-ea"/>
                    <a:sym typeface="+mn-lt"/>
                  </a:rPr>
                  <a:t>广西</a:t>
                </a:r>
              </a:p>
            </p:txBody>
          </p:sp>
          <p:sp>
            <p:nvSpPr>
              <p:cNvPr id="64" name="TextBox 103">
                <a:extLst>
                  <a:ext uri="{FF2B5EF4-FFF2-40B4-BE49-F238E27FC236}">
                    <a16:creationId xmlns:a16="http://schemas.microsoft.com/office/drawing/2014/main" id="{B9E137D2-DC06-4DAE-8F96-8877AC8CA1C2}"/>
                  </a:ext>
                </a:extLst>
              </p:cNvPr>
              <p:cNvSpPr txBox="1"/>
              <p:nvPr/>
            </p:nvSpPr>
            <p:spPr>
              <a:xfrm>
                <a:off x="4224496" y="4766794"/>
                <a:ext cx="614938" cy="332921"/>
              </a:xfrm>
              <a:prstGeom prst="rect">
                <a:avLst/>
              </a:prstGeom>
              <a:noFill/>
            </p:spPr>
            <p:txBody>
              <a:bodyPr wrap="none" rtlCol="0">
                <a:spAutoFit/>
              </a:bodyPr>
              <a:lstStyle/>
              <a:p>
                <a:r>
                  <a:rPr lang="zh-CN" altLang="en-US" sz="600" dirty="0">
                    <a:solidFill>
                      <a:schemeClr val="bg1"/>
                    </a:solidFill>
                    <a:cs typeface="+mn-ea"/>
                    <a:sym typeface="+mn-lt"/>
                  </a:rPr>
                  <a:t>贵州</a:t>
                </a:r>
              </a:p>
            </p:txBody>
          </p:sp>
          <p:sp>
            <p:nvSpPr>
              <p:cNvPr id="65" name="TextBox 104">
                <a:extLst>
                  <a:ext uri="{FF2B5EF4-FFF2-40B4-BE49-F238E27FC236}">
                    <a16:creationId xmlns:a16="http://schemas.microsoft.com/office/drawing/2014/main" id="{BCE4D3CC-C17F-4F9E-9755-A5AA62F399EF}"/>
                  </a:ext>
                </a:extLst>
              </p:cNvPr>
              <p:cNvSpPr txBox="1"/>
              <p:nvPr/>
            </p:nvSpPr>
            <p:spPr>
              <a:xfrm>
                <a:off x="4348413" y="4316099"/>
                <a:ext cx="614938" cy="332921"/>
              </a:xfrm>
              <a:prstGeom prst="rect">
                <a:avLst/>
              </a:prstGeom>
              <a:noFill/>
            </p:spPr>
            <p:txBody>
              <a:bodyPr wrap="none" rtlCol="0">
                <a:spAutoFit/>
              </a:bodyPr>
              <a:lstStyle/>
              <a:p>
                <a:r>
                  <a:rPr lang="zh-CN" altLang="en-US" sz="600" dirty="0">
                    <a:solidFill>
                      <a:schemeClr val="bg1"/>
                    </a:solidFill>
                    <a:cs typeface="+mn-ea"/>
                    <a:sym typeface="+mn-lt"/>
                  </a:rPr>
                  <a:t>重庆</a:t>
                </a:r>
              </a:p>
            </p:txBody>
          </p:sp>
          <p:sp>
            <p:nvSpPr>
              <p:cNvPr id="66" name="TextBox 105">
                <a:extLst>
                  <a:ext uri="{FF2B5EF4-FFF2-40B4-BE49-F238E27FC236}">
                    <a16:creationId xmlns:a16="http://schemas.microsoft.com/office/drawing/2014/main" id="{FC5BDDF1-A13E-4A6C-87DD-71D7BE3D7707}"/>
                  </a:ext>
                </a:extLst>
              </p:cNvPr>
              <p:cNvSpPr txBox="1"/>
              <p:nvPr/>
            </p:nvSpPr>
            <p:spPr>
              <a:xfrm>
                <a:off x="4503766" y="3583037"/>
                <a:ext cx="614938" cy="332921"/>
              </a:xfrm>
              <a:prstGeom prst="rect">
                <a:avLst/>
              </a:prstGeom>
              <a:noFill/>
            </p:spPr>
            <p:txBody>
              <a:bodyPr wrap="none" rtlCol="0">
                <a:spAutoFit/>
              </a:bodyPr>
              <a:lstStyle/>
              <a:p>
                <a:r>
                  <a:rPr lang="zh-CN" altLang="en-US" sz="600" dirty="0">
                    <a:solidFill>
                      <a:schemeClr val="bg1"/>
                    </a:solidFill>
                    <a:cs typeface="+mn-ea"/>
                    <a:sym typeface="+mn-lt"/>
                  </a:rPr>
                  <a:t>陕西</a:t>
                </a:r>
              </a:p>
            </p:txBody>
          </p:sp>
          <p:sp>
            <p:nvSpPr>
              <p:cNvPr id="67" name="TextBox 106">
                <a:extLst>
                  <a:ext uri="{FF2B5EF4-FFF2-40B4-BE49-F238E27FC236}">
                    <a16:creationId xmlns:a16="http://schemas.microsoft.com/office/drawing/2014/main" id="{9907B916-5FA4-449E-B6CA-B1B3038B08FE}"/>
                  </a:ext>
                </a:extLst>
              </p:cNvPr>
              <p:cNvSpPr txBox="1"/>
              <p:nvPr/>
            </p:nvSpPr>
            <p:spPr>
              <a:xfrm>
                <a:off x="4946493" y="3167024"/>
                <a:ext cx="614938" cy="332922"/>
              </a:xfrm>
              <a:prstGeom prst="rect">
                <a:avLst/>
              </a:prstGeom>
              <a:noFill/>
            </p:spPr>
            <p:txBody>
              <a:bodyPr wrap="none" rtlCol="0">
                <a:spAutoFit/>
              </a:bodyPr>
              <a:lstStyle/>
              <a:p>
                <a:r>
                  <a:rPr lang="zh-CN" altLang="en-US" sz="600" dirty="0">
                    <a:solidFill>
                      <a:schemeClr val="bg1"/>
                    </a:solidFill>
                    <a:cs typeface="+mn-ea"/>
                    <a:sym typeface="+mn-lt"/>
                  </a:rPr>
                  <a:t>山西</a:t>
                </a:r>
              </a:p>
            </p:txBody>
          </p:sp>
          <p:sp>
            <p:nvSpPr>
              <p:cNvPr id="68" name="TextBox 107">
                <a:extLst>
                  <a:ext uri="{FF2B5EF4-FFF2-40B4-BE49-F238E27FC236}">
                    <a16:creationId xmlns:a16="http://schemas.microsoft.com/office/drawing/2014/main" id="{62DEA6DF-C63E-428A-A83F-AC8C8A00378D}"/>
                  </a:ext>
                </a:extLst>
              </p:cNvPr>
              <p:cNvSpPr txBox="1"/>
              <p:nvPr/>
            </p:nvSpPr>
            <p:spPr>
              <a:xfrm>
                <a:off x="6638845" y="1413988"/>
                <a:ext cx="740950" cy="332922"/>
              </a:xfrm>
              <a:prstGeom prst="rect">
                <a:avLst/>
              </a:prstGeom>
              <a:noFill/>
            </p:spPr>
            <p:txBody>
              <a:bodyPr wrap="none" rtlCol="0">
                <a:spAutoFit/>
              </a:bodyPr>
              <a:lstStyle/>
              <a:p>
                <a:r>
                  <a:rPr lang="zh-CN" altLang="en-US" sz="600" dirty="0">
                    <a:solidFill>
                      <a:schemeClr val="bg1"/>
                    </a:solidFill>
                    <a:cs typeface="+mn-ea"/>
                    <a:sym typeface="+mn-lt"/>
                  </a:rPr>
                  <a:t>黑龙江</a:t>
                </a:r>
              </a:p>
            </p:txBody>
          </p:sp>
          <p:sp>
            <p:nvSpPr>
              <p:cNvPr id="69" name="TextBox 108">
                <a:extLst>
                  <a:ext uri="{FF2B5EF4-FFF2-40B4-BE49-F238E27FC236}">
                    <a16:creationId xmlns:a16="http://schemas.microsoft.com/office/drawing/2014/main" id="{A7938282-80D2-498E-B77A-4D9CF1BE529A}"/>
                  </a:ext>
                </a:extLst>
              </p:cNvPr>
              <p:cNvSpPr txBox="1"/>
              <p:nvPr/>
            </p:nvSpPr>
            <p:spPr>
              <a:xfrm>
                <a:off x="6543301" y="1981200"/>
                <a:ext cx="614938" cy="332922"/>
              </a:xfrm>
              <a:prstGeom prst="rect">
                <a:avLst/>
              </a:prstGeom>
              <a:noFill/>
            </p:spPr>
            <p:txBody>
              <a:bodyPr wrap="none" rtlCol="0">
                <a:spAutoFit/>
              </a:bodyPr>
              <a:lstStyle/>
              <a:p>
                <a:r>
                  <a:rPr lang="zh-CN" altLang="en-US" sz="600" dirty="0">
                    <a:solidFill>
                      <a:schemeClr val="bg1"/>
                    </a:solidFill>
                    <a:cs typeface="+mn-ea"/>
                    <a:sym typeface="+mn-lt"/>
                  </a:rPr>
                  <a:t>吉林</a:t>
                </a:r>
              </a:p>
            </p:txBody>
          </p:sp>
          <p:sp>
            <p:nvSpPr>
              <p:cNvPr id="70" name="TextBox 109">
                <a:extLst>
                  <a:ext uri="{FF2B5EF4-FFF2-40B4-BE49-F238E27FC236}">
                    <a16:creationId xmlns:a16="http://schemas.microsoft.com/office/drawing/2014/main" id="{C820DBF1-AA53-4DC2-9551-4A964886E826}"/>
                  </a:ext>
                </a:extLst>
              </p:cNvPr>
              <p:cNvSpPr txBox="1"/>
              <p:nvPr/>
            </p:nvSpPr>
            <p:spPr>
              <a:xfrm>
                <a:off x="6286718" y="2414598"/>
                <a:ext cx="614938" cy="332922"/>
              </a:xfrm>
              <a:prstGeom prst="rect">
                <a:avLst/>
              </a:prstGeom>
              <a:noFill/>
            </p:spPr>
            <p:txBody>
              <a:bodyPr wrap="none" rtlCol="0">
                <a:spAutoFit/>
              </a:bodyPr>
              <a:lstStyle/>
              <a:p>
                <a:r>
                  <a:rPr lang="zh-CN" altLang="en-US" sz="600" dirty="0">
                    <a:solidFill>
                      <a:schemeClr val="bg1"/>
                    </a:solidFill>
                    <a:cs typeface="+mn-ea"/>
                    <a:sym typeface="+mn-lt"/>
                  </a:rPr>
                  <a:t>辽宁</a:t>
                </a:r>
              </a:p>
            </p:txBody>
          </p:sp>
          <p:sp>
            <p:nvSpPr>
              <p:cNvPr id="71" name="TextBox 110">
                <a:extLst>
                  <a:ext uri="{FF2B5EF4-FFF2-40B4-BE49-F238E27FC236}">
                    <a16:creationId xmlns:a16="http://schemas.microsoft.com/office/drawing/2014/main" id="{DB6E9E76-E4FD-4AFF-8C47-8130AAC1049F}"/>
                  </a:ext>
                </a:extLst>
              </p:cNvPr>
              <p:cNvSpPr txBox="1"/>
              <p:nvPr/>
            </p:nvSpPr>
            <p:spPr>
              <a:xfrm>
                <a:off x="5325613" y="2963830"/>
                <a:ext cx="614938" cy="332922"/>
              </a:xfrm>
              <a:prstGeom prst="rect">
                <a:avLst/>
              </a:prstGeom>
              <a:noFill/>
            </p:spPr>
            <p:txBody>
              <a:bodyPr wrap="none" rtlCol="0">
                <a:spAutoFit/>
              </a:bodyPr>
              <a:lstStyle/>
              <a:p>
                <a:r>
                  <a:rPr lang="zh-CN" altLang="en-US" sz="600" dirty="0">
                    <a:solidFill>
                      <a:schemeClr val="bg1"/>
                    </a:solidFill>
                    <a:cs typeface="+mn-ea"/>
                    <a:sym typeface="+mn-lt"/>
                  </a:rPr>
                  <a:t>河北</a:t>
                </a:r>
              </a:p>
            </p:txBody>
          </p:sp>
          <p:sp>
            <p:nvSpPr>
              <p:cNvPr id="72" name="TextBox 111">
                <a:extLst>
                  <a:ext uri="{FF2B5EF4-FFF2-40B4-BE49-F238E27FC236}">
                    <a16:creationId xmlns:a16="http://schemas.microsoft.com/office/drawing/2014/main" id="{96E581F5-186E-4C84-94D1-9240BD1C6913}"/>
                  </a:ext>
                </a:extLst>
              </p:cNvPr>
              <p:cNvSpPr txBox="1"/>
              <p:nvPr/>
            </p:nvSpPr>
            <p:spPr>
              <a:xfrm>
                <a:off x="5609158" y="3251327"/>
                <a:ext cx="614938" cy="332921"/>
              </a:xfrm>
              <a:prstGeom prst="rect">
                <a:avLst/>
              </a:prstGeom>
              <a:noFill/>
            </p:spPr>
            <p:txBody>
              <a:bodyPr wrap="none" rtlCol="0">
                <a:spAutoFit/>
              </a:bodyPr>
              <a:lstStyle/>
              <a:p>
                <a:r>
                  <a:rPr lang="zh-CN" altLang="en-US" sz="600" dirty="0">
                    <a:solidFill>
                      <a:schemeClr val="bg1"/>
                    </a:solidFill>
                    <a:cs typeface="+mn-ea"/>
                    <a:sym typeface="+mn-lt"/>
                  </a:rPr>
                  <a:t>山东</a:t>
                </a:r>
              </a:p>
            </p:txBody>
          </p:sp>
          <p:sp>
            <p:nvSpPr>
              <p:cNvPr id="73" name="TextBox 112">
                <a:extLst>
                  <a:ext uri="{FF2B5EF4-FFF2-40B4-BE49-F238E27FC236}">
                    <a16:creationId xmlns:a16="http://schemas.microsoft.com/office/drawing/2014/main" id="{DC6C7793-E88D-421B-AA17-85AF5CC94198}"/>
                  </a:ext>
                </a:extLst>
              </p:cNvPr>
              <p:cNvSpPr txBox="1"/>
              <p:nvPr/>
            </p:nvSpPr>
            <p:spPr>
              <a:xfrm>
                <a:off x="5142204" y="3719840"/>
                <a:ext cx="614938" cy="332922"/>
              </a:xfrm>
              <a:prstGeom prst="rect">
                <a:avLst/>
              </a:prstGeom>
              <a:noFill/>
            </p:spPr>
            <p:txBody>
              <a:bodyPr wrap="none" rtlCol="0">
                <a:spAutoFit/>
              </a:bodyPr>
              <a:lstStyle/>
              <a:p>
                <a:r>
                  <a:rPr lang="zh-CN" altLang="en-US" sz="600" dirty="0">
                    <a:solidFill>
                      <a:schemeClr val="bg1"/>
                    </a:solidFill>
                    <a:cs typeface="+mn-ea"/>
                    <a:sym typeface="+mn-lt"/>
                  </a:rPr>
                  <a:t>河南</a:t>
                </a:r>
              </a:p>
            </p:txBody>
          </p:sp>
          <p:sp>
            <p:nvSpPr>
              <p:cNvPr id="74" name="TextBox 113">
                <a:extLst>
                  <a:ext uri="{FF2B5EF4-FFF2-40B4-BE49-F238E27FC236}">
                    <a16:creationId xmlns:a16="http://schemas.microsoft.com/office/drawing/2014/main" id="{B0B30942-8888-415A-B2BC-E15C5A3B37A2}"/>
                  </a:ext>
                </a:extLst>
              </p:cNvPr>
              <p:cNvSpPr txBox="1"/>
              <p:nvPr/>
            </p:nvSpPr>
            <p:spPr>
              <a:xfrm>
                <a:off x="4969926" y="4140811"/>
                <a:ext cx="614938" cy="332921"/>
              </a:xfrm>
              <a:prstGeom prst="rect">
                <a:avLst/>
              </a:prstGeom>
              <a:noFill/>
            </p:spPr>
            <p:txBody>
              <a:bodyPr wrap="none" rtlCol="0">
                <a:spAutoFit/>
              </a:bodyPr>
              <a:lstStyle/>
              <a:p>
                <a:r>
                  <a:rPr lang="zh-CN" altLang="en-US" sz="600" dirty="0">
                    <a:solidFill>
                      <a:schemeClr val="bg1"/>
                    </a:solidFill>
                    <a:cs typeface="+mn-ea"/>
                    <a:sym typeface="+mn-lt"/>
                  </a:rPr>
                  <a:t>湖北</a:t>
                </a:r>
              </a:p>
            </p:txBody>
          </p:sp>
          <p:sp>
            <p:nvSpPr>
              <p:cNvPr id="75" name="TextBox 114">
                <a:extLst>
                  <a:ext uri="{FF2B5EF4-FFF2-40B4-BE49-F238E27FC236}">
                    <a16:creationId xmlns:a16="http://schemas.microsoft.com/office/drawing/2014/main" id="{C1B2B849-EC89-4CC1-B1B8-F4CB0F693AFA}"/>
                  </a:ext>
                </a:extLst>
              </p:cNvPr>
              <p:cNvSpPr txBox="1"/>
              <p:nvPr/>
            </p:nvSpPr>
            <p:spPr>
              <a:xfrm>
                <a:off x="4896925" y="4643137"/>
                <a:ext cx="614938" cy="332921"/>
              </a:xfrm>
              <a:prstGeom prst="rect">
                <a:avLst/>
              </a:prstGeom>
              <a:noFill/>
            </p:spPr>
            <p:txBody>
              <a:bodyPr wrap="none" rtlCol="0">
                <a:spAutoFit/>
              </a:bodyPr>
              <a:lstStyle/>
              <a:p>
                <a:r>
                  <a:rPr lang="zh-CN" altLang="en-US" sz="600" dirty="0">
                    <a:solidFill>
                      <a:schemeClr val="bg1"/>
                    </a:solidFill>
                    <a:cs typeface="+mn-ea"/>
                    <a:sym typeface="+mn-lt"/>
                  </a:rPr>
                  <a:t>湖南</a:t>
                </a:r>
              </a:p>
            </p:txBody>
          </p:sp>
          <p:sp>
            <p:nvSpPr>
              <p:cNvPr id="76" name="TextBox 115">
                <a:extLst>
                  <a:ext uri="{FF2B5EF4-FFF2-40B4-BE49-F238E27FC236}">
                    <a16:creationId xmlns:a16="http://schemas.microsoft.com/office/drawing/2014/main" id="{3FD7DD7E-DA89-4582-B0C8-5AD7D65E7BC5}"/>
                  </a:ext>
                </a:extLst>
              </p:cNvPr>
              <p:cNvSpPr txBox="1"/>
              <p:nvPr/>
            </p:nvSpPr>
            <p:spPr>
              <a:xfrm>
                <a:off x="5250513" y="5326868"/>
                <a:ext cx="614938" cy="332922"/>
              </a:xfrm>
              <a:prstGeom prst="rect">
                <a:avLst/>
              </a:prstGeom>
              <a:noFill/>
            </p:spPr>
            <p:txBody>
              <a:bodyPr wrap="none" rtlCol="0">
                <a:spAutoFit/>
              </a:bodyPr>
              <a:lstStyle/>
              <a:p>
                <a:r>
                  <a:rPr lang="zh-CN" altLang="en-US" sz="600" dirty="0">
                    <a:solidFill>
                      <a:schemeClr val="bg1"/>
                    </a:solidFill>
                    <a:cs typeface="+mn-ea"/>
                    <a:sym typeface="+mn-lt"/>
                  </a:rPr>
                  <a:t>广东</a:t>
                </a:r>
              </a:p>
            </p:txBody>
          </p:sp>
          <p:sp>
            <p:nvSpPr>
              <p:cNvPr id="77" name="TextBox 116">
                <a:extLst>
                  <a:ext uri="{FF2B5EF4-FFF2-40B4-BE49-F238E27FC236}">
                    <a16:creationId xmlns:a16="http://schemas.microsoft.com/office/drawing/2014/main" id="{5AEE9457-6BEB-44BC-A70D-2994C5AC75FD}"/>
                  </a:ext>
                </a:extLst>
              </p:cNvPr>
              <p:cNvSpPr txBox="1"/>
              <p:nvPr/>
            </p:nvSpPr>
            <p:spPr>
              <a:xfrm>
                <a:off x="5428552" y="4551477"/>
                <a:ext cx="614938" cy="332921"/>
              </a:xfrm>
              <a:prstGeom prst="rect">
                <a:avLst/>
              </a:prstGeom>
              <a:noFill/>
            </p:spPr>
            <p:txBody>
              <a:bodyPr wrap="none" rtlCol="0">
                <a:spAutoFit/>
              </a:bodyPr>
              <a:lstStyle/>
              <a:p>
                <a:r>
                  <a:rPr lang="zh-CN" altLang="en-US" sz="600" dirty="0">
                    <a:solidFill>
                      <a:schemeClr val="bg1"/>
                    </a:solidFill>
                    <a:cs typeface="+mn-ea"/>
                    <a:sym typeface="+mn-lt"/>
                  </a:rPr>
                  <a:t>江西</a:t>
                </a:r>
              </a:p>
            </p:txBody>
          </p:sp>
          <p:sp>
            <p:nvSpPr>
              <p:cNvPr id="78" name="TextBox 117">
                <a:extLst>
                  <a:ext uri="{FF2B5EF4-FFF2-40B4-BE49-F238E27FC236}">
                    <a16:creationId xmlns:a16="http://schemas.microsoft.com/office/drawing/2014/main" id="{5B473521-6F2A-4637-826C-08E8664792B9}"/>
                  </a:ext>
                </a:extLst>
              </p:cNvPr>
              <p:cNvSpPr txBox="1"/>
              <p:nvPr/>
            </p:nvSpPr>
            <p:spPr>
              <a:xfrm>
                <a:off x="5773955" y="4915268"/>
                <a:ext cx="614938" cy="332922"/>
              </a:xfrm>
              <a:prstGeom prst="rect">
                <a:avLst/>
              </a:prstGeom>
              <a:noFill/>
            </p:spPr>
            <p:txBody>
              <a:bodyPr wrap="none" rtlCol="0">
                <a:spAutoFit/>
              </a:bodyPr>
              <a:lstStyle/>
              <a:p>
                <a:r>
                  <a:rPr lang="zh-CN" altLang="en-US" sz="600" dirty="0">
                    <a:solidFill>
                      <a:schemeClr val="bg1"/>
                    </a:solidFill>
                    <a:cs typeface="+mn-ea"/>
                    <a:sym typeface="+mn-lt"/>
                  </a:rPr>
                  <a:t>福建</a:t>
                </a:r>
              </a:p>
            </p:txBody>
          </p:sp>
          <p:sp>
            <p:nvSpPr>
              <p:cNvPr id="79" name="TextBox 118">
                <a:extLst>
                  <a:ext uri="{FF2B5EF4-FFF2-40B4-BE49-F238E27FC236}">
                    <a16:creationId xmlns:a16="http://schemas.microsoft.com/office/drawing/2014/main" id="{5074F1D6-7133-40D2-985A-D86ACD2F1AB0}"/>
                  </a:ext>
                </a:extLst>
              </p:cNvPr>
              <p:cNvSpPr txBox="1"/>
              <p:nvPr/>
            </p:nvSpPr>
            <p:spPr>
              <a:xfrm>
                <a:off x="5584020" y="4017380"/>
                <a:ext cx="614938" cy="332921"/>
              </a:xfrm>
              <a:prstGeom prst="rect">
                <a:avLst/>
              </a:prstGeom>
              <a:noFill/>
            </p:spPr>
            <p:txBody>
              <a:bodyPr wrap="none" rtlCol="0">
                <a:spAutoFit/>
              </a:bodyPr>
              <a:lstStyle/>
              <a:p>
                <a:r>
                  <a:rPr lang="zh-CN" altLang="en-US" sz="600" dirty="0">
                    <a:solidFill>
                      <a:schemeClr val="bg1"/>
                    </a:solidFill>
                    <a:cs typeface="+mn-ea"/>
                    <a:sym typeface="+mn-lt"/>
                  </a:rPr>
                  <a:t>安徽</a:t>
                </a:r>
              </a:p>
            </p:txBody>
          </p:sp>
          <p:sp>
            <p:nvSpPr>
              <p:cNvPr id="80" name="TextBox 119">
                <a:extLst>
                  <a:ext uri="{FF2B5EF4-FFF2-40B4-BE49-F238E27FC236}">
                    <a16:creationId xmlns:a16="http://schemas.microsoft.com/office/drawing/2014/main" id="{18018E56-3626-4341-828C-520A19F19693}"/>
                  </a:ext>
                </a:extLst>
              </p:cNvPr>
              <p:cNvSpPr txBox="1"/>
              <p:nvPr/>
            </p:nvSpPr>
            <p:spPr>
              <a:xfrm>
                <a:off x="5867290" y="3714441"/>
                <a:ext cx="614938" cy="332922"/>
              </a:xfrm>
              <a:prstGeom prst="rect">
                <a:avLst/>
              </a:prstGeom>
              <a:noFill/>
            </p:spPr>
            <p:txBody>
              <a:bodyPr wrap="none" rtlCol="0">
                <a:spAutoFit/>
              </a:bodyPr>
              <a:lstStyle/>
              <a:p>
                <a:r>
                  <a:rPr lang="zh-CN" altLang="en-US" sz="600" dirty="0">
                    <a:solidFill>
                      <a:schemeClr val="bg1"/>
                    </a:solidFill>
                    <a:cs typeface="+mn-ea"/>
                    <a:sym typeface="+mn-lt"/>
                  </a:rPr>
                  <a:t>江苏</a:t>
                </a:r>
              </a:p>
            </p:txBody>
          </p:sp>
          <p:sp>
            <p:nvSpPr>
              <p:cNvPr id="81" name="TextBox 120">
                <a:extLst>
                  <a:ext uri="{FF2B5EF4-FFF2-40B4-BE49-F238E27FC236}">
                    <a16:creationId xmlns:a16="http://schemas.microsoft.com/office/drawing/2014/main" id="{4A0403BF-5181-4AFF-8195-E459AB786D0C}"/>
                  </a:ext>
                </a:extLst>
              </p:cNvPr>
              <p:cNvSpPr txBox="1"/>
              <p:nvPr/>
            </p:nvSpPr>
            <p:spPr>
              <a:xfrm>
                <a:off x="5968898" y="4340062"/>
                <a:ext cx="614938" cy="332921"/>
              </a:xfrm>
              <a:prstGeom prst="rect">
                <a:avLst/>
              </a:prstGeom>
              <a:noFill/>
            </p:spPr>
            <p:txBody>
              <a:bodyPr wrap="none" rtlCol="0">
                <a:spAutoFit/>
              </a:bodyPr>
              <a:lstStyle/>
              <a:p>
                <a:r>
                  <a:rPr lang="zh-CN" altLang="en-US" sz="600" dirty="0">
                    <a:solidFill>
                      <a:schemeClr val="bg1"/>
                    </a:solidFill>
                    <a:cs typeface="+mn-ea"/>
                    <a:sym typeface="+mn-lt"/>
                  </a:rPr>
                  <a:t>浙江</a:t>
                </a:r>
              </a:p>
            </p:txBody>
          </p:sp>
          <p:sp>
            <p:nvSpPr>
              <p:cNvPr id="82" name="TextBox 121">
                <a:extLst>
                  <a:ext uri="{FF2B5EF4-FFF2-40B4-BE49-F238E27FC236}">
                    <a16:creationId xmlns:a16="http://schemas.microsoft.com/office/drawing/2014/main" id="{DF31912C-B1A6-4B14-A10E-1D8357BE4E61}"/>
                  </a:ext>
                </a:extLst>
              </p:cNvPr>
              <p:cNvSpPr txBox="1"/>
              <p:nvPr/>
            </p:nvSpPr>
            <p:spPr>
              <a:xfrm>
                <a:off x="5589483" y="562736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香港</a:t>
                </a:r>
              </a:p>
            </p:txBody>
          </p:sp>
          <p:sp>
            <p:nvSpPr>
              <p:cNvPr id="83" name="TextBox 122">
                <a:extLst>
                  <a:ext uri="{FF2B5EF4-FFF2-40B4-BE49-F238E27FC236}">
                    <a16:creationId xmlns:a16="http://schemas.microsoft.com/office/drawing/2014/main" id="{3E62FFB8-E237-4D34-900E-E00E1A1BBF9C}"/>
                  </a:ext>
                </a:extLst>
              </p:cNvPr>
              <p:cNvSpPr txBox="1"/>
              <p:nvPr/>
            </p:nvSpPr>
            <p:spPr>
              <a:xfrm>
                <a:off x="6280599" y="515573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台湾</a:t>
                </a:r>
              </a:p>
            </p:txBody>
          </p:sp>
          <p:sp>
            <p:nvSpPr>
              <p:cNvPr id="84" name="TextBox 123">
                <a:extLst>
                  <a:ext uri="{FF2B5EF4-FFF2-40B4-BE49-F238E27FC236}">
                    <a16:creationId xmlns:a16="http://schemas.microsoft.com/office/drawing/2014/main" id="{4133F4E6-CA28-4E93-A90C-4814A97C8E22}"/>
                  </a:ext>
                </a:extLst>
              </p:cNvPr>
              <p:cNvSpPr txBox="1"/>
              <p:nvPr/>
            </p:nvSpPr>
            <p:spPr>
              <a:xfrm>
                <a:off x="5234979" y="574854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澳门</a:t>
                </a:r>
              </a:p>
            </p:txBody>
          </p:sp>
          <p:sp>
            <p:nvSpPr>
              <p:cNvPr id="85" name="TextBox 124">
                <a:extLst>
                  <a:ext uri="{FF2B5EF4-FFF2-40B4-BE49-F238E27FC236}">
                    <a16:creationId xmlns:a16="http://schemas.microsoft.com/office/drawing/2014/main" id="{CC4EC72C-DBE7-42B5-B1EF-9C15784E99C7}"/>
                  </a:ext>
                </a:extLst>
              </p:cNvPr>
              <p:cNvSpPr txBox="1"/>
              <p:nvPr/>
            </p:nvSpPr>
            <p:spPr>
              <a:xfrm>
                <a:off x="6460801" y="4024277"/>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上海</a:t>
                </a:r>
              </a:p>
            </p:txBody>
          </p:sp>
          <p:sp>
            <p:nvSpPr>
              <p:cNvPr id="86" name="TextBox 125">
                <a:extLst>
                  <a:ext uri="{FF2B5EF4-FFF2-40B4-BE49-F238E27FC236}">
                    <a16:creationId xmlns:a16="http://schemas.microsoft.com/office/drawing/2014/main" id="{EC4712FC-27FC-4D20-8B28-239F9918A10F}"/>
                  </a:ext>
                </a:extLst>
              </p:cNvPr>
              <p:cNvSpPr txBox="1"/>
              <p:nvPr/>
            </p:nvSpPr>
            <p:spPr>
              <a:xfrm>
                <a:off x="5695564" y="2857207"/>
                <a:ext cx="614938"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天津</a:t>
                </a:r>
              </a:p>
            </p:txBody>
          </p:sp>
          <p:sp>
            <p:nvSpPr>
              <p:cNvPr id="87" name="TextBox 97">
                <a:extLst>
                  <a:ext uri="{FF2B5EF4-FFF2-40B4-BE49-F238E27FC236}">
                    <a16:creationId xmlns:a16="http://schemas.microsoft.com/office/drawing/2014/main" id="{AC498921-A9DC-4987-A76D-6C69FF7CCFBC}"/>
                  </a:ext>
                </a:extLst>
              </p:cNvPr>
              <p:cNvSpPr txBox="1"/>
              <p:nvPr/>
            </p:nvSpPr>
            <p:spPr>
              <a:xfrm>
                <a:off x="6606112" y="4847276"/>
                <a:ext cx="740950"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钓鱼岛</a:t>
                </a:r>
              </a:p>
            </p:txBody>
          </p:sp>
        </p:grpSp>
        <p:sp>
          <p:nvSpPr>
            <p:cNvPr id="47" name="TextBox 128">
              <a:extLst>
                <a:ext uri="{FF2B5EF4-FFF2-40B4-BE49-F238E27FC236}">
                  <a16:creationId xmlns:a16="http://schemas.microsoft.com/office/drawing/2014/main" id="{CDBAA963-BCE4-423A-BCE5-3B3C621BC6CD}"/>
                </a:ext>
              </a:extLst>
            </p:cNvPr>
            <p:cNvSpPr txBox="1"/>
            <p:nvPr/>
          </p:nvSpPr>
          <p:spPr>
            <a:xfrm>
              <a:off x="5377568" y="2621793"/>
              <a:ext cx="614938" cy="332921"/>
            </a:xfrm>
            <a:prstGeom prst="rect">
              <a:avLst/>
            </a:prstGeom>
            <a:noFill/>
          </p:spPr>
          <p:txBody>
            <a:bodyPr wrap="none" rtlCol="0">
              <a:spAutoFit/>
            </a:bodyPr>
            <a:lstStyle/>
            <a:p>
              <a:r>
                <a:rPr lang="zh-CN" altLang="en-US" sz="600" b="1" dirty="0">
                  <a:solidFill>
                    <a:srgbClr val="FF0000"/>
                  </a:solidFill>
                  <a:cs typeface="+mn-ea"/>
                  <a:sym typeface="+mn-lt"/>
                </a:rPr>
                <a:t>北京</a:t>
              </a:r>
            </a:p>
          </p:txBody>
        </p:sp>
        <p:sp>
          <p:nvSpPr>
            <p:cNvPr id="48" name="任意多边形 52">
              <a:extLst>
                <a:ext uri="{FF2B5EF4-FFF2-40B4-BE49-F238E27FC236}">
                  <a16:creationId xmlns:a16="http://schemas.microsoft.com/office/drawing/2014/main" id="{0641FDA7-2FAB-4F1C-A9F3-1CCCBFFED1DB}"/>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9" name="南海诸岛">
              <a:extLst>
                <a:ext uri="{FF2B5EF4-FFF2-40B4-BE49-F238E27FC236}">
                  <a16:creationId xmlns:a16="http://schemas.microsoft.com/office/drawing/2014/main" id="{E009BB28-30D6-4FA2-ABBC-48D2B2688A28}"/>
                </a:ext>
              </a:extLst>
            </p:cNvPr>
            <p:cNvGrpSpPr/>
            <p:nvPr/>
          </p:nvGrpSpPr>
          <p:grpSpPr>
            <a:xfrm>
              <a:off x="7065892" y="5125359"/>
              <a:ext cx="890349" cy="1120909"/>
              <a:chOff x="7235824" y="5383993"/>
              <a:chExt cx="890349" cy="1120909"/>
            </a:xfrm>
          </p:grpSpPr>
          <p:pic>
            <p:nvPicPr>
              <p:cNvPr id="50" name="图片 49">
                <a:extLst>
                  <a:ext uri="{FF2B5EF4-FFF2-40B4-BE49-F238E27FC236}">
                    <a16:creationId xmlns:a16="http://schemas.microsoft.com/office/drawing/2014/main" id="{2F18C45D-7507-4678-ADCD-13E52BB1156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51" name="矩形 50">
                <a:extLst>
                  <a:ext uri="{FF2B5EF4-FFF2-40B4-BE49-F238E27FC236}">
                    <a16:creationId xmlns:a16="http://schemas.microsoft.com/office/drawing/2014/main" id="{FE6A573D-E7CA-4591-9843-6A2F0FDFF1E1}"/>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2" name="矩形 51">
                <a:extLst>
                  <a:ext uri="{FF2B5EF4-FFF2-40B4-BE49-F238E27FC236}">
                    <a16:creationId xmlns:a16="http://schemas.microsoft.com/office/drawing/2014/main" id="{9499587A-FFA9-4299-8AF3-E2EC625D64CB}"/>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3" name="TextBox 56">
                <a:extLst>
                  <a:ext uri="{FF2B5EF4-FFF2-40B4-BE49-F238E27FC236}">
                    <a16:creationId xmlns:a16="http://schemas.microsoft.com/office/drawing/2014/main" id="{C7B7C086-0AAA-4E30-B617-4CDCC408FCE0}"/>
                  </a:ext>
                </a:extLst>
              </p:cNvPr>
              <p:cNvSpPr txBox="1"/>
              <p:nvPr/>
            </p:nvSpPr>
            <p:spPr>
              <a:xfrm>
                <a:off x="7336644" y="6198649"/>
                <a:ext cx="789529" cy="306253"/>
              </a:xfrm>
              <a:prstGeom prst="rect">
                <a:avLst/>
              </a:prstGeom>
              <a:noFill/>
            </p:spPr>
            <p:txBody>
              <a:bodyPr wrap="none" rtlCol="0">
                <a:spAutoFit/>
              </a:bodyPr>
              <a:lstStyle/>
              <a:p>
                <a:r>
                  <a:rPr lang="zh-CN" altLang="en-US" sz="500" dirty="0">
                    <a:solidFill>
                      <a:schemeClr val="bg1"/>
                    </a:solidFill>
                    <a:cs typeface="+mn-ea"/>
                    <a:sym typeface="+mn-lt"/>
                  </a:rPr>
                  <a:t>南海诸岛</a:t>
                </a:r>
              </a:p>
            </p:txBody>
          </p:sp>
        </p:grpSp>
      </p:grpSp>
      <p:graphicFrame>
        <p:nvGraphicFramePr>
          <p:cNvPr id="96" name="表格 6">
            <a:extLst>
              <a:ext uri="{FF2B5EF4-FFF2-40B4-BE49-F238E27FC236}">
                <a16:creationId xmlns:a16="http://schemas.microsoft.com/office/drawing/2014/main" id="{95C00681-0EF6-4811-AE92-C4A220599228}"/>
              </a:ext>
            </a:extLst>
          </p:cNvPr>
          <p:cNvGraphicFramePr>
            <a:graphicFrameLocks noGrp="1"/>
          </p:cNvGraphicFramePr>
          <p:nvPr>
            <p:extLst>
              <p:ext uri="{D42A27DB-BD31-4B8C-83A1-F6EECF244321}">
                <p14:modId xmlns:p14="http://schemas.microsoft.com/office/powerpoint/2010/main" val="3178979899"/>
              </p:ext>
            </p:extLst>
          </p:nvPr>
        </p:nvGraphicFramePr>
        <p:xfrm>
          <a:off x="4662789" y="1870363"/>
          <a:ext cx="4117428" cy="2541519"/>
        </p:xfrm>
        <a:graphic>
          <a:graphicData uri="http://schemas.openxmlformats.org/drawingml/2006/table">
            <a:tbl>
              <a:tblPr firstRow="1" bandRow="1">
                <a:effectLst/>
                <a:tableStyleId>{7DF18680-E054-41AD-8BC1-D1AEF772440D}</a:tableStyleId>
              </a:tblPr>
              <a:tblGrid>
                <a:gridCol w="1029357">
                  <a:extLst>
                    <a:ext uri="{9D8B030D-6E8A-4147-A177-3AD203B41FA5}">
                      <a16:colId xmlns:a16="http://schemas.microsoft.com/office/drawing/2014/main" val="2638403606"/>
                    </a:ext>
                  </a:extLst>
                </a:gridCol>
                <a:gridCol w="1029357">
                  <a:extLst>
                    <a:ext uri="{9D8B030D-6E8A-4147-A177-3AD203B41FA5}">
                      <a16:colId xmlns:a16="http://schemas.microsoft.com/office/drawing/2014/main" val="1073014452"/>
                    </a:ext>
                  </a:extLst>
                </a:gridCol>
                <a:gridCol w="1029357">
                  <a:extLst>
                    <a:ext uri="{9D8B030D-6E8A-4147-A177-3AD203B41FA5}">
                      <a16:colId xmlns:a16="http://schemas.microsoft.com/office/drawing/2014/main" val="4276549256"/>
                    </a:ext>
                  </a:extLst>
                </a:gridCol>
                <a:gridCol w="1029357">
                  <a:extLst>
                    <a:ext uri="{9D8B030D-6E8A-4147-A177-3AD203B41FA5}">
                      <a16:colId xmlns:a16="http://schemas.microsoft.com/office/drawing/2014/main" val="3993857570"/>
                    </a:ext>
                  </a:extLst>
                </a:gridCol>
              </a:tblGrid>
              <a:tr h="573952">
                <a:tc>
                  <a:txBody>
                    <a:bodyPr/>
                    <a:lstStyle/>
                    <a:p>
                      <a:pPr algn="ctr"/>
                      <a:r>
                        <a:rPr lang="zh-CN" altLang="en-US" sz="1400">
                          <a:latin typeface="+mn-ea"/>
                          <a:ea typeface="+mn-ea"/>
                        </a:rPr>
                        <a:t>省份</a:t>
                      </a:r>
                    </a:p>
                  </a:txBody>
                  <a:tcPr anchor="ctr">
                    <a:solidFill>
                      <a:schemeClr val="accent1">
                        <a:lumMod val="50000"/>
                      </a:schemeClr>
                    </a:solidFill>
                  </a:tcPr>
                </a:tc>
                <a:tc>
                  <a:txBody>
                    <a:bodyPr/>
                    <a:lstStyle/>
                    <a:p>
                      <a:pPr algn="ctr"/>
                      <a:r>
                        <a:rPr lang="zh-CN" altLang="en-US" sz="1400">
                          <a:latin typeface="+mn-ea"/>
                          <a:ea typeface="+mn-ea"/>
                        </a:rPr>
                        <a:t>转籍率</a:t>
                      </a:r>
                      <a:endParaRPr lang="en-US" altLang="zh-CN" sz="1400">
                        <a:latin typeface="+mn-ea"/>
                        <a:ea typeface="+mn-ea"/>
                      </a:endParaRPr>
                    </a:p>
                    <a:p>
                      <a:pPr algn="ctr"/>
                      <a:r>
                        <a:rPr lang="zh-CN" altLang="en-US" sz="1400">
                          <a:latin typeface="+mn-ea"/>
                          <a:ea typeface="+mn-ea"/>
                        </a:rPr>
                        <a:t>（</a:t>
                      </a:r>
                      <a:r>
                        <a:rPr lang="en-US" altLang="zh-CN" sz="1400">
                          <a:latin typeface="+mn-ea"/>
                          <a:ea typeface="+mn-ea"/>
                        </a:rPr>
                        <a:t>%</a:t>
                      </a:r>
                      <a:r>
                        <a:rPr lang="zh-CN" altLang="en-US" sz="1400">
                          <a:latin typeface="+mn-ea"/>
                          <a:ea typeface="+mn-ea"/>
                        </a:rPr>
                        <a:t>）</a:t>
                      </a:r>
                    </a:p>
                  </a:txBody>
                  <a:tcPr anchor="ctr">
                    <a:solidFill>
                      <a:schemeClr val="accent1">
                        <a:lumMod val="50000"/>
                      </a:schemeClr>
                    </a:solidFill>
                  </a:tcPr>
                </a:tc>
                <a:tc>
                  <a:txBody>
                    <a:bodyPr/>
                    <a:lstStyle/>
                    <a:p>
                      <a:pPr algn="ctr"/>
                      <a:r>
                        <a:rPr lang="zh-CN" altLang="en-US" sz="1400" dirty="0">
                          <a:latin typeface="+mn-ea"/>
                          <a:ea typeface="+mn-ea"/>
                        </a:rPr>
                        <a:t>转籍量</a:t>
                      </a:r>
                      <a:endParaRPr lang="en-US" altLang="zh-CN" sz="1400" dirty="0">
                        <a:latin typeface="+mn-ea"/>
                        <a:ea typeface="+mn-ea"/>
                      </a:endParaRPr>
                    </a:p>
                    <a:p>
                      <a:pPr algn="ctr"/>
                      <a:r>
                        <a:rPr lang="zh-CN" altLang="en-US" sz="1400" dirty="0">
                          <a:latin typeface="+mn-ea"/>
                          <a:ea typeface="+mn-ea"/>
                        </a:rPr>
                        <a:t>（万辆）</a:t>
                      </a:r>
                    </a:p>
                  </a:txBody>
                  <a:tcPr anchor="ctr">
                    <a:solidFill>
                      <a:schemeClr val="accent1">
                        <a:lumMod val="50000"/>
                      </a:schemeClr>
                    </a:solidFill>
                  </a:tcPr>
                </a:tc>
                <a:tc>
                  <a:txBody>
                    <a:bodyPr/>
                    <a:lstStyle/>
                    <a:p>
                      <a:pPr algn="ctr"/>
                      <a:r>
                        <a:rPr lang="zh-CN" altLang="en-US" sz="1400">
                          <a:latin typeface="+mn-ea"/>
                          <a:ea typeface="+mn-ea"/>
                        </a:rPr>
                        <a:t>同比</a:t>
                      </a:r>
                      <a:endParaRPr lang="en-US" altLang="zh-CN" sz="1400">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a:latin typeface="+mn-ea"/>
                          <a:ea typeface="+mn-ea"/>
                        </a:rPr>
                        <a:t>（</a:t>
                      </a:r>
                      <a:r>
                        <a:rPr lang="en-US" altLang="zh-CN" sz="1400">
                          <a:latin typeface="+mn-ea"/>
                          <a:ea typeface="+mn-ea"/>
                        </a:rPr>
                        <a:t>%</a:t>
                      </a:r>
                      <a:r>
                        <a:rPr lang="zh-CN" altLang="en-US" sz="1400">
                          <a:latin typeface="+mn-ea"/>
                          <a:ea typeface="+mn-ea"/>
                        </a:rPr>
                        <a:t>）</a:t>
                      </a:r>
                    </a:p>
                  </a:txBody>
                  <a:tcPr anchor="ctr">
                    <a:solidFill>
                      <a:schemeClr val="accent1">
                        <a:lumMod val="50000"/>
                      </a:schemeClr>
                    </a:solidFill>
                  </a:tcPr>
                </a:tc>
                <a:extLst>
                  <a:ext uri="{0D108BD9-81ED-4DB2-BD59-A6C34878D82A}">
                    <a16:rowId xmlns:a16="http://schemas.microsoft.com/office/drawing/2014/main" val="2643175583"/>
                  </a:ext>
                </a:extLst>
              </a:tr>
              <a:tr h="396770">
                <a:tc>
                  <a:txBody>
                    <a:bodyPr/>
                    <a:lstStyle/>
                    <a:p>
                      <a:pPr marL="0" algn="ctr" defTabSz="914400" rtl="0" eaLnBrk="1" fontAlgn="ctr" latinLnBrk="0" hangingPunct="1"/>
                      <a:r>
                        <a:rPr lang="zh-CN" altLang="en-US" sz="1200" b="1" i="0" u="none" strike="noStrike" kern="1200">
                          <a:solidFill>
                            <a:srgbClr val="000000"/>
                          </a:solidFill>
                          <a:effectLst/>
                          <a:latin typeface="宋体" panose="02010600030101010101" pitchFamily="2" charset="-122"/>
                          <a:ea typeface="宋体" panose="02010600030101010101" pitchFamily="2" charset="-122"/>
                          <a:cs typeface="+mn-cs"/>
                        </a:rPr>
                        <a:t>北京</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44.96%</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3.02</a:t>
                      </a:r>
                    </a:p>
                  </a:txBody>
                  <a:tcPr marL="9525" marR="9525" marT="9525" marB="0" anchor="ctr">
                    <a:solidFill>
                      <a:schemeClr val="bg1">
                        <a:lumMod val="95000"/>
                      </a:schemeClr>
                    </a:solidFill>
                  </a:tcPr>
                </a:tc>
                <a:tc>
                  <a:txBody>
                    <a:bodyPr/>
                    <a:lstStyle/>
                    <a:p>
                      <a:pPr algn="ctr" fontAlgn="ctr"/>
                      <a:r>
                        <a:rPr lang="en-US" altLang="zh-CN" sz="1100" b="1" i="0" u="none" strike="noStrike">
                          <a:solidFill>
                            <a:srgbClr val="9C0006"/>
                          </a:solidFill>
                          <a:effectLst/>
                          <a:latin typeface="宋体" panose="02010600030101010101" pitchFamily="2" charset="-122"/>
                          <a:ea typeface="宋体" panose="02010600030101010101" pitchFamily="2" charset="-122"/>
                        </a:rPr>
                        <a:t>21.0%</a:t>
                      </a:r>
                    </a:p>
                  </a:txBody>
                  <a:tcPr marL="9525" marR="9525" marT="9525" marB="0" anchor="ctr">
                    <a:solidFill>
                      <a:schemeClr val="bg1">
                        <a:lumMod val="95000"/>
                      </a:schemeClr>
                    </a:solidFill>
                  </a:tcPr>
                </a:tc>
                <a:extLst>
                  <a:ext uri="{0D108BD9-81ED-4DB2-BD59-A6C34878D82A}">
                    <a16:rowId xmlns:a16="http://schemas.microsoft.com/office/drawing/2014/main" val="2577173330"/>
                  </a:ext>
                </a:extLst>
              </a:tr>
              <a:tr h="396770">
                <a:tc>
                  <a:txBody>
                    <a:bodyPr/>
                    <a:lstStyle/>
                    <a:p>
                      <a:pPr marL="0" algn="ctr" defTabSz="914400" rtl="0" eaLnBrk="1" fontAlgn="ctr" latinLnBrk="0" hangingPunct="1"/>
                      <a:r>
                        <a:rPr lang="zh-CN" altLang="en-US" sz="1200" b="1" i="0" u="none" strike="noStrike" kern="1200">
                          <a:solidFill>
                            <a:srgbClr val="000000"/>
                          </a:solidFill>
                          <a:effectLst/>
                          <a:latin typeface="宋体" panose="02010600030101010101" pitchFamily="2" charset="-122"/>
                          <a:ea typeface="宋体" panose="02010600030101010101" pitchFamily="2" charset="-122"/>
                          <a:cs typeface="+mn-cs"/>
                        </a:rPr>
                        <a:t>湖北</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32.98%</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1.58</a:t>
                      </a:r>
                    </a:p>
                  </a:txBody>
                  <a:tcPr marL="9525" marR="9525" marT="9525" marB="0" anchor="ctr">
                    <a:solidFill>
                      <a:schemeClr val="bg1">
                        <a:lumMod val="95000"/>
                      </a:schemeClr>
                    </a:solidFill>
                  </a:tcPr>
                </a:tc>
                <a:tc>
                  <a:txBody>
                    <a:bodyPr/>
                    <a:lstStyle/>
                    <a:p>
                      <a:pPr algn="ctr" fontAlgn="ctr"/>
                      <a:r>
                        <a:rPr lang="en-US" altLang="zh-CN" sz="1100" b="1" i="0" u="none" strike="noStrike">
                          <a:solidFill>
                            <a:srgbClr val="006100"/>
                          </a:solidFill>
                          <a:effectLst/>
                          <a:latin typeface="宋体" panose="02010600030101010101" pitchFamily="2" charset="-122"/>
                          <a:ea typeface="宋体" panose="02010600030101010101" pitchFamily="2" charset="-122"/>
                        </a:rPr>
                        <a:t>-5.2%</a:t>
                      </a:r>
                    </a:p>
                  </a:txBody>
                  <a:tcPr marL="9525" marR="9525" marT="9525" marB="0" anchor="ctr">
                    <a:solidFill>
                      <a:schemeClr val="bg1">
                        <a:lumMod val="95000"/>
                      </a:schemeClr>
                    </a:solidFill>
                  </a:tcPr>
                </a:tc>
                <a:extLst>
                  <a:ext uri="{0D108BD9-81ED-4DB2-BD59-A6C34878D82A}">
                    <a16:rowId xmlns:a16="http://schemas.microsoft.com/office/drawing/2014/main" val="2660376722"/>
                  </a:ext>
                </a:extLst>
              </a:tr>
              <a:tr h="396770">
                <a:tc>
                  <a:txBody>
                    <a:bodyPr/>
                    <a:lstStyle/>
                    <a:p>
                      <a:pPr marL="0" algn="ctr" defTabSz="914400" rtl="0" eaLnBrk="1" fontAlgn="ctr" latinLnBrk="0" hangingPunct="1"/>
                      <a:r>
                        <a:rPr lang="zh-CN" altLang="en-US" sz="1200" b="1" i="0" u="none" strike="noStrike" kern="1200">
                          <a:solidFill>
                            <a:srgbClr val="000000"/>
                          </a:solidFill>
                          <a:effectLst/>
                          <a:latin typeface="宋体" panose="02010600030101010101" pitchFamily="2" charset="-122"/>
                          <a:ea typeface="宋体" panose="02010600030101010101" pitchFamily="2" charset="-122"/>
                          <a:cs typeface="+mn-cs"/>
                        </a:rPr>
                        <a:t>上海</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32.46%</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1.80</a:t>
                      </a:r>
                    </a:p>
                  </a:txBody>
                  <a:tcPr marL="9525" marR="9525" marT="9525" marB="0" anchor="ctr">
                    <a:solidFill>
                      <a:schemeClr val="bg1">
                        <a:lumMod val="95000"/>
                      </a:schemeClr>
                    </a:solidFill>
                  </a:tcPr>
                </a:tc>
                <a:tc>
                  <a:txBody>
                    <a:bodyPr/>
                    <a:lstStyle/>
                    <a:p>
                      <a:pPr algn="ctr" fontAlgn="ctr"/>
                      <a:r>
                        <a:rPr lang="en-US" altLang="zh-CN" sz="1100" b="1" i="0" u="none" strike="noStrike">
                          <a:solidFill>
                            <a:srgbClr val="006100"/>
                          </a:solidFill>
                          <a:effectLst/>
                          <a:latin typeface="宋体" panose="02010600030101010101" pitchFamily="2" charset="-122"/>
                          <a:ea typeface="宋体" panose="02010600030101010101" pitchFamily="2" charset="-122"/>
                        </a:rPr>
                        <a:t>-0.2%</a:t>
                      </a:r>
                    </a:p>
                  </a:txBody>
                  <a:tcPr marL="9525" marR="9525" marT="9525" marB="0" anchor="ctr">
                    <a:solidFill>
                      <a:schemeClr val="bg1">
                        <a:lumMod val="95000"/>
                      </a:schemeClr>
                    </a:solidFill>
                  </a:tcPr>
                </a:tc>
                <a:extLst>
                  <a:ext uri="{0D108BD9-81ED-4DB2-BD59-A6C34878D82A}">
                    <a16:rowId xmlns:a16="http://schemas.microsoft.com/office/drawing/2014/main" val="1016051170"/>
                  </a:ext>
                </a:extLst>
              </a:tr>
              <a:tr h="396770">
                <a:tc>
                  <a:txBody>
                    <a:bodyPr/>
                    <a:lstStyle/>
                    <a:p>
                      <a:pPr marL="0" algn="ctr" defTabSz="914400" rtl="0" eaLnBrk="1" fontAlgn="ctr" latinLnBrk="0" hangingPunct="1"/>
                      <a:r>
                        <a:rPr lang="zh-CN" altLang="en-US" sz="1200" b="1" i="0" u="none" strike="noStrike" kern="1200">
                          <a:solidFill>
                            <a:srgbClr val="000000"/>
                          </a:solidFill>
                          <a:effectLst/>
                          <a:latin typeface="宋体" panose="02010600030101010101" pitchFamily="2" charset="-122"/>
                          <a:ea typeface="宋体" panose="02010600030101010101" pitchFamily="2" charset="-122"/>
                          <a:cs typeface="+mn-cs"/>
                        </a:rPr>
                        <a:t>山东</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30.26%</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4.02</a:t>
                      </a:r>
                    </a:p>
                  </a:txBody>
                  <a:tcPr marL="9525" marR="9525" marT="9525" marB="0" anchor="ctr">
                    <a:solidFill>
                      <a:schemeClr val="bg1">
                        <a:lumMod val="95000"/>
                      </a:schemeClr>
                    </a:solidFill>
                  </a:tcPr>
                </a:tc>
                <a:tc>
                  <a:txBody>
                    <a:bodyPr/>
                    <a:lstStyle/>
                    <a:p>
                      <a:pPr algn="ctr" fontAlgn="ctr"/>
                      <a:r>
                        <a:rPr lang="en-US" altLang="zh-CN" sz="1100" b="1" i="0" u="none" strike="noStrike">
                          <a:solidFill>
                            <a:srgbClr val="006100"/>
                          </a:solidFill>
                          <a:effectLst/>
                          <a:latin typeface="宋体" panose="02010600030101010101" pitchFamily="2" charset="-122"/>
                          <a:ea typeface="宋体" panose="02010600030101010101" pitchFamily="2" charset="-122"/>
                        </a:rPr>
                        <a:t>-15.6%</a:t>
                      </a:r>
                    </a:p>
                  </a:txBody>
                  <a:tcPr marL="9525" marR="9525" marT="9525" marB="0" anchor="ctr">
                    <a:solidFill>
                      <a:schemeClr val="bg1">
                        <a:lumMod val="95000"/>
                      </a:schemeClr>
                    </a:solidFill>
                  </a:tcPr>
                </a:tc>
                <a:extLst>
                  <a:ext uri="{0D108BD9-81ED-4DB2-BD59-A6C34878D82A}">
                    <a16:rowId xmlns:a16="http://schemas.microsoft.com/office/drawing/2014/main" val="526029059"/>
                  </a:ext>
                </a:extLst>
              </a:tr>
              <a:tr h="380487">
                <a:tc>
                  <a:txBody>
                    <a:bodyPr/>
                    <a:lstStyle/>
                    <a:p>
                      <a:pPr marL="0" algn="ctr" defTabSz="914400" rtl="0" eaLnBrk="1" fontAlgn="ctr" latinLnBrk="0" hangingPunct="1"/>
                      <a:r>
                        <a:rPr lang="zh-CN" altLang="en-US" sz="1200" b="1" i="0" u="none" strike="noStrike" kern="1200">
                          <a:solidFill>
                            <a:srgbClr val="000000"/>
                          </a:solidFill>
                          <a:effectLst/>
                          <a:latin typeface="宋体" panose="02010600030101010101" pitchFamily="2" charset="-122"/>
                          <a:ea typeface="宋体" panose="02010600030101010101" pitchFamily="2" charset="-122"/>
                          <a:cs typeface="+mn-cs"/>
                        </a:rPr>
                        <a:t>安徽</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30.14%</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1200" b="1" i="0" u="none" strike="noStrike" kern="1200">
                          <a:solidFill>
                            <a:srgbClr val="000000"/>
                          </a:solidFill>
                          <a:effectLst/>
                          <a:latin typeface="宋体" panose="02010600030101010101" pitchFamily="2" charset="-122"/>
                          <a:ea typeface="宋体" panose="02010600030101010101" pitchFamily="2" charset="-122"/>
                          <a:cs typeface="+mn-cs"/>
                        </a:rPr>
                        <a:t>0.50</a:t>
                      </a:r>
                    </a:p>
                  </a:txBody>
                  <a:tcPr marL="9525" marR="9525" marT="9525" marB="0" anchor="ctr">
                    <a:solidFill>
                      <a:schemeClr val="bg1">
                        <a:lumMod val="95000"/>
                      </a:schemeClr>
                    </a:solidFill>
                  </a:tcPr>
                </a:tc>
                <a:tc>
                  <a:txBody>
                    <a:bodyPr/>
                    <a:lstStyle/>
                    <a:p>
                      <a:pPr algn="ctr" fontAlgn="ctr"/>
                      <a:r>
                        <a:rPr lang="en-US" altLang="zh-CN" sz="1100" b="1" i="0" u="none" strike="noStrike">
                          <a:solidFill>
                            <a:srgbClr val="006100"/>
                          </a:solidFill>
                          <a:effectLst/>
                          <a:latin typeface="宋体" panose="02010600030101010101" pitchFamily="2" charset="-122"/>
                          <a:ea typeface="宋体" panose="02010600030101010101" pitchFamily="2" charset="-122"/>
                        </a:rPr>
                        <a:t>-39.3%</a:t>
                      </a:r>
                    </a:p>
                  </a:txBody>
                  <a:tcPr marL="9525" marR="9525" marT="9525" marB="0" anchor="ctr">
                    <a:solidFill>
                      <a:schemeClr val="bg1">
                        <a:lumMod val="95000"/>
                      </a:schemeClr>
                    </a:solidFill>
                  </a:tcPr>
                </a:tc>
                <a:extLst>
                  <a:ext uri="{0D108BD9-81ED-4DB2-BD59-A6C34878D82A}">
                    <a16:rowId xmlns:a16="http://schemas.microsoft.com/office/drawing/2014/main" val="3251728384"/>
                  </a:ext>
                </a:extLst>
              </a:tr>
            </a:tbl>
          </a:graphicData>
        </a:graphic>
      </p:graphicFrame>
      <p:sp>
        <p:nvSpPr>
          <p:cNvPr id="97" name="文本框 96">
            <a:extLst>
              <a:ext uri="{FF2B5EF4-FFF2-40B4-BE49-F238E27FC236}">
                <a16:creationId xmlns:a16="http://schemas.microsoft.com/office/drawing/2014/main" id="{9B09BD5E-0A04-4108-B160-FCF299D5DBAE}"/>
              </a:ext>
            </a:extLst>
          </p:cNvPr>
          <p:cNvSpPr txBox="1"/>
          <p:nvPr/>
        </p:nvSpPr>
        <p:spPr>
          <a:xfrm>
            <a:off x="4662786" y="1444435"/>
            <a:ext cx="4117420" cy="369332"/>
          </a:xfrm>
          <a:prstGeom prst="rect">
            <a:avLst/>
          </a:prstGeom>
          <a:solidFill>
            <a:schemeClr val="accent1">
              <a:lumMod val="50000"/>
            </a:schemeClr>
          </a:solidFill>
        </p:spPr>
        <p:txBody>
          <a:bodyPr wrap="square" rtlCol="0" anchor="ctr">
            <a:spAutoFit/>
          </a:bodyPr>
          <a:lstStyle/>
          <a:p>
            <a:pPr algn="ctr"/>
            <a:r>
              <a:rPr lang="en-US" altLang="zh-CN" b="1">
                <a:solidFill>
                  <a:schemeClr val="bg1"/>
                </a:solidFill>
                <a:latin typeface="+mj-ea"/>
                <a:ea typeface="+mj-ea"/>
              </a:rPr>
              <a:t>2022</a:t>
            </a:r>
            <a:r>
              <a:rPr lang="zh-CN" altLang="en-US" b="1">
                <a:solidFill>
                  <a:schemeClr val="bg1"/>
                </a:solidFill>
                <a:latin typeface="+mj-ea"/>
                <a:ea typeface="+mj-ea"/>
              </a:rPr>
              <a:t>年</a:t>
            </a:r>
            <a:r>
              <a:rPr lang="en-US" altLang="zh-CN" b="1">
                <a:solidFill>
                  <a:schemeClr val="bg1"/>
                </a:solidFill>
                <a:latin typeface="+mj-ea"/>
                <a:ea typeface="+mj-ea"/>
              </a:rPr>
              <a:t>9</a:t>
            </a:r>
            <a:r>
              <a:rPr lang="zh-CN" altLang="en-US" b="1">
                <a:solidFill>
                  <a:schemeClr val="bg1"/>
                </a:solidFill>
                <a:latin typeface="+mj-ea"/>
                <a:ea typeface="+mj-ea"/>
              </a:rPr>
              <a:t>月</a:t>
            </a:r>
            <a:r>
              <a:rPr lang="zh-CN" altLang="en-US" b="1" dirty="0">
                <a:solidFill>
                  <a:schemeClr val="bg1"/>
                </a:solidFill>
                <a:latin typeface="+mj-ea"/>
                <a:ea typeface="+mj-ea"/>
              </a:rPr>
              <a:t>流通活跃</a:t>
            </a:r>
            <a:r>
              <a:rPr lang="en-US" altLang="zh-CN" b="1" dirty="0">
                <a:solidFill>
                  <a:schemeClr val="bg1"/>
                </a:solidFill>
                <a:latin typeface="+mj-ea"/>
                <a:ea typeface="+mj-ea"/>
              </a:rPr>
              <a:t>TOP5</a:t>
            </a:r>
            <a:endParaRPr lang="zh-CN" altLang="en-US" b="1" dirty="0">
              <a:solidFill>
                <a:schemeClr val="bg1"/>
              </a:solidFill>
              <a:latin typeface="+mj-ea"/>
              <a:ea typeface="+mj-ea"/>
            </a:endParaRPr>
          </a:p>
        </p:txBody>
      </p:sp>
      <p:sp>
        <p:nvSpPr>
          <p:cNvPr id="95" name="文本框 94">
            <a:extLst>
              <a:ext uri="{FF2B5EF4-FFF2-40B4-BE49-F238E27FC236}">
                <a16:creationId xmlns:a16="http://schemas.microsoft.com/office/drawing/2014/main" id="{7E1EBCAB-22C2-442A-B577-91D20374F095}"/>
              </a:ext>
            </a:extLst>
          </p:cNvPr>
          <p:cNvSpPr txBox="1"/>
          <p:nvPr/>
        </p:nvSpPr>
        <p:spPr>
          <a:xfrm>
            <a:off x="258452" y="4990338"/>
            <a:ext cx="8808668" cy="1144609"/>
          </a:xfrm>
          <a:prstGeom prst="rect">
            <a:avLst/>
          </a:prstGeom>
          <a:noFill/>
        </p:spPr>
        <p:txBody>
          <a:bodyPr wrap="square" rtlCol="0">
            <a:spAutoFit/>
          </a:bodyPr>
          <a:lstStyle/>
          <a:p>
            <a:pPr algn="l">
              <a:lnSpc>
                <a:spcPct val="200000"/>
              </a:lnSpc>
            </a:pP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2022</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200" dirty="0">
                <a:solidFill>
                  <a:prstClr val="black"/>
                </a:solidFill>
                <a:latin typeface="微软雅黑" panose="020B0503020204020204" pitchFamily="34" charset="-122"/>
                <a:ea typeface="微软雅黑" panose="020B0503020204020204" pitchFamily="34" charset="-122"/>
              </a:rPr>
              <a:t>9</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全国转籍比例排名前五的省份是北京</a:t>
            </a:r>
            <a:r>
              <a:rPr lang="zh-CN" altLang="en-US" sz="1200">
                <a:latin typeface="微软雅黑" panose="020B0503020204020204" pitchFamily="34" charset="-122"/>
                <a:ea typeface="微软雅黑" panose="020B0503020204020204" pitchFamily="34" charset="-122"/>
              </a:rPr>
              <a:t>、湖北、上海、山东、安徽。其中</a:t>
            </a:r>
            <a:r>
              <a:rPr lang="zh-CN" altLang="en-US" sz="1200">
                <a:solidFill>
                  <a:prstClr val="black"/>
                </a:solidFill>
                <a:latin typeface="微软雅黑" panose="020B0503020204020204" pitchFamily="34" charset="-122"/>
                <a:ea typeface="微软雅黑" panose="020B0503020204020204" pitchFamily="34" charset="-122"/>
              </a:rPr>
              <a:t>北京</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转籍率最高为</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44.96%</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，湖北、上海、山东、安徽四省转籍率超过</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30%</a:t>
            </a:r>
            <a:r>
              <a:rPr lang="zh-CN" altLang="en-US" sz="1200">
                <a:solidFill>
                  <a:prstClr val="black"/>
                </a:solidFill>
                <a:latin typeface="微软雅黑" panose="020B0503020204020204" pitchFamily="34" charset="-122"/>
                <a:ea typeface="微软雅黑" panose="020B0503020204020204" pitchFamily="34" charset="-122"/>
              </a:rPr>
              <a:t>。具体从转籍量来看，北京增长明显</a:t>
            </a:r>
            <a:r>
              <a:rPr lang="zh-CN" altLang="en-US" sz="1200">
                <a:solidFill>
                  <a:schemeClr val="tx1"/>
                </a:solidFill>
                <a:latin typeface="微软雅黑" panose="020B0503020204020204" pitchFamily="34" charset="-122"/>
                <a:ea typeface="微软雅黑" panose="020B0503020204020204" pitchFamily="34" charset="-122"/>
                <a:cs typeface="+mn-cs"/>
              </a:rPr>
              <a:t>同比增长</a:t>
            </a:r>
            <a:r>
              <a:rPr lang="en-US" altLang="zh-CN" sz="1200">
                <a:solidFill>
                  <a:schemeClr val="tx1"/>
                </a:solidFill>
                <a:latin typeface="微软雅黑" panose="020B0503020204020204" pitchFamily="34" charset="-122"/>
                <a:ea typeface="微软雅黑" panose="020B0503020204020204" pitchFamily="34" charset="-122"/>
                <a:cs typeface="+mn-cs"/>
              </a:rPr>
              <a:t>21%</a:t>
            </a:r>
            <a:r>
              <a:rPr lang="zh-CN" altLang="en-US" sz="1200">
                <a:solidFill>
                  <a:schemeClr val="tx1"/>
                </a:solidFill>
                <a:latin typeface="微软雅黑" panose="020B0503020204020204" pitchFamily="34" charset="-122"/>
                <a:ea typeface="微软雅黑" panose="020B0503020204020204" pitchFamily="34" charset="-122"/>
                <a:cs typeface="+mn-cs"/>
              </a:rPr>
              <a:t>，为</a:t>
            </a:r>
            <a:r>
              <a:rPr lang="en-US" altLang="zh-CN" sz="1200">
                <a:solidFill>
                  <a:schemeClr val="tx1"/>
                </a:solidFill>
                <a:latin typeface="微软雅黑" panose="020B0503020204020204" pitchFamily="34" charset="-122"/>
                <a:ea typeface="微软雅黑" panose="020B0503020204020204" pitchFamily="34" charset="-122"/>
                <a:cs typeface="+mn-cs"/>
              </a:rPr>
              <a:t>3.02</a:t>
            </a:r>
            <a:r>
              <a:rPr lang="zh-CN" altLang="en-US" sz="1200">
                <a:solidFill>
                  <a:schemeClr val="tx1"/>
                </a:solidFill>
                <a:latin typeface="微软雅黑" panose="020B0503020204020204" pitchFamily="34" charset="-122"/>
                <a:ea typeface="微软雅黑" panose="020B0503020204020204" pitchFamily="34" charset="-122"/>
                <a:cs typeface="+mn-cs"/>
              </a:rPr>
              <a:t>万辆。其余四省同比均有所下降，其中安徽省下降明显，同比下降</a:t>
            </a:r>
            <a:r>
              <a:rPr lang="en-US" altLang="zh-CN" sz="1200">
                <a:solidFill>
                  <a:schemeClr val="tx1"/>
                </a:solidFill>
                <a:latin typeface="微软雅黑" panose="020B0503020204020204" pitchFamily="34" charset="-122"/>
                <a:ea typeface="微软雅黑" panose="020B0503020204020204" pitchFamily="34" charset="-122"/>
                <a:cs typeface="+mn-cs"/>
              </a:rPr>
              <a:t>39%</a:t>
            </a:r>
            <a:r>
              <a:rPr lang="zh-CN" altLang="en-US" sz="1200">
                <a:solidFill>
                  <a:schemeClr val="tx1"/>
                </a:solidFill>
                <a:latin typeface="微软雅黑" panose="020B0503020204020204" pitchFamily="34" charset="-122"/>
                <a:ea typeface="微软雅黑" panose="020B0503020204020204" pitchFamily="34" charset="-122"/>
                <a:cs typeface="+mn-cs"/>
              </a:rPr>
              <a:t>，转籍量为</a:t>
            </a:r>
            <a:r>
              <a:rPr lang="en-US" altLang="zh-CN" sz="1200">
                <a:solidFill>
                  <a:schemeClr val="tx1"/>
                </a:solidFill>
                <a:latin typeface="微软雅黑" panose="020B0503020204020204" pitchFamily="34" charset="-122"/>
                <a:ea typeface="微软雅黑" panose="020B0503020204020204" pitchFamily="34" charset="-122"/>
                <a:cs typeface="+mn-cs"/>
              </a:rPr>
              <a:t>0.5</a:t>
            </a:r>
            <a:r>
              <a:rPr lang="zh-CN" altLang="en-US" sz="1200">
                <a:solidFill>
                  <a:schemeClr val="tx1"/>
                </a:solidFill>
                <a:latin typeface="微软雅黑" panose="020B0503020204020204" pitchFamily="34" charset="-122"/>
                <a:ea typeface="微软雅黑" panose="020B0503020204020204" pitchFamily="34" charset="-122"/>
                <a:cs typeface="+mn-cs"/>
              </a:rPr>
              <a:t>万辆。山东较去年同期下降了</a:t>
            </a:r>
            <a:r>
              <a:rPr lang="en-US" altLang="zh-CN" sz="1200">
                <a:solidFill>
                  <a:schemeClr val="tx1"/>
                </a:solidFill>
                <a:latin typeface="微软雅黑" panose="020B0503020204020204" pitchFamily="34" charset="-122"/>
                <a:ea typeface="微软雅黑" panose="020B0503020204020204" pitchFamily="34" charset="-122"/>
                <a:cs typeface="+mn-cs"/>
              </a:rPr>
              <a:t>15.6%</a:t>
            </a:r>
            <a:r>
              <a:rPr lang="zh-CN" altLang="en-US" sz="1200">
                <a:solidFill>
                  <a:schemeClr val="tx1"/>
                </a:solidFill>
                <a:latin typeface="微软雅黑" panose="020B0503020204020204" pitchFamily="34" charset="-122"/>
                <a:ea typeface="微软雅黑" panose="020B0503020204020204" pitchFamily="34" charset="-122"/>
                <a:cs typeface="+mn-cs"/>
              </a:rPr>
              <a:t>，转籍量为</a:t>
            </a:r>
            <a:r>
              <a:rPr lang="en-US" altLang="zh-CN" sz="1200">
                <a:solidFill>
                  <a:schemeClr val="tx1"/>
                </a:solidFill>
                <a:latin typeface="微软雅黑" panose="020B0503020204020204" pitchFamily="34" charset="-122"/>
                <a:ea typeface="微软雅黑" panose="020B0503020204020204" pitchFamily="34" charset="-122"/>
                <a:cs typeface="+mn-cs"/>
              </a:rPr>
              <a:t>4.02</a:t>
            </a:r>
            <a:r>
              <a:rPr lang="zh-CN" altLang="en-US" sz="1200">
                <a:solidFill>
                  <a:schemeClr val="tx1"/>
                </a:solidFill>
                <a:latin typeface="微软雅黑" panose="020B0503020204020204" pitchFamily="34" charset="-122"/>
                <a:ea typeface="微软雅黑" panose="020B0503020204020204" pitchFamily="34" charset="-122"/>
                <a:cs typeface="+mn-cs"/>
              </a:rPr>
              <a:t>万辆。</a:t>
            </a:r>
            <a:endParaRPr lang="zh-CN" altLang="en-US" sz="1200" dirty="0">
              <a:solidFill>
                <a:schemeClr val="tx1"/>
              </a:solidFill>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2226596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经销商调研情况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03</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664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749471" cy="400110"/>
          </a:xfrm>
          <a:prstGeom prst="rect">
            <a:avLst/>
          </a:prstGeom>
          <a:noFill/>
        </p:spPr>
        <p:txBody>
          <a:bodyPr wrap="none" rtlCol="0">
            <a:spAutoFit/>
          </a:bodyPr>
          <a:lstStyle/>
          <a:p>
            <a:pPr eaLnBrk="0" fontAlgn="base" hangingPunct="0">
              <a:spcBef>
                <a:spcPct val="0"/>
              </a:spcBef>
              <a:spcAft>
                <a:spcPct val="0"/>
              </a:spcAft>
            </a:pPr>
            <a:r>
              <a:rPr lang="zh-CN" altLang="en-US" sz="2000" b="1">
                <a:solidFill>
                  <a:schemeClr val="bg2">
                    <a:lumMod val="25000"/>
                  </a:schemeClr>
                </a:solidFill>
                <a:latin typeface="微软雅黑" panose="020B0503020204020204" pitchFamily="34" charset="-122"/>
                <a:ea typeface="微软雅黑" panose="020B0503020204020204" pitchFamily="34" charset="-122"/>
              </a:rPr>
              <a:t>二手车经销商情况分析</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217B065B-FCB1-4B31-AE64-DE7F8AA9E215}"/>
              </a:ext>
            </a:extLst>
          </p:cNvPr>
          <p:cNvSpPr txBox="1"/>
          <p:nvPr/>
        </p:nvSpPr>
        <p:spPr>
          <a:xfrm>
            <a:off x="5209678" y="2037240"/>
            <a:ext cx="3498095" cy="3245184"/>
          </a:xfrm>
          <a:prstGeom prst="rect">
            <a:avLst/>
          </a:prstGeom>
          <a:noFill/>
        </p:spPr>
        <p:txBody>
          <a:bodyPr wrap="square" rtlCol="0">
            <a:spAutoFit/>
          </a:bodyPr>
          <a:lstStyle/>
          <a:p>
            <a:pPr>
              <a:lnSpc>
                <a:spcPct val="250000"/>
              </a:lnSpc>
            </a:pPr>
            <a:r>
              <a:rPr lang="zh-CN" altLang="zh-CN" sz="1200" b="1" dirty="0">
                <a:solidFill>
                  <a:schemeClr val="bg2">
                    <a:lumMod val="25000"/>
                  </a:schemeClr>
                </a:solidFill>
                <a:latin typeface="微软雅黑" panose="020B0503020204020204" pitchFamily="34" charset="-122"/>
                <a:ea typeface="微软雅黑" panose="020B0503020204020204" pitchFamily="34" charset="-122"/>
              </a:rPr>
              <a:t>调研</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显示</a:t>
            </a:r>
            <a:r>
              <a:rPr lang="zh-CN" altLang="zh-CN" sz="1200" b="1"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b="1">
                <a:solidFill>
                  <a:schemeClr val="bg2">
                    <a:lumMod val="25000"/>
                  </a:schemeClr>
                </a:solidFill>
                <a:latin typeface="微软雅黑" panose="020B0503020204020204" pitchFamily="34" charset="-122"/>
                <a:ea typeface="微软雅黑" panose="020B0503020204020204" pitchFamily="34" charset="-122"/>
              </a:rPr>
              <a:t>2022</a:t>
            </a:r>
            <a:r>
              <a:rPr lang="zh-CN" altLang="en-US" sz="1200" b="1">
                <a:solidFill>
                  <a:schemeClr val="bg2">
                    <a:lumMod val="25000"/>
                  </a:schemeClr>
                </a:solidFill>
                <a:latin typeface="微软雅黑" panose="020B0503020204020204" pitchFamily="34" charset="-122"/>
                <a:ea typeface="微软雅黑" panose="020B0503020204020204" pitchFamily="34" charset="-122"/>
              </a:rPr>
              <a:t>年</a:t>
            </a:r>
            <a:r>
              <a:rPr lang="en-US" altLang="zh-CN" sz="1200" b="1">
                <a:solidFill>
                  <a:schemeClr val="bg2">
                    <a:lumMod val="25000"/>
                  </a:schemeClr>
                </a:solidFill>
                <a:latin typeface="微软雅黑" panose="020B0503020204020204" pitchFamily="34" charset="-122"/>
                <a:ea typeface="微软雅黑" panose="020B0503020204020204" pitchFamily="34" charset="-122"/>
              </a:rPr>
              <a:t>1</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0</a:t>
            </a:r>
            <a:r>
              <a:rPr lang="zh-CN" altLang="en-US" sz="1200" b="1">
                <a:solidFill>
                  <a:schemeClr val="bg2">
                    <a:lumMod val="25000"/>
                  </a:schemeClr>
                </a:solidFill>
                <a:latin typeface="微软雅黑" panose="020B0503020204020204" pitchFamily="34" charset="-122"/>
                <a:ea typeface="微软雅黑" panose="020B0503020204020204" pitchFamily="34" charset="-122"/>
              </a:rPr>
              <a:t>月份</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库存周期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天以内的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22.4%</a:t>
            </a:r>
            <a:r>
              <a:rPr lang="zh-CN" altLang="en-US" sz="1200" b="1">
                <a:solidFill>
                  <a:schemeClr val="bg2">
                    <a:lumMod val="25000"/>
                  </a:schemeClr>
                </a:solidFill>
                <a:latin typeface="微软雅黑" panose="020B0503020204020204" pitchFamily="34" charset="-122"/>
                <a:ea typeface="微软雅黑" panose="020B0503020204020204" pitchFamily="34" charset="-122"/>
              </a:rPr>
              <a:t>，较上月占比减少了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1.3</a:t>
            </a:r>
            <a:r>
              <a:rPr lang="zh-CN" altLang="en-US" sz="1200" b="1">
                <a:solidFill>
                  <a:schemeClr val="bg2">
                    <a:lumMod val="25000"/>
                  </a:schemeClr>
                </a:solidFill>
                <a:latin typeface="微软雅黑" panose="020B0503020204020204" pitchFamily="34" charset="-122"/>
                <a:ea typeface="微软雅黑" panose="020B0503020204020204" pitchFamily="34" charset="-122"/>
              </a:rPr>
              <a:t>个百分点。 </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库存周期在</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47.4%</a:t>
            </a:r>
            <a:r>
              <a:rPr lang="zh-CN" altLang="en-US" sz="1200" b="1">
                <a:solidFill>
                  <a:schemeClr val="bg2">
                    <a:lumMod val="25000"/>
                  </a:schemeClr>
                </a:solidFill>
                <a:latin typeface="微软雅黑" panose="020B0503020204020204" pitchFamily="34" charset="-122"/>
                <a:ea typeface="微软雅黑" panose="020B0503020204020204" pitchFamily="34" charset="-122"/>
              </a:rPr>
              <a:t>，与上月持平。 </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库存周期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天以上的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30.3%</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，较上月</a:t>
            </a:r>
            <a:r>
              <a:rPr lang="zh-CN" altLang="en-US" sz="1200" b="1">
                <a:solidFill>
                  <a:schemeClr val="bg2">
                    <a:lumMod val="25000"/>
                  </a:schemeClr>
                </a:solidFill>
                <a:latin typeface="微软雅黑" panose="020B0503020204020204" pitchFamily="34" charset="-122"/>
                <a:ea typeface="微软雅黑" panose="020B0503020204020204" pitchFamily="34" charset="-122"/>
              </a:rPr>
              <a:t>占比增加了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1.3</a:t>
            </a:r>
            <a:r>
              <a:rPr lang="zh-CN" altLang="en-US" sz="1200" b="1">
                <a:solidFill>
                  <a:schemeClr val="bg2">
                    <a:lumMod val="25000"/>
                  </a:schemeClr>
                </a:solidFill>
                <a:latin typeface="微软雅黑" panose="020B0503020204020204" pitchFamily="34" charset="-122"/>
                <a:ea typeface="微软雅黑" panose="020B0503020204020204" pitchFamily="34" charset="-122"/>
              </a:rPr>
              <a:t>个百分点。</a:t>
            </a:r>
            <a:endParaRPr lang="en-US" altLang="zh-CN" sz="1200" b="1">
              <a:solidFill>
                <a:schemeClr val="bg2">
                  <a:lumMod val="25000"/>
                </a:schemeClr>
              </a:solidFill>
              <a:latin typeface="微软雅黑" panose="020B0503020204020204" pitchFamily="34" charset="-122"/>
              <a:ea typeface="微软雅黑" panose="020B0503020204020204" pitchFamily="34" charset="-122"/>
            </a:endParaRPr>
          </a:p>
          <a:p>
            <a:pPr>
              <a:lnSpc>
                <a:spcPct val="250000"/>
              </a:lnSpc>
            </a:pPr>
            <a:r>
              <a:rPr lang="en-US" altLang="zh-CN" sz="1200" b="1">
                <a:solidFill>
                  <a:schemeClr val="bg2">
                    <a:lumMod val="25000"/>
                  </a:schemeClr>
                </a:solidFill>
                <a:latin typeface="微软雅黑" panose="020B0503020204020204" pitchFamily="34" charset="-122"/>
                <a:ea typeface="微软雅黑" panose="020B0503020204020204" pitchFamily="34" charset="-122"/>
              </a:rPr>
              <a:t>10</a:t>
            </a:r>
            <a:r>
              <a:rPr lang="zh-CN" altLang="en-US" sz="1200" b="1">
                <a:solidFill>
                  <a:schemeClr val="bg2">
                    <a:lumMod val="25000"/>
                  </a:schemeClr>
                </a:solidFill>
                <a:latin typeface="微软雅黑" panose="020B0503020204020204" pitchFamily="34" charset="-122"/>
                <a:ea typeface="微软雅黑" panose="020B0503020204020204" pitchFamily="34" charset="-122"/>
              </a:rPr>
              <a:t>月份的平均库存周期是</a:t>
            </a:r>
            <a:r>
              <a:rPr lang="en-US" altLang="zh-CN" sz="1200" b="1">
                <a:solidFill>
                  <a:schemeClr val="bg2">
                    <a:lumMod val="25000"/>
                  </a:schemeClr>
                </a:solidFill>
                <a:latin typeface="微软雅黑" panose="020B0503020204020204" pitchFamily="34" charset="-122"/>
                <a:ea typeface="微软雅黑" panose="020B0503020204020204" pitchFamily="34" charset="-122"/>
              </a:rPr>
              <a:t>50</a:t>
            </a:r>
            <a:r>
              <a:rPr lang="zh-CN" altLang="en-US" sz="1200" b="1">
                <a:solidFill>
                  <a:schemeClr val="bg2">
                    <a:lumMod val="25000"/>
                  </a:schemeClr>
                </a:solidFill>
                <a:latin typeface="微软雅黑" panose="020B0503020204020204" pitchFamily="34" charset="-122"/>
                <a:ea typeface="微软雅黑" panose="020B0503020204020204" pitchFamily="34" charset="-122"/>
              </a:rPr>
              <a:t>天，较</a:t>
            </a:r>
            <a:r>
              <a:rPr lang="en-US" altLang="zh-CN" sz="1200" b="1">
                <a:solidFill>
                  <a:schemeClr val="bg2">
                    <a:lumMod val="25000"/>
                  </a:schemeClr>
                </a:solidFill>
                <a:latin typeface="微软雅黑" panose="020B0503020204020204" pitchFamily="34" charset="-122"/>
                <a:ea typeface="微软雅黑" panose="020B0503020204020204" pitchFamily="34" charset="-122"/>
              </a:rPr>
              <a:t>9</a:t>
            </a:r>
            <a:r>
              <a:rPr lang="zh-CN" altLang="en-US" sz="1200" b="1">
                <a:solidFill>
                  <a:schemeClr val="bg2">
                    <a:lumMod val="25000"/>
                  </a:schemeClr>
                </a:solidFill>
                <a:latin typeface="微软雅黑" panose="020B0503020204020204" pitchFamily="34" charset="-122"/>
                <a:ea typeface="微软雅黑" panose="020B0503020204020204" pitchFamily="34" charset="-122"/>
              </a:rPr>
              <a:t>月份增加了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1</a:t>
            </a:r>
            <a:r>
              <a:rPr lang="zh-CN" altLang="en-US" sz="1200" b="1">
                <a:solidFill>
                  <a:schemeClr val="bg2">
                    <a:lumMod val="25000"/>
                  </a:schemeClr>
                </a:solidFill>
                <a:latin typeface="微软雅黑" panose="020B0503020204020204" pitchFamily="34" charset="-122"/>
                <a:ea typeface="微软雅黑" panose="020B0503020204020204" pitchFamily="34" charset="-122"/>
              </a:rPr>
              <a:t>天。</a:t>
            </a:r>
            <a:endParaRPr lang="en-US" altLang="zh-CN" sz="1200" b="1" dirty="0">
              <a:solidFill>
                <a:schemeClr val="bg2">
                  <a:lumMod val="25000"/>
                </a:schemeClr>
              </a:solidFill>
              <a:latin typeface="微软雅黑" panose="020B0503020204020204" pitchFamily="34" charset="-122"/>
              <a:ea typeface="微软雅黑" panose="020B0503020204020204" pitchFamily="34" charset="-122"/>
            </a:endParaRPr>
          </a:p>
        </p:txBody>
      </p:sp>
      <p:graphicFrame>
        <p:nvGraphicFramePr>
          <p:cNvPr id="2" name="图表 1">
            <a:extLst>
              <a:ext uri="{FF2B5EF4-FFF2-40B4-BE49-F238E27FC236}">
                <a16:creationId xmlns:a16="http://schemas.microsoft.com/office/drawing/2014/main" id="{00000000-0008-0000-0F00-000006000000}"/>
              </a:ext>
            </a:extLst>
          </p:cNvPr>
          <p:cNvGraphicFramePr>
            <a:graphicFrameLocks/>
          </p:cNvGraphicFramePr>
          <p:nvPr>
            <p:extLst>
              <p:ext uri="{D42A27DB-BD31-4B8C-83A1-F6EECF244321}">
                <p14:modId xmlns:p14="http://schemas.microsoft.com/office/powerpoint/2010/main" val="3497023837"/>
              </p:ext>
            </p:extLst>
          </p:nvPr>
        </p:nvGraphicFramePr>
        <p:xfrm>
          <a:off x="436227" y="1490509"/>
          <a:ext cx="4135773" cy="452761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408559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”行“认证分析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04</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1093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2022</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10</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pic>
        <p:nvPicPr>
          <p:cNvPr id="3" name="图片 2">
            <a:extLst>
              <a:ext uri="{FF2B5EF4-FFF2-40B4-BE49-F238E27FC236}">
                <a16:creationId xmlns:a16="http://schemas.microsoft.com/office/drawing/2014/main" id="{99B9A07E-C9A0-580A-A0A1-928BCAA6587C}"/>
              </a:ext>
            </a:extLst>
          </p:cNvPr>
          <p:cNvPicPr>
            <a:picLocks noChangeAspect="1"/>
          </p:cNvPicPr>
          <p:nvPr/>
        </p:nvPicPr>
        <p:blipFill>
          <a:blip r:embed="rId2"/>
          <a:stretch>
            <a:fillRect/>
          </a:stretch>
        </p:blipFill>
        <p:spPr>
          <a:xfrm>
            <a:off x="203200" y="1406410"/>
            <a:ext cx="4770120" cy="2676289"/>
          </a:xfrm>
          <a:prstGeom prst="rect">
            <a:avLst/>
          </a:prstGeom>
        </p:spPr>
      </p:pic>
      <p:pic>
        <p:nvPicPr>
          <p:cNvPr id="7" name="图片 6">
            <a:extLst>
              <a:ext uri="{FF2B5EF4-FFF2-40B4-BE49-F238E27FC236}">
                <a16:creationId xmlns:a16="http://schemas.microsoft.com/office/drawing/2014/main" id="{C29DAB08-3A98-4732-F081-C632C86FE3A4}"/>
              </a:ext>
            </a:extLst>
          </p:cNvPr>
          <p:cNvPicPr>
            <a:picLocks noChangeAspect="1"/>
          </p:cNvPicPr>
          <p:nvPr/>
        </p:nvPicPr>
        <p:blipFill>
          <a:blip r:embed="rId3"/>
          <a:stretch>
            <a:fillRect/>
          </a:stretch>
        </p:blipFill>
        <p:spPr>
          <a:xfrm>
            <a:off x="4997391" y="1704340"/>
            <a:ext cx="3943409" cy="2054860"/>
          </a:xfrm>
          <a:prstGeom prst="rect">
            <a:avLst/>
          </a:prstGeom>
        </p:spPr>
      </p:pic>
      <p:sp>
        <p:nvSpPr>
          <p:cNvPr id="2" name="文本框 1">
            <a:extLst>
              <a:ext uri="{FF2B5EF4-FFF2-40B4-BE49-F238E27FC236}">
                <a16:creationId xmlns:a16="http://schemas.microsoft.com/office/drawing/2014/main" id="{69635D1B-5832-98A0-5F88-BC503D1639B1}"/>
              </a:ext>
            </a:extLst>
          </p:cNvPr>
          <p:cNvSpPr txBox="1"/>
          <p:nvPr/>
        </p:nvSpPr>
        <p:spPr>
          <a:xfrm>
            <a:off x="203200" y="4372519"/>
            <a:ext cx="8757375" cy="2316403"/>
          </a:xfrm>
          <a:prstGeom prst="rect">
            <a:avLst/>
          </a:prstGeom>
          <a:noFill/>
        </p:spPr>
        <p:txBody>
          <a:bodyPr wrap="square">
            <a:spAutoFit/>
          </a:bodyPr>
          <a:lstStyle/>
          <a:p>
            <a:pPr>
              <a:lnSpc>
                <a:spcPct val="150000"/>
              </a:lnSpc>
            </a:pP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2022</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10</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月，行认证共接收到上传车源数据</a:t>
            </a: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83881</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，较</a:t>
            </a: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9</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月份降低约</a:t>
            </a: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，其中符合行认证标准的车源数据</a:t>
            </a: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74436</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较</a:t>
            </a: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9</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月降低约</a:t>
            </a: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400">
                <a:solidFill>
                  <a:schemeClr val="tx1"/>
                </a:solidFill>
                <a:latin typeface="微软雅黑" panose="020B0503020204020204" pitchFamily="34" charset="-122"/>
                <a:ea typeface="微软雅黑" panose="020B0503020204020204" pitchFamily="34" charset="-122"/>
                <a:cs typeface="+mn-cs"/>
              </a:rPr>
              <a:t>其中，本月符合行认证数据占据提交总数的比例近</a:t>
            </a:r>
            <a:r>
              <a:rPr lang="en-US" altLang="zh-CN" sz="1400">
                <a:solidFill>
                  <a:schemeClr val="tx1"/>
                </a:solidFill>
                <a:latin typeface="微软雅黑" panose="020B0503020204020204" pitchFamily="34" charset="-122"/>
                <a:ea typeface="微软雅黑" panose="020B0503020204020204" pitchFamily="34" charset="-122"/>
                <a:cs typeface="+mn-cs"/>
              </a:rPr>
              <a:t>92%</a:t>
            </a:r>
            <a:r>
              <a:rPr lang="zh-CN" altLang="en-US" sz="1400">
                <a:solidFill>
                  <a:schemeClr val="tx1"/>
                </a:solidFill>
                <a:latin typeface="微软雅黑" panose="020B0503020204020204" pitchFamily="34" charset="-122"/>
                <a:ea typeface="微软雅黑" panose="020B0503020204020204" pitchFamily="34" charset="-122"/>
                <a:cs typeface="+mn-cs"/>
              </a:rPr>
              <a:t>、符合团标的数据比例为</a:t>
            </a:r>
            <a:r>
              <a:rPr lang="en-US" altLang="zh-CN" sz="1400">
                <a:solidFill>
                  <a:schemeClr val="tx1"/>
                </a:solidFill>
                <a:latin typeface="微软雅黑" panose="020B0503020204020204" pitchFamily="34" charset="-122"/>
                <a:ea typeface="微软雅黑" panose="020B0503020204020204" pitchFamily="34" charset="-122"/>
                <a:cs typeface="+mn-cs"/>
              </a:rPr>
              <a:t>59%</a:t>
            </a:r>
            <a:r>
              <a:rPr lang="zh-CN" altLang="en-US" sz="1400">
                <a:solidFill>
                  <a:schemeClr val="tx1"/>
                </a:solidFill>
                <a:latin typeface="微软雅黑" panose="020B0503020204020204" pitchFamily="34" charset="-122"/>
                <a:ea typeface="微软雅黑" panose="020B0503020204020204" pitchFamily="34" charset="-122"/>
                <a:cs typeface="+mn-cs"/>
              </a:rPr>
              <a:t>，整体数据质量较上月表现更好。</a:t>
            </a:r>
            <a:endParaRPr lang="en-US" altLang="zh-CN" sz="1400">
              <a:solidFill>
                <a:schemeClr val="tx1"/>
              </a:solidFill>
              <a:latin typeface="微软雅黑" panose="020B0503020204020204" pitchFamily="34" charset="-122"/>
              <a:ea typeface="微软雅黑" panose="020B0503020204020204" pitchFamily="34" charset="-122"/>
              <a:cs typeface="+mn-cs"/>
            </a:endParaRPr>
          </a:p>
          <a:p>
            <a:pPr>
              <a:lnSpc>
                <a:spcPct val="150000"/>
              </a:lnSpc>
            </a:pPr>
            <a:r>
              <a:rPr lang="zh-CN" altLang="en-US" sz="1400">
                <a:solidFill>
                  <a:schemeClr val="tx1"/>
                </a:solidFill>
                <a:latin typeface="微软雅黑" panose="020B0503020204020204" pitchFamily="34" charset="-122"/>
                <a:ea typeface="微软雅黑" panose="020B0503020204020204" pitchFamily="34" charset="-122"/>
                <a:cs typeface="+mn-cs"/>
              </a:rPr>
              <a:t>受多个区域疫情反复的影响，本月整体上传数据有下降明显。</a:t>
            </a:r>
          </a:p>
          <a:p>
            <a:pPr>
              <a:lnSpc>
                <a:spcPct val="150000"/>
              </a:lnSpc>
            </a:pPr>
            <a:endParaRPr lang="zh-CN" altLang="en-US" sz="1400">
              <a:solidFill>
                <a:schemeClr val="tx1"/>
              </a:solidFill>
              <a:latin typeface="微软雅黑" panose="020B0503020204020204" pitchFamily="34" charset="-122"/>
              <a:ea typeface="微软雅黑" panose="020B0503020204020204" pitchFamily="34" charset="-122"/>
              <a:cs typeface="+mn-cs"/>
            </a:endParaRPr>
          </a:p>
          <a:p>
            <a:pPr algn="l">
              <a:lnSpc>
                <a:spcPct val="150000"/>
              </a:lnSpc>
            </a:pPr>
            <a:endParaRPr lang="zh-CN" altLang="en-US" sz="1400" dirty="0">
              <a:solidFill>
                <a:schemeClr val="tx1"/>
              </a:solidFill>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5641621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2022</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10</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pic>
        <p:nvPicPr>
          <p:cNvPr id="2" name="图片 1">
            <a:extLst>
              <a:ext uri="{FF2B5EF4-FFF2-40B4-BE49-F238E27FC236}">
                <a16:creationId xmlns:a16="http://schemas.microsoft.com/office/drawing/2014/main" id="{31006B81-8275-613C-7570-8AAF8E99E516}"/>
              </a:ext>
            </a:extLst>
          </p:cNvPr>
          <p:cNvPicPr>
            <a:picLocks noChangeAspect="1"/>
          </p:cNvPicPr>
          <p:nvPr/>
        </p:nvPicPr>
        <p:blipFill>
          <a:blip r:embed="rId2"/>
          <a:stretch>
            <a:fillRect/>
          </a:stretch>
        </p:blipFill>
        <p:spPr>
          <a:xfrm>
            <a:off x="342034" y="1723039"/>
            <a:ext cx="8266892" cy="2243522"/>
          </a:xfrm>
          <a:prstGeom prst="rect">
            <a:avLst/>
          </a:prstGeom>
        </p:spPr>
      </p:pic>
      <p:sp>
        <p:nvSpPr>
          <p:cNvPr id="3" name="文本框 2">
            <a:extLst>
              <a:ext uri="{FF2B5EF4-FFF2-40B4-BE49-F238E27FC236}">
                <a16:creationId xmlns:a16="http://schemas.microsoft.com/office/drawing/2014/main" id="{E8C21CD8-C52C-830C-EE28-1042FB792B78}"/>
              </a:ext>
            </a:extLst>
          </p:cNvPr>
          <p:cNvSpPr txBox="1"/>
          <p:nvPr/>
        </p:nvSpPr>
        <p:spPr>
          <a:xfrm>
            <a:off x="382342" y="4502859"/>
            <a:ext cx="8379315" cy="377411"/>
          </a:xfrm>
          <a:prstGeom prst="rect">
            <a:avLst/>
          </a:prstGeom>
          <a:noFill/>
        </p:spPr>
        <p:txBody>
          <a:bodyPr wrap="square">
            <a:spAutoFit/>
          </a:bodyPr>
          <a:lstStyle/>
          <a:p>
            <a:pPr algn="l">
              <a:lnSpc>
                <a:spcPct val="150000"/>
              </a:lnSpc>
            </a:pP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2022</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10</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月，广东、山西、江苏、河南较上月明显，其他区域基本保持平稳</a:t>
            </a:r>
            <a:r>
              <a:rPr lang="zh-CN" altLang="en-US" sz="1400">
                <a:latin typeface="微软雅黑" panose="020B0503020204020204" pitchFamily="34" charset="-122"/>
                <a:ea typeface="微软雅黑" panose="020B0503020204020204" pitchFamily="34" charset="-122"/>
              </a:rPr>
              <a:t>。</a:t>
            </a:r>
            <a:endParaRPr lang="zh-CN" altLang="en-US" sz="1400" dirty="0">
              <a:solidFill>
                <a:schemeClr val="tx1"/>
              </a:solidFill>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823506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2" y="409220"/>
            <a:ext cx="5517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2022</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10</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月行认证车源行驶里程分布情况</a:t>
            </a:r>
          </a:p>
        </p:txBody>
      </p:sp>
      <p:pic>
        <p:nvPicPr>
          <p:cNvPr id="3" name="图片 2">
            <a:extLst>
              <a:ext uri="{FF2B5EF4-FFF2-40B4-BE49-F238E27FC236}">
                <a16:creationId xmlns:a16="http://schemas.microsoft.com/office/drawing/2014/main" id="{E30BD8B3-042B-80A4-A817-B5DCC8332033}"/>
              </a:ext>
            </a:extLst>
          </p:cNvPr>
          <p:cNvPicPr>
            <a:picLocks noChangeAspect="1"/>
          </p:cNvPicPr>
          <p:nvPr/>
        </p:nvPicPr>
        <p:blipFill>
          <a:blip r:embed="rId2"/>
          <a:stretch>
            <a:fillRect/>
          </a:stretch>
        </p:blipFill>
        <p:spPr>
          <a:xfrm>
            <a:off x="828917" y="1258704"/>
            <a:ext cx="7486165" cy="3234939"/>
          </a:xfrm>
          <a:prstGeom prst="rect">
            <a:avLst/>
          </a:prstGeom>
        </p:spPr>
      </p:pic>
      <p:sp>
        <p:nvSpPr>
          <p:cNvPr id="2" name="文本框 1">
            <a:extLst>
              <a:ext uri="{FF2B5EF4-FFF2-40B4-BE49-F238E27FC236}">
                <a16:creationId xmlns:a16="http://schemas.microsoft.com/office/drawing/2014/main" id="{CF00EEC0-444C-5F5B-8201-0D07725D746D}"/>
              </a:ext>
            </a:extLst>
          </p:cNvPr>
          <p:cNvSpPr txBox="1"/>
          <p:nvPr/>
        </p:nvSpPr>
        <p:spPr>
          <a:xfrm>
            <a:off x="764931" y="4784257"/>
            <a:ext cx="7631723" cy="889090"/>
          </a:xfrm>
          <a:prstGeom prst="rect">
            <a:avLst/>
          </a:prstGeom>
          <a:noFill/>
        </p:spPr>
        <p:txBody>
          <a:bodyPr wrap="square">
            <a:spAutoFit/>
          </a:bodyPr>
          <a:lstStyle/>
          <a:p>
            <a:pPr algn="l">
              <a:lnSpc>
                <a:spcPct val="200000"/>
              </a:lnSpc>
            </a:pP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2022</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10</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万公里以内的“准新车” 比例提升</a:t>
            </a: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lang="zh-CN" altLang="en-US" sz="1400">
                <a:solidFill>
                  <a:schemeClr val="tx1"/>
                </a:solidFill>
                <a:latin typeface="微软雅黑" panose="020B0503020204020204" pitchFamily="34" charset="-122"/>
                <a:ea typeface="微软雅黑" panose="020B0503020204020204" pitchFamily="34" charset="-122"/>
                <a:cs typeface="+mn-cs"/>
              </a:rPr>
              <a:t>个百分点，</a:t>
            </a:r>
            <a:r>
              <a:rPr lang="en-US" altLang="zh-CN" sz="1400">
                <a:solidFill>
                  <a:schemeClr val="tx1"/>
                </a:solidFill>
                <a:latin typeface="微软雅黑" panose="020B0503020204020204" pitchFamily="34" charset="-122"/>
                <a:ea typeface="微软雅黑" panose="020B0503020204020204" pitchFamily="34" charset="-122"/>
                <a:cs typeface="+mn-cs"/>
              </a:rPr>
              <a:t>5-10</a:t>
            </a:r>
            <a:r>
              <a:rPr lang="zh-CN" altLang="en-US" sz="1400">
                <a:solidFill>
                  <a:schemeClr val="tx1"/>
                </a:solidFill>
                <a:latin typeface="微软雅黑" panose="020B0503020204020204" pitchFamily="34" charset="-122"/>
                <a:ea typeface="微软雅黑" panose="020B0503020204020204" pitchFamily="34" charset="-122"/>
                <a:cs typeface="+mn-cs"/>
              </a:rPr>
              <a:t>万区域增长</a:t>
            </a:r>
            <a:r>
              <a:rPr lang="en-US" altLang="zh-CN" sz="1400">
                <a:solidFill>
                  <a:schemeClr val="tx1"/>
                </a:solidFill>
                <a:latin typeface="微软雅黑" panose="020B0503020204020204" pitchFamily="34" charset="-122"/>
                <a:ea typeface="微软雅黑" panose="020B0503020204020204" pitchFamily="34" charset="-122"/>
                <a:cs typeface="+mn-cs"/>
              </a:rPr>
              <a:t>1</a:t>
            </a:r>
            <a:r>
              <a:rPr lang="zh-CN" altLang="en-US" sz="1400">
                <a:solidFill>
                  <a:schemeClr val="tx1"/>
                </a:solidFill>
                <a:latin typeface="微软雅黑" panose="020B0503020204020204" pitchFamily="34" charset="-122"/>
                <a:ea typeface="微软雅黑" panose="020B0503020204020204" pitchFamily="34" charset="-122"/>
                <a:cs typeface="+mn-cs"/>
              </a:rPr>
              <a:t>个百分点，</a:t>
            </a:r>
            <a:r>
              <a:rPr lang="en-US" altLang="zh-CN" sz="1400">
                <a:solidFill>
                  <a:schemeClr val="tx1"/>
                </a:solidFill>
                <a:latin typeface="微软雅黑" panose="020B0503020204020204" pitchFamily="34" charset="-122"/>
                <a:ea typeface="微软雅黑" panose="020B0503020204020204" pitchFamily="34" charset="-122"/>
                <a:cs typeface="+mn-cs"/>
              </a:rPr>
              <a:t>10</a:t>
            </a:r>
            <a:r>
              <a:rPr lang="zh-CN" altLang="en-US" sz="1400">
                <a:solidFill>
                  <a:schemeClr val="tx1"/>
                </a:solidFill>
                <a:latin typeface="微软雅黑" panose="020B0503020204020204" pitchFamily="34" charset="-122"/>
                <a:ea typeface="微软雅黑" panose="020B0503020204020204" pitchFamily="34" charset="-122"/>
                <a:cs typeface="+mn-cs"/>
              </a:rPr>
              <a:t>万以上数据降低</a:t>
            </a:r>
            <a:r>
              <a:rPr lang="en-US" altLang="zh-CN" sz="1400">
                <a:solidFill>
                  <a:schemeClr val="tx1"/>
                </a:solidFill>
                <a:latin typeface="微软雅黑" panose="020B0503020204020204" pitchFamily="34" charset="-122"/>
                <a:ea typeface="微软雅黑" panose="020B0503020204020204" pitchFamily="34" charset="-122"/>
                <a:cs typeface="+mn-cs"/>
              </a:rPr>
              <a:t>3</a:t>
            </a:r>
            <a:r>
              <a:rPr lang="zh-CN" altLang="en-US" sz="1400">
                <a:solidFill>
                  <a:schemeClr val="tx1"/>
                </a:solidFill>
                <a:latin typeface="微软雅黑" panose="020B0503020204020204" pitchFamily="34" charset="-122"/>
                <a:ea typeface="微软雅黑" panose="020B0503020204020204" pitchFamily="34" charset="-122"/>
                <a:cs typeface="+mn-cs"/>
              </a:rPr>
              <a:t>个百分点。</a:t>
            </a:r>
            <a:endParaRPr lang="zh-CN" altLang="en-US" sz="1400" dirty="0">
              <a:solidFill>
                <a:schemeClr val="tx1"/>
              </a:solidFill>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3263060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2022</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10</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2000" b="1" dirty="0">
                <a:solidFill>
                  <a:prstClr val="black"/>
                </a:solidFill>
                <a:latin typeface="微软雅黑" panose="020B0503020204020204" pitchFamily="34" charset="-122"/>
                <a:ea typeface="微软雅黑" panose="020B0503020204020204" pitchFamily="34" charset="-122"/>
              </a:rPr>
              <a:t>行认证车龄分布</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情况</a:t>
            </a:r>
          </a:p>
        </p:txBody>
      </p:sp>
      <p:pic>
        <p:nvPicPr>
          <p:cNvPr id="2" name="图片 1">
            <a:extLst>
              <a:ext uri="{FF2B5EF4-FFF2-40B4-BE49-F238E27FC236}">
                <a16:creationId xmlns:a16="http://schemas.microsoft.com/office/drawing/2014/main" id="{F48D53C3-1DFA-4C2B-6094-F77AF7131716}"/>
              </a:ext>
            </a:extLst>
          </p:cNvPr>
          <p:cNvPicPr>
            <a:picLocks noChangeAspect="1"/>
          </p:cNvPicPr>
          <p:nvPr/>
        </p:nvPicPr>
        <p:blipFill>
          <a:blip r:embed="rId2"/>
          <a:stretch>
            <a:fillRect/>
          </a:stretch>
        </p:blipFill>
        <p:spPr>
          <a:xfrm>
            <a:off x="792322" y="1500266"/>
            <a:ext cx="7513635" cy="3144361"/>
          </a:xfrm>
          <a:prstGeom prst="rect">
            <a:avLst/>
          </a:prstGeom>
        </p:spPr>
      </p:pic>
      <p:sp>
        <p:nvSpPr>
          <p:cNvPr id="3" name="文本框 2">
            <a:extLst>
              <a:ext uri="{FF2B5EF4-FFF2-40B4-BE49-F238E27FC236}">
                <a16:creationId xmlns:a16="http://schemas.microsoft.com/office/drawing/2014/main" id="{6787B1B7-5F9F-070A-D295-4DBB29AACE33}"/>
              </a:ext>
            </a:extLst>
          </p:cNvPr>
          <p:cNvSpPr txBox="1"/>
          <p:nvPr/>
        </p:nvSpPr>
        <p:spPr>
          <a:xfrm>
            <a:off x="838043" y="5103533"/>
            <a:ext cx="7467914" cy="700576"/>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2022</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10</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kumimoji="0" lang="zh-CN" altLang="en-US" sz="1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zh-CN" altLang="en-US" sz="1400">
                <a:solidFill>
                  <a:schemeClr val="tx1"/>
                </a:solidFill>
                <a:latin typeface="微软雅黑" panose="020B0503020204020204" pitchFamily="34" charset="-122"/>
                <a:ea typeface="微软雅黑" panose="020B0503020204020204" pitchFamily="34" charset="-122"/>
                <a:cs typeface="+mn-cs"/>
              </a:rPr>
              <a:t>以内较新车龄数据较上月增长了</a:t>
            </a:r>
            <a:r>
              <a:rPr lang="en-US" altLang="zh-CN" sz="1400">
                <a:solidFill>
                  <a:schemeClr val="tx1"/>
                </a:solidFill>
                <a:latin typeface="微软雅黑" panose="020B0503020204020204" pitchFamily="34" charset="-122"/>
                <a:ea typeface="微软雅黑" panose="020B0503020204020204" pitchFamily="34" charset="-122"/>
                <a:cs typeface="+mn-cs"/>
              </a:rPr>
              <a:t>4</a:t>
            </a:r>
            <a:r>
              <a:rPr lang="zh-CN" altLang="en-US" sz="1400">
                <a:solidFill>
                  <a:schemeClr val="tx1"/>
                </a:solidFill>
                <a:latin typeface="微软雅黑" panose="020B0503020204020204" pitchFamily="34" charset="-122"/>
                <a:ea typeface="微软雅黑" panose="020B0503020204020204" pitchFamily="34" charset="-122"/>
                <a:cs typeface="+mn-cs"/>
              </a:rPr>
              <a:t>个百分点，</a:t>
            </a:r>
            <a:r>
              <a:rPr lang="en-US" altLang="zh-CN" sz="1400">
                <a:solidFill>
                  <a:schemeClr val="tx1"/>
                </a:solidFill>
                <a:latin typeface="微软雅黑" panose="020B0503020204020204" pitchFamily="34" charset="-122"/>
                <a:ea typeface="微软雅黑" panose="020B0503020204020204" pitchFamily="34" charset="-122"/>
                <a:cs typeface="+mn-cs"/>
              </a:rPr>
              <a:t>5</a:t>
            </a:r>
            <a:r>
              <a:rPr lang="zh-CN" altLang="en-US" sz="1400">
                <a:solidFill>
                  <a:schemeClr val="tx1"/>
                </a:solidFill>
                <a:latin typeface="微软雅黑" panose="020B0503020204020204" pitchFamily="34" charset="-122"/>
                <a:ea typeface="微软雅黑" panose="020B0503020204020204" pitchFamily="34" charset="-122"/>
                <a:cs typeface="+mn-cs"/>
              </a:rPr>
              <a:t>年以上的“老旧车”降低了</a:t>
            </a:r>
            <a:r>
              <a:rPr lang="en-US" altLang="zh-CN" sz="1400">
                <a:solidFill>
                  <a:schemeClr val="tx1"/>
                </a:solidFill>
                <a:latin typeface="微软雅黑" panose="020B0503020204020204" pitchFamily="34" charset="-122"/>
                <a:ea typeface="微软雅黑" panose="020B0503020204020204" pitchFamily="34" charset="-122"/>
                <a:cs typeface="+mn-cs"/>
              </a:rPr>
              <a:t>4</a:t>
            </a:r>
            <a:r>
              <a:rPr lang="zh-CN" altLang="en-US" sz="1400">
                <a:solidFill>
                  <a:schemeClr val="tx1"/>
                </a:solidFill>
                <a:latin typeface="微软雅黑" panose="020B0503020204020204" pitchFamily="34" charset="-122"/>
                <a:ea typeface="微软雅黑" panose="020B0503020204020204" pitchFamily="34" charset="-122"/>
                <a:cs typeface="+mn-cs"/>
              </a:rPr>
              <a:t>个百分点。</a:t>
            </a:r>
            <a:endParaRPr lang="zh-CN" altLang="en-US" sz="1400" dirty="0">
              <a:solidFill>
                <a:schemeClr val="tx1"/>
              </a:solidFill>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5344384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关于“行”认证</a:t>
            </a:r>
          </a:p>
        </p:txBody>
      </p:sp>
      <p:sp>
        <p:nvSpPr>
          <p:cNvPr id="6" name="文本框 5">
            <a:extLst>
              <a:ext uri="{FF2B5EF4-FFF2-40B4-BE49-F238E27FC236}">
                <a16:creationId xmlns:a16="http://schemas.microsoft.com/office/drawing/2014/main" id="{8D840428-0017-4D24-A6EE-0137F7B87A64}"/>
              </a:ext>
            </a:extLst>
          </p:cNvPr>
          <p:cNvSpPr txBox="1"/>
          <p:nvPr/>
        </p:nvSpPr>
        <p:spPr>
          <a:xfrm>
            <a:off x="355735" y="1245166"/>
            <a:ext cx="8519324" cy="3338030"/>
          </a:xfrm>
          <a:prstGeom prst="rect">
            <a:avLst/>
          </a:prstGeom>
          <a:noFill/>
        </p:spPr>
        <p:txBody>
          <a:bodyPr wrap="square">
            <a:spAutoFit/>
          </a:bodyPr>
          <a:lstStyle/>
          <a:p>
            <a:pPr algn="just">
              <a:lnSpc>
                <a:spcPct val="200000"/>
              </a:lnSpc>
            </a:pPr>
            <a:r>
              <a:rPr lang="zh-CN" altLang="zh-CN" sz="1800" b="1" kern="100" dirty="0">
                <a:effectLst/>
                <a:latin typeface="等线" panose="02010600030101010101" pitchFamily="2" charset="-122"/>
                <a:ea typeface="微软雅黑" panose="020B0503020204020204" pitchFamily="34" charset="-122"/>
                <a:cs typeface="Times New Roman" panose="02020603050405020304" pitchFamily="18" charset="0"/>
              </a:rPr>
              <a:t>什么是行认证？</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200000"/>
              </a:lnSpc>
            </a:pPr>
            <a:r>
              <a:rPr lang="en-US" altLang="zh-CN" sz="1800" dirty="0">
                <a:effectLst/>
                <a:ea typeface="微软雅黑" panose="020B0503020204020204" pitchFamily="34" charset="-122"/>
                <a:cs typeface="Times New Roman" panose="02020603050405020304" pitchFamily="18" charset="0"/>
              </a:rPr>
              <a:t>   </a:t>
            </a:r>
            <a:r>
              <a:rPr lang="zh-CN" altLang="zh-CN" sz="1800" kern="100" dirty="0">
                <a:effectLst/>
                <a:latin typeface="等线" panose="02010600030101010101" pitchFamily="2" charset="-122"/>
                <a:ea typeface="微软雅黑" panose="020B0503020204020204" pitchFamily="34" charset="-122"/>
                <a:cs typeface="Times New Roman" panose="02020603050405020304" pitchFamily="18" charset="0"/>
              </a:rPr>
              <a:t>“行”认证是中国汽车流通协会基于国家标准《二手车鉴定评估技术规范》以及团体标准《乘用车鉴定评估技术规范》而面向于全国二手车流通领域各经营主体推出的认证二手车质量信息溯源管理体系，通过建立行业统一标准的车况溯源机制、争议复核机制手段，帮助二手车经营企业与消费者之间建立信任的桥梁、切实的保障二手车消费环节中各方主体的合法权益。</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15D8B4EE-9C9C-4879-B6D4-90659A9CEBB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6236" y="4652309"/>
            <a:ext cx="4391527" cy="1464019"/>
          </a:xfrm>
          <a:prstGeom prst="rect">
            <a:avLst/>
          </a:prstGeom>
          <a:noFill/>
          <a:ln>
            <a:noFill/>
          </a:ln>
        </p:spPr>
      </p:pic>
    </p:spTree>
    <p:extLst>
      <p:ext uri="{BB962C8B-B14F-4D97-AF65-F5344CB8AC3E}">
        <p14:creationId xmlns:p14="http://schemas.microsoft.com/office/powerpoint/2010/main" val="1438116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91540" y="2942918"/>
            <a:ext cx="4381328" cy="646331"/>
          </a:xfrm>
          <a:prstGeom prst="rect">
            <a:avLst/>
          </a:prstGeom>
          <a:noFill/>
        </p:spPr>
        <p:txBody>
          <a:bodyPr wrap="none" rtlCol="0">
            <a:spAutoFit/>
          </a:bodyPr>
          <a:lstStyle/>
          <a:p>
            <a:r>
              <a:rPr lang="en-US" altLang="zh-CN" sz="3600" b="1">
                <a:latin typeface="微软雅黑" panose="020B0503020204020204" pitchFamily="34" charset="-122"/>
                <a:ea typeface="微软雅黑" panose="020B0503020204020204" pitchFamily="34" charset="-122"/>
              </a:rPr>
              <a:t>2022</a:t>
            </a:r>
            <a:r>
              <a:rPr lang="zh-CN" altLang="en-US" sz="3600" b="1">
                <a:latin typeface="微软雅黑" panose="020B0503020204020204" pitchFamily="34" charset="-122"/>
                <a:ea typeface="微软雅黑" panose="020B0503020204020204" pitchFamily="34" charset="-122"/>
              </a:rPr>
              <a:t>年</a:t>
            </a:r>
            <a:r>
              <a:rPr lang="en-US" altLang="zh-CN" sz="3600" b="1" dirty="0">
                <a:latin typeface="微软雅黑" panose="020B0503020204020204" pitchFamily="34" charset="-122"/>
                <a:ea typeface="微软雅黑" panose="020B0503020204020204" pitchFamily="34" charset="-122"/>
              </a:rPr>
              <a:t>9</a:t>
            </a:r>
            <a:r>
              <a:rPr lang="zh-CN" altLang="en-US" sz="3600" b="1">
                <a:latin typeface="微软雅黑" panose="020B0503020204020204" pitchFamily="34" charset="-122"/>
                <a:ea typeface="微软雅黑" panose="020B0503020204020204" pitchFamily="34" charset="-122"/>
              </a:rPr>
              <a:t>月</a:t>
            </a:r>
            <a:r>
              <a:rPr lang="zh-CN" altLang="en-US" sz="3600" b="1" dirty="0">
                <a:latin typeface="微软雅黑" panose="020B0503020204020204" pitchFamily="34" charset="-122"/>
                <a:ea typeface="微软雅黑" panose="020B0503020204020204" pitchFamily="34" charset="-122"/>
              </a:rPr>
              <a:t>市场概况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01</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359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979738" y="2054225"/>
            <a:ext cx="2870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4C2B7E2C-C8A1-4319-8E22-046714532A83}"/>
              </a:ext>
            </a:extLst>
          </p:cNvPr>
          <p:cNvSpPr/>
          <p:nvPr/>
        </p:nvSpPr>
        <p:spPr>
          <a:xfrm>
            <a:off x="966652" y="4744434"/>
            <a:ext cx="2747552" cy="526952"/>
          </a:xfrm>
          <a:prstGeom prst="rect">
            <a:avLst/>
          </a:prstGeom>
          <a:noFill/>
          <a:ln w="19050">
            <a:noFill/>
          </a:ln>
        </p:spPr>
        <p:txBody>
          <a:bodyPr wrap="square">
            <a:spAutoFit/>
          </a:bodyPr>
          <a:lstStyle/>
          <a:p>
            <a:endParaRPr lang="en-US" altLang="zh-CN" sz="1400" b="1" dirty="0">
              <a:solidFill>
                <a:srgbClr val="0E0F13"/>
              </a:solidFill>
              <a:latin typeface="微软雅黑" panose="020B0503020204020204" pitchFamily="34" charset="-122"/>
              <a:ea typeface="微软雅黑" panose="020B0503020204020204" pitchFamily="34" charset="-122"/>
            </a:endParaRPr>
          </a:p>
        </p:txBody>
      </p:sp>
      <p:sp>
        <p:nvSpPr>
          <p:cNvPr id="20" name="Rectangle 2">
            <a:extLst>
              <a:ext uri="{FF2B5EF4-FFF2-40B4-BE49-F238E27FC236}">
                <a16:creationId xmlns:a16="http://schemas.microsoft.com/office/drawing/2014/main" id="{7E98EA66-DA6F-49B5-8C72-B5AC179866EB}"/>
              </a:ext>
            </a:extLst>
          </p:cNvPr>
          <p:cNvSpPr txBox="1">
            <a:spLocks noChangeArrowheads="1"/>
          </p:cNvSpPr>
          <p:nvPr/>
        </p:nvSpPr>
        <p:spPr bwMode="auto">
          <a:xfrm>
            <a:off x="447833" y="325402"/>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2022</a:t>
            </a:r>
            <a:r>
              <a:rPr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二手车市场月度交易趋势</a:t>
            </a:r>
          </a:p>
        </p:txBody>
      </p:sp>
      <p:pic>
        <p:nvPicPr>
          <p:cNvPr id="3" name="图片 2">
            <a:extLst>
              <a:ext uri="{FF2B5EF4-FFF2-40B4-BE49-F238E27FC236}">
                <a16:creationId xmlns:a16="http://schemas.microsoft.com/office/drawing/2014/main" id="{5A421709-E393-8FD6-A511-6758F15729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468" y="1050578"/>
            <a:ext cx="7983064" cy="3429479"/>
          </a:xfrm>
          <a:prstGeom prst="rect">
            <a:avLst/>
          </a:prstGeom>
        </p:spPr>
      </p:pic>
      <p:sp>
        <p:nvSpPr>
          <p:cNvPr id="2" name="文本框 1">
            <a:extLst>
              <a:ext uri="{FF2B5EF4-FFF2-40B4-BE49-F238E27FC236}">
                <a16:creationId xmlns:a16="http://schemas.microsoft.com/office/drawing/2014/main" id="{4E9669DD-BDEE-C29A-8C44-25122CCA1E4B}"/>
              </a:ext>
            </a:extLst>
          </p:cNvPr>
          <p:cNvSpPr txBox="1"/>
          <p:nvPr/>
        </p:nvSpPr>
        <p:spPr>
          <a:xfrm>
            <a:off x="580467" y="4627644"/>
            <a:ext cx="7869954" cy="1883272"/>
          </a:xfrm>
          <a:prstGeom prst="rect">
            <a:avLst/>
          </a:prstGeom>
          <a:noFill/>
        </p:spPr>
        <p:txBody>
          <a:bodyPr wrap="square" rtlCol="0">
            <a:spAutoFit/>
          </a:bodyPr>
          <a:lstStyle/>
          <a:p>
            <a:pPr>
              <a:lnSpc>
                <a:spcPct val="200000"/>
              </a:lnSpc>
            </a:pPr>
            <a:r>
              <a:rPr lang="zh-CN" altLang="en-US" sz="1200" dirty="0">
                <a:solidFill>
                  <a:prstClr val="black"/>
                </a:solidFill>
                <a:latin typeface="微软雅黑" panose="020B0503020204020204" pitchFamily="34" charset="-122"/>
                <a:ea typeface="微软雅黑" panose="020B0503020204020204" pitchFamily="34" charset="-122"/>
              </a:rPr>
              <a:t> </a:t>
            </a:r>
            <a:r>
              <a:rPr lang="en-US" altLang="zh-CN" sz="1200" dirty="0">
                <a:solidFill>
                  <a:prstClr val="black"/>
                </a:solidFill>
                <a:latin typeface="微软雅黑" panose="020B0503020204020204" pitchFamily="34" charset="-122"/>
                <a:ea typeface="微软雅黑" panose="020B0503020204020204" pitchFamily="34" charset="-122"/>
              </a:rPr>
              <a:t>9</a:t>
            </a:r>
            <a:r>
              <a:rPr lang="zh-CN" altLang="en-US" sz="1200" dirty="0">
                <a:solidFill>
                  <a:prstClr val="black"/>
                </a:solidFill>
                <a:latin typeface="微软雅黑" panose="020B0503020204020204" pitchFamily="34" charset="-122"/>
                <a:ea typeface="微软雅黑" panose="020B0503020204020204" pitchFamily="34" charset="-122"/>
              </a:rPr>
              <a:t>月份是二手车市场传统旺季，今年虽然有诸多不利因素的扰动，但学生开学、中秋、国庆假期的短途出行等因素提升了二手车的购车需求，也为本月的市场注入新的活力。</a:t>
            </a:r>
            <a:r>
              <a:rPr lang="en-US" altLang="zh-CN" sz="1200" dirty="0">
                <a:solidFill>
                  <a:prstClr val="black"/>
                </a:solidFill>
                <a:latin typeface="微软雅黑" panose="020B0503020204020204" pitchFamily="34" charset="-122"/>
                <a:ea typeface="微软雅黑" panose="020B0503020204020204" pitchFamily="34" charset="-122"/>
              </a:rPr>
              <a:t>9</a:t>
            </a:r>
            <a:r>
              <a:rPr lang="zh-CN" altLang="en-US" sz="1200" dirty="0">
                <a:solidFill>
                  <a:prstClr val="black"/>
                </a:solidFill>
                <a:latin typeface="微软雅黑" panose="020B0503020204020204" pitchFamily="34" charset="-122"/>
                <a:ea typeface="微软雅黑" panose="020B0503020204020204" pitchFamily="34" charset="-122"/>
              </a:rPr>
              <a:t>月份的二手车经理人指数也显示已到达</a:t>
            </a:r>
            <a:r>
              <a:rPr lang="en-US" altLang="zh-CN" sz="1200" dirty="0">
                <a:solidFill>
                  <a:prstClr val="black"/>
                </a:solidFill>
                <a:latin typeface="微软雅黑" panose="020B0503020204020204" pitchFamily="34" charset="-122"/>
                <a:ea typeface="微软雅黑" panose="020B0503020204020204" pitchFamily="34" charset="-122"/>
              </a:rPr>
              <a:t>50.1%</a:t>
            </a:r>
            <a:r>
              <a:rPr lang="zh-CN" altLang="en-US" sz="1200" dirty="0">
                <a:solidFill>
                  <a:prstClr val="black"/>
                </a:solidFill>
                <a:latin typeface="微软雅黑" panose="020B0503020204020204" pitchFamily="34" charset="-122"/>
                <a:ea typeface="微软雅黑" panose="020B0503020204020204" pitchFamily="34" charset="-122"/>
              </a:rPr>
              <a:t>，比</a:t>
            </a:r>
            <a:r>
              <a:rPr lang="en-US" altLang="zh-CN" sz="1200" dirty="0">
                <a:solidFill>
                  <a:prstClr val="black"/>
                </a:solidFill>
                <a:latin typeface="微软雅黑" panose="020B0503020204020204" pitchFamily="34" charset="-122"/>
                <a:ea typeface="微软雅黑" panose="020B0503020204020204" pitchFamily="34" charset="-122"/>
              </a:rPr>
              <a:t>8</a:t>
            </a:r>
            <a:r>
              <a:rPr lang="zh-CN" altLang="en-US" sz="1200" dirty="0">
                <a:solidFill>
                  <a:prstClr val="black"/>
                </a:solidFill>
                <a:latin typeface="微软雅黑" panose="020B0503020204020204" pitchFamily="34" charset="-122"/>
                <a:ea typeface="微软雅黑" panose="020B0503020204020204" pitchFamily="34" charset="-122"/>
              </a:rPr>
              <a:t>月份上升近</a:t>
            </a:r>
            <a:r>
              <a:rPr lang="en-US" altLang="zh-CN" sz="1200" dirty="0">
                <a:solidFill>
                  <a:prstClr val="black"/>
                </a:solidFill>
                <a:latin typeface="微软雅黑" panose="020B0503020204020204" pitchFamily="34" charset="-122"/>
                <a:ea typeface="微软雅黑" panose="020B0503020204020204" pitchFamily="34" charset="-122"/>
              </a:rPr>
              <a:t>7</a:t>
            </a:r>
            <a:r>
              <a:rPr lang="zh-CN" altLang="en-US" sz="1200" dirty="0">
                <a:solidFill>
                  <a:prstClr val="black"/>
                </a:solidFill>
                <a:latin typeface="微软雅黑" panose="020B0503020204020204" pitchFamily="34" charset="-122"/>
                <a:ea typeface="微软雅黑" panose="020B0503020204020204" pitchFamily="34" charset="-122"/>
              </a:rPr>
              <a:t>个百分点，重归荣枯线以上。</a:t>
            </a:r>
            <a:endParaRPr lang="en-US" altLang="zh-CN" sz="1200" dirty="0">
              <a:solidFill>
                <a:prstClr val="black"/>
              </a:solidFill>
              <a:latin typeface="微软雅黑" panose="020B0503020204020204" pitchFamily="34" charset="-122"/>
              <a:ea typeface="微软雅黑" panose="020B0503020204020204" pitchFamily="34" charset="-122"/>
            </a:endParaRPr>
          </a:p>
          <a:p>
            <a:pPr>
              <a:lnSpc>
                <a:spcPct val="200000"/>
              </a:lnSpc>
            </a:pPr>
            <a:r>
              <a:rPr lang="en-US" altLang="zh-CN" sz="1200" b="1" kern="100" dirty="0">
                <a:latin typeface="微软雅黑" panose="020B0503020204020204" pitchFamily="34" charset="-122"/>
                <a:ea typeface="微软雅黑" panose="020B0503020204020204" pitchFamily="34" charset="-122"/>
              </a:rPr>
              <a:t>2022</a:t>
            </a:r>
            <a:r>
              <a:rPr lang="zh-CN" altLang="en-US" sz="1200" b="1" kern="100" dirty="0">
                <a:latin typeface="微软雅黑" panose="020B0503020204020204" pitchFamily="34" charset="-122"/>
                <a:ea typeface="微软雅黑" panose="020B0503020204020204" pitchFamily="34" charset="-122"/>
              </a:rPr>
              <a:t>年</a:t>
            </a:r>
            <a:r>
              <a:rPr lang="en-US" altLang="zh-CN" sz="1200" b="1" kern="100" dirty="0">
                <a:latin typeface="微软雅黑" panose="020B0503020204020204" pitchFamily="34" charset="-122"/>
                <a:ea typeface="微软雅黑" panose="020B0503020204020204" pitchFamily="34" charset="-122"/>
              </a:rPr>
              <a:t>9</a:t>
            </a:r>
            <a:r>
              <a:rPr lang="zh-CN" altLang="en-US" sz="1200" b="1" kern="100" dirty="0">
                <a:latin typeface="微软雅黑" panose="020B0503020204020204" pitchFamily="34" charset="-122"/>
                <a:ea typeface="微软雅黑" panose="020B0503020204020204" pitchFamily="34" charset="-122"/>
              </a:rPr>
              <a:t>月，全国二手车市场交易量</a:t>
            </a:r>
            <a:r>
              <a:rPr lang="en-US" altLang="zh-CN" sz="1200" b="1" kern="100" dirty="0">
                <a:latin typeface="微软雅黑" panose="020B0503020204020204" pitchFamily="34" charset="-122"/>
                <a:ea typeface="微软雅黑" panose="020B0503020204020204" pitchFamily="34" charset="-122"/>
              </a:rPr>
              <a:t>148.52</a:t>
            </a:r>
            <a:r>
              <a:rPr lang="zh-CN" altLang="en-US" sz="1200" b="1" kern="100" dirty="0">
                <a:latin typeface="微软雅黑" panose="020B0503020204020204" pitchFamily="34" charset="-122"/>
                <a:ea typeface="微软雅黑" panose="020B0503020204020204" pitchFamily="34" charset="-122"/>
              </a:rPr>
              <a:t>万辆，交易量环比增长</a:t>
            </a:r>
            <a:r>
              <a:rPr lang="en-US" altLang="zh-CN" sz="1200" b="1" kern="100" dirty="0">
                <a:latin typeface="微软雅黑" panose="020B0503020204020204" pitchFamily="34" charset="-122"/>
                <a:ea typeface="微软雅黑" panose="020B0503020204020204" pitchFamily="34" charset="-122"/>
              </a:rPr>
              <a:t>1.2%</a:t>
            </a:r>
            <a:r>
              <a:rPr lang="zh-CN" altLang="en-US" sz="1200" b="1" kern="100" dirty="0">
                <a:latin typeface="微软雅黑" panose="020B0503020204020204" pitchFamily="34" charset="-122"/>
                <a:ea typeface="微软雅黑" panose="020B0503020204020204" pitchFamily="34" charset="-122"/>
              </a:rPr>
              <a:t>，同比下降</a:t>
            </a:r>
            <a:r>
              <a:rPr lang="en-US" altLang="zh-CN" sz="1200" b="1" kern="100" dirty="0">
                <a:latin typeface="微软雅黑" panose="020B0503020204020204" pitchFamily="34" charset="-122"/>
                <a:ea typeface="微软雅黑" panose="020B0503020204020204" pitchFamily="34" charset="-122"/>
              </a:rPr>
              <a:t>5.72%</a:t>
            </a:r>
            <a:r>
              <a:rPr lang="zh-CN" altLang="en-US" sz="1200" kern="100" dirty="0">
                <a:latin typeface="微软雅黑" panose="020B0503020204020204" pitchFamily="34" charset="-122"/>
                <a:ea typeface="微软雅黑" panose="020B0503020204020204" pitchFamily="34" charset="-122"/>
              </a:rPr>
              <a:t>，交易金额为</a:t>
            </a:r>
            <a:r>
              <a:rPr lang="en-US" altLang="zh-CN" sz="1200" kern="100" dirty="0">
                <a:latin typeface="微软雅黑" panose="020B0503020204020204" pitchFamily="34" charset="-122"/>
                <a:ea typeface="微软雅黑" panose="020B0503020204020204" pitchFamily="34" charset="-122"/>
              </a:rPr>
              <a:t>966.95</a:t>
            </a:r>
            <a:r>
              <a:rPr lang="zh-CN" altLang="en-US" sz="1200" kern="100" dirty="0">
                <a:latin typeface="微软雅黑" panose="020B0503020204020204" pitchFamily="34" charset="-122"/>
                <a:ea typeface="微软雅黑" panose="020B0503020204020204" pitchFamily="34" charset="-122"/>
              </a:rPr>
              <a:t>亿元。</a:t>
            </a:r>
            <a:endParaRPr lang="en-US" altLang="zh-CN" sz="1200" kern="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862151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10B1352-DF19-4D96-A1C3-D45DC9D65060}"/>
              </a:ext>
            </a:extLst>
          </p:cNvPr>
          <p:cNvSpPr txBox="1"/>
          <p:nvPr/>
        </p:nvSpPr>
        <p:spPr>
          <a:xfrm>
            <a:off x="461394" y="335560"/>
            <a:ext cx="3188693"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a:latin typeface="微软雅黑" panose="020B0503020204020204" pitchFamily="34" charset="-122"/>
                <a:ea typeface="微软雅黑" panose="020B0503020204020204" pitchFamily="34" charset="-122"/>
              </a:rPr>
              <a:t>2022</a:t>
            </a:r>
            <a:r>
              <a:rPr kumimoji="1" lang="zh-CN" altLang="en-US" sz="2000" b="1">
                <a:latin typeface="微软雅黑" panose="020B0503020204020204" pitchFamily="34" charset="-122"/>
                <a:ea typeface="微软雅黑" panose="020B0503020204020204" pitchFamily="34" charset="-122"/>
              </a:rPr>
              <a:t>年</a:t>
            </a:r>
            <a:r>
              <a:rPr kumimoji="1" lang="en-US" altLang="zh-CN" sz="2000" b="1">
                <a:latin typeface="微软雅黑" panose="020B0503020204020204" pitchFamily="34" charset="-122"/>
                <a:ea typeface="微软雅黑" panose="020B0503020204020204" pitchFamily="34" charset="-122"/>
              </a:rPr>
              <a:t>1</a:t>
            </a:r>
            <a:r>
              <a:rPr kumimoji="1" lang="en-US" altLang="zh-CN" sz="2000" b="1" dirty="0">
                <a:latin typeface="微软雅黑" panose="020B0503020204020204" pitchFamily="34" charset="-122"/>
                <a:ea typeface="微软雅黑" panose="020B0503020204020204" pitchFamily="34" charset="-122"/>
              </a:rPr>
              <a:t>0</a:t>
            </a:r>
            <a:r>
              <a:rPr kumimoji="1" lang="zh-CN" altLang="en-US" sz="2000" b="1">
                <a:latin typeface="微软雅黑" panose="020B0503020204020204" pitchFamily="34" charset="-122"/>
                <a:ea typeface="微软雅黑" panose="020B0503020204020204" pitchFamily="34" charset="-122"/>
              </a:rPr>
              <a:t>月</a:t>
            </a:r>
            <a:r>
              <a:rPr kumimoji="1" lang="zh-CN" altLang="en-US" sz="2000" b="1" dirty="0">
                <a:latin typeface="微软雅黑" panose="020B0503020204020204" pitchFamily="34" charset="-122"/>
                <a:ea typeface="微软雅黑" panose="020B0503020204020204" pitchFamily="34" charset="-122"/>
              </a:rPr>
              <a:t>周度情况分析</a:t>
            </a:r>
          </a:p>
        </p:txBody>
      </p:sp>
      <p:sp>
        <p:nvSpPr>
          <p:cNvPr id="2" name="文本框 1">
            <a:extLst>
              <a:ext uri="{FF2B5EF4-FFF2-40B4-BE49-F238E27FC236}">
                <a16:creationId xmlns:a16="http://schemas.microsoft.com/office/drawing/2014/main" id="{0E282C11-7C60-474D-A2D2-753363D1E8FE}"/>
              </a:ext>
            </a:extLst>
          </p:cNvPr>
          <p:cNvSpPr txBox="1"/>
          <p:nvPr/>
        </p:nvSpPr>
        <p:spPr>
          <a:xfrm>
            <a:off x="404436" y="4704425"/>
            <a:ext cx="8247721" cy="1144609"/>
          </a:xfrm>
          <a:prstGeom prst="rect">
            <a:avLst/>
          </a:prstGeom>
          <a:noFill/>
        </p:spPr>
        <p:txBody>
          <a:bodyPr wrap="square" rtlCol="0">
            <a:spAutoFit/>
          </a:bodyPr>
          <a:lstStyle/>
          <a:p>
            <a:pPr>
              <a:lnSpc>
                <a:spcPct val="200000"/>
              </a:lnSpc>
              <a:defRPr/>
            </a:pPr>
            <a:r>
              <a:rPr lang="en-US" altLang="zh-CN" sz="1200" dirty="0">
                <a:solidFill>
                  <a:prstClr val="black"/>
                </a:solidFill>
                <a:latin typeface="微软雅黑" panose="020B0503020204020204" pitchFamily="34" charset="-122"/>
                <a:ea typeface="微软雅黑" panose="020B0503020204020204" pitchFamily="34" charset="-122"/>
              </a:rPr>
              <a:t>10</a:t>
            </a:r>
            <a:r>
              <a:rPr lang="zh-CN" altLang="en-US" sz="1200" dirty="0">
                <a:solidFill>
                  <a:prstClr val="black"/>
                </a:solidFill>
                <a:latin typeface="微软雅黑" panose="020B0503020204020204" pitchFamily="34" charset="-122"/>
                <a:ea typeface="微软雅黑" panose="020B0503020204020204" pitchFamily="34" charset="-122"/>
              </a:rPr>
              <a:t>月第三周日均交易量为</a:t>
            </a:r>
            <a:r>
              <a:rPr lang="en-US" altLang="zh-CN" sz="1200" dirty="0">
                <a:solidFill>
                  <a:prstClr val="black"/>
                </a:solidFill>
                <a:latin typeface="微软雅黑" panose="020B0503020204020204" pitchFamily="34" charset="-122"/>
                <a:ea typeface="微软雅黑" panose="020B0503020204020204" pitchFamily="34" charset="-122"/>
              </a:rPr>
              <a:t>5.94</a:t>
            </a:r>
            <a:r>
              <a:rPr lang="zh-CN" altLang="en-US" sz="1200" dirty="0">
                <a:solidFill>
                  <a:prstClr val="black"/>
                </a:solidFill>
                <a:latin typeface="微软雅黑" panose="020B0503020204020204" pitchFamily="34" charset="-122"/>
                <a:ea typeface="微软雅黑" panose="020B0503020204020204" pitchFamily="34" charset="-122"/>
              </a:rPr>
              <a:t>万辆，环比上周下降</a:t>
            </a:r>
            <a:r>
              <a:rPr lang="en-US" altLang="zh-CN" sz="1200" dirty="0">
                <a:solidFill>
                  <a:prstClr val="black"/>
                </a:solidFill>
                <a:latin typeface="微软雅黑" panose="020B0503020204020204" pitchFamily="34" charset="-122"/>
                <a:ea typeface="微软雅黑" panose="020B0503020204020204" pitchFamily="34" charset="-122"/>
              </a:rPr>
              <a:t>6%</a:t>
            </a:r>
            <a:r>
              <a:rPr lang="zh-CN" altLang="en-US" sz="1200" dirty="0">
                <a:solidFill>
                  <a:prstClr val="black"/>
                </a:solidFill>
                <a:latin typeface="微软雅黑" panose="020B0503020204020204" pitchFamily="34" charset="-122"/>
                <a:ea typeface="微软雅黑" panose="020B0503020204020204" pitchFamily="34" charset="-122"/>
              </a:rPr>
              <a:t>，与</a:t>
            </a:r>
            <a:r>
              <a:rPr lang="en-US" altLang="zh-CN" sz="1200" dirty="0">
                <a:solidFill>
                  <a:prstClr val="black"/>
                </a:solidFill>
                <a:latin typeface="微软雅黑" panose="020B0503020204020204" pitchFamily="34" charset="-122"/>
                <a:ea typeface="微软雅黑" panose="020B0503020204020204" pitchFamily="34" charset="-122"/>
              </a:rPr>
              <a:t>9</a:t>
            </a:r>
            <a:r>
              <a:rPr lang="zh-CN" altLang="en-US" sz="1200" dirty="0">
                <a:solidFill>
                  <a:prstClr val="black"/>
                </a:solidFill>
                <a:latin typeface="微软雅黑" panose="020B0503020204020204" pitchFamily="34" charset="-122"/>
                <a:ea typeface="微软雅黑" panose="020B0503020204020204" pitchFamily="34" charset="-122"/>
              </a:rPr>
              <a:t>月第三周相比下降</a:t>
            </a:r>
            <a:r>
              <a:rPr lang="en-US" altLang="zh-CN" sz="1200" dirty="0">
                <a:solidFill>
                  <a:prstClr val="black"/>
                </a:solidFill>
                <a:latin typeface="微软雅黑" panose="020B0503020204020204" pitchFamily="34" charset="-122"/>
                <a:ea typeface="微软雅黑" panose="020B0503020204020204" pitchFamily="34" charset="-122"/>
              </a:rPr>
              <a:t>3%</a:t>
            </a:r>
            <a:r>
              <a:rPr lang="zh-CN" altLang="en-US" sz="1200" dirty="0">
                <a:solidFill>
                  <a:prstClr val="black"/>
                </a:solidFill>
                <a:latin typeface="微软雅黑" panose="020B0503020204020204" pitchFamily="34" charset="-122"/>
                <a:ea typeface="微软雅黑" panose="020B0503020204020204" pitchFamily="34" charset="-122"/>
              </a:rPr>
              <a:t>。主要原因长假之后的局部疫情影响了线下的集客效应</a:t>
            </a:r>
            <a:r>
              <a:rPr lang="en-US" altLang="zh-CN" sz="1200" dirty="0">
                <a:solidFill>
                  <a:prstClr val="black"/>
                </a:solidFill>
                <a:latin typeface="微软雅黑" panose="020B0503020204020204" pitchFamily="34" charset="-122"/>
                <a:ea typeface="微软雅黑" panose="020B0503020204020204" pitchFamily="34" charset="-122"/>
              </a:rPr>
              <a:t>,</a:t>
            </a:r>
            <a:r>
              <a:rPr lang="zh-CN" altLang="en-US" sz="1200" dirty="0">
                <a:solidFill>
                  <a:prstClr val="black"/>
                </a:solidFill>
                <a:latin typeface="微软雅黑" panose="020B0503020204020204" pitchFamily="34" charset="-122"/>
                <a:ea typeface="微软雅黑" panose="020B0503020204020204" pitchFamily="34" charset="-122"/>
              </a:rPr>
              <a:t>跨区域流通也有所放缓。再者，交易需求在</a:t>
            </a:r>
            <a:r>
              <a:rPr lang="en-US" altLang="zh-CN" sz="1200" dirty="0">
                <a:solidFill>
                  <a:prstClr val="black"/>
                </a:solidFill>
                <a:latin typeface="微软雅黑" panose="020B0503020204020204" pitchFamily="34" charset="-122"/>
                <a:ea typeface="微软雅黑" panose="020B0503020204020204" pitchFamily="34" charset="-122"/>
              </a:rPr>
              <a:t>9</a:t>
            </a:r>
            <a:r>
              <a:rPr lang="zh-CN" altLang="en-US" sz="1200" dirty="0">
                <a:solidFill>
                  <a:prstClr val="black"/>
                </a:solidFill>
                <a:latin typeface="微软雅黑" panose="020B0503020204020204" pitchFamily="34" charset="-122"/>
                <a:ea typeface="微软雅黑" panose="020B0503020204020204" pitchFamily="34" charset="-122"/>
              </a:rPr>
              <a:t>月中下旬至</a:t>
            </a:r>
            <a:r>
              <a:rPr lang="en-US" altLang="zh-CN" sz="1200" dirty="0">
                <a:solidFill>
                  <a:prstClr val="black"/>
                </a:solidFill>
                <a:latin typeface="微软雅黑" panose="020B0503020204020204" pitchFamily="34" charset="-122"/>
                <a:ea typeface="微软雅黑" panose="020B0503020204020204" pitchFamily="34" charset="-122"/>
              </a:rPr>
              <a:t>10</a:t>
            </a:r>
            <a:r>
              <a:rPr lang="zh-CN" altLang="en-US" sz="1200" dirty="0">
                <a:solidFill>
                  <a:prstClr val="black"/>
                </a:solidFill>
                <a:latin typeface="微软雅黑" panose="020B0503020204020204" pitchFamily="34" charset="-122"/>
                <a:ea typeface="微软雅黑" panose="020B0503020204020204" pitchFamily="34" charset="-122"/>
              </a:rPr>
              <a:t>月中上旬基本释放完毕，对于后期的集客和成交构成压力。</a:t>
            </a:r>
            <a:endParaRPr lang="zh-CN" altLang="en-US" sz="1200" b="1" dirty="0">
              <a:solidFill>
                <a:prstClr val="black"/>
              </a:solidFill>
              <a:latin typeface="微软雅黑" panose="020B0503020204020204" pitchFamily="34" charset="-122"/>
              <a:ea typeface="微软雅黑" panose="020B0503020204020204" pitchFamily="34" charset="-122"/>
            </a:endParaRPr>
          </a:p>
        </p:txBody>
      </p:sp>
      <p:graphicFrame>
        <p:nvGraphicFramePr>
          <p:cNvPr id="6" name="图表 5">
            <a:extLst>
              <a:ext uri="{FF2B5EF4-FFF2-40B4-BE49-F238E27FC236}">
                <a16:creationId xmlns:a16="http://schemas.microsoft.com/office/drawing/2014/main" id="{0E92B0E9-3698-445C-A19B-B46AFB0DC8E9}"/>
              </a:ext>
            </a:extLst>
          </p:cNvPr>
          <p:cNvGraphicFramePr>
            <a:graphicFrameLocks/>
          </p:cNvGraphicFramePr>
          <p:nvPr>
            <p:extLst>
              <p:ext uri="{D42A27DB-BD31-4B8C-83A1-F6EECF244321}">
                <p14:modId xmlns:p14="http://schemas.microsoft.com/office/powerpoint/2010/main" val="2932623999"/>
              </p:ext>
            </p:extLst>
          </p:nvPr>
        </p:nvGraphicFramePr>
        <p:xfrm>
          <a:off x="347480" y="1222129"/>
          <a:ext cx="8361634" cy="322501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948238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2022</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9</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298010" y="4845845"/>
            <a:ext cx="8407303" cy="1513941"/>
          </a:xfrm>
          <a:prstGeom prst="rect">
            <a:avLst/>
          </a:prstGeom>
          <a:noFill/>
        </p:spPr>
        <p:txBody>
          <a:bodyPr wrap="square" rtlCol="0">
            <a:spAutoFit/>
          </a:bodyPr>
          <a:lstStyle/>
          <a:p>
            <a:pPr>
              <a:lnSpc>
                <a:spcPct val="200000"/>
              </a:lnSpc>
            </a:pPr>
            <a:r>
              <a:rPr lang="zh-CN" altLang="en-US" sz="1200" dirty="0">
                <a:solidFill>
                  <a:prstClr val="black"/>
                </a:solidFill>
                <a:latin typeface="微软雅黑" panose="020B0503020204020204" pitchFamily="34" charset="-122"/>
                <a:ea typeface="微软雅黑" panose="020B0503020204020204" pitchFamily="34" charset="-122"/>
              </a:rPr>
              <a:t> 基本型乘用车共交易</a:t>
            </a:r>
            <a:r>
              <a:rPr lang="en-US" altLang="zh-CN" sz="1200" dirty="0">
                <a:solidFill>
                  <a:prstClr val="black"/>
                </a:solidFill>
                <a:latin typeface="微软雅黑" panose="020B0503020204020204" pitchFamily="34" charset="-122"/>
                <a:ea typeface="微软雅黑" panose="020B0503020204020204" pitchFamily="34" charset="-122"/>
              </a:rPr>
              <a:t>88.3</a:t>
            </a:r>
            <a:r>
              <a:rPr lang="zh-CN" altLang="en-US" sz="1200" dirty="0">
                <a:solidFill>
                  <a:prstClr val="black"/>
                </a:solidFill>
                <a:latin typeface="微软雅黑" panose="020B0503020204020204" pitchFamily="34" charset="-122"/>
                <a:ea typeface="微软雅黑" panose="020B0503020204020204" pitchFamily="34" charset="-122"/>
              </a:rPr>
              <a:t>万辆，环比增长</a:t>
            </a:r>
            <a:r>
              <a:rPr lang="en-US" altLang="zh-CN" sz="1200" dirty="0">
                <a:solidFill>
                  <a:prstClr val="black"/>
                </a:solidFill>
                <a:latin typeface="微软雅黑" panose="020B0503020204020204" pitchFamily="34" charset="-122"/>
                <a:ea typeface="微软雅黑" panose="020B0503020204020204" pitchFamily="34" charset="-122"/>
              </a:rPr>
              <a:t>1.72%</a:t>
            </a:r>
            <a:r>
              <a:rPr lang="zh-CN" altLang="en-US" sz="1200" dirty="0">
                <a:solidFill>
                  <a:prstClr val="black"/>
                </a:solidFill>
                <a:latin typeface="微软雅黑" panose="020B0503020204020204" pitchFamily="34" charset="-122"/>
                <a:ea typeface="微软雅黑" panose="020B0503020204020204" pitchFamily="34" charset="-122"/>
              </a:rPr>
              <a:t>，同比下降</a:t>
            </a:r>
            <a:r>
              <a:rPr lang="en-US" altLang="zh-CN" sz="1200" dirty="0">
                <a:solidFill>
                  <a:prstClr val="black"/>
                </a:solidFill>
                <a:latin typeface="微软雅黑" panose="020B0503020204020204" pitchFamily="34" charset="-122"/>
                <a:ea typeface="微软雅黑" panose="020B0503020204020204" pitchFamily="34" charset="-122"/>
              </a:rPr>
              <a:t>5.9%</a:t>
            </a:r>
            <a:r>
              <a:rPr lang="zh-CN" altLang="en-US" sz="1200" dirty="0">
                <a:solidFill>
                  <a:prstClr val="black"/>
                </a:solidFill>
                <a:latin typeface="微软雅黑" panose="020B0503020204020204" pitchFamily="34" charset="-122"/>
                <a:ea typeface="微软雅黑" panose="020B0503020204020204" pitchFamily="34" charset="-122"/>
              </a:rPr>
              <a:t>；</a:t>
            </a:r>
            <a:r>
              <a:rPr lang="en-US" altLang="zh-CN" sz="1200" b="1" dirty="0">
                <a:solidFill>
                  <a:prstClr val="black"/>
                </a:solidFill>
                <a:latin typeface="微软雅黑" panose="020B0503020204020204" pitchFamily="34" charset="-122"/>
                <a:ea typeface="微软雅黑" panose="020B0503020204020204" pitchFamily="34" charset="-122"/>
              </a:rPr>
              <a:t>SUV </a:t>
            </a:r>
            <a:r>
              <a:rPr lang="zh-CN" altLang="en-US" sz="1200" b="1" dirty="0">
                <a:solidFill>
                  <a:prstClr val="black"/>
                </a:solidFill>
                <a:latin typeface="微软雅黑" panose="020B0503020204020204" pitchFamily="34" charset="-122"/>
                <a:ea typeface="微软雅黑" panose="020B0503020204020204" pitchFamily="34" charset="-122"/>
              </a:rPr>
              <a:t>共交易</a:t>
            </a:r>
            <a:r>
              <a:rPr lang="en-US" altLang="zh-CN" sz="1200" b="1" dirty="0">
                <a:solidFill>
                  <a:prstClr val="black"/>
                </a:solidFill>
                <a:latin typeface="微软雅黑" panose="020B0503020204020204" pitchFamily="34" charset="-122"/>
                <a:ea typeface="微软雅黑" panose="020B0503020204020204" pitchFamily="34" charset="-122"/>
              </a:rPr>
              <a:t>18.62</a:t>
            </a:r>
            <a:r>
              <a:rPr lang="zh-CN" altLang="en-US" sz="1200" b="1" dirty="0">
                <a:solidFill>
                  <a:prstClr val="black"/>
                </a:solidFill>
                <a:latin typeface="微软雅黑" panose="020B0503020204020204" pitchFamily="34" charset="-122"/>
                <a:ea typeface="微软雅黑" panose="020B0503020204020204" pitchFamily="34" charset="-122"/>
              </a:rPr>
              <a:t>万辆，环比增长</a:t>
            </a:r>
            <a:r>
              <a:rPr lang="en-US" altLang="zh-CN" sz="1200" b="1" dirty="0">
                <a:solidFill>
                  <a:prstClr val="black"/>
                </a:solidFill>
                <a:latin typeface="微软雅黑" panose="020B0503020204020204" pitchFamily="34" charset="-122"/>
                <a:ea typeface="微软雅黑" panose="020B0503020204020204" pitchFamily="34" charset="-122"/>
              </a:rPr>
              <a:t>0.08%</a:t>
            </a:r>
            <a:r>
              <a:rPr lang="zh-CN" altLang="en-US" sz="1200" b="1" dirty="0">
                <a:solidFill>
                  <a:prstClr val="black"/>
                </a:solidFill>
                <a:latin typeface="微软雅黑" panose="020B0503020204020204" pitchFamily="34" charset="-122"/>
                <a:ea typeface="微软雅黑" panose="020B0503020204020204" pitchFamily="34" charset="-122"/>
              </a:rPr>
              <a:t>，同比增长</a:t>
            </a:r>
            <a:r>
              <a:rPr lang="en-US" altLang="zh-CN" sz="1200" b="1" dirty="0">
                <a:solidFill>
                  <a:prstClr val="black"/>
                </a:solidFill>
                <a:latin typeface="微软雅黑" panose="020B0503020204020204" pitchFamily="34" charset="-122"/>
                <a:ea typeface="微软雅黑" panose="020B0503020204020204" pitchFamily="34" charset="-122"/>
              </a:rPr>
              <a:t>1.7%</a:t>
            </a:r>
            <a:r>
              <a:rPr lang="zh-CN" altLang="en-US" sz="1200" b="1" dirty="0">
                <a:solidFill>
                  <a:prstClr val="black"/>
                </a:solidFill>
                <a:latin typeface="微软雅黑" panose="020B0503020204020204" pitchFamily="34" charset="-122"/>
                <a:ea typeface="微软雅黑" panose="020B0503020204020204" pitchFamily="34" charset="-122"/>
              </a:rPr>
              <a:t>；</a:t>
            </a:r>
            <a:r>
              <a:rPr lang="en-US" altLang="zh-CN" sz="1200" b="1" dirty="0">
                <a:solidFill>
                  <a:prstClr val="black"/>
                </a:solidFill>
                <a:latin typeface="微软雅黑" panose="020B0503020204020204" pitchFamily="34" charset="-122"/>
                <a:ea typeface="微软雅黑" panose="020B0503020204020204" pitchFamily="34" charset="-122"/>
              </a:rPr>
              <a:t>MPV</a:t>
            </a:r>
            <a:r>
              <a:rPr lang="zh-CN" altLang="en-US" sz="1200" b="1" dirty="0">
                <a:solidFill>
                  <a:prstClr val="black"/>
                </a:solidFill>
                <a:latin typeface="微软雅黑" panose="020B0503020204020204" pitchFamily="34" charset="-122"/>
                <a:ea typeface="微软雅黑" panose="020B0503020204020204" pitchFamily="34" charset="-122"/>
              </a:rPr>
              <a:t>共交易</a:t>
            </a:r>
            <a:r>
              <a:rPr lang="en-US" altLang="zh-CN" sz="1200" b="1" dirty="0">
                <a:solidFill>
                  <a:prstClr val="black"/>
                </a:solidFill>
                <a:latin typeface="微软雅黑" panose="020B0503020204020204" pitchFamily="34" charset="-122"/>
                <a:ea typeface="微软雅黑" panose="020B0503020204020204" pitchFamily="34" charset="-122"/>
              </a:rPr>
              <a:t>9.14</a:t>
            </a:r>
            <a:r>
              <a:rPr lang="zh-CN" altLang="en-US" sz="1200" b="1" dirty="0">
                <a:solidFill>
                  <a:prstClr val="black"/>
                </a:solidFill>
                <a:latin typeface="微软雅黑" panose="020B0503020204020204" pitchFamily="34" charset="-122"/>
                <a:ea typeface="微软雅黑" panose="020B0503020204020204" pitchFamily="34" charset="-122"/>
              </a:rPr>
              <a:t>万辆，环比增长</a:t>
            </a:r>
            <a:r>
              <a:rPr lang="en-US" altLang="zh-CN" sz="1200" b="1" dirty="0">
                <a:solidFill>
                  <a:prstClr val="black"/>
                </a:solidFill>
                <a:latin typeface="微软雅黑" panose="020B0503020204020204" pitchFamily="34" charset="-122"/>
                <a:ea typeface="微软雅黑" panose="020B0503020204020204" pitchFamily="34" charset="-122"/>
              </a:rPr>
              <a:t>1.19%</a:t>
            </a:r>
            <a:r>
              <a:rPr lang="zh-CN" altLang="en-US" sz="1200" b="1" dirty="0">
                <a:solidFill>
                  <a:prstClr val="black"/>
                </a:solidFill>
                <a:latin typeface="微软雅黑" panose="020B0503020204020204" pitchFamily="34" charset="-122"/>
                <a:ea typeface="微软雅黑" panose="020B0503020204020204" pitchFamily="34" charset="-122"/>
              </a:rPr>
              <a:t>，同比下降</a:t>
            </a:r>
            <a:r>
              <a:rPr lang="en-US" altLang="zh-CN" sz="1200" b="1" dirty="0">
                <a:solidFill>
                  <a:prstClr val="black"/>
                </a:solidFill>
                <a:latin typeface="微软雅黑" panose="020B0503020204020204" pitchFamily="34" charset="-122"/>
                <a:ea typeface="微软雅黑" panose="020B0503020204020204" pitchFamily="34" charset="-122"/>
              </a:rPr>
              <a:t>0.3%</a:t>
            </a:r>
            <a:r>
              <a:rPr lang="zh-CN" altLang="en-US" sz="1200" dirty="0">
                <a:solidFill>
                  <a:prstClr val="black"/>
                </a:solidFill>
                <a:latin typeface="微软雅黑" panose="020B0503020204020204" pitchFamily="34" charset="-122"/>
                <a:ea typeface="微软雅黑" panose="020B0503020204020204" pitchFamily="34" charset="-122"/>
              </a:rPr>
              <a:t>；交叉型乘用车共交易</a:t>
            </a:r>
            <a:r>
              <a:rPr lang="en-US" altLang="zh-CN" sz="1200" dirty="0">
                <a:solidFill>
                  <a:prstClr val="black"/>
                </a:solidFill>
                <a:latin typeface="微软雅黑" panose="020B0503020204020204" pitchFamily="34" charset="-122"/>
                <a:ea typeface="微软雅黑" panose="020B0503020204020204" pitchFamily="34" charset="-122"/>
              </a:rPr>
              <a:t>3.0</a:t>
            </a:r>
            <a:r>
              <a:rPr lang="zh-CN" altLang="en-US" sz="1200" dirty="0">
                <a:solidFill>
                  <a:prstClr val="black"/>
                </a:solidFill>
                <a:latin typeface="微软雅黑" panose="020B0503020204020204" pitchFamily="34" charset="-122"/>
                <a:ea typeface="微软雅黑" panose="020B0503020204020204" pitchFamily="34" charset="-122"/>
              </a:rPr>
              <a:t>万辆，环比下降</a:t>
            </a:r>
            <a:r>
              <a:rPr lang="en-US" altLang="zh-CN" sz="1200" dirty="0">
                <a:solidFill>
                  <a:prstClr val="black"/>
                </a:solidFill>
                <a:latin typeface="微软雅黑" panose="020B0503020204020204" pitchFamily="34" charset="-122"/>
                <a:ea typeface="微软雅黑" panose="020B0503020204020204" pitchFamily="34" charset="-122"/>
              </a:rPr>
              <a:t>5.37%</a:t>
            </a:r>
            <a:r>
              <a:rPr lang="zh-CN" altLang="en-US" sz="1200" dirty="0">
                <a:solidFill>
                  <a:prstClr val="black"/>
                </a:solidFill>
                <a:latin typeface="微软雅黑" panose="020B0503020204020204" pitchFamily="34" charset="-122"/>
                <a:ea typeface="微软雅黑" panose="020B0503020204020204" pitchFamily="34" charset="-122"/>
              </a:rPr>
              <a:t>，同比下降</a:t>
            </a:r>
            <a:r>
              <a:rPr lang="en-US" altLang="zh-CN" sz="1200" dirty="0">
                <a:solidFill>
                  <a:prstClr val="black"/>
                </a:solidFill>
                <a:latin typeface="微软雅黑" panose="020B0503020204020204" pitchFamily="34" charset="-122"/>
                <a:ea typeface="微软雅黑" panose="020B0503020204020204" pitchFamily="34" charset="-122"/>
              </a:rPr>
              <a:t>23%</a:t>
            </a:r>
            <a:r>
              <a:rPr lang="zh-CN" altLang="en-US" sz="1200" dirty="0">
                <a:solidFill>
                  <a:prstClr val="black"/>
                </a:solidFill>
                <a:latin typeface="微软雅黑" panose="020B0503020204020204" pitchFamily="34" charset="-122"/>
                <a:ea typeface="微软雅黑" panose="020B0503020204020204" pitchFamily="34" charset="-122"/>
              </a:rPr>
              <a:t>。</a:t>
            </a:r>
            <a:endParaRPr lang="en-US" altLang="zh-CN" sz="1200" dirty="0">
              <a:solidFill>
                <a:prstClr val="black"/>
              </a:solidFill>
              <a:latin typeface="微软雅黑" panose="020B0503020204020204" pitchFamily="34" charset="-122"/>
              <a:ea typeface="微软雅黑" panose="020B0503020204020204" pitchFamily="34" charset="-122"/>
            </a:endParaRPr>
          </a:p>
          <a:p>
            <a:pPr>
              <a:lnSpc>
                <a:spcPct val="200000"/>
              </a:lnSpc>
            </a:pPr>
            <a:r>
              <a:rPr lang="zh-CN" altLang="en-US" sz="1200" i="0" dirty="0">
                <a:latin typeface="微软雅黑" panose="020B0503020204020204" pitchFamily="34" charset="-122"/>
                <a:ea typeface="微软雅黑" panose="020B0503020204020204" pitchFamily="34" charset="-122"/>
              </a:rPr>
              <a:t>商用车情况：客车</a:t>
            </a:r>
            <a:r>
              <a:rPr lang="en-US" altLang="zh-CN" sz="1200" i="0" dirty="0">
                <a:latin typeface="微软雅黑" panose="020B0503020204020204" pitchFamily="34" charset="-122"/>
                <a:ea typeface="微软雅黑" panose="020B0503020204020204" pitchFamily="34" charset="-122"/>
              </a:rPr>
              <a:t>9.29</a:t>
            </a:r>
            <a:r>
              <a:rPr lang="zh-CN" altLang="en-US" sz="1200" i="0" dirty="0">
                <a:latin typeface="微软雅黑" panose="020B0503020204020204" pitchFamily="34" charset="-122"/>
                <a:ea typeface="微软雅黑" panose="020B0503020204020204" pitchFamily="34" charset="-122"/>
              </a:rPr>
              <a:t>万辆，环比增加</a:t>
            </a:r>
            <a:r>
              <a:rPr lang="en-US" altLang="zh-CN" sz="1200" i="0" dirty="0">
                <a:latin typeface="微软雅黑" panose="020B0503020204020204" pitchFamily="34" charset="-122"/>
                <a:ea typeface="微软雅黑" panose="020B0503020204020204" pitchFamily="34" charset="-122"/>
              </a:rPr>
              <a:t>2.27%</a:t>
            </a:r>
            <a:r>
              <a:rPr lang="zh-CN" altLang="en-US" sz="1200" i="0" dirty="0">
                <a:latin typeface="微软雅黑" panose="020B0503020204020204" pitchFamily="34" charset="-122"/>
                <a:ea typeface="微软雅黑" panose="020B0503020204020204" pitchFamily="34" charset="-122"/>
              </a:rPr>
              <a:t>，同比下降</a:t>
            </a:r>
            <a:r>
              <a:rPr lang="en-US" altLang="zh-CN" sz="1200" i="0" dirty="0">
                <a:latin typeface="微软雅黑" panose="020B0503020204020204" pitchFamily="34" charset="-122"/>
                <a:ea typeface="微软雅黑" panose="020B0503020204020204" pitchFamily="34" charset="-122"/>
              </a:rPr>
              <a:t>16.3%</a:t>
            </a:r>
            <a:r>
              <a:rPr lang="zh-CN" altLang="en-US" sz="1200" i="0" dirty="0">
                <a:latin typeface="微软雅黑" panose="020B0503020204020204" pitchFamily="34" charset="-122"/>
                <a:ea typeface="微软雅黑" panose="020B0503020204020204" pitchFamily="34" charset="-122"/>
              </a:rPr>
              <a:t>；载货车</a:t>
            </a:r>
            <a:r>
              <a:rPr lang="en-US" altLang="zh-CN" sz="1200" i="0" dirty="0">
                <a:latin typeface="微软雅黑" panose="020B0503020204020204" pitchFamily="34" charset="-122"/>
                <a:ea typeface="微软雅黑" panose="020B0503020204020204" pitchFamily="34" charset="-122"/>
              </a:rPr>
              <a:t>12.33</a:t>
            </a:r>
            <a:r>
              <a:rPr lang="zh-CN" altLang="en-US" sz="1200" i="0" dirty="0">
                <a:latin typeface="微软雅黑" panose="020B0503020204020204" pitchFamily="34" charset="-122"/>
                <a:ea typeface="微软雅黑" panose="020B0503020204020204" pitchFamily="34" charset="-122"/>
              </a:rPr>
              <a:t>万辆，环比增长</a:t>
            </a:r>
            <a:r>
              <a:rPr lang="en-US" altLang="zh-CN" sz="1200" i="0" dirty="0">
                <a:latin typeface="微软雅黑" panose="020B0503020204020204" pitchFamily="34" charset="-122"/>
                <a:ea typeface="微软雅黑" panose="020B0503020204020204" pitchFamily="34" charset="-122"/>
              </a:rPr>
              <a:t>0.43%</a:t>
            </a:r>
            <a:r>
              <a:rPr lang="zh-CN" altLang="en-US" sz="1200" i="0" dirty="0">
                <a:latin typeface="微软雅黑" panose="020B0503020204020204" pitchFamily="34" charset="-122"/>
                <a:ea typeface="微软雅黑" panose="020B0503020204020204" pitchFamily="34" charset="-122"/>
              </a:rPr>
              <a:t>，同比下降</a:t>
            </a:r>
            <a:r>
              <a:rPr lang="en-US" altLang="zh-CN" sz="1200" i="0" dirty="0">
                <a:latin typeface="微软雅黑" panose="020B0503020204020204" pitchFamily="34" charset="-122"/>
                <a:ea typeface="微软雅黑" panose="020B0503020204020204" pitchFamily="34" charset="-122"/>
              </a:rPr>
              <a:t>5.7%</a:t>
            </a:r>
            <a:r>
              <a:rPr lang="zh-CN" altLang="en-US" sz="1200" i="0" dirty="0">
                <a:latin typeface="微软雅黑" panose="020B0503020204020204" pitchFamily="34" charset="-122"/>
                <a:ea typeface="微软雅黑" panose="020B0503020204020204" pitchFamily="34" charset="-122"/>
              </a:rPr>
              <a:t>。</a:t>
            </a:r>
          </a:p>
        </p:txBody>
      </p:sp>
      <p:graphicFrame>
        <p:nvGraphicFramePr>
          <p:cNvPr id="3" name="图表 2">
            <a:extLst>
              <a:ext uri="{FF2B5EF4-FFF2-40B4-BE49-F238E27FC236}">
                <a16:creationId xmlns:a16="http://schemas.microsoft.com/office/drawing/2014/main" id="{00000000-0008-0000-0100-000081000000}"/>
              </a:ext>
            </a:extLst>
          </p:cNvPr>
          <p:cNvGraphicFramePr>
            <a:graphicFrameLocks/>
          </p:cNvGraphicFramePr>
          <p:nvPr>
            <p:extLst>
              <p:ext uri="{D42A27DB-BD31-4B8C-83A1-F6EECF244321}">
                <p14:modId xmlns:p14="http://schemas.microsoft.com/office/powerpoint/2010/main" val="319608261"/>
              </p:ext>
            </p:extLst>
          </p:nvPr>
        </p:nvGraphicFramePr>
        <p:xfrm>
          <a:off x="151109" y="1135322"/>
          <a:ext cx="8841780" cy="359622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403692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2022</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1-9</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111419" y="4852110"/>
            <a:ext cx="8921162" cy="1144609"/>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2022</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1-9</a:t>
            </a:r>
            <a:r>
              <a:rPr lang="zh-CN" altLang="en-US" sz="1200" dirty="0">
                <a:latin typeface="微软雅黑" panose="020B0503020204020204" pitchFamily="34" charset="-122"/>
                <a:ea typeface="微软雅黑" panose="020B0503020204020204" pitchFamily="34" charset="-122"/>
              </a:rPr>
              <a:t>月，</a:t>
            </a:r>
            <a:r>
              <a:rPr lang="zh-CN" altLang="en-US" sz="1200" b="1" dirty="0">
                <a:latin typeface="微软雅黑" panose="020B0503020204020204" pitchFamily="34" charset="-122"/>
                <a:ea typeface="微软雅黑" panose="020B0503020204020204" pitchFamily="34" charset="-122"/>
              </a:rPr>
              <a:t>全国二手车市场累计交易量</a:t>
            </a:r>
            <a:r>
              <a:rPr lang="en-US" altLang="zh-CN" sz="1200" b="1" dirty="0">
                <a:latin typeface="微软雅黑" panose="020B0503020204020204" pitchFamily="34" charset="-122"/>
                <a:ea typeface="微软雅黑" panose="020B0503020204020204" pitchFamily="34" charset="-122"/>
              </a:rPr>
              <a:t>1198.12</a:t>
            </a:r>
            <a:r>
              <a:rPr lang="zh-CN" altLang="en-US" sz="1200" b="1" dirty="0">
                <a:latin typeface="微软雅黑" panose="020B0503020204020204" pitchFamily="34" charset="-122"/>
                <a:ea typeface="微软雅黑" panose="020B0503020204020204" pitchFamily="34" charset="-122"/>
              </a:rPr>
              <a:t>万辆，同比下降</a:t>
            </a:r>
            <a:r>
              <a:rPr lang="en-US" altLang="zh-CN" sz="1200" b="1" dirty="0">
                <a:latin typeface="微软雅黑" panose="020B0503020204020204" pitchFamily="34" charset="-122"/>
                <a:ea typeface="微软雅黑" panose="020B0503020204020204" pitchFamily="34" charset="-122"/>
              </a:rPr>
              <a:t>7.6%</a:t>
            </a:r>
            <a:r>
              <a:rPr lang="zh-CN" altLang="en-US" sz="1200" dirty="0">
                <a:latin typeface="微软雅黑" panose="020B0503020204020204" pitchFamily="34" charset="-122"/>
                <a:ea typeface="微软雅黑" panose="020B0503020204020204" pitchFamily="34" charset="-122"/>
              </a:rPr>
              <a:t>。基本型乘用车共交易</a:t>
            </a:r>
            <a:r>
              <a:rPr lang="en-US" altLang="zh-CN" sz="1200" dirty="0">
                <a:latin typeface="微软雅黑" panose="020B0503020204020204" pitchFamily="34" charset="-122"/>
                <a:ea typeface="微软雅黑" panose="020B0503020204020204" pitchFamily="34" charset="-122"/>
              </a:rPr>
              <a:t>709.72</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9.3%</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 </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152.9</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7.8%</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72.37</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3.9%</a:t>
            </a:r>
            <a:r>
              <a:rPr lang="zh-CN" altLang="en-US" sz="1200" dirty="0">
                <a:latin typeface="微软雅黑" panose="020B0503020204020204" pitchFamily="34" charset="-122"/>
                <a:ea typeface="微软雅黑" panose="020B0503020204020204" pitchFamily="34" charset="-122"/>
              </a:rPr>
              <a:t>；交叉型乘用车共交易</a:t>
            </a:r>
            <a:r>
              <a:rPr lang="en-US" altLang="zh-CN" sz="1200" dirty="0">
                <a:latin typeface="微软雅黑" panose="020B0503020204020204" pitchFamily="34" charset="-122"/>
                <a:ea typeface="微软雅黑" panose="020B0503020204020204" pitchFamily="34" charset="-122"/>
              </a:rPr>
              <a:t>26.86</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9.1%</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i="0" dirty="0">
                <a:latin typeface="微软雅黑" panose="020B0503020204020204" pitchFamily="34" charset="-122"/>
                <a:ea typeface="微软雅黑" panose="020B0503020204020204" pitchFamily="34" charset="-122"/>
              </a:rPr>
              <a:t>商用车情况：客车</a:t>
            </a:r>
            <a:r>
              <a:rPr lang="en-US" altLang="zh-CN" sz="1200" i="0" dirty="0">
                <a:latin typeface="微软雅黑" panose="020B0503020204020204" pitchFamily="34" charset="-122"/>
                <a:ea typeface="微软雅黑" panose="020B0503020204020204" pitchFamily="34" charset="-122"/>
              </a:rPr>
              <a:t>79.64</a:t>
            </a:r>
            <a:r>
              <a:rPr lang="zh-CN" altLang="en-US" sz="1200" i="0" dirty="0">
                <a:latin typeface="微软雅黑" panose="020B0503020204020204" pitchFamily="34" charset="-122"/>
                <a:ea typeface="微软雅黑" panose="020B0503020204020204" pitchFamily="34" charset="-122"/>
              </a:rPr>
              <a:t>万辆，同比下降</a:t>
            </a:r>
            <a:r>
              <a:rPr lang="en-US" altLang="zh-CN" sz="1200" i="0" dirty="0">
                <a:latin typeface="微软雅黑" panose="020B0503020204020204" pitchFamily="34" charset="-122"/>
                <a:ea typeface="微软雅黑" panose="020B0503020204020204" pitchFamily="34" charset="-122"/>
              </a:rPr>
              <a:t>19.4%</a:t>
            </a:r>
            <a:r>
              <a:rPr lang="zh-CN" altLang="en-US" sz="1200" i="0" dirty="0">
                <a:latin typeface="微软雅黑" panose="020B0503020204020204" pitchFamily="34" charset="-122"/>
                <a:ea typeface="微软雅黑" panose="020B0503020204020204" pitchFamily="34" charset="-122"/>
              </a:rPr>
              <a:t>；载货车</a:t>
            </a:r>
            <a:r>
              <a:rPr lang="en-US" altLang="zh-CN" sz="1200" i="0" dirty="0">
                <a:latin typeface="微软雅黑" panose="020B0503020204020204" pitchFamily="34" charset="-122"/>
                <a:ea typeface="微软雅黑" panose="020B0503020204020204" pitchFamily="34" charset="-122"/>
              </a:rPr>
              <a:t>97.21</a:t>
            </a:r>
            <a:r>
              <a:rPr lang="zh-CN" altLang="en-US" sz="1200" i="0" dirty="0">
                <a:latin typeface="微软雅黑" panose="020B0503020204020204" pitchFamily="34" charset="-122"/>
                <a:ea typeface="微软雅黑" panose="020B0503020204020204" pitchFamily="34" charset="-122"/>
              </a:rPr>
              <a:t>万辆，同比</a:t>
            </a:r>
            <a:r>
              <a:rPr lang="zh-CN" altLang="en-US" sz="1200" dirty="0">
                <a:latin typeface="微软雅黑" panose="020B0503020204020204" pitchFamily="34" charset="-122"/>
                <a:ea typeface="微软雅黑" panose="020B0503020204020204" pitchFamily="34" charset="-122"/>
              </a:rPr>
              <a:t>下降</a:t>
            </a:r>
            <a:r>
              <a:rPr lang="en-US" altLang="zh-CN" sz="1200" i="0" dirty="0">
                <a:latin typeface="微软雅黑" panose="020B0503020204020204" pitchFamily="34" charset="-122"/>
                <a:ea typeface="微软雅黑" panose="020B0503020204020204" pitchFamily="34" charset="-122"/>
              </a:rPr>
              <a:t>10.6%</a:t>
            </a:r>
            <a:r>
              <a:rPr lang="zh-CN" altLang="en-US" sz="1200" i="0" dirty="0">
                <a:latin typeface="微软雅黑" panose="020B0503020204020204" pitchFamily="34" charset="-122"/>
                <a:ea typeface="微软雅黑" panose="020B0503020204020204" pitchFamily="34" charset="-122"/>
              </a:rPr>
              <a:t>。</a:t>
            </a:r>
          </a:p>
        </p:txBody>
      </p:sp>
      <p:graphicFrame>
        <p:nvGraphicFramePr>
          <p:cNvPr id="3" name="图表 2">
            <a:extLst>
              <a:ext uri="{FF2B5EF4-FFF2-40B4-BE49-F238E27FC236}">
                <a16:creationId xmlns:a16="http://schemas.microsoft.com/office/drawing/2014/main" id="{00000000-0008-0000-0100-000003000000}"/>
              </a:ext>
            </a:extLst>
          </p:cNvPr>
          <p:cNvGraphicFramePr>
            <a:graphicFrameLocks/>
          </p:cNvGraphicFramePr>
          <p:nvPr>
            <p:extLst>
              <p:ext uri="{D42A27DB-BD31-4B8C-83A1-F6EECF244321}">
                <p14:modId xmlns:p14="http://schemas.microsoft.com/office/powerpoint/2010/main" val="1550432516"/>
              </p:ext>
            </p:extLst>
          </p:nvPr>
        </p:nvGraphicFramePr>
        <p:xfrm>
          <a:off x="111418" y="1134996"/>
          <a:ext cx="8921163" cy="351534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96031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a:solidFill>
                  <a:schemeClr val="tx1"/>
                </a:solidFill>
                <a:latin typeface="微软雅黑" panose="020B0503020204020204" pitchFamily="34" charset="-122"/>
                <a:ea typeface="微软雅黑" panose="020B0503020204020204" pitchFamily="34" charset="-122"/>
              </a:rPr>
              <a:t>2022</a:t>
            </a:r>
            <a:r>
              <a:rPr lang="zh-CN" altLang="en-US" sz="2000" b="1">
                <a:solidFill>
                  <a:schemeClr val="tx1"/>
                </a:solidFill>
                <a:latin typeface="微软雅黑" panose="020B0503020204020204" pitchFamily="34" charset="-122"/>
                <a:ea typeface="微软雅黑" panose="020B0503020204020204" pitchFamily="34" charset="-122"/>
              </a:rPr>
              <a:t>年</a:t>
            </a:r>
            <a:r>
              <a:rPr lang="en-US" altLang="zh-CN" sz="2000" b="1" dirty="0">
                <a:solidFill>
                  <a:schemeClr val="tx1"/>
                </a:solidFill>
              </a:rPr>
              <a:t>9</a:t>
            </a:r>
            <a:r>
              <a:rPr lang="zh-CN" altLang="en-US" sz="2000" b="1">
                <a:solidFill>
                  <a:schemeClr val="tx1"/>
                </a:solidFill>
                <a:latin typeface="微软雅黑" panose="020B0503020204020204" pitchFamily="34" charset="-122"/>
                <a:ea typeface="微软雅黑" panose="020B0503020204020204" pitchFamily="34" charset="-122"/>
              </a:rPr>
              <a:t>月</a:t>
            </a:r>
            <a:r>
              <a:rPr lang="zh-CN" altLang="en-US" sz="2000" b="1" dirty="0">
                <a:solidFill>
                  <a:schemeClr val="tx1"/>
                </a:solidFill>
                <a:latin typeface="微软雅黑" panose="020B0503020204020204" pitchFamily="34" charset="-122"/>
                <a:ea typeface="微软雅黑" panose="020B0503020204020204" pitchFamily="34" charset="-122"/>
              </a:rPr>
              <a:t>二手车各级别轿车</a:t>
            </a:r>
            <a:r>
              <a:rPr lang="zh-CN" altLang="en-US" sz="2000" b="1" dirty="0">
                <a:solidFill>
                  <a:schemeClr val="tx1"/>
                </a:solidFill>
              </a:rPr>
              <a:t>销量</a:t>
            </a:r>
            <a:r>
              <a:rPr lang="zh-CN" altLang="en-US" sz="2000" b="1" dirty="0">
                <a:solidFill>
                  <a:schemeClr val="tx1"/>
                </a:solidFill>
                <a:latin typeface="微软雅黑" panose="020B0503020204020204" pitchFamily="34" charset="-122"/>
                <a:ea typeface="微软雅黑" panose="020B0503020204020204" pitchFamily="34" charset="-122"/>
              </a:rPr>
              <a:t>分析</a:t>
            </a:r>
          </a:p>
        </p:txBody>
      </p:sp>
      <p:sp>
        <p:nvSpPr>
          <p:cNvPr id="2" name="文本框 1">
            <a:extLst>
              <a:ext uri="{FF2B5EF4-FFF2-40B4-BE49-F238E27FC236}">
                <a16:creationId xmlns:a16="http://schemas.microsoft.com/office/drawing/2014/main" id="{97094F7D-7708-43DF-BD14-6A430E85FD16}"/>
              </a:ext>
            </a:extLst>
          </p:cNvPr>
          <p:cNvSpPr txBox="1"/>
          <p:nvPr/>
        </p:nvSpPr>
        <p:spPr>
          <a:xfrm>
            <a:off x="224895" y="4773687"/>
            <a:ext cx="8654693" cy="1477328"/>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2022</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9</a:t>
            </a:r>
            <a:r>
              <a:rPr lang="zh-CN" altLang="en-US" sz="1200" dirty="0">
                <a:latin typeface="微软雅黑" panose="020B0503020204020204" pitchFamily="34" charset="-122"/>
                <a:ea typeface="微软雅黑" panose="020B0503020204020204" pitchFamily="34" charset="-122"/>
              </a:rPr>
              <a:t>月，各级别轿车的整体销量来看，</a:t>
            </a:r>
            <a:r>
              <a:rPr lang="en-US" altLang="zh-CN" sz="1200" b="1" dirty="0">
                <a:latin typeface="微软雅黑" panose="020B0503020204020204" pitchFamily="34" charset="-122"/>
                <a:ea typeface="微软雅黑" panose="020B0503020204020204" pitchFamily="34" charset="-122"/>
              </a:rPr>
              <a:t>A</a:t>
            </a:r>
            <a:r>
              <a:rPr lang="zh-CN" altLang="en-US" sz="1200" b="1" dirty="0">
                <a:latin typeface="微软雅黑" panose="020B0503020204020204" pitchFamily="34" charset="-122"/>
                <a:ea typeface="微软雅黑" panose="020B0503020204020204" pitchFamily="34" charset="-122"/>
              </a:rPr>
              <a:t>级轿车仍旧是二手车市场中最热销的车型，平均占比为</a:t>
            </a:r>
            <a:r>
              <a:rPr lang="en-US" altLang="zh-CN" sz="1200" b="1" dirty="0">
                <a:latin typeface="微软雅黑" panose="020B0503020204020204" pitchFamily="34" charset="-122"/>
                <a:ea typeface="微软雅黑" panose="020B0503020204020204" pitchFamily="34" charset="-122"/>
              </a:rPr>
              <a:t>49.9%</a:t>
            </a:r>
            <a:r>
              <a:rPr lang="zh-CN" altLang="en-US" sz="1200" dirty="0">
                <a:latin typeface="微软雅黑" panose="020B0503020204020204" pitchFamily="34" charset="-122"/>
                <a:ea typeface="微软雅黑" panose="020B0503020204020204" pitchFamily="34" charset="-122"/>
              </a:rPr>
              <a:t>，较上月减少了</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a:t>
            </a:r>
            <a:r>
              <a:rPr lang="zh-CN" altLang="en-US" sz="1200" dirty="0">
                <a:solidFill>
                  <a:schemeClr val="dk1"/>
                </a:solidFill>
                <a:latin typeface="微软雅黑" panose="020B0503020204020204" pitchFamily="34" charset="-122"/>
                <a:ea typeface="微软雅黑" panose="020B0503020204020204" pitchFamily="34" charset="-122"/>
              </a:rPr>
              <a:t>其次是</a:t>
            </a:r>
            <a:r>
              <a:rPr lang="en-US" altLang="zh-CN" sz="1200" dirty="0">
                <a:solidFill>
                  <a:schemeClr val="dk1"/>
                </a:solidFill>
                <a:latin typeface="微软雅黑" panose="020B0503020204020204" pitchFamily="34" charset="-122"/>
                <a:ea typeface="微软雅黑" panose="020B0503020204020204" pitchFamily="34" charset="-122"/>
              </a:rPr>
              <a:t>B</a:t>
            </a:r>
            <a:r>
              <a:rPr lang="zh-CN" altLang="en-US" sz="1200" dirty="0">
                <a:solidFill>
                  <a:schemeClr val="dk1"/>
                </a:solidFill>
                <a:latin typeface="微软雅黑" panose="020B0503020204020204" pitchFamily="34" charset="-122"/>
                <a:ea typeface="微软雅黑" panose="020B0503020204020204" pitchFamily="34" charset="-122"/>
              </a:rPr>
              <a:t>级轿车平均占比</a:t>
            </a:r>
            <a:r>
              <a:rPr lang="en-US" altLang="zh-CN" sz="1200" dirty="0">
                <a:solidFill>
                  <a:schemeClr val="dk1"/>
                </a:solidFill>
                <a:latin typeface="微软雅黑" panose="020B0503020204020204" pitchFamily="34" charset="-122"/>
                <a:ea typeface="微软雅黑" panose="020B0503020204020204" pitchFamily="34" charset="-122"/>
              </a:rPr>
              <a:t>23.9%,</a:t>
            </a:r>
            <a:r>
              <a:rPr lang="zh-CN" altLang="en-US" sz="1200" dirty="0">
                <a:solidFill>
                  <a:schemeClr val="dk1"/>
                </a:solidFill>
                <a:latin typeface="微软雅黑" panose="020B0503020204020204" pitchFamily="34" charset="-122"/>
                <a:ea typeface="微软雅黑" panose="020B0503020204020204" pitchFamily="34" charset="-122"/>
              </a:rPr>
              <a:t>较上月增加了</a:t>
            </a:r>
            <a:r>
              <a:rPr lang="en-US" altLang="zh-CN" sz="1200" dirty="0">
                <a:solidFill>
                  <a:schemeClr val="dk1"/>
                </a:solidFill>
                <a:latin typeface="微软雅黑" panose="020B0503020204020204" pitchFamily="34" charset="-122"/>
                <a:ea typeface="微软雅黑" panose="020B0503020204020204" pitchFamily="34" charset="-122"/>
              </a:rPr>
              <a:t>0.2%</a:t>
            </a:r>
            <a:r>
              <a:rPr lang="zh-CN" altLang="en-US" sz="1200" dirty="0">
                <a:solidFill>
                  <a:schemeClr val="dk1"/>
                </a:solidFill>
                <a:latin typeface="微软雅黑" panose="020B0503020204020204" pitchFamily="34" charset="-122"/>
                <a:ea typeface="微软雅黑" panose="020B0503020204020204" pitchFamily="34" charset="-122"/>
              </a:rPr>
              <a:t>。</a:t>
            </a:r>
            <a:r>
              <a:rPr lang="en-US" altLang="zh-CN" sz="1200" dirty="0">
                <a:solidFill>
                  <a:schemeClr val="dk1"/>
                </a:solidFill>
                <a:latin typeface="微软雅黑" panose="020B0503020204020204" pitchFamily="34" charset="-122"/>
                <a:ea typeface="微软雅黑" panose="020B0503020204020204" pitchFamily="34" charset="-122"/>
              </a:rPr>
              <a:t>C</a:t>
            </a:r>
            <a:r>
              <a:rPr lang="zh-CN" altLang="en-US" sz="1200" dirty="0">
                <a:solidFill>
                  <a:schemeClr val="dk1"/>
                </a:solidFill>
                <a:latin typeface="微软雅黑" panose="020B0503020204020204" pitchFamily="34" charset="-122"/>
                <a:ea typeface="微软雅黑" panose="020B0503020204020204" pitchFamily="34" charset="-122"/>
              </a:rPr>
              <a:t>级轿车平均占比</a:t>
            </a:r>
            <a:r>
              <a:rPr lang="en-US" altLang="zh-CN" sz="1200" dirty="0">
                <a:solidFill>
                  <a:schemeClr val="dk1"/>
                </a:solidFill>
                <a:latin typeface="微软雅黑" panose="020B0503020204020204" pitchFamily="34" charset="-122"/>
                <a:ea typeface="微软雅黑" panose="020B0503020204020204" pitchFamily="34" charset="-122"/>
              </a:rPr>
              <a:t>7.8%,</a:t>
            </a:r>
            <a:r>
              <a:rPr lang="zh-CN" altLang="en-US" sz="1200" dirty="0">
                <a:solidFill>
                  <a:schemeClr val="dk1"/>
                </a:solidFill>
                <a:latin typeface="微软雅黑" panose="020B0503020204020204" pitchFamily="34" charset="-122"/>
                <a:ea typeface="微软雅黑" panose="020B0503020204020204" pitchFamily="34" charset="-122"/>
              </a:rPr>
              <a:t>较上月增加了</a:t>
            </a:r>
            <a:r>
              <a:rPr lang="en-US" altLang="zh-CN" sz="1200" dirty="0">
                <a:solidFill>
                  <a:schemeClr val="dk1"/>
                </a:solidFill>
                <a:latin typeface="微软雅黑" panose="020B0503020204020204" pitchFamily="34" charset="-122"/>
                <a:ea typeface="微软雅黑" panose="020B0503020204020204" pitchFamily="34" charset="-122"/>
              </a:rPr>
              <a:t>0.1%</a:t>
            </a:r>
            <a:r>
              <a:rPr lang="zh-CN" altLang="en-US" sz="1200" dirty="0">
                <a:solidFill>
                  <a:schemeClr val="dk1"/>
                </a:solidFill>
                <a:latin typeface="微软雅黑" panose="020B0503020204020204" pitchFamily="34" charset="-122"/>
                <a:ea typeface="微软雅黑" panose="020B0503020204020204" pitchFamily="34" charset="-122"/>
              </a:rPr>
              <a:t>。</a:t>
            </a:r>
            <a:r>
              <a:rPr lang="en-US" altLang="zh-CN" sz="1200" dirty="0">
                <a:solidFill>
                  <a:schemeClr val="dk1"/>
                </a:solidFill>
                <a:latin typeface="微软雅黑" panose="020B0503020204020204" pitchFamily="34" charset="-122"/>
                <a:ea typeface="微软雅黑" panose="020B0503020204020204" pitchFamily="34" charset="-122"/>
              </a:rPr>
              <a:t>D</a:t>
            </a:r>
            <a:r>
              <a:rPr lang="zh-CN" altLang="en-US" sz="1200" dirty="0">
                <a:solidFill>
                  <a:schemeClr val="dk1"/>
                </a:solidFill>
                <a:latin typeface="微软雅黑" panose="020B0503020204020204" pitchFamily="34" charset="-122"/>
                <a:ea typeface="微软雅黑" panose="020B0503020204020204" pitchFamily="34" charset="-122"/>
              </a:rPr>
              <a:t>级轿车占比为</a:t>
            </a:r>
            <a:r>
              <a:rPr lang="en-US" altLang="zh-CN" sz="1200" dirty="0">
                <a:solidFill>
                  <a:schemeClr val="dk1"/>
                </a:solidFill>
                <a:latin typeface="微软雅黑" panose="020B0503020204020204" pitchFamily="34" charset="-122"/>
                <a:ea typeface="微软雅黑" panose="020B0503020204020204" pitchFamily="34" charset="-122"/>
              </a:rPr>
              <a:t>2.2%</a:t>
            </a:r>
            <a:r>
              <a:rPr lang="zh-CN" altLang="en-US" sz="1200" dirty="0">
                <a:solidFill>
                  <a:schemeClr val="dk1"/>
                </a:solidFill>
                <a:latin typeface="微软雅黑" panose="020B0503020204020204" pitchFamily="34" charset="-122"/>
                <a:ea typeface="微软雅黑" panose="020B0503020204020204" pitchFamily="34" charset="-122"/>
              </a:rPr>
              <a:t>，较上月增加了</a:t>
            </a:r>
            <a:r>
              <a:rPr lang="en-US" altLang="zh-CN" sz="1200" dirty="0">
                <a:solidFill>
                  <a:schemeClr val="dk1"/>
                </a:solidFill>
                <a:latin typeface="微软雅黑" panose="020B0503020204020204" pitchFamily="34" charset="-122"/>
                <a:ea typeface="微软雅黑" panose="020B0503020204020204" pitchFamily="34" charset="-122"/>
              </a:rPr>
              <a:t>0.1%</a:t>
            </a:r>
            <a:r>
              <a:rPr lang="zh-CN" altLang="en-US" sz="1200" dirty="0">
                <a:solidFill>
                  <a:schemeClr val="dk1"/>
                </a:solidFill>
                <a:latin typeface="微软雅黑" panose="020B0503020204020204" pitchFamily="34" charset="-122"/>
                <a:ea typeface="微软雅黑" panose="020B0503020204020204" pitchFamily="34" charset="-122"/>
              </a:rPr>
              <a:t>；</a:t>
            </a:r>
            <a:r>
              <a:rPr lang="en-US" altLang="zh-CN" sz="1200" dirty="0">
                <a:solidFill>
                  <a:schemeClr val="dk1"/>
                </a:solidFill>
                <a:latin typeface="微软雅黑" panose="020B0503020204020204" pitchFamily="34" charset="-122"/>
                <a:ea typeface="微软雅黑" panose="020B0503020204020204" pitchFamily="34" charset="-122"/>
              </a:rPr>
              <a:t>9</a:t>
            </a:r>
            <a:r>
              <a:rPr lang="zh-CN" altLang="en-US" sz="1200" dirty="0">
                <a:solidFill>
                  <a:schemeClr val="dk1"/>
                </a:solidFill>
                <a:latin typeface="微软雅黑" panose="020B0503020204020204" pitchFamily="34" charset="-122"/>
                <a:ea typeface="微软雅黑" panose="020B0503020204020204" pitchFamily="34" charset="-122"/>
              </a:rPr>
              <a:t>月，</a:t>
            </a:r>
            <a:r>
              <a:rPr lang="en-US" altLang="zh-CN" sz="1200" b="1" dirty="0">
                <a:solidFill>
                  <a:schemeClr val="dk1"/>
                </a:solidFill>
                <a:latin typeface="微软雅黑" panose="020B0503020204020204" pitchFamily="34" charset="-122"/>
                <a:ea typeface="微软雅黑" panose="020B0503020204020204" pitchFamily="34" charset="-122"/>
              </a:rPr>
              <a:t>A0</a:t>
            </a:r>
            <a:r>
              <a:rPr lang="zh-CN" altLang="en-US" sz="1200" b="1" dirty="0">
                <a:solidFill>
                  <a:schemeClr val="dk1"/>
                </a:solidFill>
                <a:latin typeface="微软雅黑" panose="020B0503020204020204" pitchFamily="34" charset="-122"/>
                <a:ea typeface="微软雅黑" panose="020B0503020204020204" pitchFamily="34" charset="-122"/>
              </a:rPr>
              <a:t>级和</a:t>
            </a:r>
            <a:r>
              <a:rPr lang="en-US" altLang="zh-CN" sz="1200" b="1" dirty="0">
                <a:solidFill>
                  <a:schemeClr val="dk1"/>
                </a:solidFill>
                <a:latin typeface="微软雅黑" panose="020B0503020204020204" pitchFamily="34" charset="-122"/>
                <a:ea typeface="微软雅黑" panose="020B0503020204020204" pitchFamily="34" charset="-122"/>
              </a:rPr>
              <a:t>A</a:t>
            </a:r>
            <a:r>
              <a:rPr lang="zh-CN" altLang="en-US" sz="1200" b="1" dirty="0">
                <a:solidFill>
                  <a:schemeClr val="dk1"/>
                </a:solidFill>
                <a:latin typeface="微软雅黑" panose="020B0503020204020204" pitchFamily="34" charset="-122"/>
                <a:ea typeface="微软雅黑" panose="020B0503020204020204" pitchFamily="34" charset="-122"/>
              </a:rPr>
              <a:t>级轿车占比较上月略有减少</a:t>
            </a:r>
            <a:r>
              <a:rPr lang="zh-CN" altLang="en-US" sz="1200" dirty="0">
                <a:solidFill>
                  <a:schemeClr val="dk1"/>
                </a:solidFill>
                <a:latin typeface="微软雅黑" panose="020B0503020204020204" pitchFamily="34" charset="-122"/>
                <a:ea typeface="微软雅黑" panose="020B0503020204020204" pitchFamily="34" charset="-122"/>
              </a:rPr>
              <a:t>，其余各级别车型较上月略有增加。</a:t>
            </a:r>
            <a:endParaRPr lang="en-US" altLang="zh-CN" sz="1200" dirty="0">
              <a:solidFill>
                <a:schemeClr val="dk1"/>
              </a:solidFill>
              <a:latin typeface="微软雅黑" panose="020B0503020204020204" pitchFamily="34" charset="-122"/>
              <a:ea typeface="微软雅黑" panose="020B0503020204020204" pitchFamily="34" charset="-122"/>
            </a:endParaRPr>
          </a:p>
          <a:p>
            <a:endParaRPr lang="zh-CN" altLang="en-US" dirty="0"/>
          </a:p>
        </p:txBody>
      </p:sp>
      <p:grpSp>
        <p:nvGrpSpPr>
          <p:cNvPr id="5" name="组合 4">
            <a:extLst>
              <a:ext uri="{FF2B5EF4-FFF2-40B4-BE49-F238E27FC236}">
                <a16:creationId xmlns:a16="http://schemas.microsoft.com/office/drawing/2014/main" id="{00000000-0008-0000-0300-00000C000000}"/>
              </a:ext>
            </a:extLst>
          </p:cNvPr>
          <p:cNvGrpSpPr/>
          <p:nvPr/>
        </p:nvGrpSpPr>
        <p:grpSpPr>
          <a:xfrm>
            <a:off x="179388" y="1137113"/>
            <a:ext cx="8654693" cy="3528698"/>
            <a:chOff x="0" y="0"/>
            <a:chExt cx="8790731" cy="3082834"/>
          </a:xfrm>
        </p:grpSpPr>
        <p:sp>
          <p:nvSpPr>
            <p:cNvPr id="6" name="矩形 5">
              <a:extLst>
                <a:ext uri="{FF2B5EF4-FFF2-40B4-BE49-F238E27FC236}">
                  <a16:creationId xmlns:a16="http://schemas.microsoft.com/office/drawing/2014/main" id="{00000000-0008-0000-0300-00000E000000}"/>
                </a:ext>
              </a:extLst>
            </p:cNvPr>
            <p:cNvSpPr/>
            <p:nvPr/>
          </p:nvSpPr>
          <p:spPr>
            <a:xfrm>
              <a:off x="25725" y="0"/>
              <a:ext cx="8765006" cy="3082834"/>
            </a:xfrm>
            <a:prstGeom prst="rect">
              <a:avLst/>
            </a:prstGeom>
            <a:solidFill>
              <a:srgbClr val="F9F9F9"/>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7" name="组合 6">
              <a:extLst>
                <a:ext uri="{FF2B5EF4-FFF2-40B4-BE49-F238E27FC236}">
                  <a16:creationId xmlns:a16="http://schemas.microsoft.com/office/drawing/2014/main" id="{00000000-0008-0000-0300-000010000000}"/>
                </a:ext>
              </a:extLst>
            </p:cNvPr>
            <p:cNvGrpSpPr/>
            <p:nvPr/>
          </p:nvGrpSpPr>
          <p:grpSpPr>
            <a:xfrm>
              <a:off x="0" y="104503"/>
              <a:ext cx="8646468" cy="2728253"/>
              <a:chOff x="0" y="104503"/>
              <a:chExt cx="8646468" cy="2728253"/>
            </a:xfrm>
          </p:grpSpPr>
          <p:graphicFrame>
            <p:nvGraphicFramePr>
              <p:cNvPr id="8" name="图表 7">
                <a:extLst>
                  <a:ext uri="{FF2B5EF4-FFF2-40B4-BE49-F238E27FC236}">
                    <a16:creationId xmlns:a16="http://schemas.microsoft.com/office/drawing/2014/main" id="{00000000-0008-0000-0300-000024000000}"/>
                  </a:ext>
                </a:extLst>
              </p:cNvPr>
              <p:cNvGraphicFramePr>
                <a:graphicFrameLocks/>
              </p:cNvGraphicFramePr>
              <p:nvPr/>
            </p:nvGraphicFramePr>
            <p:xfrm>
              <a:off x="0" y="906722"/>
              <a:ext cx="8646468" cy="1926034"/>
            </p:xfrm>
            <a:graphic>
              <a:graphicData uri="http://schemas.openxmlformats.org/drawingml/2006/chart">
                <c:chart xmlns:c="http://schemas.openxmlformats.org/drawingml/2006/chart" xmlns:r="http://schemas.openxmlformats.org/officeDocument/2006/relationships" r:id="rId3"/>
              </a:graphicData>
            </a:graphic>
          </p:graphicFrame>
          <p:grpSp>
            <p:nvGrpSpPr>
              <p:cNvPr id="9" name="组合 8">
                <a:extLst>
                  <a:ext uri="{FF2B5EF4-FFF2-40B4-BE49-F238E27FC236}">
                    <a16:creationId xmlns:a16="http://schemas.microsoft.com/office/drawing/2014/main" id="{00000000-0008-0000-0300-000025000000}"/>
                  </a:ext>
                </a:extLst>
              </p:cNvPr>
              <p:cNvGrpSpPr/>
              <p:nvPr/>
            </p:nvGrpSpPr>
            <p:grpSpPr>
              <a:xfrm>
                <a:off x="686309" y="104503"/>
                <a:ext cx="7273831" cy="802219"/>
                <a:chOff x="686310" y="104503"/>
                <a:chExt cx="6799981" cy="776581"/>
              </a:xfrm>
            </p:grpSpPr>
            <p:grpSp>
              <p:nvGrpSpPr>
                <p:cNvPr id="10" name="组合 9">
                  <a:extLst>
                    <a:ext uri="{FF2B5EF4-FFF2-40B4-BE49-F238E27FC236}">
                      <a16:creationId xmlns:a16="http://schemas.microsoft.com/office/drawing/2014/main" id="{00000000-0008-0000-0300-000026000000}"/>
                    </a:ext>
                  </a:extLst>
                </p:cNvPr>
                <p:cNvGrpSpPr/>
                <p:nvPr/>
              </p:nvGrpSpPr>
              <p:grpSpPr>
                <a:xfrm>
                  <a:off x="2820853" y="198459"/>
                  <a:ext cx="921202" cy="603975"/>
                  <a:chOff x="2820853" y="198459"/>
                  <a:chExt cx="921202" cy="603975"/>
                </a:xfrm>
              </p:grpSpPr>
              <p:pic>
                <p:nvPicPr>
                  <p:cNvPr id="26" name="图片 25">
                    <a:extLst>
                      <a:ext uri="{FF2B5EF4-FFF2-40B4-BE49-F238E27FC236}">
                        <a16:creationId xmlns:a16="http://schemas.microsoft.com/office/drawing/2014/main" id="{00000000-0008-0000-0300-00003700000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853" y="198459"/>
                    <a:ext cx="921202" cy="357980"/>
                  </a:xfrm>
                  <a:prstGeom prst="rect">
                    <a:avLst/>
                  </a:prstGeom>
                  <a:ln w="15875">
                    <a:noFill/>
                  </a:ln>
                </p:spPr>
              </p:pic>
              <p:sp>
                <p:nvSpPr>
                  <p:cNvPr id="27" name="文本框 10">
                    <a:extLst>
                      <a:ext uri="{FF2B5EF4-FFF2-40B4-BE49-F238E27FC236}">
                        <a16:creationId xmlns:a16="http://schemas.microsoft.com/office/drawing/2014/main" id="{00000000-0008-0000-0300-000038000000}"/>
                      </a:ext>
                    </a:extLst>
                  </p:cNvPr>
                  <p:cNvSpPr txBox="1"/>
                  <p:nvPr/>
                </p:nvSpPr>
                <p:spPr>
                  <a:xfrm>
                    <a:off x="2987846"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紧凑级</a:t>
                    </a:r>
                  </a:p>
                </p:txBody>
              </p:sp>
            </p:grpSp>
            <p:grpSp>
              <p:nvGrpSpPr>
                <p:cNvPr id="11" name="组合 10">
                  <a:extLst>
                    <a:ext uri="{FF2B5EF4-FFF2-40B4-BE49-F238E27FC236}">
                      <a16:creationId xmlns:a16="http://schemas.microsoft.com/office/drawing/2014/main" id="{00000000-0008-0000-0300-000027000000}"/>
                    </a:ext>
                  </a:extLst>
                </p:cNvPr>
                <p:cNvGrpSpPr/>
                <p:nvPr/>
              </p:nvGrpSpPr>
              <p:grpSpPr>
                <a:xfrm>
                  <a:off x="3884484" y="191825"/>
                  <a:ext cx="1091839" cy="612494"/>
                  <a:chOff x="3884484" y="191825"/>
                  <a:chExt cx="1091839" cy="612494"/>
                </a:xfrm>
              </p:grpSpPr>
              <p:pic>
                <p:nvPicPr>
                  <p:cNvPr id="24" name="图片 23">
                    <a:extLst>
                      <a:ext uri="{FF2B5EF4-FFF2-40B4-BE49-F238E27FC236}">
                        <a16:creationId xmlns:a16="http://schemas.microsoft.com/office/drawing/2014/main" id="{00000000-0008-0000-0300-00003500000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84484" y="191825"/>
                    <a:ext cx="1091839" cy="357980"/>
                  </a:xfrm>
                  <a:prstGeom prst="rect">
                    <a:avLst/>
                  </a:prstGeom>
                  <a:ln w="15875">
                    <a:noFill/>
                  </a:ln>
                </p:spPr>
              </p:pic>
              <p:sp>
                <p:nvSpPr>
                  <p:cNvPr id="25" name="文本框 14">
                    <a:extLst>
                      <a:ext uri="{FF2B5EF4-FFF2-40B4-BE49-F238E27FC236}">
                        <a16:creationId xmlns:a16="http://schemas.microsoft.com/office/drawing/2014/main" id="{00000000-0008-0000-0300-000036000000}"/>
                      </a:ext>
                    </a:extLst>
                  </p:cNvPr>
                  <p:cNvSpPr txBox="1"/>
                  <p:nvPr/>
                </p:nvSpPr>
                <p:spPr>
                  <a:xfrm>
                    <a:off x="4199793" y="573487"/>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中型</a:t>
                    </a:r>
                  </a:p>
                </p:txBody>
              </p:sp>
            </p:grpSp>
            <p:grpSp>
              <p:nvGrpSpPr>
                <p:cNvPr id="12" name="组合 11">
                  <a:extLst>
                    <a:ext uri="{FF2B5EF4-FFF2-40B4-BE49-F238E27FC236}">
                      <a16:creationId xmlns:a16="http://schemas.microsoft.com/office/drawing/2014/main" id="{00000000-0008-0000-0300-000028000000}"/>
                    </a:ext>
                  </a:extLst>
                </p:cNvPr>
                <p:cNvGrpSpPr/>
                <p:nvPr/>
              </p:nvGrpSpPr>
              <p:grpSpPr>
                <a:xfrm>
                  <a:off x="1647792" y="193355"/>
                  <a:ext cx="841463" cy="627658"/>
                  <a:chOff x="1647792" y="193355"/>
                  <a:chExt cx="841463" cy="627658"/>
                </a:xfrm>
              </p:grpSpPr>
              <p:pic>
                <p:nvPicPr>
                  <p:cNvPr id="22" name="图片 21">
                    <a:extLst>
                      <a:ext uri="{FF2B5EF4-FFF2-40B4-BE49-F238E27FC236}">
                        <a16:creationId xmlns:a16="http://schemas.microsoft.com/office/drawing/2014/main" id="{00000000-0008-0000-0300-000033000000}"/>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47792" y="193355"/>
                    <a:ext cx="841463" cy="396826"/>
                  </a:xfrm>
                  <a:prstGeom prst="rect">
                    <a:avLst/>
                  </a:prstGeom>
                  <a:ln w="15875">
                    <a:noFill/>
                  </a:ln>
                </p:spPr>
              </p:pic>
              <p:sp>
                <p:nvSpPr>
                  <p:cNvPr id="23" name="文本框 20">
                    <a:extLst>
                      <a:ext uri="{FF2B5EF4-FFF2-40B4-BE49-F238E27FC236}">
                        <a16:creationId xmlns:a16="http://schemas.microsoft.com/office/drawing/2014/main" id="{00000000-0008-0000-0300-000034000000}"/>
                      </a:ext>
                    </a:extLst>
                  </p:cNvPr>
                  <p:cNvSpPr txBox="1"/>
                  <p:nvPr/>
                </p:nvSpPr>
                <p:spPr>
                  <a:xfrm>
                    <a:off x="1860774" y="590181"/>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小型</a:t>
                    </a:r>
                  </a:p>
                </p:txBody>
              </p:sp>
            </p:grpSp>
            <p:grpSp>
              <p:nvGrpSpPr>
                <p:cNvPr id="13" name="组合 12">
                  <a:extLst>
                    <a:ext uri="{FF2B5EF4-FFF2-40B4-BE49-F238E27FC236}">
                      <a16:creationId xmlns:a16="http://schemas.microsoft.com/office/drawing/2014/main" id="{00000000-0008-0000-0300-000029000000}"/>
                    </a:ext>
                  </a:extLst>
                </p:cNvPr>
                <p:cNvGrpSpPr/>
                <p:nvPr/>
              </p:nvGrpSpPr>
              <p:grpSpPr>
                <a:xfrm>
                  <a:off x="686310" y="125681"/>
                  <a:ext cx="710063" cy="676753"/>
                  <a:chOff x="686310" y="125681"/>
                  <a:chExt cx="710063" cy="676753"/>
                </a:xfrm>
              </p:grpSpPr>
              <p:pic>
                <p:nvPicPr>
                  <p:cNvPr id="20" name="图片 19">
                    <a:extLst>
                      <a:ext uri="{FF2B5EF4-FFF2-40B4-BE49-F238E27FC236}">
                        <a16:creationId xmlns:a16="http://schemas.microsoft.com/office/drawing/2014/main" id="{00000000-0008-0000-0300-000031000000}"/>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6310" y="125681"/>
                    <a:ext cx="710063" cy="454440"/>
                  </a:xfrm>
                  <a:prstGeom prst="rect">
                    <a:avLst/>
                  </a:prstGeom>
                  <a:ln w="15875">
                    <a:noFill/>
                  </a:ln>
                </p:spPr>
              </p:pic>
              <p:sp>
                <p:nvSpPr>
                  <p:cNvPr id="21" name="文本框 25">
                    <a:extLst>
                      <a:ext uri="{FF2B5EF4-FFF2-40B4-BE49-F238E27FC236}">
                        <a16:creationId xmlns:a16="http://schemas.microsoft.com/office/drawing/2014/main" id="{00000000-0008-0000-0300-000032000000}"/>
                      </a:ext>
                    </a:extLst>
                  </p:cNvPr>
                  <p:cNvSpPr txBox="1"/>
                  <p:nvPr/>
                </p:nvSpPr>
                <p:spPr>
                  <a:xfrm>
                    <a:off x="814282" y="571602"/>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微型</a:t>
                    </a:r>
                  </a:p>
                </p:txBody>
              </p:sp>
            </p:grpSp>
            <p:grpSp>
              <p:nvGrpSpPr>
                <p:cNvPr id="14" name="组合 13">
                  <a:extLst>
                    <a:ext uri="{FF2B5EF4-FFF2-40B4-BE49-F238E27FC236}">
                      <a16:creationId xmlns:a16="http://schemas.microsoft.com/office/drawing/2014/main" id="{00000000-0008-0000-0300-00002A000000}"/>
                    </a:ext>
                  </a:extLst>
                </p:cNvPr>
                <p:cNvGrpSpPr/>
                <p:nvPr/>
              </p:nvGrpSpPr>
              <p:grpSpPr>
                <a:xfrm>
                  <a:off x="5106266" y="104503"/>
                  <a:ext cx="987089" cy="697931"/>
                  <a:chOff x="5106266" y="104503"/>
                  <a:chExt cx="987089" cy="697931"/>
                </a:xfrm>
              </p:grpSpPr>
              <p:pic>
                <p:nvPicPr>
                  <p:cNvPr id="18" name="图片 17">
                    <a:extLst>
                      <a:ext uri="{FF2B5EF4-FFF2-40B4-BE49-F238E27FC236}">
                        <a16:creationId xmlns:a16="http://schemas.microsoft.com/office/drawing/2014/main" id="{00000000-0008-0000-0300-00002F000000}"/>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6266" y="104503"/>
                    <a:ext cx="987089" cy="448285"/>
                  </a:xfrm>
                  <a:prstGeom prst="rect">
                    <a:avLst/>
                  </a:prstGeom>
                  <a:ln w="15875">
                    <a:noFill/>
                  </a:ln>
                </p:spPr>
              </p:pic>
              <p:sp>
                <p:nvSpPr>
                  <p:cNvPr id="19" name="文本框 30">
                    <a:extLst>
                      <a:ext uri="{FF2B5EF4-FFF2-40B4-BE49-F238E27FC236}">
                        <a16:creationId xmlns:a16="http://schemas.microsoft.com/office/drawing/2014/main" id="{00000000-0008-0000-0300-000030000000}"/>
                      </a:ext>
                    </a:extLst>
                  </p:cNvPr>
                  <p:cNvSpPr txBox="1"/>
                  <p:nvPr/>
                </p:nvSpPr>
                <p:spPr>
                  <a:xfrm>
                    <a:off x="5348470"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中大型</a:t>
                    </a:r>
                  </a:p>
                </p:txBody>
              </p:sp>
            </p:grpSp>
            <p:grpSp>
              <p:nvGrpSpPr>
                <p:cNvPr id="15" name="组合 14">
                  <a:extLst>
                    <a:ext uri="{FF2B5EF4-FFF2-40B4-BE49-F238E27FC236}">
                      <a16:creationId xmlns:a16="http://schemas.microsoft.com/office/drawing/2014/main" id="{00000000-0008-0000-0300-00002C000000}"/>
                    </a:ext>
                  </a:extLst>
                </p:cNvPr>
                <p:cNvGrpSpPr/>
                <p:nvPr/>
              </p:nvGrpSpPr>
              <p:grpSpPr>
                <a:xfrm>
                  <a:off x="6231914" y="104503"/>
                  <a:ext cx="1254377" cy="776581"/>
                  <a:chOff x="6231914" y="104503"/>
                  <a:chExt cx="1270295" cy="842380"/>
                </a:xfrm>
              </p:grpSpPr>
              <p:pic>
                <p:nvPicPr>
                  <p:cNvPr id="16" name="图片 15">
                    <a:extLst>
                      <a:ext uri="{FF2B5EF4-FFF2-40B4-BE49-F238E27FC236}">
                        <a16:creationId xmlns:a16="http://schemas.microsoft.com/office/drawing/2014/main" id="{00000000-0008-0000-0300-00002D000000}"/>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31914" y="104503"/>
                    <a:ext cx="1270295" cy="557323"/>
                  </a:xfrm>
                  <a:prstGeom prst="rect">
                    <a:avLst/>
                  </a:prstGeom>
                  <a:ln w="15875">
                    <a:noFill/>
                  </a:ln>
                </p:spPr>
              </p:pic>
              <p:sp>
                <p:nvSpPr>
                  <p:cNvPr id="17" name="文本框 33">
                    <a:extLst>
                      <a:ext uri="{FF2B5EF4-FFF2-40B4-BE49-F238E27FC236}">
                        <a16:creationId xmlns:a16="http://schemas.microsoft.com/office/drawing/2014/main" id="{00000000-0008-0000-0300-00002E000000}"/>
                      </a:ext>
                    </a:extLst>
                  </p:cNvPr>
                  <p:cNvSpPr txBox="1"/>
                  <p:nvPr/>
                </p:nvSpPr>
                <p:spPr>
                  <a:xfrm>
                    <a:off x="6610013" y="631947"/>
                    <a:ext cx="598044" cy="314936"/>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大型</a:t>
                    </a:r>
                  </a:p>
                </p:txBody>
              </p:sp>
            </p:grpSp>
          </p:grpSp>
        </p:grpSp>
      </p:grpSp>
    </p:spTree>
    <p:extLst>
      <p:ext uri="{BB962C8B-B14F-4D97-AF65-F5344CB8AC3E}">
        <p14:creationId xmlns:p14="http://schemas.microsoft.com/office/powerpoint/2010/main" val="925618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2022</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9</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294135" y="1084915"/>
            <a:ext cx="8433990" cy="1137171"/>
          </a:xfrm>
          <a:prstGeom prst="rect">
            <a:avLst/>
          </a:prstGeom>
          <a:noFill/>
        </p:spPr>
        <p:txBody>
          <a:bodyPr wrap="square" rtlCol="0">
            <a:spAutoFit/>
          </a:bodyPr>
          <a:lstStyle/>
          <a:p>
            <a:pPr>
              <a:lnSpc>
                <a:spcPct val="200000"/>
              </a:lnSpc>
            </a:pPr>
            <a:r>
              <a:rPr lang="en-US" altLang="zh-CN" sz="1200" dirty="0">
                <a:solidFill>
                  <a:prstClr val="black"/>
                </a:solidFill>
                <a:latin typeface="微软雅黑" panose="020B0503020204020204" pitchFamily="34" charset="-122"/>
                <a:ea typeface="微软雅黑" panose="020B0503020204020204" pitchFamily="34" charset="-122"/>
              </a:rPr>
              <a:t>2022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200" dirty="0">
                <a:solidFill>
                  <a:prstClr val="black"/>
                </a:solidFill>
                <a:latin typeface="微软雅黑" panose="020B0503020204020204" pitchFamily="34" charset="-122"/>
                <a:ea typeface="微软雅黑" panose="020B0503020204020204" pitchFamily="34" charset="-122"/>
              </a:rPr>
              <a:t>9</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全国新能源二手车中</a:t>
            </a:r>
            <a:r>
              <a:rPr lang="zh-CN" altLang="en-US" sz="1200" b="1" dirty="0">
                <a:solidFill>
                  <a:prstClr val="black"/>
                </a:solidFill>
                <a:latin typeface="微软雅黑" panose="020B0503020204020204" pitchFamily="34" charset="-122"/>
                <a:ea typeface="微软雅黑" panose="020B0503020204020204" pitchFamily="34" charset="-122"/>
              </a:rPr>
              <a:t>，</a:t>
            </a:r>
            <a:r>
              <a:rPr lang="en-US" altLang="zh-CN" sz="1200" b="1" dirty="0">
                <a:solidFill>
                  <a:prstClr val="black"/>
                </a:solidFill>
                <a:latin typeface="微软雅黑" panose="020B0503020204020204" pitchFamily="34" charset="-122"/>
                <a:ea typeface="微软雅黑" panose="020B0503020204020204" pitchFamily="34" charset="-122"/>
              </a:rPr>
              <a:t>A0</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级、</a:t>
            </a:r>
            <a:r>
              <a:rPr lang="en-US" altLang="zh-CN" sz="1200" b="1" dirty="0">
                <a:solidFill>
                  <a:prstClr val="black"/>
                </a:solidFill>
                <a:latin typeface="微软雅黑" panose="020B0503020204020204" pitchFamily="34" charset="-122"/>
                <a:ea typeface="微软雅黑" panose="020B0503020204020204" pitchFamily="34" charset="-122"/>
              </a:rPr>
              <a:t> B</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级、</a:t>
            </a:r>
            <a:r>
              <a:rPr lang="en-US" altLang="zh-CN" sz="1200" b="1" dirty="0">
                <a:solidFill>
                  <a:prstClr val="black"/>
                </a:solidFill>
                <a:latin typeface="微软雅黑" panose="020B0503020204020204" pitchFamily="34" charset="-122"/>
                <a:ea typeface="微软雅黑" panose="020B0503020204020204" pitchFamily="34" charset="-122"/>
              </a:rPr>
              <a:t>C</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级、</a:t>
            </a:r>
            <a:r>
              <a:rPr lang="en-US" altLang="zh-CN" sz="1200" b="1" dirty="0">
                <a:solidFill>
                  <a:prstClr val="black"/>
                </a:solidFill>
                <a:latin typeface="微软雅黑" panose="020B0503020204020204" pitchFamily="34" charset="-122"/>
                <a:ea typeface="微软雅黑" panose="020B0503020204020204" pitchFamily="34" charset="-122"/>
              </a:rPr>
              <a:t>MPV</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车型交易占比较上月有所</a:t>
            </a:r>
            <a:r>
              <a:rPr lang="zh-CN" altLang="en-US" sz="1200" b="1" dirty="0">
                <a:solidFill>
                  <a:prstClr val="black"/>
                </a:solidFill>
                <a:latin typeface="微软雅黑" panose="020B0503020204020204" pitchFamily="34" charset="-122"/>
                <a:ea typeface="微软雅黑" panose="020B0503020204020204" pitchFamily="34" charset="-122"/>
              </a:rPr>
              <a:t>增加</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，其余车型均有不同程度的减少，其中</a:t>
            </a:r>
            <a:r>
              <a:rPr lang="en-US" altLang="zh-CN" sz="1200" dirty="0">
                <a:solidFill>
                  <a:prstClr val="black"/>
                </a:solidFill>
                <a:latin typeface="微软雅黑" panose="020B0503020204020204" pitchFamily="34" charset="-122"/>
                <a:ea typeface="微软雅黑" panose="020B0503020204020204" pitchFamily="34" charset="-122"/>
              </a:rPr>
              <a:t>B</a:t>
            </a:r>
            <a:r>
              <a:rPr lang="zh-CN" altLang="en-US" sz="1200" dirty="0">
                <a:solidFill>
                  <a:prstClr val="black"/>
                </a:solidFill>
                <a:latin typeface="微软雅黑" panose="020B0503020204020204" pitchFamily="34" charset="-122"/>
                <a:ea typeface="微软雅黑" panose="020B0503020204020204" pitchFamily="34" charset="-122"/>
              </a:rPr>
              <a:t>级</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车型增长较为明显，较上增加了</a:t>
            </a:r>
            <a:r>
              <a:rPr kumimoji="0" lang="en-US" altLang="zh-CN"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2.9%</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，占比为</a:t>
            </a:r>
            <a:r>
              <a:rPr kumimoji="0" lang="en-US" altLang="zh-CN"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7.7%</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en-US" altLang="zh-CN"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A00</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级</a:t>
            </a:r>
            <a:r>
              <a:rPr lang="zh-CN" altLang="en-US" sz="1200" dirty="0">
                <a:solidFill>
                  <a:prstClr val="black"/>
                </a:solidFill>
                <a:latin typeface="微软雅黑" panose="020B0503020204020204" pitchFamily="34" charset="-122"/>
                <a:ea typeface="微软雅黑" panose="020B0503020204020204" pitchFamily="34" charset="-122"/>
              </a:rPr>
              <a:t>和</a:t>
            </a:r>
            <a:r>
              <a:rPr lang="en-US" altLang="zh-CN" sz="1200" dirty="0">
                <a:solidFill>
                  <a:prstClr val="black"/>
                </a:solidFill>
                <a:latin typeface="微软雅黑" panose="020B0503020204020204" pitchFamily="34" charset="-122"/>
                <a:ea typeface="微软雅黑" panose="020B0503020204020204" pitchFamily="34" charset="-122"/>
              </a:rPr>
              <a:t>SUV</a:t>
            </a:r>
            <a:r>
              <a:rPr lang="zh-CN" altLang="en-US" sz="1200" dirty="0">
                <a:solidFill>
                  <a:prstClr val="black"/>
                </a:solidFill>
                <a:latin typeface="微软雅黑" panose="020B0503020204020204" pitchFamily="34" charset="-122"/>
                <a:ea typeface="微软雅黑" panose="020B0503020204020204" pitchFamily="34" charset="-122"/>
              </a:rPr>
              <a:t>车型较上月分别</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下降了</a:t>
            </a:r>
            <a:r>
              <a:rPr lang="en-US" altLang="zh-CN" sz="1200" dirty="0">
                <a:solidFill>
                  <a:prstClr val="black"/>
                </a:solidFill>
                <a:latin typeface="微软雅黑" panose="020B0503020204020204" pitchFamily="34" charset="-122"/>
                <a:ea typeface="微软雅黑" panose="020B0503020204020204" pitchFamily="34" charset="-122"/>
              </a:rPr>
              <a:t>0.4</a:t>
            </a:r>
            <a:r>
              <a:rPr lang="zh-CN" altLang="en-US" sz="1200" dirty="0">
                <a:solidFill>
                  <a:prstClr val="black"/>
                </a:solidFill>
                <a:latin typeface="微软雅黑" panose="020B0503020204020204" pitchFamily="34" charset="-122"/>
                <a:ea typeface="微软雅黑" panose="020B0503020204020204" pitchFamily="34" charset="-122"/>
              </a:rPr>
              <a:t>和</a:t>
            </a:r>
            <a:r>
              <a:rPr lang="en-US" altLang="zh-CN" sz="1200" dirty="0">
                <a:solidFill>
                  <a:prstClr val="black"/>
                </a:solidFill>
                <a:latin typeface="微软雅黑" panose="020B0503020204020204" pitchFamily="34" charset="-122"/>
                <a:ea typeface="微软雅黑" panose="020B0503020204020204" pitchFamily="34" charset="-122"/>
              </a:rPr>
              <a:t>0.5</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个百分点，占</a:t>
            </a:r>
            <a:r>
              <a:rPr kumimoji="0" lang="en-US" altLang="zh-CN"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18.3%</a:t>
            </a:r>
            <a:r>
              <a:rPr lang="zh-CN" altLang="en-US" sz="1200" dirty="0">
                <a:solidFill>
                  <a:prstClr val="black"/>
                </a:solidFill>
                <a:latin typeface="微软雅黑" panose="020B0503020204020204" pitchFamily="34" charset="-122"/>
                <a:ea typeface="微软雅黑" panose="020B0503020204020204" pitchFamily="34" charset="-122"/>
              </a:rPr>
              <a:t>和</a:t>
            </a:r>
            <a:r>
              <a:rPr lang="en-US" altLang="zh-CN" sz="1200" dirty="0">
                <a:solidFill>
                  <a:prstClr val="black"/>
                </a:solidFill>
                <a:latin typeface="微软雅黑" panose="020B0503020204020204" pitchFamily="34" charset="-122"/>
                <a:ea typeface="微软雅黑" panose="020B0503020204020204" pitchFamily="34" charset="-122"/>
              </a:rPr>
              <a:t>38.8%</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C</a:t>
            </a:r>
            <a:r>
              <a:rPr kumimoji="0" lang="zh-CN" altLang="en-US"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级和</a:t>
            </a:r>
            <a:r>
              <a:rPr kumimoji="0" lang="en-US" altLang="zh-CN" sz="1200" b="0" i="0" u="none" strike="noStrike" kern="1200" cap="none" spc="0" normalizeH="0" baseline="0" dirty="0">
                <a:ln>
                  <a:noFill/>
                </a:ln>
                <a:solidFill>
                  <a:prstClr val="black"/>
                </a:solidFill>
                <a:effectLst/>
                <a:uLnTx/>
                <a:uFillTx/>
                <a:latin typeface="微软雅黑" panose="020B0503020204020204" pitchFamily="34" charset="-122"/>
                <a:ea typeface="微软雅黑" panose="020B0503020204020204" pitchFamily="34" charset="-122"/>
                <a:cs typeface="+mn-cs"/>
              </a:rPr>
              <a:t>MPV</a:t>
            </a:r>
            <a:r>
              <a:rPr lang="zh-CN" altLang="en-US" sz="1200" dirty="0">
                <a:solidFill>
                  <a:prstClr val="black"/>
                </a:solidFill>
                <a:latin typeface="微软雅黑" panose="020B0503020204020204" pitchFamily="34" charset="-122"/>
                <a:ea typeface="微软雅黑" panose="020B0503020204020204" pitchFamily="34" charset="-122"/>
              </a:rPr>
              <a:t>车型环比小幅增长</a:t>
            </a:r>
            <a:r>
              <a:rPr lang="en-US" altLang="zh-CN" sz="1200" dirty="0">
                <a:solidFill>
                  <a:prstClr val="black"/>
                </a:solidFill>
                <a:latin typeface="微软雅黑" panose="020B0503020204020204" pitchFamily="34" charset="-122"/>
                <a:ea typeface="微软雅黑" panose="020B0503020204020204" pitchFamily="34" charset="-122"/>
              </a:rPr>
              <a:t>0.3</a:t>
            </a:r>
            <a:r>
              <a:rPr lang="zh-CN" altLang="en-US" sz="1200" dirty="0">
                <a:solidFill>
                  <a:prstClr val="black"/>
                </a:solidFill>
                <a:latin typeface="微软雅黑" panose="020B0503020204020204" pitchFamily="34" charset="-122"/>
                <a:ea typeface="微软雅黑" panose="020B0503020204020204" pitchFamily="34" charset="-122"/>
              </a:rPr>
              <a:t>个百分点，占</a:t>
            </a:r>
            <a:r>
              <a:rPr lang="en-US" altLang="zh-CN" sz="1200" dirty="0">
                <a:solidFill>
                  <a:prstClr val="black"/>
                </a:solidFill>
                <a:latin typeface="微软雅黑" panose="020B0503020204020204" pitchFamily="34" charset="-122"/>
                <a:ea typeface="微软雅黑" panose="020B0503020204020204" pitchFamily="34" charset="-122"/>
              </a:rPr>
              <a:t>1.7%</a:t>
            </a:r>
            <a:r>
              <a:rPr lang="zh-CN" altLang="en-US" sz="1200" dirty="0">
                <a:solidFill>
                  <a:prstClr val="black"/>
                </a:solidFill>
                <a:latin typeface="微软雅黑" panose="020B0503020204020204" pitchFamily="34" charset="-122"/>
                <a:ea typeface="微软雅黑" panose="020B0503020204020204" pitchFamily="34" charset="-122"/>
              </a:rPr>
              <a:t>和</a:t>
            </a:r>
            <a:r>
              <a:rPr lang="en-US" altLang="zh-CN" sz="1200" dirty="0">
                <a:solidFill>
                  <a:prstClr val="black"/>
                </a:solidFill>
                <a:latin typeface="微软雅黑" panose="020B0503020204020204" pitchFamily="34" charset="-122"/>
                <a:ea typeface="微软雅黑" panose="020B0503020204020204" pitchFamily="34" charset="-122"/>
              </a:rPr>
              <a:t>3.1%</a:t>
            </a:r>
            <a:r>
              <a:rPr lang="zh-CN" altLang="en-US" sz="1200" dirty="0">
                <a:solidFill>
                  <a:prstClr val="black"/>
                </a:solidFill>
                <a:latin typeface="微软雅黑" panose="020B0503020204020204" pitchFamily="34" charset="-122"/>
                <a:ea typeface="微软雅黑" panose="020B0503020204020204" pitchFamily="34" charset="-122"/>
              </a:rPr>
              <a:t>。</a:t>
            </a:r>
            <a:endParaRPr lang="en-US" altLang="zh-CN" sz="1200" dirty="0">
              <a:solidFill>
                <a:prstClr val="black"/>
              </a:solidFill>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a16="http://schemas.microsoft.com/office/drawing/2014/main" id="{00000000-0008-0000-0E00-000003000000}"/>
              </a:ext>
            </a:extLst>
          </p:cNvPr>
          <p:cNvGrpSpPr/>
          <p:nvPr/>
        </p:nvGrpSpPr>
        <p:grpSpPr>
          <a:xfrm>
            <a:off x="355005" y="2403205"/>
            <a:ext cx="8563413" cy="3714188"/>
            <a:chOff x="0" y="0"/>
            <a:chExt cx="8239410" cy="3264412"/>
          </a:xfrm>
        </p:grpSpPr>
        <p:grpSp>
          <p:nvGrpSpPr>
            <p:cNvPr id="6" name="组合 5">
              <a:extLst>
                <a:ext uri="{FF2B5EF4-FFF2-40B4-BE49-F238E27FC236}">
                  <a16:creationId xmlns:a16="http://schemas.microsoft.com/office/drawing/2014/main" id="{00000000-0008-0000-0E00-000004000000}"/>
                </a:ext>
              </a:extLst>
            </p:cNvPr>
            <p:cNvGrpSpPr/>
            <p:nvPr/>
          </p:nvGrpSpPr>
          <p:grpSpPr>
            <a:xfrm>
              <a:off x="0" y="491853"/>
              <a:ext cx="8239410" cy="2772559"/>
              <a:chOff x="0" y="491853"/>
              <a:chExt cx="8843819" cy="2571090"/>
            </a:xfrm>
          </p:grpSpPr>
          <p:graphicFrame>
            <p:nvGraphicFramePr>
              <p:cNvPr id="9" name="图表 8">
                <a:extLst>
                  <a:ext uri="{FF2B5EF4-FFF2-40B4-BE49-F238E27FC236}">
                    <a16:creationId xmlns:a16="http://schemas.microsoft.com/office/drawing/2014/main" id="{00000000-0008-0000-0E00-000007000000}"/>
                  </a:ext>
                </a:extLst>
              </p:cNvPr>
              <p:cNvGraphicFramePr/>
              <p:nvPr/>
            </p:nvGraphicFramePr>
            <p:xfrm>
              <a:off x="0" y="491853"/>
              <a:ext cx="4336611" cy="257109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图表 9">
                <a:extLst>
                  <a:ext uri="{FF2B5EF4-FFF2-40B4-BE49-F238E27FC236}">
                    <a16:creationId xmlns:a16="http://schemas.microsoft.com/office/drawing/2014/main" id="{00000000-0008-0000-0E00-00000E000000}"/>
                  </a:ext>
                </a:extLst>
              </p:cNvPr>
              <p:cNvGraphicFramePr/>
              <p:nvPr/>
            </p:nvGraphicFramePr>
            <p:xfrm>
              <a:off x="4507209" y="491853"/>
              <a:ext cx="4336610" cy="2571090"/>
            </p:xfrm>
            <a:graphic>
              <a:graphicData uri="http://schemas.openxmlformats.org/drawingml/2006/chart">
                <c:chart xmlns:c="http://schemas.openxmlformats.org/drawingml/2006/chart" xmlns:r="http://schemas.openxmlformats.org/officeDocument/2006/relationships" r:id="rId3"/>
              </a:graphicData>
            </a:graphic>
          </p:graphicFrame>
        </p:grpSp>
        <p:sp>
          <p:nvSpPr>
            <p:cNvPr id="7" name="文本框 4">
              <a:extLst>
                <a:ext uri="{FF2B5EF4-FFF2-40B4-BE49-F238E27FC236}">
                  <a16:creationId xmlns:a16="http://schemas.microsoft.com/office/drawing/2014/main" id="{00000000-0008-0000-0E00-000005000000}"/>
                </a:ext>
              </a:extLst>
            </p:cNvPr>
            <p:cNvSpPr txBox="1"/>
            <p:nvPr/>
          </p:nvSpPr>
          <p:spPr>
            <a:xfrm>
              <a:off x="650229" y="0"/>
              <a:ext cx="320998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a:solidFill>
                    <a:schemeClr val="tx1">
                      <a:lumMod val="65000"/>
                      <a:lumOff val="35000"/>
                    </a:schemeClr>
                  </a:solidFill>
                  <a:latin typeface="微软雅黑" panose="020B0503020204020204" pitchFamily="34" charset="-122"/>
                  <a:ea typeface="微软雅黑" panose="020B0503020204020204" pitchFamily="34" charset="-122"/>
                </a:rPr>
                <a:t>2022年9</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月新能源车型占比</a:t>
              </a:r>
              <a:endParaRPr lang="en-US" altLang="zh-CN"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文本框 4">
              <a:extLst>
                <a:ext uri="{FF2B5EF4-FFF2-40B4-BE49-F238E27FC236}">
                  <a16:creationId xmlns:a16="http://schemas.microsoft.com/office/drawing/2014/main" id="{00000000-0008-0000-0E00-000006000000}"/>
                </a:ext>
              </a:extLst>
            </p:cNvPr>
            <p:cNvSpPr txBox="1"/>
            <p:nvPr/>
          </p:nvSpPr>
          <p:spPr>
            <a:xfrm>
              <a:off x="4680500" y="10456"/>
              <a:ext cx="284973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2022年8</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新能源车型占比</a:t>
              </a:r>
              <a:endPar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3371868137"/>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solidFill>
            <a:schemeClr val="bg2">
              <a:lumMod val="50000"/>
            </a:schemeClr>
          </a:solidFill>
        </a:ln>
      </a:spPr>
      <a:bodyPr/>
      <a:lstStyle>
        <a:defPPr algn="l">
          <a:defRPr dirty="0"/>
        </a:defPPr>
      </a:lstStyle>
      <a:style>
        <a:lnRef idx="2">
          <a:schemeClr val="dk1"/>
        </a:lnRef>
        <a:fillRef idx="1">
          <a:schemeClr val="lt1"/>
        </a:fillRef>
        <a:effectRef idx="0">
          <a:schemeClr val="dk1"/>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83378</TotalTime>
  <Words>3100</Words>
  <Application>Microsoft Office PowerPoint</Application>
  <PresentationFormat>全屏显示(4:3)</PresentationFormat>
  <Paragraphs>305</Paragraphs>
  <Slides>30</Slides>
  <Notes>8</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30</vt:i4>
      </vt:variant>
    </vt:vector>
  </HeadingPairs>
  <TitlesOfParts>
    <vt:vector size="41" baseType="lpstr">
      <vt:lpstr>等线</vt:lpstr>
      <vt:lpstr>等线 Light</vt:lpstr>
      <vt:lpstr>黑体</vt:lpstr>
      <vt:lpstr>华文行楷</vt:lpstr>
      <vt:lpstr>宋体</vt:lpstr>
      <vt:lpstr>微软雅黑</vt:lpstr>
      <vt:lpstr>Arial</vt:lpstr>
      <vt:lpstr>Calibri</vt:lpstr>
      <vt:lpstr>Calibri Light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2022年9月二手车各级别轿车销量分析</vt:lpstr>
      <vt:lpstr>PowerPoint 演示文稿</vt:lpstr>
      <vt:lpstr>2022年9月二手车交易车辆使用年限分析 </vt:lpstr>
      <vt:lpstr>2022年1-9月二手车交易车辆使用年限分析 </vt:lpstr>
      <vt:lpstr>PowerPoint 演示文稿</vt:lpstr>
      <vt:lpstr>PowerPoint 演示文稿</vt:lpstr>
      <vt:lpstr>PowerPoint 演示文稿</vt:lpstr>
      <vt:lpstr>PowerPoint 演示文稿</vt:lpstr>
      <vt:lpstr>PowerPoint 演示文稿</vt:lpstr>
      <vt:lpstr>PowerPoint 演示文稿</vt:lpstr>
      <vt:lpstr>2022年全国二手车均价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admin</cp:lastModifiedBy>
  <cp:revision>5078</cp:revision>
  <dcterms:created xsi:type="dcterms:W3CDTF">2016-02-18T09:25:00Z</dcterms:created>
  <dcterms:modified xsi:type="dcterms:W3CDTF">2022-11-01T05:44:24Z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