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12" r:id="rId2"/>
    <p:sldId id="323" r:id="rId3"/>
    <p:sldId id="332" r:id="rId4"/>
    <p:sldId id="333" r:id="rId5"/>
    <p:sldId id="328" r:id="rId6"/>
    <p:sldId id="327" r:id="rId7"/>
    <p:sldId id="331" r:id="rId8"/>
    <p:sldId id="330" r:id="rId9"/>
    <p:sldId id="326" r:id="rId10"/>
    <p:sldId id="325" r:id="rId11"/>
    <p:sldId id="31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>
          <p15:clr>
            <a:srgbClr val="A4A3A4"/>
          </p15:clr>
        </p15:guide>
        <p15:guide id="2" orient="horz" pos="615">
          <p15:clr>
            <a:srgbClr val="A4A3A4"/>
          </p15:clr>
        </p15:guide>
        <p15:guide id="3" orient="horz" pos="704">
          <p15:clr>
            <a:srgbClr val="A4A3A4"/>
          </p15:clr>
        </p15:guide>
        <p15:guide id="4" orient="horz" pos="3928">
          <p15:clr>
            <a:srgbClr val="A4A3A4"/>
          </p15:clr>
        </p15:guide>
        <p15:guide id="5" orient="horz" pos="3836">
          <p15:clr>
            <a:srgbClr val="A4A3A4"/>
          </p15:clr>
        </p15:guide>
        <p15:guide id="6" pos="3840">
          <p15:clr>
            <a:srgbClr val="A4A3A4"/>
          </p15:clr>
        </p15:guide>
        <p15:guide id="7" pos="3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AD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84" y="292"/>
      </p:cViewPr>
      <p:guideLst>
        <p:guide orient="horz" pos="2273"/>
        <p:guide orient="horz" pos="615"/>
        <p:guide orient="horz" pos="704"/>
        <p:guide orient="horz" pos="3928"/>
        <p:guide orient="horz" pos="3836"/>
        <p:guide pos="3840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C016100\Desktop\&#27599;&#26376;&#25968;&#25454;&#20998;&#26512;\9&#26376;&#25968;&#25454;\1-&#36827;&#21475;&#27773;&#36710;&#24211;&#23384;&#27700;&#24179;-9.29&#65288;PPT&#24211;&#23384;&#39029;&#20351;&#29992;&#25968;&#25454;&#6528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87-43C5-AC15-5EBBED3BDFB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243953664"/>
        <c:axId val="24395520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-0.11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E87-43C5-AC15-5EBBED3BDFB7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243956736"/>
        <c:axId val="243974912"/>
      </c:lineChart>
      <c:catAx>
        <c:axId val="2439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955200"/>
        <c:crosses val="autoZero"/>
        <c:auto val="1"/>
        <c:lblAlgn val="ctr"/>
        <c:lblOffset val="100"/>
        <c:noMultiLvlLbl val="0"/>
      </c:catAx>
      <c:valAx>
        <c:axId val="2439552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953664"/>
        <c:crosses val="autoZero"/>
        <c:crossBetween val="between"/>
      </c:valAx>
      <c:catAx>
        <c:axId val="243956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43974912"/>
        <c:crosses val="autoZero"/>
        <c:auto val="1"/>
        <c:lblAlgn val="ctr"/>
        <c:lblOffset val="100"/>
        <c:noMultiLvlLbl val="0"/>
      </c:catAx>
      <c:valAx>
        <c:axId val="243974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956736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58.6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F0-457A-9873-69F9BDD7E6C0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F0-457A-9873-69F9BDD7E6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50226176"/>
        <c:axId val="250227712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0.0%</c:formatCode>
                <c:ptCount val="11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-0.20699999999999999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1F0-457A-9873-69F9BDD7E6C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250233600"/>
        <c:axId val="250235136"/>
      </c:lineChart>
      <c:catAx>
        <c:axId val="25022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227712"/>
        <c:crosses val="autoZero"/>
        <c:auto val="1"/>
        <c:lblAlgn val="ctr"/>
        <c:lblOffset val="100"/>
        <c:noMultiLvlLbl val="0"/>
      </c:catAx>
      <c:valAx>
        <c:axId val="250227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226176"/>
        <c:crosses val="autoZero"/>
        <c:crossBetween val="between"/>
      </c:valAx>
      <c:catAx>
        <c:axId val="250233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50235136"/>
        <c:crosses val="autoZero"/>
        <c:auto val="1"/>
        <c:lblAlgn val="ctr"/>
        <c:lblOffset val="100"/>
        <c:noMultiLvlLbl val="0"/>
      </c:catAx>
      <c:valAx>
        <c:axId val="25023513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23360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580735168640294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'[1-进口汽车库存水平-9.29（PPT库存页使用数据）.xlsx]库存变化'!$K$16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5B9BD5"/>
            </a:solidFill>
            <a:ln w="6350" cap="flat" cmpd="sng" algn="ctr">
              <a:solidFill>
                <a:schemeClr val="accent6"/>
              </a:solidFill>
              <a:prstDash val="solid"/>
              <a:miter lim="800000"/>
            </a:ln>
            <a:sp3d>
              <a:extrusionClr>
                <a:srgbClr val="FFFFFF"/>
              </a:extrusionClr>
              <a:contourClr>
                <a:srgbClr val="FFFFFF"/>
              </a:contourClr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DE5-424A-BB79-315941443689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DE5-424A-BB79-315941443689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DE5-424A-BB79-315941443689}"/>
              </c:ext>
            </c:extLst>
          </c:dPt>
          <c:cat>
            <c:strRef>
              <c:f>'[1-进口汽车库存水平-9.29（PPT库存页使用数据）.xlsx]库存变化'!$J$17:$J$25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'[1-进口汽车库存水平-9.29（PPT库存页使用数据）.xlsx]库存变化'!$K$17:$K$25</c:f>
              <c:numCache>
                <c:formatCode>0.0_ </c:formatCode>
                <c:ptCount val="9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8.5399999999999903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DE5-424A-BB79-315941443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1958400"/>
        <c:axId val="513672320"/>
      </c:barChart>
      <c:lineChart>
        <c:grouping val="standard"/>
        <c:varyColors val="0"/>
        <c:ser>
          <c:idx val="1"/>
          <c:order val="1"/>
          <c:tx>
            <c:strRef>
              <c:f>'[1-进口汽车库存水平-9.29（PPT库存页使用数据）.xlsx]库存变化'!$L$16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 cmpd="sng" algn="ctr">
              <a:solidFill>
                <a:schemeClr val="tx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 cap="flat" cmpd="sng" algn="ctr">
                <a:solidFill>
                  <a:schemeClr val="tx2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'[1-进口汽车库存水平-9.29（PPT库存页使用数据）.xlsx]库存变化'!$J$17:$J$25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'[1-进口汽车库存水平-9.29（PPT库存页使用数据）.xlsx]库存变化'!$L$17:$L$25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3.46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DE5-424A-BB79-315941443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3673856"/>
        <c:axId val="513675648"/>
      </c:lineChart>
      <c:catAx>
        <c:axId val="511958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3672320"/>
        <c:crosses val="autoZero"/>
        <c:auto val="1"/>
        <c:lblAlgn val="ctr"/>
        <c:lblOffset val="100"/>
        <c:noMultiLvlLbl val="0"/>
      </c:catAx>
      <c:valAx>
        <c:axId val="513672320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1958400"/>
        <c:crosses val="autoZero"/>
        <c:crossBetween val="between"/>
      </c:valAx>
      <c:catAx>
        <c:axId val="513673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3675648"/>
        <c:crosses val="autoZero"/>
        <c:auto val="1"/>
        <c:lblAlgn val="ctr"/>
        <c:lblOffset val="100"/>
        <c:noMultiLvlLbl val="0"/>
      </c:catAx>
      <c:valAx>
        <c:axId val="513675648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367385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507-48F7-9FF0-B7B53DBCB4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07-48F7-9FF0-B7B53DBCB48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251592704"/>
        <c:axId val="251594240"/>
      </c:barChart>
      <c:catAx>
        <c:axId val="25159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251594240"/>
        <c:crosses val="autoZero"/>
        <c:auto val="1"/>
        <c:lblAlgn val="ctr"/>
        <c:lblOffset val="100"/>
        <c:noMultiLvlLbl val="0"/>
      </c:catAx>
      <c:valAx>
        <c:axId val="251594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25159270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180828</c:v>
                </c:pt>
                <c:pt idx="1">
                  <c:v>138046</c:v>
                </c:pt>
                <c:pt idx="2">
                  <c:v>128973</c:v>
                </c:pt>
                <c:pt idx="3">
                  <c:v>68899</c:v>
                </c:pt>
                <c:pt idx="4">
                  <c:v>63608</c:v>
                </c:pt>
                <c:pt idx="5">
                  <c:v>32293</c:v>
                </c:pt>
                <c:pt idx="6">
                  <c:v>25132</c:v>
                </c:pt>
                <c:pt idx="7">
                  <c:v>19471</c:v>
                </c:pt>
                <c:pt idx="8">
                  <c:v>17564</c:v>
                </c:pt>
                <c:pt idx="9">
                  <c:v>13332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87-4C02-B157-BDBFC6361C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140811</c:v>
                </c:pt>
                <c:pt idx="1">
                  <c:v>126250</c:v>
                </c:pt>
                <c:pt idx="2">
                  <c:v>84503</c:v>
                </c:pt>
                <c:pt idx="3">
                  <c:v>69057</c:v>
                </c:pt>
                <c:pt idx="4">
                  <c:v>35099</c:v>
                </c:pt>
                <c:pt idx="5">
                  <c:v>27905</c:v>
                </c:pt>
                <c:pt idx="6">
                  <c:v>22190</c:v>
                </c:pt>
                <c:pt idx="7">
                  <c:v>20065</c:v>
                </c:pt>
                <c:pt idx="8">
                  <c:v>16029</c:v>
                </c:pt>
                <c:pt idx="9">
                  <c:v>9148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87-4C02-B157-BDBFC6361C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3836416"/>
        <c:axId val="2638379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0606968902210601E-2"/>
                  <c:y val="-3.41375348760872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87-4C02-B157-BDBFC6361C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0.00%</c:formatCode>
                <c:ptCount val="10"/>
                <c:pt idx="0">
                  <c:v>-0.221298692680337</c:v>
                </c:pt>
                <c:pt idx="1">
                  <c:v>-8.5449777610361793E-2</c:v>
                </c:pt>
                <c:pt idx="2">
                  <c:v>-0.34480084979026598</c:v>
                </c:pt>
                <c:pt idx="3">
                  <c:v>2.2932118027837898E-3</c:v>
                </c:pt>
                <c:pt idx="4">
                  <c:v>-0.44819833983146801</c:v>
                </c:pt>
                <c:pt idx="5">
                  <c:v>-0.135880841049144</c:v>
                </c:pt>
                <c:pt idx="6">
                  <c:v>-0.117061913098838</c:v>
                </c:pt>
                <c:pt idx="7">
                  <c:v>3.05069077089004E-2</c:v>
                </c:pt>
                <c:pt idx="8">
                  <c:v>-8.7394670917786396E-2</c:v>
                </c:pt>
                <c:pt idx="9">
                  <c:v>-0.31383138313831399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8887-4C02-B157-BDBFC6361CE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263917568"/>
        <c:axId val="263919104"/>
      </c:lineChart>
      <c:catAx>
        <c:axId val="263836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837952"/>
        <c:crosses val="autoZero"/>
        <c:auto val="1"/>
        <c:lblAlgn val="ctr"/>
        <c:lblOffset val="100"/>
        <c:noMultiLvlLbl val="0"/>
      </c:catAx>
      <c:valAx>
        <c:axId val="263837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836416"/>
        <c:crosses val="autoZero"/>
        <c:crossBetween val="between"/>
      </c:valAx>
      <c:catAx>
        <c:axId val="263917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3919104"/>
        <c:crosses val="autoZero"/>
        <c:auto val="1"/>
        <c:lblAlgn val="ctr"/>
        <c:lblOffset val="100"/>
        <c:noMultiLvlLbl val="0"/>
      </c:catAx>
      <c:valAx>
        <c:axId val="26391910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9175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2584769451707402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331812</c:v>
                </c:pt>
                <c:pt idx="1">
                  <c:v>196298</c:v>
                </c:pt>
                <c:pt idx="2">
                  <c:v>47690</c:v>
                </c:pt>
                <c:pt idx="3">
                  <c:v>32136</c:v>
                </c:pt>
                <c:pt idx="4">
                  <c:v>28982</c:v>
                </c:pt>
                <c:pt idx="5">
                  <c:v>15488</c:v>
                </c:pt>
                <c:pt idx="6">
                  <c:v>11218</c:v>
                </c:pt>
                <c:pt idx="7">
                  <c:v>383417</c:v>
                </c:pt>
                <c:pt idx="8">
                  <c:v>23380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B3-4EDD-BE3C-E945C829C9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263837</c:v>
                </c:pt>
                <c:pt idx="1">
                  <c:v>173612</c:v>
                </c:pt>
                <c:pt idx="2">
                  <c:v>22326</c:v>
                </c:pt>
                <c:pt idx="3">
                  <c:v>21154</c:v>
                </c:pt>
                <c:pt idx="4">
                  <c:v>24038</c:v>
                </c:pt>
                <c:pt idx="5">
                  <c:v>12241</c:v>
                </c:pt>
                <c:pt idx="6">
                  <c:v>10466</c:v>
                </c:pt>
                <c:pt idx="7">
                  <c:v>299404</c:v>
                </c:pt>
                <c:pt idx="8">
                  <c:v>22354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B3-4EDD-BE3C-E945C829C9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864320"/>
        <c:axId val="26386585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8"/>
              <c:layout>
                <c:manualLayout>
                  <c:x val="0"/>
                  <c:y val="-4.023592827613139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B3-4EDD-BE3C-E945C829C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-0.20485998095307001</c:v>
                </c:pt>
                <c:pt idx="1">
                  <c:v>-0.115569185625936</c:v>
                </c:pt>
                <c:pt idx="2">
                  <c:v>-0.531851541203607</c:v>
                </c:pt>
                <c:pt idx="3">
                  <c:v>-0.34173512571570802</c:v>
                </c:pt>
                <c:pt idx="4">
                  <c:v>-0.17058864122558801</c:v>
                </c:pt>
                <c:pt idx="5">
                  <c:v>-0.20964617768595001</c:v>
                </c:pt>
                <c:pt idx="6">
                  <c:v>-6.7035122125155999E-2</c:v>
                </c:pt>
                <c:pt idx="7">
                  <c:v>-0.21911652326318301</c:v>
                </c:pt>
                <c:pt idx="8">
                  <c:v>-4.38836612489307E-2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45B3-4EDD-BE3C-E945C829C9E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263867392"/>
        <c:axId val="263955200"/>
      </c:lineChart>
      <c:catAx>
        <c:axId val="263864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865856"/>
        <c:crosses val="autoZero"/>
        <c:auto val="1"/>
        <c:lblAlgn val="ctr"/>
        <c:lblOffset val="100"/>
        <c:noMultiLvlLbl val="0"/>
      </c:catAx>
      <c:valAx>
        <c:axId val="26386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864320"/>
        <c:crosses val="autoZero"/>
        <c:crossBetween val="between"/>
      </c:valAx>
      <c:catAx>
        <c:axId val="263867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3955200"/>
        <c:crosses val="autoZero"/>
        <c:auto val="1"/>
        <c:lblAlgn val="ctr"/>
        <c:lblOffset val="100"/>
        <c:noMultiLvlLbl val="0"/>
      </c:catAx>
      <c:valAx>
        <c:axId val="263955200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86739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27235387271545403"/>
          <c:y val="3.44859699024294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11-4AC5-B6C5-9ECAC6001A1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3.6999999999999998E-2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11-4AC5-B6C5-9ECAC6001A1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11-4AC5-B6C5-9ECAC6001A12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0.14735231004103999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11-4AC5-B6C5-9ECAC6001A12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0.27300000000000002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11-4AC5-B6C5-9ECAC6001A12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911-4AC5-B6C5-9ECAC6001A12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1.07467168721907E-2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911-4AC5-B6C5-9ECAC6001A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265455872"/>
        <c:axId val="265474048"/>
      </c:barChart>
      <c:catAx>
        <c:axId val="2654558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65474048"/>
        <c:crosses val="autoZero"/>
        <c:auto val="1"/>
        <c:lblAlgn val="ctr"/>
        <c:lblOffset val="100"/>
        <c:noMultiLvlLbl val="0"/>
      </c:catAx>
      <c:valAx>
        <c:axId val="26547404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265455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21437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EA-426C-BA26-876F18E8355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265601024"/>
        <c:axId val="26560256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EEA-426C-BA26-876F18E835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>
                  <c:v>-0.10879999999999999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EEA-426C-BA26-876F18E83550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265604096"/>
        <c:axId val="265605888"/>
      </c:lineChart>
      <c:catAx>
        <c:axId val="26560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5602560"/>
        <c:crosses val="autoZero"/>
        <c:auto val="1"/>
        <c:lblAlgn val="ctr"/>
        <c:lblOffset val="100"/>
        <c:noMultiLvlLbl val="0"/>
      </c:catAx>
      <c:valAx>
        <c:axId val="265602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5601024"/>
        <c:crosses val="autoZero"/>
        <c:crossBetween val="between"/>
      </c:valAx>
      <c:catAx>
        <c:axId val="265604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5605888"/>
        <c:crossesAt val="0"/>
        <c:auto val="1"/>
        <c:lblAlgn val="ctr"/>
        <c:lblOffset val="100"/>
        <c:noMultiLvlLbl val="0"/>
      </c:catAx>
      <c:valAx>
        <c:axId val="26560588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560409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2022-9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2022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11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2022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1-9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月份数据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NEV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21437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辆，同比下滑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10.88%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2307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35.52%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，其中纯电车型销售不足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600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39.47%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729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年再次进入负增长，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67.1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2697.6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0.25%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1629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58.6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月略有增长，呈现回升态势。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91273" y="976461"/>
            <a:ext cx="110225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年供需基本平衡，但销量有所下滑；截至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月库存深度大幅攀升至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3.5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个月，处于高位，从近三个月走势来看，呈现逐月降低趋势。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955675" y="3263900"/>
          <a:ext cx="10528935" cy="271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>
                <a:ea typeface="微软雅黑" panose="020B0503020204020204" pitchFamily="34" charset="-122"/>
                <a:cs typeface="方正兰亭纤黑_GBK"/>
              </a:rPr>
              <a:t>40.2</a:t>
            </a:r>
            <a:r>
              <a:rPr lang="zh-CN" altLang="en-US" sz="2000" b="1" kern="10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元，突破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（五）品牌结构：受疫情的影响，进口汽车市场整体大幅下滑，超豪华车更加受到消费者的追捧，超豪华汽车本月同比增长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15.18%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大幅提升。从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1-9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月累计来看，豪华仍然是销量主力，车占比超过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以上。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9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2571" y="3207225"/>
          <a:ext cx="9846945" cy="2520452"/>
        </p:xfrm>
        <a:graphic>
          <a:graphicData uri="http://schemas.openxmlformats.org/drawingml/2006/table">
            <a:tbl>
              <a:tblPr/>
              <a:tblGrid>
                <a:gridCol w="940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3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2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3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3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31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3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29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607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1-9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月累计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性质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59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15.18%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6278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70891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61727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-12.93%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89.72%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666248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527427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-20.84%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90.07%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6277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6243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66083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51398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-22.22%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8.78%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1-9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月，前十大品牌中保时捷、丰田均实现正增长，其中保时捷是累计第一次实现增长；排名第一的雷克萨斯销量超过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万辆，但同比下降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22.14%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，奔驰车型销售突破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万辆，但同比下降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8.54%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，车型国产导致宝马、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奥迪销量分别下滑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34.48%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44.82%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2" name="矩形 11"/>
          <p:cNvSpPr/>
          <p:nvPr/>
        </p:nvSpPr>
        <p:spPr>
          <a:xfrm>
            <a:off x="4411951" y="2720971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2021-2022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077757" y="3055247"/>
          <a:ext cx="9986820" cy="31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1-9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三大车型均出现不同程度的下滑，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降幅最低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4.39%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，轿车和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降幅分别收窄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20.49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21.91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个百分点。轿车中小众车型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车型同比降幅大于整体市场，超过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50%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5" name="右箭头 6"/>
          <p:cNvSpPr/>
          <p:nvPr/>
        </p:nvSpPr>
        <p:spPr>
          <a:xfrm>
            <a:off x="1414279" y="5805115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2" name="单圆角矩形 1"/>
          <p:cNvSpPr/>
          <p:nvPr/>
        </p:nvSpPr>
        <p:spPr>
          <a:xfrm>
            <a:off x="235839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47.7%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0.9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百分点，是第二大排量区间；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反弹至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2140" y="2944260"/>
          <a:ext cx="10737215" cy="35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CCE8C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CE8C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宽屏</PresentationFormat>
  <Paragraphs>75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锐字云字库美黑GB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田 甜</cp:lastModifiedBy>
  <cp:revision>245</cp:revision>
  <dcterms:created xsi:type="dcterms:W3CDTF">2021-11-13T06:30:00Z</dcterms:created>
  <dcterms:modified xsi:type="dcterms:W3CDTF">2022-11-01T14:44:19Z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