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288" r:id="rId3"/>
    <p:sldId id="307" r:id="rId4"/>
    <p:sldId id="312" r:id="rId5"/>
    <p:sldId id="304" r:id="rId6"/>
    <p:sldId id="310" r:id="rId7"/>
    <p:sldId id="309" r:id="rId8"/>
    <p:sldId id="305" r:id="rId9"/>
    <p:sldId id="311" r:id="rId10"/>
    <p:sldId id="306" r:id="rId11"/>
    <p:sldId id="322" r:id="rId1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63" d="100"/>
          <a:sy n="63" d="100"/>
        </p:scale>
        <p:origin x="76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  <c:pt idx="11">
                  <c:v>66538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  <c:pt idx="7">
                  <c:v>65840</c:v>
                </c:pt>
                <c:pt idx="8">
                  <c:v>64810</c:v>
                </c:pt>
                <c:pt idx="9">
                  <c:v>46444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5494502073857561"/>
          <c:h val="6.469341417020685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9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极氪</c:v>
                </c:pt>
                <c:pt idx="1">
                  <c:v>小鹏</c:v>
                </c:pt>
                <c:pt idx="2">
                  <c:v>埃安</c:v>
                </c:pt>
                <c:pt idx="3">
                  <c:v>ARCFOX</c:v>
                </c:pt>
                <c:pt idx="4">
                  <c:v>蔚来</c:v>
                </c:pt>
                <c:pt idx="5">
                  <c:v>大众</c:v>
                </c:pt>
                <c:pt idx="6">
                  <c:v>红旗</c:v>
                </c:pt>
                <c:pt idx="7">
                  <c:v>北汽新能源</c:v>
                </c:pt>
                <c:pt idx="8">
                  <c:v>比亚迪</c:v>
                </c:pt>
                <c:pt idx="9">
                  <c:v>特斯拉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243</c:v>
                </c:pt>
                <c:pt idx="1">
                  <c:v>316</c:v>
                </c:pt>
                <c:pt idx="2">
                  <c:v>506</c:v>
                </c:pt>
                <c:pt idx="3">
                  <c:v>551</c:v>
                </c:pt>
                <c:pt idx="4">
                  <c:v>704</c:v>
                </c:pt>
                <c:pt idx="5">
                  <c:v>1255</c:v>
                </c:pt>
                <c:pt idx="6">
                  <c:v>1261</c:v>
                </c:pt>
                <c:pt idx="7">
                  <c:v>1369</c:v>
                </c:pt>
                <c:pt idx="8">
                  <c:v>4165</c:v>
                </c:pt>
                <c:pt idx="9">
                  <c:v>4841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10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长安</c:v>
                </c:pt>
                <c:pt idx="1">
                  <c:v>极氪</c:v>
                </c:pt>
                <c:pt idx="2">
                  <c:v>宝马</c:v>
                </c:pt>
                <c:pt idx="3">
                  <c:v>埃安</c:v>
                </c:pt>
                <c:pt idx="4">
                  <c:v>ARCFOX</c:v>
                </c:pt>
                <c:pt idx="5">
                  <c:v>蔚来</c:v>
                </c:pt>
                <c:pt idx="6">
                  <c:v>特斯拉</c:v>
                </c:pt>
                <c:pt idx="7">
                  <c:v>大众</c:v>
                </c:pt>
                <c:pt idx="8">
                  <c:v>北汽新能源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212</c:v>
                </c:pt>
                <c:pt idx="1">
                  <c:v>285</c:v>
                </c:pt>
                <c:pt idx="2">
                  <c:v>317</c:v>
                </c:pt>
                <c:pt idx="3">
                  <c:v>331</c:v>
                </c:pt>
                <c:pt idx="4">
                  <c:v>535</c:v>
                </c:pt>
                <c:pt idx="5">
                  <c:v>688</c:v>
                </c:pt>
                <c:pt idx="6">
                  <c:v>756</c:v>
                </c:pt>
                <c:pt idx="7">
                  <c:v>830</c:v>
                </c:pt>
                <c:pt idx="8">
                  <c:v>1178</c:v>
                </c:pt>
                <c:pt idx="9">
                  <c:v>3729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46121</c:v>
                </c:pt>
                <c:pt idx="1">
                  <c:v>26325</c:v>
                </c:pt>
                <c:pt idx="2">
                  <c:v>71769</c:v>
                </c:pt>
                <c:pt idx="3">
                  <c:v>67053</c:v>
                </c:pt>
                <c:pt idx="4">
                  <c:v>56468</c:v>
                </c:pt>
                <c:pt idx="5">
                  <c:v>66148</c:v>
                </c:pt>
                <c:pt idx="6">
                  <c:v>68508</c:v>
                </c:pt>
                <c:pt idx="7">
                  <c:v>66170</c:v>
                </c:pt>
                <c:pt idx="8">
                  <c:v>59548</c:v>
                </c:pt>
                <c:pt idx="9">
                  <c:v>48663</c:v>
                </c:pt>
                <c:pt idx="10">
                  <c:v>54683</c:v>
                </c:pt>
                <c:pt idx="11">
                  <c:v>63233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94-448B-A074-0DA45D08D77D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63572</c:v>
                </c:pt>
                <c:pt idx="7">
                  <c:v>65935</c:v>
                </c:pt>
                <c:pt idx="8">
                  <c:v>67079</c:v>
                </c:pt>
                <c:pt idx="9">
                  <c:v>45343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94-448B-A074-0DA45D08D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49233</c:v>
                      </c:pt>
                      <c:pt idx="1">
                        <c:v>25245</c:v>
                      </c:pt>
                      <c:pt idx="2">
                        <c:v>63976</c:v>
                      </c:pt>
                      <c:pt idx="3">
                        <c:v>63656</c:v>
                      </c:pt>
                      <c:pt idx="4">
                        <c:v>57391</c:v>
                      </c:pt>
                      <c:pt idx="5">
                        <c:v>65404</c:v>
                      </c:pt>
                      <c:pt idx="6">
                        <c:v>66212</c:v>
                      </c:pt>
                      <c:pt idx="7">
                        <c:v>66867</c:v>
                      </c:pt>
                      <c:pt idx="8">
                        <c:v>57654</c:v>
                      </c:pt>
                      <c:pt idx="9">
                        <c:v>46705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46700</c:v>
                      </c:pt>
                      <c:pt idx="1">
                        <c:v>36570</c:v>
                      </c:pt>
                      <c:pt idx="2">
                        <c:v>57726</c:v>
                      </c:pt>
                      <c:pt idx="3">
                        <c:v>50844</c:v>
                      </c:pt>
                      <c:pt idx="4">
                        <c:v>18300</c:v>
                      </c:pt>
                      <c:pt idx="5">
                        <c:v>52189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2996752181801986"/>
          <c:y val="0.13722207324703606"/>
          <c:w val="9.5865556091969728E-2"/>
          <c:h val="0.12104645860964665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0.00%</c:formatCode>
                <c:ptCount val="12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  <c:pt idx="11">
                  <c:v>-0.27550000000000002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  <c:pt idx="7">
                  <c:v>0.1338</c:v>
                </c:pt>
                <c:pt idx="8">
                  <c:v>0.1396</c:v>
                </c:pt>
                <c:pt idx="9">
                  <c:v>-3.6600000000000001E-2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537860218855271"/>
          <c:y val="0.17054995583782406"/>
          <c:w val="0.27888333599521337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红旗</c:v>
                </c:pt>
                <c:pt idx="1">
                  <c:v>本田</c:v>
                </c:pt>
                <c:pt idx="2">
                  <c:v>奥迪</c:v>
                </c:pt>
                <c:pt idx="3">
                  <c:v>日产</c:v>
                </c:pt>
                <c:pt idx="4">
                  <c:v>奔驰</c:v>
                </c:pt>
                <c:pt idx="5">
                  <c:v>宝马</c:v>
                </c:pt>
                <c:pt idx="6">
                  <c:v>丰田</c:v>
                </c:pt>
                <c:pt idx="7">
                  <c:v>比亚迪</c:v>
                </c:pt>
                <c:pt idx="8">
                  <c:v>特斯拉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2192</c:v>
                </c:pt>
                <c:pt idx="1">
                  <c:v>2273</c:v>
                </c:pt>
                <c:pt idx="2">
                  <c:v>2295</c:v>
                </c:pt>
                <c:pt idx="3">
                  <c:v>2464</c:v>
                </c:pt>
                <c:pt idx="4">
                  <c:v>2564</c:v>
                </c:pt>
                <c:pt idx="5">
                  <c:v>2988</c:v>
                </c:pt>
                <c:pt idx="6">
                  <c:v>4442</c:v>
                </c:pt>
                <c:pt idx="7">
                  <c:v>4794</c:v>
                </c:pt>
                <c:pt idx="8">
                  <c:v>4841</c:v>
                </c:pt>
                <c:pt idx="9">
                  <c:v>8167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10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北汽新能源</c:v>
                </c:pt>
                <c:pt idx="1">
                  <c:v>别克</c:v>
                </c:pt>
                <c:pt idx="2">
                  <c:v>日产</c:v>
                </c:pt>
                <c:pt idx="3">
                  <c:v>奥迪</c:v>
                </c:pt>
                <c:pt idx="4">
                  <c:v>本田</c:v>
                </c:pt>
                <c:pt idx="5">
                  <c:v>奔驰</c:v>
                </c:pt>
                <c:pt idx="6">
                  <c:v>宝马</c:v>
                </c:pt>
                <c:pt idx="7">
                  <c:v>丰田</c:v>
                </c:pt>
                <c:pt idx="8">
                  <c:v>比亚迪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1178</c:v>
                </c:pt>
                <c:pt idx="1">
                  <c:v>1501</c:v>
                </c:pt>
                <c:pt idx="2">
                  <c:v>1570</c:v>
                </c:pt>
                <c:pt idx="3">
                  <c:v>1774</c:v>
                </c:pt>
                <c:pt idx="4">
                  <c:v>1863</c:v>
                </c:pt>
                <c:pt idx="5">
                  <c:v>1878</c:v>
                </c:pt>
                <c:pt idx="6">
                  <c:v>2157</c:v>
                </c:pt>
                <c:pt idx="7">
                  <c:v>3511</c:v>
                </c:pt>
                <c:pt idx="8">
                  <c:v>4238</c:v>
                </c:pt>
                <c:pt idx="9">
                  <c:v>5220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  <c:pt idx="11">
                  <c:v>4911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  <c:pt idx="7">
                  <c:v>4380</c:v>
                </c:pt>
                <c:pt idx="8">
                  <c:v>4194</c:v>
                </c:pt>
                <c:pt idx="9">
                  <c:v>3212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3.9847009735744086E-2"/>
                  <c:y val="7.864277623092500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0A-4282-9645-4BB034DCE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Sheet1!$A$2:$A$23</c:f>
              <c:strCache>
                <c:ptCount val="22"/>
                <c:pt idx="0">
                  <c:v>2021年1月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  <c:pt idx="21">
                  <c:v>10月</c:v>
                </c:pt>
              </c:strCache>
            </c:strRef>
          </c:cat>
          <c:val>
            <c:numRef>
              <c:f>Sheet1!$B$2:$B$23</c:f>
              <c:numCache>
                <c:formatCode>0.00%</c:formatCode>
                <c:ptCount val="22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  <c:pt idx="13">
                  <c:v>8.2400000000000001E-2</c:v>
                </c:pt>
                <c:pt idx="14">
                  <c:v>7.8899999999999998E-2</c:v>
                </c:pt>
                <c:pt idx="15">
                  <c:v>9.2399999999999996E-2</c:v>
                </c:pt>
                <c:pt idx="16">
                  <c:v>6.4500000000000002E-2</c:v>
                </c:pt>
                <c:pt idx="17">
                  <c:v>6.3200000000000006E-2</c:v>
                </c:pt>
                <c:pt idx="18">
                  <c:v>6.7599999999999993E-2</c:v>
                </c:pt>
                <c:pt idx="19">
                  <c:v>6.6500000000000004E-2</c:v>
                </c:pt>
                <c:pt idx="20">
                  <c:v>6.4699999999999994E-2</c:v>
                </c:pt>
                <c:pt idx="21">
                  <c:v>6.9199999999999998E-2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6356007313"/>
          <c:y val="4.2187417335030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丰田</c:v>
                </c:pt>
                <c:pt idx="1">
                  <c:v>迷你</c:v>
                </c:pt>
                <c:pt idx="2">
                  <c:v>吉普</c:v>
                </c:pt>
                <c:pt idx="3">
                  <c:v>路虎</c:v>
                </c:pt>
                <c:pt idx="4">
                  <c:v>沃尔沃</c:v>
                </c:pt>
                <c:pt idx="5">
                  <c:v>奥迪</c:v>
                </c:pt>
                <c:pt idx="6">
                  <c:v>保时捷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115</c:v>
                </c:pt>
                <c:pt idx="1">
                  <c:v>223</c:v>
                </c:pt>
                <c:pt idx="2">
                  <c:v>248</c:v>
                </c:pt>
                <c:pt idx="3">
                  <c:v>252</c:v>
                </c:pt>
                <c:pt idx="4">
                  <c:v>260</c:v>
                </c:pt>
                <c:pt idx="5">
                  <c:v>406</c:v>
                </c:pt>
                <c:pt idx="6">
                  <c:v>418</c:v>
                </c:pt>
                <c:pt idx="7">
                  <c:v>458</c:v>
                </c:pt>
                <c:pt idx="8">
                  <c:v>538</c:v>
                </c:pt>
                <c:pt idx="9">
                  <c:v>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吉普</c:v>
                </c:pt>
                <c:pt idx="2">
                  <c:v>沃尔沃</c:v>
                </c:pt>
                <c:pt idx="3">
                  <c:v>迷你</c:v>
                </c:pt>
                <c:pt idx="4">
                  <c:v>路虎</c:v>
                </c:pt>
                <c:pt idx="5">
                  <c:v>奥迪</c:v>
                </c:pt>
                <c:pt idx="6">
                  <c:v>保时捷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72</c:v>
                </c:pt>
                <c:pt idx="1">
                  <c:v>143</c:v>
                </c:pt>
                <c:pt idx="2">
                  <c:v>164</c:v>
                </c:pt>
                <c:pt idx="3">
                  <c:v>170</c:v>
                </c:pt>
                <c:pt idx="4">
                  <c:v>214</c:v>
                </c:pt>
                <c:pt idx="5">
                  <c:v>316</c:v>
                </c:pt>
                <c:pt idx="6">
                  <c:v>332</c:v>
                </c:pt>
                <c:pt idx="7">
                  <c:v>390</c:v>
                </c:pt>
                <c:pt idx="8">
                  <c:v>470</c:v>
                </c:pt>
                <c:pt idx="9">
                  <c:v>661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  <c:pt idx="11">
                  <c:v>18680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  <c:pt idx="7">
                  <c:v>22518</c:v>
                </c:pt>
                <c:pt idx="8">
                  <c:v>24310</c:v>
                </c:pt>
                <c:pt idx="9">
                  <c:v>16579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4819748601552816"/>
          <c:h val="7.05781327085908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2022/11/29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2022/11/29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22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2022/11/29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2022/11/29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3532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4.53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32.4%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6.82%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1-10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50.64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12.21%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1.03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6140825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algn="just"/>
            <a:r>
              <a:rPr lang="en-US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月份北京汽车销售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受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十一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假期及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大会议影响整体汽车销售如预期一样出现了下降，但下降幅度远超预期，主要还是受疫情加重的影响。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月北京新车、二手车环比都出现大幅下降，下降幅度分别达到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28.34%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32.4%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受影响最大的是二手车外迁数量，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二手车外迁数量的下降（环比下降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35.49%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11.38%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）限制了北京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月份整体新旧车消费需求的释放。同时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月份北京新能源汽车销量虽保持了同比正增长，但环比出现高达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31.8%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的大幅负增长，主要是今年新投放的新能源汽车牌照大部分已经释放，后期购买更多的将依靠置换。广大经销商经过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三个月销售业绩刚刚建立起来的销售信心又将面临销售严寒的考验。</a:t>
            </a:r>
            <a:endParaRPr lang="en-US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月份北京的疫情影响将持续增加，面对疫情风险汽车消费需求难以释放，京城内各汽车市场面临可能需要采取临时闭市的措施，社会面的相对静默将造成北京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月份汽车销售的大幅下降，而经销商则面对厂家年底不断压库和汽车消费需求不振的双重压力。</a:t>
            </a:r>
            <a:endParaRPr lang="en-US" altLang="zh-CN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2385340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989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4.64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.34%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24.34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.66%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.56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月份北京累计交易新车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49.36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54.54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9.49%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涨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14.09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</a:p>
          <a:p>
            <a:pPr lvl="0" algn="just">
              <a:lnSpc>
                <a:spcPct val="150000"/>
              </a:lnSpc>
            </a:pP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3449719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0782911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250155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98178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3212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23.41%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14.6%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1-10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3.58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27.78%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245036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717280" y="1963530"/>
            <a:ext cx="2921344" cy="4112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6.92%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，占有率环比上升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0.45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2.88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1-10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月份北京进口车累计销量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7.25%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4425171"/>
              </p:ext>
            </p:extLst>
          </p:nvPr>
        </p:nvGraphicFramePr>
        <p:xfrm>
          <a:off x="477520" y="1483360"/>
          <a:ext cx="848360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1049560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4601297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99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31.8%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22.5%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35.70%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69.6%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97.98%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1-10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16.9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26.71%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34.24%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7841656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2387831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1590179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45580</TotalTime>
  <Words>748</Words>
  <Application>Microsoft Office PowerPoint</Application>
  <PresentationFormat>宽屏</PresentationFormat>
  <Paragraphs>72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105</cp:revision>
  <dcterms:created xsi:type="dcterms:W3CDTF">2021-12-26T04:02:55Z</dcterms:created>
  <dcterms:modified xsi:type="dcterms:W3CDTF">2022-11-30T03:54:22Z</dcterms:modified>
</cp:coreProperties>
</file>