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7" r:id="rId6"/>
    <p:sldId id="388" r:id="rId7"/>
    <p:sldId id="389" r:id="rId8"/>
    <p:sldId id="390" r:id="rId9"/>
    <p:sldId id="385" r:id="rId10"/>
    <p:sldId id="396" r:id="rId11"/>
    <p:sldId id="391" r:id="rId12"/>
    <p:sldId id="392" r:id="rId13"/>
    <p:sldId id="393" r:id="rId14"/>
    <p:sldId id="394" r:id="rId15"/>
    <p:sldId id="397"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2022-12-7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11</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关于近期征求意见的涉及</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乘用车的国家和行业标准分析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汽车诊断接口信息安全技术要求（征求意见稿）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日，全国汽车标准化技术委员会智能网联汽车分会公开征求对汽车推荐性国家标准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汽车诊断接口信息安全技术要求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汽车诊断接口信息安全技术要求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 、术语和定义、缩略语 、诊断接口信息安全架构 、技术要求 、试验方法共七章。本文件规定了汽车诊断接口的信息安全架构、信息安全技术要求与试验方法。本文件适用于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类汽车，其他类型车辆可参照执行。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诊断接口作为车辆诊断网络的核心节点，承载了车辆刷写及控制等重要指令功能的执行，其安全性不言而喻。推进诊断接口信息安全标准的广泛应用，可以大幅降低整车信息安全风险，具有巨大的安全价值与社会效益。本次编制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汽车诊断接口信息安全技术要求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仅与汽车整车生产企业有关，而且与系统部件企业、安全厂商、检测机构等相关。因此，本标准的制定和实施，将为零部件等厂商和汽车整车生产企业提供安全开发的技术支撑，引导车辆及相关产品满足行业信息安全要求，进而提升车辆的信息安全技术水平。</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34951"/>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汽车质量参数测定方法（征求意见稿）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日，全国汽车标准化技术委员会整车分会 公开征求对汽车推荐性国家标准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汽车质量参数测定方法（征求意见稿）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的意见。汽车质量参数测定方法（征求意见稿）的主要内容除前言外包括范围、规范性引用文件 、术语和定义、测量条件 、测量方法 、数据记录 共六章，以及附录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（资料性） 测量记录 。</a:t>
            </a:r>
            <a:r>
              <a:rPr lang="zh-CN" altLang="en-US" sz="1600" dirty="0"/>
              <a:t>本文件规定了汽车、挂车及汽车列车质量参数的测量条件、测量方法及测量记录。本文件适用于汽车、挂车及汽车列车，其他类型车辆可参照执行。</a:t>
            </a:r>
            <a:endParaRPr lang="en-US" altLang="zh-CN" sz="1600" dirty="0"/>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本文件是对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12674—1990《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汽车质量（重量）参数测定方法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汽车质量参数是汽车设计和整体布置的关键参数，对车辆性能及安全性有重要影响。在汽车动力性、操纵稳定性以及制动性能等测试中，汽车的质量参数对测试结果影响较大。为解决在实际测量过程中，地秤长度不能容纳车辆所有车轮、车轮负荷计数量不足等不符合现行标准要求的问题，以及规范挂车及汽车列车质量测量方法，有必要对现行标准进行修订。本标准结合实际使用过程中发现的问题，完善标准中测量方法，使标准更具可操作性，</a:t>
            </a:r>
            <a:r>
              <a:rPr lang="zh-CN" altLang="en-US" sz="1600" dirty="0"/>
              <a:t>更加具有参考意义，</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方便汽车质量参数测量方法的统一及推广。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乘用车行李舱标准容积的测量方法（征求意见稿）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日，全国汽车标准化技术委员会整车分会 公开征求对汽车推荐性国家标准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乘用车行李舱标准容积的测量方法（征求意见稿）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的意见。乘用车行李舱标准容积的测量方法（征求意见稿）的主要内容除前言外包括范围、规范性引用文件 、术语和定义、测量方法 、标准容积代码 、标准容积的表示方法 共六章，以及附录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（资料性） 行李舱标准容积记录表 。本文件规定了乘用车行李舱标准容积的测量方法和行李舱标准容积代码。本文件适用于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19514-2004《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乘用车行李舱标准容积的测量方法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乘用车行李舱容积，是乘用车非常重要的一项参数，容积大小常常直接影响客户的购买意向。目前，各汽车企业公布的行李舱容积标准并不统一，实测数据与官方数据存在不符的情况，随着电动车保有量的不断提升，以及各行李舱空间的变化及前置行李舱容积的增加，现行标准已不能指导及统一企业乘用车行李舱的测量。本标准的修订对行李舱标准容积的区域定义、容积代码，测量方法及可操作性进行了完善，为强制性标准提供测量方法参考，并规范引导汽车产品开发设计和对标。</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数据通用要求（征求意见稿）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日，全国汽车标准化技术委员会智能网联汽车分技术委员会公开对汽车推荐性国家标准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数据通用要求（征求意见稿）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的意见。智能网联汽车 数据通用要求（征求意见稿）的主要内容除前言外包括范围、规范性引用文件 、术语和定义、一般要求 、个人信息保护要求 、个人信息保护要求 、重要数据保护要求 、审核评估要求共七章，以及附录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（资料性） 智能网联汽车数据分类分级要求 等五项附录。本文件规定了智能网联汽车数据的一般要求、个人信息保护要求、重要数据保护要求、审核评估要求等。本文件适用于智能网联汽车及其数据处理者。本文件的制定部分借鉴了国际相关标准的思路，在满足政府管理需求和符合行业发展现状的基础上自主制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本标准不仅与汽车整车生产企业有关，而且与系统部件企业、安全厂商、检测机构等相关。</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数据通用要求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发布实施，对于落实数据安全和个人信息保护相关法规要求具有重要作用，有利于数据资源的开发利用和开放共享，有助于推动自动驾驶技术的产品研发和服务创新，能够进一步促进智能网联汽车产业高质量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日，全国汽车标准化技术委员会发动机分委会 公开征求对汽车推荐性国家标准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的意见。汽车发动机性能试验方法（征求意见稿）的主要内容除前言外包括范围、规范性引用文件 、术语和定义、对测量误差及测量部位的要求 、试验数据的计算 、对试验一般条件的控制 、试验时发动机所带的附件 、十二项性能试验方法 、试验报告共九章，以及附录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 点燃机主要参数表等七项附录。本文件规定了汽车用发动机性能的台架试验方法，用来评定汽车发动机的性能。本文件适用于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类汽车用发动机。该发动机属往复式、转子式，不含自由活塞式。本文件提出了符合现阶段和未来发展的净功率测试方法。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18297—2001《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现行标准的修订是为了适应当前汽车动力系统技术的更新发展，用以满足发动机验证试验和型式检验的需求。标准修订后，可以涵盖新产品、新技术的特性，较全面完整的规范汽车发动机性能测试方法，达到使其在实际应用中与测试产品更加贴合的目的，将为行业管理部门提供技术支撑，更具有指导意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77732"/>
            <a:ext cx="855587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汽车产业和技术的快速发展离不开标准法规的支撑和引领。随着国内汽车产业规模的不断扩大、产品和技术能力的大幅提升，我国汽车标准体系不断完善，并深度参与国际标准的制定。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年以来，我国出台了一系列相关纲领性文件，例如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国家标准化发展纲要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等，推动我国汽车产业技术进步和高质量发展。目前，</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我国汽车行业在某些领域已经开始引领技术发展，在标准法规方面已由采信国际标准向自我创新转型。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近年来，乘用车产品技术不断创新，新“四化”催生标准体系不断完善。进入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月以来，一批涉及乘用车的国家和行业标准的制修订开始公开征求意见，主要有：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轿车轮胎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电动汽车用驱动电机系统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 自由转向特性 转向释放开环试验方法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汽车诊断接口信息安全技术要求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汽车质量参数测定方法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乘用车行李舱标准容积的测量方法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智能网联汽车 数据通用要求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汽车发动机性能试验方法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等。上述标准修订后发布实施，对于促进乘用车高质量发展至关重要。因此，有必要对上述涉及乘用车的国家和行业标准（征求意见稿）进行分析，以便乘用车生产企业提前做好应对准备。</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乘用车行业发展现状分析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我国乘用车市场规模保持稳定增长（</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十年来，在国家汽车消费政策的刺激下，我国汽车消费市场潜力巨大，助力了乘用车产销规模的稳定增长。据中国汽车工业协会统计，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年，全国乘用车产销量分别由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1552.37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1549.52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万辆，增长到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1991.98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1970.06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年，全国乘用车产销量连续七年保持在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万辆以上规模。但是，受汽车消费政策调整，以及新冠疫情影响，某些年份产销量有所下降。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年，我国乘用车产销量结束了连续三年负增长的局面，产销量分别完成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2140.8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2148.2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月，乘用车产销量分别完成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1955.1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1921.8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。分车型看，轿车产销分别完成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920.2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909.2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SUV</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930.5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910.8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MPV</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；交叉型乘用车产销分别完成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年乘用车产销量将继续稳定增长，连续八年超过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万辆规模。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乘用车行业发展现状分析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7602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我国乘用车市场规模保持稳定增长（</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年乘用车及四类车型销量一览表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extLst>
              <p:ext uri="{D42A27DB-BD31-4B8C-83A1-F6EECF244321}">
                <p14:modId xmlns:p14="http://schemas.microsoft.com/office/powerpoint/2010/main" val="1639149791"/>
              </p:ext>
            </p:extLst>
          </p:nvPr>
        </p:nvGraphicFramePr>
        <p:xfrm>
          <a:off x="516368" y="1420008"/>
          <a:ext cx="8003691" cy="3177540"/>
        </p:xfrm>
        <a:graphic>
          <a:graphicData uri="http://schemas.openxmlformats.org/drawingml/2006/table">
            <a:tbl>
              <a:tblPr firstRow="1" bandRow="1">
                <a:tableStyleId>{5C22544A-7EE6-4342-B048-85BDC9FD1C3A}</a:tableStyleId>
              </a:tblPr>
              <a:tblGrid>
                <a:gridCol w="889299">
                  <a:extLst>
                    <a:ext uri="{9D8B030D-6E8A-4147-A177-3AD203B41FA5}">
                      <a16:colId xmlns:a16="http://schemas.microsoft.com/office/drawing/2014/main" val="20000"/>
                    </a:ext>
                  </a:extLst>
                </a:gridCol>
                <a:gridCol w="889299">
                  <a:extLst>
                    <a:ext uri="{9D8B030D-6E8A-4147-A177-3AD203B41FA5}">
                      <a16:colId xmlns:a16="http://schemas.microsoft.com/office/drawing/2014/main" val="20001"/>
                    </a:ext>
                  </a:extLst>
                </a:gridCol>
                <a:gridCol w="889299">
                  <a:extLst>
                    <a:ext uri="{9D8B030D-6E8A-4147-A177-3AD203B41FA5}">
                      <a16:colId xmlns:a16="http://schemas.microsoft.com/office/drawing/2014/main" val="20002"/>
                    </a:ext>
                  </a:extLst>
                </a:gridCol>
                <a:gridCol w="889299">
                  <a:extLst>
                    <a:ext uri="{9D8B030D-6E8A-4147-A177-3AD203B41FA5}">
                      <a16:colId xmlns:a16="http://schemas.microsoft.com/office/drawing/2014/main" val="20003"/>
                    </a:ext>
                  </a:extLst>
                </a:gridCol>
                <a:gridCol w="889299">
                  <a:extLst>
                    <a:ext uri="{9D8B030D-6E8A-4147-A177-3AD203B41FA5}">
                      <a16:colId xmlns:a16="http://schemas.microsoft.com/office/drawing/2014/main" val="20004"/>
                    </a:ext>
                  </a:extLst>
                </a:gridCol>
                <a:gridCol w="889299">
                  <a:extLst>
                    <a:ext uri="{9D8B030D-6E8A-4147-A177-3AD203B41FA5}">
                      <a16:colId xmlns:a16="http://schemas.microsoft.com/office/drawing/2014/main" val="20005"/>
                    </a:ext>
                  </a:extLst>
                </a:gridCol>
                <a:gridCol w="889299">
                  <a:extLst>
                    <a:ext uri="{9D8B030D-6E8A-4147-A177-3AD203B41FA5}">
                      <a16:colId xmlns:a16="http://schemas.microsoft.com/office/drawing/2014/main" val="20006"/>
                    </a:ext>
                  </a:extLst>
                </a:gridCol>
                <a:gridCol w="1778598">
                  <a:extLst>
                    <a:ext uri="{9D8B030D-6E8A-4147-A177-3AD203B41FA5}">
                      <a16:colId xmlns:a16="http://schemas.microsoft.com/office/drawing/2014/main" val="20007"/>
                    </a:ext>
                  </a:extLst>
                </a:gridCol>
              </a:tblGrid>
              <a:tr h="225912">
                <a:tc rowSpan="2">
                  <a:txBody>
                    <a:bodyPr/>
                    <a:lstStyle/>
                    <a:p>
                      <a:pPr algn="ctr"/>
                      <a:r>
                        <a:rPr lang="zh-CN" altLang="en-US" sz="1350" dirty="0">
                          <a:latin typeface="+mn-ea"/>
                          <a:ea typeface="+mn-ea"/>
                        </a:rPr>
                        <a:t>年份</a:t>
                      </a:r>
                    </a:p>
                  </a:txBody>
                  <a:tcPr anchor="ctr"/>
                </a:tc>
                <a:tc gridSpan="6">
                  <a:txBody>
                    <a:bodyPr/>
                    <a:lstStyle/>
                    <a:p>
                      <a:pPr algn="ctr"/>
                      <a:r>
                        <a:rPr lang="zh-CN" altLang="en-US" sz="1350" dirty="0"/>
                        <a:t>全年乘用车销量（万辆）</a:t>
                      </a:r>
                    </a:p>
                  </a:txBody>
                  <a:tcPr anchor="ct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rowSpan="2">
                  <a:txBody>
                    <a:bodyPr/>
                    <a:lstStyle/>
                    <a:p>
                      <a:pPr algn="ctr"/>
                      <a:r>
                        <a:rPr lang="zh-CN" altLang="en-US" sz="1350" b="1" kern="1200" dirty="0">
                          <a:solidFill>
                            <a:schemeClr val="lt1"/>
                          </a:solidFill>
                          <a:latin typeface="+mn-ea"/>
                          <a:ea typeface="+mn-ea"/>
                          <a:cs typeface="+mn-cs"/>
                        </a:rPr>
                        <a:t>中国品牌乘用车销量</a:t>
                      </a:r>
                      <a:endParaRPr lang="en-US" altLang="zh-CN" sz="1350" b="1" kern="1200" dirty="0">
                        <a:solidFill>
                          <a:schemeClr val="lt1"/>
                        </a:solidFill>
                        <a:latin typeface="+mn-ea"/>
                        <a:ea typeface="+mn-ea"/>
                        <a:cs typeface="+mn-cs"/>
                      </a:endParaRPr>
                    </a:p>
                    <a:p>
                      <a:pPr algn="ctr"/>
                      <a:r>
                        <a:rPr lang="zh-CN" altLang="en-US" sz="1350" b="1" kern="1200" dirty="0">
                          <a:solidFill>
                            <a:schemeClr val="lt1"/>
                          </a:solidFill>
                          <a:latin typeface="+mn-ea"/>
                          <a:ea typeface="+mn-ea"/>
                          <a:cs typeface="+mn-cs"/>
                        </a:rPr>
                        <a:t>（万辆）</a:t>
                      </a:r>
                      <a:endParaRPr lang="zh-CN" altLang="en-US" sz="1350" dirty="0">
                        <a:latin typeface="+mn-ea"/>
                        <a:ea typeface="+mn-ea"/>
                      </a:endParaRPr>
                    </a:p>
                  </a:txBody>
                  <a:tcPr anchor="ctr"/>
                </a:tc>
                <a:extLst>
                  <a:ext uri="{0D108BD9-81ED-4DB2-BD59-A6C34878D82A}">
                    <a16:rowId xmlns:a16="http://schemas.microsoft.com/office/drawing/2014/main" val="10000"/>
                  </a:ext>
                </a:extLst>
              </a:tr>
              <a:tr h="225912">
                <a:tc vMerge="1">
                  <a:txBody>
                    <a:bodyPr/>
                    <a:lstStyle/>
                    <a:p>
                      <a:pPr algn="ctr"/>
                      <a:endParaRPr lang="zh-CN" altLang="en-US" dirty="0"/>
                    </a:p>
                  </a:txBody>
                  <a:tcPr anchor="ctr">
                    <a:lnT w="12700" cap="flat" cmpd="sng" algn="ctr">
                      <a:solidFill>
                        <a:schemeClr val="tx1"/>
                      </a:solidFill>
                      <a:prstDash val="solid"/>
                      <a:round/>
                      <a:headEnd type="none" w="med" len="med"/>
                      <a:tailEnd type="none" w="med" len="med"/>
                    </a:lnT>
                  </a:tcPr>
                </a:tc>
                <a:tc>
                  <a:txBody>
                    <a:bodyPr/>
                    <a:lstStyle/>
                    <a:p>
                      <a:pPr algn="ctr"/>
                      <a:r>
                        <a:rPr lang="zh-CN" altLang="en-US" sz="1350" dirty="0">
                          <a:latin typeface="+mn-ea"/>
                          <a:ea typeface="+mn-ea"/>
                        </a:rPr>
                        <a:t>总销量</a:t>
                      </a:r>
                    </a:p>
                  </a:txBody>
                  <a:tcPr anchor="ctr">
                    <a:lnT w="12700" cap="flat" cmpd="sng" algn="ctr">
                      <a:solidFill>
                        <a:schemeClr val="tx1"/>
                      </a:solidFill>
                      <a:prstDash val="solid"/>
                      <a:round/>
                      <a:headEnd type="none" w="med" len="med"/>
                      <a:tailEnd type="none" w="med" len="med"/>
                    </a:lnT>
                  </a:tcPr>
                </a:tc>
                <a:tc>
                  <a:txBody>
                    <a:bodyPr/>
                    <a:lstStyle/>
                    <a:p>
                      <a:pPr algn="ctr"/>
                      <a:r>
                        <a:rPr lang="zh-CN" altLang="en-US" sz="1350" dirty="0">
                          <a:latin typeface="+mn-ea"/>
                          <a:ea typeface="+mn-ea"/>
                        </a:rPr>
                        <a:t>同比</a:t>
                      </a:r>
                    </a:p>
                  </a:txBody>
                  <a:tcPr anchor="ctr">
                    <a:lnT w="12700" cap="flat" cmpd="sng" algn="ctr">
                      <a:solidFill>
                        <a:schemeClr val="tx1"/>
                      </a:solidFill>
                      <a:prstDash val="solid"/>
                      <a:round/>
                      <a:headEnd type="none" w="med" len="med"/>
                      <a:tailEnd type="none" w="med" len="med"/>
                    </a:lnT>
                  </a:tcPr>
                </a:tc>
                <a:tc>
                  <a:txBody>
                    <a:bodyPr/>
                    <a:lstStyle/>
                    <a:p>
                      <a:pPr algn="ctr"/>
                      <a:r>
                        <a:rPr lang="zh-CN" altLang="en-US" sz="1350" dirty="0">
                          <a:latin typeface="+mn-ea"/>
                          <a:ea typeface="+mn-ea"/>
                        </a:rPr>
                        <a:t>轿车</a:t>
                      </a: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350" dirty="0">
                          <a:latin typeface="+mn-ea"/>
                          <a:ea typeface="+mn-ea"/>
                        </a:rPr>
                        <a:t>SUV</a:t>
                      </a:r>
                      <a:endParaRPr lang="zh-CN" altLang="en-US" sz="1350" dirty="0">
                        <a:latin typeface="+mn-ea"/>
                        <a:ea typeface="+mn-ea"/>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350" dirty="0">
                          <a:latin typeface="+mn-ea"/>
                          <a:ea typeface="+mn-ea"/>
                        </a:rPr>
                        <a:t>MPV</a:t>
                      </a:r>
                      <a:endParaRPr lang="zh-CN" altLang="en-US" sz="1350" dirty="0">
                        <a:latin typeface="+mn-ea"/>
                        <a:ea typeface="+mn-ea"/>
                      </a:endParaRPr>
                    </a:p>
                  </a:txBody>
                  <a:tcPr anchor="ctr">
                    <a:lnT w="12700" cap="flat" cmpd="sng" algn="ctr">
                      <a:solidFill>
                        <a:schemeClr val="tx1"/>
                      </a:solidFill>
                      <a:prstDash val="solid"/>
                      <a:round/>
                      <a:headEnd type="none" w="med" len="med"/>
                      <a:tailEnd type="none" w="med" len="med"/>
                    </a:lnT>
                  </a:tcPr>
                </a:tc>
                <a:tc>
                  <a:txBody>
                    <a:bodyPr/>
                    <a:lstStyle/>
                    <a:p>
                      <a:pPr algn="ctr"/>
                      <a:r>
                        <a:rPr lang="zh-CN" altLang="en-US" sz="1350" kern="1200" dirty="0">
                          <a:solidFill>
                            <a:schemeClr val="dk1"/>
                          </a:solidFill>
                          <a:latin typeface="+mn-ea"/>
                          <a:ea typeface="+mn-ea"/>
                          <a:cs typeface="+mn-cs"/>
                        </a:rPr>
                        <a:t>交叉型</a:t>
                      </a:r>
                      <a:endParaRPr lang="zh-CN" altLang="en-US" sz="1350" dirty="0">
                        <a:latin typeface="+mn-ea"/>
                        <a:ea typeface="+mn-ea"/>
                      </a:endParaRPr>
                    </a:p>
                  </a:txBody>
                  <a:tcPr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extLst>
                  <a:ext uri="{0D108BD9-81ED-4DB2-BD59-A6C34878D82A}">
                    <a16:rowId xmlns:a16="http://schemas.microsoft.com/office/drawing/2014/main" val="10001"/>
                  </a:ext>
                </a:extLst>
              </a:tr>
              <a:tr h="287902">
                <a:tc>
                  <a:txBody>
                    <a:bodyPr/>
                    <a:lstStyle/>
                    <a:p>
                      <a:pPr algn="ctr"/>
                      <a:r>
                        <a:rPr lang="en-US" altLang="zh-CN" sz="1350" dirty="0">
                          <a:latin typeface="+mn-ea"/>
                          <a:ea typeface="+mn-ea"/>
                        </a:rPr>
                        <a:t>2015</a:t>
                      </a:r>
                      <a:endParaRPr lang="zh-CN" altLang="en-US" sz="1350" dirty="0">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latin typeface="+mn-ea"/>
                          <a:ea typeface="+mn-ea"/>
                        </a:rPr>
                        <a:t>2114.63</a:t>
                      </a:r>
                      <a:endParaRPr lang="zh-CN" altLang="en-US" sz="1350" dirty="0">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latin typeface="+mn-ea"/>
                          <a:ea typeface="+mn-ea"/>
                        </a:rPr>
                        <a:t>7.3%</a:t>
                      </a:r>
                      <a:endParaRPr lang="zh-CN" altLang="en-US" sz="1350" dirty="0">
                        <a:latin typeface="+mn-ea"/>
                        <a:ea typeface="+mn-ea"/>
                      </a:endParaRPr>
                    </a:p>
                  </a:txBody>
                  <a:tcPr anchor="ctr"/>
                </a:tc>
                <a:tc>
                  <a:txBody>
                    <a:bodyPr/>
                    <a:lstStyle/>
                    <a:p>
                      <a:pPr algn="ctr"/>
                      <a:r>
                        <a:rPr lang="en-US" altLang="zh-CN" sz="1350" dirty="0">
                          <a:latin typeface="+mn-ea"/>
                          <a:ea typeface="+mn-ea"/>
                        </a:rPr>
                        <a:t>1172.0</a:t>
                      </a:r>
                      <a:endParaRPr lang="zh-CN" altLang="en-US" sz="1350" dirty="0">
                        <a:latin typeface="+mn-ea"/>
                        <a:ea typeface="+mn-ea"/>
                      </a:endParaRPr>
                    </a:p>
                  </a:txBody>
                  <a:tcPr anchor="ctr"/>
                </a:tc>
                <a:tc>
                  <a:txBody>
                    <a:bodyPr/>
                    <a:lstStyle/>
                    <a:p>
                      <a:pPr algn="ctr"/>
                      <a:r>
                        <a:rPr lang="en-US" altLang="zh-CN" sz="1350" dirty="0">
                          <a:latin typeface="+mn-ea"/>
                          <a:ea typeface="+mn-ea"/>
                        </a:rPr>
                        <a:t>622.0</a:t>
                      </a:r>
                      <a:endParaRPr lang="zh-CN" altLang="en-US" sz="1350" dirty="0">
                        <a:latin typeface="+mn-ea"/>
                        <a:ea typeface="+mn-ea"/>
                      </a:endParaRPr>
                    </a:p>
                  </a:txBody>
                  <a:tcPr anchor="ctr"/>
                </a:tc>
                <a:tc>
                  <a:txBody>
                    <a:bodyPr/>
                    <a:lstStyle/>
                    <a:p>
                      <a:pPr algn="ctr"/>
                      <a:r>
                        <a:rPr lang="en-US" altLang="zh-CN" sz="1350" dirty="0">
                          <a:latin typeface="+mn-ea"/>
                          <a:ea typeface="+mn-ea"/>
                        </a:rPr>
                        <a:t>210.7</a:t>
                      </a:r>
                      <a:endParaRPr lang="zh-CN" altLang="en-US" sz="1350" dirty="0">
                        <a:latin typeface="+mn-ea"/>
                        <a:ea typeface="+mn-ea"/>
                      </a:endParaRPr>
                    </a:p>
                  </a:txBody>
                  <a:tcPr anchor="ctr"/>
                </a:tc>
                <a:tc>
                  <a:txBody>
                    <a:bodyPr/>
                    <a:lstStyle/>
                    <a:p>
                      <a:pPr algn="ctr"/>
                      <a:r>
                        <a:rPr lang="en-US" altLang="zh-CN" sz="1350" dirty="0">
                          <a:latin typeface="+mn-ea"/>
                          <a:ea typeface="+mn-ea"/>
                        </a:rPr>
                        <a:t>109.9</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873.76</a:t>
                      </a:r>
                      <a:endParaRPr lang="zh-CN" altLang="en-US" sz="1350" dirty="0">
                        <a:latin typeface="+mn-ea"/>
                        <a:ea typeface="+mn-ea"/>
                      </a:endParaRPr>
                    </a:p>
                  </a:txBody>
                  <a:tcPr anchor="ctr"/>
                </a:tc>
                <a:extLst>
                  <a:ext uri="{0D108BD9-81ED-4DB2-BD59-A6C34878D82A}">
                    <a16:rowId xmlns:a16="http://schemas.microsoft.com/office/drawing/2014/main" val="10002"/>
                  </a:ext>
                </a:extLst>
              </a:tr>
              <a:tr h="287902">
                <a:tc>
                  <a:txBody>
                    <a:bodyPr/>
                    <a:lstStyle/>
                    <a:p>
                      <a:pPr algn="ctr"/>
                      <a:r>
                        <a:rPr lang="en-US" altLang="zh-CN" sz="1350" dirty="0">
                          <a:latin typeface="+mn-ea"/>
                          <a:ea typeface="+mn-ea"/>
                        </a:rPr>
                        <a:t>2016</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2437.7</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14.9%</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1215.0</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904.7</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249.7</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68.4</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1052.9</a:t>
                      </a:r>
                      <a:endParaRPr lang="zh-CN" altLang="en-US" sz="1350" dirty="0">
                        <a:latin typeface="+mn-ea"/>
                        <a:ea typeface="+mn-ea"/>
                      </a:endParaRPr>
                    </a:p>
                  </a:txBody>
                  <a:tcPr anchor="ctr"/>
                </a:tc>
                <a:extLst>
                  <a:ext uri="{0D108BD9-81ED-4DB2-BD59-A6C34878D82A}">
                    <a16:rowId xmlns:a16="http://schemas.microsoft.com/office/drawing/2014/main" val="10003"/>
                  </a:ext>
                </a:extLst>
              </a:tr>
              <a:tr h="287902">
                <a:tc>
                  <a:txBody>
                    <a:bodyPr/>
                    <a:lstStyle/>
                    <a:p>
                      <a:pPr algn="ctr"/>
                      <a:r>
                        <a:rPr lang="en-US" altLang="zh-CN" sz="1350" dirty="0">
                          <a:latin typeface="+mn-ea"/>
                          <a:ea typeface="+mn-ea"/>
                        </a:rPr>
                        <a:t>2017</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2471.8</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1.4%</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1184.80</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1025.27</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207.07</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54.70</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1084.7</a:t>
                      </a:r>
                      <a:endParaRPr lang="zh-CN" altLang="en-US" sz="1350" dirty="0">
                        <a:latin typeface="+mn-ea"/>
                        <a:ea typeface="+mn-ea"/>
                      </a:endParaRPr>
                    </a:p>
                  </a:txBody>
                  <a:tcPr anchor="ctr"/>
                </a:tc>
                <a:extLst>
                  <a:ext uri="{0D108BD9-81ED-4DB2-BD59-A6C34878D82A}">
                    <a16:rowId xmlns:a16="http://schemas.microsoft.com/office/drawing/2014/main" val="10004"/>
                  </a:ext>
                </a:extLst>
              </a:tr>
              <a:tr h="287902">
                <a:tc>
                  <a:txBody>
                    <a:bodyPr/>
                    <a:lstStyle/>
                    <a:p>
                      <a:pPr algn="ctr"/>
                      <a:r>
                        <a:rPr lang="en-US" altLang="zh-CN" sz="1350" dirty="0">
                          <a:latin typeface="+mn-ea"/>
                          <a:ea typeface="+mn-ea"/>
                        </a:rPr>
                        <a:t>2018</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2371</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-4.1%</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1152.78</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999.47</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173.46</a:t>
                      </a:r>
                      <a:endParaRPr lang="zh-CN" altLang="en-US" sz="1350" dirty="0">
                        <a:latin typeface="+mn-ea"/>
                        <a:ea typeface="+mn-ea"/>
                      </a:endParaRPr>
                    </a:p>
                  </a:txBody>
                  <a:tcPr anchor="ctr"/>
                </a:tc>
                <a:tc>
                  <a:txBody>
                    <a:bodyPr/>
                    <a:lstStyle/>
                    <a:p>
                      <a:pPr algn="ctr"/>
                      <a:r>
                        <a:rPr lang="en-US" altLang="zh-CN" sz="1350" b="0" i="0" kern="1200" dirty="0">
                          <a:solidFill>
                            <a:schemeClr val="dk1"/>
                          </a:solidFill>
                          <a:latin typeface="+mn-ea"/>
                          <a:ea typeface="+mn-ea"/>
                          <a:cs typeface="+mn-cs"/>
                        </a:rPr>
                        <a:t>45.26</a:t>
                      </a:r>
                      <a:endParaRPr lang="zh-CN" altLang="en-US" sz="1350" dirty="0">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latin typeface="+mn-ea"/>
                          <a:ea typeface="+mn-ea"/>
                        </a:rPr>
                        <a:t>998</a:t>
                      </a:r>
                      <a:endParaRPr lang="zh-CN" altLang="en-US" sz="1350" dirty="0">
                        <a:latin typeface="+mn-ea"/>
                        <a:ea typeface="+mn-ea"/>
                      </a:endParaRPr>
                    </a:p>
                  </a:txBody>
                  <a:tcPr anchor="ctr"/>
                </a:tc>
                <a:extLst>
                  <a:ext uri="{0D108BD9-81ED-4DB2-BD59-A6C34878D82A}">
                    <a16:rowId xmlns:a16="http://schemas.microsoft.com/office/drawing/2014/main" val="10005"/>
                  </a:ext>
                </a:extLst>
              </a:tr>
              <a:tr h="287902">
                <a:tc>
                  <a:txBody>
                    <a:bodyPr/>
                    <a:lstStyle/>
                    <a:p>
                      <a:pPr algn="ctr"/>
                      <a:r>
                        <a:rPr lang="en-US" altLang="zh-CN" sz="1350" dirty="0">
                          <a:latin typeface="+mn-ea"/>
                          <a:ea typeface="+mn-ea"/>
                        </a:rPr>
                        <a:t>2019</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2144.4</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-9.6%</a:t>
                      </a:r>
                      <a:endParaRPr lang="zh-CN" altLang="en-US" sz="1350" dirty="0">
                        <a:latin typeface="+mn-ea"/>
                        <a:ea typeface="+mn-ea"/>
                      </a:endParaRPr>
                    </a:p>
                  </a:txBody>
                  <a:tcPr anchor="ctr"/>
                </a:tc>
                <a:tc>
                  <a:txBody>
                    <a:bodyPr/>
                    <a:lstStyle/>
                    <a:p>
                      <a:pPr algn="ctr"/>
                      <a:r>
                        <a:rPr lang="en-US" altLang="zh-CN" sz="1350" dirty="0">
                          <a:latin typeface="+mn-ea"/>
                          <a:ea typeface="+mn-ea"/>
                        </a:rPr>
                        <a:t>1023.3</a:t>
                      </a:r>
                      <a:endParaRPr lang="zh-CN" altLang="en-US" sz="1350" dirty="0">
                        <a:latin typeface="+mn-ea"/>
                        <a:ea typeface="+mn-ea"/>
                      </a:endParaRPr>
                    </a:p>
                  </a:txBody>
                  <a:tcPr anchor="ctr"/>
                </a:tc>
                <a:tc>
                  <a:txBody>
                    <a:bodyPr/>
                    <a:lstStyle/>
                    <a:p>
                      <a:pPr algn="ctr"/>
                      <a:r>
                        <a:rPr lang="en-US" altLang="zh-CN" sz="1350" dirty="0">
                          <a:latin typeface="+mn-ea"/>
                          <a:ea typeface="+mn-ea"/>
                        </a:rPr>
                        <a:t>934.4</a:t>
                      </a:r>
                      <a:endParaRPr lang="zh-CN" altLang="en-US" sz="1350" dirty="0">
                        <a:latin typeface="+mn-ea"/>
                        <a:ea typeface="+mn-ea"/>
                      </a:endParaRPr>
                    </a:p>
                  </a:txBody>
                  <a:tcPr anchor="ctr"/>
                </a:tc>
                <a:tc>
                  <a:txBody>
                    <a:bodyPr/>
                    <a:lstStyle/>
                    <a:p>
                      <a:pPr algn="ctr"/>
                      <a:r>
                        <a:rPr lang="en-US" altLang="zh-CN" sz="1350" dirty="0">
                          <a:latin typeface="+mn-ea"/>
                          <a:ea typeface="+mn-ea"/>
                        </a:rPr>
                        <a:t>138.1</a:t>
                      </a:r>
                      <a:endParaRPr lang="zh-CN" altLang="en-US" sz="1350" dirty="0">
                        <a:latin typeface="+mn-ea"/>
                        <a:ea typeface="+mn-ea"/>
                      </a:endParaRPr>
                    </a:p>
                  </a:txBody>
                  <a:tcPr anchor="ctr"/>
                </a:tc>
                <a:tc>
                  <a:txBody>
                    <a:bodyPr/>
                    <a:lstStyle/>
                    <a:p>
                      <a:pPr algn="ctr"/>
                      <a:r>
                        <a:rPr lang="en-US" altLang="zh-CN" sz="1350" dirty="0">
                          <a:latin typeface="+mn-ea"/>
                          <a:ea typeface="+mn-ea"/>
                        </a:rPr>
                        <a:t>40.2</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840.7</a:t>
                      </a:r>
                      <a:endParaRPr lang="zh-CN" altLang="en-US" sz="1350" dirty="0">
                        <a:latin typeface="+mn-ea"/>
                        <a:ea typeface="+mn-ea"/>
                      </a:endParaRPr>
                    </a:p>
                  </a:txBody>
                  <a:tcPr anchor="ctr"/>
                </a:tc>
                <a:extLst>
                  <a:ext uri="{0D108BD9-81ED-4DB2-BD59-A6C34878D82A}">
                    <a16:rowId xmlns:a16="http://schemas.microsoft.com/office/drawing/2014/main" val="10006"/>
                  </a:ext>
                </a:extLst>
              </a:tr>
              <a:tr h="287902">
                <a:tc>
                  <a:txBody>
                    <a:bodyPr/>
                    <a:lstStyle/>
                    <a:p>
                      <a:pPr algn="ctr"/>
                      <a:r>
                        <a:rPr lang="en-US" altLang="zh-CN" sz="1350" dirty="0">
                          <a:latin typeface="+mn-ea"/>
                          <a:ea typeface="+mn-ea"/>
                        </a:rPr>
                        <a:t>2020</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2017.8</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-6%</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927.5</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946.1</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105.4</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38.8</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774.9</a:t>
                      </a:r>
                      <a:endParaRPr lang="zh-CN" altLang="en-US" sz="1350" dirty="0">
                        <a:latin typeface="+mn-ea"/>
                        <a:ea typeface="+mn-ea"/>
                      </a:endParaRPr>
                    </a:p>
                  </a:txBody>
                  <a:tcPr anchor="ctr"/>
                </a:tc>
                <a:extLst>
                  <a:ext uri="{0D108BD9-81ED-4DB2-BD59-A6C34878D82A}">
                    <a16:rowId xmlns:a16="http://schemas.microsoft.com/office/drawing/2014/main" val="10007"/>
                  </a:ext>
                </a:extLst>
              </a:tr>
              <a:tr h="287902">
                <a:tc>
                  <a:txBody>
                    <a:bodyPr/>
                    <a:lstStyle/>
                    <a:p>
                      <a:pPr algn="ctr"/>
                      <a:r>
                        <a:rPr lang="en-US" altLang="zh-CN" sz="1350" dirty="0">
                          <a:latin typeface="+mn-ea"/>
                          <a:ea typeface="+mn-ea"/>
                        </a:rPr>
                        <a:t>2021</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2148.2</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6.5%</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993.4</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1010.1</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105.5</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39.1</a:t>
                      </a:r>
                      <a:endParaRPr lang="zh-CN" altLang="en-US" sz="1350" dirty="0">
                        <a:latin typeface="+mn-ea"/>
                        <a:ea typeface="+mn-ea"/>
                      </a:endParaRPr>
                    </a:p>
                  </a:txBody>
                  <a:tcPr anchor="ctr"/>
                </a:tc>
                <a:tc>
                  <a:txBody>
                    <a:bodyPr/>
                    <a:lstStyle/>
                    <a:p>
                      <a:pPr algn="ctr"/>
                      <a:r>
                        <a:rPr lang="en-US" sz="1350" kern="1200" dirty="0">
                          <a:solidFill>
                            <a:schemeClr val="dk1"/>
                          </a:solidFill>
                          <a:latin typeface="+mn-ea"/>
                          <a:ea typeface="+mn-ea"/>
                          <a:cs typeface="+mn-cs"/>
                        </a:rPr>
                        <a:t>954.3</a:t>
                      </a:r>
                      <a:endParaRPr lang="zh-CN" altLang="en-US" sz="1350" dirty="0">
                        <a:latin typeface="+mn-ea"/>
                        <a:ea typeface="+mn-ea"/>
                      </a:endParaRPr>
                    </a:p>
                  </a:txBody>
                  <a:tcPr anchor="ctr"/>
                </a:tc>
                <a:extLst>
                  <a:ext uri="{0D108BD9-81ED-4DB2-BD59-A6C34878D82A}">
                    <a16:rowId xmlns:a16="http://schemas.microsoft.com/office/drawing/2014/main" val="10008"/>
                  </a:ext>
                </a:extLst>
              </a:tr>
              <a:tr h="287902">
                <a:tc>
                  <a:txBody>
                    <a:bodyPr/>
                    <a:lstStyle/>
                    <a:p>
                      <a:pPr algn="ctr"/>
                      <a:r>
                        <a:rPr lang="en-US" altLang="zh-CN" sz="1350" dirty="0">
                          <a:latin typeface="+mn-ea"/>
                          <a:ea typeface="+mn-ea"/>
                        </a:rPr>
                        <a:t>2022</a:t>
                      </a:r>
                      <a:r>
                        <a:rPr lang="zh-CN" altLang="en-US" sz="1350" dirty="0">
                          <a:latin typeface="+mn-ea"/>
                          <a:ea typeface="+mn-ea"/>
                        </a:rPr>
                        <a:t>年</a:t>
                      </a:r>
                      <a:endParaRPr lang="en-US" altLang="zh-CN" sz="1350" dirty="0">
                        <a:latin typeface="+mn-ea"/>
                        <a:ea typeface="+mn-ea"/>
                      </a:endParaRPr>
                    </a:p>
                    <a:p>
                      <a:pPr algn="ctr"/>
                      <a:r>
                        <a:rPr lang="en-US" altLang="zh-CN" sz="1350" dirty="0">
                          <a:latin typeface="+mn-ea"/>
                          <a:ea typeface="+mn-ea"/>
                        </a:rPr>
                        <a:t>1</a:t>
                      </a:r>
                      <a:r>
                        <a:rPr lang="zh-CN" altLang="en-US" sz="1350" dirty="0">
                          <a:latin typeface="+mn-ea"/>
                          <a:ea typeface="+mn-ea"/>
                        </a:rPr>
                        <a:t>至</a:t>
                      </a:r>
                      <a:r>
                        <a:rPr lang="en-US" altLang="zh-CN" sz="1350" dirty="0">
                          <a:latin typeface="+mn-ea"/>
                          <a:ea typeface="+mn-ea"/>
                        </a:rPr>
                        <a:t>10</a:t>
                      </a:r>
                      <a:r>
                        <a:rPr lang="zh-CN" altLang="en-US" sz="1350" dirty="0">
                          <a:latin typeface="+mn-ea"/>
                          <a:ea typeface="+mn-ea"/>
                        </a:rPr>
                        <a:t>月</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latin typeface="+mn-ea"/>
                          <a:ea typeface="+mn-ea"/>
                          <a:cs typeface="微软雅黑" panose="020B0503020204020204" pitchFamily="34" charset="-122"/>
                          <a:sym typeface="+mn-ea"/>
                        </a:rPr>
                        <a:t>1921.8</a:t>
                      </a:r>
                      <a:endParaRPr lang="zh-CN" altLang="en-US" sz="1350" dirty="0">
                        <a:latin typeface="+mn-ea"/>
                        <a:ea typeface="+mn-ea"/>
                      </a:endParaRPr>
                    </a:p>
                  </a:txBody>
                  <a:tcPr anchor="ctr"/>
                </a:tc>
                <a:tc>
                  <a:txBody>
                    <a:bodyPr/>
                    <a:lstStyle/>
                    <a:p>
                      <a:pPr algn="ctr"/>
                      <a:r>
                        <a:rPr lang="en-US" altLang="zh-CN" sz="1350" dirty="0">
                          <a:solidFill>
                            <a:schemeClr val="tx1"/>
                          </a:solidFill>
                          <a:latin typeface="+mn-ea"/>
                          <a:ea typeface="+mn-ea"/>
                          <a:cs typeface="微软雅黑" panose="020B0503020204020204" pitchFamily="34" charset="-122"/>
                          <a:sym typeface="+mn-ea"/>
                        </a:rPr>
                        <a:t>13.7%</a:t>
                      </a:r>
                      <a:endParaRPr lang="zh-CN" altLang="en-US" sz="1350" dirty="0">
                        <a:solidFill>
                          <a:schemeClr val="tx1"/>
                        </a:solidFill>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solidFill>
                            <a:schemeClr val="tx1"/>
                          </a:solidFill>
                          <a:latin typeface="+mn-ea"/>
                          <a:ea typeface="+mn-ea"/>
                        </a:rPr>
                        <a:t>909.2</a:t>
                      </a:r>
                      <a:endParaRPr lang="zh-CN" altLang="en-US" sz="1350" dirty="0">
                        <a:solidFill>
                          <a:schemeClr val="tx1"/>
                        </a:solidFill>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solidFill>
                            <a:schemeClr val="tx1"/>
                          </a:solidFill>
                          <a:latin typeface="+mn-ea"/>
                          <a:ea typeface="+mn-ea"/>
                        </a:rPr>
                        <a:t>910.8</a:t>
                      </a:r>
                      <a:endParaRPr lang="zh-CN" altLang="en-US" sz="1350" dirty="0">
                        <a:solidFill>
                          <a:schemeClr val="tx1"/>
                        </a:solidFill>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solidFill>
                            <a:schemeClr val="tx1"/>
                          </a:solidFill>
                          <a:latin typeface="+mn-ea"/>
                          <a:ea typeface="+mn-ea"/>
                        </a:rPr>
                        <a:t>75.4</a:t>
                      </a:r>
                      <a:endParaRPr lang="zh-CN" altLang="en-US" sz="1350" dirty="0">
                        <a:solidFill>
                          <a:schemeClr val="tx1"/>
                        </a:solidFill>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solidFill>
                            <a:schemeClr val="tx1"/>
                          </a:solidFill>
                          <a:latin typeface="+mn-ea"/>
                          <a:ea typeface="+mn-ea"/>
                        </a:rPr>
                        <a:t>26.3</a:t>
                      </a:r>
                      <a:endParaRPr lang="zh-CN" altLang="en-US" sz="1350" dirty="0">
                        <a:solidFill>
                          <a:schemeClr val="tx1"/>
                        </a:solidFill>
                        <a:latin typeface="+mn-ea"/>
                        <a:ea typeface="+mn-ea"/>
                      </a:endParaRP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dirty="0">
                          <a:solidFill>
                            <a:schemeClr val="tx1"/>
                          </a:solidFill>
                          <a:latin typeface="+mn-ea"/>
                          <a:ea typeface="+mn-ea"/>
                        </a:rPr>
                        <a:t>935.0</a:t>
                      </a:r>
                      <a:endParaRPr lang="zh-CN" altLang="en-US" sz="1350" dirty="0">
                        <a:solidFill>
                          <a:schemeClr val="tx1"/>
                        </a:solidFill>
                        <a:latin typeface="+mn-ea"/>
                        <a:ea typeface="+mn-ea"/>
                      </a:endParaRPr>
                    </a:p>
                  </a:txBody>
                  <a:tcPr anchor="ctr"/>
                </a:tc>
                <a:extLst>
                  <a:ext uri="{0D108BD9-81ED-4DB2-BD59-A6C34878D82A}">
                    <a16:rowId xmlns:a16="http://schemas.microsoft.com/office/drawing/2014/main" val="10009"/>
                  </a:ext>
                </a:extLst>
              </a:tr>
            </a:tbl>
          </a:graphicData>
        </a:graphic>
      </p:graphicFrame>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乘用车行业发展现状分析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4078039"/>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我国乘用车行业技术进步和“新四化”发展趋势更为明显</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近年来，国家推出一系列政策支持汽车产业高质量发展。在政策的支持下，我国汽车行业国产化进程加快，核心竞争力不断提升。同时，</a:t>
            </a:r>
            <a:r>
              <a:rPr lang="zh-CN" altLang="en-US" sz="1600" dirty="0"/>
              <a:t>我国汽车行业发展呈现出“电动化、网联化、智能化、共享化”发展趋势。其中，乘用车行业技术进步和“新四化”发展趋势更为明显。主要表现在以下几个方面：一是传统燃料乘用车节能成效明显。国产乘用车平均百公里油耗从</a:t>
            </a:r>
            <a:r>
              <a:rPr lang="en-US" sz="1600" dirty="0"/>
              <a:t>2012</a:t>
            </a:r>
            <a:r>
              <a:rPr lang="zh-CN" altLang="en-US" sz="1600" dirty="0"/>
              <a:t>年的</a:t>
            </a:r>
            <a:r>
              <a:rPr lang="en-US" sz="1600" dirty="0"/>
              <a:t>7.3</a:t>
            </a:r>
            <a:r>
              <a:rPr lang="zh-CN" altLang="en-US" sz="1600" dirty="0"/>
              <a:t>升下降至</a:t>
            </a:r>
            <a:r>
              <a:rPr lang="en-US" sz="1600" dirty="0"/>
              <a:t>2021</a:t>
            </a:r>
            <a:r>
              <a:rPr lang="zh-CN" altLang="en-US" sz="1600" dirty="0"/>
              <a:t>年的</a:t>
            </a:r>
            <a:r>
              <a:rPr lang="en-US" sz="1600" dirty="0"/>
              <a:t>5.1</a:t>
            </a:r>
            <a:r>
              <a:rPr lang="zh-CN" altLang="en-US" sz="1600" dirty="0"/>
              <a:t>升，降幅达到</a:t>
            </a:r>
            <a:r>
              <a:rPr lang="en-US" sz="1600" dirty="0"/>
              <a:t>30.1%</a:t>
            </a:r>
            <a:r>
              <a:rPr lang="zh-CN" altLang="en-US" sz="1600" dirty="0"/>
              <a:t>；汽油机热效率达到</a:t>
            </a:r>
            <a:r>
              <a:rPr lang="en-US" sz="1600" dirty="0"/>
              <a:t>40%</a:t>
            </a:r>
            <a:r>
              <a:rPr lang="zh-CN" altLang="en-US" sz="1600" dirty="0"/>
              <a:t>的国际领先水平，自动变速器占比已经达到</a:t>
            </a:r>
            <a:r>
              <a:rPr lang="en-US" sz="1600" dirty="0"/>
              <a:t>70%</a:t>
            </a:r>
            <a:r>
              <a:rPr lang="zh-CN" altLang="en-US" sz="1600" dirty="0"/>
              <a:t>以上。二是纯电动乘用车技术水平和产品竞争力全面提升。</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纯电动乘用车平均续航里程提升到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公里以上。三是智能网联乘用车得到快速发展。目前，国内具备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级辅助驾驶功能的乘用车市场渗透率超过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，高度自动驾驶技术在特定场景和限定区域率先应用，开放道路测试里程达到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余公里。四是中国品牌乘用车市场竞争力不断提升。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年，中国品牌乘用车销售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万辆，其中新能源乘用车销售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247.6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倍，占新能源乘用车销售总量的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年，中国品牌乘用车占比有望超过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，中国品牌新能源乘用车占比有望超过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轿车轮胎（征求意见稿）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日，工业和信息化部科技司公开征求对强制性国家标准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 、术语和定义 、要求、试验方法、检验规则和判定原则、标志、标准的实施共八章，以及附录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（规范性）新胎外缘尺寸要求；附录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（规范性）轮胎速度符号与最高行驶速度对应关系；附录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（规范性）负荷指数（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LI</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）与轮胎负荷能力（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TLCC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）对应关系。本文件规定了轿车轮胎的要求、试验方法、检验规则和判定原则、标志和标准的实施要求。本文件适用于新的轿车充气轮胎。</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本标准是对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9743-2015《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标准的修订。近年来，随着轮胎市场的国际化，在我国生产的轮胎大量出口的同时，也有许多国外品牌的轮胎进口到中国。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轿车轮胎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为贸易色彩浓厚的标准，现行版本已不能完全满足市场的需要。此次标准的修订增加了轮胎滚动阻力限值和湿滑限值的相关要求，其中湿滑限值的增加可以进一步提高轿车轮胎在湿路面行驶中的安全性；滚动阻力限值的增加对于汽车节油减排节能降耗具有重要意义，该项标准的修订将促进我国轮胎企业转型升级。</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乘用车外部防护 （征求意见稿）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日，全国汽标委汽车碰撞试验及碰撞防护分技术委员会征求对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乘用车外部防护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（征求意见稿）的意见。乘用车外部防护 （征求意见稿）的主要内容除前言外包括范围、规范性引用文件 、术语和定义 、要求、试验方法共五章，以及附录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 保险杠壁障。本文件规定了乘用车外部防护的术语和定义、要求和试验方法。本文件适用于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类车辆，其他车辆可参照执行。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QC/T 566—1999《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轿车的外部防护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汽车前、后保险杠是汽车外部防护的关键部件，同时也是低速事故中维修、更换最多的零部件产品之一。对保险杠的防护性能评估，国内汽车行业研究起步较晚，但发展速度较快，亟需开展行业标准的修订，以满足行业发展的需求。本次标准修订基于中国乘用车低速碰撞事故的实际情况、产品主要特征，兼顾国际标准发展趋势，修订完善乘用车外部防护试验方法和技术要求。因此，本次标准修订能够提升乘用车低速碰撞过程中外部防护性能，促进汽车企业针对乘用车的外部防护性能研发，有效降低乘用车实际使用成本，节约社会资源和成本，并进一步对接国际新技术要求，助力国内汽车市场的高质量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 自由转向特性 转向释放开环试验方法（征求意见稿）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日，全国汽车标准化技术委员会车辆动力学分会公开征求对汽车推荐性国家标准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 自由转向特性 转向释放开环试验方法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 自由转向特性 转向释放开环试验方法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 、术语和定义、基本原理 、测量变量 、测量设备 、试验条件 、测试步骤 、数据分析共九章。本文件规定了测量乘用车由稳态转向状态释放转向盘后的瞬态响应试验方法。本文件适用于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自由转向特性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转向释放开环试验方法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标准的制定，主要依据国际标准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ISO17288-1-2011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内容，结合我国汽车工业现状和我国汽车试验场地条件、各家汽车企业测试装备情况进行转化，目标是提升我国汽车企业车辆开发过程中对高速回正性能的测试。该标准是乘用车转向释放测试的规范，可作为汽车企业开发转向回正性能的参考标准，特别是对不同侧向加速度下的回正特性及其线性特征有更好的评价。因此，该标准全面推广应用到我国乘用车企业和相关零部件企业，将规范各企业的试验测量、试验条件、数据处理，提高我国汽车企业转向回正性能的开发能力。</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近期征求意见的涉及乘用车的国家和行业标准分析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电动汽车用驱动电机系统（征求意见稿）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日，中国汽车技术研究中心有限公司公开征求对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电动汽车用驱动电机系统（征求意见稿）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的意见。电动汽车用驱动电机系统（征求意见稿）的主要内容除前言外包括范围、规范性引用文件 、术语和定义、型号命名 、要求、试验方法 、检验规则 、标志与标识 共八章，以及附录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（资料性） 驱动电机、驱动电机控制器及驱动电机系统型号命名 ；附录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 分体式驱动电机系统绝缘电阻和耐电压技术要求及试验方法 ；附录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（规范性） 检验分类 。本文件规定了电动汽车用驱动电机系统的一般性项目、输入输出特性、安全性、环境适应性等技术要求及其相应的试验方法等。本文件适用于电动汽车用驱动电机系统、驱动电机及驱动电机控制器。 对仅具有发电功能的车用电机及其控制器等，可参照本部分执行。本文件是对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年起实施的现行两项标准的修订。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驱动电机系统是电动汽车核心部件，直接影响车辆性能和用户使用体验。本标准的修订和实施有利于提高国家电动汽车行业电驱产品全生命周期使用的安全性，有利于行业规范化发展，引导企业的生产研发工作，为我国电动汽车行业的快速发展提供支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840</TotalTime>
  <Words>3877</Words>
  <Application>Microsoft Office PowerPoint</Application>
  <PresentationFormat>全屏显示(16:9)</PresentationFormat>
  <Paragraphs>172</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15</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yanghua@sxtauto.com.cn</cp:lastModifiedBy>
  <cp:revision>280</cp:revision>
  <dcterms:created xsi:type="dcterms:W3CDTF">2017-08-15T01:04:00Z</dcterms:created>
  <dcterms:modified xsi:type="dcterms:W3CDTF">2022-12-07T02:46:24Z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