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0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288" r:id="rId3"/>
    <p:sldId id="307" r:id="rId4"/>
    <p:sldId id="312" r:id="rId5"/>
    <p:sldId id="304" r:id="rId6"/>
    <p:sldId id="310" r:id="rId7"/>
    <p:sldId id="309" r:id="rId8"/>
    <p:sldId id="305" r:id="rId9"/>
    <p:sldId id="311" r:id="rId10"/>
    <p:sldId id="306" r:id="rId11"/>
    <p:sldId id="322" r:id="rId12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0551" autoAdjust="0"/>
  </p:normalViewPr>
  <p:slideViewPr>
    <p:cSldViewPr snapToGrid="0" snapToObjects="1">
      <p:cViewPr varScale="1">
        <p:scale>
          <a:sx n="72" d="100"/>
          <a:sy n="72" d="100"/>
        </p:scale>
        <p:origin x="45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53862</c:v>
                </c:pt>
                <c:pt idx="1">
                  <c:v>29242</c:v>
                </c:pt>
                <c:pt idx="2">
                  <c:v>61872</c:v>
                </c:pt>
                <c:pt idx="3">
                  <c:v>58419</c:v>
                </c:pt>
                <c:pt idx="4">
                  <c:v>53626</c:v>
                </c:pt>
                <c:pt idx="5">
                  <c:v>63445</c:v>
                </c:pt>
                <c:pt idx="6">
                  <c:v>61775</c:v>
                </c:pt>
                <c:pt idx="7">
                  <c:v>58069</c:v>
                </c:pt>
                <c:pt idx="8">
                  <c:v>56871</c:v>
                </c:pt>
                <c:pt idx="9">
                  <c:v>48210</c:v>
                </c:pt>
                <c:pt idx="10">
                  <c:v>49201</c:v>
                </c:pt>
                <c:pt idx="11">
                  <c:v>66538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D8-461F-ADE0-CE3147A56A5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52056</c:v>
                </c:pt>
                <c:pt idx="1">
                  <c:v>30604</c:v>
                </c:pt>
                <c:pt idx="2">
                  <c:v>51266</c:v>
                </c:pt>
                <c:pt idx="3">
                  <c:v>40707</c:v>
                </c:pt>
                <c:pt idx="4">
                  <c:v>25609</c:v>
                </c:pt>
                <c:pt idx="5">
                  <c:v>52983</c:v>
                </c:pt>
                <c:pt idx="6">
                  <c:v>63305</c:v>
                </c:pt>
                <c:pt idx="7">
                  <c:v>65840</c:v>
                </c:pt>
                <c:pt idx="8">
                  <c:v>64810</c:v>
                </c:pt>
                <c:pt idx="9">
                  <c:v>46444</c:v>
                </c:pt>
                <c:pt idx="10">
                  <c:v>46227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15-4366-B9D5-B22EE22EA3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9845571733158114"/>
          <c:y val="0.13730949044643459"/>
          <c:w val="0.25494502073857561"/>
          <c:h val="6.469341417020685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11</a:t>
            </a:r>
            <a:r>
              <a:rPr lang="zh-CN" altLang="en-US" sz="20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小鹏</c:v>
                </c:pt>
                <c:pt idx="1">
                  <c:v>埃安</c:v>
                </c:pt>
                <c:pt idx="2">
                  <c:v>极氪</c:v>
                </c:pt>
                <c:pt idx="3">
                  <c:v>宝马</c:v>
                </c:pt>
                <c:pt idx="4">
                  <c:v>ARCFOX</c:v>
                </c:pt>
                <c:pt idx="5">
                  <c:v>蔚来</c:v>
                </c:pt>
                <c:pt idx="6">
                  <c:v>大众</c:v>
                </c:pt>
                <c:pt idx="7">
                  <c:v>北汽新能源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229</c:v>
                </c:pt>
                <c:pt idx="1">
                  <c:v>368</c:v>
                </c:pt>
                <c:pt idx="2">
                  <c:v>373</c:v>
                </c:pt>
                <c:pt idx="3">
                  <c:v>392</c:v>
                </c:pt>
                <c:pt idx="4">
                  <c:v>420</c:v>
                </c:pt>
                <c:pt idx="5">
                  <c:v>644</c:v>
                </c:pt>
                <c:pt idx="6">
                  <c:v>940</c:v>
                </c:pt>
                <c:pt idx="7">
                  <c:v>1597</c:v>
                </c:pt>
                <c:pt idx="8">
                  <c:v>2808</c:v>
                </c:pt>
                <c:pt idx="9">
                  <c:v>3944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10</a:t>
            </a:r>
            <a:r>
              <a:rPr lang="zh-CN" altLang="en-US" sz="20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长安</c:v>
                </c:pt>
                <c:pt idx="1">
                  <c:v>极氪</c:v>
                </c:pt>
                <c:pt idx="2">
                  <c:v>宝马</c:v>
                </c:pt>
                <c:pt idx="3">
                  <c:v>埃安</c:v>
                </c:pt>
                <c:pt idx="4">
                  <c:v>ARCFOX</c:v>
                </c:pt>
                <c:pt idx="5">
                  <c:v>蔚来</c:v>
                </c:pt>
                <c:pt idx="6">
                  <c:v>特斯拉</c:v>
                </c:pt>
                <c:pt idx="7">
                  <c:v>大众</c:v>
                </c:pt>
                <c:pt idx="8">
                  <c:v>北汽新能源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212</c:v>
                </c:pt>
                <c:pt idx="1">
                  <c:v>285</c:v>
                </c:pt>
                <c:pt idx="2">
                  <c:v>317</c:v>
                </c:pt>
                <c:pt idx="3">
                  <c:v>331</c:v>
                </c:pt>
                <c:pt idx="4">
                  <c:v>535</c:v>
                </c:pt>
                <c:pt idx="5">
                  <c:v>688</c:v>
                </c:pt>
                <c:pt idx="6">
                  <c:v>756</c:v>
                </c:pt>
                <c:pt idx="7">
                  <c:v>830</c:v>
                </c:pt>
                <c:pt idx="8">
                  <c:v>1178</c:v>
                </c:pt>
                <c:pt idx="9">
                  <c:v>3729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2"/>
          <c:order val="2"/>
          <c:tx>
            <c:strRef>
              <c:f>Sheet1!$A$4</c:f>
              <c:strCache>
                <c:ptCount val="1"/>
                <c:pt idx="0">
                  <c:v>2020年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35679</c:v>
                </c:pt>
                <c:pt idx="1">
                  <c:v>0</c:v>
                </c:pt>
                <c:pt idx="2">
                  <c:v>1749</c:v>
                </c:pt>
                <c:pt idx="3">
                  <c:v>36235</c:v>
                </c:pt>
                <c:pt idx="4">
                  <c:v>60529</c:v>
                </c:pt>
                <c:pt idx="5">
                  <c:v>53768</c:v>
                </c:pt>
                <c:pt idx="6">
                  <c:v>56138</c:v>
                </c:pt>
                <c:pt idx="7">
                  <c:v>70222</c:v>
                </c:pt>
                <c:pt idx="8">
                  <c:v>80605</c:v>
                </c:pt>
                <c:pt idx="9">
                  <c:v>73939</c:v>
                </c:pt>
                <c:pt idx="10">
                  <c:v>85824</c:v>
                </c:pt>
                <c:pt idx="11">
                  <c:v>100500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0-4FFC-4458-BFD6-6F5E02942FAD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46121</c:v>
                </c:pt>
                <c:pt idx="1">
                  <c:v>26325</c:v>
                </c:pt>
                <c:pt idx="2">
                  <c:v>71769</c:v>
                </c:pt>
                <c:pt idx="3">
                  <c:v>67053</c:v>
                </c:pt>
                <c:pt idx="4">
                  <c:v>56468</c:v>
                </c:pt>
                <c:pt idx="5">
                  <c:v>66148</c:v>
                </c:pt>
                <c:pt idx="6">
                  <c:v>68508</c:v>
                </c:pt>
                <c:pt idx="7">
                  <c:v>66170</c:v>
                </c:pt>
                <c:pt idx="8">
                  <c:v>59548</c:v>
                </c:pt>
                <c:pt idx="9">
                  <c:v>48663</c:v>
                </c:pt>
                <c:pt idx="10">
                  <c:v>54683</c:v>
                </c:pt>
                <c:pt idx="11">
                  <c:v>63233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1-4FFC-4458-BFD6-6F5E02942FA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48118</c:v>
                </c:pt>
                <c:pt idx="1">
                  <c:v>32393</c:v>
                </c:pt>
                <c:pt idx="2">
                  <c:v>62659</c:v>
                </c:pt>
                <c:pt idx="3">
                  <c:v>51721</c:v>
                </c:pt>
                <c:pt idx="4">
                  <c:v>17364</c:v>
                </c:pt>
                <c:pt idx="5">
                  <c:v>52189</c:v>
                </c:pt>
                <c:pt idx="6">
                  <c:v>63572</c:v>
                </c:pt>
                <c:pt idx="7">
                  <c:v>65935</c:v>
                </c:pt>
                <c:pt idx="8">
                  <c:v>67079</c:v>
                </c:pt>
                <c:pt idx="9">
                  <c:v>45343</c:v>
                </c:pt>
                <c:pt idx="10">
                  <c:v>38774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1-4950-4175-867F-BCFB3A31E2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layout>
        <c:manualLayout>
          <c:xMode val="edge"/>
          <c:yMode val="edge"/>
          <c:x val="0.23792534484135389"/>
          <c:y val="3.7695798720547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4.9794886711825338E-2"/>
          <c:y val="0.17132103069159699"/>
          <c:w val="0.92853402168111709"/>
          <c:h val="0.67956090542849179"/>
        </c:manualLayout>
      </c:layout>
      <c:lineChart>
        <c:grouping val="standar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ln w="31750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0.00%</c:formatCode>
                <c:ptCount val="12"/>
                <c:pt idx="0">
                  <c:v>0.13650000000000001</c:v>
                </c:pt>
                <c:pt idx="1">
                  <c:v>4.0175000000000001</c:v>
                </c:pt>
                <c:pt idx="2">
                  <c:v>1.1467000000000001</c:v>
                </c:pt>
                <c:pt idx="3">
                  <c:v>0.1578</c:v>
                </c:pt>
                <c:pt idx="4">
                  <c:v>-7.8E-2</c:v>
                </c:pt>
                <c:pt idx="5">
                  <c:v>0.27900000000000003</c:v>
                </c:pt>
                <c:pt idx="6">
                  <c:v>0.29349999999999998</c:v>
                </c:pt>
                <c:pt idx="7">
                  <c:v>2.8299999999999999E-2</c:v>
                </c:pt>
                <c:pt idx="8">
                  <c:v>-0.1933</c:v>
                </c:pt>
                <c:pt idx="9">
                  <c:v>-0.25190000000000001</c:v>
                </c:pt>
                <c:pt idx="10">
                  <c:v>-0.29299999999999998</c:v>
                </c:pt>
                <c:pt idx="11">
                  <c:v>-0.27550000000000002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7B9-49E4-9F96-C609E5D562D3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2022年</c:v>
                </c:pt>
              </c:strCache>
            </c:strRef>
          </c:tx>
          <c:spPr>
            <a:ln w="31750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6.7826977149094497E-2"/>
                  <c:y val="4.60897923254067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A63-42E9-96A1-DF9CB08901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0.00%</c:formatCode>
                <c:ptCount val="12"/>
                <c:pt idx="0">
                  <c:v>-3.3500000000000002E-2</c:v>
                </c:pt>
                <c:pt idx="1">
                  <c:v>4.4600000000000001E-2</c:v>
                </c:pt>
                <c:pt idx="2">
                  <c:v>-0.1714</c:v>
                </c:pt>
                <c:pt idx="3">
                  <c:v>-0.30320000000000003</c:v>
                </c:pt>
                <c:pt idx="4">
                  <c:v>-0.52249999999999996</c:v>
                </c:pt>
                <c:pt idx="5">
                  <c:v>-0.16489999999999999</c:v>
                </c:pt>
                <c:pt idx="6">
                  <c:v>2.4799999999999999E-2</c:v>
                </c:pt>
                <c:pt idx="7">
                  <c:v>0.1338</c:v>
                </c:pt>
                <c:pt idx="8">
                  <c:v>0.1396</c:v>
                </c:pt>
                <c:pt idx="9">
                  <c:v>-3.6600000000000001E-2</c:v>
                </c:pt>
                <c:pt idx="10">
                  <c:v>-6.0400000000000002E-2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63-42E9-96A1-DF9CB089010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537860218855271"/>
          <c:y val="0.17054995583782406"/>
          <c:w val="0.27888333599521337"/>
          <c:h val="5.6686170390946561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11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别克</c:v>
                </c:pt>
                <c:pt idx="1">
                  <c:v>奥迪</c:v>
                </c:pt>
                <c:pt idx="2">
                  <c:v>奔驰</c:v>
                </c:pt>
                <c:pt idx="3">
                  <c:v>北汽新能源</c:v>
                </c:pt>
                <c:pt idx="4">
                  <c:v>本田</c:v>
                </c:pt>
                <c:pt idx="5">
                  <c:v>宝马</c:v>
                </c:pt>
                <c:pt idx="6">
                  <c:v>特斯拉</c:v>
                </c:pt>
                <c:pt idx="7">
                  <c:v>丰田</c:v>
                </c:pt>
                <c:pt idx="8">
                  <c:v>比亚迪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1384</c:v>
                </c:pt>
                <c:pt idx="1">
                  <c:v>1400</c:v>
                </c:pt>
                <c:pt idx="2">
                  <c:v>1400</c:v>
                </c:pt>
                <c:pt idx="3">
                  <c:v>1597</c:v>
                </c:pt>
                <c:pt idx="4">
                  <c:v>1713</c:v>
                </c:pt>
                <c:pt idx="5">
                  <c:v>2205</c:v>
                </c:pt>
                <c:pt idx="6">
                  <c:v>2808</c:v>
                </c:pt>
                <c:pt idx="7">
                  <c:v>3305</c:v>
                </c:pt>
                <c:pt idx="8">
                  <c:v>4600</c:v>
                </c:pt>
                <c:pt idx="9">
                  <c:v>6287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10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北汽新能源</c:v>
                </c:pt>
                <c:pt idx="1">
                  <c:v>别克</c:v>
                </c:pt>
                <c:pt idx="2">
                  <c:v>日产</c:v>
                </c:pt>
                <c:pt idx="3">
                  <c:v>奥迪</c:v>
                </c:pt>
                <c:pt idx="4">
                  <c:v>本田</c:v>
                </c:pt>
                <c:pt idx="5">
                  <c:v>奔驰</c:v>
                </c:pt>
                <c:pt idx="6">
                  <c:v>宝马</c:v>
                </c:pt>
                <c:pt idx="7">
                  <c:v>丰田</c:v>
                </c:pt>
                <c:pt idx="8">
                  <c:v>比亚迪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1178</c:v>
                </c:pt>
                <c:pt idx="1">
                  <c:v>1501</c:v>
                </c:pt>
                <c:pt idx="2">
                  <c:v>1570</c:v>
                </c:pt>
                <c:pt idx="3">
                  <c:v>1774</c:v>
                </c:pt>
                <c:pt idx="4">
                  <c:v>1863</c:v>
                </c:pt>
                <c:pt idx="5">
                  <c:v>1878</c:v>
                </c:pt>
                <c:pt idx="6">
                  <c:v>2157</c:v>
                </c:pt>
                <c:pt idx="7">
                  <c:v>3511</c:v>
                </c:pt>
                <c:pt idx="8">
                  <c:v>4238</c:v>
                </c:pt>
                <c:pt idx="9">
                  <c:v>5220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5036</c:v>
                </c:pt>
                <c:pt idx="1">
                  <c:v>3138</c:v>
                </c:pt>
                <c:pt idx="2">
                  <c:v>5538</c:v>
                </c:pt>
                <c:pt idx="3">
                  <c:v>5246</c:v>
                </c:pt>
                <c:pt idx="4">
                  <c:v>4951</c:v>
                </c:pt>
                <c:pt idx="5">
                  <c:v>5853</c:v>
                </c:pt>
                <c:pt idx="6">
                  <c:v>5970</c:v>
                </c:pt>
                <c:pt idx="7">
                  <c:v>5211</c:v>
                </c:pt>
                <c:pt idx="8">
                  <c:v>4878</c:v>
                </c:pt>
                <c:pt idx="9">
                  <c:v>3761</c:v>
                </c:pt>
                <c:pt idx="10">
                  <c:v>3767</c:v>
                </c:pt>
                <c:pt idx="11">
                  <c:v>4911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75-4EE8-B86A-57CBA0B241A2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4414</c:v>
                </c:pt>
                <c:pt idx="1">
                  <c:v>2521</c:v>
                </c:pt>
                <c:pt idx="2">
                  <c:v>4045</c:v>
                </c:pt>
                <c:pt idx="3">
                  <c:v>3763</c:v>
                </c:pt>
                <c:pt idx="4">
                  <c:v>1652</c:v>
                </c:pt>
                <c:pt idx="5">
                  <c:v>3350</c:v>
                </c:pt>
                <c:pt idx="6">
                  <c:v>4279</c:v>
                </c:pt>
                <c:pt idx="7">
                  <c:v>4380</c:v>
                </c:pt>
                <c:pt idx="8">
                  <c:v>4194</c:v>
                </c:pt>
                <c:pt idx="9">
                  <c:v>3212</c:v>
                </c:pt>
                <c:pt idx="10">
                  <c:v>2762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6A-42E6-B98F-9E116902DB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20967043906520555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6"/>
              <c:layout>
                <c:manualLayout>
                  <c:x val="-3.9847009735744086E-2"/>
                  <c:y val="7.8642776230925006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0A-4282-9645-4BB034DCE9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Sheet1!$A$2:$A$24</c:f>
              <c:strCache>
                <c:ptCount val="23"/>
                <c:pt idx="0">
                  <c:v>2021年1月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2022年1月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  <c:pt idx="21">
                  <c:v>10月</c:v>
                </c:pt>
                <c:pt idx="22">
                  <c:v>11月</c:v>
                </c:pt>
              </c:strCache>
            </c:strRef>
          </c:cat>
          <c:val>
            <c:numRef>
              <c:f>Sheet1!$B$2:$B$24</c:f>
              <c:numCache>
                <c:formatCode>0.00%</c:formatCode>
                <c:ptCount val="23"/>
                <c:pt idx="0">
                  <c:v>9.35E-2</c:v>
                </c:pt>
                <c:pt idx="1">
                  <c:v>0.10730000000000001</c:v>
                </c:pt>
                <c:pt idx="2">
                  <c:v>8.9499999999999996E-2</c:v>
                </c:pt>
                <c:pt idx="3">
                  <c:v>8.9800000000000005E-2</c:v>
                </c:pt>
                <c:pt idx="4">
                  <c:v>9.2299999999999993E-2</c:v>
                </c:pt>
                <c:pt idx="5">
                  <c:v>9.2299999999999993E-2</c:v>
                </c:pt>
                <c:pt idx="6">
                  <c:v>9.6600000000000005E-2</c:v>
                </c:pt>
                <c:pt idx="7">
                  <c:v>8.9700000000000002E-2</c:v>
                </c:pt>
                <c:pt idx="8">
                  <c:v>8.5800000000000001E-2</c:v>
                </c:pt>
                <c:pt idx="9">
                  <c:v>7.8E-2</c:v>
                </c:pt>
                <c:pt idx="10">
                  <c:v>7.6600000000000001E-2</c:v>
                </c:pt>
                <c:pt idx="11">
                  <c:v>7.3800000000000004E-2</c:v>
                </c:pt>
                <c:pt idx="12">
                  <c:v>8.48E-2</c:v>
                </c:pt>
                <c:pt idx="13">
                  <c:v>8.2400000000000001E-2</c:v>
                </c:pt>
                <c:pt idx="14">
                  <c:v>7.8899999999999998E-2</c:v>
                </c:pt>
                <c:pt idx="15">
                  <c:v>9.2399999999999996E-2</c:v>
                </c:pt>
                <c:pt idx="16">
                  <c:v>6.4500000000000002E-2</c:v>
                </c:pt>
                <c:pt idx="17">
                  <c:v>6.3200000000000006E-2</c:v>
                </c:pt>
                <c:pt idx="18">
                  <c:v>6.7599999999999993E-2</c:v>
                </c:pt>
                <c:pt idx="19">
                  <c:v>6.6500000000000004E-2</c:v>
                </c:pt>
                <c:pt idx="20">
                  <c:v>6.4699999999999994E-2</c:v>
                </c:pt>
                <c:pt idx="21">
                  <c:v>6.9199999999999998E-2</c:v>
                </c:pt>
                <c:pt idx="22">
                  <c:v>5.9700000000000003E-2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2022</a:t>
            </a:r>
            <a:r>
              <a:rPr lang="zh-CN" sz="2000" b="1" dirty="0"/>
              <a:t>年</a:t>
            </a:r>
            <a:r>
              <a:rPr lang="en-US" altLang="zh-CN" sz="2000" b="1" dirty="0"/>
              <a:t>11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1185126356007313"/>
          <c:y val="4.2187417335030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075978222842659"/>
          <c:y val="0.23077464023503894"/>
          <c:w val="0.72697392589752441"/>
          <c:h val="0.690681682586740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吉普</c:v>
                </c:pt>
                <c:pt idx="1">
                  <c:v>丰田</c:v>
                </c:pt>
                <c:pt idx="2">
                  <c:v>路虎</c:v>
                </c:pt>
                <c:pt idx="3">
                  <c:v>迷你</c:v>
                </c:pt>
                <c:pt idx="4">
                  <c:v>沃尔沃</c:v>
                </c:pt>
                <c:pt idx="5">
                  <c:v>奥迪</c:v>
                </c:pt>
                <c:pt idx="6">
                  <c:v>雷克萨斯</c:v>
                </c:pt>
                <c:pt idx="7">
                  <c:v>保时捷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62</c:v>
                </c:pt>
                <c:pt idx="1">
                  <c:v>81</c:v>
                </c:pt>
                <c:pt idx="2">
                  <c:v>124</c:v>
                </c:pt>
                <c:pt idx="3">
                  <c:v>142</c:v>
                </c:pt>
                <c:pt idx="4">
                  <c:v>142</c:v>
                </c:pt>
                <c:pt idx="5">
                  <c:v>229</c:v>
                </c:pt>
                <c:pt idx="6">
                  <c:v>338</c:v>
                </c:pt>
                <c:pt idx="7">
                  <c:v>339</c:v>
                </c:pt>
                <c:pt idx="8">
                  <c:v>484</c:v>
                </c:pt>
                <c:pt idx="9">
                  <c:v>601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2022</a:t>
            </a:r>
            <a:r>
              <a:rPr lang="zh-CN" sz="2000" b="1" dirty="0"/>
              <a:t>年</a:t>
            </a:r>
            <a:r>
              <a:rPr lang="en-US" altLang="zh-CN" sz="2000" b="1" dirty="0"/>
              <a:t>10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3656923648087443"/>
          <c:y val="4.21874775755562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大众</c:v>
                </c:pt>
                <c:pt idx="1">
                  <c:v>吉普</c:v>
                </c:pt>
                <c:pt idx="2">
                  <c:v>沃尔沃</c:v>
                </c:pt>
                <c:pt idx="3">
                  <c:v>迷你</c:v>
                </c:pt>
                <c:pt idx="4">
                  <c:v>路虎</c:v>
                </c:pt>
                <c:pt idx="5">
                  <c:v>奥迪</c:v>
                </c:pt>
                <c:pt idx="6">
                  <c:v>保时捷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72</c:v>
                </c:pt>
                <c:pt idx="1">
                  <c:v>143</c:v>
                </c:pt>
                <c:pt idx="2">
                  <c:v>164</c:v>
                </c:pt>
                <c:pt idx="3">
                  <c:v>170</c:v>
                </c:pt>
                <c:pt idx="4">
                  <c:v>214</c:v>
                </c:pt>
                <c:pt idx="5">
                  <c:v>316</c:v>
                </c:pt>
                <c:pt idx="6">
                  <c:v>332</c:v>
                </c:pt>
                <c:pt idx="7">
                  <c:v>390</c:v>
                </c:pt>
                <c:pt idx="8">
                  <c:v>470</c:v>
                </c:pt>
                <c:pt idx="9">
                  <c:v>661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21-41CC-BDD8-D127E5D52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11928</c:v>
                </c:pt>
                <c:pt idx="1">
                  <c:v>5696</c:v>
                </c:pt>
                <c:pt idx="2">
                  <c:v>9127</c:v>
                </c:pt>
                <c:pt idx="3">
                  <c:v>9790</c:v>
                </c:pt>
                <c:pt idx="4">
                  <c:v>11159</c:v>
                </c:pt>
                <c:pt idx="5">
                  <c:v>18196</c:v>
                </c:pt>
                <c:pt idx="6">
                  <c:v>17423</c:v>
                </c:pt>
                <c:pt idx="7">
                  <c:v>17547</c:v>
                </c:pt>
                <c:pt idx="8">
                  <c:v>19001</c:v>
                </c:pt>
                <c:pt idx="9">
                  <c:v>13534</c:v>
                </c:pt>
                <c:pt idx="10">
                  <c:v>14557</c:v>
                </c:pt>
                <c:pt idx="11">
                  <c:v>18680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5C-46A1-B010-BB0771E2986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10990</c:v>
                </c:pt>
                <c:pt idx="1">
                  <c:v>7732</c:v>
                </c:pt>
                <c:pt idx="2">
                  <c:v>16926</c:v>
                </c:pt>
                <c:pt idx="3">
                  <c:v>13339</c:v>
                </c:pt>
                <c:pt idx="4">
                  <c:v>10778</c:v>
                </c:pt>
                <c:pt idx="5">
                  <c:v>22472</c:v>
                </c:pt>
                <c:pt idx="6">
                  <c:v>23283</c:v>
                </c:pt>
                <c:pt idx="7">
                  <c:v>22518</c:v>
                </c:pt>
                <c:pt idx="8">
                  <c:v>24310</c:v>
                </c:pt>
                <c:pt idx="9">
                  <c:v>16579</c:v>
                </c:pt>
                <c:pt idx="10">
                  <c:v>19641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05-45B8-8FB6-6E147F0B57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24819748601552816"/>
          <c:h val="7.057813270859088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2023/1/3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2022/12/31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2022/12/31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2022/12/31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2022/12/31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822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2022/12/31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2022/12/31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2022/12/31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2022/12/31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2022/12/31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2022/12/31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2022/12/31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2022/12/31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2022/12/31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11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69155"/>
            <a:ext cx="4172504" cy="3532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3.88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14.49%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27.17%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0.84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1-11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54.5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13.47%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1248204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4987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Autofit/>
          </a:bodyPr>
          <a:lstStyle/>
          <a:p>
            <a:pPr algn="just"/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月份北京的疫情影响持续增加，随着疫情范围不断扩大，京城内各汽车市场再次陆续采取了临时闭市的防控措施，面对疫情风险汽车消费需求难以释放，社会面的相对静默造成北京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月份汽车销售未能出现预期的旺销，汽车销售整体都呈现出下降态势。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月北京新、旧车销量都出现同环比双降，新车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0.47%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6.04%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，二手车更是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14.49%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27.17%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月份北京新旧车比只有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0.84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，首次出现二手车交易量低于新车销量的情况。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月份北京市进口车交易环比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14%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，同比下降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26.68%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，再次成为汽车销售的洼地。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月份唯一还保持了同环比双增长的只有新能源汽车，在各项补贴政策将在年底到期的预期下，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月份北京新能源汽车实现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18.47%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34.9%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的好成绩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当月北京新能源汽车市场占有率到达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42.49%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的新高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月份随着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国务院发布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疫情防控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新十条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，北京迎来第一波疫情大爆发，随着疫情的快速传播，北京进入全城自我静默状态，受疫情影响，消费需求难以释放，原本年底前的销售高峰今年难以再现，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月的北京汽车销售将继续走低，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月份经销商面对厂家年底压库和汽车消费需求不振的双重压力，大部分会出现资金紧张的状态，希望汽车流通企业可以平稳度过年底难关，等待新一年的春暖花开。</a:t>
            </a:r>
            <a:endParaRPr lang="en-US" altLang="zh-CN" sz="16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1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8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1241310"/>
              </p:ext>
            </p:extLst>
          </p:nvPr>
        </p:nvGraphicFramePr>
        <p:xfrm>
          <a:off x="639413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3989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4.62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0.47%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降幅低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.63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个百分点；同比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6.04%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降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.86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百分点。</a:t>
            </a: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月份北京累计交易新车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53.99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59.46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万辆累计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9.2%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涨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12.5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</a:p>
          <a:p>
            <a:pPr lvl="0" algn="just">
              <a:lnSpc>
                <a:spcPct val="150000"/>
              </a:lnSpc>
            </a:pP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7639163"/>
              </p:ext>
            </p:extLst>
          </p:nvPr>
        </p:nvGraphicFramePr>
        <p:xfrm>
          <a:off x="1879600" y="1752748"/>
          <a:ext cx="8003846" cy="4716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0873965"/>
              </p:ext>
            </p:extLst>
          </p:nvPr>
        </p:nvGraphicFramePr>
        <p:xfrm>
          <a:off x="1156240" y="1493520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250155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98178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450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2762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26.68%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1-11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3.86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27.7%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8536155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8717280" y="1963530"/>
            <a:ext cx="2921344" cy="4112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5.97%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0.95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1.99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1-11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月份北京进口车累计销量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7.14%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8006941"/>
              </p:ext>
            </p:extLst>
          </p:nvPr>
        </p:nvGraphicFramePr>
        <p:xfrm>
          <a:off x="477520" y="1483360"/>
          <a:ext cx="8483600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8287424"/>
              </p:ext>
            </p:extLst>
          </p:nvPr>
        </p:nvGraphicFramePr>
        <p:xfrm>
          <a:off x="1358284" y="1411550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331027E7-CDF7-05E6-786B-9F4F3335BE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4601297"/>
              </p:ext>
            </p:extLst>
          </p:nvPr>
        </p:nvGraphicFramePr>
        <p:xfrm>
          <a:off x="6091632" y="1454192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3990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1.96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18.47%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34.9%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42.49%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76.63%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。国产新能源汽车销售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1.92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97.55%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1-11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北京市新能源汽车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18.87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27.52%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34.95%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0253194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4372721"/>
              </p:ext>
            </p:extLst>
          </p:nvPr>
        </p:nvGraphicFramePr>
        <p:xfrm>
          <a:off x="139192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1590179"/>
              </p:ext>
            </p:extLst>
          </p:nvPr>
        </p:nvGraphicFramePr>
        <p:xfrm>
          <a:off x="632968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93510701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49709</TotalTime>
  <Words>828</Words>
  <Application>Microsoft Office PowerPoint</Application>
  <PresentationFormat>宽屏</PresentationFormat>
  <Paragraphs>72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Meiryo UI</vt:lpstr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郭咏</cp:lastModifiedBy>
  <cp:revision>110</cp:revision>
  <dcterms:created xsi:type="dcterms:W3CDTF">2021-12-26T04:02:55Z</dcterms:created>
  <dcterms:modified xsi:type="dcterms:W3CDTF">2023-01-03T07:21:43Z</dcterms:modified>
</cp:coreProperties>
</file>