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0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288" r:id="rId3"/>
    <p:sldId id="307" r:id="rId4"/>
    <p:sldId id="323" r:id="rId5"/>
    <p:sldId id="304" r:id="rId6"/>
    <p:sldId id="310" r:id="rId7"/>
    <p:sldId id="324" r:id="rId8"/>
    <p:sldId id="305" r:id="rId9"/>
    <p:sldId id="325" r:id="rId10"/>
    <p:sldId id="306" r:id="rId11"/>
    <p:sldId id="322" r:id="rId12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0551" autoAdjust="0"/>
  </p:normalViewPr>
  <p:slideViewPr>
    <p:cSldViewPr snapToGrid="0" snapToObjects="1">
      <p:cViewPr varScale="1">
        <p:scale>
          <a:sx n="72" d="100"/>
          <a:sy n="72" d="100"/>
        </p:scale>
        <p:origin x="45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53862</c:v>
                </c:pt>
                <c:pt idx="1">
                  <c:v>29242</c:v>
                </c:pt>
                <c:pt idx="2">
                  <c:v>61872</c:v>
                </c:pt>
                <c:pt idx="3">
                  <c:v>58419</c:v>
                </c:pt>
                <c:pt idx="4">
                  <c:v>53626</c:v>
                </c:pt>
                <c:pt idx="5">
                  <c:v>63445</c:v>
                </c:pt>
                <c:pt idx="6">
                  <c:v>61775</c:v>
                </c:pt>
                <c:pt idx="7">
                  <c:v>58069</c:v>
                </c:pt>
                <c:pt idx="8">
                  <c:v>56871</c:v>
                </c:pt>
                <c:pt idx="9">
                  <c:v>48210</c:v>
                </c:pt>
                <c:pt idx="10">
                  <c:v>49201</c:v>
                </c:pt>
                <c:pt idx="11">
                  <c:v>66538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D8-461F-ADE0-CE3147A56A5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52056</c:v>
                </c:pt>
                <c:pt idx="1">
                  <c:v>30604</c:v>
                </c:pt>
                <c:pt idx="2">
                  <c:v>51266</c:v>
                </c:pt>
                <c:pt idx="3">
                  <c:v>40707</c:v>
                </c:pt>
                <c:pt idx="4">
                  <c:v>25609</c:v>
                </c:pt>
                <c:pt idx="5">
                  <c:v>52983</c:v>
                </c:pt>
                <c:pt idx="6">
                  <c:v>63305</c:v>
                </c:pt>
                <c:pt idx="7">
                  <c:v>65840</c:v>
                </c:pt>
                <c:pt idx="8">
                  <c:v>64810</c:v>
                </c:pt>
                <c:pt idx="9">
                  <c:v>46444</c:v>
                </c:pt>
                <c:pt idx="10">
                  <c:v>46227</c:v>
                </c:pt>
                <c:pt idx="11">
                  <c:v>68042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366-B9D5-B22EE22EA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9845571733158114"/>
          <c:y val="0.13730949044643459"/>
          <c:w val="0.25494502073857561"/>
          <c:h val="6.469341417020685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layout>
        <c:manualLayout>
          <c:xMode val="edge"/>
          <c:yMode val="edge"/>
          <c:x val="0.23792534484135389"/>
          <c:y val="3.7695798720547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9794886711825338E-2"/>
          <c:y val="0.17132103069159699"/>
          <c:w val="0.92853402168111709"/>
          <c:h val="0.67956090542849179"/>
        </c:manualLayout>
      </c:layout>
      <c:lineChart>
        <c:grouping val="standar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ln w="3175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0.00%</c:formatCode>
                <c:ptCount val="12"/>
                <c:pt idx="0">
                  <c:v>0.13650000000000001</c:v>
                </c:pt>
                <c:pt idx="1">
                  <c:v>4.0175000000000001</c:v>
                </c:pt>
                <c:pt idx="2">
                  <c:v>1.1467000000000001</c:v>
                </c:pt>
                <c:pt idx="3">
                  <c:v>0.1578</c:v>
                </c:pt>
                <c:pt idx="4">
                  <c:v>-7.8E-2</c:v>
                </c:pt>
                <c:pt idx="5">
                  <c:v>0.27900000000000003</c:v>
                </c:pt>
                <c:pt idx="6">
                  <c:v>0.29349999999999998</c:v>
                </c:pt>
                <c:pt idx="7">
                  <c:v>2.8299999999999999E-2</c:v>
                </c:pt>
                <c:pt idx="8">
                  <c:v>-0.1933</c:v>
                </c:pt>
                <c:pt idx="9">
                  <c:v>-0.25190000000000001</c:v>
                </c:pt>
                <c:pt idx="10">
                  <c:v>-0.29299999999999998</c:v>
                </c:pt>
                <c:pt idx="11">
                  <c:v>-0.27550000000000002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7B9-49E4-9F96-C609E5D562D3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2022年</c:v>
                </c:pt>
              </c:strCache>
            </c:strRef>
          </c:tx>
          <c:spPr>
            <a:ln w="3175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6.7826977149094497E-2"/>
                  <c:y val="4.60897923254067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A63-42E9-96A1-DF9CB08901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0.00%</c:formatCode>
                <c:ptCount val="12"/>
                <c:pt idx="0">
                  <c:v>-3.3500000000000002E-2</c:v>
                </c:pt>
                <c:pt idx="1">
                  <c:v>4.4600000000000001E-2</c:v>
                </c:pt>
                <c:pt idx="2">
                  <c:v>-0.1714</c:v>
                </c:pt>
                <c:pt idx="3">
                  <c:v>-0.30320000000000003</c:v>
                </c:pt>
                <c:pt idx="4">
                  <c:v>-0.52249999999999996</c:v>
                </c:pt>
                <c:pt idx="5">
                  <c:v>-0.16489999999999999</c:v>
                </c:pt>
                <c:pt idx="6">
                  <c:v>2.4799999999999999E-2</c:v>
                </c:pt>
                <c:pt idx="7">
                  <c:v>0.1338</c:v>
                </c:pt>
                <c:pt idx="8">
                  <c:v>0.1396</c:v>
                </c:pt>
                <c:pt idx="9">
                  <c:v>-3.6600000000000001E-2</c:v>
                </c:pt>
                <c:pt idx="10">
                  <c:v>-6.0400000000000002E-2</c:v>
                </c:pt>
                <c:pt idx="11">
                  <c:v>2.2599999999999999E-2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3-42E9-96A1-DF9CB089010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537860218855271"/>
          <c:y val="0.17054995583782406"/>
          <c:w val="0.27888333599521337"/>
          <c:h val="5.6686170390946561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日产</c:v>
                </c:pt>
                <c:pt idx="1">
                  <c:v>别克</c:v>
                </c:pt>
                <c:pt idx="2">
                  <c:v>特斯拉</c:v>
                </c:pt>
                <c:pt idx="3">
                  <c:v>奥迪</c:v>
                </c:pt>
                <c:pt idx="4">
                  <c:v>奔驰</c:v>
                </c:pt>
                <c:pt idx="5">
                  <c:v>宝马</c:v>
                </c:pt>
                <c:pt idx="6">
                  <c:v>本田</c:v>
                </c:pt>
                <c:pt idx="7">
                  <c:v>丰田</c:v>
                </c:pt>
                <c:pt idx="8">
                  <c:v>比亚迪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19069</c:v>
                </c:pt>
                <c:pt idx="1">
                  <c:v>19664</c:v>
                </c:pt>
                <c:pt idx="2">
                  <c:v>21457</c:v>
                </c:pt>
                <c:pt idx="3">
                  <c:v>21612</c:v>
                </c:pt>
                <c:pt idx="4">
                  <c:v>24632</c:v>
                </c:pt>
                <c:pt idx="5">
                  <c:v>26824</c:v>
                </c:pt>
                <c:pt idx="6">
                  <c:v>29438</c:v>
                </c:pt>
                <c:pt idx="7">
                  <c:v>46072</c:v>
                </c:pt>
                <c:pt idx="8">
                  <c:v>49493</c:v>
                </c:pt>
                <c:pt idx="9">
                  <c:v>70276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5036</c:v>
                </c:pt>
                <c:pt idx="1">
                  <c:v>3138</c:v>
                </c:pt>
                <c:pt idx="2">
                  <c:v>5538</c:v>
                </c:pt>
                <c:pt idx="3">
                  <c:v>5246</c:v>
                </c:pt>
                <c:pt idx="4">
                  <c:v>4951</c:v>
                </c:pt>
                <c:pt idx="5">
                  <c:v>5853</c:v>
                </c:pt>
                <c:pt idx="6">
                  <c:v>5970</c:v>
                </c:pt>
                <c:pt idx="7">
                  <c:v>5211</c:v>
                </c:pt>
                <c:pt idx="8">
                  <c:v>4878</c:v>
                </c:pt>
                <c:pt idx="9">
                  <c:v>3761</c:v>
                </c:pt>
                <c:pt idx="10">
                  <c:v>3767</c:v>
                </c:pt>
                <c:pt idx="11">
                  <c:v>4911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75-4EE8-B86A-57CBA0B241A2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4414</c:v>
                </c:pt>
                <c:pt idx="1">
                  <c:v>2521</c:v>
                </c:pt>
                <c:pt idx="2">
                  <c:v>4045</c:v>
                </c:pt>
                <c:pt idx="3">
                  <c:v>3763</c:v>
                </c:pt>
                <c:pt idx="4">
                  <c:v>1652</c:v>
                </c:pt>
                <c:pt idx="5">
                  <c:v>3350</c:v>
                </c:pt>
                <c:pt idx="6">
                  <c:v>4279</c:v>
                </c:pt>
                <c:pt idx="7">
                  <c:v>4380</c:v>
                </c:pt>
                <c:pt idx="8">
                  <c:v>4194</c:v>
                </c:pt>
                <c:pt idx="9">
                  <c:v>3212</c:v>
                </c:pt>
                <c:pt idx="10">
                  <c:v>2762</c:v>
                </c:pt>
                <c:pt idx="11">
                  <c:v>2802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A-42E6-B98F-9E116902DB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20967043906520555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6"/>
              <c:layout>
                <c:manualLayout>
                  <c:x val="-3.9847009735744086E-2"/>
                  <c:y val="7.864277623092500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0A-4282-9645-4BB034DCE9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Sheet1!$A$2:$A$25</c:f>
              <c:strCache>
                <c:ptCount val="24"/>
                <c:pt idx="0">
                  <c:v>2021年1月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2022年1月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  <c:pt idx="21">
                  <c:v>10月</c:v>
                </c:pt>
                <c:pt idx="22">
                  <c:v>11月</c:v>
                </c:pt>
                <c:pt idx="23">
                  <c:v>12月</c:v>
                </c:pt>
              </c:strCache>
            </c:strRef>
          </c:cat>
          <c:val>
            <c:numRef>
              <c:f>Sheet1!$B$2:$B$25</c:f>
              <c:numCache>
                <c:formatCode>0.00%</c:formatCode>
                <c:ptCount val="24"/>
                <c:pt idx="0">
                  <c:v>9.35E-2</c:v>
                </c:pt>
                <c:pt idx="1">
                  <c:v>0.10730000000000001</c:v>
                </c:pt>
                <c:pt idx="2">
                  <c:v>8.9499999999999996E-2</c:v>
                </c:pt>
                <c:pt idx="3">
                  <c:v>8.9800000000000005E-2</c:v>
                </c:pt>
                <c:pt idx="4">
                  <c:v>9.2299999999999993E-2</c:v>
                </c:pt>
                <c:pt idx="5">
                  <c:v>9.2299999999999993E-2</c:v>
                </c:pt>
                <c:pt idx="6">
                  <c:v>9.6600000000000005E-2</c:v>
                </c:pt>
                <c:pt idx="7">
                  <c:v>8.9700000000000002E-2</c:v>
                </c:pt>
                <c:pt idx="8">
                  <c:v>8.5800000000000001E-2</c:v>
                </c:pt>
                <c:pt idx="9">
                  <c:v>7.8E-2</c:v>
                </c:pt>
                <c:pt idx="10">
                  <c:v>7.6600000000000001E-2</c:v>
                </c:pt>
                <c:pt idx="11">
                  <c:v>7.3800000000000004E-2</c:v>
                </c:pt>
                <c:pt idx="12">
                  <c:v>8.48E-2</c:v>
                </c:pt>
                <c:pt idx="13">
                  <c:v>8.2400000000000001E-2</c:v>
                </c:pt>
                <c:pt idx="14">
                  <c:v>7.8899999999999998E-2</c:v>
                </c:pt>
                <c:pt idx="15">
                  <c:v>9.2399999999999996E-2</c:v>
                </c:pt>
                <c:pt idx="16">
                  <c:v>6.4500000000000002E-2</c:v>
                </c:pt>
                <c:pt idx="17">
                  <c:v>6.3200000000000006E-2</c:v>
                </c:pt>
                <c:pt idx="18">
                  <c:v>6.7599999999999993E-2</c:v>
                </c:pt>
                <c:pt idx="19">
                  <c:v>6.6500000000000004E-2</c:v>
                </c:pt>
                <c:pt idx="20">
                  <c:v>6.4699999999999994E-2</c:v>
                </c:pt>
                <c:pt idx="21">
                  <c:v>6.9199999999999998E-2</c:v>
                </c:pt>
                <c:pt idx="22">
                  <c:v>5.9700000000000003E-2</c:v>
                </c:pt>
                <c:pt idx="23">
                  <c:v>4.1200000000000001E-2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2022</a:t>
            </a:r>
            <a:r>
              <a:rPr lang="zh-CN" sz="2000" b="1" dirty="0"/>
              <a:t>年北京进口车销量排行</a:t>
            </a:r>
          </a:p>
        </c:rich>
      </c:tx>
      <c:layout>
        <c:manualLayout>
          <c:xMode val="edge"/>
          <c:yMode val="edge"/>
          <c:x val="0.29672335289030444"/>
          <c:y val="4.739507410573880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丰田</c:v>
                </c:pt>
                <c:pt idx="1">
                  <c:v>吉普</c:v>
                </c:pt>
                <c:pt idx="2">
                  <c:v>沃尔沃</c:v>
                </c:pt>
                <c:pt idx="3">
                  <c:v>迷你</c:v>
                </c:pt>
                <c:pt idx="4">
                  <c:v>路虎</c:v>
                </c:pt>
                <c:pt idx="5">
                  <c:v>奥迪</c:v>
                </c:pt>
                <c:pt idx="6">
                  <c:v>保时捷</c:v>
                </c:pt>
                <c:pt idx="7">
                  <c:v>宝马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1309</c:v>
                </c:pt>
                <c:pt idx="1">
                  <c:v>1355</c:v>
                </c:pt>
                <c:pt idx="2">
                  <c:v>1771</c:v>
                </c:pt>
                <c:pt idx="3">
                  <c:v>1904</c:v>
                </c:pt>
                <c:pt idx="4">
                  <c:v>2371</c:v>
                </c:pt>
                <c:pt idx="5">
                  <c:v>4136</c:v>
                </c:pt>
                <c:pt idx="6">
                  <c:v>4162</c:v>
                </c:pt>
                <c:pt idx="7">
                  <c:v>5784</c:v>
                </c:pt>
                <c:pt idx="8">
                  <c:v>6152</c:v>
                </c:pt>
                <c:pt idx="9">
                  <c:v>9081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11928</c:v>
                </c:pt>
                <c:pt idx="1">
                  <c:v>5696</c:v>
                </c:pt>
                <c:pt idx="2">
                  <c:v>9127</c:v>
                </c:pt>
                <c:pt idx="3">
                  <c:v>9790</c:v>
                </c:pt>
                <c:pt idx="4">
                  <c:v>11159</c:v>
                </c:pt>
                <c:pt idx="5">
                  <c:v>18196</c:v>
                </c:pt>
                <c:pt idx="6">
                  <c:v>17423</c:v>
                </c:pt>
                <c:pt idx="7">
                  <c:v>17547</c:v>
                </c:pt>
                <c:pt idx="8">
                  <c:v>19001</c:v>
                </c:pt>
                <c:pt idx="9">
                  <c:v>13534</c:v>
                </c:pt>
                <c:pt idx="10">
                  <c:v>14557</c:v>
                </c:pt>
                <c:pt idx="11">
                  <c:v>18680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5C-46A1-B010-BB0771E2986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10990</c:v>
                </c:pt>
                <c:pt idx="1">
                  <c:v>7732</c:v>
                </c:pt>
                <c:pt idx="2">
                  <c:v>16926</c:v>
                </c:pt>
                <c:pt idx="3">
                  <c:v>13339</c:v>
                </c:pt>
                <c:pt idx="4">
                  <c:v>10778</c:v>
                </c:pt>
                <c:pt idx="5">
                  <c:v>22472</c:v>
                </c:pt>
                <c:pt idx="6">
                  <c:v>23283</c:v>
                </c:pt>
                <c:pt idx="7">
                  <c:v>22518</c:v>
                </c:pt>
                <c:pt idx="8">
                  <c:v>24310</c:v>
                </c:pt>
                <c:pt idx="9">
                  <c:v>16579</c:v>
                </c:pt>
                <c:pt idx="10">
                  <c:v>19641</c:v>
                </c:pt>
                <c:pt idx="11">
                  <c:v>25049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05-45B8-8FB6-6E147F0B57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24819748601552816"/>
          <c:h val="7.057813270859088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2022</a:t>
            </a:r>
            <a:r>
              <a:rPr lang="zh-CN" altLang="en-US" sz="2000" b="1" dirty="0"/>
              <a:t>年北京国产纯电动乘用车品牌销售排行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埃安</c:v>
                </c:pt>
                <c:pt idx="1">
                  <c:v>国金</c:v>
                </c:pt>
                <c:pt idx="2">
                  <c:v>红旗</c:v>
                </c:pt>
                <c:pt idx="3">
                  <c:v>ARCFOX</c:v>
                </c:pt>
                <c:pt idx="4">
                  <c:v>小鹏</c:v>
                </c:pt>
                <c:pt idx="5">
                  <c:v>蔚来</c:v>
                </c:pt>
                <c:pt idx="6">
                  <c:v>大众</c:v>
                </c:pt>
                <c:pt idx="7">
                  <c:v>北汽新能源</c:v>
                </c:pt>
                <c:pt idx="8">
                  <c:v>特斯拉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3226</c:v>
                </c:pt>
                <c:pt idx="1">
                  <c:v>3606</c:v>
                </c:pt>
                <c:pt idx="2">
                  <c:v>3951</c:v>
                </c:pt>
                <c:pt idx="3">
                  <c:v>4387</c:v>
                </c:pt>
                <c:pt idx="4">
                  <c:v>4672</c:v>
                </c:pt>
                <c:pt idx="5">
                  <c:v>6780</c:v>
                </c:pt>
                <c:pt idx="6">
                  <c:v>11064</c:v>
                </c:pt>
                <c:pt idx="7">
                  <c:v>12393</c:v>
                </c:pt>
                <c:pt idx="8">
                  <c:v>21457</c:v>
                </c:pt>
                <c:pt idx="9">
                  <c:v>43238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2"/>
          <c:order val="2"/>
          <c:tx>
            <c:strRef>
              <c:f>Sheet1!$A$4</c:f>
              <c:strCache>
                <c:ptCount val="1"/>
                <c:pt idx="0">
                  <c:v>2020年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35679</c:v>
                </c:pt>
                <c:pt idx="1">
                  <c:v>0</c:v>
                </c:pt>
                <c:pt idx="2">
                  <c:v>1749</c:v>
                </c:pt>
                <c:pt idx="3">
                  <c:v>36235</c:v>
                </c:pt>
                <c:pt idx="4">
                  <c:v>60529</c:v>
                </c:pt>
                <c:pt idx="5">
                  <c:v>53768</c:v>
                </c:pt>
                <c:pt idx="6">
                  <c:v>56138</c:v>
                </c:pt>
                <c:pt idx="7">
                  <c:v>70222</c:v>
                </c:pt>
                <c:pt idx="8">
                  <c:v>80605</c:v>
                </c:pt>
                <c:pt idx="9">
                  <c:v>73939</c:v>
                </c:pt>
                <c:pt idx="10">
                  <c:v>85824</c:v>
                </c:pt>
                <c:pt idx="11">
                  <c:v>100500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0-4FFC-4458-BFD6-6F5E02942FAD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46121</c:v>
                </c:pt>
                <c:pt idx="1">
                  <c:v>26325</c:v>
                </c:pt>
                <c:pt idx="2">
                  <c:v>71769</c:v>
                </c:pt>
                <c:pt idx="3">
                  <c:v>67053</c:v>
                </c:pt>
                <c:pt idx="4">
                  <c:v>56468</c:v>
                </c:pt>
                <c:pt idx="5">
                  <c:v>66148</c:v>
                </c:pt>
                <c:pt idx="6">
                  <c:v>68508</c:v>
                </c:pt>
                <c:pt idx="7">
                  <c:v>66170</c:v>
                </c:pt>
                <c:pt idx="8">
                  <c:v>59548</c:v>
                </c:pt>
                <c:pt idx="9">
                  <c:v>48663</c:v>
                </c:pt>
                <c:pt idx="10">
                  <c:v>54683</c:v>
                </c:pt>
                <c:pt idx="11">
                  <c:v>63233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1-4FFC-4458-BFD6-6F5E02942FA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48118</c:v>
                </c:pt>
                <c:pt idx="1">
                  <c:v>32393</c:v>
                </c:pt>
                <c:pt idx="2">
                  <c:v>62659</c:v>
                </c:pt>
                <c:pt idx="3">
                  <c:v>51721</c:v>
                </c:pt>
                <c:pt idx="4">
                  <c:v>17364</c:v>
                </c:pt>
                <c:pt idx="5">
                  <c:v>52189</c:v>
                </c:pt>
                <c:pt idx="6">
                  <c:v>63572</c:v>
                </c:pt>
                <c:pt idx="7">
                  <c:v>65935</c:v>
                </c:pt>
                <c:pt idx="8">
                  <c:v>67079</c:v>
                </c:pt>
                <c:pt idx="9">
                  <c:v>45343</c:v>
                </c:pt>
                <c:pt idx="10">
                  <c:v>38774</c:v>
                </c:pt>
                <c:pt idx="11">
                  <c:v>39719</c:v>
                </c:pt>
              </c:numCache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1-4950-4175-867F-BCFB3A31E2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t"/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2023/2/2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2023/2/2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2023/2/2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2023/2/2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822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4905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4045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2023/2/2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583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2023/2/2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12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69155"/>
            <a:ext cx="4172504" cy="3532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3.97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2.44%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40.63%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0.58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1-12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58.49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16.08%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0.96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9412413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4987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algn="just"/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月份的北京车市表现即在预料之中也在预料之外，随着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国务院发布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疫情防控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新十条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月北京迎来第一波疫情大爆发，随着疫情的快速传播，北京进入全城自我静默状态。原本受疫情影响，年底前的销售高峰预计难以再现，但在防控政策放开的大环境下，随着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月北京汽油车购车指标的发放，受各项补贴政策即将到期及经销商自我救赎式的放价促销影响，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月北京的新车销售出现大幅反弹，单月新车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6.8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上涨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47.19%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上涨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2.26%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创下今年单月销售记录，涨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高于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10.66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但受补贴政策影响最小的进口车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月销售则如预期中的一样依然表现不佳，同比销量下降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43%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，市场占有率创下只有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4.12%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的新低。同时虽然新车销售表现抢眼，但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月北京的二手车交易则受疫情影响严重，单月交易只有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3.97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40.63%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新旧车比更是只有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0.58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，远低于正常水平</a:t>
            </a:r>
            <a:r>
              <a:rPr lang="zh-CN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月北京新旧车的市场表现将影响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2023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月的新旧车市场表现，虽然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月北京的新车销售表现抢眼，但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月新旧车销售比例失常，表明在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月份新投放的汽油车指标基本已经全部释放，同时严重透支了新车销售潜力，在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月份春节假期的影响下，</a:t>
            </a:r>
            <a:r>
              <a:rPr lang="en-US" altLang="zh-CN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6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的汽车销售将陷入低谷，但在疫情全面放缓及国家全力促进经济发展的大环境，北京汽车销售有望逐步向好。但在北京限制购车指标的政策下，只有北京的二手车交易出现增长后，才有可能真正带动北京的整体汽车销售走出低谷。</a:t>
            </a:r>
            <a:endParaRPr lang="en-US" altLang="zh-CN" sz="1600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8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06966799"/>
              </p:ext>
            </p:extLst>
          </p:nvPr>
        </p:nvGraphicFramePr>
        <p:xfrm>
          <a:off x="639413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3989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.8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上涨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47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.19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涨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37.5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上涨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.26%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涨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高于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.66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月份北京累计交易新车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60.79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66.11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万辆累计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8.05%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降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10.15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</a:p>
          <a:p>
            <a:pPr lvl="0" algn="just">
              <a:lnSpc>
                <a:spcPct val="150000"/>
              </a:lnSpc>
            </a:pP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3695184"/>
              </p:ext>
            </p:extLst>
          </p:nvPr>
        </p:nvGraphicFramePr>
        <p:xfrm>
          <a:off x="1879600" y="1752748"/>
          <a:ext cx="8003846" cy="471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1161492"/>
              </p:ext>
            </p:extLst>
          </p:nvPr>
        </p:nvGraphicFramePr>
        <p:xfrm>
          <a:off x="2042160" y="1442325"/>
          <a:ext cx="8676070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93501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2802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1.45%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42.94%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4.14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28.98%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9027875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793136" y="1787114"/>
            <a:ext cx="2921344" cy="4574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4.12%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1.85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3.26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月份北京进口车累计销量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6.81%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。与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年相比市场占有率下降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6028876"/>
              </p:ext>
            </p:extLst>
          </p:nvPr>
        </p:nvGraphicFramePr>
        <p:xfrm>
          <a:off x="477520" y="1483360"/>
          <a:ext cx="848360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8276412"/>
              </p:ext>
            </p:extLst>
          </p:nvPr>
        </p:nvGraphicFramePr>
        <p:xfrm>
          <a:off x="1717040" y="1454192"/>
          <a:ext cx="8484954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49055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990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27.52%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33.34%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36.81%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1.88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74.94%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。国产新能源汽车销售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2.46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98.38%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1-12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21.37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28.25%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35.16%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6814552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1208819"/>
              </p:ext>
            </p:extLst>
          </p:nvPr>
        </p:nvGraphicFramePr>
        <p:xfrm>
          <a:off x="1706880" y="1635760"/>
          <a:ext cx="90220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734307799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52163</TotalTime>
  <Words>859</Words>
  <Application>Microsoft Office PowerPoint</Application>
  <PresentationFormat>宽屏</PresentationFormat>
  <Paragraphs>64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115</cp:revision>
  <dcterms:created xsi:type="dcterms:W3CDTF">2021-12-26T04:02:55Z</dcterms:created>
  <dcterms:modified xsi:type="dcterms:W3CDTF">2023-02-02T00:53:12Z</dcterms:modified>
</cp:coreProperties>
</file>