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4.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5.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6.xml" ContentType="application/vnd.openxmlformats-officedocument.presentationml.notesSlid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3.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4.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7.xml" ContentType="application/vnd.openxmlformats-officedocument.presentationml.notesSlide+xml"/>
  <Override PartName="/ppt/charts/chart25.xml" ContentType="application/vnd.openxmlformats-officedocument.drawingml.chart+xml"/>
  <Override PartName="/ppt/charts/style24.xml" ContentType="application/vnd.ms-office.chartstyle+xml"/>
  <Override PartName="/ppt/charts/colors24.xml" ContentType="application/vnd.ms-office.chartcolorstyle+xml"/>
  <Override PartName="/ppt/drawings/drawing1.xml" ContentType="application/vnd.openxmlformats-officedocument.drawingml.chartshapes+xml"/>
  <Override PartName="/ppt/notesSlides/notesSlide8.xml" ContentType="application/vnd.openxmlformats-officedocument.presentationml.notesSlide+xml"/>
  <Override PartName="/ppt/charts/chart26.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9.xml" ContentType="application/vnd.openxmlformats-officedocument.presentationml.notesSlide+xml"/>
  <Override PartName="/ppt/charts/chart27.xml" ContentType="application/vnd.openxmlformats-officedocument.drawingml.chart+xml"/>
  <Override PartName="/ppt/charts/style26.xml" ContentType="application/vnd.ms-office.chartstyle+xml"/>
  <Override PartName="/ppt/charts/colors26.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6"/>
  </p:notesMasterIdLst>
  <p:sldIdLst>
    <p:sldId id="9850" r:id="rId3"/>
    <p:sldId id="9960" r:id="rId4"/>
    <p:sldId id="9852" r:id="rId5"/>
    <p:sldId id="9952" r:id="rId6"/>
    <p:sldId id="9837" r:id="rId7"/>
    <p:sldId id="9905" r:id="rId8"/>
    <p:sldId id="9879" r:id="rId9"/>
    <p:sldId id="9868" r:id="rId10"/>
    <p:sldId id="9927" r:id="rId11"/>
    <p:sldId id="9954" r:id="rId12"/>
    <p:sldId id="9961" r:id="rId13"/>
    <p:sldId id="9951" r:id="rId14"/>
    <p:sldId id="9924" r:id="rId15"/>
    <p:sldId id="9946" r:id="rId16"/>
    <p:sldId id="9925" r:id="rId17"/>
    <p:sldId id="9947" r:id="rId18"/>
    <p:sldId id="9943" r:id="rId19"/>
    <p:sldId id="9948" r:id="rId20"/>
    <p:sldId id="9926" r:id="rId21"/>
    <p:sldId id="9959" r:id="rId22"/>
    <p:sldId id="9955" r:id="rId23"/>
    <p:sldId id="9810" r:id="rId24"/>
    <p:sldId id="9956" r:id="rId25"/>
    <p:sldId id="9945" r:id="rId26"/>
    <p:sldId id="9891" r:id="rId27"/>
    <p:sldId id="9958" r:id="rId28"/>
    <p:sldId id="9893" r:id="rId29"/>
    <p:sldId id="9889" r:id="rId30"/>
    <p:sldId id="9887" r:id="rId31"/>
    <p:sldId id="9886" r:id="rId32"/>
    <p:sldId id="9884" r:id="rId33"/>
    <p:sldId id="9942" r:id="rId34"/>
    <p:sldId id="264"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2"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C30F0F"/>
    <a:srgbClr val="D97979"/>
    <a:srgbClr val="006100"/>
    <a:srgbClr val="3A9673"/>
    <a:srgbClr val="045076"/>
    <a:srgbClr val="A6A6A6"/>
    <a:srgbClr val="8FAADC"/>
    <a:srgbClr val="2F5597"/>
    <a:srgbClr val="0A7C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2" autoAdjust="0"/>
    <p:restoredTop sz="95244" autoAdjust="0"/>
  </p:normalViewPr>
  <p:slideViewPr>
    <p:cSldViewPr snapToGrid="0" showGuides="1">
      <p:cViewPr varScale="1">
        <p:scale>
          <a:sx n="82" d="100"/>
          <a:sy n="82" d="100"/>
        </p:scale>
        <p:origin x="1742" y="67"/>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E:\CADA&#20013;&#22269;&#27773;&#36710;&#27969;&#36890;&#21327;&#20250;&#24037;&#20316;&#25991;&#26723;\2022&#24180;&#24037;&#20316;&#20869;&#23481;\2022&#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2&#24180;&#24037;&#20316;&#20869;&#23481;\2022&#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2&#24180;&#24037;&#20316;&#20869;&#23481;\2022&#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2&#24180;&#24037;&#20316;&#20869;&#23481;\2022&#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2&#24180;&#24037;&#20316;&#20869;&#23481;\2022&#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2&#24180;&#24037;&#20316;&#20869;&#23481;\2022&#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2&#24180;&#24037;&#20316;&#20869;&#23481;\2022&#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2&#24180;&#24037;&#20316;&#20869;&#23481;\2022&#24180;PPT&#26376;&#25253;&#25968;&#25454;&#32479;&#35745;&#27169;&#26495;(&#26032;).xlsx" TargetMode="External"/><Relationship Id="rId2" Type="http://schemas.microsoft.com/office/2011/relationships/chartColorStyle" Target="colors19.xml"/><Relationship Id="rId1" Type="http://schemas.microsoft.com/office/2011/relationships/chartStyle" Target="style19.xml"/></Relationships>
</file>

<file path=ppt/charts/_rels/chart2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0.xml"/><Relationship Id="rId1" Type="http://schemas.microsoft.com/office/2011/relationships/chartStyle" Target="style20.xml"/></Relationships>
</file>

<file path=ppt/charts/_rels/chart22.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21.xml"/><Relationship Id="rId1" Type="http://schemas.microsoft.com/office/2011/relationships/chartStyle" Target="style21.xml"/></Relationships>
</file>

<file path=ppt/charts/_rels/chart23.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22.xml"/><Relationship Id="rId1" Type="http://schemas.microsoft.com/office/2011/relationships/chartStyle" Target="style22.xml"/></Relationships>
</file>

<file path=ppt/charts/_rels/chart24.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3.xml"/><Relationship Id="rId1" Type="http://schemas.microsoft.com/office/2011/relationships/chartStyle" Target="style23.xml"/></Relationships>
</file>

<file path=ppt/charts/_rels/chart25.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chartUserShapes" Target="../drawings/drawing1.xml"/></Relationships>
</file>

<file path=ppt/charts/_rels/chart26.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5.xml"/><Relationship Id="rId1" Type="http://schemas.microsoft.com/office/2011/relationships/chartStyle" Target="style25.xml"/></Relationships>
</file>

<file path=ppt/charts/_rels/chart27.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6.xml"/><Relationship Id="rId1" Type="http://schemas.microsoft.com/office/2011/relationships/chartStyle" Target="style26.xml"/></Relationships>
</file>

<file path=ppt/charts/_rels/chart3.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2&#24180;&#24037;&#20316;&#20869;&#23481;\2022&#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2021-2022</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2022年交易量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xmlns:c15="http://schemas.microsoft.com/office/drawing/2012/chart">
            <c:ext xmlns:c16="http://schemas.microsoft.com/office/drawing/2014/chart" uri="{C3380CC4-5D6E-409C-BE32-E72D297353CC}">
              <c16:uniqueId val="{00000000-B219-4AA5-BA35-E159F1A83B70}"/>
            </c:ext>
          </c:extLst>
        </c:ser>
        <c:ser>
          <c:idx val="1"/>
          <c:order val="1"/>
          <c:tx>
            <c:strRef>
              <c:f>月度会!$C$19</c:f>
              <c:strCache>
                <c:ptCount val="1"/>
                <c:pt idx="0">
                  <c:v>2021年交易量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extLst>
            <c:ext xmlns:c16="http://schemas.microsoft.com/office/drawing/2014/chart" uri="{C3380CC4-5D6E-409C-BE32-E72D297353CC}">
              <c16:uniqueId val="{00000001-B219-4AA5-BA35-E159F1A83B70}"/>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2020年交易量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0F-B219-4AA5-BA35-E159F1A83B70}"/>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extLst>
                  <c:ext xmlns:c16="http://schemas.microsoft.com/office/drawing/2014/chart" uri="{C3380CC4-5D6E-409C-BE32-E72D297353CC}">
                    <c16:uniqueId val="{00000010-B219-4AA5-BA35-E159F1A83B70}"/>
                  </c:ext>
                </c:extLst>
              </c15:ser>
            </c15:filteredBarSeries>
          </c:ext>
        </c:extLst>
      </c:barChart>
      <c:lineChart>
        <c:grouping val="standard"/>
        <c:varyColors val="0"/>
        <c:ser>
          <c:idx val="4"/>
          <c:order val="4"/>
          <c:tx>
            <c:strRef>
              <c:f>月度会!$F$19</c:f>
              <c:strCache>
                <c:ptCount val="1"/>
                <c:pt idx="0">
                  <c:v>2022月度同比</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219-4AA5-BA35-E159F1A83B70}"/>
                </c:ext>
              </c:extLst>
            </c:dLbl>
            <c:dLbl>
              <c:idx val="1"/>
              <c:layout>
                <c:manualLayout>
                  <c:x val="-4.1771179444730584E-2"/>
                  <c:y val="-6.14183945427052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219-4AA5-BA35-E159F1A83B70}"/>
                </c:ext>
              </c:extLst>
            </c:dLbl>
            <c:dLbl>
              <c:idx val="2"/>
              <c:layout>
                <c:manualLayout>
                  <c:x val="1.5134524838931499E-2"/>
                  <c:y val="2.21536973777042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219-4AA5-BA35-E159F1A83B70}"/>
                </c:ext>
              </c:extLst>
            </c:dLbl>
            <c:dLbl>
              <c:idx val="3"/>
              <c:layout>
                <c:manualLayout>
                  <c:x val="1.03419604369487E-2"/>
                  <c:y val="1.10039135099197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219-4AA5-BA35-E159F1A83B70}"/>
                </c:ext>
              </c:extLst>
            </c:dLbl>
            <c:dLbl>
              <c:idx val="4"/>
              <c:layout>
                <c:manualLayout>
                  <c:x val="-6.8621963839219403E-3"/>
                  <c:y val="1.48392578395147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219-4AA5-BA35-E159F1A83B70}"/>
                </c:ext>
              </c:extLst>
            </c:dLbl>
            <c:dLbl>
              <c:idx val="5"/>
              <c:layout>
                <c:manualLayout>
                  <c:x val="-3.1544033243060744E-2"/>
                  <c:y val="7.21497455114354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219-4AA5-BA35-E159F1A83B70}"/>
                </c:ext>
              </c:extLst>
            </c:dLbl>
            <c:dLbl>
              <c:idx val="6"/>
              <c:layout>
                <c:manualLayout>
                  <c:x val="-4.0003833753947012E-2"/>
                  <c:y val="5.91396787132723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219-4AA5-BA35-E159F1A83B70}"/>
                </c:ext>
              </c:extLst>
            </c:dLbl>
            <c:dLbl>
              <c:idx val="7"/>
              <c:layout>
                <c:manualLayout>
                  <c:x val="-3.5793275853475214E-2"/>
                  <c:y val="5.20112093524401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219-4AA5-BA35-E159F1A83B70}"/>
                </c:ext>
              </c:extLst>
            </c:dLbl>
            <c:dLbl>
              <c:idx val="8"/>
              <c:layout>
                <c:manualLayout>
                  <c:x val="-3.5849071108200389E-2"/>
                  <c:y val="5.939655002074729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219-4AA5-BA35-E159F1A83B70}"/>
                </c:ext>
              </c:extLst>
            </c:dLbl>
            <c:dLbl>
              <c:idx val="9"/>
              <c:layout>
                <c:manualLayout>
                  <c:x val="-3.903857584720135E-2"/>
                  <c:y val="9.28671138474557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219-4AA5-BA35-E159F1A83B70}"/>
                </c:ext>
              </c:extLst>
            </c:dLbl>
            <c:dLbl>
              <c:idx val="10"/>
              <c:layout>
                <c:manualLayout>
                  <c:x val="-3.6732991932502242E-2"/>
                  <c:y val="4.75874437585501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219-4AA5-BA35-E159F1A83B70}"/>
                </c:ext>
              </c:extLst>
            </c:dLbl>
            <c:dLbl>
              <c:idx val="11"/>
              <c:layout>
                <c:manualLayout>
                  <c:x val="-2.7270612688932147E-2"/>
                  <c:y val="5.9079528984033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219-4AA5-BA35-E159F1A83B70}"/>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月度会!$F$20:$F$31</c:f>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1"/>
          <c:extLst>
            <c:ext xmlns:c16="http://schemas.microsoft.com/office/drawing/2014/chart" uri="{C3380CC4-5D6E-409C-BE32-E72D297353CC}">
              <c16:uniqueId val="{0000000E-B219-4AA5-BA35-E159F1A83B70}"/>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2019年交易量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1-B219-4AA5-BA35-E159F1A83B70}"/>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2-B219-4AA5-BA35-E159F1A83B70}"/>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1-B219-4AA5-BA35-E159F1A83B70}"/>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3-B219-4AA5-BA35-E159F1A83B70}"/>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B219-4AA5-BA35-E159F1A83B70}"/>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5-B219-4AA5-BA35-E159F1A83B70}"/>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6-B219-4AA5-BA35-E159F1A83B70}"/>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7-B219-4AA5-BA35-E159F1A83B70}"/>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8-B219-4AA5-BA35-E159F1A83B70}"/>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9-B219-4AA5-BA35-E159F1A83B70}"/>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A-B219-4AA5-BA35-E159F1A83B70}"/>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B-B219-4AA5-BA35-E159F1A83B70}"/>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C-B219-4AA5-BA35-E159F1A83B7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c:ext xmlns:c16="http://schemas.microsoft.com/office/drawing/2014/chart" uri="{C3380CC4-5D6E-409C-BE32-E72D297353CC}">
                    <c16:uniqueId val="{0000001D-B219-4AA5-BA35-E159F1A83B70}"/>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2021月度同比</c:v>
                      </c:pt>
                    </c:strCache>
                  </c:strRef>
                </c:tx>
                <c:spPr>
                  <a:ln w="25400" cap="rnd">
                    <a:solidFill>
                      <a:schemeClr val="accent4"/>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4"/>
                      </a:solidFill>
                      <a:round/>
                    </a:ln>
                    <a:effectLst>
                      <a:outerShdw blurRad="57150" dist="19050" dir="5400000" algn="ctr" rotWithShape="0">
                        <a:srgbClr val="000000">
                          <a:alpha val="63000"/>
                        </a:srgbClr>
                      </a:outerShdw>
                    </a:effectLst>
                  </c:spPr>
                </c:marker>
                <c:dLbls>
                  <c:dLbl>
                    <c:idx val="0"/>
                    <c:layout>
                      <c:manualLayout>
                        <c:x val="-8.5314861460957181E-2"/>
                        <c:y val="-9.060670683401643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E-B219-4AA5-BA35-E159F1A83B70}"/>
                      </c:ext>
                    </c:extLst>
                  </c:dLbl>
                  <c:dLbl>
                    <c:idx val="2"/>
                    <c:layout>
                      <c:manualLayout>
                        <c:x val="-3.1401768871920567E-2"/>
                        <c:y val="-0.1155781942963506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F-B219-4AA5-BA35-E159F1A83B70}"/>
                      </c:ext>
                    </c:extLst>
                  </c:dLbl>
                  <c:dLbl>
                    <c:idx val="3"/>
                    <c:layout>
                      <c:manualLayout>
                        <c:x val="-3.7139871909274716E-2"/>
                        <c:y val="-8.38539815492835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B219-4AA5-BA35-E159F1A83B70}"/>
                      </c:ext>
                    </c:extLst>
                  </c:dLbl>
                  <c:dLbl>
                    <c:idx val="4"/>
                    <c:layout>
                      <c:manualLayout>
                        <c:x val="-2.9967243112582035E-2"/>
                        <c:y val="-7.478992076440721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B219-4AA5-BA35-E159F1A83B70}"/>
                      </c:ext>
                    </c:extLst>
                  </c:dLbl>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7.4435963559552676E-2</c:v>
                      </c:pt>
                      <c:pt idx="9">
                        <c:v>-1.5237522102352078E-2</c:v>
                      </c:pt>
                      <c:pt idx="10">
                        <c:v>-1.9110919072793796E-2</c:v>
                      </c:pt>
                      <c:pt idx="11">
                        <c:v>-5.2511795173259393E-2</c:v>
                      </c:pt>
                    </c:numCache>
                  </c:numRef>
                </c:val>
                <c:smooth val="1"/>
                <c:extLst xmlns:c15="http://schemas.microsoft.com/office/drawing/2012/chart">
                  <c:ext xmlns:c16="http://schemas.microsoft.com/office/drawing/2014/chart" uri="{C3380CC4-5D6E-409C-BE32-E72D297353CC}">
                    <c16:uniqueId val="{00000022-B219-4AA5-BA35-E159F1A83B70}"/>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max val="0.2"/>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PPT模板2!$AL$109</c:f>
              <c:strCache>
                <c:ptCount val="1"/>
                <c:pt idx="0">
                  <c:v>2022.12</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PPT模板2!$AM$108:$AR$108</c:f>
              <c:strCache>
                <c:ptCount val="6"/>
                <c:pt idx="0">
                  <c:v>华东</c:v>
                </c:pt>
                <c:pt idx="1">
                  <c:v>中南</c:v>
                </c:pt>
                <c:pt idx="2">
                  <c:v>华北</c:v>
                </c:pt>
                <c:pt idx="3">
                  <c:v>西南</c:v>
                </c:pt>
                <c:pt idx="4">
                  <c:v>东北</c:v>
                </c:pt>
                <c:pt idx="5">
                  <c:v>西北</c:v>
                </c:pt>
              </c:strCache>
            </c:strRef>
          </c:cat>
          <c:val>
            <c:numRef>
              <c:f>PPT模板2!$AM$109:$AR$109</c:f>
              <c:numCache>
                <c:formatCode>0.00</c:formatCode>
                <c:ptCount val="6"/>
                <c:pt idx="0">
                  <c:v>49.192799999999998</c:v>
                </c:pt>
                <c:pt idx="1">
                  <c:v>41.245600000000003</c:v>
                </c:pt>
                <c:pt idx="2">
                  <c:v>16.353999999999999</c:v>
                </c:pt>
                <c:pt idx="3">
                  <c:v>21.998200000000001</c:v>
                </c:pt>
                <c:pt idx="4">
                  <c:v>8.9038000000000004</c:v>
                </c:pt>
                <c:pt idx="5">
                  <c:v>3.9418000000000002</c:v>
                </c:pt>
              </c:numCache>
            </c:numRef>
          </c:val>
          <c:extLst>
            <c:ext xmlns:c16="http://schemas.microsoft.com/office/drawing/2014/chart" uri="{C3380CC4-5D6E-409C-BE32-E72D297353CC}">
              <c16:uniqueId val="{00000000-5EDE-4F88-B5B0-0E55EE91F03B}"/>
            </c:ext>
          </c:extLst>
        </c:ser>
        <c:ser>
          <c:idx val="1"/>
          <c:order val="1"/>
          <c:tx>
            <c:strRef>
              <c:f>PPT模板2!$AL$110</c:f>
              <c:strCache>
                <c:ptCount val="1"/>
                <c:pt idx="0">
                  <c:v>2022.11</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PPT模板2!$AM$108:$AR$108</c:f>
              <c:strCache>
                <c:ptCount val="6"/>
                <c:pt idx="0">
                  <c:v>华东</c:v>
                </c:pt>
                <c:pt idx="1">
                  <c:v>中南</c:v>
                </c:pt>
                <c:pt idx="2">
                  <c:v>华北</c:v>
                </c:pt>
                <c:pt idx="3">
                  <c:v>西南</c:v>
                </c:pt>
                <c:pt idx="4">
                  <c:v>东北</c:v>
                </c:pt>
                <c:pt idx="5">
                  <c:v>西北</c:v>
                </c:pt>
              </c:strCache>
            </c:strRef>
          </c:cat>
          <c:val>
            <c:numRef>
              <c:f>PPT模板2!$AM$110:$AR$110</c:f>
              <c:numCache>
                <c:formatCode>0.00</c:formatCode>
                <c:ptCount val="6"/>
                <c:pt idx="0">
                  <c:v>46.090800000000002</c:v>
                </c:pt>
                <c:pt idx="1">
                  <c:v>37.457000000000001</c:v>
                </c:pt>
                <c:pt idx="2">
                  <c:v>14.3508</c:v>
                </c:pt>
                <c:pt idx="3">
                  <c:v>18.682300000000001</c:v>
                </c:pt>
                <c:pt idx="4">
                  <c:v>8.5282999999999998</c:v>
                </c:pt>
                <c:pt idx="5">
                  <c:v>2.7347999999999999</c:v>
                </c:pt>
              </c:numCache>
            </c:numRef>
          </c:val>
          <c:extLst>
            <c:ext xmlns:c16="http://schemas.microsoft.com/office/drawing/2014/chart" uri="{C3380CC4-5D6E-409C-BE32-E72D297353CC}">
              <c16:uniqueId val="{00000001-5EDE-4F88-B5B0-0E55EE91F03B}"/>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PPT模板2!$AL$111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PPT模板2!$AM$108:$AR$108</c:f>
              <c:strCache>
                <c:ptCount val="6"/>
                <c:pt idx="0">
                  <c:v>华东</c:v>
                </c:pt>
                <c:pt idx="1">
                  <c:v>中南</c:v>
                </c:pt>
                <c:pt idx="2">
                  <c:v>华北</c:v>
                </c:pt>
                <c:pt idx="3">
                  <c:v>西南</c:v>
                </c:pt>
                <c:pt idx="4">
                  <c:v>东北</c:v>
                </c:pt>
                <c:pt idx="5">
                  <c:v>西北</c:v>
                </c:pt>
              </c:strCache>
            </c:strRef>
          </c:cat>
          <c:val>
            <c:numRef>
              <c:f>PPT模板2!$AM$111:$AR$111</c:f>
              <c:numCache>
                <c:formatCode>0.00%</c:formatCode>
                <c:ptCount val="6"/>
                <c:pt idx="0">
                  <c:v>6.7301934442448308E-2</c:v>
                </c:pt>
                <c:pt idx="1">
                  <c:v>0.10114531329257555</c:v>
                </c:pt>
                <c:pt idx="2">
                  <c:v>0.13958803690386595</c:v>
                </c:pt>
                <c:pt idx="3">
                  <c:v>0.1774888530855408</c:v>
                </c:pt>
                <c:pt idx="4">
                  <c:v>4.4029876997760474E-2</c:v>
                </c:pt>
                <c:pt idx="5">
                  <c:v>0.44134854468334078</c:v>
                </c:pt>
              </c:numCache>
            </c:numRef>
          </c:val>
          <c:smooth val="1"/>
          <c:extLst>
            <c:ext xmlns:c16="http://schemas.microsoft.com/office/drawing/2014/chart" uri="{C3380CC4-5D6E-409C-BE32-E72D297353CC}">
              <c16:uniqueId val="{00000002-5EDE-4F88-B5B0-0E55EE91F03B}"/>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2022</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1-12</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PPT模板1!$B$282</c:f>
              <c:strCache>
                <c:ptCount val="1"/>
                <c:pt idx="0">
                  <c:v>2022.1-12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PPT模板1!$A$284:$A$293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PPT模板1!$B$284:$B$293</c:f>
              <c:numCache>
                <c:formatCode>0.00_);[Red]\(0.00\)</c:formatCode>
                <c:ptCount val="10"/>
                <c:pt idx="0">
                  <c:v>952.36540000000002</c:v>
                </c:pt>
                <c:pt idx="1">
                  <c:v>203.83260000000001</c:v>
                </c:pt>
                <c:pt idx="2">
                  <c:v>96.921800000000005</c:v>
                </c:pt>
                <c:pt idx="3">
                  <c:v>35.071800000000003</c:v>
                </c:pt>
                <c:pt idx="4">
                  <c:v>104.0279</c:v>
                </c:pt>
                <c:pt idx="5">
                  <c:v>129.58969999999999</c:v>
                </c:pt>
                <c:pt idx="6">
                  <c:v>5.0666000000000002</c:v>
                </c:pt>
                <c:pt idx="7">
                  <c:v>10.7339</c:v>
                </c:pt>
                <c:pt idx="8">
                  <c:v>33.468400000000003</c:v>
                </c:pt>
                <c:pt idx="9">
                  <c:v>31.704799999999999</c:v>
                </c:pt>
              </c:numCache>
              <c:extLst/>
            </c:numRef>
          </c:val>
          <c:extLst>
            <c:ext xmlns:c16="http://schemas.microsoft.com/office/drawing/2014/chart" uri="{C3380CC4-5D6E-409C-BE32-E72D297353CC}">
              <c16:uniqueId val="{00000000-89C5-4FD2-A6D5-182E80B0FE29}"/>
            </c:ext>
          </c:extLst>
        </c:ser>
        <c:ser>
          <c:idx val="1"/>
          <c:order val="1"/>
          <c:tx>
            <c:strRef>
              <c:f>PPT模板1!$C$282</c:f>
              <c:strCache>
                <c:ptCount val="1"/>
                <c:pt idx="0">
                  <c:v>2021.1-12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PPT模板1!$A$284:$A$293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PPT模板1!$C$284:$C$293</c:f>
              <c:numCache>
                <c:formatCode>0.00_);[Red]\(0.00\)</c:formatCode>
                <c:ptCount val="10"/>
                <c:pt idx="0">
                  <c:v>1059.1062999999999</c:v>
                </c:pt>
                <c:pt idx="1">
                  <c:v>197.62559999999999</c:v>
                </c:pt>
                <c:pt idx="2">
                  <c:v>100.85550000000001</c:v>
                </c:pt>
                <c:pt idx="3">
                  <c:v>40.233400000000003</c:v>
                </c:pt>
                <c:pt idx="4">
                  <c:v>132.02780000000001</c:v>
                </c:pt>
                <c:pt idx="5">
                  <c:v>145.3826</c:v>
                </c:pt>
                <c:pt idx="6">
                  <c:v>5.0114000000000001</c:v>
                </c:pt>
                <c:pt idx="7">
                  <c:v>13.3789</c:v>
                </c:pt>
                <c:pt idx="8">
                  <c:v>29.5091</c:v>
                </c:pt>
                <c:pt idx="9">
                  <c:v>35.377299999999998</c:v>
                </c:pt>
              </c:numCache>
              <c:extLst/>
            </c:numRef>
          </c:val>
          <c:extLst>
            <c:ext xmlns:c16="http://schemas.microsoft.com/office/drawing/2014/chart" uri="{C3380CC4-5D6E-409C-BE32-E72D297353CC}">
              <c16:uniqueId val="{00000001-89C5-4FD2-A6D5-182E80B0FE29}"/>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PPT模板新!$W$188</c:f>
              <c:strCache>
                <c:ptCount val="1"/>
                <c:pt idx="0">
                  <c:v>2022.1-12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PPT模板新!$X$187:$AC$187</c:f>
              <c:strCache>
                <c:ptCount val="6"/>
                <c:pt idx="0">
                  <c:v>A00级轿车</c:v>
                </c:pt>
                <c:pt idx="1">
                  <c:v>A0级轿车</c:v>
                </c:pt>
                <c:pt idx="2">
                  <c:v>A级轿车</c:v>
                </c:pt>
                <c:pt idx="3">
                  <c:v>B级轿车</c:v>
                </c:pt>
                <c:pt idx="4">
                  <c:v>C级轿车</c:v>
                </c:pt>
                <c:pt idx="5">
                  <c:v>D级轿车</c:v>
                </c:pt>
              </c:strCache>
            </c:strRef>
          </c:cat>
          <c:val>
            <c:numRef>
              <c:f>PPT模板新!$X$188:$AC$188</c:f>
              <c:numCache>
                <c:formatCode>0.00%</c:formatCode>
                <c:ptCount val="6"/>
                <c:pt idx="0">
                  <c:v>4.4427811907414405E-2</c:v>
                </c:pt>
                <c:pt idx="1">
                  <c:v>0.13278322452195865</c:v>
                </c:pt>
                <c:pt idx="2">
                  <c:v>0.49758910552356672</c:v>
                </c:pt>
                <c:pt idx="3">
                  <c:v>0.23196460727862875</c:v>
                </c:pt>
                <c:pt idx="4">
                  <c:v>7.3052655153986831E-2</c:v>
                </c:pt>
                <c:pt idx="5">
                  <c:v>2.0182595614444618E-2</c:v>
                </c:pt>
              </c:numCache>
            </c:numRef>
          </c:val>
          <c:extLst>
            <c:ext xmlns:c16="http://schemas.microsoft.com/office/drawing/2014/chart" uri="{C3380CC4-5D6E-409C-BE32-E72D297353CC}">
              <c16:uniqueId val="{00000000-A574-4E0F-80C5-DD326BB807DD}"/>
            </c:ext>
          </c:extLst>
        </c:ser>
        <c:ser>
          <c:idx val="1"/>
          <c:order val="1"/>
          <c:tx>
            <c:strRef>
              <c:f>PPT模板新!$W$189</c:f>
              <c:strCache>
                <c:ptCount val="1"/>
                <c:pt idx="0">
                  <c:v>2021.1-12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574-4E0F-80C5-DD326BB807DD}"/>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574-4E0F-80C5-DD326BB807DD}"/>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574-4E0F-80C5-DD326BB807DD}"/>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574-4E0F-80C5-DD326BB807DD}"/>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PPT模板新!$X$187:$AC$187</c:f>
              <c:strCache>
                <c:ptCount val="6"/>
                <c:pt idx="0">
                  <c:v>A00级轿车</c:v>
                </c:pt>
                <c:pt idx="1">
                  <c:v>A0级轿车</c:v>
                </c:pt>
                <c:pt idx="2">
                  <c:v>A级轿车</c:v>
                </c:pt>
                <c:pt idx="3">
                  <c:v>B级轿车</c:v>
                </c:pt>
                <c:pt idx="4">
                  <c:v>C级轿车</c:v>
                </c:pt>
                <c:pt idx="5">
                  <c:v>D级轿车</c:v>
                </c:pt>
              </c:strCache>
            </c:strRef>
          </c:cat>
          <c:val>
            <c:numRef>
              <c:f>PPT模板新!$X$189:$AC$189</c:f>
              <c:numCache>
                <c:formatCode>0.00%</c:formatCode>
                <c:ptCount val="6"/>
                <c:pt idx="0">
                  <c:v>4.9602162559486698E-2</c:v>
                </c:pt>
                <c:pt idx="1">
                  <c:v>0.14558849543083743</c:v>
                </c:pt>
                <c:pt idx="2">
                  <c:v>0.4878549237213472</c:v>
                </c:pt>
                <c:pt idx="3">
                  <c:v>0.22602112754670059</c:v>
                </c:pt>
                <c:pt idx="4">
                  <c:v>7.107447880976793E-2</c:v>
                </c:pt>
                <c:pt idx="5">
                  <c:v>1.9858811931860142E-2</c:v>
                </c:pt>
              </c:numCache>
            </c:numRef>
          </c:val>
          <c:extLst>
            <c:ext xmlns:c16="http://schemas.microsoft.com/office/drawing/2014/chart" uri="{C3380CC4-5D6E-409C-BE32-E72D297353CC}">
              <c16:uniqueId val="{00000005-A574-4E0F-80C5-DD326BB807DD}"/>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BA90-42B0-BDCE-21BB431C3EE0}"/>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BA90-42B0-BDCE-21BB431C3EE0}"/>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BA90-42B0-BDCE-21BB431C3EE0}"/>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BA90-42B0-BDCE-21BB431C3EE0}"/>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BA90-42B0-BDCE-21BB431C3EE0}"/>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BA90-42B0-BDCE-21BB431C3EE0}"/>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BA90-42B0-BDCE-21BB431C3EE0}"/>
              </c:ext>
            </c:extLst>
          </c:dPt>
          <c:dLbls>
            <c:dLbl>
              <c:idx val="0"/>
              <c:layout>
                <c:manualLayout>
                  <c:x val="0.1784627133389316"/>
                  <c:y val="-4.997302090373526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A90-42B0-BDCE-21BB431C3EE0}"/>
                </c:ext>
              </c:extLst>
            </c:dLbl>
            <c:dLbl>
              <c:idx val="1"/>
              <c:layout>
                <c:manualLayout>
                  <c:x val="0.1388054263583767"/>
                  <c:y val="0.1860327720927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A90-42B0-BDCE-21BB431C3EE0}"/>
                </c:ext>
              </c:extLst>
            </c:dLbl>
            <c:dLbl>
              <c:idx val="2"/>
              <c:layout>
                <c:manualLayout>
                  <c:x val="-4.3753890553396027E-2"/>
                  <c:y val="0.1836675071657627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A90-42B0-BDCE-21BB431C3EE0}"/>
                </c:ext>
              </c:extLst>
            </c:dLbl>
            <c:dLbl>
              <c:idx val="3"/>
              <c:layout>
                <c:manualLayout>
                  <c:x val="-0.16368357165286429"/>
                  <c:y val="0.1738801964393351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A90-42B0-BDCE-21BB431C3EE0}"/>
                </c:ext>
              </c:extLst>
            </c:dLbl>
            <c:dLbl>
              <c:idx val="4"/>
              <c:layout>
                <c:manualLayout>
                  <c:x val="-0.20444816257281986"/>
                  <c:y val="5.438100510687514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A90-42B0-BDCE-21BB431C3EE0}"/>
                </c:ext>
              </c:extLst>
            </c:dLbl>
            <c:dLbl>
              <c:idx val="5"/>
              <c:layout>
                <c:manualLayout>
                  <c:x val="-0.19390716786686846"/>
                  <c:y val="-8.313729899661481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A90-42B0-BDCE-21BB431C3EE0}"/>
                </c:ext>
              </c:extLst>
            </c:dLbl>
            <c:dLbl>
              <c:idx val="6"/>
              <c:layout>
                <c:manualLayout>
                  <c:x val="-0.16575935317651663"/>
                  <c:y val="-0.1564937392877455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A90-42B0-BDCE-21BB431C3EE0}"/>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'新能源模板（二手车）'!$AK$28:$AK$34</c:f>
              <c:strCache>
                <c:ptCount val="7"/>
                <c:pt idx="0">
                  <c:v>A00</c:v>
                </c:pt>
                <c:pt idx="1">
                  <c:v>A0</c:v>
                </c:pt>
                <c:pt idx="2">
                  <c:v>A</c:v>
                </c:pt>
                <c:pt idx="3">
                  <c:v>B</c:v>
                </c:pt>
                <c:pt idx="4">
                  <c:v>C</c:v>
                </c:pt>
                <c:pt idx="5">
                  <c:v>MPV</c:v>
                </c:pt>
                <c:pt idx="6">
                  <c:v>SUV</c:v>
                </c:pt>
              </c:strCache>
            </c:strRef>
          </c:cat>
          <c:val>
            <c:numRef>
              <c:f>'新能源模板（二手车）'!$AL$28:$AL$34</c:f>
              <c:numCache>
                <c:formatCode>0.0%</c:formatCode>
                <c:ptCount val="7"/>
                <c:pt idx="0">
                  <c:v>0.23693042047472426</c:v>
                </c:pt>
                <c:pt idx="1">
                  <c:v>6.6744864213218638E-2</c:v>
                </c:pt>
                <c:pt idx="2">
                  <c:v>0.22647149862339735</c:v>
                </c:pt>
                <c:pt idx="3">
                  <c:v>7.5933075933075939E-2</c:v>
                </c:pt>
                <c:pt idx="4">
                  <c:v>1.3261000602772756E-2</c:v>
                </c:pt>
                <c:pt idx="5">
                  <c:v>2.7165501849046154E-2</c:v>
                </c:pt>
                <c:pt idx="6">
                  <c:v>0.3534936383037649</c:v>
                </c:pt>
              </c:numCache>
            </c:numRef>
          </c:val>
          <c:extLst>
            <c:ext xmlns:c16="http://schemas.microsoft.com/office/drawing/2014/chart" uri="{C3380CC4-5D6E-409C-BE32-E72D297353CC}">
              <c16:uniqueId val="{0000000E-BA90-42B0-BDCE-21BB431C3EE0}"/>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13751304070184"/>
          <c:y val="0.1907916116483004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BDC2-4424-8F05-D0A8EB4A4CA5}"/>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BDC2-4424-8F05-D0A8EB4A4CA5}"/>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BDC2-4424-8F05-D0A8EB4A4CA5}"/>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BDC2-4424-8F05-D0A8EB4A4CA5}"/>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BDC2-4424-8F05-D0A8EB4A4CA5}"/>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BDC2-4424-8F05-D0A8EB4A4CA5}"/>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BDC2-4424-8F05-D0A8EB4A4CA5}"/>
              </c:ext>
            </c:extLst>
          </c:dPt>
          <c:dLbls>
            <c:dLbl>
              <c:idx val="0"/>
              <c:layout>
                <c:manualLayout>
                  <c:x val="0.18790328395576261"/>
                  <c:y val="-0.1482027133788693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DC2-4424-8F05-D0A8EB4A4CA5}"/>
                </c:ext>
              </c:extLst>
            </c:dLbl>
            <c:dLbl>
              <c:idx val="1"/>
              <c:layout>
                <c:manualLayout>
                  <c:x val="-0.19161459279300397"/>
                  <c:y val="0.143934307281777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DC2-4424-8F05-D0A8EB4A4CA5}"/>
                </c:ext>
              </c:extLst>
            </c:dLbl>
            <c:dLbl>
              <c:idx val="2"/>
              <c:layout>
                <c:manualLayout>
                  <c:x val="-0.16332732291930196"/>
                  <c:y val="0.1001497201724452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DC2-4424-8F05-D0A8EB4A4CA5}"/>
                </c:ext>
              </c:extLst>
            </c:dLbl>
            <c:dLbl>
              <c:idx val="3"/>
              <c:layout>
                <c:manualLayout>
                  <c:x val="-0.20459277565908687"/>
                  <c:y val="4.758486445075900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DC2-4424-8F05-D0A8EB4A4CA5}"/>
                </c:ext>
              </c:extLst>
            </c:dLbl>
            <c:dLbl>
              <c:idx val="4"/>
              <c:layout>
                <c:manualLayout>
                  <c:x val="-0.21074178354431727"/>
                  <c:y val="-9.062471800859281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DC2-4424-8F05-D0A8EB4A4CA5}"/>
                </c:ext>
              </c:extLst>
            </c:dLbl>
            <c:dLbl>
              <c:idx val="5"/>
              <c:layout>
                <c:manualLayout>
                  <c:x val="-0.19390709041365806"/>
                  <c:y val="-0.2187877638288586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DC2-4424-8F05-D0A8EB4A4CA5}"/>
                </c:ext>
              </c:extLst>
            </c:dLbl>
            <c:dLbl>
              <c:idx val="6"/>
              <c:layout>
                <c:manualLayout>
                  <c:x val="1.0241978498775443E-3"/>
                  <c:y val="-0.2398178000900972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DC2-4424-8F05-D0A8EB4A4CA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'新能源模板（二手车）'!$AK$15:$AK$21</c:f>
              <c:strCache>
                <c:ptCount val="7"/>
                <c:pt idx="0">
                  <c:v>A00</c:v>
                </c:pt>
                <c:pt idx="1">
                  <c:v>A0</c:v>
                </c:pt>
                <c:pt idx="2">
                  <c:v>A</c:v>
                </c:pt>
                <c:pt idx="3">
                  <c:v>B</c:v>
                </c:pt>
                <c:pt idx="4">
                  <c:v>C</c:v>
                </c:pt>
                <c:pt idx="5">
                  <c:v>MPV</c:v>
                </c:pt>
                <c:pt idx="6">
                  <c:v>SUV</c:v>
                </c:pt>
              </c:strCache>
            </c:strRef>
          </c:cat>
          <c:val>
            <c:numRef>
              <c:f>'新能源模板（二手车）'!$AL$15:$AL$21</c:f>
              <c:numCache>
                <c:formatCode>0.0%</c:formatCode>
                <c:ptCount val="7"/>
                <c:pt idx="0">
                  <c:v>0.4455483799746095</c:v>
                </c:pt>
                <c:pt idx="1">
                  <c:v>8.7859469007009985E-2</c:v>
                </c:pt>
                <c:pt idx="2">
                  <c:v>0.20643594414086217</c:v>
                </c:pt>
                <c:pt idx="3">
                  <c:v>4.7151846332174202E-2</c:v>
                </c:pt>
                <c:pt idx="4">
                  <c:v>8.210520505602472E-3</c:v>
                </c:pt>
                <c:pt idx="5">
                  <c:v>1.8159739471214881E-2</c:v>
                </c:pt>
                <c:pt idx="6">
                  <c:v>0.18663410056852681</c:v>
                </c:pt>
              </c:numCache>
            </c:numRef>
          </c:val>
          <c:extLst>
            <c:ext xmlns:c16="http://schemas.microsoft.com/office/drawing/2014/chart" uri="{C3380CC4-5D6E-409C-BE32-E72D297353CC}">
              <c16:uniqueId val="{0000000E-BDC2-4424-8F05-D0A8EB4A4CA5}"/>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2021年1-12月交易使用年限分析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PPT模板1!$C$89</c:f>
              <c:strCache>
                <c:ptCount val="1"/>
                <c:pt idx="0">
                  <c:v>2021年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7083-4226-A8CF-722F917E01F4}"/>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7083-4226-A8CF-722F917E01F4}"/>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7083-4226-A8CF-722F917E01F4}"/>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7083-4226-A8CF-722F917E01F4}"/>
              </c:ext>
            </c:extLst>
          </c:dPt>
          <c:dLbls>
            <c:dLbl>
              <c:idx val="0"/>
              <c:layout>
                <c:manualLayout>
                  <c:x val="0.2270721651555056"/>
                  <c:y val="-5.8921625702881952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7083-4226-A8CF-722F917E01F4}"/>
                </c:ext>
              </c:extLst>
            </c:dLbl>
            <c:dLbl>
              <c:idx val="1"/>
              <c:layout>
                <c:manualLayout>
                  <c:x val="0.21462985473602575"/>
                  <c:y val="4.1463245316010595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7083-4226-A8CF-722F917E01F4}"/>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7083-4226-A8CF-722F917E01F4}"/>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7083-4226-A8CF-722F917E01F4}"/>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PPT模板1!$A$90:$A$93</c:f>
              <c:strCache>
                <c:ptCount val="4"/>
                <c:pt idx="0">
                  <c:v>3年内</c:v>
                </c:pt>
                <c:pt idx="1">
                  <c:v>3-6年</c:v>
                </c:pt>
                <c:pt idx="2">
                  <c:v>7-10年</c:v>
                </c:pt>
                <c:pt idx="3">
                  <c:v>10年以上</c:v>
                </c:pt>
              </c:strCache>
            </c:strRef>
          </c:cat>
          <c:val>
            <c:numRef>
              <c:f>PPT模板1!$C$90:$C$93</c:f>
              <c:numCache>
                <c:formatCode>0.0%</c:formatCode>
                <c:ptCount val="4"/>
                <c:pt idx="0">
                  <c:v>0.23588025962237644</c:v>
                </c:pt>
                <c:pt idx="1">
                  <c:v>0.36143477092141579</c:v>
                </c:pt>
                <c:pt idx="2">
                  <c:v>0.24058930869744743</c:v>
                </c:pt>
                <c:pt idx="3">
                  <c:v>0.16209566075876031</c:v>
                </c:pt>
              </c:numCache>
            </c:numRef>
          </c:val>
          <c:extLst>
            <c:ext xmlns:c16="http://schemas.microsoft.com/office/drawing/2014/chart" uri="{C3380CC4-5D6E-409C-BE32-E72D297353CC}">
              <c16:uniqueId val="{00000008-7083-4226-A8CF-722F917E01F4}"/>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PPT模板1!$B$89</c15:sqref>
                        </c15:formulaRef>
                      </c:ext>
                    </c:extLst>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7083-4226-A8CF-722F917E01F4}"/>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7083-4226-A8CF-722F917E01F4}"/>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7083-4226-A8CF-722F917E01F4}"/>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7083-4226-A8CF-722F917E01F4}"/>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7083-4226-A8CF-722F917E01F4}"/>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7083-4226-A8CF-722F917E01F4}"/>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7083-4226-A8CF-722F917E01F4}"/>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7083-4226-A8CF-722F917E01F4}"/>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PPT模板1!$A$90:$A$93</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PPT模板1!$B$90:$B$93</c15:sqref>
                        </c15:formulaRef>
                      </c:ext>
                    </c:extLst>
                    <c:numCache>
                      <c:formatCode>0.0%</c:formatCode>
                      <c:ptCount val="4"/>
                      <c:pt idx="0">
                        <c:v>0.30005423691505567</c:v>
                      </c:pt>
                      <c:pt idx="1">
                        <c:v>0.40197739818661654</c:v>
                      </c:pt>
                      <c:pt idx="2">
                        <c:v>0.19674717018755317</c:v>
                      </c:pt>
                      <c:pt idx="3">
                        <c:v>0.10122119471077462</c:v>
                      </c:pt>
                    </c:numCache>
                  </c:numRef>
                </c:val>
                <c:extLst>
                  <c:ext xmlns:c16="http://schemas.microsoft.com/office/drawing/2014/chart" uri="{C3380CC4-5D6E-409C-BE32-E72D297353CC}">
                    <c16:uniqueId val="{00000011-7083-4226-A8CF-722F917E01F4}"/>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2022年1-12月交易使用年限分析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PPT模板1!$B$89</c:f>
              <c:strCache>
                <c:ptCount val="1"/>
                <c:pt idx="0">
                  <c:v>2022年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EE54-475F-B47B-4AEDB01D7C7C}"/>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EE54-475F-B47B-4AEDB01D7C7C}"/>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EE54-475F-B47B-4AEDB01D7C7C}"/>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EE54-475F-B47B-4AEDB01D7C7C}"/>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EE54-475F-B47B-4AEDB01D7C7C}"/>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EE54-475F-B47B-4AEDB01D7C7C}"/>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EE54-475F-B47B-4AEDB01D7C7C}"/>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EE54-475F-B47B-4AEDB01D7C7C}"/>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PPT模板1!$A$90:$A$93</c:f>
              <c:strCache>
                <c:ptCount val="4"/>
                <c:pt idx="0">
                  <c:v>3年内</c:v>
                </c:pt>
                <c:pt idx="1">
                  <c:v>3-6年</c:v>
                </c:pt>
                <c:pt idx="2">
                  <c:v>7-10年</c:v>
                </c:pt>
                <c:pt idx="3">
                  <c:v>10年以上</c:v>
                </c:pt>
              </c:strCache>
            </c:strRef>
          </c:cat>
          <c:val>
            <c:numRef>
              <c:f>PPT模板1!$B$90:$B$93</c:f>
              <c:numCache>
                <c:formatCode>0.0%</c:formatCode>
                <c:ptCount val="4"/>
                <c:pt idx="0">
                  <c:v>0.30005423691505567</c:v>
                </c:pt>
                <c:pt idx="1">
                  <c:v>0.40197739818661654</c:v>
                </c:pt>
                <c:pt idx="2">
                  <c:v>0.19674717018755317</c:v>
                </c:pt>
                <c:pt idx="3">
                  <c:v>0.10122119471077462</c:v>
                </c:pt>
              </c:numCache>
            </c:numRef>
          </c:val>
          <c:extLst>
            <c:ext xmlns:c16="http://schemas.microsoft.com/office/drawing/2014/chart" uri="{C3380CC4-5D6E-409C-BE32-E72D297353CC}">
              <c16:uniqueId val="{00000008-EE54-475F-B47B-4AEDB01D7C7C}"/>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PPT模板1!$C$89</c15:sqref>
                        </c15:formulaRef>
                      </c:ext>
                    </c:extLst>
                    <c:strCache>
                      <c:ptCount val="1"/>
                      <c:pt idx="0">
                        <c:v>2021年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EE54-475F-B47B-4AEDB01D7C7C}"/>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EE54-475F-B47B-4AEDB01D7C7C}"/>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EE54-475F-B47B-4AEDB01D7C7C}"/>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EE54-475F-B47B-4AEDB01D7C7C}"/>
                    </c:ext>
                  </c:extLst>
                </c:dPt>
                <c:cat>
                  <c:strRef>
                    <c:extLst>
                      <c:ext uri="{02D57815-91ED-43cb-92C2-25804820EDAC}">
                        <c15:formulaRef>
                          <c15:sqref>PPT模板1!$A$90:$A$93</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PPT模板1!$C$90:$C$93</c15:sqref>
                        </c15:formulaRef>
                      </c:ext>
                    </c:extLst>
                    <c:numCache>
                      <c:formatCode>0.0%</c:formatCode>
                      <c:ptCount val="4"/>
                      <c:pt idx="0">
                        <c:v>0.23588025962237644</c:v>
                      </c:pt>
                      <c:pt idx="1">
                        <c:v>0.36143477092141579</c:v>
                      </c:pt>
                      <c:pt idx="2">
                        <c:v>0.24058930869744743</c:v>
                      </c:pt>
                      <c:pt idx="3">
                        <c:v>0.16209566075876031</c:v>
                      </c:pt>
                    </c:numCache>
                  </c:numRef>
                </c:val>
                <c:extLst>
                  <c:ext xmlns:c16="http://schemas.microsoft.com/office/drawing/2014/chart" uri="{C3380CC4-5D6E-409C-BE32-E72D297353CC}">
                    <c16:uniqueId val="{00000011-EE54-475F-B47B-4AEDB01D7C7C}"/>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2022</a:t>
            </a:r>
            <a:r>
              <a:rPr lang="zh-CN">
                <a:solidFill>
                  <a:schemeClr val="bg2">
                    <a:lumMod val="25000"/>
                  </a:schemeClr>
                </a:solidFill>
                <a:latin typeface="微软雅黑" panose="020B0503020204020204" pitchFamily="34" charset="-122"/>
                <a:ea typeface="微软雅黑" panose="020B0503020204020204" pitchFamily="34" charset="-122"/>
              </a:rPr>
              <a:t>年</a:t>
            </a:r>
            <a:r>
              <a:rPr lang="en-US" altLang="zh-CN">
                <a:solidFill>
                  <a:schemeClr val="bg2">
                    <a:lumMod val="25000"/>
                  </a:schemeClr>
                </a:solidFill>
                <a:latin typeface="微软雅黑" panose="020B0503020204020204" pitchFamily="34" charset="-122"/>
                <a:ea typeface="微软雅黑" panose="020B0503020204020204" pitchFamily="34" charset="-122"/>
              </a:rPr>
              <a:t>1-12</a:t>
            </a:r>
            <a:r>
              <a:rPr lang="zh-CN" altLang="en-US">
                <a:solidFill>
                  <a:schemeClr val="bg2">
                    <a:lumMod val="25000"/>
                  </a:schemeClr>
                </a:solidFill>
                <a:latin typeface="微软雅黑" panose="020B0503020204020204" pitchFamily="34" charset="-122"/>
                <a:ea typeface="微软雅黑" panose="020B0503020204020204" pitchFamily="34" charset="-122"/>
              </a:rPr>
              <a:t>月</a:t>
            </a:r>
            <a:r>
              <a:rPr lang="zh-CN">
                <a:solidFill>
                  <a:schemeClr val="bg2">
                    <a:lumMod val="25000"/>
                  </a:schemeClr>
                </a:solidFill>
                <a:latin typeface="微软雅黑" panose="020B0503020204020204" pitchFamily="34" charset="-122"/>
                <a:ea typeface="微软雅黑" panose="020B0503020204020204" pitchFamily="34" charset="-122"/>
              </a:rPr>
              <a:t>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6592350956130474E-2"/>
          <c:y val="0.2836484415510257"/>
          <c:w val="0.82089526677634184"/>
          <c:h val="0.57888182185224424"/>
        </c:manualLayout>
      </c:layout>
      <c:barChart>
        <c:barDir val="col"/>
        <c:grouping val="clustered"/>
        <c:varyColors val="0"/>
        <c:ser>
          <c:idx val="0"/>
          <c:order val="0"/>
          <c:tx>
            <c:strRef>
              <c:f>'新能源模板（二手车）'!$A$236</c:f>
              <c:strCache>
                <c:ptCount val="1"/>
                <c:pt idx="0">
                  <c:v>2022年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'新能源模板（二手车）'!$B$235:$E$235</c:f>
              <c:strCache>
                <c:ptCount val="4"/>
                <c:pt idx="0">
                  <c:v>2年以下</c:v>
                </c:pt>
                <c:pt idx="1">
                  <c:v>2-4年</c:v>
                </c:pt>
                <c:pt idx="2">
                  <c:v>4-6年</c:v>
                </c:pt>
                <c:pt idx="3">
                  <c:v>6年以上</c:v>
                </c:pt>
              </c:strCache>
            </c:strRef>
          </c:cat>
          <c:val>
            <c:numRef>
              <c:f>'新能源模板（二手车）'!$B$236:$E$236</c:f>
              <c:numCache>
                <c:formatCode>0.0%</c:formatCode>
                <c:ptCount val="4"/>
                <c:pt idx="0">
                  <c:v>0.33951055930376461</c:v>
                </c:pt>
                <c:pt idx="1">
                  <c:v>0.43390155295620586</c:v>
                </c:pt>
                <c:pt idx="2">
                  <c:v>0.19227114854884428</c:v>
                </c:pt>
                <c:pt idx="3">
                  <c:v>3.4316739191185275E-2</c:v>
                </c:pt>
              </c:numCache>
            </c:numRef>
          </c:val>
          <c:extLst>
            <c:ext xmlns:c16="http://schemas.microsoft.com/office/drawing/2014/chart" uri="{C3380CC4-5D6E-409C-BE32-E72D297353CC}">
              <c16:uniqueId val="{00000000-955F-4974-A046-4A1830DE7C79}"/>
            </c:ext>
          </c:extLst>
        </c:ser>
        <c:ser>
          <c:idx val="1"/>
          <c:order val="1"/>
          <c:tx>
            <c:strRef>
              <c:f>'新能源模板（二手车）'!$A$237</c:f>
              <c:strCache>
                <c:ptCount val="1"/>
                <c:pt idx="0">
                  <c:v>2021年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'新能源模板（二手车）'!$B$235:$E$235</c:f>
              <c:strCache>
                <c:ptCount val="4"/>
                <c:pt idx="0">
                  <c:v>2年以下</c:v>
                </c:pt>
                <c:pt idx="1">
                  <c:v>2-4年</c:v>
                </c:pt>
                <c:pt idx="2">
                  <c:v>4-6年</c:v>
                </c:pt>
                <c:pt idx="3">
                  <c:v>6年以上</c:v>
                </c:pt>
              </c:strCache>
            </c:strRef>
          </c:cat>
          <c:val>
            <c:numRef>
              <c:f>'新能源模板（二手车）'!$B$237:$E$237</c:f>
              <c:numCache>
                <c:formatCode>0.0%</c:formatCode>
                <c:ptCount val="4"/>
                <c:pt idx="0">
                  <c:v>0.22639156558213355</c:v>
                </c:pt>
                <c:pt idx="1">
                  <c:v>0.40446409452191112</c:v>
                </c:pt>
                <c:pt idx="2">
                  <c:v>0.3070702490269433</c:v>
                </c:pt>
                <c:pt idx="3">
                  <c:v>6.2074090869012083E-2</c:v>
                </c:pt>
              </c:numCache>
            </c:numRef>
          </c:val>
          <c:extLst>
            <c:ext xmlns:c16="http://schemas.microsoft.com/office/drawing/2014/chart" uri="{C3380CC4-5D6E-409C-BE32-E72D297353CC}">
              <c16:uniqueId val="{00000001-955F-4974-A046-4A1830DE7C79}"/>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55000000000000004"/>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PPT模板新!$A$213</c:f>
              <c:strCache>
                <c:ptCount val="1"/>
                <c:pt idx="0">
                  <c:v>2022年累计</c:v>
                </c:pt>
              </c:strCache>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E975-4A6E-8615-C708C0B5C1E8}"/>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E975-4A6E-8615-C708C0B5C1E8}"/>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E975-4A6E-8615-C708C0B5C1E8}"/>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E975-4A6E-8615-C708C0B5C1E8}"/>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E975-4A6E-8615-C708C0B5C1E8}"/>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E975-4A6E-8615-C708C0B5C1E8}"/>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E975-4A6E-8615-C708C0B5C1E8}"/>
              </c:ext>
            </c:extLst>
          </c:dPt>
          <c:dLbls>
            <c:dLbl>
              <c:idx val="0"/>
              <c:layout>
                <c:manualLayout>
                  <c:x val="0.18214366659634981"/>
                  <c:y val="-0.118150722828809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E975-4A6E-8615-C708C0B5C1E8}"/>
                </c:ext>
              </c:extLst>
            </c:dLbl>
            <c:dLbl>
              <c:idx val="1"/>
              <c:layout>
                <c:manualLayout>
                  <c:x val="0.21671706484195558"/>
                  <c:y val="0.1235538534802627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E975-4A6E-8615-C708C0B5C1E8}"/>
                </c:ext>
              </c:extLst>
            </c:dLbl>
            <c:dLbl>
              <c:idx val="2"/>
              <c:layout>
                <c:manualLayout>
                  <c:x val="-0.22686069420465721"/>
                  <c:y val="0.1394133541075789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E975-4A6E-8615-C708C0B5C1E8}"/>
                </c:ext>
              </c:extLst>
            </c:dLbl>
            <c:dLbl>
              <c:idx val="3"/>
              <c:layout>
                <c:manualLayout>
                  <c:x val="-0.19600093778765085"/>
                  <c:y val="2.6039239706787395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E975-4A6E-8615-C708C0B5C1E8}"/>
                </c:ext>
              </c:extLst>
            </c:dLbl>
            <c:dLbl>
              <c:idx val="4"/>
              <c:layout>
                <c:manualLayout>
                  <c:x val="-0.22092247867042761"/>
                  <c:y val="-9.147598947751611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E975-4A6E-8615-C708C0B5C1E8}"/>
                </c:ext>
              </c:extLst>
            </c:dLbl>
            <c:dLbl>
              <c:idx val="5"/>
              <c:layout>
                <c:manualLayout>
                  <c:x val="-0.14070877004892293"/>
                  <c:y val="-0.2161525750610734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B-E975-4A6E-8615-C708C0B5C1E8}"/>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E975-4A6E-8615-C708C0B5C1E8}"/>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PPT模板新!$B$212:$H$212</c:f>
              <c:strCache>
                <c:ptCount val="7"/>
                <c:pt idx="0">
                  <c:v>3万以下</c:v>
                </c:pt>
                <c:pt idx="1">
                  <c:v>3-5万</c:v>
                </c:pt>
                <c:pt idx="2">
                  <c:v>5-8万</c:v>
                </c:pt>
                <c:pt idx="3">
                  <c:v>8-12万</c:v>
                </c:pt>
                <c:pt idx="4">
                  <c:v>12-15万</c:v>
                </c:pt>
                <c:pt idx="5">
                  <c:v>15-30万</c:v>
                </c:pt>
                <c:pt idx="6">
                  <c:v>30万以上</c:v>
                </c:pt>
              </c:strCache>
            </c:strRef>
          </c:cat>
          <c:val>
            <c:numRef>
              <c:f>PPT模板新!$B$213:$H$213</c:f>
              <c:numCache>
                <c:formatCode>0.00%</c:formatCode>
                <c:ptCount val="7"/>
                <c:pt idx="0">
                  <c:v>0.32602225982560412</c:v>
                </c:pt>
                <c:pt idx="1">
                  <c:v>0.23497425571649391</c:v>
                </c:pt>
                <c:pt idx="2">
                  <c:v>0.1640856686736254</c:v>
                </c:pt>
                <c:pt idx="3">
                  <c:v>0.11384318853439188</c:v>
                </c:pt>
                <c:pt idx="4">
                  <c:v>4.0236378416230824E-2</c:v>
                </c:pt>
                <c:pt idx="5">
                  <c:v>9.2051148286348999E-2</c:v>
                </c:pt>
                <c:pt idx="6">
                  <c:v>2.8787100547304843E-2</c:v>
                </c:pt>
              </c:numCache>
            </c:numRef>
          </c:val>
          <c:extLst xmlns:c15="http://schemas.microsoft.com/office/drawing/2012/chart">
            <c:ext xmlns:c16="http://schemas.microsoft.com/office/drawing/2014/chart" uri="{C3380CC4-5D6E-409C-BE32-E72D297353CC}">
              <c16:uniqueId val="{0000000E-E975-4A6E-8615-C708C0B5C1E8}"/>
            </c:ext>
          </c:extLst>
        </c:ser>
        <c:dLbls>
          <c:showLegendKey val="0"/>
          <c:showVal val="1"/>
          <c:showCatName val="0"/>
          <c:showSerName val="0"/>
          <c:showPercent val="0"/>
          <c:showBubbleSize val="0"/>
          <c:showLeaderLines val="1"/>
        </c:dLbls>
        <c:firstSliceAng val="0"/>
        <c:holeSize val="50"/>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0"/>
          <c:order val="0"/>
          <c:tx>
            <c:strRef>
              <c:f>PPT模板新!$L$213</c:f>
              <c:strCache>
                <c:ptCount val="1"/>
                <c:pt idx="0">
                  <c:v>2021年累计</c:v>
                </c:pt>
              </c:strCache>
            </c:strRef>
          </c:tx>
          <c:spPr>
            <a:ln w="19050">
              <a:solidFill>
                <a:schemeClr val="bg1"/>
              </a:solidFill>
            </a:ln>
          </c:spPr>
          <c:dPt>
            <c:idx val="0"/>
            <c:bubble3D val="0"/>
            <c:spPr>
              <a:solidFill>
                <a:schemeClr val="accent4">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2386-4636-94C7-F806466D1441}"/>
              </c:ext>
            </c:extLst>
          </c:dPt>
          <c:dPt>
            <c:idx val="1"/>
            <c:bubble3D val="0"/>
            <c:spPr>
              <a:solidFill>
                <a:schemeClr val="accent4">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2386-4636-94C7-F806466D1441}"/>
              </c:ext>
            </c:extLst>
          </c:dPt>
          <c:dPt>
            <c:idx val="2"/>
            <c:bubble3D val="0"/>
            <c:spPr>
              <a:solidFill>
                <a:schemeClr val="accent4">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2386-4636-94C7-F806466D1441}"/>
              </c:ext>
            </c:extLst>
          </c:dPt>
          <c:dPt>
            <c:idx val="3"/>
            <c:bubble3D val="0"/>
            <c:spPr>
              <a:solidFill>
                <a:schemeClr val="accent4"/>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2386-4636-94C7-F806466D1441}"/>
              </c:ext>
            </c:extLst>
          </c:dPt>
          <c:dPt>
            <c:idx val="4"/>
            <c:bubble3D val="0"/>
            <c:spPr>
              <a:solidFill>
                <a:schemeClr val="accent4">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2386-4636-94C7-F806466D1441}"/>
              </c:ext>
            </c:extLst>
          </c:dPt>
          <c:dPt>
            <c:idx val="5"/>
            <c:bubble3D val="0"/>
            <c:spPr>
              <a:solidFill>
                <a:schemeClr val="accent4">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2386-4636-94C7-F806466D1441}"/>
              </c:ext>
            </c:extLst>
          </c:dPt>
          <c:dPt>
            <c:idx val="6"/>
            <c:bubble3D val="0"/>
            <c:spPr>
              <a:solidFill>
                <a:schemeClr val="accent4">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2386-4636-94C7-F806466D1441}"/>
              </c:ext>
            </c:extLst>
          </c:dPt>
          <c:dLbls>
            <c:dLbl>
              <c:idx val="0"/>
              <c:layout>
                <c:manualLayout>
                  <c:x val="0.16859336763829827"/>
                  <c:y val="-0.16183862268110952"/>
                </c:manualLayout>
              </c:layout>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1-2386-4636-94C7-F806466D1441}"/>
                </c:ext>
              </c:extLst>
            </c:dLbl>
            <c:dLbl>
              <c:idx val="1"/>
              <c:layout>
                <c:manualLayout>
                  <c:x val="0.22967760333981518"/>
                  <c:y val="0.1125921067778100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3-2386-4636-94C7-F806466D1441}"/>
                </c:ext>
              </c:extLst>
            </c:dLbl>
            <c:dLbl>
              <c:idx val="2"/>
              <c:layout>
                <c:manualLayout>
                  <c:x val="-0.23395383171539602"/>
                  <c:y val="0.11798672753384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5-2386-4636-94C7-F806466D1441}"/>
                </c:ext>
              </c:extLst>
            </c:dLbl>
            <c:dLbl>
              <c:idx val="3"/>
              <c:layout>
                <c:manualLayout>
                  <c:x val="-0.21428730593819464"/>
                  <c:y val="1.009473718639519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7-2386-4636-94C7-F806466D1441}"/>
                </c:ext>
              </c:extLst>
            </c:dLbl>
            <c:dLbl>
              <c:idx val="4"/>
              <c:layout>
                <c:manualLayout>
                  <c:x val="-0.24138264954531738"/>
                  <c:y val="-0.1193761609584924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9-2386-4636-94C7-F806466D1441}"/>
                </c:ext>
              </c:extLst>
            </c:dLbl>
            <c:dLbl>
              <c:idx val="5"/>
              <c:layout>
                <c:manualLayout>
                  <c:x val="-0.20826611846994514"/>
                  <c:y val="-0.22187438009648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B-2386-4636-94C7-F806466D1441}"/>
                </c:ext>
              </c:extLst>
            </c:dLbl>
            <c:dLbl>
              <c:idx val="6"/>
              <c:layout>
                <c:manualLayout>
                  <c:x val="0.17311613282360255"/>
                  <c:y val="-0.22726857607923212"/>
                </c:manualLayout>
              </c:layout>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D-2386-4636-94C7-F806466D144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PPT模板新!$M$212:$S$212</c:f>
              <c:strCache>
                <c:ptCount val="7"/>
                <c:pt idx="0">
                  <c:v>3万以下</c:v>
                </c:pt>
                <c:pt idx="1">
                  <c:v>3-5万</c:v>
                </c:pt>
                <c:pt idx="2">
                  <c:v>5-8万</c:v>
                </c:pt>
                <c:pt idx="3">
                  <c:v>8-12万</c:v>
                </c:pt>
                <c:pt idx="4">
                  <c:v>12-15万</c:v>
                </c:pt>
                <c:pt idx="5">
                  <c:v>15-30万</c:v>
                </c:pt>
                <c:pt idx="6">
                  <c:v>30万以上</c:v>
                </c:pt>
              </c:strCache>
            </c:strRef>
          </c:cat>
          <c:val>
            <c:numRef>
              <c:f>PPT模板新!$M$213:$S$213</c:f>
              <c:numCache>
                <c:formatCode>0.00%</c:formatCode>
                <c:ptCount val="7"/>
                <c:pt idx="0">
                  <c:v>0.32546044159863907</c:v>
                </c:pt>
                <c:pt idx="1">
                  <c:v>0.22793694485839511</c:v>
                </c:pt>
                <c:pt idx="2">
                  <c:v>0.16335656145100072</c:v>
                </c:pt>
                <c:pt idx="3">
                  <c:v>0.11927686239829612</c:v>
                </c:pt>
                <c:pt idx="4">
                  <c:v>4.1250723593275605E-2</c:v>
                </c:pt>
                <c:pt idx="5">
                  <c:v>9.2843557024213166E-2</c:v>
                </c:pt>
                <c:pt idx="6">
                  <c:v>2.9874909076180237E-2</c:v>
                </c:pt>
              </c:numCache>
            </c:numRef>
          </c:val>
          <c:extLst xmlns:c15="http://schemas.microsoft.com/office/drawing/2012/chart">
            <c:ext xmlns:c16="http://schemas.microsoft.com/office/drawing/2014/chart" uri="{C3380CC4-5D6E-409C-BE32-E72D297353CC}">
              <c16:uniqueId val="{0000000E-2386-4636-94C7-F806466D1441}"/>
            </c:ext>
          </c:extLst>
        </c:ser>
        <c:dLbls>
          <c:showLegendKey val="0"/>
          <c:showVal val="1"/>
          <c:showCatName val="0"/>
          <c:showSerName val="0"/>
          <c:showPercent val="0"/>
          <c:showBubbleSize val="0"/>
          <c:showLeaderLines val="1"/>
        </c:dLbls>
        <c:firstSliceAng val="0"/>
        <c:holeSize val="50"/>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2022</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12</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PPT模板1!$M$282</c:f>
              <c:strCache>
                <c:ptCount val="1"/>
                <c:pt idx="0">
                  <c:v>2022.12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PPT模板1!$L$284:$L$293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PPT模板1!$M$284:$M$293</c:f>
              <c:numCache>
                <c:formatCode>0.00_);[Red]\(0.00\)</c:formatCode>
                <c:ptCount val="10"/>
                <c:pt idx="0">
                  <c:v>85.296999999999997</c:v>
                </c:pt>
                <c:pt idx="1">
                  <c:v>17.798200000000001</c:v>
                </c:pt>
                <c:pt idx="2">
                  <c:v>8.5370000000000008</c:v>
                </c:pt>
                <c:pt idx="3">
                  <c:v>2.8212000000000002</c:v>
                </c:pt>
                <c:pt idx="4">
                  <c:v>8.6231000000000009</c:v>
                </c:pt>
                <c:pt idx="5">
                  <c:v>11.172499999999999</c:v>
                </c:pt>
                <c:pt idx="6">
                  <c:v>0.47570000000000001</c:v>
                </c:pt>
                <c:pt idx="7">
                  <c:v>0.97709999999999997</c:v>
                </c:pt>
                <c:pt idx="8">
                  <c:v>3.2585000000000002</c:v>
                </c:pt>
                <c:pt idx="9">
                  <c:v>2.6758999999999999</c:v>
                </c:pt>
              </c:numCache>
              <c:extLst/>
            </c:numRef>
          </c:val>
          <c:extLst>
            <c:ext xmlns:c16="http://schemas.microsoft.com/office/drawing/2014/chart" uri="{C3380CC4-5D6E-409C-BE32-E72D297353CC}">
              <c16:uniqueId val="{00000000-415E-4FEE-B6FC-0EB7C33CBE1F}"/>
            </c:ext>
          </c:extLst>
        </c:ser>
        <c:ser>
          <c:idx val="1"/>
          <c:order val="1"/>
          <c:tx>
            <c:strRef>
              <c:f>PPT模板1!$N$282</c:f>
              <c:strCache>
                <c:ptCount val="1"/>
                <c:pt idx="0">
                  <c:v>2022.11</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PPT模板1!$L$284:$L$293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PPT模板1!$N$284:$N$293</c:f>
              <c:numCache>
                <c:formatCode>0.00_);[Red]\(0.00\)</c:formatCode>
                <c:ptCount val="10"/>
                <c:pt idx="0">
                  <c:v>76.581800000000001</c:v>
                </c:pt>
                <c:pt idx="1">
                  <c:v>16.113600000000002</c:v>
                </c:pt>
                <c:pt idx="2">
                  <c:v>7.8331999999999997</c:v>
                </c:pt>
                <c:pt idx="3">
                  <c:v>2.6189</c:v>
                </c:pt>
                <c:pt idx="4">
                  <c:v>7.4954999999999998</c:v>
                </c:pt>
                <c:pt idx="5">
                  <c:v>10.2265</c:v>
                </c:pt>
                <c:pt idx="6">
                  <c:v>0.4294</c:v>
                </c:pt>
                <c:pt idx="7">
                  <c:v>0.86360000000000003</c:v>
                </c:pt>
                <c:pt idx="8">
                  <c:v>3.0179999999999998</c:v>
                </c:pt>
                <c:pt idx="9">
                  <c:v>2.6635</c:v>
                </c:pt>
              </c:numCache>
              <c:extLst/>
            </c:numRef>
          </c:val>
          <c:extLst>
            <c:ext xmlns:c16="http://schemas.microsoft.com/office/drawing/2014/chart" uri="{C3380CC4-5D6E-409C-BE32-E72D297353CC}">
              <c16:uniqueId val="{00000001-415E-4FEE-B6FC-0EB7C33CBE1F}"/>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latin typeface="微软雅黑" panose="020B0503020204020204" pitchFamily="34" charset="-122"/>
                <a:ea typeface="微软雅黑" panose="020B0503020204020204" pitchFamily="34" charset="-122"/>
              </a:rPr>
              <a:t>2022</a:t>
            </a:r>
            <a:r>
              <a:rPr lang="zh-CN" altLang="en-US">
                <a:latin typeface="微软雅黑" panose="020B0503020204020204" pitchFamily="34" charset="-122"/>
                <a:ea typeface="微软雅黑" panose="020B0503020204020204" pitchFamily="34" charset="-122"/>
              </a:rPr>
              <a:t>年二手车交易价格区间分布</a:t>
            </a:r>
            <a:endParaRPr lang="zh-CN">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673099358787395"/>
          <c:h val="0.4831777200073708"/>
        </c:manualLayout>
      </c:layout>
      <c:barChart>
        <c:barDir val="col"/>
        <c:grouping val="clustered"/>
        <c:varyColors val="0"/>
        <c:ser>
          <c:idx val="0"/>
          <c:order val="0"/>
          <c:tx>
            <c:strRef>
              <c:f>'新能源模板（二手车）'!$A$113</c:f>
              <c:strCache>
                <c:ptCount val="1"/>
                <c:pt idx="0">
                  <c:v>2022.1-12</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'新能源模板（二手车）'!$B$112:$H$112</c:f>
              <c:strCache>
                <c:ptCount val="7"/>
                <c:pt idx="0">
                  <c:v>3万以下</c:v>
                </c:pt>
                <c:pt idx="1">
                  <c:v>3-5万</c:v>
                </c:pt>
                <c:pt idx="2">
                  <c:v>5-8万</c:v>
                </c:pt>
                <c:pt idx="3">
                  <c:v>8-12万</c:v>
                </c:pt>
                <c:pt idx="4">
                  <c:v>12-15万</c:v>
                </c:pt>
                <c:pt idx="5">
                  <c:v>15-30万</c:v>
                </c:pt>
                <c:pt idx="6">
                  <c:v>30万以上</c:v>
                </c:pt>
              </c:strCache>
            </c:strRef>
          </c:cat>
          <c:val>
            <c:numRef>
              <c:f>'新能源模板（二手车）'!$B$113:$H$113</c:f>
              <c:numCache>
                <c:formatCode>0.0%</c:formatCode>
                <c:ptCount val="7"/>
                <c:pt idx="0">
                  <c:v>0.32074059210323219</c:v>
                </c:pt>
                <c:pt idx="1">
                  <c:v>0.18305652455777482</c:v>
                </c:pt>
                <c:pt idx="2">
                  <c:v>0.14899824036057172</c:v>
                </c:pt>
                <c:pt idx="3">
                  <c:v>9.4325934615503343E-2</c:v>
                </c:pt>
                <c:pt idx="4">
                  <c:v>3.9723088321550949E-2</c:v>
                </c:pt>
                <c:pt idx="5">
                  <c:v>0.17860340196956132</c:v>
                </c:pt>
                <c:pt idx="6">
                  <c:v>3.455221807180564E-2</c:v>
                </c:pt>
              </c:numCache>
            </c:numRef>
          </c:val>
          <c:extLst>
            <c:ext xmlns:c16="http://schemas.microsoft.com/office/drawing/2014/chart" uri="{C3380CC4-5D6E-409C-BE32-E72D297353CC}">
              <c16:uniqueId val="{00000000-7969-46FE-9C96-D277D94B2E52}"/>
            </c:ext>
          </c:extLst>
        </c:ser>
        <c:ser>
          <c:idx val="1"/>
          <c:order val="1"/>
          <c:tx>
            <c:strRef>
              <c:f>'新能源模板（二手车）'!$A$114</c:f>
              <c:strCache>
                <c:ptCount val="1"/>
                <c:pt idx="0">
                  <c:v>2021.1-12</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'新能源模板（二手车）'!$B$112:$H$112</c:f>
              <c:strCache>
                <c:ptCount val="7"/>
                <c:pt idx="0">
                  <c:v>3万以下</c:v>
                </c:pt>
                <c:pt idx="1">
                  <c:v>3-5万</c:v>
                </c:pt>
                <c:pt idx="2">
                  <c:v>5-8万</c:v>
                </c:pt>
                <c:pt idx="3">
                  <c:v>8-12万</c:v>
                </c:pt>
                <c:pt idx="4">
                  <c:v>12-15万</c:v>
                </c:pt>
                <c:pt idx="5">
                  <c:v>15-30万</c:v>
                </c:pt>
                <c:pt idx="6">
                  <c:v>30万以上</c:v>
                </c:pt>
              </c:strCache>
            </c:strRef>
          </c:cat>
          <c:val>
            <c:numRef>
              <c:f>'新能源模板（二手车）'!$B$114:$H$114</c:f>
              <c:numCache>
                <c:formatCode>0.0%</c:formatCode>
                <c:ptCount val="7"/>
                <c:pt idx="0">
                  <c:v>0.2803019215087712</c:v>
                </c:pt>
                <c:pt idx="1">
                  <c:v>0.22981788529491709</c:v>
                </c:pt>
                <c:pt idx="2">
                  <c:v>0.16810588161498735</c:v>
                </c:pt>
                <c:pt idx="3">
                  <c:v>0.14191774520668241</c:v>
                </c:pt>
                <c:pt idx="4">
                  <c:v>6.0562025634056077E-2</c:v>
                </c:pt>
                <c:pt idx="5">
                  <c:v>6.985593911388964E-2</c:v>
                </c:pt>
                <c:pt idx="6">
                  <c:v>4.9438601626696214E-2</c:v>
                </c:pt>
              </c:numCache>
            </c:numRef>
          </c:val>
          <c:extLst>
            <c:ext xmlns:c16="http://schemas.microsoft.com/office/drawing/2014/chart" uri="{C3380CC4-5D6E-409C-BE32-E72D297353CC}">
              <c16:uniqueId val="{00000001-7969-46FE-9C96-D277D94B2E52}"/>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9308966181166235"/>
          <c:h val="7.2819807561002772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solidFill>
        <a:schemeClr val="bg2">
          <a:lumMod val="50000"/>
        </a:schemeClr>
      </a:solidFill>
      <a:round/>
    </a:ln>
    <a:effectLst/>
  </c:spPr>
  <c:txPr>
    <a:bodyPr/>
    <a:lstStyle/>
    <a:p>
      <a:pPr>
        <a:defRPr/>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0215840292183666"/>
          <c:y val="0.22157036413276454"/>
          <c:w val="0.82811349135547729"/>
          <c:h val="0.51071736011054947"/>
        </c:manualLayout>
      </c:layout>
      <c:barChart>
        <c:barDir val="col"/>
        <c:grouping val="clustered"/>
        <c:varyColors val="0"/>
        <c:ser>
          <c:idx val="0"/>
          <c:order val="0"/>
          <c:tx>
            <c:strRef>
              <c:f>PPT模板新!$R$374</c:f>
              <c:strCache>
                <c:ptCount val="1"/>
                <c:pt idx="0">
                  <c:v>2022.1-12</c:v>
                </c:pt>
              </c:strCache>
            </c:strRef>
          </c:tx>
          <c:spPr>
            <a:gradFill rotWithShape="1">
              <a:gsLst>
                <a:gs pos="0">
                  <a:schemeClr val="accent1">
                    <a:tint val="77000"/>
                    <a:satMod val="103000"/>
                    <a:lumMod val="102000"/>
                    <a:tint val="94000"/>
                  </a:schemeClr>
                </a:gs>
                <a:gs pos="50000">
                  <a:schemeClr val="accent1">
                    <a:tint val="77000"/>
                    <a:satMod val="110000"/>
                    <a:lumMod val="100000"/>
                    <a:shade val="100000"/>
                  </a:schemeClr>
                </a:gs>
                <a:gs pos="100000">
                  <a:schemeClr val="accent1">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PPT模板新!$S$373:$X$373</c:f>
              <c:strCache>
                <c:ptCount val="6"/>
                <c:pt idx="0">
                  <c:v>国Ⅰ</c:v>
                </c:pt>
                <c:pt idx="1">
                  <c:v>国Ⅱ</c:v>
                </c:pt>
                <c:pt idx="2">
                  <c:v>国Ⅲ</c:v>
                </c:pt>
                <c:pt idx="3">
                  <c:v>国Ⅳ</c:v>
                </c:pt>
                <c:pt idx="4">
                  <c:v>国Ⅴ</c:v>
                </c:pt>
                <c:pt idx="5">
                  <c:v>国Ⅵ</c:v>
                </c:pt>
              </c:strCache>
            </c:strRef>
          </c:cat>
          <c:val>
            <c:numRef>
              <c:f>PPT模板新!$S$374:$X$374</c:f>
              <c:numCache>
                <c:formatCode>0.00%</c:formatCode>
                <c:ptCount val="6"/>
                <c:pt idx="0">
                  <c:v>1.5405557547945982E-4</c:v>
                </c:pt>
                <c:pt idx="1">
                  <c:v>2.2777741384268455E-2</c:v>
                </c:pt>
                <c:pt idx="2">
                  <c:v>8.9322255395831232E-2</c:v>
                </c:pt>
                <c:pt idx="3">
                  <c:v>0.40490218720056315</c:v>
                </c:pt>
                <c:pt idx="4">
                  <c:v>0.36468119100781771</c:v>
                </c:pt>
                <c:pt idx="5">
                  <c:v>0.11816256943604</c:v>
                </c:pt>
              </c:numCache>
            </c:numRef>
          </c:val>
          <c:extLst>
            <c:ext xmlns:c16="http://schemas.microsoft.com/office/drawing/2014/chart" uri="{C3380CC4-5D6E-409C-BE32-E72D297353CC}">
              <c16:uniqueId val="{00000000-1339-409B-81E3-9ECC106CE448}"/>
            </c:ext>
          </c:extLst>
        </c:ser>
        <c:ser>
          <c:idx val="1"/>
          <c:order val="1"/>
          <c:tx>
            <c:strRef>
              <c:f>PPT模板新!$R$375</c:f>
              <c:strCache>
                <c:ptCount val="1"/>
                <c:pt idx="0">
                  <c:v>2021.1-12</c:v>
                </c:pt>
              </c:strCache>
            </c:strRef>
          </c:tx>
          <c:spPr>
            <a:gradFill rotWithShape="1">
              <a:gsLst>
                <a:gs pos="0">
                  <a:schemeClr val="accent1">
                    <a:shade val="76000"/>
                    <a:satMod val="103000"/>
                    <a:lumMod val="102000"/>
                    <a:tint val="94000"/>
                  </a:schemeClr>
                </a:gs>
                <a:gs pos="50000">
                  <a:schemeClr val="accent1">
                    <a:shade val="76000"/>
                    <a:satMod val="110000"/>
                    <a:lumMod val="100000"/>
                    <a:shade val="100000"/>
                  </a:schemeClr>
                </a:gs>
                <a:gs pos="100000">
                  <a:schemeClr val="accent1">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PPT模板新!$S$373:$X$373</c:f>
              <c:strCache>
                <c:ptCount val="6"/>
                <c:pt idx="0">
                  <c:v>国Ⅰ</c:v>
                </c:pt>
                <c:pt idx="1">
                  <c:v>国Ⅱ</c:v>
                </c:pt>
                <c:pt idx="2">
                  <c:v>国Ⅲ</c:v>
                </c:pt>
                <c:pt idx="3">
                  <c:v>国Ⅳ</c:v>
                </c:pt>
                <c:pt idx="4">
                  <c:v>国Ⅴ</c:v>
                </c:pt>
                <c:pt idx="5">
                  <c:v>国Ⅵ</c:v>
                </c:pt>
              </c:strCache>
            </c:strRef>
          </c:cat>
          <c:val>
            <c:numRef>
              <c:f>PPT模板新!$S$375:$X$375</c:f>
              <c:numCache>
                <c:formatCode>0.00%</c:formatCode>
                <c:ptCount val="6"/>
                <c:pt idx="0">
                  <c:v>2.2364711270096395E-4</c:v>
                </c:pt>
                <c:pt idx="1">
                  <c:v>3.3043194403549442E-2</c:v>
                </c:pt>
                <c:pt idx="2">
                  <c:v>0.11192219805714347</c:v>
                </c:pt>
                <c:pt idx="3">
                  <c:v>0.4344189648012029</c:v>
                </c:pt>
                <c:pt idx="4">
                  <c:v>0.34140368629686002</c:v>
                </c:pt>
                <c:pt idx="5">
                  <c:v>7.8988309328543241E-2</c:v>
                </c:pt>
              </c:numCache>
            </c:numRef>
          </c:val>
          <c:extLst>
            <c:ext xmlns:c16="http://schemas.microsoft.com/office/drawing/2014/chart" uri="{C3380CC4-5D6E-409C-BE32-E72D297353CC}">
              <c16:uniqueId val="{00000001-1339-409B-81E3-9ECC106CE448}"/>
            </c:ext>
          </c:extLst>
        </c:ser>
        <c:dLbls>
          <c:showLegendKey val="0"/>
          <c:showVal val="0"/>
          <c:showCatName val="0"/>
          <c:showSerName val="0"/>
          <c:showPercent val="0"/>
          <c:showBubbleSize val="0"/>
        </c:dLbls>
        <c:gapWidth val="100"/>
        <c:overlap val="-24"/>
        <c:axId val="460906288"/>
        <c:axId val="460906704"/>
      </c:barChart>
      <c:catAx>
        <c:axId val="46090628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60906704"/>
        <c:crosses val="autoZero"/>
        <c:auto val="1"/>
        <c:lblAlgn val="ctr"/>
        <c:lblOffset val="100"/>
        <c:noMultiLvlLbl val="0"/>
      </c:catAx>
      <c:valAx>
        <c:axId val="460906704"/>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6090628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7970393775248212"/>
          <c:y val="6.2337679336722726E-2"/>
          <c:w val="0.20704524162560622"/>
          <c:h val="7.0561835378350993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schemeClr>
    </a:solidFill>
    <a:ln w="9525" cap="flat" cmpd="sng" algn="ctr">
      <a:solidFill>
        <a:schemeClr val="tx1">
          <a:lumMod val="65000"/>
          <a:lumOff val="35000"/>
        </a:schemeClr>
      </a:solidFill>
      <a:round/>
    </a:ln>
    <a:effectLst/>
  </c:spPr>
  <c:txPr>
    <a:bodyPr/>
    <a:lstStyle/>
    <a:p>
      <a:pPr>
        <a:defRPr/>
      </a:pPr>
      <a:endParaRPr lang="zh-C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PPT模板2!$AS$136</c:f>
              <c:strCache>
                <c:ptCount val="1"/>
                <c:pt idx="0">
                  <c:v>2022.1-12</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PPT模板2!$AT$135:$AY$135</c:f>
              <c:strCache>
                <c:ptCount val="6"/>
                <c:pt idx="0">
                  <c:v>华东</c:v>
                </c:pt>
                <c:pt idx="1">
                  <c:v>中南</c:v>
                </c:pt>
                <c:pt idx="2">
                  <c:v>华北</c:v>
                </c:pt>
                <c:pt idx="3">
                  <c:v>西南</c:v>
                </c:pt>
                <c:pt idx="4">
                  <c:v>东北</c:v>
                </c:pt>
                <c:pt idx="5">
                  <c:v>西北</c:v>
                </c:pt>
              </c:strCache>
            </c:strRef>
          </c:cat>
          <c:val>
            <c:numRef>
              <c:f>PPT模板2!$AT$136:$AY$136</c:f>
              <c:numCache>
                <c:formatCode>0.00</c:formatCode>
                <c:ptCount val="6"/>
                <c:pt idx="0">
                  <c:v>536.49249999999995</c:v>
                </c:pt>
                <c:pt idx="1">
                  <c:v>457.28440000000001</c:v>
                </c:pt>
                <c:pt idx="2">
                  <c:v>193.44710000000001</c:v>
                </c:pt>
                <c:pt idx="3">
                  <c:v>250.2688</c:v>
                </c:pt>
                <c:pt idx="4">
                  <c:v>93.856300000000005</c:v>
                </c:pt>
                <c:pt idx="5">
                  <c:v>71.433800000000005</c:v>
                </c:pt>
              </c:numCache>
            </c:numRef>
          </c:val>
          <c:extLst>
            <c:ext xmlns:c16="http://schemas.microsoft.com/office/drawing/2014/chart" uri="{C3380CC4-5D6E-409C-BE32-E72D297353CC}">
              <c16:uniqueId val="{00000000-2F4B-4842-BE36-1090215AEC7F}"/>
            </c:ext>
          </c:extLst>
        </c:ser>
        <c:ser>
          <c:idx val="1"/>
          <c:order val="1"/>
          <c:tx>
            <c:strRef>
              <c:f>PPT模板2!$AS$137</c:f>
              <c:strCache>
                <c:ptCount val="1"/>
                <c:pt idx="0">
                  <c:v>2021.1-12</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PPT模板2!$AT$135:$AY$135</c:f>
              <c:strCache>
                <c:ptCount val="6"/>
                <c:pt idx="0">
                  <c:v>华东</c:v>
                </c:pt>
                <c:pt idx="1">
                  <c:v>中南</c:v>
                </c:pt>
                <c:pt idx="2">
                  <c:v>华北</c:v>
                </c:pt>
                <c:pt idx="3">
                  <c:v>西南</c:v>
                </c:pt>
                <c:pt idx="4">
                  <c:v>东北</c:v>
                </c:pt>
                <c:pt idx="5">
                  <c:v>西北</c:v>
                </c:pt>
              </c:strCache>
            </c:strRef>
          </c:cat>
          <c:val>
            <c:numRef>
              <c:f>PPT模板2!$AT$137:$AY$137</c:f>
              <c:numCache>
                <c:formatCode>0.00</c:formatCode>
                <c:ptCount val="6"/>
                <c:pt idx="0">
                  <c:v>587.36699999999996</c:v>
                </c:pt>
                <c:pt idx="1">
                  <c:v>497.0301</c:v>
                </c:pt>
                <c:pt idx="2">
                  <c:v>216.45089999999999</c:v>
                </c:pt>
                <c:pt idx="3">
                  <c:v>250.35040000000001</c:v>
                </c:pt>
                <c:pt idx="4">
                  <c:v>115.89749999999999</c:v>
                </c:pt>
                <c:pt idx="5">
                  <c:v>91.412000000000006</c:v>
                </c:pt>
              </c:numCache>
            </c:numRef>
          </c:val>
          <c:extLst>
            <c:ext xmlns:c16="http://schemas.microsoft.com/office/drawing/2014/chart" uri="{C3380CC4-5D6E-409C-BE32-E72D297353CC}">
              <c16:uniqueId val="{00000001-2F4B-4842-BE36-1090215AEC7F}"/>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PPT模板2!$AS$138</c:f>
              <c:strCache>
                <c:ptCount val="1"/>
                <c:pt idx="0">
                  <c:v>同比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PPT模板2!$AT$135:$AY$135</c:f>
              <c:strCache>
                <c:ptCount val="6"/>
                <c:pt idx="0">
                  <c:v>华东</c:v>
                </c:pt>
                <c:pt idx="1">
                  <c:v>中南</c:v>
                </c:pt>
                <c:pt idx="2">
                  <c:v>华北</c:v>
                </c:pt>
                <c:pt idx="3">
                  <c:v>西南</c:v>
                </c:pt>
                <c:pt idx="4">
                  <c:v>东北</c:v>
                </c:pt>
                <c:pt idx="5">
                  <c:v>西北</c:v>
                </c:pt>
              </c:strCache>
            </c:strRef>
          </c:cat>
          <c:val>
            <c:numRef>
              <c:f>PPT模板2!$AT$138:$AY$138</c:f>
              <c:numCache>
                <c:formatCode>0.00%</c:formatCode>
                <c:ptCount val="6"/>
                <c:pt idx="0">
                  <c:v>-8.6614501665909074E-2</c:v>
                </c:pt>
                <c:pt idx="1">
                  <c:v>-7.9966384329641205E-2</c:v>
                </c:pt>
                <c:pt idx="2">
                  <c:v>-0.10627722037653799</c:v>
                </c:pt>
                <c:pt idx="3">
                  <c:v>-3.2594315806968465E-4</c:v>
                </c:pt>
                <c:pt idx="4">
                  <c:v>-0.19017839038805834</c:v>
                </c:pt>
                <c:pt idx="5">
                  <c:v>-0.2185511749004507</c:v>
                </c:pt>
              </c:numCache>
            </c:numRef>
          </c:val>
          <c:smooth val="1"/>
          <c:extLst>
            <c:ext xmlns:c16="http://schemas.microsoft.com/office/drawing/2014/chart" uri="{C3380CC4-5D6E-409C-BE32-E72D297353CC}">
              <c16:uniqueId val="{00000002-2F4B-4842-BE36-1090215AEC7F}"/>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3"/>
          <c:order val="3"/>
          <c:tx>
            <c:strRef>
              <c:f>PPT模板2!$A$201</c:f>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1CE-4E62-8437-03D046A6C2B6}"/>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PPT模板2!$B$201:$M$201</c:f>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c:ext xmlns:c16="http://schemas.microsoft.com/office/drawing/2014/chart" uri="{C3380CC4-5D6E-409C-BE32-E72D297353CC}">
              <c16:uniqueId val="{00000001-11CE-4E62-8437-03D046A6C2B6}"/>
            </c:ext>
          </c:extLst>
        </c:ser>
        <c:ser>
          <c:idx val="4"/>
          <c:order val="4"/>
          <c:tx>
            <c:strRef>
              <c:f>PPT模板2!$A$202</c:f>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1CE-4E62-8437-03D046A6C2B6}"/>
                </c:ext>
              </c:extLst>
            </c:dLbl>
            <c:dLbl>
              <c:idx val="8"/>
              <c:layout>
                <c:manualLayout>
                  <c:x val="1.2567971806081935E-2"/>
                  <c:y val="1.35047321930561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1CE-4E62-8437-03D046A6C2B6}"/>
                </c:ext>
              </c:extLst>
            </c:dLbl>
            <c:dLbl>
              <c:idx val="9"/>
              <c:layout>
                <c:manualLayout>
                  <c:x val="-1.673419553183635E-3"/>
                  <c:y val="-3.7004375573498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1CE-4E62-8437-03D046A6C2B6}"/>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c:ext xmlns:c16="http://schemas.microsoft.com/office/drawing/2014/chart" uri="{C3380CC4-5D6E-409C-BE32-E72D297353CC}">
              <c16:uniqueId val="{00000005-11CE-4E62-8437-03D046A6C2B6}"/>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6-11CE-4E62-8437-03D046A6C2B6}"/>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7-11CE-4E62-8437-03D046A6C2B6}"/>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8-11CE-4E62-8437-03D046A6C2B6}"/>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2022</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PPT模板1!$A$226</c:f>
              <c:strCache>
                <c:ptCount val="1"/>
                <c:pt idx="0">
                  <c:v>2022转籍率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PPT模板1!$B$225:$M$225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PPT模板1!$B$226:$M$226</c:f>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1"/>
          <c:extLst>
            <c:ext xmlns:c16="http://schemas.microsoft.com/office/drawing/2014/chart" uri="{C3380CC4-5D6E-409C-BE32-E72D297353CC}">
              <c16:uniqueId val="{00000000-B9E3-4732-B72F-DD251E27DC71}"/>
            </c:ext>
          </c:extLst>
        </c:ser>
        <c:ser>
          <c:idx val="1"/>
          <c:order val="1"/>
          <c:tx>
            <c:strRef>
              <c:f>PPT模板1!$A$227</c:f>
              <c:strCache>
                <c:ptCount val="1"/>
                <c:pt idx="0">
                  <c:v>2021转籍率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PPT模板1!$B$225:$M$225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PPT模板1!$B$227:$M$227</c:f>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1"/>
          <c:extLst>
            <c:ext xmlns:c16="http://schemas.microsoft.com/office/drawing/2014/chart" uri="{C3380CC4-5D6E-409C-BE32-E72D297353CC}">
              <c16:uniqueId val="{00000001-B9E3-4732-B72F-DD251E27DC71}"/>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PPT模板1!$A$228</c15:sqref>
                        </c15:formulaRef>
                      </c:ext>
                    </c:extLst>
                    <c:strCache>
                      <c:ptCount val="1"/>
                      <c:pt idx="0">
                        <c:v>2020转籍率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PPT模板1!$B$225:$M$225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PPT模板1!$B$228:$M$228</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c:ext xmlns:c16="http://schemas.microsoft.com/office/drawing/2014/chart" uri="{C3380CC4-5D6E-409C-BE32-E72D297353CC}">
                    <c16:uniqueId val="{00000002-B9E3-4732-B72F-DD251E27DC71}"/>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29000000000000004"/>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2022年12月</c:v>
                </c:pt>
                <c:pt idx="1">
                  <c:v>2023年1月
（1-20日）</c:v>
                </c:pt>
              </c:strCache>
            </c:strRef>
          </c:cat>
          <c:val>
            <c:numRef>
              <c:f>调研模板!$B$4:$C$4</c:f>
              <c:numCache>
                <c:formatCode>0.0%</c:formatCode>
                <c:ptCount val="2"/>
                <c:pt idx="0">
                  <c:v>0.28947368421052633</c:v>
                </c:pt>
                <c:pt idx="1">
                  <c:v>0.30800000000000005</c:v>
                </c:pt>
              </c:numCache>
            </c:numRef>
          </c:val>
          <c:extLst>
            <c:ext xmlns:c16="http://schemas.microsoft.com/office/drawing/2014/chart" uri="{C3380CC4-5D6E-409C-BE32-E72D297353CC}">
              <c16:uniqueId val="{00000000-A061-43A5-AA73-58D8DA544939}"/>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2022年12月</c:v>
                </c:pt>
                <c:pt idx="1">
                  <c:v>2023年1月
（1-20日）</c:v>
                </c:pt>
              </c:strCache>
            </c:strRef>
          </c:cat>
          <c:val>
            <c:numRef>
              <c:f>调研模板!$B$5:$C$5</c:f>
              <c:numCache>
                <c:formatCode>0.0%</c:formatCode>
                <c:ptCount val="2"/>
                <c:pt idx="0">
                  <c:v>0.50877192982456143</c:v>
                </c:pt>
                <c:pt idx="1">
                  <c:v>0.498</c:v>
                </c:pt>
              </c:numCache>
            </c:numRef>
          </c:val>
          <c:extLst>
            <c:ext xmlns:c16="http://schemas.microsoft.com/office/drawing/2014/chart" uri="{C3380CC4-5D6E-409C-BE32-E72D297353CC}">
              <c16:uniqueId val="{00000001-A061-43A5-AA73-58D8DA544939}"/>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061-43A5-AA73-58D8DA544939}"/>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061-43A5-AA73-58D8DA54493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2022年12月</c:v>
                </c:pt>
                <c:pt idx="1">
                  <c:v>2023年1月
（1-20日）</c:v>
                </c:pt>
              </c:strCache>
            </c:strRef>
          </c:cat>
          <c:val>
            <c:numRef>
              <c:f>调研模板!$B$6:$C$6</c:f>
              <c:numCache>
                <c:formatCode>0.0%</c:formatCode>
                <c:ptCount val="2"/>
                <c:pt idx="0">
                  <c:v>0.20175438596491227</c:v>
                </c:pt>
                <c:pt idx="1">
                  <c:v>0.19400000000000001</c:v>
                </c:pt>
              </c:numCache>
            </c:numRef>
          </c:val>
          <c:extLst>
            <c:ext xmlns:c16="http://schemas.microsoft.com/office/drawing/2014/chart" uri="{C3380CC4-5D6E-409C-BE32-E72D297353CC}">
              <c16:uniqueId val="{00000004-A061-43A5-AA73-58D8DA544939}"/>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2022.12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0.00%</c:formatCode>
                <c:ptCount val="6"/>
                <c:pt idx="0">
                  <c:v>3.9798987249334603E-2</c:v>
                </c:pt>
                <c:pt idx="1">
                  <c:v>0.12810238966879017</c:v>
                </c:pt>
                <c:pt idx="2">
                  <c:v>0.50390110787620224</c:v>
                </c:pt>
                <c:pt idx="3">
                  <c:v>0.23879872781605219</c:v>
                </c:pt>
                <c:pt idx="4">
                  <c:v>6.9600184485889713E-2</c:v>
                </c:pt>
                <c:pt idx="5">
                  <c:v>1.9798602903731036E-2</c:v>
                </c:pt>
              </c:numCache>
            </c:numRef>
          </c:val>
          <c:extLst>
            <c:ext xmlns:c16="http://schemas.microsoft.com/office/drawing/2014/chart" uri="{C3380CC4-5D6E-409C-BE32-E72D297353CC}">
              <c16:uniqueId val="{00000000-A282-4578-920C-6DA64FB050D1}"/>
            </c:ext>
          </c:extLst>
        </c:ser>
        <c:ser>
          <c:idx val="1"/>
          <c:order val="1"/>
          <c:tx>
            <c:strRef>
              <c:f>PPT模板新!$A$188</c:f>
              <c:strCache>
                <c:ptCount val="1"/>
                <c:pt idx="0">
                  <c:v>2022.11</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282-4578-920C-6DA64FB050D1}"/>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282-4578-920C-6DA64FB050D1}"/>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282-4578-920C-6DA64FB050D1}"/>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282-4578-920C-6DA64FB050D1}"/>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0.00%</c:formatCode>
                <c:ptCount val="6"/>
                <c:pt idx="0">
                  <c:v>4.0601384138095616E-2</c:v>
                </c:pt>
                <c:pt idx="1">
                  <c:v>0.12830058600482591</c:v>
                </c:pt>
                <c:pt idx="2">
                  <c:v>0.50182165301089809</c:v>
                </c:pt>
                <c:pt idx="3">
                  <c:v>0.23727627078195848</c:v>
                </c:pt>
                <c:pt idx="4">
                  <c:v>7.1497891973590008E-2</c:v>
                </c:pt>
                <c:pt idx="5">
                  <c:v>2.0502214090631878E-2</c:v>
                </c:pt>
              </c:numCache>
            </c:numRef>
          </c:val>
          <c:extLst>
            <c:ext xmlns:c16="http://schemas.microsoft.com/office/drawing/2014/chart" uri="{C3380CC4-5D6E-409C-BE32-E72D297353CC}">
              <c16:uniqueId val="{00000005-A282-4578-920C-6DA64FB050D1}"/>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2022年12月交易使用年限分析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PPT模板1!$B$60</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ADF1-4A2B-BB7B-1E48FFD99FE0}"/>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ADF1-4A2B-BB7B-1E48FFD99FE0}"/>
              </c:ext>
            </c:extLst>
          </c:dPt>
          <c:dPt>
            <c:idx val="2"/>
            <c:bubble3D val="0"/>
            <c:explosion val="2"/>
            <c:spPr>
              <a:solidFill>
                <a:schemeClr val="accent5">
                  <a:tint val="86000"/>
                </a:schemeClr>
              </a:solidFill>
              <a:ln>
                <a:solidFill>
                  <a:schemeClr val="bg1"/>
                </a:solidFill>
              </a:ln>
              <a:effectLst/>
            </c:spPr>
            <c:extLst>
              <c:ext xmlns:c16="http://schemas.microsoft.com/office/drawing/2014/chart" uri="{C3380CC4-5D6E-409C-BE32-E72D297353CC}">
                <c16:uniqueId val="{00000005-ADF1-4A2B-BB7B-1E48FFD99FE0}"/>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ADF1-4A2B-BB7B-1E48FFD99FE0}"/>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ADF1-4A2B-BB7B-1E48FFD99FE0}"/>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ADF1-4A2B-BB7B-1E48FFD99FE0}"/>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ADF1-4A2B-BB7B-1E48FFD99FE0}"/>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ADF1-4A2B-BB7B-1E48FFD99FE0}"/>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PPT模板1!$A$61:$A$64</c:f>
              <c:strCache>
                <c:ptCount val="4"/>
                <c:pt idx="0">
                  <c:v>3年内</c:v>
                </c:pt>
                <c:pt idx="1">
                  <c:v>3-6年</c:v>
                </c:pt>
                <c:pt idx="2">
                  <c:v>7-10年</c:v>
                </c:pt>
                <c:pt idx="3">
                  <c:v>10年以上</c:v>
                </c:pt>
              </c:strCache>
            </c:strRef>
          </c:cat>
          <c:val>
            <c:numRef>
              <c:f>PPT模板1!$B$61:$B$64</c:f>
              <c:numCache>
                <c:formatCode>0.0%</c:formatCode>
                <c:ptCount val="4"/>
                <c:pt idx="0">
                  <c:v>0.27538440031573846</c:v>
                </c:pt>
                <c:pt idx="1">
                  <c:v>0.39018626594048694</c:v>
                </c:pt>
                <c:pt idx="2">
                  <c:v>0.21762091894586272</c:v>
                </c:pt>
                <c:pt idx="3">
                  <c:v>0.11680841479791183</c:v>
                </c:pt>
              </c:numCache>
            </c:numRef>
          </c:val>
          <c:extLst>
            <c:ext xmlns:c16="http://schemas.microsoft.com/office/drawing/2014/chart" uri="{C3380CC4-5D6E-409C-BE32-E72D297353CC}">
              <c16:uniqueId val="{00000008-ADF1-4A2B-BB7B-1E48FFD99FE0}"/>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2022年11月交易使用年限分析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0E83-45E3-9632-9E757A878A75}"/>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0E83-45E3-9632-9E757A878A75}"/>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0E83-45E3-9632-9E757A878A75}"/>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0E83-45E3-9632-9E757A878A75}"/>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0E83-45E3-9632-9E757A878A75}"/>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0E83-45E3-9632-9E757A878A75}"/>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0E83-45E3-9632-9E757A878A75}"/>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0E83-45E3-9632-9E757A878A7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PPT模板1!$A$67:$A$70</c:f>
              <c:strCache>
                <c:ptCount val="4"/>
                <c:pt idx="0">
                  <c:v>3年内</c:v>
                </c:pt>
                <c:pt idx="1">
                  <c:v>3-6年</c:v>
                </c:pt>
                <c:pt idx="2">
                  <c:v>7-10年</c:v>
                </c:pt>
                <c:pt idx="3">
                  <c:v>10年以上</c:v>
                </c:pt>
              </c:strCache>
            </c:strRef>
          </c:cat>
          <c:val>
            <c:numRef>
              <c:f>PPT模板1!$B$67:$B$70</c:f>
              <c:numCache>
                <c:formatCode>0.0%</c:formatCode>
                <c:ptCount val="4"/>
                <c:pt idx="0">
                  <c:v>0.2826515127812021</c:v>
                </c:pt>
                <c:pt idx="1">
                  <c:v>0.38215872469572293</c:v>
                </c:pt>
                <c:pt idx="2">
                  <c:v>0.21069819467475986</c:v>
                </c:pt>
                <c:pt idx="3">
                  <c:v>0.12449156784831514</c:v>
                </c:pt>
              </c:numCache>
            </c:numRef>
          </c:val>
          <c:extLst>
            <c:ext xmlns:c16="http://schemas.microsoft.com/office/drawing/2014/chart" uri="{C3380CC4-5D6E-409C-BE32-E72D297353CC}">
              <c16:uniqueId val="{00000008-0E83-45E3-9632-9E757A878A75}"/>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PPT模板1!$A$104</c:f>
              <c:strCache>
                <c:ptCount val="1"/>
                <c:pt idx="0">
                  <c:v>2022年12月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FDEA-4B04-BDE1-9C51F2CB18CC}"/>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FDEA-4B04-BDE1-9C51F2CB18CC}"/>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FDEA-4B04-BDE1-9C51F2CB18CC}"/>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FDEA-4B04-BDE1-9C51F2CB18CC}"/>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FDEA-4B04-BDE1-9C51F2CB18CC}"/>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FDEA-4B04-BDE1-9C51F2CB18CC}"/>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FDEA-4B04-BDE1-9C51F2CB18CC}"/>
              </c:ext>
            </c:extLst>
          </c:dPt>
          <c:dLbls>
            <c:dLbl>
              <c:idx val="0"/>
              <c:layout>
                <c:manualLayout>
                  <c:x val="0.18214366659634981"/>
                  <c:y val="-0.118150722828809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FDEA-4B04-BDE1-9C51F2CB18CC}"/>
                </c:ext>
              </c:extLst>
            </c:dLbl>
            <c:dLbl>
              <c:idx val="1"/>
              <c:layout>
                <c:manualLayout>
                  <c:x val="0.19257354628222823"/>
                  <c:y val="0.1015414783370647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FDEA-4B04-BDE1-9C51F2CB18CC}"/>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FDEA-4B04-BDE1-9C51F2CB18CC}"/>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FDEA-4B04-BDE1-9C51F2CB18CC}"/>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FDEA-4B04-BDE1-9C51F2CB18CC}"/>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FDEA-4B04-BDE1-9C51F2CB18CC}"/>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FDEA-4B04-BDE1-9C51F2CB18C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PPT模板1!$B$103:$H$103</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PPT模板1!$B$104:$H$104</c:f>
              <c:numCache>
                <c:formatCode>0.0%</c:formatCode>
                <c:ptCount val="7"/>
                <c:pt idx="0">
                  <c:v>0.3251</c:v>
                </c:pt>
                <c:pt idx="1">
                  <c:v>0.2452</c:v>
                </c:pt>
                <c:pt idx="2">
                  <c:v>0.1659337073953063</c:v>
                </c:pt>
                <c:pt idx="3">
                  <c:v>0.1208</c:v>
                </c:pt>
                <c:pt idx="4">
                  <c:v>3.9800000000000002E-2</c:v>
                </c:pt>
                <c:pt idx="5">
                  <c:v>8.4099999999999994E-2</c:v>
                </c:pt>
                <c:pt idx="6">
                  <c:v>1.9066292604693724E-2</c:v>
                </c:pt>
              </c:numCache>
              <c:extLst xmlns:c15="http://schemas.microsoft.com/office/drawing/2012/chart"/>
            </c:numRef>
          </c:val>
          <c:extLst xmlns:c15="http://schemas.microsoft.com/office/drawing/2012/chart">
            <c:ext xmlns:c16="http://schemas.microsoft.com/office/drawing/2014/chart" uri="{C3380CC4-5D6E-409C-BE32-E72D297353CC}">
              <c16:uniqueId val="{0000000E-FDEA-4B04-BDE1-9C51F2CB18CC}"/>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PPT模板1!$A$105</c15:sqref>
                        </c15:formulaRef>
                      </c:ext>
                    </c:extLst>
                    <c:strCache>
                      <c:ptCount val="1"/>
                      <c:pt idx="0">
                        <c:v>2022年11月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FDEA-4B04-BDE1-9C51F2CB18CC}"/>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FDEA-4B04-BDE1-9C51F2CB18CC}"/>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FDEA-4B04-BDE1-9C51F2CB18CC}"/>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FDEA-4B04-BDE1-9C51F2CB18CC}"/>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FDEA-4B04-BDE1-9C51F2CB18CC}"/>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FDEA-4B04-BDE1-9C51F2CB18CC}"/>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FDEA-4B04-BDE1-9C51F2CB18CC}"/>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FDEA-4B04-BDE1-9C51F2CB18CC}"/>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FDEA-4B04-BDE1-9C51F2CB18CC}"/>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FDEA-4B04-BDE1-9C51F2CB18CC}"/>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FDEA-4B04-BDE1-9C51F2CB18CC}"/>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FDEA-4B04-BDE1-9C51F2CB18CC}"/>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FDEA-4B04-BDE1-9C51F2CB18CC}"/>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FDEA-4B04-BDE1-9C51F2CB18C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PPT模板1!$B$103:$H$103</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PPT模板1!$B$105:$H$105</c15:sqref>
                        </c15:formulaRef>
                      </c:ext>
                    </c:extLst>
                    <c:numCache>
                      <c:formatCode>0.0%</c:formatCode>
                      <c:ptCount val="7"/>
                      <c:pt idx="0">
                        <c:v>0.32779999999999998</c:v>
                      </c:pt>
                      <c:pt idx="1">
                        <c:v>0.23649999999999999</c:v>
                      </c:pt>
                      <c:pt idx="2">
                        <c:v>0.15535481983417535</c:v>
                      </c:pt>
                      <c:pt idx="3">
                        <c:v>0.1235</c:v>
                      </c:pt>
                      <c:pt idx="4">
                        <c:v>4.0500000000000001E-2</c:v>
                      </c:pt>
                      <c:pt idx="5">
                        <c:v>9.1778252623989712E-2</c:v>
                      </c:pt>
                      <c:pt idx="6">
                        <c:v>2.4566927541834871E-2</c:v>
                      </c:pt>
                    </c:numCache>
                  </c:numRef>
                </c:val>
                <c:extLst>
                  <c:ext xmlns:c16="http://schemas.microsoft.com/office/drawing/2014/chart" uri="{C3380CC4-5D6E-409C-BE32-E72D297353CC}">
                    <c16:uniqueId val="{0000001D-FDEA-4B04-BDE1-9C51F2CB18CC}"/>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PPT模板1!$A$105</c:f>
              <c:strCache>
                <c:ptCount val="1"/>
                <c:pt idx="0">
                  <c:v>2022年11月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68E-441E-977A-3609B307A38A}"/>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368E-441E-977A-3609B307A38A}"/>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368E-441E-977A-3609B307A38A}"/>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368E-441E-977A-3609B307A38A}"/>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368E-441E-977A-3609B307A38A}"/>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368E-441E-977A-3609B307A38A}"/>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368E-441E-977A-3609B307A38A}"/>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368E-441E-977A-3609B307A38A}"/>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368E-441E-977A-3609B307A38A}"/>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368E-441E-977A-3609B307A38A}"/>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368E-441E-977A-3609B307A38A}"/>
                </c:ext>
              </c:extLst>
            </c:dLbl>
            <c:dLbl>
              <c:idx val="4"/>
              <c:layout>
                <c:manualLayout>
                  <c:x val="-0.18980539981330749"/>
                  <c:y val="-9.5892763794252003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368E-441E-977A-3609B307A38A}"/>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368E-441E-977A-3609B307A38A}"/>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368E-441E-977A-3609B307A38A}"/>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PPT模板1!$B$103:$H$103</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PPT模板1!$B$105:$H$105</c:f>
              <c:numCache>
                <c:formatCode>0.0%</c:formatCode>
                <c:ptCount val="7"/>
                <c:pt idx="0">
                  <c:v>0.32779999999999998</c:v>
                </c:pt>
                <c:pt idx="1">
                  <c:v>0.23649999999999999</c:v>
                </c:pt>
                <c:pt idx="2">
                  <c:v>0.15535481983417535</c:v>
                </c:pt>
                <c:pt idx="3">
                  <c:v>0.1235</c:v>
                </c:pt>
                <c:pt idx="4">
                  <c:v>4.0500000000000001E-2</c:v>
                </c:pt>
                <c:pt idx="5">
                  <c:v>9.1778252623989712E-2</c:v>
                </c:pt>
                <c:pt idx="6">
                  <c:v>2.4566927541834871E-2</c:v>
                </c:pt>
              </c:numCache>
              <c:extLst xmlns:c15="http://schemas.microsoft.com/office/drawing/2012/chart"/>
            </c:numRef>
          </c:val>
          <c:extLst>
            <c:ext xmlns:c16="http://schemas.microsoft.com/office/drawing/2014/chart" uri="{C3380CC4-5D6E-409C-BE32-E72D297353CC}">
              <c16:uniqueId val="{0000000E-368E-441E-977A-3609B307A38A}"/>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PPT模板1!$A$104</c15:sqref>
                        </c15:formulaRef>
                      </c:ext>
                    </c:extLst>
                    <c:strCache>
                      <c:ptCount val="1"/>
                      <c:pt idx="0">
                        <c:v>2022年12月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368E-441E-977A-3609B307A38A}"/>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368E-441E-977A-3609B307A38A}"/>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368E-441E-977A-3609B307A38A}"/>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368E-441E-977A-3609B307A38A}"/>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368E-441E-977A-3609B307A38A}"/>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368E-441E-977A-3609B307A38A}"/>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368E-441E-977A-3609B307A38A}"/>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368E-441E-977A-3609B307A38A}"/>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368E-441E-977A-3609B307A38A}"/>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368E-441E-977A-3609B307A38A}"/>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368E-441E-977A-3609B307A38A}"/>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368E-441E-977A-3609B307A38A}"/>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PPT模板1!$B$103:$H$103</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PPT模板1!$B$104:$H$104</c15:sqref>
                        </c15:formulaRef>
                      </c:ext>
                    </c:extLst>
                    <c:numCache>
                      <c:formatCode>0.0%</c:formatCode>
                      <c:ptCount val="7"/>
                      <c:pt idx="0">
                        <c:v>0.3251</c:v>
                      </c:pt>
                      <c:pt idx="1">
                        <c:v>0.2452</c:v>
                      </c:pt>
                      <c:pt idx="2">
                        <c:v>0.1659337073953063</c:v>
                      </c:pt>
                      <c:pt idx="3">
                        <c:v>0.1208</c:v>
                      </c:pt>
                      <c:pt idx="4">
                        <c:v>3.9800000000000002E-2</c:v>
                      </c:pt>
                      <c:pt idx="5">
                        <c:v>8.4099999999999994E-2</c:v>
                      </c:pt>
                      <c:pt idx="6">
                        <c:v>1.9066292604693724E-2</c:v>
                      </c:pt>
                    </c:numCache>
                  </c:numRef>
                </c:val>
                <c:extLst>
                  <c:ext xmlns:c16="http://schemas.microsoft.com/office/drawing/2014/chart" uri="{C3380CC4-5D6E-409C-BE32-E72D297353CC}">
                    <c16:uniqueId val="{0000001D-368E-441E-977A-3609B307A38A}"/>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withinLinear" id="18">
  <a:schemeClr val="accent5"/>
</cs:colorStyle>
</file>

<file path=ppt/charts/colors11.xml><?xml version="1.0" encoding="utf-8"?>
<cs:colorStyle xmlns:cs="http://schemas.microsoft.com/office/drawing/2012/chartStyle" xmlns:a="http://schemas.openxmlformats.org/drawingml/2006/main" meth="withinLinear" id="18">
  <a:schemeClr val="accent5"/>
</cs:colorStyle>
</file>

<file path=ppt/charts/colors12.xml><?xml version="1.0" encoding="utf-8"?>
<cs:colorStyle xmlns:cs="http://schemas.microsoft.com/office/drawing/2012/chartStyle" xmlns:a="http://schemas.openxmlformats.org/drawingml/2006/main" meth="withinLinear" id="19">
  <a:schemeClr val="accent6"/>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Reversed" id="24">
  <a:schemeClr val="accent4"/>
</cs:colorStyle>
</file>

<file path=ppt/charts/colors15.xml><?xml version="1.0" encoding="utf-8"?>
<cs:colorStyle xmlns:cs="http://schemas.microsoft.com/office/drawing/2012/chartStyle" xmlns:a="http://schemas.openxmlformats.org/drawingml/2006/main" meth="withinLinear" id="18">
  <a:schemeClr val="accent5"/>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4">
  <a:schemeClr val="accent1"/>
</cs:colorStyle>
</file>

<file path=ppt/charts/colors18.xml><?xml version="1.0" encoding="utf-8"?>
<cs:colorStyle xmlns:cs="http://schemas.microsoft.com/office/drawing/2012/chartStyle" xmlns:a="http://schemas.openxmlformats.org/drawingml/2006/main" meth="withinLinear" id="17">
  <a:schemeClr val="accent4"/>
</cs:colorStyle>
</file>

<file path=ppt/charts/colors19.xml><?xml version="1.0" encoding="utf-8"?>
<cs:colorStyle xmlns:cs="http://schemas.microsoft.com/office/drawing/2012/chartStyle" xmlns:a="http://schemas.openxmlformats.org/drawingml/2006/main" meth="withinLinear" id="19">
  <a:schemeClr val="accent6"/>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20.xml><?xml version="1.0" encoding="utf-8"?>
<cs:colorStyle xmlns:cs="http://schemas.microsoft.com/office/drawing/2012/chartStyle" xmlns:a="http://schemas.openxmlformats.org/drawingml/2006/main" meth="withinLinearReversed" id="21">
  <a:schemeClr val="accent1"/>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Reversed" id="21">
  <a:schemeClr val="accent1"/>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withinLinearReversed" id="22">
  <a:schemeClr val="accent2"/>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6.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7.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9.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0.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4.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5.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2023/2/6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3601428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467869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145810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19</a:t>
            </a:fld>
            <a:endParaRPr lang="zh-CN" altLang="en-US"/>
          </a:p>
        </p:txBody>
      </p:sp>
    </p:spTree>
    <p:extLst>
      <p:ext uri="{BB962C8B-B14F-4D97-AF65-F5344CB8AC3E}">
        <p14:creationId xmlns:p14="http://schemas.microsoft.com/office/powerpoint/2010/main" val="3177636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3015890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479364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26</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2023/2/6</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2023/2/6</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2023/2/6</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2023/2/6</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2023/2/6</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2023/2/6</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2.xml"/><Relationship Id="rId5" Type="http://schemas.openxmlformats.org/officeDocument/2006/relationships/chart" Target="../charts/chart10.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12.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chart" Target="../charts/chart18.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12.xml"/><Relationship Id="rId5" Type="http://schemas.openxmlformats.org/officeDocument/2006/relationships/chart" Target="../charts/chart24.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3.xml"/><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48167" y="2545759"/>
            <a:ext cx="8065028"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2022</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12</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月及全年二手车市场深度分析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701654"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12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285728" y="4373867"/>
            <a:ext cx="8458902" cy="2093778"/>
          </a:xfrm>
          <a:prstGeom prst="rect">
            <a:avLst/>
          </a:prstGeom>
          <a:noFill/>
        </p:spPr>
        <p:txBody>
          <a:bodyPr wrap="square" rtlCol="0">
            <a:spAutoFit/>
          </a:bodyPr>
          <a:lstStyle/>
          <a:p>
            <a:pPr indent="266700">
              <a:lnSpc>
                <a:spcPct val="150000"/>
              </a:lnSpc>
            </a:pPr>
            <a:r>
              <a:rPr lang="en-US" altLang="zh-CN" sz="1100" dirty="0">
                <a:latin typeface="微软雅黑" panose="020B0503020204020204" pitchFamily="34" charset="-122"/>
                <a:ea typeface="微软雅黑" panose="020B0503020204020204" pitchFamily="34" charset="-122"/>
              </a:rPr>
              <a:t>2022</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12</a:t>
            </a:r>
            <a:r>
              <a:rPr lang="zh-CN" altLang="en-US" sz="1100" dirty="0">
                <a:latin typeface="微软雅黑" panose="020B0503020204020204" pitchFamily="34" charset="-122"/>
                <a:ea typeface="微软雅黑" panose="020B0503020204020204" pitchFamily="34" charset="-122"/>
              </a:rPr>
              <a:t>月，随着国家对防控政策的进一步优化，全国六大区均呈现较为明显增长。华东地区环比上月增长了</a:t>
            </a:r>
            <a:r>
              <a:rPr lang="en-US" altLang="zh-CN" sz="1100" dirty="0">
                <a:latin typeface="微软雅黑" panose="020B0503020204020204" pitchFamily="34" charset="-122"/>
                <a:ea typeface="微软雅黑" panose="020B0503020204020204" pitchFamily="34" charset="-122"/>
              </a:rPr>
              <a:t>6.73%</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49.19</a:t>
            </a:r>
            <a:r>
              <a:rPr lang="zh-CN" altLang="en-US" sz="1100" dirty="0">
                <a:latin typeface="微软雅黑" panose="020B0503020204020204" pitchFamily="34" charset="-122"/>
                <a:ea typeface="微软雅黑" panose="020B0503020204020204" pitchFamily="34" charset="-122"/>
              </a:rPr>
              <a:t>万辆，浙江、山东两省环比增速明显，上海正处于感染高峰期本月出现两位数的下降。</a:t>
            </a:r>
            <a:r>
              <a:rPr lang="zh-CN" altLang="en-US" sz="1100" b="1" dirty="0">
                <a:latin typeface="微软雅黑" panose="020B0503020204020204" pitchFamily="34" charset="-122"/>
                <a:ea typeface="微软雅黑" panose="020B0503020204020204" pitchFamily="34" charset="-122"/>
              </a:rPr>
              <a:t>中南地区环比增长了</a:t>
            </a:r>
            <a:r>
              <a:rPr lang="en-US" altLang="zh-CN" sz="1100" b="1" dirty="0">
                <a:latin typeface="微软雅黑" panose="020B0503020204020204" pitchFamily="34" charset="-122"/>
                <a:ea typeface="微软雅黑" panose="020B0503020204020204" pitchFamily="34" charset="-122"/>
              </a:rPr>
              <a:t>10.11%</a:t>
            </a:r>
            <a:r>
              <a:rPr lang="zh-CN" altLang="en-US" sz="1100" b="1" dirty="0">
                <a:latin typeface="微软雅黑" panose="020B0503020204020204" pitchFamily="34" charset="-122"/>
                <a:ea typeface="微软雅黑" panose="020B0503020204020204" pitchFamily="34" charset="-122"/>
              </a:rPr>
              <a:t>，二手车交易量为</a:t>
            </a:r>
            <a:r>
              <a:rPr lang="en-US" altLang="zh-CN" sz="1100" b="1" dirty="0">
                <a:latin typeface="微软雅黑" panose="020B0503020204020204" pitchFamily="34" charset="-122"/>
                <a:ea typeface="微软雅黑" panose="020B0503020204020204" pitchFamily="34" charset="-122"/>
              </a:rPr>
              <a:t>41.25</a:t>
            </a:r>
            <a:r>
              <a:rPr lang="zh-CN" altLang="en-US" sz="1100" b="1" dirty="0">
                <a:latin typeface="微软雅黑" panose="020B0503020204020204" pitchFamily="34" charset="-122"/>
                <a:ea typeface="微软雅黑" panose="020B0503020204020204" pitchFamily="34" charset="-122"/>
              </a:rPr>
              <a:t>万辆，其中河南、湖北、湖南三省环比均增长</a:t>
            </a:r>
            <a:r>
              <a:rPr lang="en-US" altLang="zh-CN" sz="1100" b="1" dirty="0">
                <a:latin typeface="微软雅黑" panose="020B0503020204020204" pitchFamily="34" charset="-122"/>
                <a:ea typeface="微软雅黑" panose="020B0503020204020204" pitchFamily="34" charset="-122"/>
              </a:rPr>
              <a:t>20%</a:t>
            </a:r>
            <a:r>
              <a:rPr lang="zh-CN" altLang="en-US" sz="1100" b="1" dirty="0">
                <a:latin typeface="微软雅黑" panose="020B0503020204020204" pitchFamily="34" charset="-122"/>
                <a:ea typeface="微软雅黑" panose="020B0503020204020204" pitchFamily="34" charset="-122"/>
              </a:rPr>
              <a:t>以上。</a:t>
            </a:r>
            <a:r>
              <a:rPr lang="zh-CN" altLang="en-US" sz="1100" dirty="0">
                <a:latin typeface="微软雅黑" panose="020B0503020204020204" pitchFamily="34" charset="-122"/>
                <a:ea typeface="微软雅黑" panose="020B0503020204020204" pitchFamily="34" charset="-122"/>
              </a:rPr>
              <a:t>华北地区较上月增长</a:t>
            </a:r>
            <a:r>
              <a:rPr lang="en-US" altLang="zh-CN" sz="1100" dirty="0">
                <a:latin typeface="微软雅黑" panose="020B0503020204020204" pitchFamily="34" charset="-122"/>
                <a:ea typeface="微软雅黑" panose="020B0503020204020204" pitchFamily="34" charset="-122"/>
              </a:rPr>
              <a:t>13.96%</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16.35</a:t>
            </a:r>
            <a:r>
              <a:rPr lang="zh-CN" altLang="en-US" sz="1100" dirty="0">
                <a:latin typeface="微软雅黑" panose="020B0503020204020204" pitchFamily="34" charset="-122"/>
                <a:ea typeface="微软雅黑" panose="020B0503020204020204" pitchFamily="34" charset="-122"/>
              </a:rPr>
              <a:t>万辆，北京、河北、内蒙古等地受到的疫情影响逐步缓解，客流明显回升，河北环比上月增长了</a:t>
            </a:r>
            <a:r>
              <a:rPr lang="en-US" altLang="zh-CN" sz="1100" dirty="0">
                <a:latin typeface="微软雅黑" panose="020B0503020204020204" pitchFamily="34" charset="-122"/>
                <a:ea typeface="微软雅黑" panose="020B0503020204020204" pitchFamily="34" charset="-122"/>
              </a:rPr>
              <a:t>33%</a:t>
            </a:r>
            <a:r>
              <a:rPr lang="zh-CN" altLang="en-US" sz="1100" dirty="0">
                <a:latin typeface="微软雅黑" panose="020B0503020204020204" pitchFamily="34" charset="-122"/>
                <a:ea typeface="微软雅黑" panose="020B0503020204020204" pitchFamily="34" charset="-122"/>
              </a:rPr>
              <a:t>，内蒙古增长了</a:t>
            </a:r>
            <a:r>
              <a:rPr lang="en-US" altLang="zh-CN" sz="1100" dirty="0">
                <a:latin typeface="微软雅黑" panose="020B0503020204020204" pitchFamily="34" charset="-122"/>
                <a:ea typeface="微软雅黑" panose="020B0503020204020204" pitchFamily="34" charset="-122"/>
              </a:rPr>
              <a:t>25%</a:t>
            </a:r>
            <a:r>
              <a:rPr lang="zh-CN" altLang="en-US" sz="1100" dirty="0">
                <a:latin typeface="微软雅黑" panose="020B0503020204020204" pitchFamily="34" charset="-122"/>
                <a:ea typeface="微软雅黑" panose="020B0503020204020204" pitchFamily="34" charset="-122"/>
              </a:rPr>
              <a:t>。</a:t>
            </a:r>
            <a:r>
              <a:rPr lang="zh-CN" altLang="en-US" sz="1100" b="1" dirty="0">
                <a:latin typeface="微软雅黑" panose="020B0503020204020204" pitchFamily="34" charset="-122"/>
                <a:ea typeface="微软雅黑" panose="020B0503020204020204" pitchFamily="34" charset="-122"/>
              </a:rPr>
              <a:t>西南地区环比增长</a:t>
            </a:r>
            <a:r>
              <a:rPr lang="en-US" altLang="zh-CN" sz="1100" b="1" dirty="0">
                <a:latin typeface="微软雅黑" panose="020B0503020204020204" pitchFamily="34" charset="-122"/>
                <a:ea typeface="微软雅黑" panose="020B0503020204020204" pitchFamily="34" charset="-122"/>
              </a:rPr>
              <a:t>17.75%</a:t>
            </a:r>
            <a:r>
              <a:rPr lang="zh-CN" altLang="en-US" sz="1100" b="1" dirty="0">
                <a:latin typeface="微软雅黑" panose="020B0503020204020204" pitchFamily="34" charset="-122"/>
                <a:ea typeface="微软雅黑" panose="020B0503020204020204" pitchFamily="34" charset="-122"/>
              </a:rPr>
              <a:t>，二手车交易量为</a:t>
            </a:r>
            <a:r>
              <a:rPr lang="en-US" altLang="zh-CN" sz="1100" b="1" dirty="0">
                <a:latin typeface="微软雅黑" panose="020B0503020204020204" pitchFamily="34" charset="-122"/>
                <a:ea typeface="微软雅黑" panose="020B0503020204020204" pitchFamily="34" charset="-122"/>
              </a:rPr>
              <a:t>22</a:t>
            </a:r>
            <a:r>
              <a:rPr lang="zh-CN" altLang="en-US" sz="1100" b="1" dirty="0">
                <a:latin typeface="微软雅黑" panose="020B0503020204020204" pitchFamily="34" charset="-122"/>
                <a:ea typeface="微软雅黑" panose="020B0503020204020204" pitchFamily="34" charset="-122"/>
              </a:rPr>
              <a:t>万辆，重庆、西藏、贵州市场逐步恢复正常增速较快，四川较上月出现小幅回落。</a:t>
            </a:r>
            <a:r>
              <a:rPr lang="zh-CN" altLang="en-US" sz="1100" dirty="0">
                <a:latin typeface="微软雅黑" panose="020B0503020204020204" pitchFamily="34" charset="-122"/>
                <a:ea typeface="微软雅黑" panose="020B0503020204020204" pitchFamily="34" charset="-122"/>
              </a:rPr>
              <a:t>东北地区环比增长</a:t>
            </a:r>
            <a:r>
              <a:rPr lang="en-US" altLang="zh-CN" sz="1100" dirty="0">
                <a:latin typeface="微软雅黑" panose="020B0503020204020204" pitchFamily="34" charset="-122"/>
                <a:ea typeface="微软雅黑" panose="020B0503020204020204" pitchFamily="34" charset="-122"/>
              </a:rPr>
              <a:t>4.40%</a:t>
            </a:r>
            <a:r>
              <a:rPr lang="zh-CN" altLang="en-US" sz="1100" dirty="0">
                <a:latin typeface="微软雅黑" panose="020B0503020204020204" pitchFamily="34" charset="-122"/>
                <a:ea typeface="微软雅黑" panose="020B0503020204020204" pitchFamily="34" charset="-122"/>
              </a:rPr>
              <a:t>，交易量为</a:t>
            </a:r>
            <a:r>
              <a:rPr lang="en-US" altLang="zh-CN" sz="1100" dirty="0">
                <a:latin typeface="微软雅黑" panose="020B0503020204020204" pitchFamily="34" charset="-122"/>
                <a:ea typeface="微软雅黑" panose="020B0503020204020204" pitchFamily="34" charset="-122"/>
              </a:rPr>
              <a:t>8.90</a:t>
            </a:r>
            <a:r>
              <a:rPr lang="zh-CN" altLang="en-US" sz="1100" dirty="0">
                <a:latin typeface="微软雅黑" panose="020B0503020204020204" pitchFamily="34" charset="-122"/>
                <a:ea typeface="微软雅黑" panose="020B0503020204020204" pitchFamily="34" charset="-122"/>
              </a:rPr>
              <a:t>万辆，辽宁、黑龙江环比上月均有增长，吉林仍是下降趋势。西北是本月增速最快的地区，二手车交易量为</a:t>
            </a:r>
            <a:r>
              <a:rPr lang="en-US" altLang="zh-CN" sz="1100" dirty="0">
                <a:latin typeface="微软雅黑" panose="020B0503020204020204" pitchFamily="34" charset="-122"/>
                <a:ea typeface="微软雅黑" panose="020B0503020204020204" pitchFamily="34" charset="-122"/>
              </a:rPr>
              <a:t>3.94</a:t>
            </a:r>
            <a:r>
              <a:rPr lang="zh-CN" altLang="en-US" sz="1100" dirty="0">
                <a:latin typeface="微软雅黑" panose="020B0503020204020204" pitchFamily="34" charset="-122"/>
                <a:ea typeface="微软雅黑" panose="020B0503020204020204" pitchFamily="34" charset="-122"/>
              </a:rPr>
              <a:t>万辆，环比增长了</a:t>
            </a:r>
            <a:r>
              <a:rPr lang="en-US" altLang="zh-CN" sz="1100" dirty="0">
                <a:latin typeface="微软雅黑" panose="020B0503020204020204" pitchFamily="34" charset="-122"/>
                <a:ea typeface="微软雅黑" panose="020B0503020204020204" pitchFamily="34" charset="-122"/>
              </a:rPr>
              <a:t>44.13%</a:t>
            </a:r>
            <a:r>
              <a:rPr lang="zh-CN" altLang="en-US" sz="1100" dirty="0">
                <a:latin typeface="微软雅黑" panose="020B0503020204020204" pitchFamily="34" charset="-122"/>
                <a:ea typeface="微软雅黑" panose="020B0503020204020204" pitchFamily="34" charset="-122"/>
              </a:rPr>
              <a:t>，一方面因为西北地区基数相对较小，另外新疆、青海两地的疫情影响消除，市场需求开始回补，甘肃、宁夏已逐步恢复到正常水平。</a:t>
            </a:r>
            <a:endParaRPr lang="zh-CN" altLang="zh-CN" sz="1100" dirty="0">
              <a:latin typeface="微软雅黑" panose="020B0503020204020204" pitchFamily="34" charset="-122"/>
              <a:ea typeface="微软雅黑" panose="020B0503020204020204" pitchFamily="34" charset="-122"/>
            </a:endParaRPr>
          </a:p>
        </p:txBody>
      </p:sp>
      <p:graphicFrame>
        <p:nvGraphicFramePr>
          <p:cNvPr id="105" name="图表 104">
            <a:extLst>
              <a:ext uri="{FF2B5EF4-FFF2-40B4-BE49-F238E27FC236}">
                <a16:creationId xmlns:a16="http://schemas.microsoft.com/office/drawing/2014/main" id="{00000000-0008-0000-0100-000034000000}"/>
              </a:ext>
            </a:extLst>
          </p:cNvPr>
          <p:cNvGraphicFramePr>
            <a:graphicFrameLocks/>
          </p:cNvGraphicFramePr>
          <p:nvPr/>
        </p:nvGraphicFramePr>
        <p:xfrm>
          <a:off x="4737382" y="1526242"/>
          <a:ext cx="4291157" cy="12987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1" name="图表 110">
            <a:extLst>
              <a:ext uri="{FF2B5EF4-FFF2-40B4-BE49-F238E27FC236}">
                <a16:creationId xmlns:a16="http://schemas.microsoft.com/office/drawing/2014/main" id="{00000000-0008-0000-0100-000034000000}"/>
              </a:ext>
            </a:extLst>
          </p:cNvPr>
          <p:cNvGraphicFramePr>
            <a:graphicFrameLocks/>
          </p:cNvGraphicFramePr>
          <p:nvPr/>
        </p:nvGraphicFramePr>
        <p:xfrm>
          <a:off x="4665731" y="1665225"/>
          <a:ext cx="4267345" cy="1312028"/>
        </p:xfrm>
        <a:graphic>
          <a:graphicData uri="http://schemas.openxmlformats.org/drawingml/2006/chart">
            <c:chart xmlns:c="http://schemas.openxmlformats.org/drawingml/2006/chart" xmlns:r="http://schemas.openxmlformats.org/officeDocument/2006/relationships" r:id="rId3"/>
          </a:graphicData>
        </a:graphic>
      </p:graphicFrame>
      <p:grpSp>
        <p:nvGrpSpPr>
          <p:cNvPr id="113" name="组合 112">
            <a:extLst>
              <a:ext uri="{FF2B5EF4-FFF2-40B4-BE49-F238E27FC236}">
                <a16:creationId xmlns:a16="http://schemas.microsoft.com/office/drawing/2014/main" id="{C5315345-7D30-4641-9715-3322F95DD5FE}"/>
              </a:ext>
            </a:extLst>
          </p:cNvPr>
          <p:cNvGrpSpPr/>
          <p:nvPr/>
        </p:nvGrpSpPr>
        <p:grpSpPr>
          <a:xfrm>
            <a:off x="285728" y="1088697"/>
            <a:ext cx="3984447" cy="3153029"/>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3" name="图表 2">
            <a:extLst>
              <a:ext uri="{FF2B5EF4-FFF2-40B4-BE49-F238E27FC236}">
                <a16:creationId xmlns:a16="http://schemas.microsoft.com/office/drawing/2014/main" id="{00000000-0008-0000-0200-0000BD000000}"/>
              </a:ext>
            </a:extLst>
          </p:cNvPr>
          <p:cNvGraphicFramePr>
            <a:graphicFrameLocks/>
          </p:cNvGraphicFramePr>
          <p:nvPr>
            <p:extLst>
              <p:ext uri="{D42A27DB-BD31-4B8C-83A1-F6EECF244321}">
                <p14:modId xmlns:p14="http://schemas.microsoft.com/office/powerpoint/2010/main" val="405980885"/>
              </p:ext>
            </p:extLst>
          </p:nvPr>
        </p:nvGraphicFramePr>
        <p:xfrm>
          <a:off x="4074248" y="1225516"/>
          <a:ext cx="5012257" cy="304516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01229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688273" y="2942918"/>
            <a:ext cx="5153975"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2022</a:t>
            </a:r>
            <a:r>
              <a:rPr lang="zh-CN" altLang="en-US" sz="3600" b="1">
                <a:latin typeface="微软雅黑" panose="020B0503020204020204" pitchFamily="34" charset="-122"/>
                <a:ea typeface="微软雅黑" panose="020B0503020204020204" pitchFamily="34" charset="-122"/>
              </a:rPr>
              <a:t>年</a:t>
            </a:r>
            <a:r>
              <a:rPr lang="en-US" altLang="zh-CN" sz="3600" b="1">
                <a:latin typeface="微软雅黑" panose="020B0503020204020204" pitchFamily="34" charset="-122"/>
                <a:ea typeface="微软雅黑" panose="020B0503020204020204" pitchFamily="34" charset="-122"/>
              </a:rPr>
              <a:t>1-12</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921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2022</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1-12</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88991" y="4727114"/>
            <a:ext cx="8669760" cy="1883272"/>
          </a:xfrm>
          <a:prstGeom prst="rect">
            <a:avLst/>
          </a:prstGeom>
          <a:noFill/>
        </p:spPr>
        <p:txBody>
          <a:bodyPr wrap="square" rtlCol="0">
            <a:spAutoFit/>
          </a:bodyPr>
          <a:lstStyle/>
          <a:p>
            <a:pPr>
              <a:lnSpc>
                <a:spcPct val="200000"/>
              </a:lnSpc>
            </a:pPr>
            <a:r>
              <a:rPr lang="en-US" altLang="zh-CN" sz="1200" b="1" dirty="0">
                <a:latin typeface="微软雅黑" panose="020B0503020204020204" pitchFamily="34" charset="-122"/>
                <a:ea typeface="微软雅黑" panose="020B0503020204020204" pitchFamily="34" charset="-122"/>
              </a:rPr>
              <a:t>2022</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1-12</a:t>
            </a:r>
            <a:r>
              <a:rPr lang="zh-CN" altLang="en-US" sz="1200" b="1" dirty="0">
                <a:latin typeface="微软雅黑" panose="020B0503020204020204" pitchFamily="34" charset="-122"/>
                <a:ea typeface="微软雅黑" panose="020B0503020204020204" pitchFamily="34" charset="-122"/>
              </a:rPr>
              <a:t>月，全国二手车市场累计交易量</a:t>
            </a:r>
            <a:r>
              <a:rPr lang="en-US" altLang="zh-CN" sz="1200" b="1" dirty="0">
                <a:latin typeface="微软雅黑" panose="020B0503020204020204" pitchFamily="34" charset="-122"/>
                <a:ea typeface="微软雅黑" panose="020B0503020204020204" pitchFamily="34" charset="-122"/>
              </a:rPr>
              <a:t>1602.78</a:t>
            </a:r>
            <a:r>
              <a:rPr lang="zh-CN" altLang="en-US" sz="1200" b="1" dirty="0">
                <a:latin typeface="微软雅黑" panose="020B0503020204020204" pitchFamily="34" charset="-122"/>
                <a:ea typeface="微软雅黑" panose="020B0503020204020204" pitchFamily="34" charset="-122"/>
              </a:rPr>
              <a:t>万辆，同比下降</a:t>
            </a:r>
            <a:r>
              <a:rPr lang="en-US" altLang="zh-CN" sz="1200" b="1" dirty="0">
                <a:latin typeface="微软雅黑" panose="020B0503020204020204" pitchFamily="34" charset="-122"/>
                <a:ea typeface="微软雅黑" panose="020B0503020204020204" pitchFamily="34" charset="-122"/>
              </a:rPr>
              <a:t>8.86%</a:t>
            </a:r>
            <a:r>
              <a:rPr lang="zh-CN" altLang="en-US" sz="1200" b="1" dirty="0">
                <a:latin typeface="微软雅黑" panose="020B0503020204020204" pitchFamily="34" charset="-122"/>
                <a:ea typeface="微软雅黑" panose="020B0503020204020204" pitchFamily="34" charset="-122"/>
              </a:rPr>
              <a:t>，</a:t>
            </a:r>
            <a:r>
              <a:rPr lang="zh-CN" altLang="zh-CN" sz="1200" b="1" kern="100" dirty="0">
                <a:latin typeface="微软雅黑" panose="020B0503020204020204" pitchFamily="34" charset="-122"/>
                <a:ea typeface="微软雅黑" panose="020B0503020204020204" pitchFamily="34" charset="-122"/>
              </a:rPr>
              <a:t>与同期相比减少了</a:t>
            </a:r>
            <a:r>
              <a:rPr lang="en-US" altLang="zh-CN" sz="1200" b="1" kern="100" dirty="0">
                <a:latin typeface="微软雅黑" panose="020B0503020204020204" pitchFamily="34" charset="-122"/>
                <a:ea typeface="微软雅黑" panose="020B0503020204020204" pitchFamily="34" charset="-122"/>
              </a:rPr>
              <a:t>155.7</a:t>
            </a:r>
            <a:r>
              <a:rPr lang="zh-CN" altLang="zh-CN" sz="1200" b="1" kern="100" dirty="0">
                <a:latin typeface="微软雅黑" panose="020B0503020204020204" pitchFamily="34" charset="-122"/>
                <a:ea typeface="微软雅黑" panose="020B0503020204020204" pitchFamily="34" charset="-122"/>
              </a:rPr>
              <a:t>万辆，累计交易金额为</a:t>
            </a:r>
            <a:r>
              <a:rPr lang="en-US" altLang="zh-CN" sz="1200" b="1" kern="100" dirty="0">
                <a:latin typeface="微软雅黑" panose="020B0503020204020204" pitchFamily="34" charset="-122"/>
                <a:ea typeface="微软雅黑" panose="020B0503020204020204" pitchFamily="34" charset="-122"/>
              </a:rPr>
              <a:t>10595.91</a:t>
            </a:r>
            <a:r>
              <a:rPr lang="zh-CN" altLang="zh-CN" sz="1200" b="1" kern="100" dirty="0">
                <a:latin typeface="微软雅黑" panose="020B0503020204020204" pitchFamily="34" charset="-122"/>
                <a:ea typeface="微软雅黑" panose="020B0503020204020204" pitchFamily="34" charset="-122"/>
              </a:rPr>
              <a:t>亿元。</a:t>
            </a:r>
            <a:endParaRPr lang="en-US" altLang="zh-CN" sz="1200" b="1" kern="100" dirty="0">
              <a:latin typeface="微软雅黑" panose="020B0503020204020204" pitchFamily="34" charset="-122"/>
              <a:ea typeface="微软雅黑" panose="020B0503020204020204" pitchFamily="34" charset="-122"/>
            </a:endParaRPr>
          </a:p>
          <a:p>
            <a:pPr>
              <a:lnSpc>
                <a:spcPct val="200000"/>
              </a:lnSpc>
            </a:pP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952.37</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10.1%</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 </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203.83</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3.1%</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96.92</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3.9%</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35.07</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12.8%</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商用车情况：客车</a:t>
            </a:r>
            <a:r>
              <a:rPr lang="en-US" altLang="zh-CN" sz="1200" i="0" dirty="0">
                <a:latin typeface="微软雅黑" panose="020B0503020204020204" pitchFamily="34" charset="-122"/>
                <a:ea typeface="微软雅黑" panose="020B0503020204020204" pitchFamily="34" charset="-122"/>
              </a:rPr>
              <a:t>104.03</a:t>
            </a:r>
            <a:r>
              <a:rPr lang="zh-CN" altLang="en-US" sz="1200" i="0" dirty="0">
                <a:latin typeface="微软雅黑" panose="020B0503020204020204" pitchFamily="34" charset="-122"/>
                <a:ea typeface="微软雅黑" panose="020B0503020204020204" pitchFamily="34" charset="-122"/>
              </a:rPr>
              <a:t>万辆，同比下降</a:t>
            </a:r>
            <a:r>
              <a:rPr lang="en-US" altLang="zh-CN" sz="1200" i="0" dirty="0">
                <a:latin typeface="微软雅黑" panose="020B0503020204020204" pitchFamily="34" charset="-122"/>
                <a:ea typeface="微软雅黑" panose="020B0503020204020204" pitchFamily="34" charset="-122"/>
              </a:rPr>
              <a:t>21.2%</a:t>
            </a:r>
            <a:r>
              <a:rPr lang="zh-CN" altLang="en-US" sz="1200" i="0" dirty="0">
                <a:latin typeface="微软雅黑" panose="020B0503020204020204" pitchFamily="34" charset="-122"/>
                <a:ea typeface="微软雅黑" panose="020B0503020204020204" pitchFamily="34" charset="-122"/>
              </a:rPr>
              <a:t>；载货车</a:t>
            </a:r>
            <a:r>
              <a:rPr lang="en-US" altLang="zh-CN" sz="1200" i="0" dirty="0">
                <a:latin typeface="微软雅黑" panose="020B0503020204020204" pitchFamily="34" charset="-122"/>
                <a:ea typeface="微软雅黑" panose="020B0503020204020204" pitchFamily="34" charset="-122"/>
              </a:rPr>
              <a:t>129.59</a:t>
            </a:r>
            <a:r>
              <a:rPr lang="zh-CN" altLang="en-US" sz="1200" i="0" dirty="0">
                <a:latin typeface="微软雅黑" panose="020B0503020204020204" pitchFamily="34" charset="-122"/>
                <a:ea typeface="微软雅黑" panose="020B0503020204020204" pitchFamily="34" charset="-122"/>
              </a:rPr>
              <a:t>万辆，同比</a:t>
            </a:r>
            <a:r>
              <a:rPr lang="zh-CN" altLang="en-US" sz="1200" dirty="0">
                <a:latin typeface="微软雅黑" panose="020B0503020204020204" pitchFamily="34" charset="-122"/>
                <a:ea typeface="微软雅黑" panose="020B0503020204020204" pitchFamily="34" charset="-122"/>
              </a:rPr>
              <a:t>下降</a:t>
            </a:r>
            <a:r>
              <a:rPr lang="en-US" altLang="zh-CN" sz="1200" i="0" dirty="0">
                <a:latin typeface="微软雅黑" panose="020B0503020204020204" pitchFamily="34" charset="-122"/>
                <a:ea typeface="微软雅黑" panose="020B0503020204020204" pitchFamily="34" charset="-122"/>
              </a:rPr>
              <a:t>10.9%</a:t>
            </a:r>
            <a:r>
              <a:rPr lang="zh-CN" altLang="en-US" sz="1200" i="0" dirty="0">
                <a:latin typeface="微软雅黑" panose="020B0503020204020204" pitchFamily="34" charset="-122"/>
                <a:ea typeface="微软雅黑" panose="020B0503020204020204" pitchFamily="34" charset="-122"/>
              </a:rPr>
              <a:t>。</a:t>
            </a:r>
          </a:p>
        </p:txBody>
      </p:sp>
      <p:graphicFrame>
        <p:nvGraphicFramePr>
          <p:cNvPr id="3" name="图表 2">
            <a:extLst>
              <a:ext uri="{FF2B5EF4-FFF2-40B4-BE49-F238E27FC236}">
                <a16:creationId xmlns:a16="http://schemas.microsoft.com/office/drawing/2014/main" id="{00000000-0008-0000-0100-000003000000}"/>
              </a:ext>
            </a:extLst>
          </p:cNvPr>
          <p:cNvGraphicFramePr>
            <a:graphicFrameLocks/>
          </p:cNvGraphicFramePr>
          <p:nvPr/>
        </p:nvGraphicFramePr>
        <p:xfrm>
          <a:off x="185249" y="1139621"/>
          <a:ext cx="8773502" cy="35161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7663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pPr fontAlgn="base">
              <a:spcAft>
                <a:spcPct val="0"/>
              </a:spcAft>
              <a:defRPr/>
            </a:pPr>
            <a:r>
              <a:rPr lang="en-US" altLang="zh-CN" sz="2000" b="1">
                <a:solidFill>
                  <a:schemeClr val="tx1"/>
                </a:solidFill>
              </a:rPr>
              <a:t>2022</a:t>
            </a:r>
            <a:r>
              <a:rPr lang="zh-CN" altLang="en-US" sz="2000" b="1">
                <a:solidFill>
                  <a:schemeClr val="tx1"/>
                </a:solidFill>
              </a:rPr>
              <a:t>年</a:t>
            </a:r>
            <a:r>
              <a:rPr lang="en-US" altLang="zh-CN" sz="2000" b="1" dirty="0">
                <a:solidFill>
                  <a:schemeClr val="tx1"/>
                </a:solidFill>
              </a:rPr>
              <a:t>1-12</a:t>
            </a:r>
            <a:r>
              <a:rPr lang="zh-CN" altLang="en-US" sz="2000" b="1" dirty="0">
                <a:solidFill>
                  <a:schemeClr val="tx1"/>
                </a:solidFill>
              </a:rPr>
              <a:t>月二手车各级别轿车销量分析</a:t>
            </a:r>
          </a:p>
        </p:txBody>
      </p:sp>
      <p:sp>
        <p:nvSpPr>
          <p:cNvPr id="2" name="文本框 1">
            <a:extLst>
              <a:ext uri="{FF2B5EF4-FFF2-40B4-BE49-F238E27FC236}">
                <a16:creationId xmlns:a16="http://schemas.microsoft.com/office/drawing/2014/main" id="{97094F7D-7708-43DF-BD14-6A430E85FD16}"/>
              </a:ext>
            </a:extLst>
          </p:cNvPr>
          <p:cNvSpPr txBox="1"/>
          <p:nvPr/>
        </p:nvSpPr>
        <p:spPr>
          <a:xfrm>
            <a:off x="212458" y="4988962"/>
            <a:ext cx="8654693" cy="1477328"/>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1-12</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级以上车型较去年同期呈现不同程度增长，</a:t>
            </a:r>
            <a:r>
              <a:rPr lang="zh-CN" altLang="en-US" sz="1200" b="1" dirty="0">
                <a:latin typeface="微软雅黑" panose="020B0503020204020204" pitchFamily="34" charset="-122"/>
                <a:ea typeface="微软雅黑" panose="020B0503020204020204" pitchFamily="34" charset="-122"/>
              </a:rPr>
              <a:t>其中</a:t>
            </a:r>
            <a:r>
              <a:rPr lang="en-US" altLang="zh-CN" sz="1200" b="1" dirty="0">
                <a:latin typeface="微软雅黑" panose="020B0503020204020204" pitchFamily="34" charset="-122"/>
                <a:ea typeface="微软雅黑" panose="020B0503020204020204" pitchFamily="34" charset="-122"/>
              </a:rPr>
              <a:t>A</a:t>
            </a:r>
            <a:r>
              <a:rPr lang="zh-CN" altLang="en-US" sz="1200" b="1" dirty="0">
                <a:latin typeface="微软雅黑" panose="020B0503020204020204" pitchFamily="34" charset="-122"/>
                <a:ea typeface="微软雅黑" panose="020B0503020204020204" pitchFamily="34" charset="-122"/>
              </a:rPr>
              <a:t>级轿车占</a:t>
            </a:r>
            <a:r>
              <a:rPr lang="en-US" altLang="zh-CN" sz="1200" b="1" dirty="0">
                <a:latin typeface="微软雅黑" panose="020B0503020204020204" pitchFamily="34" charset="-122"/>
                <a:ea typeface="微软雅黑" panose="020B0503020204020204" pitchFamily="34" charset="-122"/>
              </a:rPr>
              <a:t>49.76%</a:t>
            </a:r>
            <a:r>
              <a:rPr lang="zh-CN" altLang="en-US" sz="1200" b="1" dirty="0">
                <a:latin typeface="微软雅黑" panose="020B0503020204020204" pitchFamily="34" charset="-122"/>
                <a:ea typeface="微软雅黑" panose="020B0503020204020204" pitchFamily="34" charset="-122"/>
              </a:rPr>
              <a:t>，较去年同期增加了</a:t>
            </a:r>
            <a:r>
              <a:rPr lang="en-US" altLang="zh-CN" sz="1200" b="1" dirty="0">
                <a:latin typeface="微软雅黑" panose="020B0503020204020204" pitchFamily="34" charset="-122"/>
                <a:ea typeface="微软雅黑" panose="020B0503020204020204" pitchFamily="34" charset="-122"/>
              </a:rPr>
              <a:t>0.97%</a:t>
            </a:r>
            <a:r>
              <a:rPr lang="zh-CN" altLang="en-US" sz="1200" b="1" dirty="0">
                <a:latin typeface="微软雅黑" panose="020B0503020204020204" pitchFamily="34" charset="-122"/>
                <a:ea typeface="微软雅黑" panose="020B0503020204020204" pitchFamily="34" charset="-122"/>
              </a:rPr>
              <a:t>，</a:t>
            </a:r>
            <a:r>
              <a:rPr lang="en-US" altLang="zh-CN" sz="1200" b="1" dirty="0">
                <a:solidFill>
                  <a:schemeClr val="dk1"/>
                </a:solidFill>
                <a:latin typeface="微软雅黑" panose="020B0503020204020204" pitchFamily="34" charset="-122"/>
                <a:ea typeface="微软雅黑" panose="020B0503020204020204" pitchFamily="34" charset="-122"/>
              </a:rPr>
              <a:t>B</a:t>
            </a:r>
            <a:r>
              <a:rPr lang="zh-CN" altLang="en-US" sz="1200" b="1" dirty="0">
                <a:solidFill>
                  <a:schemeClr val="dk1"/>
                </a:solidFill>
                <a:latin typeface="微软雅黑" panose="020B0503020204020204" pitchFamily="34" charset="-122"/>
                <a:ea typeface="微软雅黑" panose="020B0503020204020204" pitchFamily="34" charset="-122"/>
              </a:rPr>
              <a:t>级轿车占</a:t>
            </a:r>
            <a:r>
              <a:rPr lang="en-US" altLang="zh-CN" sz="1200" b="1" dirty="0">
                <a:solidFill>
                  <a:schemeClr val="dk1"/>
                </a:solidFill>
                <a:latin typeface="微软雅黑" panose="020B0503020204020204" pitchFamily="34" charset="-122"/>
                <a:ea typeface="微软雅黑" panose="020B0503020204020204" pitchFamily="34" charset="-122"/>
              </a:rPr>
              <a:t>23.20%</a:t>
            </a:r>
            <a:r>
              <a:rPr lang="zh-CN" altLang="en-US" sz="1200" b="1" dirty="0">
                <a:solidFill>
                  <a:schemeClr val="dk1"/>
                </a:solidFill>
                <a:latin typeface="微软雅黑" panose="020B0503020204020204" pitchFamily="34" charset="-122"/>
                <a:ea typeface="微软雅黑" panose="020B0503020204020204" pitchFamily="34" charset="-122"/>
              </a:rPr>
              <a:t>，同比增加了</a:t>
            </a:r>
            <a:r>
              <a:rPr lang="en-US" altLang="zh-CN" sz="1200" b="1" dirty="0">
                <a:solidFill>
                  <a:schemeClr val="dk1"/>
                </a:solidFill>
                <a:latin typeface="微软雅黑" panose="020B0503020204020204" pitchFamily="34" charset="-122"/>
                <a:ea typeface="微软雅黑" panose="020B0503020204020204" pitchFamily="34" charset="-122"/>
              </a:rPr>
              <a:t>0.59%</a:t>
            </a:r>
            <a:r>
              <a:rPr lang="zh-CN" altLang="en-US" sz="1200" b="1"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C</a:t>
            </a:r>
            <a:r>
              <a:rPr lang="zh-CN" altLang="en-US" sz="1200" dirty="0">
                <a:solidFill>
                  <a:schemeClr val="dk1"/>
                </a:solidFill>
                <a:latin typeface="微软雅黑" panose="020B0503020204020204" pitchFamily="34" charset="-122"/>
                <a:ea typeface="微软雅黑" panose="020B0503020204020204" pitchFamily="34" charset="-122"/>
              </a:rPr>
              <a:t>级轿车占比为</a:t>
            </a:r>
            <a:r>
              <a:rPr lang="en-US" altLang="zh-CN" sz="1200" dirty="0">
                <a:solidFill>
                  <a:schemeClr val="dk1"/>
                </a:solidFill>
                <a:latin typeface="微软雅黑" panose="020B0503020204020204" pitchFamily="34" charset="-122"/>
                <a:ea typeface="微软雅黑" panose="020B0503020204020204" pitchFamily="34" charset="-122"/>
              </a:rPr>
              <a:t>7.31%</a:t>
            </a:r>
            <a:r>
              <a:rPr lang="zh-CN" altLang="en-US" sz="1200" dirty="0">
                <a:solidFill>
                  <a:schemeClr val="dk1"/>
                </a:solidFill>
                <a:latin typeface="微软雅黑" panose="020B0503020204020204" pitchFamily="34" charset="-122"/>
                <a:ea typeface="微软雅黑" panose="020B0503020204020204" pitchFamily="34" charset="-122"/>
              </a:rPr>
              <a:t>，同比增加了</a:t>
            </a:r>
            <a:r>
              <a:rPr lang="en-US" altLang="zh-CN" sz="1200" dirty="0">
                <a:solidFill>
                  <a:schemeClr val="dk1"/>
                </a:solidFill>
                <a:latin typeface="微软雅黑" panose="020B0503020204020204" pitchFamily="34" charset="-122"/>
                <a:ea typeface="微软雅黑" panose="020B0503020204020204" pitchFamily="34" charset="-122"/>
              </a:rPr>
              <a:t>0.20%</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D</a:t>
            </a:r>
            <a:r>
              <a:rPr lang="zh-CN" altLang="en-US" sz="1200" dirty="0">
                <a:solidFill>
                  <a:schemeClr val="dk1"/>
                </a:solidFill>
                <a:latin typeface="微软雅黑" panose="020B0503020204020204" pitchFamily="34" charset="-122"/>
                <a:ea typeface="微软雅黑" panose="020B0503020204020204" pitchFamily="34" charset="-122"/>
              </a:rPr>
              <a:t>级轿车微增</a:t>
            </a:r>
            <a:r>
              <a:rPr lang="en-US" altLang="zh-CN" sz="1200" dirty="0">
                <a:solidFill>
                  <a:schemeClr val="dk1"/>
                </a:solidFill>
                <a:latin typeface="微软雅黑" panose="020B0503020204020204" pitchFamily="34" charset="-122"/>
                <a:ea typeface="微软雅黑" panose="020B0503020204020204" pitchFamily="34" charset="-122"/>
              </a:rPr>
              <a:t>0.03%</a:t>
            </a:r>
            <a:r>
              <a:rPr lang="zh-CN" altLang="en-US" sz="1200" dirty="0">
                <a:solidFill>
                  <a:schemeClr val="dk1"/>
                </a:solidFill>
                <a:latin typeface="微软雅黑" panose="020B0503020204020204" pitchFamily="34" charset="-122"/>
                <a:ea typeface="微软雅黑" panose="020B0503020204020204" pitchFamily="34" charset="-122"/>
              </a:rPr>
              <a:t>。</a:t>
            </a:r>
            <a:endParaRPr lang="en-US" altLang="zh-CN" sz="1200" dirty="0">
              <a:solidFill>
                <a:schemeClr val="dk1"/>
              </a:solidFill>
              <a:latin typeface="微软雅黑" panose="020B0503020204020204" pitchFamily="34" charset="-122"/>
              <a:ea typeface="微软雅黑" panose="020B0503020204020204" pitchFamily="34" charset="-122"/>
            </a:endParaRPr>
          </a:p>
          <a:p>
            <a:pPr>
              <a:lnSpc>
                <a:spcPct val="200000"/>
              </a:lnSpc>
            </a:pPr>
            <a:r>
              <a:rPr lang="zh-CN" altLang="en-US" sz="1200" dirty="0">
                <a:solidFill>
                  <a:schemeClr val="dk1"/>
                </a:solidFill>
                <a:latin typeface="微软雅黑" panose="020B0503020204020204" pitchFamily="34" charset="-122"/>
                <a:ea typeface="微软雅黑" panose="020B0503020204020204" pitchFamily="34" charset="-122"/>
              </a:rPr>
              <a:t>总体来看</a:t>
            </a:r>
            <a:r>
              <a:rPr lang="en-US" altLang="zh-CN" sz="1200" dirty="0">
                <a:solidFill>
                  <a:schemeClr val="dk1"/>
                </a:solidFill>
                <a:latin typeface="微软雅黑" panose="020B0503020204020204" pitchFamily="34" charset="-122"/>
                <a:ea typeface="微软雅黑" panose="020B0503020204020204" pitchFamily="34" charset="-122"/>
              </a:rPr>
              <a:t>2022</a:t>
            </a:r>
            <a:r>
              <a:rPr lang="zh-CN" altLang="en-US" sz="1200" dirty="0">
                <a:solidFill>
                  <a:schemeClr val="dk1"/>
                </a:solidFill>
                <a:latin typeface="微软雅黑" panose="020B0503020204020204" pitchFamily="34" charset="-122"/>
                <a:ea typeface="微软雅黑" panose="020B0503020204020204" pitchFamily="34" charset="-122"/>
              </a:rPr>
              <a:t>年</a:t>
            </a:r>
            <a:r>
              <a:rPr lang="en-US" altLang="zh-CN" sz="1200" dirty="0">
                <a:solidFill>
                  <a:schemeClr val="dk1"/>
                </a:solidFill>
                <a:latin typeface="微软雅黑" panose="020B0503020204020204" pitchFamily="34" charset="-122"/>
                <a:ea typeface="微软雅黑" panose="020B0503020204020204" pitchFamily="34" charset="-122"/>
              </a:rPr>
              <a:t>1-12</a:t>
            </a:r>
            <a:r>
              <a:rPr lang="zh-CN" altLang="en-US" sz="1200" dirty="0">
                <a:solidFill>
                  <a:schemeClr val="dk1"/>
                </a:solidFill>
                <a:latin typeface="微软雅黑" panose="020B0503020204020204" pitchFamily="34" charset="-122"/>
                <a:ea typeface="微软雅黑" panose="020B0503020204020204" pitchFamily="34" charset="-122"/>
              </a:rPr>
              <a:t>月，</a:t>
            </a:r>
            <a:r>
              <a:rPr lang="zh-CN" altLang="en-US" sz="1200" b="1" dirty="0">
                <a:solidFill>
                  <a:schemeClr val="dk1"/>
                </a:solidFill>
                <a:latin typeface="微软雅黑" panose="020B0503020204020204" pitchFamily="34" charset="-122"/>
                <a:ea typeface="微软雅黑" panose="020B0503020204020204" pitchFamily="34" charset="-122"/>
              </a:rPr>
              <a:t>小微型车占比较去年同期有所下降</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A</a:t>
            </a:r>
            <a:r>
              <a:rPr lang="zh-CN" altLang="en-US" sz="1200" dirty="0">
                <a:solidFill>
                  <a:schemeClr val="dk1"/>
                </a:solidFill>
                <a:latin typeface="微软雅黑" panose="020B0503020204020204" pitchFamily="34" charset="-122"/>
                <a:ea typeface="微软雅黑" panose="020B0503020204020204" pitchFamily="34" charset="-122"/>
              </a:rPr>
              <a:t>级及以上车型占比较去年均有所增加。</a:t>
            </a:r>
            <a:endParaRPr lang="en-US" altLang="zh-CN" sz="1200" dirty="0">
              <a:solidFill>
                <a:schemeClr val="dk1"/>
              </a:solidFill>
              <a:latin typeface="微软雅黑" panose="020B0503020204020204" pitchFamily="34" charset="-122"/>
              <a:ea typeface="微软雅黑" panose="020B0503020204020204" pitchFamily="34" charset="-122"/>
            </a:endParaRPr>
          </a:p>
          <a:p>
            <a:endParaRPr lang="zh-CN" altLang="en-US" dirty="0"/>
          </a:p>
        </p:txBody>
      </p:sp>
      <p:grpSp>
        <p:nvGrpSpPr>
          <p:cNvPr id="27" name="组合 26">
            <a:extLst>
              <a:ext uri="{FF2B5EF4-FFF2-40B4-BE49-F238E27FC236}">
                <a16:creationId xmlns:a16="http://schemas.microsoft.com/office/drawing/2014/main" id="{00000000-0008-0000-0300-0000F2010000}"/>
              </a:ext>
            </a:extLst>
          </p:cNvPr>
          <p:cNvGrpSpPr/>
          <p:nvPr/>
        </p:nvGrpSpPr>
        <p:grpSpPr>
          <a:xfrm>
            <a:off x="264920" y="1145018"/>
            <a:ext cx="8614159" cy="3604222"/>
            <a:chOff x="0" y="0"/>
            <a:chExt cx="8790731" cy="3082834"/>
          </a:xfrm>
        </p:grpSpPr>
        <p:sp>
          <p:nvSpPr>
            <p:cNvPr id="28" name="矩形 27">
              <a:extLst>
                <a:ext uri="{FF2B5EF4-FFF2-40B4-BE49-F238E27FC236}">
                  <a16:creationId xmlns:a16="http://schemas.microsoft.com/office/drawing/2014/main" id="{00000000-0008-0000-0300-0000F3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29" name="组合 28">
              <a:extLst>
                <a:ext uri="{FF2B5EF4-FFF2-40B4-BE49-F238E27FC236}">
                  <a16:creationId xmlns:a16="http://schemas.microsoft.com/office/drawing/2014/main" id="{00000000-0008-0000-0300-0000F4010000}"/>
                </a:ext>
              </a:extLst>
            </p:cNvPr>
            <p:cNvGrpSpPr/>
            <p:nvPr/>
          </p:nvGrpSpPr>
          <p:grpSpPr>
            <a:xfrm>
              <a:off x="0" y="104503"/>
              <a:ext cx="8646468" cy="2728253"/>
              <a:chOff x="0" y="104503"/>
              <a:chExt cx="8646468" cy="2728253"/>
            </a:xfrm>
          </p:grpSpPr>
          <p:graphicFrame>
            <p:nvGraphicFramePr>
              <p:cNvPr id="30" name="图表 29">
                <a:extLst>
                  <a:ext uri="{FF2B5EF4-FFF2-40B4-BE49-F238E27FC236}">
                    <a16:creationId xmlns:a16="http://schemas.microsoft.com/office/drawing/2014/main" id="{00000000-0008-0000-0300-0000F5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31" name="组合 30">
                <a:extLst>
                  <a:ext uri="{FF2B5EF4-FFF2-40B4-BE49-F238E27FC236}">
                    <a16:creationId xmlns:a16="http://schemas.microsoft.com/office/drawing/2014/main" id="{00000000-0008-0000-0300-0000F6010000}"/>
                  </a:ext>
                </a:extLst>
              </p:cNvPr>
              <p:cNvGrpSpPr/>
              <p:nvPr/>
            </p:nvGrpSpPr>
            <p:grpSpPr>
              <a:xfrm>
                <a:off x="686309" y="104503"/>
                <a:ext cx="7273831" cy="802219"/>
                <a:chOff x="686310" y="104503"/>
                <a:chExt cx="6799981" cy="776581"/>
              </a:xfrm>
            </p:grpSpPr>
            <p:grpSp>
              <p:nvGrpSpPr>
                <p:cNvPr id="32" name="组合 31">
                  <a:extLst>
                    <a:ext uri="{FF2B5EF4-FFF2-40B4-BE49-F238E27FC236}">
                      <a16:creationId xmlns:a16="http://schemas.microsoft.com/office/drawing/2014/main" id="{00000000-0008-0000-0300-0000F7010000}"/>
                    </a:ext>
                  </a:extLst>
                </p:cNvPr>
                <p:cNvGrpSpPr/>
                <p:nvPr/>
              </p:nvGrpSpPr>
              <p:grpSpPr>
                <a:xfrm>
                  <a:off x="2820853" y="198459"/>
                  <a:ext cx="921202" cy="603975"/>
                  <a:chOff x="2820853" y="198459"/>
                  <a:chExt cx="921202" cy="603975"/>
                </a:xfrm>
              </p:grpSpPr>
              <p:pic>
                <p:nvPicPr>
                  <p:cNvPr id="48" name="图片 47">
                    <a:extLst>
                      <a:ext uri="{FF2B5EF4-FFF2-40B4-BE49-F238E27FC236}">
                        <a16:creationId xmlns:a16="http://schemas.microsoft.com/office/drawing/2014/main" id="{00000000-0008-0000-0300-000047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53" y="198459"/>
                    <a:ext cx="921202" cy="357980"/>
                  </a:xfrm>
                  <a:prstGeom prst="rect">
                    <a:avLst/>
                  </a:prstGeom>
                  <a:ln w="15875">
                    <a:noFill/>
                  </a:ln>
                </p:spPr>
              </p:pic>
              <p:sp>
                <p:nvSpPr>
                  <p:cNvPr id="49" name="文本框 10">
                    <a:extLst>
                      <a:ext uri="{FF2B5EF4-FFF2-40B4-BE49-F238E27FC236}">
                        <a16:creationId xmlns:a16="http://schemas.microsoft.com/office/drawing/2014/main" id="{00000000-0008-0000-0300-000048000000}"/>
                      </a:ext>
                    </a:extLst>
                  </p:cNvPr>
                  <p:cNvSpPr txBox="1"/>
                  <p:nvPr/>
                </p:nvSpPr>
                <p:spPr>
                  <a:xfrm>
                    <a:off x="2987846"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33" name="组合 32">
                  <a:extLst>
                    <a:ext uri="{FF2B5EF4-FFF2-40B4-BE49-F238E27FC236}">
                      <a16:creationId xmlns:a16="http://schemas.microsoft.com/office/drawing/2014/main" id="{00000000-0008-0000-0300-0000F8010000}"/>
                    </a:ext>
                  </a:extLst>
                </p:cNvPr>
                <p:cNvGrpSpPr/>
                <p:nvPr/>
              </p:nvGrpSpPr>
              <p:grpSpPr>
                <a:xfrm>
                  <a:off x="3884484" y="191825"/>
                  <a:ext cx="1091839" cy="612494"/>
                  <a:chOff x="3884484" y="191825"/>
                  <a:chExt cx="1091839" cy="612494"/>
                </a:xfrm>
              </p:grpSpPr>
              <p:pic>
                <p:nvPicPr>
                  <p:cNvPr id="46" name="图片 45">
                    <a:extLst>
                      <a:ext uri="{FF2B5EF4-FFF2-40B4-BE49-F238E27FC236}">
                        <a16:creationId xmlns:a16="http://schemas.microsoft.com/office/drawing/2014/main" id="{00000000-0008-0000-0300-000045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84" y="191825"/>
                    <a:ext cx="1091839" cy="357980"/>
                  </a:xfrm>
                  <a:prstGeom prst="rect">
                    <a:avLst/>
                  </a:prstGeom>
                  <a:ln w="15875">
                    <a:noFill/>
                  </a:ln>
                </p:spPr>
              </p:pic>
              <p:sp>
                <p:nvSpPr>
                  <p:cNvPr id="47" name="文本框 14">
                    <a:extLst>
                      <a:ext uri="{FF2B5EF4-FFF2-40B4-BE49-F238E27FC236}">
                        <a16:creationId xmlns:a16="http://schemas.microsoft.com/office/drawing/2014/main" id="{00000000-0008-0000-0300-000046000000}"/>
                      </a:ext>
                    </a:extLst>
                  </p:cNvPr>
                  <p:cNvSpPr txBox="1"/>
                  <p:nvPr/>
                </p:nvSpPr>
                <p:spPr>
                  <a:xfrm>
                    <a:off x="4199793"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34" name="组合 33">
                  <a:extLst>
                    <a:ext uri="{FF2B5EF4-FFF2-40B4-BE49-F238E27FC236}">
                      <a16:creationId xmlns:a16="http://schemas.microsoft.com/office/drawing/2014/main" id="{00000000-0008-0000-0300-0000F9010000}"/>
                    </a:ext>
                  </a:extLst>
                </p:cNvPr>
                <p:cNvGrpSpPr/>
                <p:nvPr/>
              </p:nvGrpSpPr>
              <p:grpSpPr>
                <a:xfrm>
                  <a:off x="1647792" y="193355"/>
                  <a:ext cx="841463" cy="627658"/>
                  <a:chOff x="1647792" y="193355"/>
                  <a:chExt cx="841463" cy="627658"/>
                </a:xfrm>
              </p:grpSpPr>
              <p:pic>
                <p:nvPicPr>
                  <p:cNvPr id="44" name="图片 43">
                    <a:extLst>
                      <a:ext uri="{FF2B5EF4-FFF2-40B4-BE49-F238E27FC236}">
                        <a16:creationId xmlns:a16="http://schemas.microsoft.com/office/drawing/2014/main" id="{00000000-0008-0000-0300-00004300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92" y="193355"/>
                    <a:ext cx="841463" cy="396826"/>
                  </a:xfrm>
                  <a:prstGeom prst="rect">
                    <a:avLst/>
                  </a:prstGeom>
                  <a:ln w="15875">
                    <a:noFill/>
                  </a:ln>
                </p:spPr>
              </p:pic>
              <p:sp>
                <p:nvSpPr>
                  <p:cNvPr id="45" name="文本框 20">
                    <a:extLst>
                      <a:ext uri="{FF2B5EF4-FFF2-40B4-BE49-F238E27FC236}">
                        <a16:creationId xmlns:a16="http://schemas.microsoft.com/office/drawing/2014/main" id="{00000000-0008-0000-0300-000044000000}"/>
                      </a:ext>
                    </a:extLst>
                  </p:cNvPr>
                  <p:cNvSpPr txBox="1"/>
                  <p:nvPr/>
                </p:nvSpPr>
                <p:spPr>
                  <a:xfrm>
                    <a:off x="1860774"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35" name="组合 34">
                  <a:extLst>
                    <a:ext uri="{FF2B5EF4-FFF2-40B4-BE49-F238E27FC236}">
                      <a16:creationId xmlns:a16="http://schemas.microsoft.com/office/drawing/2014/main" id="{00000000-0008-0000-0300-0000FA010000}"/>
                    </a:ext>
                  </a:extLst>
                </p:cNvPr>
                <p:cNvGrpSpPr/>
                <p:nvPr/>
              </p:nvGrpSpPr>
              <p:grpSpPr>
                <a:xfrm>
                  <a:off x="686310" y="125681"/>
                  <a:ext cx="710063" cy="676753"/>
                  <a:chOff x="686310" y="125681"/>
                  <a:chExt cx="710063" cy="676753"/>
                </a:xfrm>
              </p:grpSpPr>
              <p:pic>
                <p:nvPicPr>
                  <p:cNvPr id="42" name="图片 41">
                    <a:extLst>
                      <a:ext uri="{FF2B5EF4-FFF2-40B4-BE49-F238E27FC236}">
                        <a16:creationId xmlns:a16="http://schemas.microsoft.com/office/drawing/2014/main" id="{00000000-0008-0000-0300-00004100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10" y="125681"/>
                    <a:ext cx="710063" cy="454440"/>
                  </a:xfrm>
                  <a:prstGeom prst="rect">
                    <a:avLst/>
                  </a:prstGeom>
                  <a:ln w="15875">
                    <a:noFill/>
                  </a:ln>
                </p:spPr>
              </p:pic>
              <p:sp>
                <p:nvSpPr>
                  <p:cNvPr id="43" name="文本框 25">
                    <a:extLst>
                      <a:ext uri="{FF2B5EF4-FFF2-40B4-BE49-F238E27FC236}">
                        <a16:creationId xmlns:a16="http://schemas.microsoft.com/office/drawing/2014/main" id="{00000000-0008-0000-0300-000042000000}"/>
                      </a:ext>
                    </a:extLst>
                  </p:cNvPr>
                  <p:cNvSpPr txBox="1"/>
                  <p:nvPr/>
                </p:nvSpPr>
                <p:spPr>
                  <a:xfrm>
                    <a:off x="814282"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36" name="组合 35">
                  <a:extLst>
                    <a:ext uri="{FF2B5EF4-FFF2-40B4-BE49-F238E27FC236}">
                      <a16:creationId xmlns:a16="http://schemas.microsoft.com/office/drawing/2014/main" id="{00000000-0008-0000-0300-0000FB010000}"/>
                    </a:ext>
                  </a:extLst>
                </p:cNvPr>
                <p:cNvGrpSpPr/>
                <p:nvPr/>
              </p:nvGrpSpPr>
              <p:grpSpPr>
                <a:xfrm>
                  <a:off x="5106266" y="104503"/>
                  <a:ext cx="987089" cy="697931"/>
                  <a:chOff x="5106266" y="104503"/>
                  <a:chExt cx="987089" cy="697931"/>
                </a:xfrm>
              </p:grpSpPr>
              <p:pic>
                <p:nvPicPr>
                  <p:cNvPr id="40" name="图片 39">
                    <a:extLst>
                      <a:ext uri="{FF2B5EF4-FFF2-40B4-BE49-F238E27FC236}">
                        <a16:creationId xmlns:a16="http://schemas.microsoft.com/office/drawing/2014/main" id="{00000000-0008-0000-0300-0000FF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6" y="104503"/>
                    <a:ext cx="987089" cy="448285"/>
                  </a:xfrm>
                  <a:prstGeom prst="rect">
                    <a:avLst/>
                  </a:prstGeom>
                  <a:ln w="15875">
                    <a:noFill/>
                  </a:ln>
                </p:spPr>
              </p:pic>
              <p:sp>
                <p:nvSpPr>
                  <p:cNvPr id="41" name="文本框 30">
                    <a:extLst>
                      <a:ext uri="{FF2B5EF4-FFF2-40B4-BE49-F238E27FC236}">
                        <a16:creationId xmlns:a16="http://schemas.microsoft.com/office/drawing/2014/main" id="{00000000-0008-0000-0300-000040000000}"/>
                      </a:ext>
                    </a:extLst>
                  </p:cNvPr>
                  <p:cNvSpPr txBox="1"/>
                  <p:nvPr/>
                </p:nvSpPr>
                <p:spPr>
                  <a:xfrm>
                    <a:off x="534847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37" name="组合 36">
                  <a:extLst>
                    <a:ext uri="{FF2B5EF4-FFF2-40B4-BE49-F238E27FC236}">
                      <a16:creationId xmlns:a16="http://schemas.microsoft.com/office/drawing/2014/main" id="{00000000-0008-0000-0300-0000FC010000}"/>
                    </a:ext>
                  </a:extLst>
                </p:cNvPr>
                <p:cNvGrpSpPr/>
                <p:nvPr/>
              </p:nvGrpSpPr>
              <p:grpSpPr>
                <a:xfrm>
                  <a:off x="6231914" y="104503"/>
                  <a:ext cx="1254377" cy="776581"/>
                  <a:chOff x="6231914" y="104503"/>
                  <a:chExt cx="1270295" cy="842380"/>
                </a:xfrm>
              </p:grpSpPr>
              <p:pic>
                <p:nvPicPr>
                  <p:cNvPr id="38" name="图片 37">
                    <a:extLst>
                      <a:ext uri="{FF2B5EF4-FFF2-40B4-BE49-F238E27FC236}">
                        <a16:creationId xmlns:a16="http://schemas.microsoft.com/office/drawing/2014/main" id="{00000000-0008-0000-0300-0000FD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14" y="104503"/>
                    <a:ext cx="1270295" cy="557323"/>
                  </a:xfrm>
                  <a:prstGeom prst="rect">
                    <a:avLst/>
                  </a:prstGeom>
                  <a:ln w="15875">
                    <a:noFill/>
                  </a:ln>
                </p:spPr>
              </p:pic>
              <p:sp>
                <p:nvSpPr>
                  <p:cNvPr id="39" name="文本框 33">
                    <a:extLst>
                      <a:ext uri="{FF2B5EF4-FFF2-40B4-BE49-F238E27FC236}">
                        <a16:creationId xmlns:a16="http://schemas.microsoft.com/office/drawing/2014/main" id="{00000000-0008-0000-0300-0000FE010000}"/>
                      </a:ext>
                    </a:extLst>
                  </p:cNvPr>
                  <p:cNvSpPr txBox="1"/>
                  <p:nvPr/>
                </p:nvSpPr>
                <p:spPr>
                  <a:xfrm>
                    <a:off x="6610013"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4005805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1-12</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294135" y="1084915"/>
            <a:ext cx="8433990" cy="1144609"/>
          </a:xfrm>
          <a:prstGeom prst="rect">
            <a:avLst/>
          </a:prstGeom>
          <a:noFill/>
        </p:spPr>
        <p:txBody>
          <a:bodyPr wrap="square" rtlCol="0">
            <a:spAutoFit/>
          </a:bodyPr>
          <a:lstStyle/>
          <a:p>
            <a:pPr>
              <a:lnSpc>
                <a:spcPct val="200000"/>
              </a:lnSpc>
            </a:pPr>
            <a:r>
              <a:rPr lang="en-US" altLang="zh-CN" sz="1200" dirty="0">
                <a:solidFill>
                  <a:prstClr val="black"/>
                </a:solidFill>
                <a:latin typeface="微软雅黑" panose="020B0503020204020204" pitchFamily="34" charset="-122"/>
                <a:ea typeface="微软雅黑" panose="020B0503020204020204" pitchFamily="34" charset="-122"/>
              </a:rPr>
              <a:t>2022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200" dirty="0">
                <a:solidFill>
                  <a:prstClr val="black"/>
                </a:solidFill>
                <a:latin typeface="微软雅黑" panose="020B0503020204020204" pitchFamily="34" charset="-122"/>
                <a:ea typeface="微软雅黑" panose="020B0503020204020204" pitchFamily="34" charset="-122"/>
              </a:rPr>
              <a:t>1-12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新能源二手车中</a:t>
            </a:r>
            <a:r>
              <a:rPr lang="zh-CN" altLang="en-US" sz="1200" b="1" dirty="0">
                <a:solidFill>
                  <a:prstClr val="black"/>
                </a:solidFill>
                <a:latin typeface="微软雅黑" panose="020B0503020204020204" pitchFamily="34" charset="-122"/>
                <a:ea typeface="微软雅黑" panose="020B0503020204020204" pitchFamily="34" charset="-122"/>
              </a:rPr>
              <a:t>小微型</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车</a:t>
            </a:r>
            <a:r>
              <a:rPr lang="zh-CN" altLang="en-US" sz="1200" b="1" dirty="0">
                <a:solidFill>
                  <a:prstClr val="black"/>
                </a:solidFill>
                <a:latin typeface="微软雅黑" panose="020B0503020204020204" pitchFamily="34" charset="-122"/>
                <a:ea typeface="微软雅黑" panose="020B0503020204020204" pitchFamily="34" charset="-122"/>
              </a:rPr>
              <a:t>同比有所</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减少</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，其余车型均有不同程度的增长，</a:t>
            </a:r>
            <a:r>
              <a:rPr kumimoji="0" lang="zh-CN" altLang="en-US"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其中</a:t>
            </a:r>
            <a:r>
              <a:rPr kumimoji="0" lang="en-US" altLang="zh-CN"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SUV</a:t>
            </a:r>
            <a:r>
              <a:rPr kumimoji="0" lang="zh-CN" altLang="en-US"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车型占比增长</a:t>
            </a:r>
            <a:r>
              <a:rPr lang="zh-CN" altLang="en-US" sz="1200" b="1" dirty="0">
                <a:solidFill>
                  <a:prstClr val="black"/>
                </a:solidFill>
                <a:latin typeface="微软雅黑" panose="020B0503020204020204" pitchFamily="34" charset="-122"/>
                <a:ea typeface="微软雅黑" panose="020B0503020204020204" pitchFamily="34" charset="-122"/>
              </a:rPr>
              <a:t>最为</a:t>
            </a:r>
            <a:r>
              <a:rPr kumimoji="0" lang="zh-CN" altLang="en-US"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明显，较去年同期增加了</a:t>
            </a:r>
            <a:r>
              <a:rPr kumimoji="0" lang="en-US" altLang="zh-CN"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16.7%</a:t>
            </a:r>
            <a:r>
              <a:rPr kumimoji="0" lang="zh-CN" altLang="en-US"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，占比为</a:t>
            </a:r>
            <a:r>
              <a:rPr kumimoji="0" lang="en-US" altLang="zh-CN"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35.3%</a:t>
            </a:r>
            <a:r>
              <a:rPr kumimoji="0" lang="zh-CN" altLang="en-US" sz="1200" b="1"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。其次是</a:t>
            </a:r>
            <a:r>
              <a:rPr lang="en-US" altLang="zh-CN" sz="1200" dirty="0">
                <a:solidFill>
                  <a:prstClr val="black"/>
                </a:solidFill>
                <a:latin typeface="微软雅黑" panose="020B0503020204020204" pitchFamily="34" charset="-122"/>
                <a:ea typeface="微软雅黑" panose="020B0503020204020204" pitchFamily="34" charset="-122"/>
              </a:rPr>
              <a:t>B</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级</a:t>
            </a:r>
            <a:r>
              <a:rPr lang="zh-CN" altLang="en-US" sz="1200" dirty="0">
                <a:solidFill>
                  <a:prstClr val="black"/>
                </a:solidFill>
                <a:latin typeface="微软雅黑" panose="020B0503020204020204" pitchFamily="34" charset="-122"/>
                <a:ea typeface="微软雅黑" panose="020B0503020204020204" pitchFamily="34" charset="-122"/>
              </a:rPr>
              <a:t>车型占</a:t>
            </a:r>
            <a:r>
              <a:rPr lang="en-US" altLang="zh-CN" sz="1200" dirty="0">
                <a:solidFill>
                  <a:prstClr val="black"/>
                </a:solidFill>
                <a:latin typeface="微软雅黑" panose="020B0503020204020204" pitchFamily="34" charset="-122"/>
                <a:ea typeface="微软雅黑" panose="020B0503020204020204" pitchFamily="34" charset="-122"/>
              </a:rPr>
              <a:t>7.6%</a:t>
            </a:r>
            <a:r>
              <a:rPr lang="zh-CN" altLang="en-US" sz="1200" dirty="0">
                <a:solidFill>
                  <a:prstClr val="black"/>
                </a:solidFill>
                <a:latin typeface="微软雅黑" panose="020B0503020204020204" pitchFamily="34" charset="-122"/>
                <a:ea typeface="微软雅黑" panose="020B0503020204020204" pitchFamily="34" charset="-122"/>
              </a:rPr>
              <a:t>，较去年同期增加了</a:t>
            </a:r>
            <a:r>
              <a:rPr lang="en-US" altLang="zh-CN" sz="1200" dirty="0">
                <a:solidFill>
                  <a:prstClr val="black"/>
                </a:solidFill>
                <a:latin typeface="微软雅黑" panose="020B0503020204020204" pitchFamily="34" charset="-122"/>
                <a:ea typeface="微软雅黑" panose="020B0503020204020204" pitchFamily="34" charset="-122"/>
              </a:rPr>
              <a:t>2.9%</a:t>
            </a:r>
            <a:r>
              <a:rPr lang="zh-CN" altLang="en-US" sz="1200" dirty="0">
                <a:solidFill>
                  <a:prstClr val="black"/>
                </a:solidFill>
                <a:latin typeface="微软雅黑" panose="020B0503020204020204" pitchFamily="34" charset="-122"/>
                <a:ea typeface="微软雅黑" panose="020B0503020204020204" pitchFamily="34" charset="-122"/>
              </a:rPr>
              <a:t>。 </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A00</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级车型下降</a:t>
            </a:r>
            <a:r>
              <a:rPr lang="zh-CN" altLang="en-US" sz="1200" dirty="0">
                <a:solidFill>
                  <a:prstClr val="black"/>
                </a:solidFill>
                <a:latin typeface="微软雅黑" panose="020B0503020204020204" pitchFamily="34" charset="-122"/>
                <a:ea typeface="微软雅黑" panose="020B0503020204020204" pitchFamily="34" charset="-122"/>
              </a:rPr>
              <a:t>明显，同比下降了</a:t>
            </a:r>
            <a:r>
              <a:rPr lang="en-US" altLang="zh-CN" sz="1200" dirty="0">
                <a:solidFill>
                  <a:prstClr val="black"/>
                </a:solidFill>
                <a:latin typeface="微软雅黑" panose="020B0503020204020204" pitchFamily="34" charset="-122"/>
                <a:ea typeface="微软雅黑" panose="020B0503020204020204" pitchFamily="34" charset="-122"/>
              </a:rPr>
              <a:t>20.9%</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，占</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23.7%</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lang="en-US" altLang="zh-CN" sz="1200" dirty="0">
              <a:solidFill>
                <a:prstClr val="black"/>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00000000-0008-0000-0E00-000002000000}"/>
              </a:ext>
            </a:extLst>
          </p:cNvPr>
          <p:cNvGrpSpPr/>
          <p:nvPr/>
        </p:nvGrpSpPr>
        <p:grpSpPr>
          <a:xfrm>
            <a:off x="409072" y="2465354"/>
            <a:ext cx="8398363" cy="3726229"/>
            <a:chOff x="0" y="0"/>
            <a:chExt cx="8125482" cy="3274868"/>
          </a:xfrm>
        </p:grpSpPr>
        <p:grpSp>
          <p:nvGrpSpPr>
            <p:cNvPr id="12" name="组合 11">
              <a:extLst>
                <a:ext uri="{FF2B5EF4-FFF2-40B4-BE49-F238E27FC236}">
                  <a16:creationId xmlns:a16="http://schemas.microsoft.com/office/drawing/2014/main" id="{00000000-0008-0000-0E00-000008000000}"/>
                </a:ext>
              </a:extLst>
            </p:cNvPr>
            <p:cNvGrpSpPr/>
            <p:nvPr/>
          </p:nvGrpSpPr>
          <p:grpSpPr>
            <a:xfrm>
              <a:off x="0" y="491853"/>
              <a:ext cx="8125482" cy="2783015"/>
              <a:chOff x="0" y="491853"/>
              <a:chExt cx="8721534" cy="2580786"/>
            </a:xfrm>
          </p:grpSpPr>
          <p:graphicFrame>
            <p:nvGraphicFramePr>
              <p:cNvPr id="15" name="图表 14">
                <a:extLst>
                  <a:ext uri="{FF2B5EF4-FFF2-40B4-BE49-F238E27FC236}">
                    <a16:creationId xmlns:a16="http://schemas.microsoft.com/office/drawing/2014/main" id="{00000000-0008-0000-0E00-00000B000000}"/>
                  </a:ext>
                </a:extLst>
              </p:cNvPr>
              <p:cNvGraphicFramePr/>
              <p:nvPr/>
            </p:nvGraphicFramePr>
            <p:xfrm>
              <a:off x="0" y="491853"/>
              <a:ext cx="4336610" cy="25710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a:extLst>
                  <a:ext uri="{FF2B5EF4-FFF2-40B4-BE49-F238E27FC236}">
                    <a16:creationId xmlns:a16="http://schemas.microsoft.com/office/drawing/2014/main" id="{00000000-0008-0000-0E00-00000C000000}"/>
                  </a:ext>
                </a:extLst>
              </p:cNvPr>
              <p:cNvGraphicFramePr/>
              <p:nvPr>
                <p:extLst>
                  <p:ext uri="{D42A27DB-BD31-4B8C-83A1-F6EECF244321}">
                    <p14:modId xmlns:p14="http://schemas.microsoft.com/office/powerpoint/2010/main" val="333601211"/>
                  </p:ext>
                </p:extLst>
              </p:nvPr>
            </p:nvGraphicFramePr>
            <p:xfrm>
              <a:off x="4384924" y="501549"/>
              <a:ext cx="4336610" cy="2571090"/>
            </p:xfrm>
            <a:graphic>
              <a:graphicData uri="http://schemas.openxmlformats.org/drawingml/2006/chart">
                <c:chart xmlns:c="http://schemas.openxmlformats.org/drawingml/2006/chart" xmlns:r="http://schemas.openxmlformats.org/officeDocument/2006/relationships" r:id="rId3"/>
              </a:graphicData>
            </a:graphic>
          </p:graphicFrame>
        </p:grpSp>
        <p:sp>
          <p:nvSpPr>
            <p:cNvPr id="13" name="文本框 4">
              <a:extLst>
                <a:ext uri="{FF2B5EF4-FFF2-40B4-BE49-F238E27FC236}">
                  <a16:creationId xmlns:a16="http://schemas.microsoft.com/office/drawing/2014/main" id="{00000000-0008-0000-0E00-000009000000}"/>
                </a:ext>
              </a:extLst>
            </p:cNvPr>
            <p:cNvSpPr txBox="1"/>
            <p:nvPr/>
          </p:nvSpPr>
          <p:spPr>
            <a:xfrm>
              <a:off x="650228" y="0"/>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2022年1-12</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4">
              <a:extLst>
                <a:ext uri="{FF2B5EF4-FFF2-40B4-BE49-F238E27FC236}">
                  <a16:creationId xmlns:a16="http://schemas.microsoft.com/office/drawing/2014/main" id="{00000000-0008-0000-0E00-00000A000000}"/>
                </a:ext>
              </a:extLst>
            </p:cNvPr>
            <p:cNvSpPr txBox="1"/>
            <p:nvPr/>
          </p:nvSpPr>
          <p:spPr>
            <a:xfrm>
              <a:off x="4680499" y="10456"/>
              <a:ext cx="2960578"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2021年1-12</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282158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2675" y="4551662"/>
            <a:ext cx="8229600" cy="1750864"/>
          </a:xfrm>
          <a:prstGeom prst="rect">
            <a:avLst/>
          </a:prstGeom>
          <a:noFill/>
        </p:spPr>
        <p:txBody>
          <a:bodyPr wrap="square" rtlCol="0">
            <a:spAutoFit/>
          </a:bodyPr>
          <a:lstStyle/>
          <a:p>
            <a:pPr algn="l">
              <a:lnSpc>
                <a:spcPct val="200000"/>
              </a:lnSpc>
            </a:pPr>
            <a:r>
              <a:rPr lang="en-US" altLang="zh-CN" sz="1400" dirty="0">
                <a:solidFill>
                  <a:schemeClr val="tx1"/>
                </a:solidFill>
                <a:latin typeface="微软雅黑" panose="020B0503020204020204" pitchFamily="34" charset="-122"/>
                <a:ea typeface="微软雅黑" panose="020B0503020204020204" pitchFamily="34" charset="-122"/>
                <a:cs typeface="+mn-cs"/>
              </a:rPr>
              <a:t>1-12</a:t>
            </a:r>
            <a:r>
              <a:rPr lang="zh-CN" altLang="en-US" sz="1400" dirty="0">
                <a:solidFill>
                  <a:schemeClr val="tx1"/>
                </a:solidFill>
                <a:latin typeface="微软雅黑" panose="020B0503020204020204" pitchFamily="34" charset="-122"/>
                <a:ea typeface="微软雅黑" panose="020B0503020204020204" pitchFamily="34" charset="-122"/>
                <a:cs typeface="+mn-cs"/>
              </a:rPr>
              <a:t>月，二手车使用年限在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3-6</a:t>
            </a:r>
            <a:r>
              <a:rPr lang="zh-CN" altLang="en-US" sz="1400" dirty="0">
                <a:solidFill>
                  <a:schemeClr val="tx1"/>
                </a:solidFill>
                <a:latin typeface="微软雅黑" panose="020B0503020204020204" pitchFamily="34" charset="-122"/>
                <a:ea typeface="微软雅黑" panose="020B0503020204020204" pitchFamily="34" charset="-122"/>
                <a:cs typeface="+mn-cs"/>
              </a:rPr>
              <a:t>年的交易量最多</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占比为</a:t>
            </a:r>
            <a:r>
              <a:rPr lang="en-US" altLang="zh-CN" sz="1400" dirty="0">
                <a:solidFill>
                  <a:schemeClr val="tx1"/>
                </a:solidFill>
                <a:latin typeface="微软雅黑" panose="020B0503020204020204" pitchFamily="34" charset="-122"/>
                <a:ea typeface="微软雅黑" panose="020B0503020204020204" pitchFamily="34" charset="-122"/>
                <a:cs typeface="+mn-cs"/>
              </a:rPr>
              <a:t>40.2%</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，较去年同期增加了</a:t>
            </a:r>
            <a:r>
              <a:rPr lang="en-US" altLang="zh-CN" sz="1400" dirty="0">
                <a:solidFill>
                  <a:schemeClr val="tx1"/>
                </a:solidFill>
                <a:latin typeface="微软雅黑" panose="020B0503020204020204" pitchFamily="34" charset="-122"/>
                <a:ea typeface="微软雅黑" panose="020B0503020204020204" pitchFamily="34" charset="-122"/>
                <a:cs typeface="+mn-cs"/>
              </a:rPr>
              <a:t>4.1</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a:t>
            </a:r>
            <a:r>
              <a:rPr lang="zh-CN" altLang="en-US" sz="1400" dirty="0">
                <a:solidFill>
                  <a:schemeClr val="tx1"/>
                </a:solidFill>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30.0</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，较去年同期增加了</a:t>
            </a:r>
            <a:r>
              <a:rPr lang="en-US" altLang="zh-CN" sz="1400" dirty="0">
                <a:solidFill>
                  <a:schemeClr val="tx1"/>
                </a:solidFill>
                <a:latin typeface="微软雅黑" panose="020B0503020204020204" pitchFamily="34" charset="-122"/>
                <a:ea typeface="微软雅黑" panose="020B0503020204020204" pitchFamily="34" charset="-122"/>
                <a:cs typeface="+mn-cs"/>
              </a:rPr>
              <a:t>6.4</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车龄在</a:t>
            </a:r>
            <a:r>
              <a:rPr lang="en-US" altLang="zh-CN" sz="1400" dirty="0">
                <a:solidFill>
                  <a:schemeClr val="tx1"/>
                </a:solidFill>
                <a:latin typeface="微软雅黑" panose="020B0503020204020204" pitchFamily="34" charset="-122"/>
                <a:ea typeface="微软雅黑" panose="020B0503020204020204" pitchFamily="34" charset="-122"/>
                <a:cs typeface="+mn-cs"/>
              </a:rPr>
              <a:t>7-10</a:t>
            </a:r>
            <a:r>
              <a:rPr lang="zh-CN" altLang="en-US" sz="1400" dirty="0">
                <a:solidFill>
                  <a:schemeClr val="tx1"/>
                </a:solidFill>
                <a:latin typeface="微软雅黑" panose="020B0503020204020204" pitchFamily="34" charset="-122"/>
                <a:ea typeface="微软雅黑" panose="020B0503020204020204" pitchFamily="34" charset="-122"/>
                <a:cs typeface="+mn-cs"/>
              </a:rPr>
              <a:t>年的车型占比为</a:t>
            </a:r>
            <a:r>
              <a:rPr lang="en-US" altLang="zh-CN" sz="1400" dirty="0">
                <a:solidFill>
                  <a:schemeClr val="tx1"/>
                </a:solidFill>
                <a:latin typeface="微软雅黑" panose="020B0503020204020204" pitchFamily="34" charset="-122"/>
                <a:ea typeface="微软雅黑" panose="020B0503020204020204" pitchFamily="34" charset="-122"/>
                <a:cs typeface="+mn-cs"/>
              </a:rPr>
              <a:t>19.7%</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，较去年同期减少了</a:t>
            </a:r>
            <a:r>
              <a:rPr lang="en-US" altLang="zh-CN" sz="1400" dirty="0">
                <a:latin typeface="微软雅黑" panose="020B0503020204020204" pitchFamily="34" charset="-122"/>
                <a:ea typeface="微软雅黑" panose="020B0503020204020204" pitchFamily="34" charset="-122"/>
              </a:rPr>
              <a:t>4.4</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a:t>
            </a:r>
            <a:r>
              <a:rPr lang="en-US" altLang="zh-CN" sz="1400" dirty="0">
                <a:solidFill>
                  <a:schemeClr val="tx1"/>
                </a:solidFill>
                <a:latin typeface="微软雅黑" panose="020B0503020204020204" pitchFamily="34" charset="-122"/>
                <a:ea typeface="微软雅黑" panose="020B0503020204020204" pitchFamily="34" charset="-122"/>
                <a:cs typeface="+mn-cs"/>
              </a:rPr>
              <a:t>10</a:t>
            </a:r>
            <a:r>
              <a:rPr lang="zh-CN" altLang="en-US" sz="1400" dirty="0">
                <a:solidFill>
                  <a:schemeClr val="tx1"/>
                </a:solidFill>
                <a:latin typeface="微软雅黑" panose="020B0503020204020204" pitchFamily="34" charset="-122"/>
                <a:ea typeface="微软雅黑" panose="020B0503020204020204" pitchFamily="34" charset="-122"/>
                <a:cs typeface="+mn-cs"/>
              </a:rPr>
              <a:t>年以上的车型占比为</a:t>
            </a:r>
            <a:r>
              <a:rPr lang="en-US" altLang="zh-CN" sz="1400" dirty="0">
                <a:solidFill>
                  <a:schemeClr val="tx1"/>
                </a:solidFill>
                <a:latin typeface="微软雅黑" panose="020B0503020204020204" pitchFamily="34" charset="-122"/>
                <a:ea typeface="微软雅黑" panose="020B0503020204020204" pitchFamily="34" charset="-122"/>
                <a:cs typeface="+mn-cs"/>
              </a:rPr>
              <a:t>10.1%</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，较去年同期减少了</a:t>
            </a:r>
            <a:r>
              <a:rPr lang="en-US" altLang="zh-CN" sz="1400" dirty="0">
                <a:solidFill>
                  <a:schemeClr val="tx1"/>
                </a:solidFill>
                <a:latin typeface="微软雅黑" panose="020B0503020204020204" pitchFamily="34" charset="-122"/>
                <a:ea typeface="微软雅黑" panose="020B0503020204020204" pitchFamily="34" charset="-122"/>
                <a:cs typeface="+mn-cs"/>
              </a:rPr>
              <a:t>6.1</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2022</a:t>
            </a:r>
            <a:r>
              <a:rPr lang="zh-CN" altLang="en-US" sz="2000" b="1" kern="0">
                <a:solidFill>
                  <a:schemeClr val="tx1"/>
                </a:solidFill>
              </a:rPr>
              <a:t>年</a:t>
            </a:r>
            <a:r>
              <a:rPr lang="en-US" altLang="zh-CN" sz="2000" b="1" kern="0">
                <a:solidFill>
                  <a:schemeClr val="tx1"/>
                </a:solidFill>
              </a:rPr>
              <a:t>1-12</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1" y="6059507"/>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9611" y="4751983"/>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箭头: 下 24">
            <a:extLst>
              <a:ext uri="{FF2B5EF4-FFF2-40B4-BE49-F238E27FC236}">
                <a16:creationId xmlns:a16="http://schemas.microsoft.com/office/drawing/2014/main" id="{27018EBA-D2F5-4FF8-BFD6-E2C99550378B}"/>
              </a:ext>
            </a:extLst>
          </p:cNvPr>
          <p:cNvSpPr/>
          <p:nvPr/>
        </p:nvSpPr>
        <p:spPr>
          <a:xfrm rot="10800000" flipH="1" flipV="1">
            <a:off x="7989612" y="5653792"/>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下 19">
            <a:extLst>
              <a:ext uri="{FF2B5EF4-FFF2-40B4-BE49-F238E27FC236}">
                <a16:creationId xmlns:a16="http://schemas.microsoft.com/office/drawing/2014/main" id="{42955553-25EF-41F4-9CA9-46ED71C39787}"/>
              </a:ext>
            </a:extLst>
          </p:cNvPr>
          <p:cNvSpPr/>
          <p:nvPr/>
        </p:nvSpPr>
        <p:spPr>
          <a:xfrm flipH="1" flipV="1">
            <a:off x="7989609" y="5184074"/>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组合 5">
            <a:extLst>
              <a:ext uri="{FF2B5EF4-FFF2-40B4-BE49-F238E27FC236}">
                <a16:creationId xmlns:a16="http://schemas.microsoft.com/office/drawing/2014/main" id="{00000000-0008-0000-0100-000082000000}"/>
              </a:ext>
            </a:extLst>
          </p:cNvPr>
          <p:cNvGrpSpPr/>
          <p:nvPr/>
        </p:nvGrpSpPr>
        <p:grpSpPr>
          <a:xfrm>
            <a:off x="332618" y="1148618"/>
            <a:ext cx="8478763" cy="3150600"/>
            <a:chOff x="0" y="0"/>
            <a:chExt cx="8301790" cy="2957431"/>
          </a:xfrm>
        </p:grpSpPr>
        <p:graphicFrame>
          <p:nvGraphicFramePr>
            <p:cNvPr id="7" name="图表 6">
              <a:extLst>
                <a:ext uri="{FF2B5EF4-FFF2-40B4-BE49-F238E27FC236}">
                  <a16:creationId xmlns:a16="http://schemas.microsoft.com/office/drawing/2014/main" id="{00000000-0008-0000-0100-000083000000}"/>
                </a:ext>
              </a:extLst>
            </p:cNvPr>
            <p:cNvGraphicFramePr>
              <a:graphicFrameLocks noChangeAspect="1"/>
            </p:cNvGraphicFramePr>
            <p:nvPr>
              <p:extLst>
                <p:ext uri="{D42A27DB-BD31-4B8C-83A1-F6EECF244321}">
                  <p14:modId xmlns:p14="http://schemas.microsoft.com/office/powerpoint/2010/main" val="3148448209"/>
                </p:ext>
              </p:extLst>
            </p:nvPr>
          </p:nvGraphicFramePr>
          <p:xfrm>
            <a:off x="4242236" y="0"/>
            <a:ext cx="4059554"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8B000000}"/>
                </a:ext>
              </a:extLst>
            </p:cNvPr>
            <p:cNvGraphicFramePr>
              <a:graphicFrameLocks noChangeAspect="1"/>
            </p:cNvGraphicFramePr>
            <p:nvPr>
              <p:extLst>
                <p:ext uri="{D42A27DB-BD31-4B8C-83A1-F6EECF244321}">
                  <p14:modId xmlns:p14="http://schemas.microsoft.com/office/powerpoint/2010/main" val="3452615851"/>
                </p:ext>
              </p:extLst>
            </p:nvPr>
          </p:nvGraphicFramePr>
          <p:xfrm>
            <a:off x="0" y="0"/>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1069720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2022</a:t>
            </a:r>
            <a:r>
              <a:rPr kumimoji="0" lang="zh-CN" altLang="en-US" sz="24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176126"/>
            <a:ext cx="9034028" cy="2181751"/>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altLang="zh-CN" sz="1400" dirty="0">
                <a:latin typeface="微软雅黑" panose="020B0503020204020204" pitchFamily="34" charset="-122"/>
                <a:ea typeface="微软雅黑" panose="020B0503020204020204" pitchFamily="34" charset="-122"/>
              </a:rPr>
              <a:t>2022</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1-12</a:t>
            </a:r>
            <a:r>
              <a:rPr lang="zh-CN" altLang="en-US" sz="1400" dirty="0">
                <a:latin typeface="微软雅黑" panose="020B0503020204020204" pitchFamily="34" charset="-122"/>
                <a:ea typeface="微软雅黑" panose="020B0503020204020204" pitchFamily="34" charset="-122"/>
              </a:rPr>
              <a:t>月，</a:t>
            </a:r>
            <a:r>
              <a:rPr lang="zh-CN" altLang="en-US" sz="1400" b="1" dirty="0">
                <a:latin typeface="微软雅黑" panose="020B0503020204020204" pitchFamily="34" charset="-122"/>
                <a:ea typeface="微软雅黑" panose="020B0503020204020204" pitchFamily="34" charset="-122"/>
              </a:rPr>
              <a:t>使用年限在</a:t>
            </a:r>
            <a:r>
              <a:rPr lang="en-US" altLang="zh-CN" sz="1400" b="1" dirty="0">
                <a:latin typeface="微软雅黑" panose="020B0503020204020204" pitchFamily="34" charset="-122"/>
                <a:ea typeface="微软雅黑" panose="020B0503020204020204" pitchFamily="34" charset="-122"/>
              </a:rPr>
              <a:t>2</a:t>
            </a:r>
            <a:r>
              <a:rPr lang="zh-CN" altLang="en-US" sz="1400" b="1" dirty="0">
                <a:latin typeface="微软雅黑" panose="020B0503020204020204" pitchFamily="34" charset="-122"/>
                <a:ea typeface="微软雅黑" panose="020B0503020204020204" pitchFamily="34" charset="-122"/>
              </a:rPr>
              <a:t>以内占比</a:t>
            </a:r>
            <a:r>
              <a:rPr lang="en-US" altLang="zh-CN" sz="1400" b="1" dirty="0">
                <a:latin typeface="微软雅黑" panose="020B0503020204020204" pitchFamily="34" charset="-122"/>
                <a:ea typeface="微软雅黑" panose="020B0503020204020204" pitchFamily="34" charset="-122"/>
              </a:rPr>
              <a:t>34%</a:t>
            </a:r>
            <a:r>
              <a:rPr lang="zh-CN" altLang="en-US" sz="1400" b="1" dirty="0">
                <a:latin typeface="微软雅黑" panose="020B0503020204020204" pitchFamily="34" charset="-122"/>
                <a:ea typeface="微软雅黑" panose="020B0503020204020204" pitchFamily="34" charset="-122"/>
              </a:rPr>
              <a:t>，较去年同期增加了</a:t>
            </a:r>
            <a:r>
              <a:rPr lang="en-US" altLang="zh-CN" sz="1400" b="1" dirty="0">
                <a:latin typeface="微软雅黑" panose="020B0503020204020204" pitchFamily="34" charset="-122"/>
                <a:ea typeface="微软雅黑" panose="020B0503020204020204" pitchFamily="34" charset="-122"/>
              </a:rPr>
              <a:t>11.3%</a:t>
            </a:r>
            <a:r>
              <a:rPr lang="zh-CN" altLang="en-US" sz="1400" b="1" dirty="0">
                <a:latin typeface="微软雅黑" panose="020B0503020204020204" pitchFamily="34" charset="-122"/>
                <a:ea typeface="微软雅黑" panose="020B0503020204020204" pitchFamily="34" charset="-122"/>
              </a:rPr>
              <a:t>。</a:t>
            </a:r>
            <a:endParaRPr lang="en-US" altLang="zh-CN" sz="1400" b="1"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b="1" dirty="0">
                <a:latin typeface="微软雅黑" panose="020B0503020204020204" pitchFamily="34" charset="-122"/>
                <a:ea typeface="微软雅黑" panose="020B0503020204020204" pitchFamily="34" charset="-122"/>
              </a:rPr>
              <a:t>使用年限在</a:t>
            </a:r>
            <a:r>
              <a:rPr lang="en-US" altLang="zh-CN" sz="1400" b="1" dirty="0">
                <a:latin typeface="微软雅黑" panose="020B0503020204020204" pitchFamily="34" charset="-122"/>
                <a:ea typeface="微软雅黑" panose="020B0503020204020204" pitchFamily="34" charset="-122"/>
              </a:rPr>
              <a:t>2-4</a:t>
            </a:r>
            <a:r>
              <a:rPr lang="zh-CN" altLang="en-US" sz="1400" b="1" dirty="0">
                <a:latin typeface="微软雅黑" panose="020B0503020204020204" pitchFamily="34" charset="-122"/>
                <a:ea typeface="微软雅黑" panose="020B0503020204020204" pitchFamily="34" charset="-122"/>
              </a:rPr>
              <a:t>年的占</a:t>
            </a:r>
            <a:r>
              <a:rPr lang="en-US" altLang="zh-CN" sz="1400" b="1" dirty="0">
                <a:latin typeface="微软雅黑" panose="020B0503020204020204" pitchFamily="34" charset="-122"/>
                <a:ea typeface="微软雅黑" panose="020B0503020204020204" pitchFamily="34" charset="-122"/>
              </a:rPr>
              <a:t>43.4%</a:t>
            </a:r>
            <a:r>
              <a:rPr lang="zh-CN" altLang="en-US" sz="1400" b="1" dirty="0">
                <a:latin typeface="微软雅黑" panose="020B0503020204020204" pitchFamily="34" charset="-122"/>
                <a:ea typeface="微软雅黑" panose="020B0503020204020204" pitchFamily="34" charset="-122"/>
              </a:rPr>
              <a:t>，较去年同期增加了</a:t>
            </a:r>
            <a:r>
              <a:rPr lang="en-US" altLang="zh-CN" sz="1400" b="1" dirty="0">
                <a:latin typeface="微软雅黑" panose="020B0503020204020204" pitchFamily="34" charset="-122"/>
                <a:ea typeface="微软雅黑" panose="020B0503020204020204" pitchFamily="34" charset="-122"/>
              </a:rPr>
              <a:t>2.9%</a:t>
            </a:r>
            <a:r>
              <a:rPr lang="zh-CN" altLang="en-US" sz="1400" b="1" dirty="0">
                <a:latin typeface="微软雅黑" panose="020B0503020204020204" pitchFamily="34" charset="-122"/>
                <a:ea typeface="微软雅黑" panose="020B0503020204020204" pitchFamily="34" charset="-122"/>
              </a:rPr>
              <a:t>。</a:t>
            </a:r>
            <a:endParaRPr lang="en-US" altLang="zh-CN" sz="1400" b="1"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车龄在</a:t>
            </a:r>
            <a:r>
              <a:rPr lang="en-US" altLang="zh-CN" sz="1400" dirty="0">
                <a:latin typeface="微软雅黑" panose="020B0503020204020204" pitchFamily="34" charset="-122"/>
                <a:ea typeface="微软雅黑" panose="020B0503020204020204" pitchFamily="34" charset="-122"/>
              </a:rPr>
              <a:t>4-6</a:t>
            </a:r>
            <a:r>
              <a:rPr lang="zh-CN" altLang="en-US" sz="1400" dirty="0">
                <a:latin typeface="微软雅黑" panose="020B0503020204020204" pitchFamily="34" charset="-122"/>
                <a:ea typeface="微软雅黑" panose="020B0503020204020204" pitchFamily="34" charset="-122"/>
              </a:rPr>
              <a:t>年的占比下降明显，较去年同期减少了</a:t>
            </a:r>
            <a:r>
              <a:rPr lang="en-US" altLang="zh-CN" sz="1400" dirty="0">
                <a:latin typeface="微软雅黑" panose="020B0503020204020204" pitchFamily="34" charset="-122"/>
                <a:ea typeface="微软雅黑" panose="020B0503020204020204" pitchFamily="34" charset="-122"/>
              </a:rPr>
              <a:t>11.5</a:t>
            </a:r>
            <a:r>
              <a:rPr lang="zh-CN" altLang="en-US" sz="1400" dirty="0">
                <a:latin typeface="微软雅黑" panose="020B0503020204020204" pitchFamily="34" charset="-122"/>
                <a:ea typeface="微软雅黑" panose="020B0503020204020204" pitchFamily="34" charset="-122"/>
              </a:rPr>
              <a:t>个百分点。</a:t>
            </a:r>
            <a:endParaRPr lang="en-US" altLang="zh-CN"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车龄在</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年以上的同比下降了</a:t>
            </a:r>
            <a:r>
              <a:rPr lang="en-US" altLang="zh-CN" sz="1400" dirty="0">
                <a:latin typeface="微软雅黑" panose="020B0503020204020204" pitchFamily="34" charset="-122"/>
                <a:ea typeface="微软雅黑" panose="020B0503020204020204" pitchFamily="34" charset="-122"/>
              </a:rPr>
              <a:t>2.8</a:t>
            </a:r>
            <a:r>
              <a:rPr lang="zh-CN" altLang="en-US" sz="1400" dirty="0">
                <a:latin typeface="微软雅黑" panose="020B0503020204020204" pitchFamily="34" charset="-122"/>
                <a:ea typeface="微软雅黑" panose="020B0503020204020204" pitchFamily="34" charset="-122"/>
              </a:rPr>
              <a:t>个百分点。</a:t>
            </a:r>
            <a:endParaRPr lang="en-US" altLang="zh-CN"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整体来看</a:t>
            </a:r>
            <a:r>
              <a:rPr lang="en-US" altLang="zh-CN" sz="1400" dirty="0">
                <a:latin typeface="微软雅黑" panose="020B0503020204020204" pitchFamily="34" charset="-122"/>
                <a:ea typeface="微软雅黑" panose="020B0503020204020204" pitchFamily="34" charset="-122"/>
              </a:rPr>
              <a:t>1-12</a:t>
            </a:r>
            <a:r>
              <a:rPr lang="zh-CN" altLang="en-US" sz="1400" dirty="0">
                <a:latin typeface="微软雅黑" panose="020B0503020204020204" pitchFamily="34" charset="-122"/>
                <a:ea typeface="微软雅黑" panose="020B0503020204020204" pitchFamily="34" charset="-122"/>
              </a:rPr>
              <a:t>月份，车龄在</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年以内的新能源二手车占</a:t>
            </a:r>
            <a:r>
              <a:rPr lang="en-US" altLang="zh-CN" sz="1400" dirty="0">
                <a:latin typeface="微软雅黑" panose="020B0503020204020204" pitchFamily="34" charset="-122"/>
                <a:ea typeface="微软雅黑" panose="020B0503020204020204" pitchFamily="34" charset="-122"/>
              </a:rPr>
              <a:t>76.1%</a:t>
            </a:r>
            <a:r>
              <a:rPr lang="zh-CN" altLang="en-US" sz="1400" dirty="0">
                <a:latin typeface="微软雅黑" panose="020B0503020204020204" pitchFamily="34" charset="-122"/>
                <a:ea typeface="微软雅黑" panose="020B0503020204020204" pitchFamily="34" charset="-122"/>
              </a:rPr>
              <a:t>，较去年同期增长明显，同比增加了</a:t>
            </a:r>
            <a:r>
              <a:rPr lang="en-US" altLang="zh-CN" sz="1400" dirty="0">
                <a:latin typeface="微软雅黑" panose="020B0503020204020204" pitchFamily="34" charset="-122"/>
                <a:ea typeface="微软雅黑" panose="020B0503020204020204" pitchFamily="34" charset="-122"/>
              </a:rPr>
              <a:t>14.3%</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0E00-000079000000}"/>
              </a:ext>
            </a:extLst>
          </p:cNvPr>
          <p:cNvGraphicFramePr>
            <a:graphicFrameLocks/>
          </p:cNvGraphicFramePr>
          <p:nvPr>
            <p:extLst>
              <p:ext uri="{D42A27DB-BD31-4B8C-83A1-F6EECF244321}">
                <p14:modId xmlns:p14="http://schemas.microsoft.com/office/powerpoint/2010/main" val="1669740154"/>
              </p:ext>
            </p:extLst>
          </p:nvPr>
        </p:nvGraphicFramePr>
        <p:xfrm>
          <a:off x="444907" y="1073647"/>
          <a:ext cx="8254186" cy="31064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137771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95698" y="4745876"/>
            <a:ext cx="8752604" cy="1444691"/>
          </a:xfrm>
          <a:prstGeom prst="rect">
            <a:avLst/>
          </a:prstGeom>
          <a:noFill/>
        </p:spPr>
        <p:txBody>
          <a:bodyPr wrap="square" rtlCol="0">
            <a:spAutoFit/>
          </a:bodyPr>
          <a:lstStyle/>
          <a:p>
            <a:pPr>
              <a:lnSpc>
                <a:spcPct val="150000"/>
              </a:lnSpc>
            </a:pPr>
            <a:r>
              <a:rPr lang="en-US" altLang="zh-CN" sz="1200" dirty="0">
                <a:solidFill>
                  <a:schemeClr val="tx1"/>
                </a:solidFill>
                <a:latin typeface="微软雅黑" panose="020B0503020204020204" pitchFamily="34" charset="-122"/>
                <a:ea typeface="微软雅黑" panose="020B0503020204020204" pitchFamily="34" charset="-122"/>
                <a:cs typeface="+mn-cs"/>
              </a:rPr>
              <a:t>2022</a:t>
            </a:r>
            <a:r>
              <a:rPr lang="zh-CN" altLang="en-US" sz="1200" dirty="0">
                <a:latin typeface="微软雅黑" panose="020B0503020204020204" pitchFamily="34" charset="-122"/>
                <a:ea typeface="微软雅黑" panose="020B0503020204020204" pitchFamily="34" charset="-122"/>
              </a:rPr>
              <a:t>年</a:t>
            </a:r>
            <a:r>
              <a:rPr lang="en-US" altLang="zh-CN" sz="1200" dirty="0">
                <a:solidFill>
                  <a:schemeClr val="tx1"/>
                </a:solidFill>
                <a:latin typeface="微软雅黑" panose="020B0503020204020204" pitchFamily="34" charset="-122"/>
                <a:ea typeface="微软雅黑" panose="020B0503020204020204" pitchFamily="34" charset="-122"/>
                <a:cs typeface="+mn-cs"/>
              </a:rPr>
              <a:t>1-12</a:t>
            </a:r>
            <a:r>
              <a:rPr lang="zh-CN" altLang="en-US" sz="1200" dirty="0">
                <a:solidFill>
                  <a:schemeClr val="tx1"/>
                </a:solidFill>
                <a:latin typeface="微软雅黑" panose="020B0503020204020204" pitchFamily="34" charset="-122"/>
                <a:ea typeface="微软雅黑" panose="020B0503020204020204" pitchFamily="34" charset="-122"/>
                <a:cs typeface="+mn-cs"/>
              </a:rPr>
              <a:t>月，</a:t>
            </a:r>
            <a:r>
              <a:rPr lang="en-US" altLang="zh-CN" sz="1200" b="1" dirty="0">
                <a:latin typeface="微软雅黑" panose="020B0503020204020204" pitchFamily="34" charset="-122"/>
                <a:ea typeface="微软雅黑" panose="020B0503020204020204" pitchFamily="34" charset="-122"/>
              </a:rPr>
              <a:t>3</a:t>
            </a:r>
            <a:r>
              <a:rPr lang="zh-CN" altLang="en-US" sz="1200" b="1" dirty="0">
                <a:latin typeface="微软雅黑" panose="020B0503020204020204" pitchFamily="34" charset="-122"/>
                <a:ea typeface="微软雅黑" panose="020B0503020204020204" pitchFamily="34" charset="-122"/>
              </a:rPr>
              <a:t>万以下、</a:t>
            </a:r>
            <a:r>
              <a:rPr lang="en-US" altLang="zh-CN" sz="1200" b="1" dirty="0">
                <a:latin typeface="微软雅黑" panose="020B0503020204020204" pitchFamily="34" charset="-122"/>
                <a:ea typeface="微软雅黑" panose="020B0503020204020204" pitchFamily="34" charset="-122"/>
              </a:rPr>
              <a:t>3-5</a:t>
            </a:r>
            <a:r>
              <a:rPr lang="zh-CN" altLang="en-US" sz="1200" b="1" dirty="0">
                <a:latin typeface="微软雅黑" panose="020B0503020204020204" pitchFamily="34" charset="-122"/>
                <a:ea typeface="微软雅黑" panose="020B0503020204020204" pitchFamily="34" charset="-122"/>
              </a:rPr>
              <a:t>万、</a:t>
            </a:r>
            <a:r>
              <a:rPr lang="en-US" altLang="zh-CN" sz="1200" b="1" dirty="0">
                <a:latin typeface="微软雅黑" panose="020B0503020204020204" pitchFamily="34" charset="-122"/>
                <a:ea typeface="微软雅黑" panose="020B0503020204020204" pitchFamily="34" charset="-122"/>
              </a:rPr>
              <a:t>5-8</a:t>
            </a:r>
            <a:r>
              <a:rPr lang="zh-CN" altLang="en-US" sz="1200" b="1" dirty="0">
                <a:latin typeface="微软雅黑" panose="020B0503020204020204" pitchFamily="34" charset="-122"/>
                <a:ea typeface="微软雅黑" panose="020B0503020204020204" pitchFamily="34" charset="-122"/>
              </a:rPr>
              <a:t>万区间交易量占比小幅增加，其他价格区间交易量占比有所减少。</a:t>
            </a:r>
            <a:r>
              <a:rPr lang="zh-CN" altLang="en-US" sz="1200" dirty="0">
                <a:latin typeface="微软雅黑" panose="020B0503020204020204" pitchFamily="34" charset="-122"/>
                <a:ea typeface="微软雅黑" panose="020B0503020204020204" pitchFamily="34" charset="-122"/>
              </a:rPr>
              <a:t>其中交易价格在</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万以下</a:t>
            </a:r>
            <a:r>
              <a:rPr lang="zh-CN" altLang="en-US" sz="1200" dirty="0">
                <a:solidFill>
                  <a:schemeClr val="tx1"/>
                </a:solidFill>
                <a:latin typeface="微软雅黑" panose="020B0503020204020204" pitchFamily="34" charset="-122"/>
                <a:ea typeface="微软雅黑" panose="020B0503020204020204" pitchFamily="34" charset="-122"/>
                <a:cs typeface="+mn-cs"/>
              </a:rPr>
              <a:t>的车辆市场占比最大，占</a:t>
            </a:r>
            <a:r>
              <a:rPr lang="en-US" altLang="zh-CN" sz="1200" dirty="0">
                <a:latin typeface="微软雅黑" panose="020B0503020204020204" pitchFamily="34" charset="-122"/>
                <a:ea typeface="微软雅黑" panose="020B0503020204020204" pitchFamily="34" charset="-122"/>
              </a:rPr>
              <a:t>32.6</a:t>
            </a:r>
            <a:r>
              <a:rPr lang="en-US" altLang="zh-CN" sz="1200" dirty="0">
                <a:solidFill>
                  <a:schemeClr val="tx1"/>
                </a:solidFill>
                <a:latin typeface="微软雅黑" panose="020B0503020204020204" pitchFamily="34" charset="-122"/>
                <a:ea typeface="微软雅黑" panose="020B0503020204020204" pitchFamily="34" charset="-122"/>
                <a:cs typeface="+mn-cs"/>
              </a:rPr>
              <a:t>%</a:t>
            </a:r>
            <a:r>
              <a:rPr lang="zh-CN" altLang="en-US" sz="1200" dirty="0">
                <a:solidFill>
                  <a:schemeClr val="tx1"/>
                </a:solidFill>
                <a:latin typeface="微软雅黑" panose="020B0503020204020204" pitchFamily="34" charset="-122"/>
                <a:ea typeface="微软雅黑" panose="020B0503020204020204" pitchFamily="34" charset="-122"/>
                <a:cs typeface="+mn-cs"/>
              </a:rPr>
              <a:t>，同比</a:t>
            </a:r>
            <a:r>
              <a:rPr lang="zh-CN" altLang="en-US" sz="1200" dirty="0">
                <a:latin typeface="微软雅黑" panose="020B0503020204020204" pitchFamily="34" charset="-122"/>
                <a:ea typeface="微软雅黑" panose="020B0503020204020204" pitchFamily="34" charset="-122"/>
              </a:rPr>
              <a:t>增长</a:t>
            </a:r>
            <a:r>
              <a:rPr lang="zh-CN" altLang="en-US" sz="1200" dirty="0">
                <a:solidFill>
                  <a:schemeClr val="tx1"/>
                </a:solidFill>
                <a:latin typeface="微软雅黑" panose="020B0503020204020204" pitchFamily="34" charset="-122"/>
                <a:ea typeface="微软雅黑" panose="020B0503020204020204" pitchFamily="34" charset="-122"/>
                <a:cs typeface="+mn-cs"/>
              </a:rPr>
              <a:t>了</a:t>
            </a:r>
            <a:r>
              <a:rPr lang="en-US" altLang="zh-CN" sz="1200" dirty="0">
                <a:latin typeface="微软雅黑" panose="020B0503020204020204" pitchFamily="34" charset="-122"/>
                <a:ea typeface="微软雅黑" panose="020B0503020204020204" pitchFamily="34" charset="-122"/>
              </a:rPr>
              <a:t>0.06</a:t>
            </a:r>
            <a:r>
              <a:rPr lang="zh-CN" altLang="en-US" sz="1200" dirty="0">
                <a:solidFill>
                  <a:schemeClr val="tx1"/>
                </a:solidFill>
                <a:latin typeface="微软雅黑" panose="020B0503020204020204" pitchFamily="34" charset="-122"/>
                <a:ea typeface="微软雅黑" panose="020B0503020204020204" pitchFamily="34" charset="-122"/>
                <a:cs typeface="+mn-cs"/>
              </a:rPr>
              <a:t>个百分点。</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万价格区间的车辆占</a:t>
            </a:r>
            <a:r>
              <a:rPr lang="en-US" altLang="zh-CN" sz="1200" dirty="0">
                <a:latin typeface="微软雅黑" panose="020B0503020204020204" pitchFamily="34" charset="-122"/>
                <a:ea typeface="微软雅黑" panose="020B0503020204020204" pitchFamily="34" charset="-122"/>
              </a:rPr>
              <a:t>23.5%</a:t>
            </a:r>
            <a:r>
              <a:rPr lang="zh-CN" altLang="en-US" sz="1200" dirty="0">
                <a:latin typeface="微软雅黑" panose="020B0503020204020204" pitchFamily="34" charset="-122"/>
                <a:ea typeface="微软雅黑" panose="020B0503020204020204" pitchFamily="34" charset="-122"/>
              </a:rPr>
              <a:t>，同比增长了</a:t>
            </a:r>
            <a:r>
              <a:rPr lang="en-US" altLang="zh-CN" sz="1200" dirty="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个百分点；交易价格在</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万区间的车辆占</a:t>
            </a:r>
            <a:r>
              <a:rPr lang="en-US" altLang="zh-CN" sz="1200" dirty="0">
                <a:latin typeface="微软雅黑" panose="020B0503020204020204" pitchFamily="34" charset="-122"/>
                <a:ea typeface="微软雅黑" panose="020B0503020204020204" pitchFamily="34" charset="-122"/>
              </a:rPr>
              <a:t>16.41%</a:t>
            </a:r>
            <a:r>
              <a:rPr lang="zh-CN" altLang="en-US" sz="1200" dirty="0">
                <a:latin typeface="微软雅黑" panose="020B0503020204020204" pitchFamily="34" charset="-122"/>
                <a:ea typeface="微软雅黑" panose="020B0503020204020204" pitchFamily="34" charset="-122"/>
              </a:rPr>
              <a:t>，同比增长了</a:t>
            </a:r>
            <a:r>
              <a:rPr lang="en-US" altLang="zh-CN" sz="1200" dirty="0">
                <a:latin typeface="微软雅黑" panose="020B0503020204020204" pitchFamily="34" charset="-122"/>
                <a:ea typeface="微软雅黑" panose="020B0503020204020204" pitchFamily="34" charset="-122"/>
              </a:rPr>
              <a:t>0.07</a:t>
            </a:r>
            <a:r>
              <a:rPr lang="zh-CN" altLang="en-US" sz="1200" dirty="0">
                <a:latin typeface="微软雅黑" panose="020B0503020204020204" pitchFamily="34" charset="-122"/>
                <a:ea typeface="微软雅黑" panose="020B0503020204020204" pitchFamily="34" charset="-122"/>
              </a:rPr>
              <a:t>个百分点。</a:t>
            </a:r>
            <a:endParaRPr lang="zh-CN" altLang="en-US" sz="1200" dirty="0">
              <a:solidFill>
                <a:schemeClr val="tx1"/>
              </a:solidFill>
              <a:latin typeface="微软雅黑" panose="020B0503020204020204" pitchFamily="34" charset="-122"/>
              <a:ea typeface="微软雅黑" panose="020B0503020204020204" pitchFamily="34" charset="-122"/>
              <a:cs typeface="+mn-cs"/>
            </a:endParaRPr>
          </a:p>
          <a:p>
            <a:pPr>
              <a:lnSpc>
                <a:spcPct val="150000"/>
              </a:lnSpc>
              <a:defRPr/>
            </a:pPr>
            <a:r>
              <a:rPr lang="zh-CN" altLang="en-US" sz="1200" dirty="0">
                <a:latin typeface="微软雅黑" panose="020B0503020204020204" pitchFamily="34" charset="-122"/>
                <a:ea typeface="微软雅黑" panose="020B0503020204020204" pitchFamily="34" charset="-122"/>
              </a:rPr>
              <a:t>整体来看</a:t>
            </a:r>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1-12</a:t>
            </a:r>
            <a:r>
              <a:rPr lang="zh-CN" altLang="en-US" sz="1200" dirty="0">
                <a:latin typeface="微软雅黑" panose="020B0503020204020204" pitchFamily="34" charset="-122"/>
                <a:ea typeface="微软雅黑" panose="020B0503020204020204" pitchFamily="34" charset="-122"/>
              </a:rPr>
              <a:t>月，</a:t>
            </a:r>
            <a:r>
              <a:rPr lang="en-US" altLang="zh-CN" sz="1200" b="1" dirty="0">
                <a:latin typeface="微软雅黑" panose="020B0503020204020204" pitchFamily="34" charset="-122"/>
                <a:ea typeface="微软雅黑" panose="020B0503020204020204" pitchFamily="34" charset="-122"/>
              </a:rPr>
              <a:t>8</a:t>
            </a:r>
            <a:r>
              <a:rPr lang="zh-CN" altLang="en-US" sz="1200" b="1" dirty="0">
                <a:latin typeface="微软雅黑" panose="020B0503020204020204" pitchFamily="34" charset="-122"/>
                <a:ea typeface="微软雅黑" panose="020B0503020204020204" pitchFamily="34" charset="-122"/>
              </a:rPr>
              <a:t>万以内的二手车占</a:t>
            </a:r>
            <a:r>
              <a:rPr lang="en-US" altLang="zh-CN" sz="1200" b="1" dirty="0">
                <a:latin typeface="微软雅黑" panose="020B0503020204020204" pitchFamily="34" charset="-122"/>
                <a:ea typeface="微软雅黑" panose="020B0503020204020204" pitchFamily="34" charset="-122"/>
              </a:rPr>
              <a:t>72.51%</a:t>
            </a:r>
            <a:r>
              <a:rPr lang="zh-CN" altLang="en-US" sz="1200" b="1" dirty="0">
                <a:latin typeface="微软雅黑" panose="020B0503020204020204" pitchFamily="34" charset="-122"/>
                <a:ea typeface="微软雅黑" panose="020B0503020204020204" pitchFamily="34" charset="-122"/>
              </a:rPr>
              <a:t>，较上</a:t>
            </a:r>
            <a:r>
              <a:rPr lang="en-US" altLang="zh-CN" sz="1200" b="1" dirty="0">
                <a:latin typeface="微软雅黑" panose="020B0503020204020204" pitchFamily="34" charset="-122"/>
                <a:ea typeface="微软雅黑" panose="020B0503020204020204" pitchFamily="34" charset="-122"/>
              </a:rPr>
              <a:t>2021</a:t>
            </a:r>
            <a:r>
              <a:rPr lang="zh-CN" altLang="en-US" sz="1200" b="1" dirty="0">
                <a:latin typeface="微软雅黑" panose="020B0503020204020204" pitchFamily="34" charset="-122"/>
                <a:ea typeface="微软雅黑" panose="020B0503020204020204" pitchFamily="34" charset="-122"/>
              </a:rPr>
              <a:t>年增加了</a:t>
            </a:r>
            <a:r>
              <a:rPr lang="en-US" altLang="zh-CN" sz="1200" b="1" dirty="0">
                <a:latin typeface="微软雅黑" panose="020B0503020204020204" pitchFamily="34" charset="-122"/>
                <a:ea typeface="微软雅黑" panose="020B0503020204020204" pitchFamily="34" charset="-122"/>
              </a:rPr>
              <a:t>0.83%</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其中</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万元以内的占</a:t>
            </a:r>
            <a:r>
              <a:rPr lang="en-US" altLang="zh-CN" sz="1200" dirty="0">
                <a:latin typeface="微软雅黑" panose="020B0503020204020204" pitchFamily="34" charset="-122"/>
                <a:ea typeface="微软雅黑" panose="020B0503020204020204" pitchFamily="34" charset="-122"/>
              </a:rPr>
              <a:t>56.1%,</a:t>
            </a:r>
            <a:r>
              <a:rPr lang="zh-CN" altLang="en-US" sz="1200" dirty="0">
                <a:latin typeface="微软雅黑" panose="020B0503020204020204" pitchFamily="34" charset="-122"/>
                <a:ea typeface="微软雅黑" panose="020B0503020204020204" pitchFamily="34" charset="-122"/>
              </a:rPr>
              <a:t>较上年增加了</a:t>
            </a:r>
            <a:r>
              <a:rPr lang="en-US" altLang="zh-CN" sz="1200" dirty="0">
                <a:latin typeface="微软雅黑" panose="020B0503020204020204" pitchFamily="34" charset="-122"/>
                <a:ea typeface="微软雅黑" panose="020B0503020204020204" pitchFamily="34" charset="-122"/>
              </a:rPr>
              <a:t>0.76%</a:t>
            </a:r>
            <a:r>
              <a:rPr lang="zh-CN" altLang="en-US" sz="1200" dirty="0">
                <a:latin typeface="微软雅黑" panose="020B0503020204020204" pitchFamily="34" charset="-122"/>
                <a:ea typeface="微软雅黑" panose="020B0503020204020204" pitchFamily="34" charset="-122"/>
              </a:rPr>
              <a:t>，交易价格在</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万以上的占比较去年整体下降了</a:t>
            </a:r>
            <a:r>
              <a:rPr lang="en-US" altLang="zh-CN" sz="1200" dirty="0">
                <a:latin typeface="微软雅黑" panose="020B0503020204020204" pitchFamily="34" charset="-122"/>
                <a:ea typeface="微软雅黑" panose="020B0503020204020204" pitchFamily="34" charset="-122"/>
              </a:rPr>
              <a:t>0.64%</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195698" y="260719"/>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1-12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18" name="组合 17">
            <a:extLst>
              <a:ext uri="{FF2B5EF4-FFF2-40B4-BE49-F238E27FC236}">
                <a16:creationId xmlns:a16="http://schemas.microsoft.com/office/drawing/2014/main" id="{00000000-0008-0000-0300-00005F010000}"/>
              </a:ext>
            </a:extLst>
          </p:cNvPr>
          <p:cNvGrpSpPr/>
          <p:nvPr/>
        </p:nvGrpSpPr>
        <p:grpSpPr>
          <a:xfrm>
            <a:off x="195698" y="1260210"/>
            <a:ext cx="8752604" cy="3283443"/>
            <a:chOff x="0" y="0"/>
            <a:chExt cx="8517172" cy="2876505"/>
          </a:xfrm>
        </p:grpSpPr>
        <p:grpSp>
          <p:nvGrpSpPr>
            <p:cNvPr id="19" name="组合 18">
              <a:extLst>
                <a:ext uri="{FF2B5EF4-FFF2-40B4-BE49-F238E27FC236}">
                  <a16:creationId xmlns:a16="http://schemas.microsoft.com/office/drawing/2014/main" id="{00000000-0008-0000-0300-000060010000}"/>
                </a:ext>
              </a:extLst>
            </p:cNvPr>
            <p:cNvGrpSpPr/>
            <p:nvPr/>
          </p:nvGrpSpPr>
          <p:grpSpPr>
            <a:xfrm>
              <a:off x="0" y="560431"/>
              <a:ext cx="8517172" cy="2316074"/>
              <a:chOff x="0" y="560431"/>
              <a:chExt cx="8510335" cy="3219563"/>
            </a:xfrm>
          </p:grpSpPr>
          <p:graphicFrame>
            <p:nvGraphicFramePr>
              <p:cNvPr id="23" name="图表 22">
                <a:extLst>
                  <a:ext uri="{FF2B5EF4-FFF2-40B4-BE49-F238E27FC236}">
                    <a16:creationId xmlns:a16="http://schemas.microsoft.com/office/drawing/2014/main" id="{00000000-0008-0000-0300-000064010000}"/>
                  </a:ext>
                </a:extLst>
              </p:cNvPr>
              <p:cNvGraphicFramePr>
                <a:graphicFrameLocks/>
              </p:cNvGraphicFramePr>
              <p:nvPr/>
            </p:nvGraphicFramePr>
            <p:xfrm>
              <a:off x="0" y="560431"/>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4" name="图表 23">
                <a:extLst>
                  <a:ext uri="{FF2B5EF4-FFF2-40B4-BE49-F238E27FC236}">
                    <a16:creationId xmlns:a16="http://schemas.microsoft.com/office/drawing/2014/main" id="{00000000-0008-0000-0300-000065010000}"/>
                  </a:ext>
                </a:extLst>
              </p:cNvPr>
              <p:cNvGraphicFramePr>
                <a:graphicFrameLocks/>
              </p:cNvGraphicFramePr>
              <p:nvPr/>
            </p:nvGraphicFramePr>
            <p:xfrm>
              <a:off x="4305560" y="571973"/>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0" name="组合 19">
              <a:extLst>
                <a:ext uri="{FF2B5EF4-FFF2-40B4-BE49-F238E27FC236}">
                  <a16:creationId xmlns:a16="http://schemas.microsoft.com/office/drawing/2014/main" id="{00000000-0008-0000-0300-000061010000}"/>
                </a:ext>
              </a:extLst>
            </p:cNvPr>
            <p:cNvGrpSpPr/>
            <p:nvPr/>
          </p:nvGrpSpPr>
          <p:grpSpPr>
            <a:xfrm>
              <a:off x="715294" y="0"/>
              <a:ext cx="7086584" cy="406446"/>
              <a:chOff x="715294" y="0"/>
              <a:chExt cx="6597730" cy="406446"/>
            </a:xfrm>
          </p:grpSpPr>
          <p:sp>
            <p:nvSpPr>
              <p:cNvPr id="21" name="文本框 4">
                <a:extLst>
                  <a:ext uri="{FF2B5EF4-FFF2-40B4-BE49-F238E27FC236}">
                    <a16:creationId xmlns:a16="http://schemas.microsoft.com/office/drawing/2014/main" id="{00000000-0008-0000-0300-000062010000}"/>
                  </a:ext>
                </a:extLst>
              </p:cNvPr>
              <p:cNvSpPr txBox="1"/>
              <p:nvPr/>
            </p:nvSpPr>
            <p:spPr>
              <a:xfrm>
                <a:off x="715294" y="0"/>
                <a:ext cx="2585964" cy="3893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2022年1-12</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价格区间分布</a:t>
                </a:r>
              </a:p>
            </p:txBody>
          </p:sp>
          <p:sp>
            <p:nvSpPr>
              <p:cNvPr id="22" name="文本框 17">
                <a:extLst>
                  <a:ext uri="{FF2B5EF4-FFF2-40B4-BE49-F238E27FC236}">
                    <a16:creationId xmlns:a16="http://schemas.microsoft.com/office/drawing/2014/main" id="{00000000-0008-0000-0300-000063010000}"/>
                  </a:ext>
                </a:extLst>
              </p:cNvPr>
              <p:cNvSpPr txBox="1"/>
              <p:nvPr/>
            </p:nvSpPr>
            <p:spPr>
              <a:xfrm>
                <a:off x="4727060" y="17053"/>
                <a:ext cx="2585964" cy="3893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2021年1-12</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价格区间分布</a:t>
                </a:r>
              </a:p>
            </p:txBody>
          </p:sp>
        </p:grpSp>
      </p:grpSp>
    </p:spTree>
    <p:extLst>
      <p:ext uri="{BB962C8B-B14F-4D97-AF65-F5344CB8AC3E}">
        <p14:creationId xmlns:p14="http://schemas.microsoft.com/office/powerpoint/2010/main" val="1731895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1-12</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227404" y="1243966"/>
            <a:ext cx="8689192" cy="1167692"/>
          </a:xfrm>
          <a:prstGeom prst="rect">
            <a:avLst/>
          </a:prstGeom>
          <a:noFill/>
        </p:spPr>
        <p:txBody>
          <a:bodyPr wrap="square" rtlCol="0">
            <a:spAutoFit/>
          </a:bodyPr>
          <a:lstStyle/>
          <a:p>
            <a:pPr algn="l">
              <a:lnSpc>
                <a:spcPct val="150000"/>
              </a:lnSpc>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lang="en-US" altLang="zh-CN" sz="1200" dirty="0">
                <a:solidFill>
                  <a:prstClr val="black"/>
                </a:solidFill>
                <a:latin typeface="微软雅黑" panose="020B0503020204020204" pitchFamily="34" charset="-122"/>
                <a:ea typeface="微软雅黑" panose="020B0503020204020204" pitchFamily="34" charset="-122"/>
              </a:rPr>
              <a:t>12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en-US" altLang="zh-CN" sz="1200" b="1" dirty="0">
                <a:solidFill>
                  <a:prstClr val="black"/>
                </a:solidFill>
                <a:latin typeface="微软雅黑" panose="020B0503020204020204" pitchFamily="34" charset="-122"/>
                <a:ea typeface="微软雅黑" panose="020B0503020204020204" pitchFamily="34" charset="-122"/>
              </a:rPr>
              <a:t>3</a:t>
            </a:r>
            <a:r>
              <a:rPr lang="zh-CN" altLang="en-US" sz="1200" b="1" dirty="0">
                <a:solidFill>
                  <a:prstClr val="black"/>
                </a:solidFill>
                <a:latin typeface="微软雅黑" panose="020B0503020204020204" pitchFamily="34" charset="-122"/>
                <a:ea typeface="微软雅黑" panose="020B0503020204020204" pitchFamily="34" charset="-122"/>
              </a:rPr>
              <a:t>万以下和</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15-30</a:t>
            </a:r>
            <a:r>
              <a:rPr lang="zh-CN" altLang="en-US" sz="1200" b="1" dirty="0">
                <a:solidFill>
                  <a:prstClr val="black"/>
                </a:solidFill>
                <a:latin typeface="微软雅黑" panose="020B0503020204020204" pitchFamily="34" charset="-122"/>
                <a:ea typeface="微软雅黑" panose="020B0503020204020204" pitchFamily="34" charset="-122"/>
              </a:rPr>
              <a:t>万的新能源二手车同比有所增加，</a:t>
            </a:r>
            <a:r>
              <a:rPr lang="zh-CN" altLang="en-US" sz="1200" dirty="0">
                <a:solidFill>
                  <a:prstClr val="black"/>
                </a:solidFill>
                <a:latin typeface="微软雅黑" panose="020B0503020204020204" pitchFamily="34" charset="-122"/>
                <a:ea typeface="微软雅黑" panose="020B0503020204020204" pitchFamily="34" charset="-122"/>
              </a:rPr>
              <a:t>其余各区间占比均有所下降。</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15-30</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万区间占</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17.9%</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增长明显同比增加了</a:t>
            </a:r>
            <a:r>
              <a:rPr lang="en-US" altLang="zh-CN" sz="1200" b="1" dirty="0">
                <a:solidFill>
                  <a:prstClr val="black"/>
                </a:solidFill>
                <a:latin typeface="微软雅黑" panose="020B0503020204020204" pitchFamily="34" charset="-122"/>
                <a:ea typeface="微软雅黑" panose="020B0503020204020204" pitchFamily="34" charset="-122"/>
              </a:rPr>
              <a:t>10.9</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万以下区间占</a:t>
            </a:r>
            <a:r>
              <a:rPr lang="en-US" altLang="zh-CN" sz="1200" b="1" dirty="0">
                <a:solidFill>
                  <a:prstClr val="black"/>
                </a:solidFill>
                <a:latin typeface="微软雅黑" panose="020B0503020204020204" pitchFamily="34" charset="-122"/>
                <a:ea typeface="微软雅黑" panose="020B0503020204020204" pitchFamily="34" charset="-122"/>
              </a:rPr>
              <a:t>32.1%</a:t>
            </a:r>
            <a:r>
              <a:rPr lang="zh-CN" altLang="en-US" sz="1200" b="1" dirty="0">
                <a:solidFill>
                  <a:prstClr val="black"/>
                </a:solidFill>
                <a:latin typeface="微软雅黑" panose="020B0503020204020204" pitchFamily="34" charset="-122"/>
                <a:ea typeface="微软雅黑" panose="020B0503020204020204" pitchFamily="34" charset="-122"/>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较去年同期增加了</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lang="zh-CN" altLang="en-US" sz="1200" b="1" dirty="0">
                <a:solidFill>
                  <a:prstClr val="black"/>
                </a:solidFill>
                <a:latin typeface="微软雅黑" panose="020B0503020204020204" pitchFamily="34" charset="-122"/>
                <a:ea typeface="微软雅黑" panose="020B0503020204020204" pitchFamily="34" charset="-122"/>
              </a:rPr>
              <a:t>。</a:t>
            </a:r>
            <a:endParaRPr lang="en-US" altLang="zh-CN" sz="1200" b="1" dirty="0">
              <a:solidFill>
                <a:prstClr val="black"/>
              </a:solidFill>
              <a:latin typeface="微软雅黑" panose="020B0503020204020204" pitchFamily="34" charset="-122"/>
              <a:ea typeface="微软雅黑" panose="020B0503020204020204" pitchFamily="34" charset="-122"/>
            </a:endParaRPr>
          </a:p>
          <a:p>
            <a:pPr algn="l">
              <a:lnSpc>
                <a:spcPct val="150000"/>
              </a:lnSpc>
            </a:pPr>
            <a:r>
              <a:rPr lang="en-US" altLang="zh-CN" sz="1200" dirty="0">
                <a:solidFill>
                  <a:prstClr val="black"/>
                </a:solidFill>
                <a:latin typeface="微软雅黑" panose="020B0503020204020204" pitchFamily="34" charset="-122"/>
                <a:ea typeface="微软雅黑" panose="020B0503020204020204" pitchFamily="34" charset="-122"/>
              </a:rPr>
              <a:t>3-5</a:t>
            </a:r>
            <a:r>
              <a:rPr lang="zh-CN" altLang="en-US" sz="1200" dirty="0">
                <a:solidFill>
                  <a:prstClr val="black"/>
                </a:solidFill>
                <a:latin typeface="微软雅黑" panose="020B0503020204020204" pitchFamily="34" charset="-122"/>
                <a:ea typeface="微软雅黑" panose="020B0503020204020204" pitchFamily="34" charset="-122"/>
              </a:rPr>
              <a:t>万、</a:t>
            </a:r>
            <a:r>
              <a:rPr lang="en-US" altLang="zh-CN" sz="1200" dirty="0">
                <a:solidFill>
                  <a:prstClr val="black"/>
                </a:solidFill>
                <a:latin typeface="微软雅黑" panose="020B0503020204020204" pitchFamily="34" charset="-122"/>
                <a:ea typeface="微软雅黑" panose="020B0503020204020204" pitchFamily="34" charset="-122"/>
              </a:rPr>
              <a:t>8-12</a:t>
            </a:r>
            <a:r>
              <a:rPr lang="zh-CN" altLang="en-US" sz="1200" dirty="0">
                <a:solidFill>
                  <a:prstClr val="black"/>
                </a:solidFill>
                <a:latin typeface="微软雅黑" panose="020B0503020204020204" pitchFamily="34" charset="-122"/>
                <a:ea typeface="微软雅黑" panose="020B0503020204020204" pitchFamily="34" charset="-122"/>
                <a:cs typeface="+mn-cs"/>
              </a:rPr>
              <a:t>万区间占比较去年同期下降较为明显，同比分别下降了</a:t>
            </a:r>
            <a:r>
              <a:rPr lang="en-US" altLang="zh-CN" sz="1200" dirty="0">
                <a:solidFill>
                  <a:prstClr val="black"/>
                </a:solidFill>
                <a:latin typeface="微软雅黑" panose="020B0503020204020204" pitchFamily="34" charset="-122"/>
                <a:ea typeface="微软雅黑" panose="020B0503020204020204" pitchFamily="34" charset="-122"/>
                <a:cs typeface="+mn-cs"/>
              </a:rPr>
              <a:t>4.7%</a:t>
            </a:r>
            <a:r>
              <a:rPr lang="zh-CN" altLang="en-US" sz="1200" dirty="0">
                <a:solidFill>
                  <a:prstClr val="black"/>
                </a:solidFill>
                <a:latin typeface="微软雅黑" panose="020B0503020204020204" pitchFamily="34" charset="-122"/>
                <a:ea typeface="微软雅黑" panose="020B0503020204020204" pitchFamily="34" charset="-122"/>
                <a:cs typeface="+mn-cs"/>
              </a:rPr>
              <a:t>和</a:t>
            </a:r>
            <a:r>
              <a:rPr lang="en-US" altLang="zh-CN" sz="1200" dirty="0">
                <a:solidFill>
                  <a:prstClr val="black"/>
                </a:solidFill>
                <a:latin typeface="微软雅黑" panose="020B0503020204020204" pitchFamily="34" charset="-122"/>
                <a:ea typeface="微软雅黑" panose="020B0503020204020204" pitchFamily="34" charset="-122"/>
                <a:cs typeface="+mn-cs"/>
              </a:rPr>
              <a:t>4.8%</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5-8</a:t>
            </a:r>
            <a:r>
              <a:rPr lang="zh-CN" altLang="en-US" sz="1200" dirty="0">
                <a:solidFill>
                  <a:prstClr val="black"/>
                </a:solidFill>
                <a:latin typeface="微软雅黑" panose="020B0503020204020204" pitchFamily="34" charset="-122"/>
                <a:ea typeface="微软雅黑" panose="020B0503020204020204" pitchFamily="34" charset="-122"/>
              </a:rPr>
              <a:t>万、</a:t>
            </a:r>
            <a:r>
              <a:rPr lang="en-US" altLang="zh-CN" sz="1200" dirty="0">
                <a:solidFill>
                  <a:prstClr val="black"/>
                </a:solidFill>
                <a:latin typeface="微软雅黑" panose="020B0503020204020204" pitchFamily="34" charset="-122"/>
                <a:ea typeface="微软雅黑" panose="020B0503020204020204" pitchFamily="34" charset="-122"/>
              </a:rPr>
              <a:t>12-15</a:t>
            </a:r>
            <a:r>
              <a:rPr lang="zh-CN" altLang="en-US" sz="1200" dirty="0">
                <a:solidFill>
                  <a:prstClr val="black"/>
                </a:solidFill>
                <a:latin typeface="微软雅黑" panose="020B0503020204020204" pitchFamily="34" charset="-122"/>
                <a:ea typeface="微软雅黑" panose="020B0503020204020204" pitchFamily="34" charset="-122"/>
              </a:rPr>
              <a:t>万区间同比分别下降了</a:t>
            </a:r>
            <a:r>
              <a:rPr lang="en-US" altLang="zh-CN" sz="1200" dirty="0">
                <a:solidFill>
                  <a:prstClr val="black"/>
                </a:solidFill>
                <a:latin typeface="微软雅黑" panose="020B0503020204020204" pitchFamily="34" charset="-122"/>
                <a:ea typeface="微软雅黑" panose="020B0503020204020204" pitchFamily="34" charset="-122"/>
              </a:rPr>
              <a:t>1.9%</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2.1%</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30</a:t>
            </a:r>
            <a:r>
              <a:rPr lang="zh-CN" altLang="en-US" sz="1200" dirty="0">
                <a:solidFill>
                  <a:prstClr val="black"/>
                </a:solidFill>
                <a:latin typeface="微软雅黑" panose="020B0503020204020204" pitchFamily="34" charset="-122"/>
                <a:ea typeface="微软雅黑" panose="020B0503020204020204" pitchFamily="34" charset="-122"/>
              </a:rPr>
              <a:t>万以上区间下降了</a:t>
            </a:r>
            <a:r>
              <a:rPr lang="en-US" altLang="zh-CN" sz="1200" dirty="0">
                <a:solidFill>
                  <a:prstClr val="black"/>
                </a:solidFill>
                <a:latin typeface="微软雅黑" panose="020B0503020204020204" pitchFamily="34" charset="-122"/>
                <a:ea typeface="微软雅黑" panose="020B0503020204020204" pitchFamily="34" charset="-122"/>
              </a:rPr>
              <a:t>1.5</a:t>
            </a:r>
            <a:r>
              <a:rPr lang="zh-CN" altLang="en-US" sz="1200" dirty="0">
                <a:solidFill>
                  <a:prstClr val="black"/>
                </a:solidFill>
                <a:latin typeface="微软雅黑" panose="020B0503020204020204" pitchFamily="34" charset="-122"/>
                <a:ea typeface="微软雅黑" panose="020B0503020204020204" pitchFamily="34" charset="-122"/>
              </a:rPr>
              <a:t>个百分点。</a:t>
            </a:r>
            <a:endParaRPr lang="zh-CN" altLang="en-US" sz="1200" dirty="0">
              <a:solidFill>
                <a:schemeClr val="tx1"/>
              </a:solidFill>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0E00-00000D000000}"/>
              </a:ext>
            </a:extLst>
          </p:cNvPr>
          <p:cNvGraphicFramePr>
            <a:graphicFrameLocks/>
          </p:cNvGraphicFramePr>
          <p:nvPr>
            <p:extLst>
              <p:ext uri="{D42A27DB-BD31-4B8C-83A1-F6EECF244321}">
                <p14:modId xmlns:p14="http://schemas.microsoft.com/office/powerpoint/2010/main" val="3630338431"/>
              </p:ext>
            </p:extLst>
          </p:nvPr>
        </p:nvGraphicFramePr>
        <p:xfrm>
          <a:off x="468236" y="2398999"/>
          <a:ext cx="8118908" cy="35504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351526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40B898E-AEF5-416A-A8B7-3B6820BD3B5D}"/>
              </a:ext>
            </a:extLst>
          </p:cNvPr>
          <p:cNvSpPr/>
          <p:nvPr/>
        </p:nvSpPr>
        <p:spPr>
          <a:xfrm>
            <a:off x="161818" y="381942"/>
            <a:ext cx="5511445" cy="400110"/>
          </a:xfrm>
          <a:prstGeom prst="rect">
            <a:avLst/>
          </a:prstGeom>
        </p:spPr>
        <p:txBody>
          <a:bodyPr wrap="none">
            <a:spAutoFit/>
          </a:bodyPr>
          <a:lstStyle/>
          <a:p>
            <a:pPr lvl="0">
              <a:defRPr/>
            </a:pPr>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1-12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二手车乘用车排放标准销量分析</a:t>
            </a:r>
          </a:p>
        </p:txBody>
      </p:sp>
      <p:sp>
        <p:nvSpPr>
          <p:cNvPr id="2" name="文本框 1">
            <a:extLst>
              <a:ext uri="{FF2B5EF4-FFF2-40B4-BE49-F238E27FC236}">
                <a16:creationId xmlns:a16="http://schemas.microsoft.com/office/drawing/2014/main" id="{FA4629AC-D2F5-428F-B1A4-036C999F7A24}"/>
              </a:ext>
            </a:extLst>
          </p:cNvPr>
          <p:cNvSpPr txBox="1"/>
          <p:nvPr/>
        </p:nvSpPr>
        <p:spPr>
          <a:xfrm>
            <a:off x="161818" y="4835422"/>
            <a:ext cx="8692036" cy="1319977"/>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2022</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1-12</a:t>
            </a:r>
            <a:r>
              <a:rPr lang="zh-CN" altLang="en-US" sz="1400" dirty="0">
                <a:latin typeface="微软雅黑" panose="020B0503020204020204" pitchFamily="34" charset="-122"/>
                <a:ea typeface="微软雅黑" panose="020B0503020204020204" pitchFamily="34" charset="-122"/>
              </a:rPr>
              <a:t>月，二手乘用车中，</a:t>
            </a:r>
            <a:r>
              <a:rPr lang="zh-CN" altLang="en-US" sz="1400" b="1" dirty="0">
                <a:latin typeface="微软雅黑" panose="020B0503020204020204" pitchFamily="34" charset="-122"/>
                <a:ea typeface="微软雅黑" panose="020B0503020204020204" pitchFamily="34" charset="-122"/>
              </a:rPr>
              <a:t>国五、国六排放车型占比有所增加</a:t>
            </a:r>
            <a:r>
              <a:rPr lang="zh-CN" altLang="en-US" sz="1400" dirty="0">
                <a:latin typeface="微软雅黑" panose="020B0503020204020204" pitchFamily="34" charset="-122"/>
                <a:ea typeface="微软雅黑" panose="020B0503020204020204" pitchFamily="34" charset="-122"/>
              </a:rPr>
              <a:t>，其他车型占比有所下降。其</a:t>
            </a:r>
            <a:r>
              <a:rPr lang="zh-CN" altLang="en-US" sz="1400" b="1" dirty="0">
                <a:latin typeface="微软雅黑" panose="020B0503020204020204" pitchFamily="34" charset="-122"/>
                <a:ea typeface="微软雅黑" panose="020B0503020204020204" pitchFamily="34" charset="-122"/>
              </a:rPr>
              <a:t>中国六车型占</a:t>
            </a:r>
            <a:r>
              <a:rPr lang="en-US" altLang="zh-CN" sz="1400" b="1" dirty="0">
                <a:latin typeface="微软雅黑" panose="020B0503020204020204" pitchFamily="34" charset="-122"/>
                <a:ea typeface="微软雅黑" panose="020B0503020204020204" pitchFamily="34" charset="-122"/>
              </a:rPr>
              <a:t>11.82%</a:t>
            </a:r>
            <a:r>
              <a:rPr lang="zh-CN" altLang="en-US" sz="1400" dirty="0">
                <a:latin typeface="微软雅黑" panose="020B0503020204020204" pitchFamily="34" charset="-122"/>
                <a:ea typeface="微软雅黑" panose="020B0503020204020204" pitchFamily="34" charset="-122"/>
              </a:rPr>
              <a:t>，较去年同期增加了</a:t>
            </a:r>
            <a:r>
              <a:rPr lang="en-US" altLang="zh-CN" sz="1400" dirty="0">
                <a:latin typeface="微软雅黑" panose="020B0503020204020204" pitchFamily="34" charset="-122"/>
                <a:ea typeface="微软雅黑" panose="020B0503020204020204" pitchFamily="34" charset="-122"/>
              </a:rPr>
              <a:t>3.9</a:t>
            </a:r>
            <a:r>
              <a:rPr lang="zh-CN" altLang="en-US" sz="1400" dirty="0">
                <a:latin typeface="微软雅黑" panose="020B0503020204020204" pitchFamily="34" charset="-122"/>
                <a:ea typeface="微软雅黑" panose="020B0503020204020204" pitchFamily="34" charset="-122"/>
              </a:rPr>
              <a:t>个点。</a:t>
            </a:r>
            <a:r>
              <a:rPr lang="zh-CN" altLang="en-US" sz="1400" b="1" dirty="0">
                <a:latin typeface="微软雅黑" panose="020B0503020204020204" pitchFamily="34" charset="-122"/>
                <a:ea typeface="微软雅黑" panose="020B0503020204020204" pitchFamily="34" charset="-122"/>
              </a:rPr>
              <a:t>国五车型占</a:t>
            </a:r>
            <a:r>
              <a:rPr lang="en-US" altLang="zh-CN" sz="1400" b="1" dirty="0">
                <a:latin typeface="微软雅黑" panose="020B0503020204020204" pitchFamily="34" charset="-122"/>
                <a:ea typeface="微软雅黑" panose="020B0503020204020204" pitchFamily="34" charset="-122"/>
              </a:rPr>
              <a:t>36.47%</a:t>
            </a:r>
            <a:r>
              <a:rPr lang="zh-CN" altLang="en-US" sz="1400" dirty="0">
                <a:latin typeface="微软雅黑" panose="020B0503020204020204" pitchFamily="34" charset="-122"/>
                <a:ea typeface="微软雅黑" panose="020B0503020204020204" pitchFamily="34" charset="-122"/>
              </a:rPr>
              <a:t>，较去年同期增加了</a:t>
            </a:r>
            <a:r>
              <a:rPr lang="en-US" altLang="zh-CN" sz="1400" dirty="0">
                <a:latin typeface="微软雅黑" panose="020B0503020204020204" pitchFamily="34" charset="-122"/>
                <a:ea typeface="微软雅黑" panose="020B0503020204020204" pitchFamily="34" charset="-122"/>
              </a:rPr>
              <a:t>2.3</a:t>
            </a:r>
            <a:r>
              <a:rPr lang="zh-CN" altLang="en-US" sz="1400" dirty="0">
                <a:latin typeface="微软雅黑" panose="020B0503020204020204" pitchFamily="34" charset="-122"/>
                <a:ea typeface="微软雅黑" panose="020B0503020204020204" pitchFamily="34" charset="-122"/>
              </a:rPr>
              <a:t>个点。国四和国三车型下降比较明显，分别下降了</a:t>
            </a:r>
            <a:r>
              <a:rPr lang="en-US" altLang="zh-CN" sz="1400" dirty="0">
                <a:latin typeface="微软雅黑" panose="020B0503020204020204" pitchFamily="34" charset="-122"/>
                <a:ea typeface="微软雅黑" panose="020B0503020204020204" pitchFamily="34" charset="-122"/>
              </a:rPr>
              <a:t>3.0</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2.3</a:t>
            </a:r>
            <a:r>
              <a:rPr lang="zh-CN" altLang="en-US" sz="1400" dirty="0">
                <a:latin typeface="微软雅黑" panose="020B0503020204020204" pitchFamily="34" charset="-122"/>
                <a:ea typeface="微软雅黑" panose="020B0503020204020204" pitchFamily="34" charset="-122"/>
              </a:rPr>
              <a:t>个点，国二车型下降了</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个点。国一车型占比与去年同期基本持平。</a:t>
            </a:r>
            <a:endParaRPr lang="en-US" altLang="zh-CN" sz="140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0300-0000C3010000}"/>
              </a:ext>
            </a:extLst>
          </p:cNvPr>
          <p:cNvGraphicFramePr>
            <a:graphicFrameLocks/>
          </p:cNvGraphicFramePr>
          <p:nvPr>
            <p:extLst>
              <p:ext uri="{D42A27DB-BD31-4B8C-83A1-F6EECF244321}">
                <p14:modId xmlns:p14="http://schemas.microsoft.com/office/powerpoint/2010/main" val="275611787"/>
              </p:ext>
            </p:extLst>
          </p:nvPr>
        </p:nvGraphicFramePr>
        <p:xfrm>
          <a:off x="161818" y="1223636"/>
          <a:ext cx="8742172" cy="33919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15159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166744"/>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719958" y="1633219"/>
                  <a:ext cx="2653075" cy="367308"/>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2022</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12</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790321" y="2908621"/>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2022</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1-12</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01291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972562"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1-12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342549" y="4443144"/>
            <a:ext cx="8458902" cy="1839863"/>
          </a:xfrm>
          <a:prstGeom prst="rect">
            <a:avLst/>
          </a:prstGeom>
          <a:noFill/>
        </p:spPr>
        <p:txBody>
          <a:bodyPr wrap="square" rtlCol="0">
            <a:spAutoFit/>
          </a:bodyPr>
          <a:lstStyle/>
          <a:p>
            <a:pPr indent="266700">
              <a:lnSpc>
                <a:spcPct val="150000"/>
              </a:lnSpc>
            </a:pPr>
            <a:r>
              <a:rPr lang="en-US" altLang="zh-CN" sz="1100" dirty="0">
                <a:latin typeface="微软雅黑" panose="020B0503020204020204" pitchFamily="34" charset="-122"/>
                <a:ea typeface="微软雅黑" panose="020B0503020204020204" pitchFamily="34" charset="-122"/>
              </a:rPr>
              <a:t>2022</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1-12</a:t>
            </a:r>
            <a:r>
              <a:rPr lang="zh-CN" altLang="en-US" sz="1100" dirty="0">
                <a:latin typeface="微软雅黑" panose="020B0503020204020204" pitchFamily="34" charset="-122"/>
                <a:ea typeface="微软雅黑" panose="020B0503020204020204" pitchFamily="34" charset="-122"/>
              </a:rPr>
              <a:t>月，全国六大区较去年均呈现不同程度下降，其中西北、东北华北三省同比出现两位数的降幅。</a:t>
            </a:r>
          </a:p>
          <a:p>
            <a:pPr indent="266700">
              <a:lnSpc>
                <a:spcPct val="150000"/>
              </a:lnSpc>
            </a:pPr>
            <a:r>
              <a:rPr lang="zh-CN" altLang="en-US" sz="1100" dirty="0">
                <a:latin typeface="微软雅黑" panose="020B0503020204020204" pitchFamily="34" charset="-122"/>
                <a:ea typeface="微软雅黑" panose="020B0503020204020204" pitchFamily="34" charset="-122"/>
              </a:rPr>
              <a:t>华东地区二手车交易量为</a:t>
            </a:r>
            <a:r>
              <a:rPr lang="en-US" altLang="zh-CN" sz="1100" dirty="0">
                <a:latin typeface="微软雅黑" panose="020B0503020204020204" pitchFamily="34" charset="-122"/>
                <a:ea typeface="微软雅黑" panose="020B0503020204020204" pitchFamily="34" charset="-122"/>
              </a:rPr>
              <a:t>536.49</a:t>
            </a:r>
            <a:r>
              <a:rPr lang="zh-CN" altLang="en-US" sz="1100" dirty="0">
                <a:latin typeface="微软雅黑" panose="020B0503020204020204" pitchFamily="34" charset="-122"/>
                <a:ea typeface="微软雅黑" panose="020B0503020204020204" pitchFamily="34" charset="-122"/>
              </a:rPr>
              <a:t>万辆，同比下降</a:t>
            </a:r>
            <a:r>
              <a:rPr lang="en-US" altLang="zh-CN" sz="1100" dirty="0">
                <a:latin typeface="微软雅黑" panose="020B0503020204020204" pitchFamily="34" charset="-122"/>
                <a:ea typeface="微软雅黑" panose="020B0503020204020204" pitchFamily="34" charset="-122"/>
              </a:rPr>
              <a:t>8.66%</a:t>
            </a:r>
            <a:r>
              <a:rPr lang="zh-CN" altLang="en-US" sz="1100" dirty="0">
                <a:latin typeface="微软雅黑" panose="020B0503020204020204" pitchFamily="34" charset="-122"/>
                <a:ea typeface="微软雅黑" panose="020B0503020204020204" pitchFamily="34" charset="-122"/>
              </a:rPr>
              <a:t>，较去年减少了</a:t>
            </a:r>
            <a:r>
              <a:rPr lang="en-US" altLang="zh-CN" sz="1100" dirty="0">
                <a:latin typeface="微软雅黑" panose="020B0503020204020204" pitchFamily="34" charset="-122"/>
                <a:ea typeface="微软雅黑" panose="020B0503020204020204" pitchFamily="34" charset="-122"/>
              </a:rPr>
              <a:t>50.9</a:t>
            </a:r>
            <a:r>
              <a:rPr lang="zh-CN" altLang="en-US" sz="1100" dirty="0">
                <a:latin typeface="微软雅黑" panose="020B0503020204020204" pitchFamily="34" charset="-122"/>
                <a:ea typeface="微软雅黑" panose="020B0503020204020204" pitchFamily="34" charset="-122"/>
              </a:rPr>
              <a:t>万辆。其中安徽、福建、山东、上海四个省份同比均呈现两位数的降幅。江苏是华东地区唯一正增长的地区，同比增长</a:t>
            </a:r>
            <a:r>
              <a:rPr lang="en-US" altLang="zh-CN" sz="1100" dirty="0">
                <a:latin typeface="微软雅黑" panose="020B0503020204020204" pitchFamily="34" charset="-122"/>
                <a:ea typeface="微软雅黑" panose="020B0503020204020204" pitchFamily="34" charset="-122"/>
              </a:rPr>
              <a:t>6.7%</a:t>
            </a:r>
            <a:r>
              <a:rPr lang="zh-CN" altLang="en-US" sz="1100" dirty="0">
                <a:latin typeface="微软雅黑" panose="020B0503020204020204" pitchFamily="34" charset="-122"/>
                <a:ea typeface="微软雅黑" panose="020B0503020204020204" pitchFamily="34" charset="-122"/>
              </a:rPr>
              <a:t>，较去年增长了</a:t>
            </a:r>
            <a:r>
              <a:rPr lang="en-US" altLang="zh-CN" sz="1100" dirty="0">
                <a:latin typeface="微软雅黑" panose="020B0503020204020204" pitchFamily="34" charset="-122"/>
                <a:ea typeface="微软雅黑" panose="020B0503020204020204" pitchFamily="34" charset="-122"/>
              </a:rPr>
              <a:t>6.6</a:t>
            </a:r>
            <a:r>
              <a:rPr lang="zh-CN" altLang="en-US" sz="1100" dirty="0">
                <a:latin typeface="微软雅黑" panose="020B0503020204020204" pitchFamily="34" charset="-122"/>
                <a:ea typeface="微软雅黑" panose="020B0503020204020204" pitchFamily="34" charset="-122"/>
              </a:rPr>
              <a:t>万辆。中南地区二手车交易量为</a:t>
            </a:r>
            <a:r>
              <a:rPr lang="en-US" altLang="zh-CN" sz="1100" dirty="0">
                <a:latin typeface="微软雅黑" panose="020B0503020204020204" pitchFamily="34" charset="-122"/>
                <a:ea typeface="微软雅黑" panose="020B0503020204020204" pitchFamily="34" charset="-122"/>
              </a:rPr>
              <a:t>457.28</a:t>
            </a:r>
            <a:r>
              <a:rPr lang="zh-CN" altLang="en-US" sz="1100" dirty="0">
                <a:latin typeface="微软雅黑" panose="020B0503020204020204" pitchFamily="34" charset="-122"/>
                <a:ea typeface="微软雅黑" panose="020B0503020204020204" pitchFamily="34" charset="-122"/>
              </a:rPr>
              <a:t>万辆，同比下降</a:t>
            </a:r>
            <a:r>
              <a:rPr lang="en-US" altLang="zh-CN" sz="1100" dirty="0">
                <a:latin typeface="微软雅黑" panose="020B0503020204020204" pitchFamily="34" charset="-122"/>
                <a:ea typeface="微软雅黑" panose="020B0503020204020204" pitchFamily="34" charset="-122"/>
              </a:rPr>
              <a:t>8.0%</a:t>
            </a:r>
            <a:r>
              <a:rPr lang="zh-CN" altLang="en-US" sz="1100" dirty="0">
                <a:latin typeface="微软雅黑" panose="020B0503020204020204" pitchFamily="34" charset="-122"/>
                <a:ea typeface="微软雅黑" panose="020B0503020204020204" pitchFamily="34" charset="-122"/>
              </a:rPr>
              <a:t>，较去年减少了</a:t>
            </a:r>
            <a:r>
              <a:rPr lang="en-US" altLang="zh-CN" sz="1100" dirty="0">
                <a:latin typeface="微软雅黑" panose="020B0503020204020204" pitchFamily="34" charset="-122"/>
                <a:ea typeface="微软雅黑" panose="020B0503020204020204" pitchFamily="34" charset="-122"/>
              </a:rPr>
              <a:t>39.7</a:t>
            </a:r>
            <a:r>
              <a:rPr lang="zh-CN" altLang="en-US" sz="1100" dirty="0">
                <a:latin typeface="微软雅黑" panose="020B0503020204020204" pitchFamily="34" charset="-122"/>
                <a:ea typeface="微软雅黑" panose="020B0503020204020204" pitchFamily="34" charset="-122"/>
              </a:rPr>
              <a:t>万辆。河南、湖北下降最为明显，分别下降了</a:t>
            </a:r>
            <a:r>
              <a:rPr lang="en-US" altLang="zh-CN" sz="1100" dirty="0">
                <a:latin typeface="微软雅黑" panose="020B0503020204020204" pitchFamily="34" charset="-122"/>
                <a:ea typeface="微软雅黑" panose="020B0503020204020204" pitchFamily="34" charset="-122"/>
              </a:rPr>
              <a:t>16.4%</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。华北地区二手车交易量为</a:t>
            </a:r>
            <a:r>
              <a:rPr lang="en-US" altLang="zh-CN" sz="1100" dirty="0">
                <a:latin typeface="微软雅黑" panose="020B0503020204020204" pitchFamily="34" charset="-122"/>
                <a:ea typeface="微软雅黑" panose="020B0503020204020204" pitchFamily="34" charset="-122"/>
              </a:rPr>
              <a:t>193.45</a:t>
            </a:r>
            <a:r>
              <a:rPr lang="zh-CN" altLang="en-US" sz="1100" dirty="0">
                <a:latin typeface="微软雅黑" panose="020B0503020204020204" pitchFamily="34" charset="-122"/>
                <a:ea typeface="微软雅黑" panose="020B0503020204020204" pitchFamily="34" charset="-122"/>
              </a:rPr>
              <a:t>万辆，同比下降</a:t>
            </a:r>
            <a:r>
              <a:rPr lang="en-US" altLang="zh-CN" sz="1100" dirty="0">
                <a:latin typeface="微软雅黑" panose="020B0503020204020204" pitchFamily="34" charset="-122"/>
                <a:ea typeface="微软雅黑" panose="020B0503020204020204" pitchFamily="34" charset="-122"/>
              </a:rPr>
              <a:t>10.63%</a:t>
            </a:r>
            <a:r>
              <a:rPr lang="zh-CN" altLang="en-US" sz="1100" dirty="0">
                <a:latin typeface="微软雅黑" panose="020B0503020204020204" pitchFamily="34" charset="-122"/>
                <a:ea typeface="微软雅黑" panose="020B0503020204020204" pitchFamily="34" charset="-122"/>
              </a:rPr>
              <a:t>，较去年减少了</a:t>
            </a:r>
            <a:r>
              <a:rPr lang="en-US" altLang="zh-CN" sz="1100" dirty="0">
                <a:latin typeface="微软雅黑" panose="020B0503020204020204" pitchFamily="34" charset="-122"/>
                <a:ea typeface="微软雅黑" panose="020B0503020204020204" pitchFamily="34" charset="-122"/>
              </a:rPr>
              <a:t>23</a:t>
            </a:r>
            <a:r>
              <a:rPr lang="zh-CN" altLang="en-US" sz="1100" dirty="0">
                <a:latin typeface="微软雅黑" panose="020B0503020204020204" pitchFamily="34" charset="-122"/>
                <a:ea typeface="微软雅黑" panose="020B0503020204020204" pitchFamily="34" charset="-122"/>
              </a:rPr>
              <a:t>万辆。</a:t>
            </a:r>
            <a:r>
              <a:rPr lang="zh-CN" altLang="en-US" sz="1100" b="1" dirty="0">
                <a:latin typeface="微软雅黑" panose="020B0503020204020204" pitchFamily="34" charset="-122"/>
                <a:ea typeface="微软雅黑" panose="020B0503020204020204" pitchFamily="34" charset="-122"/>
              </a:rPr>
              <a:t>西南地区同比小幅下降</a:t>
            </a:r>
            <a:r>
              <a:rPr lang="en-US" altLang="zh-CN" sz="1100" b="1" dirty="0">
                <a:latin typeface="微软雅黑" panose="020B0503020204020204" pitchFamily="34" charset="-122"/>
                <a:ea typeface="微软雅黑" panose="020B0503020204020204" pitchFamily="34" charset="-122"/>
              </a:rPr>
              <a:t>0.03%</a:t>
            </a:r>
            <a:r>
              <a:rPr lang="zh-CN" altLang="en-US" sz="1100" b="1" dirty="0">
                <a:latin typeface="微软雅黑" panose="020B0503020204020204" pitchFamily="34" charset="-122"/>
                <a:ea typeface="微软雅黑" panose="020B0503020204020204" pitchFamily="34" charset="-122"/>
              </a:rPr>
              <a:t>，二手车交易量为</a:t>
            </a:r>
            <a:r>
              <a:rPr lang="en-US" altLang="zh-CN" sz="1100" b="1" dirty="0">
                <a:latin typeface="微软雅黑" panose="020B0503020204020204" pitchFamily="34" charset="-122"/>
                <a:ea typeface="微软雅黑" panose="020B0503020204020204" pitchFamily="34" charset="-122"/>
              </a:rPr>
              <a:t>250.27</a:t>
            </a:r>
            <a:r>
              <a:rPr lang="zh-CN" altLang="en-US" sz="1100" b="1" dirty="0">
                <a:latin typeface="微软雅黑" panose="020B0503020204020204" pitchFamily="34" charset="-122"/>
                <a:ea typeface="微软雅黑" panose="020B0503020204020204" pitchFamily="34" charset="-122"/>
              </a:rPr>
              <a:t>万辆，是六大区里面降幅最小的区域，其中，西藏降幅明显同比下降了</a:t>
            </a:r>
            <a:r>
              <a:rPr lang="en-US" altLang="zh-CN" sz="1100" b="1" dirty="0">
                <a:latin typeface="微软雅黑" panose="020B0503020204020204" pitchFamily="34" charset="-122"/>
                <a:ea typeface="微软雅黑" panose="020B0503020204020204" pitchFamily="34" charset="-122"/>
              </a:rPr>
              <a:t>33%</a:t>
            </a:r>
            <a:r>
              <a:rPr lang="zh-CN" altLang="en-US" sz="1100" b="1" dirty="0">
                <a:latin typeface="微软雅黑" panose="020B0503020204020204" pitchFamily="34" charset="-122"/>
                <a:ea typeface="微软雅黑" panose="020B0503020204020204" pitchFamily="34" charset="-122"/>
              </a:rPr>
              <a:t>，但四川、贵州两省较去年同期均呈现正增长</a:t>
            </a:r>
            <a:r>
              <a:rPr lang="en-US" altLang="zh-CN" sz="1100" b="1" dirty="0">
                <a:latin typeface="微软雅黑" panose="020B0503020204020204" pitchFamily="34" charset="-122"/>
                <a:ea typeface="微软雅黑" panose="020B0503020204020204" pitchFamily="34" charset="-122"/>
              </a:rPr>
              <a:t>8.3%</a:t>
            </a:r>
            <a:r>
              <a:rPr lang="zh-CN" altLang="en-US" sz="1100" b="1" dirty="0">
                <a:latin typeface="微软雅黑" panose="020B0503020204020204" pitchFamily="34" charset="-122"/>
                <a:ea typeface="微软雅黑" panose="020B0503020204020204" pitchFamily="34" charset="-122"/>
              </a:rPr>
              <a:t>和</a:t>
            </a:r>
            <a:r>
              <a:rPr lang="en-US" altLang="zh-CN" sz="1100" b="1" dirty="0">
                <a:latin typeface="微软雅黑" panose="020B0503020204020204" pitchFamily="34" charset="-122"/>
                <a:ea typeface="微软雅黑" panose="020B0503020204020204" pitchFamily="34" charset="-122"/>
              </a:rPr>
              <a:t>5%</a:t>
            </a:r>
            <a:r>
              <a:rPr lang="zh-CN" altLang="en-US" sz="1100" b="1" dirty="0">
                <a:latin typeface="微软雅黑" panose="020B0503020204020204" pitchFamily="34" charset="-122"/>
                <a:ea typeface="微软雅黑" panose="020B0503020204020204" pitchFamily="34" charset="-122"/>
              </a:rPr>
              <a:t>。 </a:t>
            </a:r>
            <a:r>
              <a:rPr lang="zh-CN" altLang="en-US" sz="1100" dirty="0">
                <a:latin typeface="微软雅黑" panose="020B0503020204020204" pitchFamily="34" charset="-122"/>
                <a:ea typeface="微软雅黑" panose="020B0503020204020204" pitchFamily="34" charset="-122"/>
              </a:rPr>
              <a:t>北部地区在</a:t>
            </a:r>
            <a:r>
              <a:rPr lang="en-US" altLang="zh-CN" sz="1100" dirty="0">
                <a:latin typeface="微软雅黑" panose="020B0503020204020204" pitchFamily="34" charset="-122"/>
                <a:ea typeface="微软雅黑" panose="020B0503020204020204" pitchFamily="34" charset="-122"/>
              </a:rPr>
              <a:t>2022</a:t>
            </a:r>
            <a:r>
              <a:rPr lang="zh-CN" altLang="en-US" sz="1100" dirty="0">
                <a:latin typeface="微软雅黑" panose="020B0503020204020204" pitchFamily="34" charset="-122"/>
                <a:ea typeface="微软雅黑" panose="020B0503020204020204" pitchFamily="34" charset="-122"/>
              </a:rPr>
              <a:t>年受疫情封管控影响较为严重，东北地区同比下降了</a:t>
            </a:r>
            <a:r>
              <a:rPr lang="en-US" altLang="zh-CN" sz="1100" dirty="0">
                <a:latin typeface="微软雅黑" panose="020B0503020204020204" pitchFamily="34" charset="-122"/>
                <a:ea typeface="微软雅黑" panose="020B0503020204020204" pitchFamily="34" charset="-122"/>
              </a:rPr>
              <a:t>19.02%</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93.86</a:t>
            </a:r>
            <a:r>
              <a:rPr lang="zh-CN" altLang="en-US" sz="1100" dirty="0">
                <a:latin typeface="微软雅黑" panose="020B0503020204020204" pitchFamily="34" charset="-122"/>
                <a:ea typeface="微软雅黑" panose="020B0503020204020204" pitchFamily="34" charset="-122"/>
              </a:rPr>
              <a:t>万辆， 西北地区同比下降</a:t>
            </a:r>
            <a:r>
              <a:rPr lang="en-US" altLang="zh-CN" sz="1100" dirty="0">
                <a:latin typeface="微软雅黑" panose="020B0503020204020204" pitchFamily="34" charset="-122"/>
                <a:ea typeface="微软雅黑" panose="020B0503020204020204" pitchFamily="34" charset="-122"/>
              </a:rPr>
              <a:t>21.86%</a:t>
            </a:r>
            <a:r>
              <a:rPr lang="zh-CN" altLang="en-US" sz="1100" dirty="0">
                <a:latin typeface="微软雅黑" panose="020B0503020204020204" pitchFamily="34" charset="-122"/>
                <a:ea typeface="微软雅黑" panose="020B0503020204020204" pitchFamily="34" charset="-122"/>
              </a:rPr>
              <a:t>，二手车交易量为</a:t>
            </a:r>
            <a:r>
              <a:rPr lang="en-US" altLang="zh-CN" sz="1100" dirty="0">
                <a:latin typeface="微软雅黑" panose="020B0503020204020204" pitchFamily="34" charset="-122"/>
                <a:ea typeface="微软雅黑" panose="020B0503020204020204" pitchFamily="34" charset="-122"/>
              </a:rPr>
              <a:t>71.43</a:t>
            </a:r>
            <a:r>
              <a:rPr lang="zh-CN" altLang="en-US" sz="1100" dirty="0">
                <a:latin typeface="微软雅黑" panose="020B0503020204020204" pitchFamily="34" charset="-122"/>
                <a:ea typeface="微软雅黑" panose="020B0503020204020204" pitchFamily="34" charset="-122"/>
              </a:rPr>
              <a:t>万辆。</a:t>
            </a:r>
          </a:p>
        </p:txBody>
      </p:sp>
      <p:graphicFrame>
        <p:nvGraphicFramePr>
          <p:cNvPr id="105" name="图表 104">
            <a:extLst>
              <a:ext uri="{FF2B5EF4-FFF2-40B4-BE49-F238E27FC236}">
                <a16:creationId xmlns:a16="http://schemas.microsoft.com/office/drawing/2014/main" id="{00000000-0008-0000-0100-000034000000}"/>
              </a:ext>
            </a:extLst>
          </p:cNvPr>
          <p:cNvGraphicFramePr>
            <a:graphicFrameLocks/>
          </p:cNvGraphicFramePr>
          <p:nvPr/>
        </p:nvGraphicFramePr>
        <p:xfrm>
          <a:off x="4737382" y="1526242"/>
          <a:ext cx="4291157" cy="12987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1" name="图表 110">
            <a:extLst>
              <a:ext uri="{FF2B5EF4-FFF2-40B4-BE49-F238E27FC236}">
                <a16:creationId xmlns:a16="http://schemas.microsoft.com/office/drawing/2014/main" id="{00000000-0008-0000-0100-000034000000}"/>
              </a:ext>
            </a:extLst>
          </p:cNvPr>
          <p:cNvGraphicFramePr>
            <a:graphicFrameLocks/>
          </p:cNvGraphicFramePr>
          <p:nvPr/>
        </p:nvGraphicFramePr>
        <p:xfrm>
          <a:off x="4665731" y="1665225"/>
          <a:ext cx="4267345" cy="1312028"/>
        </p:xfrm>
        <a:graphic>
          <a:graphicData uri="http://schemas.openxmlformats.org/drawingml/2006/chart">
            <c:chart xmlns:c="http://schemas.openxmlformats.org/drawingml/2006/chart" xmlns:r="http://schemas.openxmlformats.org/officeDocument/2006/relationships" r:id="rId3"/>
          </a:graphicData>
        </a:graphic>
      </p:graphicFrame>
      <p:grpSp>
        <p:nvGrpSpPr>
          <p:cNvPr id="113" name="组合 112">
            <a:extLst>
              <a:ext uri="{FF2B5EF4-FFF2-40B4-BE49-F238E27FC236}">
                <a16:creationId xmlns:a16="http://schemas.microsoft.com/office/drawing/2014/main" id="{C5315345-7D30-4641-9715-3322F95DD5FE}"/>
              </a:ext>
            </a:extLst>
          </p:cNvPr>
          <p:cNvGrpSpPr/>
          <p:nvPr/>
        </p:nvGrpSpPr>
        <p:grpSpPr>
          <a:xfrm>
            <a:off x="285728" y="1088697"/>
            <a:ext cx="3984447" cy="3153029"/>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3" name="图表 2">
            <a:extLst>
              <a:ext uri="{FF2B5EF4-FFF2-40B4-BE49-F238E27FC236}">
                <a16:creationId xmlns:a16="http://schemas.microsoft.com/office/drawing/2014/main" id="{00000000-0008-0000-0200-0000C0000000}"/>
              </a:ext>
            </a:extLst>
          </p:cNvPr>
          <p:cNvGraphicFramePr>
            <a:graphicFrameLocks/>
          </p:cNvGraphicFramePr>
          <p:nvPr>
            <p:extLst>
              <p:ext uri="{D42A27DB-BD31-4B8C-83A1-F6EECF244321}">
                <p14:modId xmlns:p14="http://schemas.microsoft.com/office/powerpoint/2010/main" val="635688611"/>
              </p:ext>
            </p:extLst>
          </p:nvPr>
        </p:nvGraphicFramePr>
        <p:xfrm>
          <a:off x="4335675" y="1105704"/>
          <a:ext cx="4749394" cy="315152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176521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cs typeface="+mn-cs"/>
              </a:rPr>
              <a:t>2022</a:t>
            </a:r>
            <a:r>
              <a:rPr lang="zh-CN" altLang="en-US" sz="2000" b="1" dirty="0">
                <a:solidFill>
                  <a:schemeClr val="tx1"/>
                </a:solidFill>
                <a:cs typeface="+mn-cs"/>
              </a:rPr>
              <a:t>年全国二手车均价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331594" y="5275541"/>
            <a:ext cx="8480807" cy="700576"/>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b="0" i="0" dirty="0">
                <a:solidFill>
                  <a:srgbClr val="181818"/>
                </a:solidFill>
                <a:effectLst/>
                <a:latin typeface="Microsoft YaHei" panose="020B0503020204020204" pitchFamily="34" charset="-122"/>
                <a:ea typeface="Microsoft YaHei" panose="020B0503020204020204" pitchFamily="34" charset="-122"/>
              </a:rPr>
              <a:t>临近年末新车经销商以价换量，终端价格大幅优惠，</a:t>
            </a:r>
            <a:r>
              <a:rPr lang="zh-CN" altLang="en-US" sz="1400" dirty="0">
                <a:latin typeface="微软雅黑" panose="020B0503020204020204" pitchFamily="34" charset="-122"/>
                <a:ea typeface="微软雅黑" panose="020B0503020204020204" pitchFamily="34" charset="-122"/>
              </a:rPr>
              <a:t>二手车均价持续走低</a:t>
            </a:r>
            <a:r>
              <a:rPr lang="zh-CN" altLang="en-US" sz="1400" b="0" i="0" dirty="0">
                <a:solidFill>
                  <a:srgbClr val="181818"/>
                </a:solidFill>
                <a:effectLst/>
                <a:latin typeface="Microsoft YaHei" panose="020B0503020204020204" pitchFamily="34" charset="-122"/>
                <a:ea typeface="Microsoft YaHei" panose="020B0503020204020204" pitchFamily="34" charset="-122"/>
              </a:rPr>
              <a:t>，</a:t>
            </a:r>
            <a:r>
              <a:rPr lang="zh-CN" altLang="en-US" sz="1400" dirty="0">
                <a:latin typeface="微软雅黑" panose="020B0503020204020204" pitchFamily="34" charset="-122"/>
                <a:ea typeface="微软雅黑" panose="020B0503020204020204" pitchFamily="34" charset="-122"/>
              </a:rPr>
              <a:t>大部分车商处于清库存状态。</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月份，二手车交易价格持续走低，交易价格在</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万元以上的车型占比有所减少。</a:t>
            </a:r>
            <a:endParaRPr lang="en-US" altLang="zh-CN" sz="1400"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0200-0000BF000000}"/>
              </a:ext>
            </a:extLst>
          </p:cNvPr>
          <p:cNvGraphicFramePr>
            <a:graphicFrameLocks/>
          </p:cNvGraphicFramePr>
          <p:nvPr/>
        </p:nvGraphicFramePr>
        <p:xfrm>
          <a:off x="179388" y="1240573"/>
          <a:ext cx="8844119" cy="37446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00512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9" y="4933165"/>
            <a:ext cx="8127481" cy="1173039"/>
            <a:chOff x="5988846" y="1837871"/>
            <a:chExt cx="9510935" cy="1344641"/>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solidFill>
                    <a:srgbClr val="0E0F13"/>
                  </a:solidFill>
                  <a:latin typeface="微软雅黑" panose="020B0503020204020204" pitchFamily="34" charset="-122"/>
                  <a:ea typeface="微软雅黑" panose="020B0503020204020204" pitchFamily="34" charset="-122"/>
                </a:rPr>
                <a:t>2022</a:t>
              </a:r>
              <a:r>
                <a:rPr lang="zh-CN" altLang="en-US" sz="1400" b="1">
                  <a:solidFill>
                    <a:srgbClr val="0E0F13"/>
                  </a:solidFill>
                  <a:latin typeface="微软雅黑" panose="020B0503020204020204" pitchFamily="34" charset="-122"/>
                  <a:ea typeface="微软雅黑" panose="020B0503020204020204" pitchFamily="34" charset="-122"/>
                </a:rPr>
                <a:t>年</a:t>
              </a:r>
              <a:r>
                <a:rPr lang="en-US" altLang="zh-CN" sz="1400" b="1">
                  <a:solidFill>
                    <a:srgbClr val="0E0F13"/>
                  </a:solidFill>
                  <a:latin typeface="微软雅黑" panose="020B0503020204020204" pitchFamily="34" charset="-122"/>
                  <a:ea typeface="微软雅黑" panose="020B0503020204020204" pitchFamily="34" charset="-122"/>
                </a:rPr>
                <a:t>12</a:t>
              </a:r>
              <a:r>
                <a:rPr lang="zh-CN" altLang="en-US" sz="1400" b="1">
                  <a:solidFill>
                    <a:srgbClr val="0E0F13"/>
                  </a:solidFill>
                  <a:latin typeface="微软雅黑" panose="020B0503020204020204" pitchFamily="34" charset="-122"/>
                  <a:ea typeface="微软雅黑" panose="020B0503020204020204" pitchFamily="34" charset="-122"/>
                </a:rPr>
                <a:t>月</a:t>
              </a:r>
              <a:r>
                <a:rPr lang="zh-CN" altLang="en-US" sz="1400" b="1" dirty="0">
                  <a:solidFill>
                    <a:srgbClr val="0E0F13"/>
                  </a:solidFill>
                  <a:latin typeface="微软雅黑" panose="020B0503020204020204" pitchFamily="34" charset="-122"/>
                  <a:ea typeface="微软雅黑" panose="020B0503020204020204" pitchFamily="34" charset="-122"/>
                </a:rPr>
                <a:t>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6" y="2161521"/>
              <a:ext cx="9510935" cy="1020991"/>
            </a:xfrm>
            <a:prstGeom prst="rect">
              <a:avLst/>
            </a:prstGeom>
            <a:noFill/>
          </p:spPr>
          <p:txBody>
            <a:bodyPr wrap="square">
              <a:spAutoFit/>
            </a:bodyPr>
            <a:lstStyle/>
            <a:p>
              <a:pPr indent="457200">
                <a:lnSpc>
                  <a:spcPct val="15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随着疫情防控政策的进一步调整和优化，人们生活状态正在逐步恢复正常，市场客流稳步回升。今年春节有所提前，节前的汽车消费需求部分在</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月得到提前释放，</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月跨区域流通较</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月有所回升，环比增加了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2.2</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个百分点，为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25.4%</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。同比去年同期仍下降了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3.8</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个百分点。</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2022</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1-12</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月转籍总量为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401</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万辆，同比下降了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17%</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2" name="图表 1">
            <a:extLst>
              <a:ext uri="{FF2B5EF4-FFF2-40B4-BE49-F238E27FC236}">
                <a16:creationId xmlns:a16="http://schemas.microsoft.com/office/drawing/2014/main" id="{00000000-0008-0000-0100-000064000000}"/>
              </a:ext>
            </a:extLst>
          </p:cNvPr>
          <p:cNvGraphicFramePr>
            <a:graphicFrameLocks/>
          </p:cNvGraphicFramePr>
          <p:nvPr>
            <p:extLst>
              <p:ext uri="{D42A27DB-BD31-4B8C-83A1-F6EECF244321}">
                <p14:modId xmlns:p14="http://schemas.microsoft.com/office/powerpoint/2010/main" val="3153951376"/>
              </p:ext>
            </p:extLst>
          </p:nvPr>
        </p:nvGraphicFramePr>
        <p:xfrm>
          <a:off x="277030" y="1203142"/>
          <a:ext cx="8589937"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5831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1-12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1246724720"/>
              </p:ext>
            </p:extLst>
          </p:nvPr>
        </p:nvGraphicFramePr>
        <p:xfrm>
          <a:off x="4662789" y="1870363"/>
          <a:ext cx="4117428" cy="2541519"/>
        </p:xfrm>
        <a:graphic>
          <a:graphicData uri="http://schemas.openxmlformats.org/drawingml/2006/table">
            <a:tbl>
              <a:tblPr firstRow="1" bandRow="1">
                <a:effectLst/>
                <a:tableStyleId>{7DF18680-E054-41AD-8BC1-D1AEF772440D}</a:tableStyleId>
              </a:tblPr>
              <a:tblGrid>
                <a:gridCol w="1029357">
                  <a:extLst>
                    <a:ext uri="{9D8B030D-6E8A-4147-A177-3AD203B41FA5}">
                      <a16:colId xmlns:a16="http://schemas.microsoft.com/office/drawing/2014/main" val="2638403606"/>
                    </a:ext>
                  </a:extLst>
                </a:gridCol>
                <a:gridCol w="1029357">
                  <a:extLst>
                    <a:ext uri="{9D8B030D-6E8A-4147-A177-3AD203B41FA5}">
                      <a16:colId xmlns:a16="http://schemas.microsoft.com/office/drawing/2014/main" val="1073014452"/>
                    </a:ext>
                  </a:extLst>
                </a:gridCol>
                <a:gridCol w="1029357">
                  <a:extLst>
                    <a:ext uri="{9D8B030D-6E8A-4147-A177-3AD203B41FA5}">
                      <a16:colId xmlns:a16="http://schemas.microsoft.com/office/drawing/2014/main" val="4276549256"/>
                    </a:ext>
                  </a:extLst>
                </a:gridCol>
                <a:gridCol w="1029357">
                  <a:extLst>
                    <a:ext uri="{9D8B030D-6E8A-4147-A177-3AD203B41FA5}">
                      <a16:colId xmlns:a16="http://schemas.microsoft.com/office/drawing/2014/main" val="3993857570"/>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tc>
                  <a:txBody>
                    <a:bodyPr/>
                    <a:lstStyle/>
                    <a:p>
                      <a:pPr algn="ctr"/>
                      <a:r>
                        <a:rPr lang="zh-CN" altLang="en-US" sz="1400">
                          <a:latin typeface="+mn-ea"/>
                          <a:ea typeface="+mn-ea"/>
                        </a:rPr>
                        <a:t>转籍量</a:t>
                      </a:r>
                      <a:endParaRPr lang="en-US" altLang="zh-CN" sz="1400">
                        <a:latin typeface="+mn-ea"/>
                        <a:ea typeface="+mn-ea"/>
                      </a:endParaRPr>
                    </a:p>
                    <a:p>
                      <a:pPr algn="ctr"/>
                      <a:r>
                        <a:rPr lang="zh-CN" altLang="en-US" sz="1400">
                          <a:latin typeface="+mn-ea"/>
                          <a:ea typeface="+mn-ea"/>
                        </a:rPr>
                        <a:t>同比（</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ctr" latinLnBrk="0" hangingPunct="1"/>
                      <a:r>
                        <a:rPr lang="zh-CN" altLang="en-US" sz="1200" b="1" i="0" u="none" strike="noStrike" kern="1200" dirty="0">
                          <a:solidFill>
                            <a:srgbClr val="000000"/>
                          </a:solidFill>
                          <a:effectLst/>
                          <a:latin typeface="宋体" panose="02010600030101010101" pitchFamily="2" charset="-122"/>
                          <a:ea typeface="宋体" panose="02010600030101010101" pitchFamily="2" charset="-122"/>
                          <a:cs typeface="+mn-cs"/>
                        </a:rPr>
                        <a:t>北京</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40.85%</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23.75</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6100"/>
                          </a:solidFill>
                          <a:effectLst/>
                          <a:latin typeface="等线" panose="02010600030101010101" pitchFamily="2" charset="-122"/>
                          <a:ea typeface="等线" panose="02010600030101010101" pitchFamily="2" charset="-122"/>
                        </a:rPr>
                        <a:t>-22.0%</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湖北</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31.89%</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17.03</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6100"/>
                          </a:solidFill>
                          <a:effectLst/>
                          <a:latin typeface="等线" panose="02010600030101010101" pitchFamily="2" charset="-122"/>
                          <a:ea typeface="等线" panose="02010600030101010101" pitchFamily="2" charset="-122"/>
                        </a:rPr>
                        <a:t>-6.9%</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上海</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30.88%</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14.58</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6100"/>
                          </a:solidFill>
                          <a:effectLst/>
                          <a:latin typeface="等线" panose="02010600030101010101" pitchFamily="2" charset="-122"/>
                          <a:ea typeface="等线" panose="02010600030101010101" pitchFamily="2" charset="-122"/>
                        </a:rPr>
                        <a:t>-20.3%</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山东</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29.58%</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40.92</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6100"/>
                          </a:solidFill>
                          <a:effectLst/>
                          <a:latin typeface="等线" panose="02010600030101010101" pitchFamily="2" charset="-122"/>
                          <a:ea typeface="等线" panose="02010600030101010101" pitchFamily="2" charset="-122"/>
                        </a:rPr>
                        <a:t>-3.7%</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ctr" latinLnBrk="0" hangingPunct="1"/>
                      <a:r>
                        <a:rPr lang="zh-CN" altLang="en-US" sz="1200" b="1" i="0" u="none" strike="noStrike" kern="1200" dirty="0">
                          <a:solidFill>
                            <a:srgbClr val="000000"/>
                          </a:solidFill>
                          <a:effectLst/>
                          <a:latin typeface="宋体" panose="02010600030101010101" pitchFamily="2" charset="-122"/>
                          <a:ea typeface="宋体" panose="02010600030101010101" pitchFamily="2" charset="-122"/>
                          <a:cs typeface="+mn-cs"/>
                        </a:rPr>
                        <a:t>安徽</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28.96%</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6.58</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6100"/>
                          </a:solidFill>
                          <a:effectLst/>
                          <a:latin typeface="等线" panose="02010600030101010101" pitchFamily="2" charset="-122"/>
                          <a:ea typeface="等线" panose="02010600030101010101" pitchFamily="2" charset="-122"/>
                        </a:rPr>
                        <a:t>-40.0%</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2022</a:t>
            </a:r>
            <a:r>
              <a:rPr lang="zh-CN" altLang="en-US" b="1">
                <a:solidFill>
                  <a:schemeClr val="bg1"/>
                </a:solidFill>
                <a:latin typeface="+mj-ea"/>
                <a:ea typeface="+mj-ea"/>
              </a:rPr>
              <a:t>年</a:t>
            </a:r>
            <a:r>
              <a:rPr lang="en-US" altLang="zh-CN" b="1">
                <a:solidFill>
                  <a:schemeClr val="bg1"/>
                </a:solidFill>
                <a:latin typeface="+mj-ea"/>
                <a:ea typeface="+mj-ea"/>
              </a:rPr>
              <a:t>1-12</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61933" y="4530195"/>
            <a:ext cx="8808668" cy="2183355"/>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200" dirty="0">
                <a:latin typeface="微软雅黑" panose="020B0503020204020204" pitchFamily="34" charset="-122"/>
                <a:ea typeface="微软雅黑" panose="020B0503020204020204" pitchFamily="34" charset="-122"/>
              </a:rPr>
              <a:t>全国转籍比例排名前五的省份是北京、湖北、上海、山东、安徽。其中湖北、山东转籍率较去年有所增加，北京、上海、安徽</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个省份同比有所减少。</a:t>
            </a:r>
            <a:endParaRPr lang="en-US" altLang="zh-CN" sz="1200" dirty="0">
              <a:latin typeface="微软雅黑" panose="020B0503020204020204" pitchFamily="34" charset="-122"/>
              <a:ea typeface="微软雅黑" panose="020B0503020204020204" pitchFamily="34" charset="-122"/>
            </a:endParaRPr>
          </a:p>
          <a:p>
            <a:pPr algn="l">
              <a:lnSpc>
                <a:spcPct val="150000"/>
              </a:lnSpc>
            </a:pPr>
            <a:r>
              <a:rPr lang="zh-CN" altLang="en-US" sz="1200" dirty="0">
                <a:latin typeface="微软雅黑" panose="020B0503020204020204" pitchFamily="34" charset="-122"/>
                <a:ea typeface="微软雅黑" panose="020B0503020204020204" pitchFamily="34" charset="-122"/>
              </a:rPr>
              <a:t>具体来看</a:t>
            </a:r>
            <a:r>
              <a:rPr lang="zh-CN" altLang="en-US" sz="1200" dirty="0">
                <a:solidFill>
                  <a:prstClr val="black"/>
                </a:solidFill>
                <a:latin typeface="微软雅黑" panose="020B0503020204020204" pitchFamily="34" charset="-122"/>
                <a:ea typeface="微软雅黑" panose="020B0503020204020204" pitchFamily="34" charset="-122"/>
              </a:rPr>
              <a:t>北京转籍率为</a:t>
            </a:r>
            <a:r>
              <a:rPr lang="en-US" altLang="zh-CN" sz="1200" dirty="0">
                <a:solidFill>
                  <a:prstClr val="black"/>
                </a:solidFill>
                <a:latin typeface="微软雅黑" panose="020B0503020204020204" pitchFamily="34" charset="-122"/>
                <a:ea typeface="微软雅黑" panose="020B0503020204020204" pitchFamily="34" charset="-122"/>
              </a:rPr>
              <a:t>40.85%</a:t>
            </a:r>
            <a:r>
              <a:rPr lang="zh-CN" altLang="en-US" sz="1200" dirty="0">
                <a:solidFill>
                  <a:prstClr val="black"/>
                </a:solidFill>
                <a:latin typeface="微软雅黑" panose="020B0503020204020204" pitchFamily="34" charset="-122"/>
                <a:ea typeface="微软雅黑" panose="020B0503020204020204" pitchFamily="34" charset="-122"/>
              </a:rPr>
              <a:t>，同比下降</a:t>
            </a:r>
            <a:r>
              <a:rPr lang="en-US" altLang="zh-CN" sz="1200" dirty="0">
                <a:solidFill>
                  <a:prstClr val="black"/>
                </a:solidFill>
                <a:latin typeface="微软雅黑" panose="020B0503020204020204" pitchFamily="34" charset="-122"/>
                <a:ea typeface="微软雅黑" panose="020B0503020204020204" pitchFamily="34" charset="-122"/>
              </a:rPr>
              <a:t>3.9</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lang="en-US" altLang="zh-CN" sz="1200" dirty="0">
                <a:solidFill>
                  <a:prstClr val="black"/>
                </a:solidFill>
                <a:latin typeface="微软雅黑" panose="020B0503020204020204" pitchFamily="34" charset="-122"/>
                <a:ea typeface="微软雅黑" panose="020B0503020204020204" pitchFamily="34" charset="-122"/>
              </a:rPr>
              <a:t>23.75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万辆，下降</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湖北转籍率为</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31.89%</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200" b="1" dirty="0">
                <a:solidFill>
                  <a:prstClr val="black"/>
                </a:solidFill>
                <a:latin typeface="微软雅黑" panose="020B0503020204020204" pitchFamily="34" charset="-122"/>
                <a:ea typeface="微软雅黑" panose="020B0503020204020204" pitchFamily="34" charset="-122"/>
              </a:rPr>
              <a:t>同比增长</a:t>
            </a:r>
            <a:r>
              <a:rPr lang="en-US" altLang="zh-CN" sz="1200" b="1" dirty="0">
                <a:solidFill>
                  <a:prstClr val="black"/>
                </a:solidFill>
                <a:latin typeface="微软雅黑" panose="020B0503020204020204" pitchFamily="34" charset="-122"/>
                <a:ea typeface="微软雅黑" panose="020B0503020204020204" pitchFamily="34" charset="-122"/>
              </a:rPr>
              <a:t>1.1</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17.03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万辆，下降</a:t>
            </a:r>
            <a:r>
              <a:rPr lang="en-US" altLang="zh-CN" sz="1200" dirty="0">
                <a:solidFill>
                  <a:prstClr val="black"/>
                </a:solidFill>
                <a:latin typeface="微软雅黑" panose="020B0503020204020204" pitchFamily="34" charset="-122"/>
                <a:ea typeface="微软雅黑" panose="020B0503020204020204" pitchFamily="34" charset="-122"/>
              </a:rPr>
              <a:t>6.9</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上海转籍率为</a:t>
            </a:r>
            <a:r>
              <a:rPr lang="en-US" altLang="zh-CN" sz="1200" dirty="0">
                <a:solidFill>
                  <a:prstClr val="black"/>
                </a:solidFill>
                <a:latin typeface="微软雅黑" panose="020B0503020204020204" pitchFamily="34" charset="-122"/>
                <a:ea typeface="微软雅黑" panose="020B0503020204020204" pitchFamily="34" charset="-122"/>
              </a:rPr>
              <a:t>30.88%</a:t>
            </a:r>
            <a:r>
              <a:rPr lang="zh-CN" altLang="en-US" sz="1200" dirty="0">
                <a:solidFill>
                  <a:prstClr val="black"/>
                </a:solidFill>
                <a:latin typeface="微软雅黑" panose="020B0503020204020204" pitchFamily="34" charset="-122"/>
                <a:ea typeface="微软雅黑" panose="020B0503020204020204" pitchFamily="34" charset="-122"/>
              </a:rPr>
              <a:t>，同比下降</a:t>
            </a:r>
            <a:r>
              <a:rPr lang="en-US" altLang="zh-CN" sz="1200" dirty="0">
                <a:solidFill>
                  <a:prstClr val="black"/>
                </a:solidFill>
                <a:latin typeface="微软雅黑" panose="020B0503020204020204" pitchFamily="34" charset="-122"/>
                <a:ea typeface="微软雅黑" panose="020B0503020204020204" pitchFamily="34" charset="-122"/>
              </a:rPr>
              <a:t>3.4</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14.58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万辆，下降</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山东转籍率为</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29.58%</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200" b="1" dirty="0">
                <a:solidFill>
                  <a:prstClr val="black"/>
                </a:solidFill>
                <a:latin typeface="微软雅黑" panose="020B0503020204020204" pitchFamily="34" charset="-122"/>
                <a:ea typeface="微软雅黑" panose="020B0503020204020204" pitchFamily="34" charset="-122"/>
              </a:rPr>
              <a:t>同比增长</a:t>
            </a:r>
            <a:r>
              <a:rPr lang="en-US" altLang="zh-CN" sz="1200" b="1" dirty="0">
                <a:solidFill>
                  <a:prstClr val="black"/>
                </a:solidFill>
                <a:latin typeface="微软雅黑" panose="020B0503020204020204" pitchFamily="34" charset="-122"/>
                <a:ea typeface="微软雅黑" panose="020B0503020204020204" pitchFamily="34" charset="-122"/>
              </a:rPr>
              <a:t>3.1</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40.92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万辆，下降</a:t>
            </a:r>
            <a:r>
              <a:rPr lang="en-US" altLang="zh-CN" sz="1200" dirty="0">
                <a:solidFill>
                  <a:prstClr val="black"/>
                </a:solidFill>
                <a:latin typeface="微软雅黑" panose="020B0503020204020204" pitchFamily="34" charset="-122"/>
                <a:ea typeface="微软雅黑" panose="020B0503020204020204" pitchFamily="34" charset="-122"/>
              </a:rPr>
              <a:t>3.7</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安徽转籍率为</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28.96%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200" dirty="0">
                <a:solidFill>
                  <a:prstClr val="black"/>
                </a:solidFill>
                <a:latin typeface="微软雅黑" panose="020B0503020204020204" pitchFamily="34" charset="-122"/>
                <a:ea typeface="微软雅黑" panose="020B0503020204020204" pitchFamily="34" charset="-122"/>
              </a:rPr>
              <a:t>同比下降</a:t>
            </a:r>
            <a:r>
              <a:rPr lang="en-US" altLang="zh-CN" sz="1200" dirty="0">
                <a:solidFill>
                  <a:prstClr val="black"/>
                </a:solidFill>
                <a:latin typeface="微软雅黑" panose="020B0503020204020204" pitchFamily="34" charset="-122"/>
                <a:ea typeface="微软雅黑" panose="020B0503020204020204" pitchFamily="34" charset="-122"/>
              </a:rPr>
              <a:t>6.2</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6.58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万辆，下降</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40%</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2" name="组合 1">
            <a:extLst>
              <a:ext uri="{FF2B5EF4-FFF2-40B4-BE49-F238E27FC236}">
                <a16:creationId xmlns:a16="http://schemas.microsoft.com/office/drawing/2014/main" id="{78F71D58-1E16-4F62-2CA7-CC9A4A643B4B}"/>
              </a:ext>
            </a:extLst>
          </p:cNvPr>
          <p:cNvGrpSpPr/>
          <p:nvPr/>
        </p:nvGrpSpPr>
        <p:grpSpPr>
          <a:xfrm>
            <a:off x="292100" y="1408280"/>
            <a:ext cx="3931975" cy="3149036"/>
            <a:chOff x="613692" y="615176"/>
            <a:chExt cx="7342549" cy="5729078"/>
          </a:xfrm>
        </p:grpSpPr>
        <p:sp>
          <p:nvSpPr>
            <p:cNvPr id="3" name="江西">
              <a:extLst>
                <a:ext uri="{FF2B5EF4-FFF2-40B4-BE49-F238E27FC236}">
                  <a16:creationId xmlns:a16="http://schemas.microsoft.com/office/drawing/2014/main" id="{09A44EA2-FC30-8E35-FA18-58FEFD77EE08}"/>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 name="黑龙江">
              <a:extLst>
                <a:ext uri="{FF2B5EF4-FFF2-40B4-BE49-F238E27FC236}">
                  <a16:creationId xmlns:a16="http://schemas.microsoft.com/office/drawing/2014/main" id="{FC75FC99-479A-6C43-FB80-89709109FA8D}"/>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6" name="湖北">
              <a:extLst>
                <a:ext uri="{FF2B5EF4-FFF2-40B4-BE49-F238E27FC236}">
                  <a16:creationId xmlns:a16="http://schemas.microsoft.com/office/drawing/2014/main" id="{77F33AC4-7B0D-8DAC-5A44-1E8B168FCC0D}"/>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7" name="山东">
              <a:extLst>
                <a:ext uri="{FF2B5EF4-FFF2-40B4-BE49-F238E27FC236}">
                  <a16:creationId xmlns:a16="http://schemas.microsoft.com/office/drawing/2014/main" id="{4B3F99B6-75CE-8F6D-13A5-BF5705E86837}"/>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 name="安徽">
              <a:extLst>
                <a:ext uri="{FF2B5EF4-FFF2-40B4-BE49-F238E27FC236}">
                  <a16:creationId xmlns:a16="http://schemas.microsoft.com/office/drawing/2014/main" id="{C0B6C1FB-CDB2-A762-C20C-71BB6C6E6897}"/>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 name="山西">
              <a:extLst>
                <a:ext uri="{FF2B5EF4-FFF2-40B4-BE49-F238E27FC236}">
                  <a16:creationId xmlns:a16="http://schemas.microsoft.com/office/drawing/2014/main" id="{3149C25E-6217-6B93-7FAE-BCFD6DEA6630}"/>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7" name="吉林">
              <a:extLst>
                <a:ext uri="{FF2B5EF4-FFF2-40B4-BE49-F238E27FC236}">
                  <a16:creationId xmlns:a16="http://schemas.microsoft.com/office/drawing/2014/main" id="{386E6BD6-F5A2-F04F-2E54-01EF00580BBD}"/>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8" name="湖南">
              <a:extLst>
                <a:ext uri="{FF2B5EF4-FFF2-40B4-BE49-F238E27FC236}">
                  <a16:creationId xmlns:a16="http://schemas.microsoft.com/office/drawing/2014/main" id="{579C972E-BD4B-382D-3669-9D92688EF75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8" name="江苏">
              <a:extLst>
                <a:ext uri="{FF2B5EF4-FFF2-40B4-BE49-F238E27FC236}">
                  <a16:creationId xmlns:a16="http://schemas.microsoft.com/office/drawing/2014/main" id="{98DC2622-878B-A614-D477-26499D9F008A}"/>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9" name="福建">
              <a:extLst>
                <a:ext uri="{FF2B5EF4-FFF2-40B4-BE49-F238E27FC236}">
                  <a16:creationId xmlns:a16="http://schemas.microsoft.com/office/drawing/2014/main" id="{F180376A-682D-A82B-5158-341391B7C083}"/>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0" name="河南">
              <a:extLst>
                <a:ext uri="{FF2B5EF4-FFF2-40B4-BE49-F238E27FC236}">
                  <a16:creationId xmlns:a16="http://schemas.microsoft.com/office/drawing/2014/main" id="{C725A1F7-302F-F92B-1482-ADAF4BFFF7E9}"/>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1" name="辽宁">
              <a:extLst>
                <a:ext uri="{FF2B5EF4-FFF2-40B4-BE49-F238E27FC236}">
                  <a16:creationId xmlns:a16="http://schemas.microsoft.com/office/drawing/2014/main" id="{7E936D59-8E2F-5370-9E64-78743C3225CE}"/>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2" name="浙江">
              <a:extLst>
                <a:ext uri="{FF2B5EF4-FFF2-40B4-BE49-F238E27FC236}">
                  <a16:creationId xmlns:a16="http://schemas.microsoft.com/office/drawing/2014/main" id="{4C47C56B-7AC5-82AE-D5A4-0B4C4C5C547B}"/>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3" name="广东">
              <a:extLst>
                <a:ext uri="{FF2B5EF4-FFF2-40B4-BE49-F238E27FC236}">
                  <a16:creationId xmlns:a16="http://schemas.microsoft.com/office/drawing/2014/main" id="{6EFC6179-EC17-4936-34D3-1118F21F86E1}"/>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4" name="天津">
              <a:extLst>
                <a:ext uri="{FF2B5EF4-FFF2-40B4-BE49-F238E27FC236}">
                  <a16:creationId xmlns:a16="http://schemas.microsoft.com/office/drawing/2014/main" id="{6BC73B4C-A2EF-B3B1-CDE4-28A60F38CF6E}"/>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5" name="北京">
              <a:extLst>
                <a:ext uri="{FF2B5EF4-FFF2-40B4-BE49-F238E27FC236}">
                  <a16:creationId xmlns:a16="http://schemas.microsoft.com/office/drawing/2014/main" id="{02DEF14C-52E4-2B67-BB06-5A57D29D9B3B}"/>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6" name="河北">
              <a:extLst>
                <a:ext uri="{FF2B5EF4-FFF2-40B4-BE49-F238E27FC236}">
                  <a16:creationId xmlns:a16="http://schemas.microsoft.com/office/drawing/2014/main" id="{8BF21F30-4A83-ADBC-1542-5B0399BE00F6}"/>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7" name="内蒙古">
              <a:extLst>
                <a:ext uri="{FF2B5EF4-FFF2-40B4-BE49-F238E27FC236}">
                  <a16:creationId xmlns:a16="http://schemas.microsoft.com/office/drawing/2014/main" id="{F2CFC309-7A16-46BE-DD54-9A36C6D70489}"/>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8" name="陕西">
              <a:extLst>
                <a:ext uri="{FF2B5EF4-FFF2-40B4-BE49-F238E27FC236}">
                  <a16:creationId xmlns:a16="http://schemas.microsoft.com/office/drawing/2014/main" id="{794230E5-7346-FECE-2838-ADB52201A246}"/>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9" name="重庆">
              <a:extLst>
                <a:ext uri="{FF2B5EF4-FFF2-40B4-BE49-F238E27FC236}">
                  <a16:creationId xmlns:a16="http://schemas.microsoft.com/office/drawing/2014/main" id="{21B1C800-6ED4-6775-640B-B6D6448E6382}"/>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0" name="广西">
              <a:extLst>
                <a:ext uri="{FF2B5EF4-FFF2-40B4-BE49-F238E27FC236}">
                  <a16:creationId xmlns:a16="http://schemas.microsoft.com/office/drawing/2014/main" id="{02B8DFEE-3218-34A7-2D0E-4426FF3DED20}"/>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1" name="云南">
              <a:extLst>
                <a:ext uri="{FF2B5EF4-FFF2-40B4-BE49-F238E27FC236}">
                  <a16:creationId xmlns:a16="http://schemas.microsoft.com/office/drawing/2014/main" id="{8E5B2C0D-F883-834D-71D5-E4DBE8BF0B36}"/>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2" name="青海">
              <a:extLst>
                <a:ext uri="{FF2B5EF4-FFF2-40B4-BE49-F238E27FC236}">
                  <a16:creationId xmlns:a16="http://schemas.microsoft.com/office/drawing/2014/main" id="{04C1AA85-E7A8-DC64-9B0A-816D18099515}"/>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3" name="西藏">
              <a:extLst>
                <a:ext uri="{FF2B5EF4-FFF2-40B4-BE49-F238E27FC236}">
                  <a16:creationId xmlns:a16="http://schemas.microsoft.com/office/drawing/2014/main" id="{988FB8B6-DB2D-7292-A8FA-E776737FDDA1}"/>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4" name="新疆">
              <a:extLst>
                <a:ext uri="{FF2B5EF4-FFF2-40B4-BE49-F238E27FC236}">
                  <a16:creationId xmlns:a16="http://schemas.microsoft.com/office/drawing/2014/main" id="{56CC3BC7-A0DC-E84C-05FA-50C5B166718E}"/>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5" name="宁夏">
              <a:extLst>
                <a:ext uri="{FF2B5EF4-FFF2-40B4-BE49-F238E27FC236}">
                  <a16:creationId xmlns:a16="http://schemas.microsoft.com/office/drawing/2014/main" id="{B294E87C-FC98-45C7-D58B-437BE88958F2}"/>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6" name="甘肃">
              <a:extLst>
                <a:ext uri="{FF2B5EF4-FFF2-40B4-BE49-F238E27FC236}">
                  <a16:creationId xmlns:a16="http://schemas.microsoft.com/office/drawing/2014/main" id="{8D032215-064F-60CE-2CC2-B71B33636F1B}"/>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7" name="四川">
              <a:extLst>
                <a:ext uri="{FF2B5EF4-FFF2-40B4-BE49-F238E27FC236}">
                  <a16:creationId xmlns:a16="http://schemas.microsoft.com/office/drawing/2014/main" id="{AE1BC33E-5FD8-8F16-7A52-A970DBCA624C}"/>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8" name="贵州">
              <a:extLst>
                <a:ext uri="{FF2B5EF4-FFF2-40B4-BE49-F238E27FC236}">
                  <a16:creationId xmlns:a16="http://schemas.microsoft.com/office/drawing/2014/main" id="{E379EE40-4D21-D5E2-2898-5943F5C9764B}"/>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119" name="组合 118">
              <a:extLst>
                <a:ext uri="{FF2B5EF4-FFF2-40B4-BE49-F238E27FC236}">
                  <a16:creationId xmlns:a16="http://schemas.microsoft.com/office/drawing/2014/main" id="{44B3D802-D2DF-3D49-7A22-FF515592AE28}"/>
                </a:ext>
              </a:extLst>
            </p:cNvPr>
            <p:cNvGrpSpPr/>
            <p:nvPr/>
          </p:nvGrpSpPr>
          <p:grpSpPr>
            <a:xfrm>
              <a:off x="5507484" y="5627366"/>
              <a:ext cx="78932" cy="65777"/>
              <a:chOff x="5507484" y="5627366"/>
              <a:chExt cx="78932" cy="65777"/>
            </a:xfrm>
            <a:solidFill>
              <a:srgbClr val="0070BC"/>
            </a:solidFill>
          </p:grpSpPr>
          <p:sp>
            <p:nvSpPr>
              <p:cNvPr id="170" name="Freeform 75">
                <a:extLst>
                  <a:ext uri="{FF2B5EF4-FFF2-40B4-BE49-F238E27FC236}">
                    <a16:creationId xmlns:a16="http://schemas.microsoft.com/office/drawing/2014/main" id="{A4CA6CBD-1E24-F0F5-0556-E0D8D2DC3059}"/>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71" name="Freeform 105">
                <a:extLst>
                  <a:ext uri="{FF2B5EF4-FFF2-40B4-BE49-F238E27FC236}">
                    <a16:creationId xmlns:a16="http://schemas.microsoft.com/office/drawing/2014/main" id="{CE6FB27F-2CA2-66AF-48C2-A122C392ACD8}"/>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120" name="台湾">
              <a:extLst>
                <a:ext uri="{FF2B5EF4-FFF2-40B4-BE49-F238E27FC236}">
                  <a16:creationId xmlns:a16="http://schemas.microsoft.com/office/drawing/2014/main" id="{5AF99A7D-6756-B853-40A3-359909854665}"/>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1" name="海南">
              <a:extLst>
                <a:ext uri="{FF2B5EF4-FFF2-40B4-BE49-F238E27FC236}">
                  <a16:creationId xmlns:a16="http://schemas.microsoft.com/office/drawing/2014/main" id="{FAC0D649-B5AA-BD3C-0404-5F3ADD5CE1A5}"/>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122" name="组合 121">
              <a:extLst>
                <a:ext uri="{FF2B5EF4-FFF2-40B4-BE49-F238E27FC236}">
                  <a16:creationId xmlns:a16="http://schemas.microsoft.com/office/drawing/2014/main" id="{8D5DF322-712D-3D2C-350B-E60D639C7E0C}"/>
                </a:ext>
              </a:extLst>
            </p:cNvPr>
            <p:cNvGrpSpPr/>
            <p:nvPr/>
          </p:nvGrpSpPr>
          <p:grpSpPr>
            <a:xfrm>
              <a:off x="6388893" y="4075034"/>
              <a:ext cx="131554" cy="184175"/>
              <a:chOff x="6388893" y="4075034"/>
              <a:chExt cx="131554" cy="184175"/>
            </a:xfrm>
            <a:solidFill>
              <a:srgbClr val="0070BC"/>
            </a:solidFill>
          </p:grpSpPr>
          <p:grpSp>
            <p:nvGrpSpPr>
              <p:cNvPr id="165" name="组合 164">
                <a:extLst>
                  <a:ext uri="{FF2B5EF4-FFF2-40B4-BE49-F238E27FC236}">
                    <a16:creationId xmlns:a16="http://schemas.microsoft.com/office/drawing/2014/main" id="{99F18BF9-8AB7-A731-7832-BF8FBBAECC8B}"/>
                  </a:ext>
                </a:extLst>
              </p:cNvPr>
              <p:cNvGrpSpPr/>
              <p:nvPr/>
            </p:nvGrpSpPr>
            <p:grpSpPr>
              <a:xfrm>
                <a:off x="6388893" y="4075034"/>
                <a:ext cx="131554" cy="184175"/>
                <a:chOff x="6388893" y="4075034"/>
                <a:chExt cx="131554" cy="184175"/>
              </a:xfrm>
              <a:grpFill/>
            </p:grpSpPr>
            <p:sp>
              <p:nvSpPr>
                <p:cNvPr id="167" name="上海">
                  <a:extLst>
                    <a:ext uri="{FF2B5EF4-FFF2-40B4-BE49-F238E27FC236}">
                      <a16:creationId xmlns:a16="http://schemas.microsoft.com/office/drawing/2014/main" id="{F19B1ED0-3866-F852-C695-042BB14B020D}"/>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8" name="Freeform 108">
                  <a:extLst>
                    <a:ext uri="{FF2B5EF4-FFF2-40B4-BE49-F238E27FC236}">
                      <a16:creationId xmlns:a16="http://schemas.microsoft.com/office/drawing/2014/main" id="{3BB19D20-6967-2766-A16C-27CB5E06320B}"/>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9" name="Freeform 109">
                  <a:extLst>
                    <a:ext uri="{FF2B5EF4-FFF2-40B4-BE49-F238E27FC236}">
                      <a16:creationId xmlns:a16="http://schemas.microsoft.com/office/drawing/2014/main" id="{669C7A0D-C970-5E7B-3870-B9D9484CE1CB}"/>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Freeform 110">
                <a:extLst>
                  <a:ext uri="{FF2B5EF4-FFF2-40B4-BE49-F238E27FC236}">
                    <a16:creationId xmlns:a16="http://schemas.microsoft.com/office/drawing/2014/main" id="{67BDFBB1-0E15-5785-0F7B-F14124260DB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23" name="组合 122">
              <a:extLst>
                <a:ext uri="{FF2B5EF4-FFF2-40B4-BE49-F238E27FC236}">
                  <a16:creationId xmlns:a16="http://schemas.microsoft.com/office/drawing/2014/main" id="{36B9A793-5F44-5699-AF1D-EDB4BD22BB52}"/>
                </a:ext>
              </a:extLst>
            </p:cNvPr>
            <p:cNvGrpSpPr/>
            <p:nvPr/>
          </p:nvGrpSpPr>
          <p:grpSpPr>
            <a:xfrm>
              <a:off x="1705145" y="1413988"/>
              <a:ext cx="5674650" cy="4930266"/>
              <a:chOff x="1705145" y="1413988"/>
              <a:chExt cx="5674650" cy="4930266"/>
            </a:xfrm>
          </p:grpSpPr>
          <p:sp>
            <p:nvSpPr>
              <p:cNvPr id="131" name="TextBox 92">
                <a:extLst>
                  <a:ext uri="{FF2B5EF4-FFF2-40B4-BE49-F238E27FC236}">
                    <a16:creationId xmlns:a16="http://schemas.microsoft.com/office/drawing/2014/main" id="{9D986267-56C5-68D4-60E1-1A0467BB0E44}"/>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132" name="TextBox 93">
                <a:extLst>
                  <a:ext uri="{FF2B5EF4-FFF2-40B4-BE49-F238E27FC236}">
                    <a16:creationId xmlns:a16="http://schemas.microsoft.com/office/drawing/2014/main" id="{BB0D563E-E18E-2D19-E7C2-0ABAF9A596FE}"/>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133" name="TextBox 94">
                <a:extLst>
                  <a:ext uri="{FF2B5EF4-FFF2-40B4-BE49-F238E27FC236}">
                    <a16:creationId xmlns:a16="http://schemas.microsoft.com/office/drawing/2014/main" id="{44E13B61-D9C0-87BD-DD5C-A84DB057E8EB}"/>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134" name="TextBox 95">
                <a:extLst>
                  <a:ext uri="{FF2B5EF4-FFF2-40B4-BE49-F238E27FC236}">
                    <a16:creationId xmlns:a16="http://schemas.microsoft.com/office/drawing/2014/main" id="{10C57BC1-58AB-2F4E-E1F7-A7C566F35454}"/>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135" name="TextBox 96">
                <a:extLst>
                  <a:ext uri="{FF2B5EF4-FFF2-40B4-BE49-F238E27FC236}">
                    <a16:creationId xmlns:a16="http://schemas.microsoft.com/office/drawing/2014/main" id="{C97685C6-AD4B-AFC7-44A2-B8D4F1F23829}"/>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136" name="TextBox 98">
                <a:extLst>
                  <a:ext uri="{FF2B5EF4-FFF2-40B4-BE49-F238E27FC236}">
                    <a16:creationId xmlns:a16="http://schemas.microsoft.com/office/drawing/2014/main" id="{AE7E03B3-73B6-5F4B-FDE2-1EB0966949F0}"/>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137" name="TextBox 99">
                <a:extLst>
                  <a:ext uri="{FF2B5EF4-FFF2-40B4-BE49-F238E27FC236}">
                    <a16:creationId xmlns:a16="http://schemas.microsoft.com/office/drawing/2014/main" id="{8F1E6C6D-B2F6-F1DF-5B84-A1AE42C57A8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138" name="TextBox 100">
                <a:extLst>
                  <a:ext uri="{FF2B5EF4-FFF2-40B4-BE49-F238E27FC236}">
                    <a16:creationId xmlns:a16="http://schemas.microsoft.com/office/drawing/2014/main" id="{6605F80E-D9F1-E7F6-D209-8404D2B49B43}"/>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139" name="TextBox 101">
                <a:extLst>
                  <a:ext uri="{FF2B5EF4-FFF2-40B4-BE49-F238E27FC236}">
                    <a16:creationId xmlns:a16="http://schemas.microsoft.com/office/drawing/2014/main" id="{ACAA1872-2957-608E-06A5-40C2BB9C8EB2}"/>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140" name="TextBox 102">
                <a:extLst>
                  <a:ext uri="{FF2B5EF4-FFF2-40B4-BE49-F238E27FC236}">
                    <a16:creationId xmlns:a16="http://schemas.microsoft.com/office/drawing/2014/main" id="{28311210-8113-5109-E02C-082DCA92D541}"/>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141" name="TextBox 103">
                <a:extLst>
                  <a:ext uri="{FF2B5EF4-FFF2-40B4-BE49-F238E27FC236}">
                    <a16:creationId xmlns:a16="http://schemas.microsoft.com/office/drawing/2014/main" id="{A9A3BE41-BAA2-1502-1C10-467A70128470}"/>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142" name="TextBox 104">
                <a:extLst>
                  <a:ext uri="{FF2B5EF4-FFF2-40B4-BE49-F238E27FC236}">
                    <a16:creationId xmlns:a16="http://schemas.microsoft.com/office/drawing/2014/main" id="{A76E2047-E932-68D5-6F66-9E0711FB86E2}"/>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143" name="TextBox 105">
                <a:extLst>
                  <a:ext uri="{FF2B5EF4-FFF2-40B4-BE49-F238E27FC236}">
                    <a16:creationId xmlns:a16="http://schemas.microsoft.com/office/drawing/2014/main" id="{8D9A142C-5B71-7545-CCC1-02CF75714839}"/>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144" name="TextBox 106">
                <a:extLst>
                  <a:ext uri="{FF2B5EF4-FFF2-40B4-BE49-F238E27FC236}">
                    <a16:creationId xmlns:a16="http://schemas.microsoft.com/office/drawing/2014/main" id="{5E7BA7FF-E151-B914-DC2D-02D277E04B6D}"/>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145" name="TextBox 107">
                <a:extLst>
                  <a:ext uri="{FF2B5EF4-FFF2-40B4-BE49-F238E27FC236}">
                    <a16:creationId xmlns:a16="http://schemas.microsoft.com/office/drawing/2014/main" id="{9134B2FE-E857-D476-712E-3411E4D3A0B5}"/>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146" name="TextBox 108">
                <a:extLst>
                  <a:ext uri="{FF2B5EF4-FFF2-40B4-BE49-F238E27FC236}">
                    <a16:creationId xmlns:a16="http://schemas.microsoft.com/office/drawing/2014/main" id="{4CA956EE-3D9D-F231-94EA-7FF5A7BF59C8}"/>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147" name="TextBox 109">
                <a:extLst>
                  <a:ext uri="{FF2B5EF4-FFF2-40B4-BE49-F238E27FC236}">
                    <a16:creationId xmlns:a16="http://schemas.microsoft.com/office/drawing/2014/main" id="{310C9DBD-2448-3C02-CDFC-4DB2C8FE4C64}"/>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148" name="TextBox 110">
                <a:extLst>
                  <a:ext uri="{FF2B5EF4-FFF2-40B4-BE49-F238E27FC236}">
                    <a16:creationId xmlns:a16="http://schemas.microsoft.com/office/drawing/2014/main" id="{A13EDD23-8056-BF12-91D7-92CE5DF9EAB1}"/>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149" name="TextBox 111">
                <a:extLst>
                  <a:ext uri="{FF2B5EF4-FFF2-40B4-BE49-F238E27FC236}">
                    <a16:creationId xmlns:a16="http://schemas.microsoft.com/office/drawing/2014/main" id="{83960FC1-95E2-23F1-585F-763FCA1451C2}"/>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150" name="TextBox 112">
                <a:extLst>
                  <a:ext uri="{FF2B5EF4-FFF2-40B4-BE49-F238E27FC236}">
                    <a16:creationId xmlns:a16="http://schemas.microsoft.com/office/drawing/2014/main" id="{27CC470E-5DC5-3FCA-96BC-57233CD85467}"/>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151" name="TextBox 113">
                <a:extLst>
                  <a:ext uri="{FF2B5EF4-FFF2-40B4-BE49-F238E27FC236}">
                    <a16:creationId xmlns:a16="http://schemas.microsoft.com/office/drawing/2014/main" id="{250027A5-D03B-26CA-66DA-1E4979A708C6}"/>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152" name="TextBox 114">
                <a:extLst>
                  <a:ext uri="{FF2B5EF4-FFF2-40B4-BE49-F238E27FC236}">
                    <a16:creationId xmlns:a16="http://schemas.microsoft.com/office/drawing/2014/main" id="{2BF22E19-D7AF-0ACD-F5EF-AF7EE42A53AB}"/>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153" name="TextBox 115">
                <a:extLst>
                  <a:ext uri="{FF2B5EF4-FFF2-40B4-BE49-F238E27FC236}">
                    <a16:creationId xmlns:a16="http://schemas.microsoft.com/office/drawing/2014/main" id="{9DD9E5CB-6E97-2565-CC4E-2D57A7DC0FB6}"/>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154" name="TextBox 116">
                <a:extLst>
                  <a:ext uri="{FF2B5EF4-FFF2-40B4-BE49-F238E27FC236}">
                    <a16:creationId xmlns:a16="http://schemas.microsoft.com/office/drawing/2014/main" id="{5A80924D-F9F5-4C57-EE7B-F06B23DCA2E3}"/>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155" name="TextBox 117">
                <a:extLst>
                  <a:ext uri="{FF2B5EF4-FFF2-40B4-BE49-F238E27FC236}">
                    <a16:creationId xmlns:a16="http://schemas.microsoft.com/office/drawing/2014/main" id="{EF1612B8-B3E0-4B3F-2175-2E609C6CBDB2}"/>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156" name="TextBox 118">
                <a:extLst>
                  <a:ext uri="{FF2B5EF4-FFF2-40B4-BE49-F238E27FC236}">
                    <a16:creationId xmlns:a16="http://schemas.microsoft.com/office/drawing/2014/main" id="{32F4F20D-16E8-B077-9DE2-4F4F85D2F9FC}"/>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157" name="TextBox 119">
                <a:extLst>
                  <a:ext uri="{FF2B5EF4-FFF2-40B4-BE49-F238E27FC236}">
                    <a16:creationId xmlns:a16="http://schemas.microsoft.com/office/drawing/2014/main" id="{9D99D59B-174B-4B76-23F2-4C448D94635C}"/>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158" name="TextBox 120">
                <a:extLst>
                  <a:ext uri="{FF2B5EF4-FFF2-40B4-BE49-F238E27FC236}">
                    <a16:creationId xmlns:a16="http://schemas.microsoft.com/office/drawing/2014/main" id="{7C7CDA4F-C017-B4A6-BD27-1B3C9D1A54C0}"/>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159" name="TextBox 121">
                <a:extLst>
                  <a:ext uri="{FF2B5EF4-FFF2-40B4-BE49-F238E27FC236}">
                    <a16:creationId xmlns:a16="http://schemas.microsoft.com/office/drawing/2014/main" id="{DDE4C122-F4CA-C73A-B910-E7A7CEE80F6E}"/>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160" name="TextBox 122">
                <a:extLst>
                  <a:ext uri="{FF2B5EF4-FFF2-40B4-BE49-F238E27FC236}">
                    <a16:creationId xmlns:a16="http://schemas.microsoft.com/office/drawing/2014/main" id="{F663F057-4150-FD9D-D829-9799BCE6E1B6}"/>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161" name="TextBox 123">
                <a:extLst>
                  <a:ext uri="{FF2B5EF4-FFF2-40B4-BE49-F238E27FC236}">
                    <a16:creationId xmlns:a16="http://schemas.microsoft.com/office/drawing/2014/main" id="{9756EFCB-0CA9-D373-59DD-7F2E50A64D1A}"/>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162" name="TextBox 124">
                <a:extLst>
                  <a:ext uri="{FF2B5EF4-FFF2-40B4-BE49-F238E27FC236}">
                    <a16:creationId xmlns:a16="http://schemas.microsoft.com/office/drawing/2014/main" id="{13513BDA-32D0-AD67-0530-F5D60E242E0E}"/>
                  </a:ext>
                </a:extLst>
              </p:cNvPr>
              <p:cNvSpPr txBox="1"/>
              <p:nvPr/>
            </p:nvSpPr>
            <p:spPr>
              <a:xfrm>
                <a:off x="6460801" y="4024277"/>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163" name="TextBox 125">
                <a:extLst>
                  <a:ext uri="{FF2B5EF4-FFF2-40B4-BE49-F238E27FC236}">
                    <a16:creationId xmlns:a16="http://schemas.microsoft.com/office/drawing/2014/main" id="{BCE374DB-61AB-0D84-2EE4-F24667F6729D}"/>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164" name="TextBox 97">
                <a:extLst>
                  <a:ext uri="{FF2B5EF4-FFF2-40B4-BE49-F238E27FC236}">
                    <a16:creationId xmlns:a16="http://schemas.microsoft.com/office/drawing/2014/main" id="{F97A02AF-A2E3-9243-83D2-B330CC44344E}"/>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124" name="TextBox 128">
              <a:extLst>
                <a:ext uri="{FF2B5EF4-FFF2-40B4-BE49-F238E27FC236}">
                  <a16:creationId xmlns:a16="http://schemas.microsoft.com/office/drawing/2014/main" id="{F41273FD-82BD-741C-3A16-32AF395FECCB}"/>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125" name="任意多边形 52">
              <a:extLst>
                <a:ext uri="{FF2B5EF4-FFF2-40B4-BE49-F238E27FC236}">
                  <a16:creationId xmlns:a16="http://schemas.microsoft.com/office/drawing/2014/main" id="{F6E7D03A-364A-5EE3-F96D-CDC19C4482B9}"/>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126" name="南海诸岛">
              <a:extLst>
                <a:ext uri="{FF2B5EF4-FFF2-40B4-BE49-F238E27FC236}">
                  <a16:creationId xmlns:a16="http://schemas.microsoft.com/office/drawing/2014/main" id="{416FC7BA-BEEF-9076-2157-2AC1EBEF5C11}"/>
                </a:ext>
              </a:extLst>
            </p:cNvPr>
            <p:cNvGrpSpPr/>
            <p:nvPr/>
          </p:nvGrpSpPr>
          <p:grpSpPr>
            <a:xfrm>
              <a:off x="7065892" y="5125359"/>
              <a:ext cx="890349" cy="1120909"/>
              <a:chOff x="7235824" y="5383993"/>
              <a:chExt cx="890349" cy="1120909"/>
            </a:xfrm>
          </p:grpSpPr>
          <p:pic>
            <p:nvPicPr>
              <p:cNvPr id="127" name="图片 126">
                <a:extLst>
                  <a:ext uri="{FF2B5EF4-FFF2-40B4-BE49-F238E27FC236}">
                    <a16:creationId xmlns:a16="http://schemas.microsoft.com/office/drawing/2014/main" id="{0E6A1C07-E5AB-61E3-A74F-7D7BAFF1FC4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128" name="矩形 127">
                <a:extLst>
                  <a:ext uri="{FF2B5EF4-FFF2-40B4-BE49-F238E27FC236}">
                    <a16:creationId xmlns:a16="http://schemas.microsoft.com/office/drawing/2014/main" id="{C474A4A4-ED83-D2F5-BA0D-6CC17CD28A57}"/>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129" name="矩形 128">
                <a:extLst>
                  <a:ext uri="{FF2B5EF4-FFF2-40B4-BE49-F238E27FC236}">
                    <a16:creationId xmlns:a16="http://schemas.microsoft.com/office/drawing/2014/main" id="{CEA2C7BD-8909-9248-C4AF-67FEC3D13DDE}"/>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130" name="TextBox 56">
                <a:extLst>
                  <a:ext uri="{FF2B5EF4-FFF2-40B4-BE49-F238E27FC236}">
                    <a16:creationId xmlns:a16="http://schemas.microsoft.com/office/drawing/2014/main" id="{D420F298-945B-B9F0-7729-C84ACA47D3E2}"/>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cxnSp>
        <p:nvCxnSpPr>
          <p:cNvPr id="172" name="直接箭头连接符 171">
            <a:extLst>
              <a:ext uri="{FF2B5EF4-FFF2-40B4-BE49-F238E27FC236}">
                <a16:creationId xmlns:a16="http://schemas.microsoft.com/office/drawing/2014/main" id="{E7E95D4C-C802-C4E1-33F4-7995E84F7095}"/>
              </a:ext>
            </a:extLst>
          </p:cNvPr>
          <p:cNvCxnSpPr>
            <a:cxnSpLocks/>
          </p:cNvCxnSpPr>
          <p:nvPr/>
        </p:nvCxnSpPr>
        <p:spPr>
          <a:xfrm flipV="1">
            <a:off x="6604936" y="2970165"/>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直接箭头连接符 174">
            <a:extLst>
              <a:ext uri="{FF2B5EF4-FFF2-40B4-BE49-F238E27FC236}">
                <a16:creationId xmlns:a16="http://schemas.microsoft.com/office/drawing/2014/main" id="{B4BCBF66-7BC6-E05C-AB1F-3A2032F1FECC}"/>
              </a:ext>
            </a:extLst>
          </p:cNvPr>
          <p:cNvCxnSpPr>
            <a:cxnSpLocks/>
          </p:cNvCxnSpPr>
          <p:nvPr/>
        </p:nvCxnSpPr>
        <p:spPr>
          <a:xfrm>
            <a:off x="6604936" y="259350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76" name="直接箭头连接符 175">
            <a:extLst>
              <a:ext uri="{FF2B5EF4-FFF2-40B4-BE49-F238E27FC236}">
                <a16:creationId xmlns:a16="http://schemas.microsoft.com/office/drawing/2014/main" id="{6CD5F0CD-BD23-EFF2-4B5D-C48135CB3615}"/>
              </a:ext>
            </a:extLst>
          </p:cNvPr>
          <p:cNvCxnSpPr>
            <a:cxnSpLocks/>
          </p:cNvCxnSpPr>
          <p:nvPr/>
        </p:nvCxnSpPr>
        <p:spPr>
          <a:xfrm>
            <a:off x="6604936" y="334617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77" name="直接箭头连接符 176">
            <a:extLst>
              <a:ext uri="{FF2B5EF4-FFF2-40B4-BE49-F238E27FC236}">
                <a16:creationId xmlns:a16="http://schemas.microsoft.com/office/drawing/2014/main" id="{BEC58C8A-B623-D49A-57D8-501F5E540291}"/>
              </a:ext>
            </a:extLst>
          </p:cNvPr>
          <p:cNvCxnSpPr>
            <a:cxnSpLocks/>
          </p:cNvCxnSpPr>
          <p:nvPr/>
        </p:nvCxnSpPr>
        <p:spPr>
          <a:xfrm flipV="1">
            <a:off x="6604936" y="3762818"/>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8" name="直接箭头连接符 177">
            <a:extLst>
              <a:ext uri="{FF2B5EF4-FFF2-40B4-BE49-F238E27FC236}">
                <a16:creationId xmlns:a16="http://schemas.microsoft.com/office/drawing/2014/main" id="{7E4EAB89-B31A-FF50-7783-2570833BE03C}"/>
              </a:ext>
            </a:extLst>
          </p:cNvPr>
          <p:cNvCxnSpPr>
            <a:cxnSpLocks/>
          </p:cNvCxnSpPr>
          <p:nvPr/>
        </p:nvCxnSpPr>
        <p:spPr>
          <a:xfrm>
            <a:off x="6604535" y="4119232"/>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53523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134708" y="1951892"/>
            <a:ext cx="3573065" cy="3245184"/>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2022</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30.8%</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，较上月增加了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1.9</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个点。 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49.8%</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，较上月减少了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个点。 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19.4%</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0.8</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个点。</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月份的平均库存周期是</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48</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12</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月份减少了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天。（春节之前）</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0F00-000006000000}"/>
              </a:ext>
            </a:extLst>
          </p:cNvPr>
          <p:cNvGraphicFramePr>
            <a:graphicFrameLocks/>
          </p:cNvGraphicFramePr>
          <p:nvPr>
            <p:extLst>
              <p:ext uri="{D42A27DB-BD31-4B8C-83A1-F6EECF244321}">
                <p14:modId xmlns:p14="http://schemas.microsoft.com/office/powerpoint/2010/main" val="925967967"/>
              </p:ext>
            </p:extLst>
          </p:nvPr>
        </p:nvGraphicFramePr>
        <p:xfrm>
          <a:off x="436227" y="1396026"/>
          <a:ext cx="4135773" cy="45276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a:solidFill>
                  <a:prstClr val="black"/>
                </a:solidFill>
                <a:latin typeface="微软雅黑" panose="020B0503020204020204" pitchFamily="34" charset="-122"/>
                <a:ea typeface="微软雅黑" panose="020B0503020204020204" pitchFamily="34" charset="-122"/>
              </a:rPr>
              <a:t>1</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行认证车源区域分布情况</a:t>
            </a:r>
          </a:p>
        </p:txBody>
      </p:sp>
      <p:sp>
        <p:nvSpPr>
          <p:cNvPr id="2" name="文本框 1">
            <a:extLst>
              <a:ext uri="{FF2B5EF4-FFF2-40B4-BE49-F238E27FC236}">
                <a16:creationId xmlns:a16="http://schemas.microsoft.com/office/drawing/2014/main" id="{69635D1B-5832-98A0-5F88-BC503D1639B1}"/>
              </a:ext>
            </a:extLst>
          </p:cNvPr>
          <p:cNvSpPr txBox="1"/>
          <p:nvPr/>
        </p:nvSpPr>
        <p:spPr>
          <a:xfrm>
            <a:off x="193312" y="4460442"/>
            <a:ext cx="8757375" cy="1346907"/>
          </a:xfrm>
          <a:prstGeom prst="rect">
            <a:avLst/>
          </a:prstGeom>
          <a:noFill/>
        </p:spPr>
        <p:txBody>
          <a:bodyPr wrap="square">
            <a:spAutoFit/>
          </a:bodyPr>
          <a:lstStyle/>
          <a:p>
            <a:pPr>
              <a:lnSpc>
                <a:spcPct val="150000"/>
              </a:lnSpc>
            </a:pP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24266</a:t>
            </a: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20987</a:t>
            </a:r>
            <a:r>
              <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；其中，本月符合行认证数据占据提交总数的比例为</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86%</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、符合团标的数据比例为</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57%</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，整体数据质量与上月持平。</a:t>
            </a:r>
          </a:p>
          <a:p>
            <a:pPr>
              <a:lnSpc>
                <a:spcPct val="150000"/>
              </a:lnSpc>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受恰逢春节假期，</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月份数据整体较上月较低约一半。</a:t>
            </a:r>
          </a:p>
          <a:p>
            <a:pPr algn="l">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cs typeface="+mn-cs"/>
            </a:endParaRPr>
          </a:p>
        </p:txBody>
      </p:sp>
      <p:pic>
        <p:nvPicPr>
          <p:cNvPr id="5" name="图片 4">
            <a:extLst>
              <a:ext uri="{FF2B5EF4-FFF2-40B4-BE49-F238E27FC236}">
                <a16:creationId xmlns:a16="http://schemas.microsoft.com/office/drawing/2014/main" id="{35FB7A56-8EA0-9723-BEBD-72BEAC5DE6D2}"/>
              </a:ext>
            </a:extLst>
          </p:cNvPr>
          <p:cNvPicPr>
            <a:picLocks noChangeAspect="1"/>
          </p:cNvPicPr>
          <p:nvPr/>
        </p:nvPicPr>
        <p:blipFill>
          <a:blip r:embed="rId2"/>
          <a:stretch>
            <a:fillRect/>
          </a:stretch>
        </p:blipFill>
        <p:spPr>
          <a:xfrm>
            <a:off x="5343525" y="1918393"/>
            <a:ext cx="3685759" cy="1474994"/>
          </a:xfrm>
          <a:prstGeom prst="rect">
            <a:avLst/>
          </a:prstGeom>
        </p:spPr>
      </p:pic>
      <p:pic>
        <p:nvPicPr>
          <p:cNvPr id="6" name="图片 5">
            <a:extLst>
              <a:ext uri="{FF2B5EF4-FFF2-40B4-BE49-F238E27FC236}">
                <a16:creationId xmlns:a16="http://schemas.microsoft.com/office/drawing/2014/main" id="{3E26A336-BF6F-E27F-49BB-BB8B56A7B715}"/>
              </a:ext>
            </a:extLst>
          </p:cNvPr>
          <p:cNvPicPr>
            <a:picLocks noChangeAspect="1"/>
          </p:cNvPicPr>
          <p:nvPr/>
        </p:nvPicPr>
        <p:blipFill>
          <a:blip r:embed="rId3"/>
          <a:stretch>
            <a:fillRect/>
          </a:stretch>
        </p:blipFill>
        <p:spPr>
          <a:xfrm>
            <a:off x="161933" y="1371664"/>
            <a:ext cx="5086056" cy="2438520"/>
          </a:xfrm>
          <a:prstGeom prst="rect">
            <a:avLst/>
          </a:prstGeom>
        </p:spPr>
      </p:pic>
    </p:spTree>
    <p:extLst>
      <p:ext uri="{BB962C8B-B14F-4D97-AF65-F5344CB8AC3E}">
        <p14:creationId xmlns:p14="http://schemas.microsoft.com/office/powerpoint/2010/main" val="5641621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a:solidFill>
                  <a:prstClr val="black"/>
                </a:solidFill>
                <a:latin typeface="微软雅黑" panose="020B0503020204020204" pitchFamily="34" charset="-122"/>
                <a:ea typeface="微软雅黑" panose="020B0503020204020204" pitchFamily="34" charset="-122"/>
              </a:rPr>
              <a:t>1</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行认证车源区域分布情况</a:t>
            </a:r>
          </a:p>
        </p:txBody>
      </p:sp>
      <p:sp>
        <p:nvSpPr>
          <p:cNvPr id="3" name="文本框 2">
            <a:extLst>
              <a:ext uri="{FF2B5EF4-FFF2-40B4-BE49-F238E27FC236}">
                <a16:creationId xmlns:a16="http://schemas.microsoft.com/office/drawing/2014/main" id="{E8C21CD8-C52C-830C-EE28-1042FB792B78}"/>
              </a:ext>
            </a:extLst>
          </p:cNvPr>
          <p:cNvSpPr txBox="1"/>
          <p:nvPr/>
        </p:nvSpPr>
        <p:spPr>
          <a:xfrm>
            <a:off x="382342" y="4502859"/>
            <a:ext cx="8379315" cy="1023742"/>
          </a:xfrm>
          <a:prstGeom prst="rect">
            <a:avLst/>
          </a:prstGeom>
          <a:noFill/>
        </p:spPr>
        <p:txBody>
          <a:bodyPr wrap="square">
            <a:spAutoFit/>
          </a:bodyPr>
          <a:lstStyle/>
          <a:p>
            <a:pPr algn="l">
              <a:lnSpc>
                <a:spcPct val="150000"/>
              </a:lnSpc>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月，各地区表现与上月基本保持一致，由于本月受假期影响上报量大幅降低，暂时无法判断各区域的趋势。</a:t>
            </a:r>
          </a:p>
          <a:p>
            <a:pPr algn="l">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cs typeface="+mn-cs"/>
            </a:endParaRPr>
          </a:p>
        </p:txBody>
      </p:sp>
      <p:pic>
        <p:nvPicPr>
          <p:cNvPr id="5" name="图片 4">
            <a:extLst>
              <a:ext uri="{FF2B5EF4-FFF2-40B4-BE49-F238E27FC236}">
                <a16:creationId xmlns:a16="http://schemas.microsoft.com/office/drawing/2014/main" id="{1CAF76DD-CDAA-BA35-0EF1-3CCD6EF9C3EC}"/>
              </a:ext>
            </a:extLst>
          </p:cNvPr>
          <p:cNvPicPr>
            <a:picLocks noChangeAspect="1"/>
          </p:cNvPicPr>
          <p:nvPr/>
        </p:nvPicPr>
        <p:blipFill>
          <a:blip r:embed="rId2"/>
          <a:stretch>
            <a:fillRect/>
          </a:stretch>
        </p:blipFill>
        <p:spPr>
          <a:xfrm>
            <a:off x="110976" y="1445433"/>
            <a:ext cx="8922046" cy="2421322"/>
          </a:xfrm>
          <a:prstGeom prst="rect">
            <a:avLst/>
          </a:prstGeom>
        </p:spPr>
      </p:pic>
    </p:spTree>
    <p:extLst>
      <p:ext uri="{BB962C8B-B14F-4D97-AF65-F5344CB8AC3E}">
        <p14:creationId xmlns:p14="http://schemas.microsoft.com/office/powerpoint/2010/main" val="3823506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666662"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2022</a:t>
            </a:r>
            <a:r>
              <a:rPr lang="zh-CN" altLang="en-US" sz="3600" b="1" dirty="0">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12</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行认证车源行驶里程分布情况</a:t>
            </a:r>
          </a:p>
        </p:txBody>
      </p:sp>
      <p:sp>
        <p:nvSpPr>
          <p:cNvPr id="2" name="文本框 1">
            <a:extLst>
              <a:ext uri="{FF2B5EF4-FFF2-40B4-BE49-F238E27FC236}">
                <a16:creationId xmlns:a16="http://schemas.microsoft.com/office/drawing/2014/main" id="{CF00EEC0-444C-5F5B-8201-0D07725D746D}"/>
              </a:ext>
            </a:extLst>
          </p:cNvPr>
          <p:cNvSpPr txBox="1"/>
          <p:nvPr/>
        </p:nvSpPr>
        <p:spPr>
          <a:xfrm>
            <a:off x="764931" y="4784257"/>
            <a:ext cx="7631723" cy="889090"/>
          </a:xfrm>
          <a:prstGeom prst="rect">
            <a:avLst/>
          </a:prstGeom>
          <a:noFill/>
        </p:spPr>
        <p:txBody>
          <a:bodyPr wrap="square">
            <a:spAutoFit/>
          </a:bodyPr>
          <a:lstStyle/>
          <a:p>
            <a:pPr algn="l">
              <a:lnSpc>
                <a:spcPct val="200000"/>
              </a:lnSpc>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万公里以内的“较新车”较上周下降</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5-10</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万公里以内的“次新车” 下降了</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万公里以上增加了</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p>
        </p:txBody>
      </p:sp>
      <p:pic>
        <p:nvPicPr>
          <p:cNvPr id="5" name="图片 4">
            <a:extLst>
              <a:ext uri="{FF2B5EF4-FFF2-40B4-BE49-F238E27FC236}">
                <a16:creationId xmlns:a16="http://schemas.microsoft.com/office/drawing/2014/main" id="{45848747-1039-C428-2E52-7A3D6D0BE57A}"/>
              </a:ext>
            </a:extLst>
          </p:cNvPr>
          <p:cNvPicPr>
            <a:picLocks noChangeAspect="1"/>
          </p:cNvPicPr>
          <p:nvPr/>
        </p:nvPicPr>
        <p:blipFill>
          <a:blip r:embed="rId2"/>
          <a:stretch>
            <a:fillRect/>
          </a:stretch>
        </p:blipFill>
        <p:spPr>
          <a:xfrm>
            <a:off x="803590" y="1196240"/>
            <a:ext cx="7536819" cy="3256828"/>
          </a:xfrm>
          <a:prstGeom prst="rect">
            <a:avLst/>
          </a:prstGeom>
        </p:spPr>
      </p:pic>
    </p:spTree>
    <p:extLst>
      <p:ext uri="{BB962C8B-B14F-4D97-AF65-F5344CB8AC3E}">
        <p14:creationId xmlns:p14="http://schemas.microsoft.com/office/powerpoint/2010/main" val="33263060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2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3" name="文本框 2">
            <a:extLst>
              <a:ext uri="{FF2B5EF4-FFF2-40B4-BE49-F238E27FC236}">
                <a16:creationId xmlns:a16="http://schemas.microsoft.com/office/drawing/2014/main" id="{6787B1B7-5F9F-070A-D295-4DBB29AACE33}"/>
              </a:ext>
            </a:extLst>
          </p:cNvPr>
          <p:cNvSpPr txBox="1"/>
          <p:nvPr/>
        </p:nvSpPr>
        <p:spPr>
          <a:xfrm>
            <a:off x="603184" y="4896488"/>
            <a:ext cx="8025136" cy="1023742"/>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 </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年内的准新车数据降低了</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年以内较新车龄数据页降低了</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5-7</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年以上“老旧车型”数据较上月均降低了</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个百分点，从车龄数据来看，整体表现较上月平稳。</a:t>
            </a:r>
          </a:p>
        </p:txBody>
      </p:sp>
      <p:pic>
        <p:nvPicPr>
          <p:cNvPr id="5" name="图片 4">
            <a:extLst>
              <a:ext uri="{FF2B5EF4-FFF2-40B4-BE49-F238E27FC236}">
                <a16:creationId xmlns:a16="http://schemas.microsoft.com/office/drawing/2014/main" id="{AAED3F06-EC58-4253-798C-DEA6661766B7}"/>
              </a:ext>
            </a:extLst>
          </p:cNvPr>
          <p:cNvPicPr>
            <a:picLocks noChangeAspect="1"/>
          </p:cNvPicPr>
          <p:nvPr/>
        </p:nvPicPr>
        <p:blipFill>
          <a:blip r:embed="rId2"/>
          <a:stretch>
            <a:fillRect/>
          </a:stretch>
        </p:blipFill>
        <p:spPr>
          <a:xfrm>
            <a:off x="603183" y="1173700"/>
            <a:ext cx="8025137" cy="3358418"/>
          </a:xfrm>
          <a:prstGeom prst="rect">
            <a:avLst/>
          </a:prstGeom>
        </p:spPr>
      </p:pic>
    </p:spTree>
    <p:extLst>
      <p:ext uri="{BB962C8B-B14F-4D97-AF65-F5344CB8AC3E}">
        <p14:creationId xmlns:p14="http://schemas.microsoft.com/office/powerpoint/2010/main" val="15344384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二手车市场月度交易趋势</a:t>
            </a:r>
          </a:p>
        </p:txBody>
      </p:sp>
      <p:graphicFrame>
        <p:nvGraphicFramePr>
          <p:cNvPr id="5" name="图表 4">
            <a:extLst>
              <a:ext uri="{FF2B5EF4-FFF2-40B4-BE49-F238E27FC236}">
                <a16:creationId xmlns:a16="http://schemas.microsoft.com/office/drawing/2014/main" id="{00000000-0008-0000-0400-000002000000}"/>
              </a:ext>
            </a:extLst>
          </p:cNvPr>
          <p:cNvGraphicFramePr>
            <a:graphicFrameLocks/>
          </p:cNvGraphicFramePr>
          <p:nvPr/>
        </p:nvGraphicFramePr>
        <p:xfrm>
          <a:off x="447833" y="1040895"/>
          <a:ext cx="8044126" cy="3486045"/>
        </p:xfrm>
        <a:graphic>
          <a:graphicData uri="http://schemas.openxmlformats.org/drawingml/2006/chart">
            <c:chart xmlns:c="http://schemas.openxmlformats.org/drawingml/2006/chart" xmlns:r="http://schemas.openxmlformats.org/officeDocument/2006/relationships" r:id="rId2"/>
          </a:graphicData>
        </a:graphic>
      </p:graphicFrame>
      <p:sp>
        <p:nvSpPr>
          <p:cNvPr id="2" name="文本框 1">
            <a:extLst>
              <a:ext uri="{FF2B5EF4-FFF2-40B4-BE49-F238E27FC236}">
                <a16:creationId xmlns:a16="http://schemas.microsoft.com/office/drawing/2014/main" id="{AD8A6709-B8B4-BBD0-B428-BA4D366D1359}"/>
              </a:ext>
            </a:extLst>
          </p:cNvPr>
          <p:cNvSpPr txBox="1"/>
          <p:nvPr/>
        </p:nvSpPr>
        <p:spPr>
          <a:xfrm>
            <a:off x="447833" y="4459979"/>
            <a:ext cx="8002587" cy="1395510"/>
          </a:xfrm>
          <a:prstGeom prst="rect">
            <a:avLst/>
          </a:prstGeom>
          <a:noFill/>
        </p:spPr>
        <p:txBody>
          <a:bodyPr wrap="square" rtlCol="0">
            <a:spAutoFit/>
          </a:bodyPr>
          <a:lstStyle/>
          <a:p>
            <a:pPr>
              <a:lnSpc>
                <a:spcPct val="200000"/>
              </a:lnSpc>
            </a:pPr>
            <a:r>
              <a:rPr lang="en-US" altLang="zh-CN" sz="1100" b="1" kern="100" dirty="0">
                <a:latin typeface="微软雅黑" panose="020B0503020204020204" pitchFamily="34" charset="-122"/>
                <a:ea typeface="微软雅黑" panose="020B0503020204020204" pitchFamily="34" charset="-122"/>
              </a:rPr>
              <a:t>2022</a:t>
            </a:r>
            <a:r>
              <a:rPr lang="zh-CN" altLang="en-US" sz="1100" b="1" kern="100" dirty="0">
                <a:latin typeface="微软雅黑" panose="020B0503020204020204" pitchFamily="34" charset="-122"/>
                <a:ea typeface="微软雅黑" panose="020B0503020204020204" pitchFamily="34" charset="-122"/>
              </a:rPr>
              <a:t>年</a:t>
            </a:r>
            <a:r>
              <a:rPr lang="en-US" altLang="zh-CN" sz="1100" b="1" kern="100" dirty="0">
                <a:latin typeface="微软雅黑" panose="020B0503020204020204" pitchFamily="34" charset="-122"/>
                <a:ea typeface="微软雅黑" panose="020B0503020204020204" pitchFamily="34" charset="-122"/>
              </a:rPr>
              <a:t>12</a:t>
            </a:r>
            <a:r>
              <a:rPr lang="zh-CN" altLang="en-US" sz="1100" b="1" kern="100" dirty="0">
                <a:latin typeface="微软雅黑" panose="020B0503020204020204" pitchFamily="34" charset="-122"/>
                <a:ea typeface="微软雅黑" panose="020B0503020204020204" pitchFamily="34" charset="-122"/>
              </a:rPr>
              <a:t>月，全国二手车市场交易量</a:t>
            </a:r>
            <a:r>
              <a:rPr lang="en-US" altLang="zh-CN" sz="1100" b="1" kern="100" dirty="0">
                <a:latin typeface="微软雅黑" panose="020B0503020204020204" pitchFamily="34" charset="-122"/>
                <a:ea typeface="微软雅黑" panose="020B0503020204020204" pitchFamily="34" charset="-122"/>
              </a:rPr>
              <a:t>141.64</a:t>
            </a:r>
            <a:r>
              <a:rPr lang="zh-CN" altLang="en-US" sz="1100" b="1" kern="100" dirty="0">
                <a:latin typeface="微软雅黑" panose="020B0503020204020204" pitchFamily="34" charset="-122"/>
                <a:ea typeface="微软雅黑" panose="020B0503020204020204" pitchFamily="34" charset="-122"/>
              </a:rPr>
              <a:t>万辆，交易量环比增长</a:t>
            </a:r>
            <a:r>
              <a:rPr lang="en-US" altLang="zh-CN" sz="1100" b="1" kern="100" dirty="0">
                <a:latin typeface="微软雅黑" panose="020B0503020204020204" pitchFamily="34" charset="-122"/>
                <a:ea typeface="微软雅黑" panose="020B0503020204020204" pitchFamily="34" charset="-122"/>
              </a:rPr>
              <a:t>10.79%</a:t>
            </a:r>
            <a:r>
              <a:rPr lang="zh-CN" altLang="en-US" sz="1100" b="1" kern="100" dirty="0">
                <a:latin typeface="微软雅黑" panose="020B0503020204020204" pitchFamily="34" charset="-122"/>
                <a:ea typeface="微软雅黑" panose="020B0503020204020204" pitchFamily="34" charset="-122"/>
              </a:rPr>
              <a:t>，同比下降</a:t>
            </a:r>
            <a:r>
              <a:rPr lang="en-US" altLang="zh-CN" sz="1100" b="1" kern="100" dirty="0">
                <a:latin typeface="微软雅黑" panose="020B0503020204020204" pitchFamily="34" charset="-122"/>
                <a:ea typeface="微软雅黑" panose="020B0503020204020204" pitchFamily="34" charset="-122"/>
              </a:rPr>
              <a:t>12.47%</a:t>
            </a:r>
            <a:r>
              <a:rPr lang="zh-CN" altLang="en-US" sz="1100" b="1" kern="100" dirty="0">
                <a:latin typeface="微软雅黑" panose="020B0503020204020204" pitchFamily="34" charset="-122"/>
                <a:ea typeface="微软雅黑" panose="020B0503020204020204" pitchFamily="34" charset="-122"/>
              </a:rPr>
              <a:t>，交易金额为</a:t>
            </a:r>
            <a:r>
              <a:rPr lang="en-US" altLang="zh-CN" sz="1100" b="1" kern="100" dirty="0">
                <a:latin typeface="微软雅黑" panose="020B0503020204020204" pitchFamily="34" charset="-122"/>
                <a:ea typeface="微软雅黑" panose="020B0503020204020204" pitchFamily="34" charset="-122"/>
              </a:rPr>
              <a:t>840.18</a:t>
            </a:r>
            <a:r>
              <a:rPr lang="zh-CN" altLang="en-US" sz="1100" b="1" kern="100" dirty="0">
                <a:latin typeface="微软雅黑" panose="020B0503020204020204" pitchFamily="34" charset="-122"/>
                <a:ea typeface="微软雅黑" panose="020B0503020204020204" pitchFamily="34" charset="-122"/>
              </a:rPr>
              <a:t>亿元。</a:t>
            </a:r>
            <a:endParaRPr lang="en-US" altLang="zh-CN" sz="1100" b="1" kern="100" dirty="0">
              <a:latin typeface="微软雅黑" panose="020B0503020204020204" pitchFamily="34" charset="-122"/>
              <a:ea typeface="微软雅黑" panose="020B0503020204020204" pitchFamily="34" charset="-122"/>
            </a:endParaRPr>
          </a:p>
          <a:p>
            <a:pPr>
              <a:lnSpc>
                <a:spcPct val="200000"/>
              </a:lnSpc>
            </a:pPr>
            <a:r>
              <a:rPr lang="zh-CN" altLang="en-US" sz="1100" kern="100" dirty="0">
                <a:latin typeface="微软雅黑" panose="020B0503020204020204" pitchFamily="34" charset="-122"/>
                <a:ea typeface="微软雅黑" panose="020B0503020204020204" pitchFamily="34" charset="-122"/>
              </a:rPr>
              <a:t>疫情防控</a:t>
            </a:r>
            <a:r>
              <a:rPr lang="en-US" altLang="zh-CN" sz="1100" kern="100" dirty="0">
                <a:latin typeface="微软雅黑" panose="020B0503020204020204" pitchFamily="34" charset="-122"/>
                <a:ea typeface="微软雅黑" panose="020B0503020204020204" pitchFamily="34" charset="-122"/>
              </a:rPr>
              <a:t>“</a:t>
            </a:r>
            <a:r>
              <a:rPr lang="zh-CN" altLang="zh-CN" sz="1100" kern="100" dirty="0">
                <a:latin typeface="微软雅黑" panose="020B0503020204020204" pitchFamily="34" charset="-122"/>
                <a:ea typeface="微软雅黑" panose="020B0503020204020204" pitchFamily="34" charset="-122"/>
              </a:rPr>
              <a:t>新十条</a:t>
            </a:r>
            <a:r>
              <a:rPr lang="en-US" altLang="zh-CN" sz="1100" kern="100" dirty="0">
                <a:latin typeface="微软雅黑" panose="020B0503020204020204" pitchFamily="34" charset="-122"/>
                <a:ea typeface="微软雅黑" panose="020B0503020204020204" pitchFamily="34" charset="-122"/>
              </a:rPr>
              <a:t>”</a:t>
            </a:r>
            <a:r>
              <a:rPr lang="zh-CN" altLang="zh-CN" sz="1100" kern="100" dirty="0">
                <a:latin typeface="微软雅黑" panose="020B0503020204020204" pitchFamily="34" charset="-122"/>
                <a:ea typeface="微软雅黑" panose="020B0503020204020204" pitchFamily="34" charset="-122"/>
              </a:rPr>
              <a:t>颁布，对于市场消费心态有很大的促进作用，人们对放开后恢复到疫情前的生活状态充满期望和信心</a:t>
            </a:r>
            <a:r>
              <a:rPr lang="zh-CN" altLang="en-US" sz="1100" kern="100" dirty="0">
                <a:latin typeface="微软雅黑" panose="020B0503020204020204" pitchFamily="34" charset="-122"/>
                <a:ea typeface="微软雅黑" panose="020B0503020204020204" pitchFamily="34" charset="-122"/>
              </a:rPr>
              <a:t>，</a:t>
            </a:r>
            <a:r>
              <a:rPr lang="zh-CN" altLang="zh-CN" sz="1100" kern="100" dirty="0">
                <a:latin typeface="微软雅黑" panose="020B0503020204020204" pitchFamily="34" charset="-122"/>
                <a:ea typeface="微软雅黑" panose="020B0503020204020204" pitchFamily="34" charset="-122"/>
              </a:rPr>
              <a:t>市场活力大幅提升。另外，通常</a:t>
            </a:r>
            <a:r>
              <a:rPr lang="en-US" altLang="zh-CN" sz="1100" kern="100" dirty="0">
                <a:latin typeface="微软雅黑" panose="020B0503020204020204" pitchFamily="34" charset="-122"/>
                <a:ea typeface="微软雅黑" panose="020B0503020204020204" pitchFamily="34" charset="-122"/>
              </a:rPr>
              <a:t>12</a:t>
            </a:r>
            <a:r>
              <a:rPr lang="zh-CN" altLang="zh-CN" sz="1100" kern="100" dirty="0">
                <a:latin typeface="微软雅黑" panose="020B0503020204020204" pitchFamily="34" charset="-122"/>
                <a:ea typeface="微软雅黑" panose="020B0503020204020204" pitchFamily="34" charset="-122"/>
              </a:rPr>
              <a:t>月末二手车车商会进行促销，以降低车辆贬值风险，但是在需求不足的情况下，市场交易量同比依然呈现两位数的下降。</a:t>
            </a:r>
            <a:endParaRPr lang="en-US" altLang="zh-CN" sz="1100" kern="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9453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0B1352-DF19-4D96-A1C3-D45DC9D65060}"/>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a:latin typeface="微软雅黑" panose="020B0503020204020204" pitchFamily="34" charset="-122"/>
                <a:ea typeface="微软雅黑" panose="020B0503020204020204" pitchFamily="34" charset="-122"/>
              </a:rPr>
              <a:t>2023</a:t>
            </a:r>
            <a:r>
              <a:rPr kumimoji="1" lang="zh-CN" altLang="en-US" sz="2000" b="1">
                <a:latin typeface="微软雅黑" panose="020B0503020204020204" pitchFamily="34" charset="-122"/>
                <a:ea typeface="微软雅黑" panose="020B0503020204020204" pitchFamily="34" charset="-122"/>
              </a:rPr>
              <a:t>年</a:t>
            </a:r>
            <a:r>
              <a:rPr kumimoji="1" lang="en-US" altLang="zh-CN" sz="2000" b="1">
                <a:latin typeface="微软雅黑" panose="020B0503020204020204" pitchFamily="34" charset="-122"/>
                <a:ea typeface="微软雅黑" panose="020B0503020204020204" pitchFamily="34" charset="-122"/>
              </a:rPr>
              <a:t>1</a:t>
            </a:r>
            <a:r>
              <a:rPr kumimoji="1" lang="zh-CN" altLang="en-US" sz="2000" b="1">
                <a:latin typeface="微软雅黑" panose="020B0503020204020204" pitchFamily="34" charset="-122"/>
                <a:ea typeface="微软雅黑" panose="020B0503020204020204" pitchFamily="34" charset="-122"/>
              </a:rPr>
              <a:t>月</a:t>
            </a:r>
            <a:r>
              <a:rPr kumimoji="1" lang="zh-CN" altLang="en-US" sz="2000" b="1" dirty="0">
                <a:latin typeface="微软雅黑" panose="020B0503020204020204" pitchFamily="34" charset="-122"/>
                <a:ea typeface="微软雅黑" panose="020B0503020204020204" pitchFamily="34" charset="-122"/>
              </a:rPr>
              <a:t>周度情况分析</a:t>
            </a:r>
          </a:p>
        </p:txBody>
      </p:sp>
      <p:sp>
        <p:nvSpPr>
          <p:cNvPr id="2" name="文本框 1">
            <a:extLst>
              <a:ext uri="{FF2B5EF4-FFF2-40B4-BE49-F238E27FC236}">
                <a16:creationId xmlns:a16="http://schemas.microsoft.com/office/drawing/2014/main" id="{0E282C11-7C60-474D-A2D2-753363D1E8FE}"/>
              </a:ext>
            </a:extLst>
          </p:cNvPr>
          <p:cNvSpPr txBox="1"/>
          <p:nvPr/>
        </p:nvSpPr>
        <p:spPr>
          <a:xfrm>
            <a:off x="397848" y="4464702"/>
            <a:ext cx="8247721" cy="1883272"/>
          </a:xfrm>
          <a:prstGeom prst="rect">
            <a:avLst/>
          </a:prstGeom>
          <a:noFill/>
        </p:spPr>
        <p:txBody>
          <a:bodyPr wrap="square" rtlCol="0">
            <a:spAutoFit/>
          </a:bodyPr>
          <a:lstStyle/>
          <a:p>
            <a:pPr>
              <a:lnSpc>
                <a:spcPct val="200000"/>
              </a:lnSpc>
              <a:defRPr/>
            </a:pPr>
            <a:r>
              <a:rPr lang="zh-CN" altLang="en-US" sz="1200" dirty="0">
                <a:solidFill>
                  <a:prstClr val="black"/>
                </a:solidFill>
                <a:latin typeface="微软雅黑" panose="020B0503020204020204" pitchFamily="34" charset="-122"/>
                <a:ea typeface="微软雅黑" panose="020B0503020204020204" pitchFamily="34" charset="-122"/>
              </a:rPr>
              <a:t>第一周二手车市场日均交易量</a:t>
            </a:r>
            <a:r>
              <a:rPr lang="en-US" altLang="zh-CN" sz="1200" dirty="0">
                <a:solidFill>
                  <a:prstClr val="black"/>
                </a:solidFill>
                <a:latin typeface="微软雅黑" panose="020B0503020204020204" pitchFamily="34" charset="-122"/>
                <a:ea typeface="微软雅黑" panose="020B0503020204020204" pitchFamily="34" charset="-122"/>
              </a:rPr>
              <a:t>5.44</a:t>
            </a:r>
            <a:r>
              <a:rPr lang="zh-CN" altLang="en-US" sz="1200" dirty="0">
                <a:solidFill>
                  <a:prstClr val="black"/>
                </a:solidFill>
                <a:latin typeface="微软雅黑" panose="020B0503020204020204" pitchFamily="34" charset="-122"/>
                <a:ea typeface="微软雅黑" panose="020B0503020204020204" pitchFamily="34" charset="-122"/>
              </a:rPr>
              <a:t>万辆，环比下降</a:t>
            </a:r>
            <a:r>
              <a:rPr lang="en-US" altLang="zh-CN" sz="1200" dirty="0">
                <a:solidFill>
                  <a:prstClr val="black"/>
                </a:solidFill>
                <a:latin typeface="微软雅黑" panose="020B0503020204020204" pitchFamily="34" charset="-122"/>
                <a:ea typeface="微软雅黑" panose="020B0503020204020204" pitchFamily="34" charset="-122"/>
              </a:rPr>
              <a:t>6.28%</a:t>
            </a:r>
            <a:r>
              <a:rPr lang="zh-CN" altLang="en-US" sz="1200" dirty="0">
                <a:solidFill>
                  <a:prstClr val="black"/>
                </a:solidFill>
                <a:latin typeface="微软雅黑" panose="020B0503020204020204" pitchFamily="34" charset="-122"/>
                <a:ea typeface="微软雅黑" panose="020B0503020204020204" pitchFamily="34" charset="-122"/>
              </a:rPr>
              <a:t>，与</a:t>
            </a:r>
            <a:r>
              <a:rPr lang="en-US" altLang="zh-CN" sz="1200" dirty="0">
                <a:solidFill>
                  <a:prstClr val="black"/>
                </a:solidFill>
                <a:latin typeface="微软雅黑" panose="020B0503020204020204" pitchFamily="34" charset="-122"/>
                <a:ea typeface="微软雅黑" panose="020B0503020204020204" pitchFamily="34" charset="-122"/>
              </a:rPr>
              <a:t>2022</a:t>
            </a:r>
            <a:r>
              <a:rPr lang="zh-CN" altLang="en-US" sz="1200" dirty="0">
                <a:solidFill>
                  <a:prstClr val="black"/>
                </a:solidFill>
                <a:latin typeface="微软雅黑" panose="020B0503020204020204" pitchFamily="34" charset="-122"/>
                <a:ea typeface="微软雅黑" panose="020B0503020204020204" pitchFamily="34" charset="-122"/>
              </a:rPr>
              <a:t>年</a:t>
            </a:r>
            <a:r>
              <a:rPr lang="en-US" altLang="zh-CN" sz="1200" dirty="0">
                <a:solidFill>
                  <a:prstClr val="black"/>
                </a:solidFill>
                <a:latin typeface="微软雅黑" panose="020B0503020204020204" pitchFamily="34" charset="-122"/>
                <a:ea typeface="微软雅黑" panose="020B0503020204020204" pitchFamily="34" charset="-122"/>
              </a:rPr>
              <a:t>12</a:t>
            </a:r>
            <a:r>
              <a:rPr lang="zh-CN" altLang="en-US" sz="1200" dirty="0">
                <a:solidFill>
                  <a:prstClr val="black"/>
                </a:solidFill>
                <a:latin typeface="微软雅黑" panose="020B0503020204020204" pitchFamily="34" charset="-122"/>
                <a:ea typeface="微软雅黑" panose="020B0503020204020204" pitchFamily="34" charset="-122"/>
              </a:rPr>
              <a:t>月同期相比增长</a:t>
            </a:r>
            <a:r>
              <a:rPr lang="en-US" altLang="zh-CN" sz="1200" dirty="0">
                <a:solidFill>
                  <a:prstClr val="black"/>
                </a:solidFill>
                <a:latin typeface="微软雅黑" panose="020B0503020204020204" pitchFamily="34" charset="-122"/>
                <a:ea typeface="微软雅黑" panose="020B0503020204020204" pitchFamily="34" charset="-122"/>
              </a:rPr>
              <a:t>2.6%</a:t>
            </a:r>
            <a:r>
              <a:rPr lang="zh-CN" altLang="en-US" sz="1200" dirty="0">
                <a:solidFill>
                  <a:prstClr val="black"/>
                </a:solidFill>
                <a:latin typeface="微软雅黑" panose="020B0503020204020204" pitchFamily="34" charset="-122"/>
                <a:ea typeface="微软雅黑" panose="020B0503020204020204" pitchFamily="34" charset="-122"/>
              </a:rPr>
              <a:t>；第二周二手车市场日均交易量</a:t>
            </a:r>
            <a:r>
              <a:rPr lang="en-US" altLang="zh-CN" sz="1200" dirty="0">
                <a:solidFill>
                  <a:prstClr val="black"/>
                </a:solidFill>
                <a:latin typeface="微软雅黑" panose="020B0503020204020204" pitchFamily="34" charset="-122"/>
                <a:ea typeface="微软雅黑" panose="020B0503020204020204" pitchFamily="34" charset="-122"/>
              </a:rPr>
              <a:t>5.85</a:t>
            </a:r>
            <a:r>
              <a:rPr lang="zh-CN" altLang="en-US" sz="1200" dirty="0">
                <a:solidFill>
                  <a:prstClr val="black"/>
                </a:solidFill>
                <a:latin typeface="微软雅黑" panose="020B0503020204020204" pitchFamily="34" charset="-122"/>
                <a:ea typeface="微软雅黑" panose="020B0503020204020204" pitchFamily="34" charset="-122"/>
              </a:rPr>
              <a:t>万辆，环比增长</a:t>
            </a:r>
            <a:r>
              <a:rPr lang="en-US" altLang="zh-CN" sz="1200" dirty="0">
                <a:solidFill>
                  <a:prstClr val="black"/>
                </a:solidFill>
                <a:latin typeface="微软雅黑" panose="020B0503020204020204" pitchFamily="34" charset="-122"/>
                <a:ea typeface="微软雅黑" panose="020B0503020204020204" pitchFamily="34" charset="-122"/>
              </a:rPr>
              <a:t>7.54%</a:t>
            </a:r>
            <a:r>
              <a:rPr lang="zh-CN" altLang="en-US" sz="1200" dirty="0">
                <a:solidFill>
                  <a:prstClr val="black"/>
                </a:solidFill>
                <a:latin typeface="微软雅黑" panose="020B0503020204020204" pitchFamily="34" charset="-122"/>
                <a:ea typeface="微软雅黑" panose="020B0503020204020204" pitchFamily="34" charset="-122"/>
              </a:rPr>
              <a:t>，节前的消费需求量在前两周体现比较明显，到店客流量明显增加，经销商清库存力度加大，因此第三周市场交易量下降幅度较大。另外，今年的春节相对较早，返乡潮也会随之提前，大部分车商提前回家过年，对总量也有一定影响。因此预计</a:t>
            </a:r>
            <a:r>
              <a:rPr lang="en-US" altLang="zh-CN" sz="1200" dirty="0">
                <a:solidFill>
                  <a:prstClr val="black"/>
                </a:solidFill>
                <a:latin typeface="微软雅黑" panose="020B0503020204020204" pitchFamily="34" charset="-122"/>
                <a:ea typeface="微软雅黑" panose="020B0503020204020204" pitchFamily="34" charset="-122"/>
              </a:rPr>
              <a:t>1</a:t>
            </a:r>
            <a:r>
              <a:rPr lang="zh-CN" altLang="en-US" sz="1200" dirty="0">
                <a:solidFill>
                  <a:prstClr val="black"/>
                </a:solidFill>
                <a:latin typeface="微软雅黑" panose="020B0503020204020204" pitchFamily="34" charset="-122"/>
                <a:ea typeface="微软雅黑" panose="020B0503020204020204" pitchFamily="34" charset="-122"/>
              </a:rPr>
              <a:t>月份因季节性因素二手车交易总量环比将呈现小幅下滑，</a:t>
            </a:r>
            <a:r>
              <a:rPr lang="en-US" altLang="zh-CN" sz="1200" dirty="0">
                <a:solidFill>
                  <a:prstClr val="black"/>
                </a:solidFill>
                <a:latin typeface="微软雅黑" panose="020B0503020204020204" pitchFamily="34" charset="-122"/>
                <a:ea typeface="微软雅黑" panose="020B0503020204020204" pitchFamily="34" charset="-122"/>
              </a:rPr>
              <a:t>1</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2</a:t>
            </a:r>
            <a:r>
              <a:rPr lang="zh-CN" altLang="en-US" sz="1200" dirty="0">
                <a:solidFill>
                  <a:prstClr val="black"/>
                </a:solidFill>
                <a:latin typeface="微软雅黑" panose="020B0503020204020204" pitchFamily="34" charset="-122"/>
                <a:ea typeface="微软雅黑" panose="020B0503020204020204" pitchFamily="34" charset="-122"/>
              </a:rPr>
              <a:t>月份交易量整体与去年持平或小幅增长。</a:t>
            </a:r>
          </a:p>
        </p:txBody>
      </p:sp>
      <p:pic>
        <p:nvPicPr>
          <p:cNvPr id="4" name="图片 3">
            <a:extLst>
              <a:ext uri="{FF2B5EF4-FFF2-40B4-BE49-F238E27FC236}">
                <a16:creationId xmlns:a16="http://schemas.microsoft.com/office/drawing/2014/main" id="{24A317EC-6B56-529C-20AE-2413F25D7CA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1394" y="1072166"/>
            <a:ext cx="8120631" cy="3427135"/>
          </a:xfrm>
          <a:prstGeom prst="rect">
            <a:avLst/>
          </a:prstGeom>
          <a:noFill/>
          <a:ln>
            <a:noFill/>
          </a:ln>
        </p:spPr>
      </p:pic>
    </p:spTree>
    <p:extLst>
      <p:ext uri="{BB962C8B-B14F-4D97-AF65-F5344CB8AC3E}">
        <p14:creationId xmlns:p14="http://schemas.microsoft.com/office/powerpoint/2010/main" val="3994823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2022</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12</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368136" y="4805563"/>
            <a:ext cx="8407303" cy="1513941"/>
          </a:xfrm>
          <a:prstGeom prst="rect">
            <a:avLst/>
          </a:prstGeom>
          <a:noFill/>
        </p:spPr>
        <p:txBody>
          <a:bodyPr wrap="square" rtlCol="0">
            <a:spAutoFit/>
          </a:bodyPr>
          <a:lstStyle/>
          <a:p>
            <a:pPr>
              <a:lnSpc>
                <a:spcPct val="200000"/>
              </a:lnSpc>
            </a:pPr>
            <a:r>
              <a:rPr lang="zh-CN" altLang="en-US" sz="1200" b="1" dirty="0">
                <a:solidFill>
                  <a:prstClr val="black"/>
                </a:solidFill>
                <a:latin typeface="微软雅黑" panose="020B0503020204020204" pitchFamily="34" charset="-122"/>
                <a:ea typeface="微软雅黑" panose="020B0503020204020204" pitchFamily="34" charset="-122"/>
              </a:rPr>
              <a:t>基本型乘用车共交易</a:t>
            </a:r>
            <a:r>
              <a:rPr lang="en-US" altLang="zh-CN" sz="1200" b="1" dirty="0">
                <a:solidFill>
                  <a:prstClr val="black"/>
                </a:solidFill>
                <a:latin typeface="微软雅黑" panose="020B0503020204020204" pitchFamily="34" charset="-122"/>
                <a:ea typeface="微软雅黑" panose="020B0503020204020204" pitchFamily="34" charset="-122"/>
              </a:rPr>
              <a:t>85.30</a:t>
            </a:r>
            <a:r>
              <a:rPr lang="zh-CN" altLang="en-US" sz="1200" b="1" dirty="0">
                <a:solidFill>
                  <a:prstClr val="black"/>
                </a:solidFill>
                <a:latin typeface="微软雅黑" panose="020B0503020204020204" pitchFamily="34" charset="-122"/>
                <a:ea typeface="微软雅黑" panose="020B0503020204020204" pitchFamily="34" charset="-122"/>
              </a:rPr>
              <a:t>万辆，环比增长</a:t>
            </a:r>
            <a:r>
              <a:rPr lang="en-US" altLang="zh-CN" sz="1200" b="1" dirty="0">
                <a:solidFill>
                  <a:prstClr val="black"/>
                </a:solidFill>
                <a:latin typeface="微软雅黑" panose="020B0503020204020204" pitchFamily="34" charset="-122"/>
                <a:ea typeface="微软雅黑" panose="020B0503020204020204" pitchFamily="34" charset="-122"/>
              </a:rPr>
              <a:t>11.38%</a:t>
            </a:r>
            <a:r>
              <a:rPr lang="zh-CN" altLang="en-US" sz="1200" b="1" dirty="0">
                <a:solidFill>
                  <a:prstClr val="black"/>
                </a:solidFill>
                <a:latin typeface="微软雅黑" panose="020B0503020204020204" pitchFamily="34" charset="-122"/>
                <a:ea typeface="微软雅黑" panose="020B0503020204020204" pitchFamily="34" charset="-122"/>
              </a:rPr>
              <a:t>，同比下降</a:t>
            </a:r>
            <a:r>
              <a:rPr lang="en-US" altLang="zh-CN" sz="1200" b="1" dirty="0">
                <a:solidFill>
                  <a:prstClr val="black"/>
                </a:solidFill>
                <a:latin typeface="微软雅黑" panose="020B0503020204020204" pitchFamily="34" charset="-122"/>
                <a:ea typeface="微软雅黑" panose="020B0503020204020204" pitchFamily="34" charset="-122"/>
              </a:rPr>
              <a:t>12.06%</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b="1" dirty="0">
                <a:solidFill>
                  <a:prstClr val="black"/>
                </a:solidFill>
                <a:latin typeface="微软雅黑" panose="020B0503020204020204" pitchFamily="34" charset="-122"/>
                <a:ea typeface="微软雅黑" panose="020B0503020204020204" pitchFamily="34" charset="-122"/>
              </a:rPr>
              <a:t>SUV </a:t>
            </a:r>
            <a:r>
              <a:rPr lang="zh-CN" altLang="en-US" sz="1200" b="1" dirty="0">
                <a:solidFill>
                  <a:prstClr val="black"/>
                </a:solidFill>
                <a:latin typeface="微软雅黑" panose="020B0503020204020204" pitchFamily="34" charset="-122"/>
                <a:ea typeface="微软雅黑" panose="020B0503020204020204" pitchFamily="34" charset="-122"/>
              </a:rPr>
              <a:t>共交易</a:t>
            </a:r>
            <a:r>
              <a:rPr lang="en-US" altLang="zh-CN" sz="1200" b="1" dirty="0">
                <a:solidFill>
                  <a:prstClr val="black"/>
                </a:solidFill>
                <a:latin typeface="微软雅黑" panose="020B0503020204020204" pitchFamily="34" charset="-122"/>
                <a:ea typeface="微软雅黑" panose="020B0503020204020204" pitchFamily="34" charset="-122"/>
              </a:rPr>
              <a:t>17.80</a:t>
            </a:r>
            <a:r>
              <a:rPr lang="zh-CN" altLang="en-US" sz="1200" b="1" dirty="0">
                <a:solidFill>
                  <a:prstClr val="black"/>
                </a:solidFill>
                <a:latin typeface="微软雅黑" panose="020B0503020204020204" pitchFamily="34" charset="-122"/>
                <a:ea typeface="微软雅黑" panose="020B0503020204020204" pitchFamily="34" charset="-122"/>
              </a:rPr>
              <a:t>万辆，环比增长</a:t>
            </a:r>
            <a:r>
              <a:rPr lang="en-US" altLang="zh-CN" sz="1200" b="1" dirty="0">
                <a:solidFill>
                  <a:prstClr val="black"/>
                </a:solidFill>
                <a:latin typeface="微软雅黑" panose="020B0503020204020204" pitchFamily="34" charset="-122"/>
                <a:ea typeface="微软雅黑" panose="020B0503020204020204" pitchFamily="34" charset="-122"/>
              </a:rPr>
              <a:t>10.45%</a:t>
            </a:r>
            <a:r>
              <a:rPr lang="zh-CN" altLang="en-US" sz="1200" b="1" dirty="0">
                <a:solidFill>
                  <a:prstClr val="black"/>
                </a:solidFill>
                <a:latin typeface="微软雅黑" panose="020B0503020204020204" pitchFamily="34" charset="-122"/>
                <a:ea typeface="微软雅黑" panose="020B0503020204020204" pitchFamily="34" charset="-122"/>
              </a:rPr>
              <a:t>，同比下降</a:t>
            </a:r>
            <a:r>
              <a:rPr lang="en-US" altLang="zh-CN" sz="1200" b="1" dirty="0">
                <a:solidFill>
                  <a:prstClr val="black"/>
                </a:solidFill>
                <a:latin typeface="微软雅黑" panose="020B0503020204020204" pitchFamily="34" charset="-122"/>
                <a:ea typeface="微软雅黑" panose="020B0503020204020204" pitchFamily="34" charset="-122"/>
              </a:rPr>
              <a:t>11.02%</a:t>
            </a:r>
            <a:r>
              <a:rPr lang="zh-CN" altLang="en-US" sz="1200" b="1" dirty="0">
                <a:solidFill>
                  <a:prstClr val="black"/>
                </a:solidFill>
                <a:latin typeface="微软雅黑" panose="020B0503020204020204" pitchFamily="34" charset="-122"/>
                <a:ea typeface="微软雅黑" panose="020B0503020204020204" pitchFamily="34" charset="-122"/>
              </a:rPr>
              <a:t>；</a:t>
            </a:r>
            <a:r>
              <a:rPr lang="en-US" altLang="zh-CN" sz="1200" b="1" dirty="0">
                <a:solidFill>
                  <a:prstClr val="black"/>
                </a:solidFill>
                <a:latin typeface="微软雅黑" panose="020B0503020204020204" pitchFamily="34" charset="-122"/>
                <a:ea typeface="微软雅黑" panose="020B0503020204020204" pitchFamily="34" charset="-122"/>
              </a:rPr>
              <a:t>MPV</a:t>
            </a:r>
            <a:r>
              <a:rPr lang="zh-CN" altLang="en-US" sz="1200" b="1" dirty="0">
                <a:solidFill>
                  <a:prstClr val="black"/>
                </a:solidFill>
                <a:latin typeface="微软雅黑" panose="020B0503020204020204" pitchFamily="34" charset="-122"/>
                <a:ea typeface="微软雅黑" panose="020B0503020204020204" pitchFamily="34" charset="-122"/>
              </a:rPr>
              <a:t>共交易</a:t>
            </a:r>
            <a:r>
              <a:rPr lang="en-US" altLang="zh-CN" sz="1200" b="1" dirty="0">
                <a:solidFill>
                  <a:prstClr val="black"/>
                </a:solidFill>
                <a:latin typeface="微软雅黑" panose="020B0503020204020204" pitchFamily="34" charset="-122"/>
                <a:ea typeface="微软雅黑" panose="020B0503020204020204" pitchFamily="34" charset="-122"/>
              </a:rPr>
              <a:t>8.54</a:t>
            </a:r>
            <a:r>
              <a:rPr lang="zh-CN" altLang="en-US" sz="1200" b="1" dirty="0">
                <a:solidFill>
                  <a:prstClr val="black"/>
                </a:solidFill>
                <a:latin typeface="微软雅黑" panose="020B0503020204020204" pitchFamily="34" charset="-122"/>
                <a:ea typeface="微软雅黑" panose="020B0503020204020204" pitchFamily="34" charset="-122"/>
              </a:rPr>
              <a:t>万辆，环比增长</a:t>
            </a:r>
            <a:r>
              <a:rPr lang="en-US" altLang="zh-CN" sz="1200" b="1" dirty="0">
                <a:solidFill>
                  <a:prstClr val="black"/>
                </a:solidFill>
                <a:latin typeface="微软雅黑" panose="020B0503020204020204" pitchFamily="34" charset="-122"/>
                <a:ea typeface="微软雅黑" panose="020B0503020204020204" pitchFamily="34" charset="-122"/>
              </a:rPr>
              <a:t>8.98%</a:t>
            </a:r>
            <a:r>
              <a:rPr lang="zh-CN" altLang="en-US" sz="1200" b="1" dirty="0">
                <a:solidFill>
                  <a:prstClr val="black"/>
                </a:solidFill>
                <a:latin typeface="微软雅黑" panose="020B0503020204020204" pitchFamily="34" charset="-122"/>
                <a:ea typeface="微软雅黑" panose="020B0503020204020204" pitchFamily="34" charset="-122"/>
              </a:rPr>
              <a:t>，同比下降</a:t>
            </a:r>
            <a:r>
              <a:rPr lang="en-US" altLang="zh-CN" sz="1200" b="1" dirty="0">
                <a:solidFill>
                  <a:prstClr val="black"/>
                </a:solidFill>
                <a:latin typeface="微软雅黑" panose="020B0503020204020204" pitchFamily="34" charset="-122"/>
                <a:ea typeface="微软雅黑" panose="020B0503020204020204" pitchFamily="34" charset="-122"/>
              </a:rPr>
              <a:t>3.45%</a:t>
            </a:r>
            <a:r>
              <a:rPr lang="zh-CN" altLang="en-US" sz="1200" b="1"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交叉型乘用车共交易</a:t>
            </a:r>
            <a:r>
              <a:rPr lang="en-US" altLang="zh-CN" sz="1200" dirty="0">
                <a:solidFill>
                  <a:prstClr val="black"/>
                </a:solidFill>
                <a:latin typeface="微软雅黑" panose="020B0503020204020204" pitchFamily="34" charset="-122"/>
                <a:ea typeface="微软雅黑" panose="020B0503020204020204" pitchFamily="34" charset="-122"/>
              </a:rPr>
              <a:t>2.82</a:t>
            </a:r>
            <a:r>
              <a:rPr lang="zh-CN" altLang="en-US" sz="1200" dirty="0">
                <a:solidFill>
                  <a:prstClr val="black"/>
                </a:solidFill>
                <a:latin typeface="微软雅黑" panose="020B0503020204020204" pitchFamily="34" charset="-122"/>
                <a:ea typeface="微软雅黑" panose="020B0503020204020204" pitchFamily="34" charset="-122"/>
              </a:rPr>
              <a:t>万辆，环比增长</a:t>
            </a:r>
            <a:r>
              <a:rPr lang="en-US" altLang="zh-CN" sz="1200" dirty="0">
                <a:solidFill>
                  <a:prstClr val="black"/>
                </a:solidFill>
                <a:latin typeface="微软雅黑" panose="020B0503020204020204" pitchFamily="34" charset="-122"/>
                <a:ea typeface="微软雅黑" panose="020B0503020204020204" pitchFamily="34" charset="-122"/>
              </a:rPr>
              <a:t>7.72%</a:t>
            </a:r>
            <a:r>
              <a:rPr lang="zh-CN" altLang="en-US" sz="1200" dirty="0">
                <a:solidFill>
                  <a:prstClr val="black"/>
                </a:solidFill>
                <a:latin typeface="微软雅黑" panose="020B0503020204020204" pitchFamily="34" charset="-122"/>
                <a:ea typeface="微软雅黑" panose="020B0503020204020204" pitchFamily="34" charset="-122"/>
              </a:rPr>
              <a:t>，同比下降</a:t>
            </a:r>
            <a:r>
              <a:rPr lang="en-US" altLang="zh-CN" sz="1200" dirty="0">
                <a:solidFill>
                  <a:prstClr val="black"/>
                </a:solidFill>
                <a:latin typeface="微软雅黑" panose="020B0503020204020204" pitchFamily="34" charset="-122"/>
                <a:ea typeface="微软雅黑" panose="020B0503020204020204" pitchFamily="34" charset="-122"/>
              </a:rPr>
              <a:t>23.23%</a:t>
            </a:r>
            <a:r>
              <a:rPr lang="zh-CN" altLang="en-US" sz="1200" dirty="0">
                <a:solidFill>
                  <a:prstClr val="black"/>
                </a:solidFill>
                <a:latin typeface="微软雅黑" panose="020B0503020204020204" pitchFamily="34" charset="-122"/>
                <a:ea typeface="微软雅黑" panose="020B0503020204020204" pitchFamily="34" charset="-122"/>
              </a:rPr>
              <a:t>。</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商用车情况：客车</a:t>
            </a:r>
            <a:r>
              <a:rPr lang="en-US" altLang="zh-CN" sz="1200" i="0" dirty="0">
                <a:latin typeface="微软雅黑" panose="020B0503020204020204" pitchFamily="34" charset="-122"/>
                <a:ea typeface="微软雅黑" panose="020B0503020204020204" pitchFamily="34" charset="-122"/>
              </a:rPr>
              <a:t>8.62</a:t>
            </a:r>
            <a:r>
              <a:rPr lang="zh-CN" altLang="en-US" sz="1200" i="0" dirty="0">
                <a:latin typeface="微软雅黑" panose="020B0503020204020204" pitchFamily="34" charset="-122"/>
                <a:ea typeface="微软雅黑" panose="020B0503020204020204" pitchFamily="34" charset="-122"/>
              </a:rPr>
              <a:t>万辆，环比增长</a:t>
            </a:r>
            <a:r>
              <a:rPr lang="en-US" altLang="zh-CN" sz="1200" i="0" dirty="0">
                <a:latin typeface="微软雅黑" panose="020B0503020204020204" pitchFamily="34" charset="-122"/>
                <a:ea typeface="微软雅黑" panose="020B0503020204020204" pitchFamily="34" charset="-122"/>
              </a:rPr>
              <a:t>15.04%</a:t>
            </a:r>
            <a:r>
              <a:rPr lang="zh-CN" altLang="en-US" sz="1200" i="0" dirty="0">
                <a:latin typeface="微软雅黑" panose="020B0503020204020204" pitchFamily="34" charset="-122"/>
                <a:ea typeface="微软雅黑" panose="020B0503020204020204" pitchFamily="34" charset="-122"/>
              </a:rPr>
              <a:t>，同比下降</a:t>
            </a:r>
            <a:r>
              <a:rPr lang="en-US" altLang="zh-CN" sz="1200" i="0" dirty="0">
                <a:latin typeface="微软雅黑" panose="020B0503020204020204" pitchFamily="34" charset="-122"/>
                <a:ea typeface="微软雅黑" panose="020B0503020204020204" pitchFamily="34" charset="-122"/>
              </a:rPr>
              <a:t>25.58%</a:t>
            </a:r>
            <a:r>
              <a:rPr lang="zh-CN" altLang="en-US" sz="1200" i="0" dirty="0">
                <a:latin typeface="微软雅黑" panose="020B0503020204020204" pitchFamily="34" charset="-122"/>
                <a:ea typeface="微软雅黑" panose="020B0503020204020204" pitchFamily="34" charset="-122"/>
              </a:rPr>
              <a:t>；载货车</a:t>
            </a:r>
            <a:r>
              <a:rPr lang="en-US" altLang="zh-CN" sz="1200" i="0" dirty="0">
                <a:latin typeface="微软雅黑" panose="020B0503020204020204" pitchFamily="34" charset="-122"/>
                <a:ea typeface="微软雅黑" panose="020B0503020204020204" pitchFamily="34" charset="-122"/>
              </a:rPr>
              <a:t>11.17</a:t>
            </a:r>
            <a:r>
              <a:rPr lang="zh-CN" altLang="en-US" sz="1200" i="0" dirty="0">
                <a:latin typeface="微软雅黑" panose="020B0503020204020204" pitchFamily="34" charset="-122"/>
                <a:ea typeface="微软雅黑" panose="020B0503020204020204" pitchFamily="34" charset="-122"/>
              </a:rPr>
              <a:t>万辆，环比增长</a:t>
            </a:r>
            <a:r>
              <a:rPr lang="en-US" altLang="zh-CN" sz="1200" i="0" dirty="0">
                <a:latin typeface="微软雅黑" panose="020B0503020204020204" pitchFamily="34" charset="-122"/>
                <a:ea typeface="微软雅黑" panose="020B0503020204020204" pitchFamily="34" charset="-122"/>
              </a:rPr>
              <a:t>9.25%</a:t>
            </a:r>
            <a:r>
              <a:rPr lang="zh-CN" altLang="en-US" sz="1200" i="0" dirty="0">
                <a:latin typeface="微软雅黑" panose="020B0503020204020204" pitchFamily="34" charset="-122"/>
                <a:ea typeface="微软雅黑" panose="020B0503020204020204" pitchFamily="34" charset="-122"/>
              </a:rPr>
              <a:t>，同比下降</a:t>
            </a:r>
            <a:r>
              <a:rPr lang="en-US" altLang="zh-CN" sz="1200" i="0" dirty="0">
                <a:latin typeface="微软雅黑" panose="020B0503020204020204" pitchFamily="34" charset="-122"/>
                <a:ea typeface="微软雅黑" panose="020B0503020204020204" pitchFamily="34" charset="-122"/>
              </a:rPr>
              <a:t>11.32%</a:t>
            </a:r>
            <a:r>
              <a:rPr lang="zh-CN" altLang="en-US" sz="1200" i="0" dirty="0">
                <a:latin typeface="微软雅黑" panose="020B0503020204020204" pitchFamily="34" charset="-122"/>
                <a:ea typeface="微软雅黑" panose="020B0503020204020204" pitchFamily="34" charset="-122"/>
              </a:rPr>
              <a:t>。</a:t>
            </a:r>
          </a:p>
        </p:txBody>
      </p:sp>
      <p:graphicFrame>
        <p:nvGraphicFramePr>
          <p:cNvPr id="4" name="图表 3">
            <a:extLst>
              <a:ext uri="{FF2B5EF4-FFF2-40B4-BE49-F238E27FC236}">
                <a16:creationId xmlns:a16="http://schemas.microsoft.com/office/drawing/2014/main" id="{00000000-0008-0000-0100-000081000000}"/>
              </a:ext>
            </a:extLst>
          </p:cNvPr>
          <p:cNvGraphicFramePr>
            <a:graphicFrameLocks/>
          </p:cNvGraphicFramePr>
          <p:nvPr>
            <p:extLst>
              <p:ext uri="{D42A27DB-BD31-4B8C-83A1-F6EECF244321}">
                <p14:modId xmlns:p14="http://schemas.microsoft.com/office/powerpoint/2010/main" val="18781054"/>
              </p:ext>
            </p:extLst>
          </p:nvPr>
        </p:nvGraphicFramePr>
        <p:xfrm>
          <a:off x="368136" y="1126674"/>
          <a:ext cx="8407303" cy="36306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03692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2022</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latin typeface="微软雅黑" panose="020B0503020204020204" pitchFamily="34" charset="-122"/>
                <a:ea typeface="微软雅黑" panose="020B0503020204020204" pitchFamily="34" charset="-122"/>
              </a:rPr>
              <a:t>12</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 name="文本框 1">
            <a:extLst>
              <a:ext uri="{FF2B5EF4-FFF2-40B4-BE49-F238E27FC236}">
                <a16:creationId xmlns:a16="http://schemas.microsoft.com/office/drawing/2014/main" id="{97094F7D-7708-43DF-BD14-6A430E85FD16}"/>
              </a:ext>
            </a:extLst>
          </p:cNvPr>
          <p:cNvSpPr txBox="1"/>
          <p:nvPr/>
        </p:nvSpPr>
        <p:spPr>
          <a:xfrm>
            <a:off x="224895" y="4773687"/>
            <a:ext cx="8654693" cy="1846659"/>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b="1" dirty="0">
                <a:latin typeface="微软雅黑" panose="020B0503020204020204" pitchFamily="34" charset="-122"/>
                <a:ea typeface="微软雅黑" panose="020B0503020204020204" pitchFamily="34" charset="-122"/>
              </a:rPr>
              <a:t>A</a:t>
            </a:r>
            <a:r>
              <a:rPr lang="zh-CN" altLang="en-US" sz="1200" b="1" dirty="0">
                <a:latin typeface="微软雅黑" panose="020B0503020204020204" pitchFamily="34" charset="-122"/>
                <a:ea typeface="微软雅黑" panose="020B0503020204020204" pitchFamily="34" charset="-122"/>
              </a:rPr>
              <a:t>级轿车</a:t>
            </a:r>
            <a:r>
              <a:rPr lang="zh-CN" altLang="en-US" sz="1200" dirty="0">
                <a:latin typeface="微软雅黑" panose="020B0503020204020204" pitchFamily="34" charset="-122"/>
                <a:ea typeface="微软雅黑" panose="020B0503020204020204" pitchFamily="34" charset="-122"/>
              </a:rPr>
              <a:t>仍旧是二手车市场中最热销的车型，平均占比为</a:t>
            </a:r>
            <a:r>
              <a:rPr lang="en-US" altLang="zh-CN" sz="1200" dirty="0">
                <a:latin typeface="微软雅黑" panose="020B0503020204020204" pitchFamily="34" charset="-122"/>
                <a:ea typeface="微软雅黑" panose="020B0503020204020204" pitchFamily="34" charset="-122"/>
              </a:rPr>
              <a:t>50.39%</a:t>
            </a:r>
            <a:r>
              <a:rPr lang="zh-CN" altLang="en-US" sz="1200" b="1" dirty="0">
                <a:latin typeface="微软雅黑" panose="020B0503020204020204" pitchFamily="34" charset="-122"/>
                <a:ea typeface="微软雅黑" panose="020B0503020204020204" pitchFamily="34" charset="-122"/>
              </a:rPr>
              <a:t>，较上月增加了</a:t>
            </a:r>
            <a:r>
              <a:rPr lang="en-US" altLang="zh-CN" sz="1200" b="1" dirty="0">
                <a:latin typeface="微软雅黑" panose="020B0503020204020204" pitchFamily="34" charset="-122"/>
                <a:ea typeface="微软雅黑" panose="020B0503020204020204" pitchFamily="34" charset="-122"/>
              </a:rPr>
              <a:t>0.21%</a:t>
            </a:r>
            <a:r>
              <a:rPr lang="zh-CN" altLang="en-US" sz="1200" dirty="0">
                <a:latin typeface="微软雅黑" panose="020B0503020204020204" pitchFamily="34" charset="-122"/>
                <a:ea typeface="微软雅黑" panose="020B0503020204020204" pitchFamily="34" charset="-122"/>
              </a:rPr>
              <a:t>，</a:t>
            </a:r>
            <a:r>
              <a:rPr lang="zh-CN" altLang="en-US" sz="1200" dirty="0">
                <a:solidFill>
                  <a:schemeClr val="dk1"/>
                </a:solidFill>
                <a:latin typeface="微软雅黑" panose="020B0503020204020204" pitchFamily="34" charset="-122"/>
                <a:ea typeface="微软雅黑" panose="020B0503020204020204" pitchFamily="34" charset="-122"/>
              </a:rPr>
              <a:t>其次是</a:t>
            </a:r>
            <a:r>
              <a:rPr lang="en-US" altLang="zh-CN" sz="1200" dirty="0">
                <a:solidFill>
                  <a:schemeClr val="dk1"/>
                </a:solidFill>
                <a:latin typeface="微软雅黑" panose="020B0503020204020204" pitchFamily="34" charset="-122"/>
                <a:ea typeface="微软雅黑" panose="020B0503020204020204" pitchFamily="34" charset="-122"/>
              </a:rPr>
              <a:t>B</a:t>
            </a:r>
            <a:r>
              <a:rPr lang="zh-CN" altLang="en-US" sz="1200" b="1" dirty="0">
                <a:solidFill>
                  <a:schemeClr val="dk1"/>
                </a:solidFill>
                <a:latin typeface="微软雅黑" panose="020B0503020204020204" pitchFamily="34" charset="-122"/>
                <a:ea typeface="微软雅黑" panose="020B0503020204020204" pitchFamily="34" charset="-122"/>
              </a:rPr>
              <a:t>级轿车</a:t>
            </a:r>
            <a:r>
              <a:rPr lang="zh-CN" altLang="en-US" sz="1200" dirty="0">
                <a:solidFill>
                  <a:schemeClr val="dk1"/>
                </a:solidFill>
                <a:latin typeface="微软雅黑" panose="020B0503020204020204" pitchFamily="34" charset="-122"/>
                <a:ea typeface="微软雅黑" panose="020B0503020204020204" pitchFamily="34" charset="-122"/>
              </a:rPr>
              <a:t>平均占比</a:t>
            </a:r>
            <a:r>
              <a:rPr lang="en-US" altLang="zh-CN" sz="1200" dirty="0">
                <a:solidFill>
                  <a:schemeClr val="dk1"/>
                </a:solidFill>
                <a:latin typeface="微软雅黑" panose="020B0503020204020204" pitchFamily="34" charset="-122"/>
                <a:ea typeface="微软雅黑" panose="020B0503020204020204" pitchFamily="34" charset="-122"/>
              </a:rPr>
              <a:t>23.88%,</a:t>
            </a:r>
            <a:r>
              <a:rPr lang="zh-CN" altLang="en-US" sz="1200" b="1" dirty="0">
                <a:solidFill>
                  <a:schemeClr val="dk1"/>
                </a:solidFill>
                <a:latin typeface="微软雅黑" panose="020B0503020204020204" pitchFamily="34" charset="-122"/>
                <a:ea typeface="微软雅黑" panose="020B0503020204020204" pitchFamily="34" charset="-122"/>
              </a:rPr>
              <a:t>较上月增加了</a:t>
            </a:r>
            <a:r>
              <a:rPr lang="en-US" altLang="zh-CN" sz="1200" b="1" dirty="0">
                <a:solidFill>
                  <a:schemeClr val="dk1"/>
                </a:solidFill>
                <a:latin typeface="微软雅黑" panose="020B0503020204020204" pitchFamily="34" charset="-122"/>
                <a:ea typeface="微软雅黑" panose="020B0503020204020204" pitchFamily="34" charset="-122"/>
              </a:rPr>
              <a:t>0.15%</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C</a:t>
            </a:r>
            <a:r>
              <a:rPr lang="zh-CN" altLang="en-US" sz="1200" dirty="0">
                <a:solidFill>
                  <a:schemeClr val="dk1"/>
                </a:solidFill>
                <a:latin typeface="微软雅黑" panose="020B0503020204020204" pitchFamily="34" charset="-122"/>
                <a:ea typeface="微软雅黑" panose="020B0503020204020204" pitchFamily="34" charset="-122"/>
              </a:rPr>
              <a:t>级、</a:t>
            </a:r>
            <a:r>
              <a:rPr lang="en-US" altLang="zh-CN" sz="1200" dirty="0">
                <a:solidFill>
                  <a:schemeClr val="dk1"/>
                </a:solidFill>
                <a:latin typeface="微软雅黑" panose="020B0503020204020204" pitchFamily="34" charset="-122"/>
                <a:ea typeface="微软雅黑" panose="020B0503020204020204" pitchFamily="34" charset="-122"/>
              </a:rPr>
              <a:t>D</a:t>
            </a:r>
            <a:r>
              <a:rPr lang="zh-CN" altLang="en-US" sz="1200" dirty="0">
                <a:solidFill>
                  <a:schemeClr val="dk1"/>
                </a:solidFill>
                <a:latin typeface="微软雅黑" panose="020B0503020204020204" pitchFamily="34" charset="-122"/>
                <a:ea typeface="微软雅黑" panose="020B0503020204020204" pitchFamily="34" charset="-122"/>
              </a:rPr>
              <a:t>级轿车较上月分别减少了</a:t>
            </a:r>
            <a:r>
              <a:rPr lang="en-US" altLang="zh-CN" sz="1200" dirty="0">
                <a:solidFill>
                  <a:schemeClr val="dk1"/>
                </a:solidFill>
                <a:latin typeface="微软雅黑" panose="020B0503020204020204" pitchFamily="34" charset="-122"/>
                <a:ea typeface="微软雅黑" panose="020B0503020204020204" pitchFamily="34" charset="-122"/>
              </a:rPr>
              <a:t>0.19%</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0.07%</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A00</a:t>
            </a:r>
            <a:r>
              <a:rPr lang="zh-CN" altLang="en-US" sz="1200" dirty="0">
                <a:solidFill>
                  <a:schemeClr val="dk1"/>
                </a:solidFill>
                <a:latin typeface="微软雅黑" panose="020B0503020204020204" pitchFamily="34" charset="-122"/>
                <a:ea typeface="微软雅黑" panose="020B0503020204020204" pitchFamily="34" charset="-122"/>
              </a:rPr>
              <a:t>级、</a:t>
            </a:r>
            <a:r>
              <a:rPr lang="en-US" altLang="zh-CN" sz="1200" dirty="0">
                <a:solidFill>
                  <a:schemeClr val="dk1"/>
                </a:solidFill>
                <a:latin typeface="微软雅黑" panose="020B0503020204020204" pitchFamily="34" charset="-122"/>
                <a:ea typeface="微软雅黑" panose="020B0503020204020204" pitchFamily="34" charset="-122"/>
              </a:rPr>
              <a:t>A0</a:t>
            </a:r>
            <a:r>
              <a:rPr lang="zh-CN" altLang="en-US" sz="1200" dirty="0">
                <a:solidFill>
                  <a:schemeClr val="dk1"/>
                </a:solidFill>
                <a:latin typeface="微软雅黑" panose="020B0503020204020204" pitchFamily="34" charset="-122"/>
                <a:ea typeface="微软雅黑" panose="020B0503020204020204" pitchFamily="34" charset="-122"/>
              </a:rPr>
              <a:t>级轿车分别下降</a:t>
            </a:r>
            <a:r>
              <a:rPr lang="en-US" altLang="zh-CN" sz="1200" dirty="0">
                <a:solidFill>
                  <a:schemeClr val="dk1"/>
                </a:solidFill>
                <a:latin typeface="微软雅黑" panose="020B0503020204020204" pitchFamily="34" charset="-122"/>
                <a:ea typeface="微软雅黑" panose="020B0503020204020204" pitchFamily="34" charset="-122"/>
              </a:rPr>
              <a:t>0.08%</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0.02%</a:t>
            </a:r>
            <a:r>
              <a:rPr lang="zh-CN" altLang="en-US" sz="1200" dirty="0">
                <a:solidFill>
                  <a:schemeClr val="dk1"/>
                </a:solidFill>
                <a:latin typeface="微软雅黑" panose="020B0503020204020204" pitchFamily="34" charset="-122"/>
                <a:ea typeface="微软雅黑" panose="020B0503020204020204" pitchFamily="34" charset="-122"/>
              </a:rPr>
              <a:t>。</a:t>
            </a:r>
            <a:endParaRPr lang="en-US" altLang="zh-CN" sz="1200" dirty="0">
              <a:solidFill>
                <a:schemeClr val="dk1"/>
              </a:solidFill>
              <a:latin typeface="微软雅黑" panose="020B0503020204020204" pitchFamily="34" charset="-122"/>
              <a:ea typeface="微软雅黑" panose="020B0503020204020204" pitchFamily="34" charset="-122"/>
            </a:endParaRPr>
          </a:p>
          <a:p>
            <a:pPr>
              <a:lnSpc>
                <a:spcPct val="200000"/>
              </a:lnSpc>
            </a:pPr>
            <a:r>
              <a:rPr lang="en-US" altLang="zh-CN" sz="1200" dirty="0">
                <a:solidFill>
                  <a:schemeClr val="dk1"/>
                </a:solidFill>
                <a:latin typeface="微软雅黑" panose="020B0503020204020204" pitchFamily="34" charset="-122"/>
                <a:ea typeface="微软雅黑" panose="020B0503020204020204" pitchFamily="34" charset="-122"/>
              </a:rPr>
              <a:t>12</a:t>
            </a:r>
            <a:r>
              <a:rPr lang="zh-CN" altLang="en-US" sz="1200" dirty="0">
                <a:solidFill>
                  <a:schemeClr val="dk1"/>
                </a:solidFill>
                <a:latin typeface="微软雅黑" panose="020B0503020204020204" pitchFamily="34" charset="-122"/>
                <a:ea typeface="微软雅黑" panose="020B0503020204020204" pitchFamily="34" charset="-122"/>
              </a:rPr>
              <a:t>月，</a:t>
            </a:r>
            <a:r>
              <a:rPr lang="en-US" altLang="zh-CN" sz="1200" dirty="0">
                <a:solidFill>
                  <a:schemeClr val="dk1"/>
                </a:solidFill>
                <a:latin typeface="微软雅黑" panose="020B0503020204020204" pitchFamily="34" charset="-122"/>
                <a:ea typeface="微软雅黑" panose="020B0503020204020204" pitchFamily="34" charset="-122"/>
              </a:rPr>
              <a:t>A</a:t>
            </a:r>
            <a:r>
              <a:rPr lang="zh-CN" altLang="en-US" sz="1200" dirty="0">
                <a:solidFill>
                  <a:schemeClr val="dk1"/>
                </a:solidFill>
                <a:latin typeface="微软雅黑" panose="020B0503020204020204" pitchFamily="34" charset="-122"/>
                <a:ea typeface="微软雅黑" panose="020B0503020204020204" pitchFamily="34" charset="-122"/>
              </a:rPr>
              <a:t>级、</a:t>
            </a:r>
            <a:r>
              <a:rPr lang="en-US" altLang="zh-CN" sz="1200" dirty="0">
                <a:solidFill>
                  <a:schemeClr val="dk1"/>
                </a:solidFill>
                <a:latin typeface="微软雅黑" panose="020B0503020204020204" pitchFamily="34" charset="-122"/>
                <a:ea typeface="微软雅黑" panose="020B0503020204020204" pitchFamily="34" charset="-122"/>
              </a:rPr>
              <a:t>B</a:t>
            </a:r>
            <a:r>
              <a:rPr lang="zh-CN" altLang="en-US" sz="1200" dirty="0">
                <a:solidFill>
                  <a:schemeClr val="dk1"/>
                </a:solidFill>
                <a:latin typeface="微软雅黑" panose="020B0503020204020204" pitchFamily="34" charset="-122"/>
                <a:ea typeface="微软雅黑" panose="020B0503020204020204" pitchFamily="34" charset="-122"/>
              </a:rPr>
              <a:t>级轿车环比呈现小幅增长，其余各级别车型较上月均有所下降。</a:t>
            </a:r>
            <a:endParaRPr lang="en-US" altLang="zh-CN" sz="1200" dirty="0">
              <a:solidFill>
                <a:schemeClr val="dk1"/>
              </a:solidFill>
              <a:latin typeface="微软雅黑" panose="020B0503020204020204" pitchFamily="34" charset="-122"/>
              <a:ea typeface="微软雅黑" panose="020B0503020204020204" pitchFamily="34" charset="-122"/>
            </a:endParaRPr>
          </a:p>
          <a:p>
            <a:endParaRPr lang="zh-CN" altLang="en-US" dirty="0"/>
          </a:p>
        </p:txBody>
      </p:sp>
      <p:grpSp>
        <p:nvGrpSpPr>
          <p:cNvPr id="3" name="组合 2">
            <a:extLst>
              <a:ext uri="{FF2B5EF4-FFF2-40B4-BE49-F238E27FC236}">
                <a16:creationId xmlns:a16="http://schemas.microsoft.com/office/drawing/2014/main" id="{00000000-0008-0000-0300-0000D5010000}"/>
              </a:ext>
            </a:extLst>
          </p:cNvPr>
          <p:cNvGrpSpPr/>
          <p:nvPr/>
        </p:nvGrpSpPr>
        <p:grpSpPr>
          <a:xfrm>
            <a:off x="179388" y="1117989"/>
            <a:ext cx="8700200" cy="3603054"/>
            <a:chOff x="0" y="0"/>
            <a:chExt cx="8790731" cy="3082834"/>
          </a:xfrm>
        </p:grpSpPr>
        <p:sp>
          <p:nvSpPr>
            <p:cNvPr id="28" name="矩形 27">
              <a:extLst>
                <a:ext uri="{FF2B5EF4-FFF2-40B4-BE49-F238E27FC236}">
                  <a16:creationId xmlns:a16="http://schemas.microsoft.com/office/drawing/2014/main" id="{00000000-0008-0000-0300-0000D6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29" name="组合 28">
              <a:extLst>
                <a:ext uri="{FF2B5EF4-FFF2-40B4-BE49-F238E27FC236}">
                  <a16:creationId xmlns:a16="http://schemas.microsoft.com/office/drawing/2014/main" id="{00000000-0008-0000-0300-0000D7010000}"/>
                </a:ext>
              </a:extLst>
            </p:cNvPr>
            <p:cNvGrpSpPr/>
            <p:nvPr/>
          </p:nvGrpSpPr>
          <p:grpSpPr>
            <a:xfrm>
              <a:off x="0" y="104503"/>
              <a:ext cx="8646468" cy="2728253"/>
              <a:chOff x="0" y="104503"/>
              <a:chExt cx="8646468" cy="2728253"/>
            </a:xfrm>
          </p:grpSpPr>
          <p:graphicFrame>
            <p:nvGraphicFramePr>
              <p:cNvPr id="30" name="图表 29">
                <a:extLst>
                  <a:ext uri="{FF2B5EF4-FFF2-40B4-BE49-F238E27FC236}">
                    <a16:creationId xmlns:a16="http://schemas.microsoft.com/office/drawing/2014/main" id="{00000000-0008-0000-0300-0000D8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31" name="组合 30">
                <a:extLst>
                  <a:ext uri="{FF2B5EF4-FFF2-40B4-BE49-F238E27FC236}">
                    <a16:creationId xmlns:a16="http://schemas.microsoft.com/office/drawing/2014/main" id="{00000000-0008-0000-0300-0000D9010000}"/>
                  </a:ext>
                </a:extLst>
              </p:cNvPr>
              <p:cNvGrpSpPr/>
              <p:nvPr/>
            </p:nvGrpSpPr>
            <p:grpSpPr>
              <a:xfrm>
                <a:off x="686305" y="104503"/>
                <a:ext cx="7273831" cy="802219"/>
                <a:chOff x="686306" y="104503"/>
                <a:chExt cx="6799981" cy="776581"/>
              </a:xfrm>
            </p:grpSpPr>
            <p:grpSp>
              <p:nvGrpSpPr>
                <p:cNvPr id="32" name="组合 31">
                  <a:extLst>
                    <a:ext uri="{FF2B5EF4-FFF2-40B4-BE49-F238E27FC236}">
                      <a16:creationId xmlns:a16="http://schemas.microsoft.com/office/drawing/2014/main" id="{00000000-0008-0000-0300-0000DA010000}"/>
                    </a:ext>
                  </a:extLst>
                </p:cNvPr>
                <p:cNvGrpSpPr/>
                <p:nvPr/>
              </p:nvGrpSpPr>
              <p:grpSpPr>
                <a:xfrm>
                  <a:off x="2820849" y="198459"/>
                  <a:ext cx="921202" cy="603975"/>
                  <a:chOff x="2820849" y="198459"/>
                  <a:chExt cx="921202" cy="603975"/>
                </a:xfrm>
              </p:grpSpPr>
              <p:pic>
                <p:nvPicPr>
                  <p:cNvPr id="48" name="图片 47">
                    <a:extLst>
                      <a:ext uri="{FF2B5EF4-FFF2-40B4-BE49-F238E27FC236}">
                        <a16:creationId xmlns:a16="http://schemas.microsoft.com/office/drawing/2014/main" id="{00000000-0008-0000-0300-0000EA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9" y="198459"/>
                    <a:ext cx="921202" cy="357980"/>
                  </a:xfrm>
                  <a:prstGeom prst="rect">
                    <a:avLst/>
                  </a:prstGeom>
                  <a:ln w="15875">
                    <a:noFill/>
                  </a:ln>
                </p:spPr>
              </p:pic>
              <p:sp>
                <p:nvSpPr>
                  <p:cNvPr id="49" name="文本框 10">
                    <a:extLst>
                      <a:ext uri="{FF2B5EF4-FFF2-40B4-BE49-F238E27FC236}">
                        <a16:creationId xmlns:a16="http://schemas.microsoft.com/office/drawing/2014/main" id="{00000000-0008-0000-0300-000049000000}"/>
                      </a:ext>
                    </a:extLst>
                  </p:cNvPr>
                  <p:cNvSpPr txBox="1"/>
                  <p:nvPr/>
                </p:nvSpPr>
                <p:spPr>
                  <a:xfrm>
                    <a:off x="2987842"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33" name="组合 32">
                  <a:extLst>
                    <a:ext uri="{FF2B5EF4-FFF2-40B4-BE49-F238E27FC236}">
                      <a16:creationId xmlns:a16="http://schemas.microsoft.com/office/drawing/2014/main" id="{00000000-0008-0000-0300-0000DB010000}"/>
                    </a:ext>
                  </a:extLst>
                </p:cNvPr>
                <p:cNvGrpSpPr/>
                <p:nvPr/>
              </p:nvGrpSpPr>
              <p:grpSpPr>
                <a:xfrm>
                  <a:off x="3884480" y="191825"/>
                  <a:ext cx="1091839" cy="612494"/>
                  <a:chOff x="3884480" y="191825"/>
                  <a:chExt cx="1091839" cy="612494"/>
                </a:xfrm>
              </p:grpSpPr>
              <p:pic>
                <p:nvPicPr>
                  <p:cNvPr id="46" name="图片 45">
                    <a:extLst>
                      <a:ext uri="{FF2B5EF4-FFF2-40B4-BE49-F238E27FC236}">
                        <a16:creationId xmlns:a16="http://schemas.microsoft.com/office/drawing/2014/main" id="{00000000-0008-0000-0300-0000E8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80" y="191825"/>
                    <a:ext cx="1091839" cy="357980"/>
                  </a:xfrm>
                  <a:prstGeom prst="rect">
                    <a:avLst/>
                  </a:prstGeom>
                  <a:ln w="15875">
                    <a:noFill/>
                  </a:ln>
                </p:spPr>
              </p:pic>
              <p:sp>
                <p:nvSpPr>
                  <p:cNvPr id="47" name="文本框 14">
                    <a:extLst>
                      <a:ext uri="{FF2B5EF4-FFF2-40B4-BE49-F238E27FC236}">
                        <a16:creationId xmlns:a16="http://schemas.microsoft.com/office/drawing/2014/main" id="{00000000-0008-0000-0300-0000E9010000}"/>
                      </a:ext>
                    </a:extLst>
                  </p:cNvPr>
                  <p:cNvSpPr txBox="1"/>
                  <p:nvPr/>
                </p:nvSpPr>
                <p:spPr>
                  <a:xfrm>
                    <a:off x="4199789"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34" name="组合 33">
                  <a:extLst>
                    <a:ext uri="{FF2B5EF4-FFF2-40B4-BE49-F238E27FC236}">
                      <a16:creationId xmlns:a16="http://schemas.microsoft.com/office/drawing/2014/main" id="{00000000-0008-0000-0300-0000DC010000}"/>
                    </a:ext>
                  </a:extLst>
                </p:cNvPr>
                <p:cNvGrpSpPr/>
                <p:nvPr/>
              </p:nvGrpSpPr>
              <p:grpSpPr>
                <a:xfrm>
                  <a:off x="1647788" y="193355"/>
                  <a:ext cx="841463" cy="627658"/>
                  <a:chOff x="1647788" y="193355"/>
                  <a:chExt cx="841463" cy="627658"/>
                </a:xfrm>
              </p:grpSpPr>
              <p:pic>
                <p:nvPicPr>
                  <p:cNvPr id="44" name="图片 43">
                    <a:extLst>
                      <a:ext uri="{FF2B5EF4-FFF2-40B4-BE49-F238E27FC236}">
                        <a16:creationId xmlns:a16="http://schemas.microsoft.com/office/drawing/2014/main" id="{00000000-0008-0000-0300-0000E6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8" y="193355"/>
                    <a:ext cx="841463" cy="396826"/>
                  </a:xfrm>
                  <a:prstGeom prst="rect">
                    <a:avLst/>
                  </a:prstGeom>
                  <a:ln w="15875">
                    <a:noFill/>
                  </a:ln>
                </p:spPr>
              </p:pic>
              <p:sp>
                <p:nvSpPr>
                  <p:cNvPr id="45" name="文本框 20">
                    <a:extLst>
                      <a:ext uri="{FF2B5EF4-FFF2-40B4-BE49-F238E27FC236}">
                        <a16:creationId xmlns:a16="http://schemas.microsoft.com/office/drawing/2014/main" id="{00000000-0008-0000-0300-0000E7010000}"/>
                      </a:ext>
                    </a:extLst>
                  </p:cNvPr>
                  <p:cNvSpPr txBox="1"/>
                  <p:nvPr/>
                </p:nvSpPr>
                <p:spPr>
                  <a:xfrm>
                    <a:off x="1860770"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35" name="组合 34">
                  <a:extLst>
                    <a:ext uri="{FF2B5EF4-FFF2-40B4-BE49-F238E27FC236}">
                      <a16:creationId xmlns:a16="http://schemas.microsoft.com/office/drawing/2014/main" id="{00000000-0008-0000-0300-0000DD010000}"/>
                    </a:ext>
                  </a:extLst>
                </p:cNvPr>
                <p:cNvGrpSpPr/>
                <p:nvPr/>
              </p:nvGrpSpPr>
              <p:grpSpPr>
                <a:xfrm>
                  <a:off x="686306" y="125681"/>
                  <a:ext cx="710063" cy="676753"/>
                  <a:chOff x="686306" y="125681"/>
                  <a:chExt cx="710063" cy="676753"/>
                </a:xfrm>
              </p:grpSpPr>
              <p:pic>
                <p:nvPicPr>
                  <p:cNvPr id="42" name="图片 41">
                    <a:extLst>
                      <a:ext uri="{FF2B5EF4-FFF2-40B4-BE49-F238E27FC236}">
                        <a16:creationId xmlns:a16="http://schemas.microsoft.com/office/drawing/2014/main" id="{00000000-0008-0000-0300-0000E4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6" y="125681"/>
                    <a:ext cx="710063" cy="454440"/>
                  </a:xfrm>
                  <a:prstGeom prst="rect">
                    <a:avLst/>
                  </a:prstGeom>
                  <a:ln w="15875">
                    <a:noFill/>
                  </a:ln>
                </p:spPr>
              </p:pic>
              <p:sp>
                <p:nvSpPr>
                  <p:cNvPr id="43" name="文本框 25">
                    <a:extLst>
                      <a:ext uri="{FF2B5EF4-FFF2-40B4-BE49-F238E27FC236}">
                        <a16:creationId xmlns:a16="http://schemas.microsoft.com/office/drawing/2014/main" id="{00000000-0008-0000-0300-0000E5010000}"/>
                      </a:ext>
                    </a:extLst>
                  </p:cNvPr>
                  <p:cNvSpPr txBox="1"/>
                  <p:nvPr/>
                </p:nvSpPr>
                <p:spPr>
                  <a:xfrm>
                    <a:off x="814278"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36" name="组合 35">
                  <a:extLst>
                    <a:ext uri="{FF2B5EF4-FFF2-40B4-BE49-F238E27FC236}">
                      <a16:creationId xmlns:a16="http://schemas.microsoft.com/office/drawing/2014/main" id="{00000000-0008-0000-0300-0000DE010000}"/>
                    </a:ext>
                  </a:extLst>
                </p:cNvPr>
                <p:cNvGrpSpPr/>
                <p:nvPr/>
              </p:nvGrpSpPr>
              <p:grpSpPr>
                <a:xfrm>
                  <a:off x="5106262" y="104503"/>
                  <a:ext cx="987089" cy="697931"/>
                  <a:chOff x="5106262" y="104503"/>
                  <a:chExt cx="987089" cy="697931"/>
                </a:xfrm>
              </p:grpSpPr>
              <p:pic>
                <p:nvPicPr>
                  <p:cNvPr id="40" name="图片 39">
                    <a:extLst>
                      <a:ext uri="{FF2B5EF4-FFF2-40B4-BE49-F238E27FC236}">
                        <a16:creationId xmlns:a16="http://schemas.microsoft.com/office/drawing/2014/main" id="{00000000-0008-0000-0300-0000E2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2" y="104503"/>
                    <a:ext cx="987089" cy="448285"/>
                  </a:xfrm>
                  <a:prstGeom prst="rect">
                    <a:avLst/>
                  </a:prstGeom>
                  <a:ln w="15875">
                    <a:noFill/>
                  </a:ln>
                </p:spPr>
              </p:pic>
              <p:sp>
                <p:nvSpPr>
                  <p:cNvPr id="41" name="文本框 30">
                    <a:extLst>
                      <a:ext uri="{FF2B5EF4-FFF2-40B4-BE49-F238E27FC236}">
                        <a16:creationId xmlns:a16="http://schemas.microsoft.com/office/drawing/2014/main" id="{00000000-0008-0000-0300-0000E3010000}"/>
                      </a:ext>
                    </a:extLst>
                  </p:cNvPr>
                  <p:cNvSpPr txBox="1"/>
                  <p:nvPr/>
                </p:nvSpPr>
                <p:spPr>
                  <a:xfrm>
                    <a:off x="5348466"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37" name="组合 36">
                  <a:extLst>
                    <a:ext uri="{FF2B5EF4-FFF2-40B4-BE49-F238E27FC236}">
                      <a16:creationId xmlns:a16="http://schemas.microsoft.com/office/drawing/2014/main" id="{00000000-0008-0000-0300-0000DF010000}"/>
                    </a:ext>
                  </a:extLst>
                </p:cNvPr>
                <p:cNvGrpSpPr/>
                <p:nvPr/>
              </p:nvGrpSpPr>
              <p:grpSpPr>
                <a:xfrm>
                  <a:off x="6231910" y="104503"/>
                  <a:ext cx="1254377" cy="776581"/>
                  <a:chOff x="6231910" y="104503"/>
                  <a:chExt cx="1270295" cy="842380"/>
                </a:xfrm>
              </p:grpSpPr>
              <p:pic>
                <p:nvPicPr>
                  <p:cNvPr id="38" name="图片 37">
                    <a:extLst>
                      <a:ext uri="{FF2B5EF4-FFF2-40B4-BE49-F238E27FC236}">
                        <a16:creationId xmlns:a16="http://schemas.microsoft.com/office/drawing/2014/main" id="{00000000-0008-0000-0300-0000E0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10" y="104503"/>
                    <a:ext cx="1270295" cy="557323"/>
                  </a:xfrm>
                  <a:prstGeom prst="rect">
                    <a:avLst/>
                  </a:prstGeom>
                  <a:ln w="15875">
                    <a:noFill/>
                  </a:ln>
                </p:spPr>
              </p:pic>
              <p:sp>
                <p:nvSpPr>
                  <p:cNvPr id="39" name="文本框 33">
                    <a:extLst>
                      <a:ext uri="{FF2B5EF4-FFF2-40B4-BE49-F238E27FC236}">
                        <a16:creationId xmlns:a16="http://schemas.microsoft.com/office/drawing/2014/main" id="{00000000-0008-0000-0300-0000E1010000}"/>
                      </a:ext>
                    </a:extLst>
                  </p:cNvPr>
                  <p:cNvSpPr txBox="1"/>
                  <p:nvPr/>
                </p:nvSpPr>
                <p:spPr>
                  <a:xfrm>
                    <a:off x="6610009"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2022</a:t>
            </a:r>
            <a:r>
              <a:rPr lang="zh-CN" altLang="en-US" sz="2000" b="1" kern="0">
                <a:solidFill>
                  <a:schemeClr val="tx1"/>
                </a:solidFill>
              </a:rPr>
              <a:t>年</a:t>
            </a:r>
            <a:r>
              <a:rPr lang="en-US" altLang="zh-CN" sz="2000" b="1" kern="0">
                <a:solidFill>
                  <a:schemeClr val="tx1"/>
                </a:solidFill>
              </a:rPr>
              <a:t>12</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04448" y="4418146"/>
            <a:ext cx="8739552" cy="1715791"/>
          </a:xfrm>
          <a:prstGeom prst="rect">
            <a:avLst/>
          </a:prstGeom>
          <a:noFill/>
        </p:spPr>
        <p:txBody>
          <a:bodyPr wrap="square" rtlCol="0">
            <a:spAutoFit/>
          </a:bodyPr>
          <a:lstStyle/>
          <a:p>
            <a:pPr>
              <a:lnSpc>
                <a:spcPct val="250000"/>
              </a:lnSpc>
            </a:pPr>
            <a:r>
              <a:rPr lang="en-US" altLang="zh-CN" sz="1100" dirty="0">
                <a:latin typeface="微软雅黑" panose="020B0503020204020204" pitchFamily="34" charset="-122"/>
                <a:ea typeface="微软雅黑" panose="020B0503020204020204" pitchFamily="34" charset="-122"/>
              </a:rPr>
              <a:t>12</a:t>
            </a:r>
            <a:r>
              <a:rPr lang="zh-CN" altLang="zh-CN" sz="1100" dirty="0">
                <a:latin typeface="微软雅黑" panose="020B0503020204020204" pitchFamily="34" charset="-122"/>
                <a:ea typeface="微软雅黑" panose="020B0503020204020204" pitchFamily="34" charset="-122"/>
              </a:rPr>
              <a:t>月，</a:t>
            </a:r>
            <a:r>
              <a:rPr lang="zh-CN" altLang="en-US" sz="1100" b="1" dirty="0">
                <a:latin typeface="微软雅黑" panose="020B0503020204020204" pitchFamily="34" charset="-122"/>
                <a:ea typeface="微软雅黑" panose="020B0503020204020204" pitchFamily="34" charset="-122"/>
              </a:rPr>
              <a:t>二手车使用年限在</a:t>
            </a:r>
            <a:r>
              <a:rPr lang="en-US" altLang="zh-CN" sz="1100" b="1" dirty="0">
                <a:latin typeface="微软雅黑" panose="020B0503020204020204" pitchFamily="34" charset="-122"/>
                <a:ea typeface="微软雅黑" panose="020B0503020204020204" pitchFamily="34" charset="-122"/>
              </a:rPr>
              <a:t>3-6</a:t>
            </a:r>
            <a:r>
              <a:rPr lang="zh-CN" altLang="en-US" sz="1100" b="1" dirty="0">
                <a:latin typeface="微软雅黑" panose="020B0503020204020204" pitchFamily="34" charset="-122"/>
                <a:ea typeface="微软雅黑" panose="020B0503020204020204" pitchFamily="34" charset="-122"/>
              </a:rPr>
              <a:t>年的交易量最多</a:t>
            </a:r>
            <a:r>
              <a:rPr lang="en-US" altLang="zh-CN" sz="1100" b="1" dirty="0">
                <a:latin typeface="微软雅黑" panose="020B0503020204020204" pitchFamily="34" charset="-122"/>
                <a:ea typeface="微软雅黑" panose="020B0503020204020204" pitchFamily="34" charset="-122"/>
              </a:rPr>
              <a:t>,</a:t>
            </a:r>
            <a:r>
              <a:rPr lang="zh-CN" altLang="en-US" sz="1100" b="1" dirty="0">
                <a:latin typeface="微软雅黑" panose="020B0503020204020204" pitchFamily="34" charset="-122"/>
                <a:ea typeface="微软雅黑" panose="020B0503020204020204" pitchFamily="34" charset="-122"/>
              </a:rPr>
              <a:t>占比</a:t>
            </a:r>
            <a:r>
              <a:rPr lang="en-US" altLang="zh-CN" sz="1100" b="1" dirty="0">
                <a:latin typeface="微软雅黑" panose="020B0503020204020204" pitchFamily="34" charset="-122"/>
                <a:ea typeface="微软雅黑" panose="020B0503020204020204" pitchFamily="34" charset="-122"/>
              </a:rPr>
              <a:t>39.0%</a:t>
            </a:r>
            <a:r>
              <a:rPr lang="zh-CN" altLang="en-US" sz="1100" b="1" dirty="0">
                <a:latin typeface="微软雅黑" panose="020B0503020204020204" pitchFamily="34" charset="-122"/>
                <a:ea typeface="微软雅黑" panose="020B0503020204020204" pitchFamily="34" charset="-122"/>
              </a:rPr>
              <a:t>，环比增加了</a:t>
            </a:r>
            <a:r>
              <a:rPr lang="en-US" altLang="zh-CN" sz="1100" b="1" dirty="0">
                <a:latin typeface="微软雅黑" panose="020B0503020204020204" pitchFamily="34" charset="-122"/>
                <a:ea typeface="微软雅黑" panose="020B0503020204020204" pitchFamily="34" charset="-122"/>
              </a:rPr>
              <a:t>0.8</a:t>
            </a:r>
            <a:r>
              <a:rPr lang="zh-CN" altLang="en-US" sz="1100" b="1" dirty="0">
                <a:latin typeface="微软雅黑" panose="020B0503020204020204" pitchFamily="34" charset="-122"/>
                <a:ea typeface="微软雅黑" panose="020B0503020204020204" pitchFamily="34" charset="-122"/>
              </a:rPr>
              <a:t>个百分点，较去年同期增加了</a:t>
            </a:r>
            <a:r>
              <a:rPr lang="en-US" altLang="zh-CN" sz="1100" b="1" dirty="0">
                <a:latin typeface="微软雅黑" panose="020B0503020204020204" pitchFamily="34" charset="-122"/>
                <a:ea typeface="微软雅黑" panose="020B0503020204020204" pitchFamily="34" charset="-122"/>
              </a:rPr>
              <a:t>6.7</a:t>
            </a:r>
            <a:r>
              <a:rPr lang="zh-CN" altLang="en-US" sz="1100" b="1" dirty="0">
                <a:latin typeface="微软雅黑" panose="020B0503020204020204" pitchFamily="34" charset="-122"/>
                <a:ea typeface="微软雅黑" panose="020B0503020204020204" pitchFamily="34" charset="-122"/>
              </a:rPr>
              <a:t>个百分点；</a:t>
            </a:r>
            <a:endParaRPr lang="en-US" altLang="zh-CN" sz="1100" b="1"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年内车型占比为</a:t>
            </a:r>
            <a:r>
              <a:rPr lang="en-US" altLang="zh-CN" sz="1100" dirty="0">
                <a:latin typeface="微软雅黑" panose="020B0503020204020204" pitchFamily="34" charset="-122"/>
                <a:ea typeface="微软雅黑" panose="020B0503020204020204" pitchFamily="34" charset="-122"/>
              </a:rPr>
              <a:t>27.5%</a:t>
            </a:r>
            <a:r>
              <a:rPr lang="zh-CN" altLang="en-US" sz="1100" dirty="0">
                <a:latin typeface="微软雅黑" panose="020B0503020204020204" pitchFamily="34" charset="-122"/>
                <a:ea typeface="微软雅黑" panose="020B0503020204020204" pitchFamily="34" charset="-122"/>
              </a:rPr>
              <a:t>，环比减少了</a:t>
            </a:r>
            <a:r>
              <a:rPr lang="en-US" altLang="zh-CN" sz="1100" dirty="0">
                <a:latin typeface="微软雅黑" panose="020B0503020204020204" pitchFamily="34" charset="-122"/>
                <a:ea typeface="微软雅黑" panose="020B0503020204020204" pitchFamily="34" charset="-122"/>
              </a:rPr>
              <a:t>0.7</a:t>
            </a:r>
            <a:r>
              <a:rPr lang="zh-CN" altLang="en-US" sz="1100" dirty="0">
                <a:latin typeface="微软雅黑" panose="020B0503020204020204" pitchFamily="34" charset="-122"/>
                <a:ea typeface="微软雅黑" panose="020B0503020204020204" pitchFamily="34" charset="-122"/>
              </a:rPr>
              <a:t>个百分点，较去年同期减少了</a:t>
            </a:r>
            <a:r>
              <a:rPr lang="en-US" altLang="zh-CN" sz="1100" dirty="0">
                <a:latin typeface="微软雅黑" panose="020B0503020204020204" pitchFamily="34" charset="-122"/>
                <a:ea typeface="微软雅黑" panose="020B0503020204020204" pitchFamily="34" charset="-122"/>
              </a:rPr>
              <a:t>0.8</a:t>
            </a:r>
            <a:r>
              <a:rPr lang="zh-CN" altLang="en-US" sz="1100" dirty="0">
                <a:latin typeface="微软雅黑" panose="020B0503020204020204" pitchFamily="34" charset="-122"/>
                <a:ea typeface="微软雅黑" panose="020B0503020204020204" pitchFamily="34" charset="-122"/>
              </a:rPr>
              <a:t>个百分点；</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年的车型占</a:t>
            </a:r>
            <a:r>
              <a:rPr lang="en-US" altLang="zh-CN" sz="1100" dirty="0">
                <a:latin typeface="微软雅黑" panose="020B0503020204020204" pitchFamily="34" charset="-122"/>
                <a:ea typeface="微软雅黑" panose="020B0503020204020204" pitchFamily="34" charset="-122"/>
              </a:rPr>
              <a:t>21.8%</a:t>
            </a:r>
            <a:r>
              <a:rPr lang="zh-CN" altLang="en-US" sz="1100" dirty="0">
                <a:latin typeface="微软雅黑" panose="020B0503020204020204" pitchFamily="34" charset="-122"/>
                <a:ea typeface="微软雅黑" panose="020B0503020204020204" pitchFamily="34" charset="-122"/>
              </a:rPr>
              <a:t>，环比增加了</a:t>
            </a:r>
            <a:r>
              <a:rPr lang="en-US" altLang="zh-CN" sz="1100" dirty="0">
                <a:latin typeface="微软雅黑" panose="020B0503020204020204" pitchFamily="34" charset="-122"/>
                <a:ea typeface="微软雅黑" panose="020B0503020204020204" pitchFamily="34" charset="-122"/>
              </a:rPr>
              <a:t>0.7</a:t>
            </a:r>
            <a:r>
              <a:rPr lang="zh-CN" altLang="en-US" sz="1100" dirty="0">
                <a:latin typeface="微软雅黑" panose="020B0503020204020204" pitchFamily="34" charset="-122"/>
                <a:ea typeface="微软雅黑" panose="020B0503020204020204" pitchFamily="34" charset="-122"/>
              </a:rPr>
              <a:t>个百分点，较去年同期减少了</a:t>
            </a:r>
            <a:r>
              <a:rPr lang="en-US" altLang="zh-CN" sz="1100" dirty="0">
                <a:latin typeface="微软雅黑" panose="020B0503020204020204" pitchFamily="34" charset="-122"/>
                <a:ea typeface="微软雅黑" panose="020B0503020204020204" pitchFamily="34" charset="-122"/>
              </a:rPr>
              <a:t>1.5</a:t>
            </a:r>
            <a:r>
              <a:rPr lang="zh-CN" altLang="en-US" sz="1100" dirty="0">
                <a:latin typeface="微软雅黑" panose="020B0503020204020204" pitchFamily="34" charset="-122"/>
                <a:ea typeface="微软雅黑" panose="020B0503020204020204" pitchFamily="34" charset="-122"/>
              </a:rPr>
              <a:t>个百分点；</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车龄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年以上的车型占比为</a:t>
            </a:r>
            <a:r>
              <a:rPr lang="en-US" altLang="zh-CN" sz="1100" dirty="0">
                <a:latin typeface="微软雅黑" panose="020B0503020204020204" pitchFamily="34" charset="-122"/>
                <a:ea typeface="微软雅黑" panose="020B0503020204020204" pitchFamily="34" charset="-122"/>
              </a:rPr>
              <a:t>11.7%</a:t>
            </a:r>
            <a:r>
              <a:rPr lang="zh-CN" altLang="en-US" sz="1100" dirty="0">
                <a:latin typeface="微软雅黑" panose="020B0503020204020204" pitchFamily="34" charset="-122"/>
                <a:ea typeface="微软雅黑" panose="020B0503020204020204" pitchFamily="34" charset="-122"/>
              </a:rPr>
              <a:t>，环比下降了</a:t>
            </a:r>
            <a:r>
              <a:rPr lang="en-US" altLang="zh-CN" sz="1100" dirty="0">
                <a:latin typeface="微软雅黑" panose="020B0503020204020204" pitchFamily="34" charset="-122"/>
                <a:ea typeface="微软雅黑" panose="020B0503020204020204" pitchFamily="34" charset="-122"/>
              </a:rPr>
              <a:t>0.8</a:t>
            </a:r>
            <a:r>
              <a:rPr lang="zh-CN" altLang="en-US" sz="1100" dirty="0">
                <a:latin typeface="微软雅黑" panose="020B0503020204020204" pitchFamily="34" charset="-122"/>
                <a:ea typeface="微软雅黑" panose="020B0503020204020204" pitchFamily="34" charset="-122"/>
              </a:rPr>
              <a:t>个百分点，较去年同期减少了</a:t>
            </a:r>
            <a:r>
              <a:rPr lang="en-US" altLang="zh-CN" sz="1100" dirty="0">
                <a:latin typeface="微软雅黑" panose="020B0503020204020204" pitchFamily="34" charset="-122"/>
                <a:ea typeface="微软雅黑" panose="020B0503020204020204" pitchFamily="34" charset="-122"/>
              </a:rPr>
              <a:t>4.4</a:t>
            </a:r>
            <a:r>
              <a:rPr lang="zh-CN" altLang="en-US" sz="1100" dirty="0">
                <a:latin typeface="微软雅黑" panose="020B0503020204020204" pitchFamily="34" charset="-122"/>
                <a:ea typeface="微软雅黑" panose="020B0503020204020204" pitchFamily="34" charset="-122"/>
              </a:rPr>
              <a:t>个百分点。</a:t>
            </a:r>
            <a:endParaRPr lang="zh-CN" altLang="en-US" dirty="0"/>
          </a:p>
        </p:txBody>
      </p:sp>
      <p:grpSp>
        <p:nvGrpSpPr>
          <p:cNvPr id="5" name="组合 4">
            <a:extLst>
              <a:ext uri="{FF2B5EF4-FFF2-40B4-BE49-F238E27FC236}">
                <a16:creationId xmlns:a16="http://schemas.microsoft.com/office/drawing/2014/main" id="{00000000-0008-0000-0100-000060000000}"/>
              </a:ext>
            </a:extLst>
          </p:cNvPr>
          <p:cNvGrpSpPr/>
          <p:nvPr/>
        </p:nvGrpSpPr>
        <p:grpSpPr>
          <a:xfrm>
            <a:off x="431128" y="1181975"/>
            <a:ext cx="8281742" cy="3069696"/>
            <a:chOff x="0" y="0"/>
            <a:chExt cx="8611928" cy="3404679"/>
          </a:xfrm>
        </p:grpSpPr>
        <p:graphicFrame>
          <p:nvGraphicFramePr>
            <p:cNvPr id="7" name="图表 6">
              <a:extLst>
                <a:ext uri="{FF2B5EF4-FFF2-40B4-BE49-F238E27FC236}">
                  <a16:creationId xmlns:a16="http://schemas.microsoft.com/office/drawing/2014/main" id="{00000000-0008-0000-0100-000061000000}"/>
                </a:ext>
              </a:extLst>
            </p:cNvPr>
            <p:cNvGraphicFramePr>
              <a:graphicFrameLocks noChangeAspect="1"/>
            </p:cNvGraphicFramePr>
            <p:nvPr>
              <p:extLst>
                <p:ext uri="{D42A27DB-BD31-4B8C-83A1-F6EECF244321}">
                  <p14:modId xmlns:p14="http://schemas.microsoft.com/office/powerpoint/2010/main" val="2721045891"/>
                </p:ext>
              </p:extLst>
            </p:nvPr>
          </p:nvGraphicFramePr>
          <p:xfrm>
            <a:off x="0" y="0"/>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62000000}"/>
                </a:ext>
              </a:extLst>
            </p:cNvPr>
            <p:cNvGraphicFramePr>
              <a:graphicFrameLocks noChangeAspect="1"/>
            </p:cNvGraphicFramePr>
            <p:nvPr>
              <p:extLst>
                <p:ext uri="{D42A27DB-BD31-4B8C-83A1-F6EECF244321}">
                  <p14:modId xmlns:p14="http://schemas.microsoft.com/office/powerpoint/2010/main" val="1316236640"/>
                </p:ext>
              </p:extLst>
            </p:nvPr>
          </p:nvGraphicFramePr>
          <p:xfrm>
            <a:off x="4391751" y="0"/>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37645378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286488" y="4860407"/>
            <a:ext cx="8752603" cy="1444691"/>
          </a:xfrm>
          <a:prstGeom prst="rect">
            <a:avLst/>
          </a:prstGeom>
          <a:noFill/>
        </p:spPr>
        <p:txBody>
          <a:bodyPr wrap="square" rtlCol="0">
            <a:spAutoFit/>
          </a:bodyPr>
          <a:lstStyle/>
          <a:p>
            <a:pPr algn="l">
              <a:lnSpc>
                <a:spcPct val="150000"/>
              </a:lnSpc>
            </a:pPr>
            <a:r>
              <a:rPr lang="en-US" altLang="zh-CN" sz="1200" dirty="0">
                <a:solidFill>
                  <a:schemeClr val="tx1"/>
                </a:solidFill>
                <a:latin typeface="微软雅黑" panose="020B0503020204020204" pitchFamily="34" charset="-122"/>
                <a:ea typeface="微软雅黑" panose="020B0503020204020204" pitchFamily="34" charset="-122"/>
                <a:cs typeface="+mn-cs"/>
              </a:rPr>
              <a:t>12</a:t>
            </a:r>
            <a:r>
              <a:rPr lang="zh-CN" altLang="en-US" sz="1200" dirty="0">
                <a:solidFill>
                  <a:schemeClr val="tx1"/>
                </a:solidFill>
                <a:latin typeface="微软雅黑" panose="020B0503020204020204" pitchFamily="34" charset="-122"/>
                <a:ea typeface="微软雅黑" panose="020B0503020204020204" pitchFamily="34" charset="-122"/>
                <a:cs typeface="+mn-cs"/>
              </a:rPr>
              <a:t>月，二手车交易价格区间在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万元以下的车辆市场占比最大，占</a:t>
            </a:r>
            <a:r>
              <a:rPr lang="en-US" altLang="zh-CN" sz="1200" dirty="0">
                <a:latin typeface="微软雅黑" panose="020B0503020204020204" pitchFamily="34" charset="-122"/>
                <a:ea typeface="微软雅黑" panose="020B0503020204020204" pitchFamily="34" charset="-122"/>
              </a:rPr>
              <a:t>32.5</a:t>
            </a:r>
            <a:r>
              <a:rPr lang="en-US" altLang="zh-CN" sz="1200" dirty="0">
                <a:solidFill>
                  <a:schemeClr val="tx1"/>
                </a:solidFill>
                <a:latin typeface="微软雅黑" panose="020B0503020204020204" pitchFamily="34" charset="-122"/>
                <a:ea typeface="微软雅黑" panose="020B0503020204020204" pitchFamily="34" charset="-122"/>
                <a:cs typeface="+mn-cs"/>
              </a:rPr>
              <a:t>%</a:t>
            </a:r>
            <a:r>
              <a:rPr lang="zh-CN" altLang="en-US" sz="1200" dirty="0">
                <a:solidFill>
                  <a:schemeClr val="tx1"/>
                </a:solidFill>
                <a:latin typeface="微软雅黑" panose="020B0503020204020204" pitchFamily="34" charset="-122"/>
                <a:ea typeface="微软雅黑" panose="020B0503020204020204" pitchFamily="34" charset="-122"/>
                <a:cs typeface="+mn-cs"/>
              </a:rPr>
              <a:t>，环比下降了</a:t>
            </a:r>
            <a:r>
              <a:rPr lang="en-US" altLang="zh-CN" sz="1200" dirty="0">
                <a:solidFill>
                  <a:schemeClr val="tx1"/>
                </a:solidFill>
                <a:latin typeface="微软雅黑" panose="020B0503020204020204" pitchFamily="34" charset="-122"/>
                <a:ea typeface="微软雅黑" panose="020B0503020204020204" pitchFamily="34" charset="-122"/>
                <a:cs typeface="+mn-cs"/>
              </a:rPr>
              <a:t>0.3</a:t>
            </a:r>
            <a:r>
              <a:rPr lang="zh-CN" altLang="en-US" sz="1200" dirty="0">
                <a:solidFill>
                  <a:schemeClr val="tx1"/>
                </a:solidFill>
                <a:latin typeface="微软雅黑" panose="020B0503020204020204" pitchFamily="34" charset="-122"/>
                <a:ea typeface="微软雅黑" panose="020B0503020204020204" pitchFamily="34" charset="-122"/>
                <a:cs typeface="+mn-cs"/>
              </a:rPr>
              <a:t>个点。</a:t>
            </a:r>
          </a:p>
          <a:p>
            <a:pPr lvl="0">
              <a:lnSpc>
                <a:spcPct val="150000"/>
              </a:lnSpc>
            </a:pP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万价格区间的车辆占</a:t>
            </a:r>
            <a:r>
              <a:rPr lang="en-US" altLang="zh-CN" sz="1200" dirty="0">
                <a:latin typeface="微软雅黑" panose="020B0503020204020204" pitchFamily="34" charset="-122"/>
                <a:ea typeface="微软雅黑" panose="020B0503020204020204" pitchFamily="34" charset="-122"/>
              </a:rPr>
              <a:t>24.5%</a:t>
            </a:r>
            <a:r>
              <a:rPr lang="zh-CN" altLang="en-US" sz="1200" dirty="0">
                <a:latin typeface="微软雅黑" panose="020B0503020204020204" pitchFamily="34" charset="-122"/>
                <a:ea typeface="微软雅黑" panose="020B0503020204020204" pitchFamily="34" charset="-122"/>
              </a:rPr>
              <a:t>，环比增加了</a:t>
            </a:r>
            <a:r>
              <a:rPr lang="en-US" altLang="zh-CN" sz="1200" dirty="0">
                <a:latin typeface="微软雅黑" panose="020B0503020204020204" pitchFamily="34" charset="-122"/>
                <a:ea typeface="微软雅黑" panose="020B0503020204020204" pitchFamily="34" charset="-122"/>
              </a:rPr>
              <a:t>0.9</a:t>
            </a:r>
            <a:r>
              <a:rPr lang="zh-CN" altLang="en-US" sz="1200" dirty="0">
                <a:latin typeface="微软雅黑" panose="020B0503020204020204" pitchFamily="34" charset="-122"/>
                <a:ea typeface="微软雅黑" panose="020B0503020204020204" pitchFamily="34" charset="-122"/>
              </a:rPr>
              <a:t>个点；</a:t>
            </a:r>
            <a:endParaRPr lang="en-US" altLang="zh-CN" sz="12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万元以上的二手车市场占比最小占</a:t>
            </a:r>
            <a:r>
              <a:rPr lang="en-US" altLang="zh-CN" sz="1200" dirty="0">
                <a:latin typeface="微软雅黑" panose="020B0503020204020204" pitchFamily="34" charset="-122"/>
                <a:ea typeface="微软雅黑" panose="020B0503020204020204" pitchFamily="34" charset="-122"/>
              </a:rPr>
              <a:t>1.9%</a:t>
            </a:r>
            <a:r>
              <a:rPr lang="zh-CN" altLang="en-US" sz="1200" dirty="0">
                <a:latin typeface="微软雅黑" panose="020B0503020204020204" pitchFamily="34" charset="-122"/>
                <a:ea typeface="微软雅黑" panose="020B0503020204020204" pitchFamily="34" charset="-122"/>
              </a:rPr>
              <a:t>，环比下降了</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个点。</a:t>
            </a:r>
            <a:endParaRPr lang="en-US" altLang="zh-CN" sz="12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月份，</a:t>
            </a:r>
            <a:r>
              <a:rPr lang="en-US" altLang="zh-CN" sz="1200" b="1" dirty="0">
                <a:latin typeface="微软雅黑" panose="020B0503020204020204" pitchFamily="34" charset="-122"/>
                <a:ea typeface="微软雅黑" panose="020B0503020204020204" pitchFamily="34" charset="-122"/>
              </a:rPr>
              <a:t>3-5</a:t>
            </a:r>
            <a:r>
              <a:rPr lang="zh-CN" altLang="en-US" sz="1200" b="1" dirty="0">
                <a:latin typeface="微软雅黑" panose="020B0503020204020204" pitchFamily="34" charset="-122"/>
                <a:ea typeface="微软雅黑" panose="020B0503020204020204" pitchFamily="34" charset="-122"/>
              </a:rPr>
              <a:t>万、</a:t>
            </a:r>
            <a:r>
              <a:rPr lang="en-US" altLang="zh-CN" sz="1200" b="1" dirty="0">
                <a:latin typeface="微软雅黑" panose="020B0503020204020204" pitchFamily="34" charset="-122"/>
                <a:ea typeface="微软雅黑" panose="020B0503020204020204" pitchFamily="34" charset="-122"/>
              </a:rPr>
              <a:t>5-8</a:t>
            </a:r>
            <a:r>
              <a:rPr lang="zh-CN" altLang="en-US" sz="1200" b="1" dirty="0">
                <a:latin typeface="微软雅黑" panose="020B0503020204020204" pitchFamily="34" charset="-122"/>
                <a:ea typeface="微软雅黑" panose="020B0503020204020204" pitchFamily="34" charset="-122"/>
              </a:rPr>
              <a:t>万区间的交易占比小幅增加，</a:t>
            </a:r>
            <a:r>
              <a:rPr lang="zh-CN" altLang="en-US" sz="1200" dirty="0">
                <a:latin typeface="微软雅黑" panose="020B0503020204020204" pitchFamily="34" charset="-122"/>
                <a:ea typeface="微软雅黑" panose="020B0503020204020204" pitchFamily="34" charset="-122"/>
              </a:rPr>
              <a:t>其他价格区间交易量占比有所减少。</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万以内的二手车占</a:t>
            </a:r>
            <a:r>
              <a:rPr lang="en-US" altLang="zh-CN" sz="1200" dirty="0">
                <a:latin typeface="微软雅黑" panose="020B0503020204020204" pitchFamily="34" charset="-122"/>
                <a:ea typeface="微软雅黑" panose="020B0503020204020204" pitchFamily="34" charset="-122"/>
              </a:rPr>
              <a:t>73.6%</a:t>
            </a:r>
            <a:r>
              <a:rPr lang="zh-CN" altLang="en-US" sz="1200" dirty="0">
                <a:latin typeface="微软雅黑" panose="020B0503020204020204" pitchFamily="34" charset="-122"/>
                <a:ea typeface="微软雅黑" panose="020B0503020204020204" pitchFamily="34" charset="-122"/>
              </a:rPr>
              <a:t>，较上月增加了</a:t>
            </a:r>
            <a:r>
              <a:rPr lang="en-US" altLang="zh-CN" sz="1200" dirty="0">
                <a:latin typeface="微软雅黑" panose="020B0503020204020204" pitchFamily="34" charset="-122"/>
                <a:ea typeface="微软雅黑" panose="020B0503020204020204" pitchFamily="34" charset="-122"/>
              </a:rPr>
              <a:t>1.7%</a:t>
            </a:r>
            <a:r>
              <a:rPr lang="zh-CN" altLang="en-US" sz="1200" dirty="0">
                <a:latin typeface="微软雅黑" panose="020B0503020204020204" pitchFamily="34" charset="-122"/>
                <a:ea typeface="微软雅黑" panose="020B0503020204020204" pitchFamily="34" charset="-122"/>
              </a:rPr>
              <a:t>，其中</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万元以内的占</a:t>
            </a:r>
            <a:r>
              <a:rPr lang="en-US" altLang="zh-CN" sz="1200" dirty="0">
                <a:latin typeface="微软雅黑" panose="020B0503020204020204" pitchFamily="34" charset="-122"/>
                <a:ea typeface="微软雅黑" panose="020B0503020204020204" pitchFamily="34" charset="-122"/>
              </a:rPr>
              <a:t>57%,</a:t>
            </a:r>
            <a:r>
              <a:rPr lang="zh-CN" altLang="en-US" sz="1200" dirty="0">
                <a:latin typeface="微软雅黑" panose="020B0503020204020204" pitchFamily="34" charset="-122"/>
                <a:ea typeface="微软雅黑" panose="020B0503020204020204" pitchFamily="34" charset="-122"/>
              </a:rPr>
              <a:t>较上月增加了</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万以上的占比较上月减少了</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个点。</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10" name="组合 9">
            <a:extLst>
              <a:ext uri="{FF2B5EF4-FFF2-40B4-BE49-F238E27FC236}">
                <a16:creationId xmlns:a16="http://schemas.microsoft.com/office/drawing/2014/main" id="{00000000-0008-0000-0100-00000C000000}"/>
              </a:ext>
            </a:extLst>
          </p:cNvPr>
          <p:cNvGrpSpPr/>
          <p:nvPr/>
        </p:nvGrpSpPr>
        <p:grpSpPr>
          <a:xfrm>
            <a:off x="324177" y="1067296"/>
            <a:ext cx="8495645" cy="3541847"/>
            <a:chOff x="0" y="0"/>
            <a:chExt cx="8511447" cy="2820307"/>
          </a:xfrm>
        </p:grpSpPr>
        <p:grpSp>
          <p:nvGrpSpPr>
            <p:cNvPr id="11" name="组合 10">
              <a:extLst>
                <a:ext uri="{FF2B5EF4-FFF2-40B4-BE49-F238E27FC236}">
                  <a16:creationId xmlns:a16="http://schemas.microsoft.com/office/drawing/2014/main" id="{00000000-0008-0000-0100-00000D000000}"/>
                </a:ext>
              </a:extLst>
            </p:cNvPr>
            <p:cNvGrpSpPr/>
            <p:nvPr/>
          </p:nvGrpSpPr>
          <p:grpSpPr>
            <a:xfrm>
              <a:off x="0" y="512536"/>
              <a:ext cx="8511447" cy="2307771"/>
              <a:chOff x="0" y="512536"/>
              <a:chExt cx="8504615" cy="3208021"/>
            </a:xfrm>
          </p:grpSpPr>
          <p:graphicFrame>
            <p:nvGraphicFramePr>
              <p:cNvPr id="16" name="图表 15">
                <a:extLst>
                  <a:ext uri="{FF2B5EF4-FFF2-40B4-BE49-F238E27FC236}">
                    <a16:creationId xmlns:a16="http://schemas.microsoft.com/office/drawing/2014/main" id="{00000000-0008-0000-0100-000011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a:extLst>
                  <a:ext uri="{FF2B5EF4-FFF2-40B4-BE49-F238E27FC236}">
                    <a16:creationId xmlns:a16="http://schemas.microsoft.com/office/drawing/2014/main" id="{00000000-0008-0000-0100-000012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2" name="组合 11">
              <a:extLst>
                <a:ext uri="{FF2B5EF4-FFF2-40B4-BE49-F238E27FC236}">
                  <a16:creationId xmlns:a16="http://schemas.microsoft.com/office/drawing/2014/main" id="{00000000-0008-0000-0100-00000E000000}"/>
                </a:ext>
              </a:extLst>
            </p:cNvPr>
            <p:cNvGrpSpPr/>
            <p:nvPr/>
          </p:nvGrpSpPr>
          <p:grpSpPr>
            <a:xfrm>
              <a:off x="715292" y="0"/>
              <a:ext cx="7080861" cy="362489"/>
              <a:chOff x="715292" y="0"/>
              <a:chExt cx="6592402" cy="362489"/>
            </a:xfrm>
          </p:grpSpPr>
          <p:sp>
            <p:nvSpPr>
              <p:cNvPr id="13" name="文本框 4">
                <a:extLst>
                  <a:ext uri="{FF2B5EF4-FFF2-40B4-BE49-F238E27FC236}">
                    <a16:creationId xmlns:a16="http://schemas.microsoft.com/office/drawing/2014/main" id="{00000000-0008-0000-0100-00000F000000}"/>
                  </a:ext>
                </a:extLst>
              </p:cNvPr>
              <p:cNvSpPr txBox="1"/>
              <p:nvPr/>
            </p:nvSpPr>
            <p:spPr>
              <a:xfrm>
                <a:off x="715292" y="0"/>
                <a:ext cx="2585965" cy="36248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2022年12月价格区间分布</a:t>
                </a:r>
              </a:p>
            </p:txBody>
          </p:sp>
          <p:sp>
            <p:nvSpPr>
              <p:cNvPr id="15" name="文本框 17">
                <a:extLst>
                  <a:ext uri="{FF2B5EF4-FFF2-40B4-BE49-F238E27FC236}">
                    <a16:creationId xmlns:a16="http://schemas.microsoft.com/office/drawing/2014/main" id="{00000000-0008-0000-0100-000010000000}"/>
                  </a:ext>
                </a:extLst>
              </p:cNvPr>
              <p:cNvSpPr txBox="1"/>
              <p:nvPr/>
            </p:nvSpPr>
            <p:spPr>
              <a:xfrm>
                <a:off x="4721729" y="0"/>
                <a:ext cx="2585965" cy="36248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2022年11月价格区间分布</a:t>
                </a:r>
              </a:p>
            </p:txBody>
          </p:sp>
        </p:grpSp>
      </p:grpSp>
    </p:spTree>
    <p:extLst>
      <p:ext uri="{BB962C8B-B14F-4D97-AF65-F5344CB8AC3E}">
        <p14:creationId xmlns:p14="http://schemas.microsoft.com/office/powerpoint/2010/main" val="191274965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84679</TotalTime>
  <Words>3699</Words>
  <Application>Microsoft Office PowerPoint</Application>
  <PresentationFormat>全屏显示(4:3)</PresentationFormat>
  <Paragraphs>382</Paragraphs>
  <Slides>33</Slides>
  <Notes>9</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33</vt:i4>
      </vt:variant>
    </vt:vector>
  </HeadingPairs>
  <TitlesOfParts>
    <vt:vector size="45" baseType="lpstr">
      <vt:lpstr>等线</vt:lpstr>
      <vt:lpstr>等线 Light</vt:lpstr>
      <vt:lpstr>黑体</vt:lpstr>
      <vt:lpstr>华文行楷</vt:lpstr>
      <vt:lpstr>宋体</vt:lpstr>
      <vt:lpstr>Microsoft YaHei</vt:lpstr>
      <vt:lpstr>Microsoft YaHei</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2022年12月二手车各级别轿车销量分析</vt:lpstr>
      <vt:lpstr>2022年12月二手车交易车辆使用年限分析 </vt:lpstr>
      <vt:lpstr>PowerPoint 演示文稿</vt:lpstr>
      <vt:lpstr>PowerPoint 演示文稿</vt:lpstr>
      <vt:lpstr>PowerPoint 演示文稿</vt:lpstr>
      <vt:lpstr>PowerPoint 演示文稿</vt:lpstr>
      <vt:lpstr>2022年1-12月二手车各级别轿车销量分析</vt:lpstr>
      <vt:lpstr>PowerPoint 演示文稿</vt:lpstr>
      <vt:lpstr>2022年1-12月二手车交易车辆使用年限分析 </vt:lpstr>
      <vt:lpstr>PowerPoint 演示文稿</vt:lpstr>
      <vt:lpstr>PowerPoint 演示文稿</vt:lpstr>
      <vt:lpstr>PowerPoint 演示文稿</vt:lpstr>
      <vt:lpstr>PowerPoint 演示文稿</vt:lpstr>
      <vt:lpstr>PowerPoint 演示文稿</vt:lpstr>
      <vt:lpstr>2022年全国二手车均价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admin</cp:lastModifiedBy>
  <cp:revision>5128</cp:revision>
  <dcterms:created xsi:type="dcterms:W3CDTF">2016-02-18T09:25:00Z</dcterms:created>
  <dcterms:modified xsi:type="dcterms:W3CDTF">2023-02-06T05:48:45Z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