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4.xml" ContentType="application/vnd.openxmlformats-officedocument.presentationml.tags+xml"/>
  <Override PartName="/ppt/theme/theme3.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9"/>
  </p:notesMasterIdLst>
  <p:sldIdLst>
    <p:sldId id="257" r:id="rId3"/>
    <p:sldId id="293" r:id="rId4"/>
    <p:sldId id="396" r:id="rId5"/>
    <p:sldId id="409" r:id="rId6"/>
    <p:sldId id="331" r:id="rId7"/>
    <p:sldId id="410" r:id="rId8"/>
    <p:sldId id="385" r:id="rId9"/>
    <p:sldId id="395" r:id="rId10"/>
    <p:sldId id="405" r:id="rId11"/>
    <p:sldId id="404" r:id="rId12"/>
    <p:sldId id="406" r:id="rId13"/>
    <p:sldId id="407" r:id="rId14"/>
    <p:sldId id="388" r:id="rId15"/>
    <p:sldId id="408" r:id="rId16"/>
    <p:sldId id="398" r:id="rId17"/>
    <p:sldId id="311" r:id="rId18"/>
  </p:sldIdLst>
  <p:sldSz cx="9144000" cy="5143500" type="screen16x9"/>
  <p:notesSz cx="6858000" cy="9144000"/>
  <p:custDataLst>
    <p:tags r:id="rId20"/>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41">
          <p15:clr>
            <a:srgbClr val="A4A3A4"/>
          </p15:clr>
        </p15:guide>
        <p15:guide id="2" pos="265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21" d="100"/>
          <a:sy n="121" d="100"/>
        </p:scale>
        <p:origin x="351" y="45"/>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2023-1-19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16</a:t>
            </a:fld>
            <a:endParaRPr lang="zh-CN" altLang="en-US">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2.jpe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2.xml"/><Relationship Id="rId1" Type="http://schemas.openxmlformats.org/officeDocument/2006/relationships/tags" Target="../tags/tag4.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2.jpe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2023-1-19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56" name="图片 55" descr="乘联会组合LOGO"/>
          <p:cNvPicPr>
            <a:picLocks noChangeAspect="1"/>
          </p:cNvPicPr>
          <p:nvPr userDrawn="1"/>
        </p:nvPicPr>
        <p:blipFill>
          <a:blip r:embed="rId4" cstate="print"/>
          <a:stretch>
            <a:fillRect/>
          </a:stretch>
        </p:blipFill>
        <p:spPr>
          <a:xfrm>
            <a:off x="7895590" y="101600"/>
            <a:ext cx="1125220" cy="392430"/>
          </a:xfrm>
          <a:prstGeom prst="rect">
            <a:avLst/>
          </a:prstGeom>
        </p:spPr>
      </p:pic>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159EBE"/>
                </a:solidFill>
                <a:effectLst/>
                <a:uLnTx/>
                <a:uFillTx/>
                <a:cs typeface="+mn-ea"/>
                <a:sym typeface="+mn-lt"/>
              </a:rPr>
              <a:t>专业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共享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 </a:t>
            </a:r>
            <a:r>
              <a:rPr kumimoji="0" lang="zh-CN" altLang="en-US" sz="1600" i="0" u="none" strike="noStrike" kern="1200" cap="none" spc="0" normalizeH="0" baseline="0" noProof="0" dirty="0">
                <a:ln>
                  <a:noFill/>
                </a:ln>
                <a:solidFill>
                  <a:srgbClr val="159EBE"/>
                </a:solidFill>
                <a:effectLst/>
                <a:uLnTx/>
                <a:uFillTx/>
                <a:cs typeface="+mn-ea"/>
                <a:sym typeface="+mn-lt"/>
              </a:rPr>
              <a:t>创新</a:t>
            </a:r>
          </a:p>
        </p:txBody>
      </p:sp>
      <p:pic>
        <p:nvPicPr>
          <p:cNvPr id="8" name="图片 43027" descr="微信二维码"/>
          <p:cNvPicPr>
            <a:picLocks noChangeAspect="1"/>
          </p:cNvPicPr>
          <p:nvPr userDrawn="1"/>
        </p:nvPicPr>
        <p:blipFill>
          <a:blip r:embed="rId5" cstate="print"/>
          <a:stretch>
            <a:fillRect/>
          </a:stretch>
        </p:blipFill>
        <p:spPr>
          <a:xfrm>
            <a:off x="635" y="4173855"/>
            <a:ext cx="981075" cy="963295"/>
          </a:xfrm>
          <a:prstGeom prst="rect">
            <a:avLst/>
          </a:prstGeom>
          <a:noFill/>
          <a:ln w="9525">
            <a:noFill/>
          </a:ln>
        </p:spPr>
      </p:pic>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2023-1-19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2023-1-19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2023-1-19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2023-1-19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2023-1-19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2023-1-19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2023-1-19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2023-1-19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2023-1-19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更多内容敬请关注乘联会官网及公众号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lstStyle/>
          <a:p>
            <a:r>
              <a:rPr lang="zh-CN" altLang="en-US" sz="1400" b="1">
                <a:solidFill>
                  <a:srgbClr val="159EBE"/>
                </a:solidFill>
                <a:latin typeface="微软雅黑" panose="020B0503020204020204" pitchFamily="34" charset="-122"/>
                <a:ea typeface="微软雅黑" panose="020B0503020204020204" pitchFamily="34" charset="-122"/>
              </a:rPr>
              <a:t>如有疑问或需求请联系乘联会秘书处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pic>
        <p:nvPicPr>
          <p:cNvPr id="30" name="图片 29" descr="乘早读"/>
          <p:cNvPicPr>
            <a:picLocks noChangeAspect="1"/>
          </p:cNvPicPr>
          <p:nvPr userDrawn="1"/>
        </p:nvPicPr>
        <p:blipFill>
          <a:blip r:embed="rId3" cstate="print"/>
          <a:stretch>
            <a:fillRect/>
          </a:stretch>
        </p:blipFill>
        <p:spPr>
          <a:xfrm>
            <a:off x="6870700" y="758190"/>
            <a:ext cx="981710" cy="981710"/>
          </a:xfrm>
          <a:prstGeom prst="rect">
            <a:avLst/>
          </a:prstGeom>
        </p:spPr>
      </p:pic>
      <p:pic>
        <p:nvPicPr>
          <p:cNvPr id="31" name="图片 43027" descr="微信二维码"/>
          <p:cNvPicPr>
            <a:picLocks noChangeAspect="1"/>
          </p:cNvPicPr>
          <p:nvPr userDrawn="1"/>
        </p:nvPicPr>
        <p:blipFill>
          <a:blip r:embed="rId4" cstate="print"/>
          <a:stretch>
            <a:fillRect/>
          </a:stretch>
        </p:blipFill>
        <p:spPr>
          <a:xfrm>
            <a:off x="5937250" y="757555"/>
            <a:ext cx="1014095" cy="995045"/>
          </a:xfrm>
          <a:prstGeom prst="rect">
            <a:avLst/>
          </a:prstGeom>
          <a:noFill/>
          <a:ln w="9525">
            <a:noFill/>
          </a:ln>
        </p:spPr>
      </p:pic>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2023-1-19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2023-1-19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pic>
        <p:nvPicPr>
          <p:cNvPr id="56" name="图片 55" descr="乘联会组合LOGO"/>
          <p:cNvPicPr>
            <a:picLocks noChangeAspect="1"/>
          </p:cNvPicPr>
          <p:nvPr userDrawn="1"/>
        </p:nvPicPr>
        <p:blipFill>
          <a:blip r:embed="rId2" cstate="print"/>
          <a:stretch>
            <a:fillRect/>
          </a:stretch>
        </p:blipFill>
        <p:spPr>
          <a:xfrm>
            <a:off x="8032115" y="204470"/>
            <a:ext cx="984885" cy="365760"/>
          </a:xfrm>
          <a:prstGeom prst="rect">
            <a:avLst/>
          </a:prstGeom>
        </p:spPr>
      </p:pic>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2023-1-19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2023-1-19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2023-1-19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2023-1-19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2023-1-19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2023-1-19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2023-1-19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2023-1-19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2023-1-19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2023-1-19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2023-1-19</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2023-1-19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772505" y="4388555"/>
            <a:ext cx="2214880" cy="5530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中国汽车流通协会汽车市场研究分会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乘用车市场信息联席会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2023</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lang="en-US" altLang="zh-CN"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1</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en-US" altLang="zh-CN"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2023</a:t>
            </a:r>
            <a:r>
              <a:rPr lang="zh-CN" altLang="en-US"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年国家汽车相关政策取向分析</a:t>
            </a:r>
          </a:p>
        </p:txBody>
      </p:sp>
    </p:spTree>
  </p:cSld>
  <p:clrMapOvr>
    <a:masterClrMapping/>
  </p:clrMapOvr>
  <mc:AlternateContent xmlns:mc="http://schemas.openxmlformats.org/markup-compatibility/2006" xmlns:p14="http://schemas.microsoft.com/office/powerpoint/2010/main">
    <mc:Choice Requires="p14">
      <p:transition spd="med" p14:dur="700"/>
    </mc:Choice>
    <mc:Fallback xmlns="">
      <p:transition spd="med"/>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年征求意见</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年有望正式发布实施的政策法规</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关于开展智能网联汽车准入和上路通行试点工作的通知（征求意见稿）</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日，工业和信息化部装备工业一司公开征求对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关于开展智能网联汽车准入和上路通行试点工作的通知（征求意见稿）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有关事项包括：试点内容和目标；试点申报条件；组织实施；保障措施。共四个方面。试点内容：在全国智能网联汽车道路测试与示范应用工作基础上，工业和信息化部、公安部遴选符合条件的道路机动车辆生产企业和具备量产条件的搭载自动驾驶功能的智能网联汽车产品，开展准入试点；对通过准入试点的智能网联汽车产品，在试点城市的限定公共道路区域内开展上路通行试点。本通知中智能网联汽车搭载的自动驾驶功能是指国家标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汽车驾驶自动化分级</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GB/T 40429-2021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）定义的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级驾驶自动化（有条件自动驾驶）和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级驾驶自动化（高度自动驾驶）功能（简称“自动驾驶功能”）。试点目标：通过开展试点工作，引导智能网联汽车生产企业和车辆使用主体加强能力建设，在保障安全的前提下，促进智能网联汽车产品的功能、性能提升和产业生态的迭代优化。基于试点实证积累管理经验，支撑相关法律法规、技术标准制修订，推进健全完善智能网联汽车生产准入管理体系和道路交通安全管理体系。</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年征求意见</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年有望正式发布实施的政策法规</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汽车发动机性能试验方法（征求意见稿）</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日，全国汽车标准化技术委员会发动机分委会公布“汽车推荐性国家标准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汽车发动机性能试验方法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征求意见的函”。汽车发动机性能试验方法（征求意见稿）的主要内容除前言外包括范围、规范性引用文件、术语和定义、对测量误差及测量部位的要求、试验数据的计算、对试验一般条件的控制、试验时发动机所带的附件、十二项性能试验方法、试验报告共九章，以及附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（规范性） 点燃机主要参数表等七项附录。本文件规定了汽车用发动机性能的台架试验方法，用来评定汽车发动机的性能。本文件适用于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M</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类和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N</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类汽车用发动机。该发动机属往复式、转子式，不含自由活塞式。本文件提出了符合现阶段和未来发展的净功率测试方法。</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本文件是对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GB/T 18297—2001《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汽车发动机性能试验方法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修订。现行标准的修订是为了适应当前汽车动力系统技术的更新发展，用以满足发动机验证试验和型式检验的需求。标准修订后，可以涵盖新产品、新技术的特性，较全面完整的规范汽车发动机性能测试方法，达到使其在实际应用中与测试产品更加贴合的目的，将为行业管理部门提供技术支撑，更具有指导意义。</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年征求意见</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年有望正式发布实施的政策法规</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汽车发动机可靠性试验方法（征求意见稿）</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日，全国汽车标准化技术委员会发动机分委会公布“汽车推荐性国家标准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汽车发动机可靠性试验方法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征求意见的函”。</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汽车发动机可靠性试验方法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征求意见稿）的主要内容除前言外，包括范围、规范性引用文件、术语和定义、试验发动机、试验一般要求、对试验一般条件的控制、试验时发动机所带附件及各系统的调整、工作程序、可靠性试验规范、试验结果的整理、试验报告共十一章，以及附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（规范性）汽车发动机可靠性评定方法。本文件规定了汽车用发动机整机台架试验的一般可靠性试验方法及可靠性评定方法。本文件适用于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M</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类和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N</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类汽车用发动机，该发动机属往复式、转子式，不含自由活塞式；混动动力汽车用发动机、增压器用发动机等可参照执行。</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本文件是对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GB/T 19055-2003《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汽车发动机可靠性试验方法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修订。该标准的修订、实施，必将对当前汽车发动机产品的可靠性验证更加充分全面，达到更贴近用户可靠性及排放需求的目的。另外，也可以作为不同主机厂发动机之间可靠性水平横向对比或评价的标准使用。标准修订后，将为行业管理部门提供技术支撑，更具有指导意义。</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年国家汽车相关政策的取向</a:t>
            </a:r>
            <a:endPar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围绕继续促进汽车消费出台相关政策</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年中央经济工作会议要求，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年要把恢复和扩大消费摆在优先位置。增强消费能力，改善消费条件，创新消费场景。中共中央、国务院印发的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扩大内需战略规划纲要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(2022-2035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提出，释放出行消费潜力。优化城市交通网络布局，大力发展智慧交通。推动汽车消费由购买管理向使用管理转变。推进汽车电动化、网联化、智能化，加强停车场、充电桩、换电站、加氢站等配套设施建设。便利二手车交易。但是， </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年我国汽车市场消费仍存在较大下行压力。</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年，国家有关部委贯彻中央经济工作会议精神，落实</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扩大内需战略规划纲要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的要求，将会继续出台促进汽车消费的政策措施。最近，中国汽车工业协会副秘书长陈士华表示，协会正在积极推进包括</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年传统燃油车购置税优惠政策及地方相关促消费政策等能够继续延续等，如建议</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年继续实施燃油车购车税减半政策，</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年按照</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征收，依次逐步退出。因此，汽车生产企业应积极建议有关部委，继续实施传统燃油乘用车减半征收车辆购置税政策；促进限购城市增加购车指标；对老旧汽车报废更新适当给予财政补贴；全面落实二手车流通便利化政策等。</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年国家汽车相关政策的取向</a:t>
            </a:r>
            <a:endPar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4013406"/>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围绕继续促进新能源汽车产业发展出台相关政策</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年中央经济工作会议提出，支持新能源汽车等消费。国家发展改革委发布的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“十四五”扩大内需战略实施方案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提出，加强停车场、充电桩、换电站、加氢站等配套设施建设。大力推广新能源汽车。 加快推动城市公交、出租、物流、环卫等公共领域车辆和公务用车电动化。 </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日，国家税务总局发布消息称，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年全年累计免征新能源汽车车辆购置税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879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亿元，同比增长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92.6%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。据中国汽车工业协会统计，</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年全年</a:t>
            </a:r>
            <a:r>
              <a:rPr lang="zh-CN" altLang="zh-CN" sz="1600" dirty="0"/>
              <a:t>新能源汽车产销分别完成</a:t>
            </a:r>
            <a:r>
              <a:rPr lang="en-US" altLang="zh-CN" sz="1600" dirty="0"/>
              <a:t>705.8</a:t>
            </a:r>
            <a:r>
              <a:rPr lang="zh-CN" altLang="zh-CN" sz="1600" dirty="0"/>
              <a:t>万辆和</a:t>
            </a:r>
            <a:r>
              <a:rPr lang="en-US" altLang="zh-CN" sz="1600" dirty="0"/>
              <a:t>688.7</a:t>
            </a:r>
            <a:r>
              <a:rPr lang="zh-CN" altLang="zh-CN" sz="1600" dirty="0"/>
              <a:t>万辆，同比分别增长</a:t>
            </a:r>
            <a:r>
              <a:rPr lang="en-US" altLang="zh-CN" sz="1600" dirty="0"/>
              <a:t>96.9%</a:t>
            </a:r>
            <a:r>
              <a:rPr lang="zh-CN" altLang="zh-CN" sz="1600" dirty="0"/>
              <a:t>和</a:t>
            </a:r>
            <a:r>
              <a:rPr lang="en-US" altLang="zh-CN" sz="1600" dirty="0"/>
              <a:t>93.4%</a:t>
            </a:r>
            <a:r>
              <a:rPr lang="zh-CN" altLang="en-US" sz="1600" dirty="0"/>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但是，</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制约新能源汽车持续增长的深层次问题依然存在。主要是，受芯片及电池原材料供应短缺涨价等影响，成本竞争力依然不足；关键核心技术仍待突破；充电设施发展尚不均衡；国际竞争日益激烈，出口将受到影响等。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年全国工业和信息化工作会议上，金壮龙部长提出，要用市场化办法促进优势新能源汽车整车企业做强做大和配套产业发展。因此，新能源汽车生产企业应积极建议，在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年新能源汽车免征车辆购置税政策延续基础上，适时出台解决不利因素影响的配套政策。</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年国家汽车相关政策的取向</a:t>
            </a:r>
            <a:endPar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继续开展新能源汽车下乡活动</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截至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年，新能源汽车下乡活动已连续开展三年。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日，新能源汽车下乡活动在四川南充正式启动，这是</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年新能源汽车下乡活动的收官之站。会议期间，中国汽车工业协会表示，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月，协会还将对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度新能源汽车下乡工作进行系统分析、梳理，并对活动举办三年以来取得的阶段成果进行总结发布。相信在政府、行业、企业、媒体等社会各界的共同努力下，未来新能源汽车下乡活动一定会取得更多丰硕成果。新能源汽车下乡活动开展三年来，有力推动了新能源汽车市场普及推广。中国汽车工业协会数据显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年新能源汽车下乡车型共销售</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106.8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169.2%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，比当年新能源汽车市场整体增速高约</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，贡献率近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。同时，新能源汽车下乡活动的车型覆盖面、车型质量均获提升。据有关部门预计，</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下乡车型销量增速仍有望高于新能源汽车市场整体增速。工业和信息化部装备工业一司负责人表示，下一步，将会同相关部门进一步扩大新能源汽车推广规模。持续完善新能源汽车安全技术标准，推动电动化与智能网联技术融合发展，提升驾乘体验，催生更多购买需求。因此，期待</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年新能源汽车下乡活动取得新进展。</a:t>
            </a: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194102"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前言</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6" name="矩形 5"/>
          <p:cNvSpPr/>
          <p:nvPr/>
        </p:nvSpPr>
        <p:spPr>
          <a:xfrm>
            <a:off x="254636" y="699247"/>
            <a:ext cx="8555878"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日召开的中央经济工作会议要求，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年要坚持稳字当头、稳中求进，继续实施积极的财政政策和稳健的货币政策，加大宏观政策调控力度，加强各类政策协调配合，形成共促高质量发展合力。</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经济工作千头万绪，要从战略全局出发，从改善社会心理预期、提振发展信心入手，纲举目张做好工作。一是着力扩大国内需求。二是加快建设现代化产业体系。三是切实落实“两个毫不动摇”。四是更大力度吸引和利用外资。五是有效防范化解重大经济金融风险。</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从近期出台的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扩大内需战略规划纲要（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2035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十四五”扩大内需战略实施方案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等政策分析，预测</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国家汽车相关政策主要有以下几个方面。一是继续促进汽车消费。推动汽车消费由购买管理向使用管理转变，鼓励限购地区探索差异化通行管理等替代限购措施。推进二手车交易登记跨省通办，便利二手车交易。二是大力推广新能源汽车。加快推动城市公交、出租、物流、环卫等公共领域车辆和公务用车电动化。三是强化基础设施建设。推进汽车电动化、网联化、智能化，加强停车场、充电桩、换电站、加氢站等配套设施建设。因此，综合上述情况，有必要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年国家汽车相关政策取向进行认真分析，为汽车企业提前做好工作提供参考。</a:t>
            </a:r>
            <a:endPar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年及前两年发布</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年施行或继续实施的政策</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关于延续新能源汽车免征车辆购置税政策的公告</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日，国务院常务会议会议决定，一是将已两次延期实施、今年底到期的免征新能源汽车购置税政策，再延期实施至明年底，预计新增免税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亿元。二是保持新能源汽车消费其他相关支持政策稳定，继续免征车船税和消费税。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日，财政部、税务总局、工信部发布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关于延续新能源汽车免征车辆购置税政策的公告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公告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的有关事项包括：一、对购置日期在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日期间内的新能源汽车，免征车辆购置税。二、免征车辆购置税的新能源汽车，通过工业和信息化部、税务总局发布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免征车辆购置税的新能源汽车车型目录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（以下简称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目录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）实施管理。自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目录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发布之日起购置的，列入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目录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的纯电动汽车、插电式混合动力（含增程式）汽车、燃料电池汽车，属于符合免税条件的新能源汽车。三、购置日期按照机动车销售统一发票或海关关税专用缴款书等有效凭证的开具日期确定。四、</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日前已列入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目录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的新能源汽车可按照本公告继续适用免征车辆购置税政策。新能源汽车免征车辆购置税的其他事项，按照财政部等三部委公告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年第</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号和公告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年第</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号等文件有关规定执行。</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年及前两年发布</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年施行或继续实施的政策</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关于开展</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免征车辆购置税的新能源汽车车型目录</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申报工作的通知</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日，工业和信息化部装备工业发展中心 印发“关于开展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免征车辆购置税的新能源汽车车型目录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申报工作的通知”旨在贯彻落实</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关于延续新能源汽车免征车辆购置税政策的公告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。现将有关工作要求通知如下：</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一、</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日起，企业应通过工业和信息化部“节能和新能源汽车财税优惠目录申报管理系统”（网址：</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http://csyh.miit.gov.cn</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）进行相关车型申报。工业和信息化部、税务总局发布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免征车辆购置税的新能源汽车车型目录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（以下简称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目录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）实施管理。二、申报免征购置税的新能源汽车产品应符合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财政部 税务总局 工业和信息化部关于新能源汽车免征车辆购置税有关政策的公告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（财政部 税务总局 工业和信息化部公告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年第</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号）、</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工业和信息化部 财政部 税务总局关于调整免征车辆购置税新能源汽车产品技术要求的公告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（工业和信息化部 财政部 税务总局公告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年第</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号）等文件的技术要求。三、按照两部委文件要求，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日前已列入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目录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的新能源汽车可继续适用免征车辆购置税优惠政策，不需再次申报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目录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年及前两年发布</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年施行或继续实施的政策</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en-US" altLang="zh-CN" sz="15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发布</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年继续实施的汽车相关政策</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年发布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年继续实施的汽车相关政策主要有以下几项：</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一、关于二手车经销有关增值税政策的公告。 </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日，财政部、税务总局发布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关于二手车经销有关增值税政策的公告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日，从事二手车经销的纳税人销售其收购的二手车，由减按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征收增值税，改为减按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0.5%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征收增值税。此项政策执行至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年底。</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二、乘用车企业平均燃料消耗量与新能源汽车积分并行管理办法。 </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日，工业和信息化部等五部委发布“关于修改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乘用车企业平均燃料消耗量与新能源汽车积分并行管理办法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的决定”。修订后的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管理办法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共八章四十条，自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日起施行。 </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管理办法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明确了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年新能源汽车积分比例要求，分别为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年积分比例为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三、关于开展燃料电池汽车示范应用的政策。 </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日，财政部等五部委联合印发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关于开展燃料电池汽车示范应用的通知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。示范期暂定为四年，即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年。示范期间，五部门将采取“以奖代补”方式，对入围示范的城市群按照其目标完成情况给予奖励。</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年及前两年发布</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年施行或继续实施的政策</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强制性国家标准</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机动车辆 间接视野装置 性能和安装要求</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日，国家市场监督管理总局、国家标准化管理委员会以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年第</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号公告发布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 15084-2022《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机动车辆 间接视野装置 性能和安装要求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强制性国家标准，自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日起实施。该标准是对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 15084-2013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修订。该标准是我国汽车一般安全标准体系的重要组成部分，对于减少车辆视野盲区、提升汽车行车安全、保护弱势道路使用者有着重要的意义。随着我国汽车产业的发展，传统无边框内视镜、自由曲面后视镜及摄像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监视器系统（</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CMS</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）技术也在快速更新，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该标准也根据这些变化及时地进行了修订。</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 15084-2022《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机动车辆 间接视野装置 性能和安装要求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国家标准将与汽车直接视野标准形成配套，共同支撑汽车行车视野安全。标准进一步完善了传统物理视镜的技术要求，纳入了无边框内后视镜及自由曲面后视镜的要求，有效提升了视野范围，减少了视野盲区；增加了摄像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监视器系统（</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CMS</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技术要求及试验方法，保证车辆在不良天气、光线不足或夜间行驶状况下的安全性，为我国汽车间接视野装置的准入管理提供了有效支撑。标准实施后将在推动汽车间接视野装置的技术发展、减少视野盲区、提升行车安全性等方面发挥重要作用。</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年征求意见</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年有望正式发布实施的政策法规</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智能网联汽车 自动驾驶系统通用技术要求（征求意见稿）</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日，全国汽车标准化技术委员会智能网联汽车分会公布“汽车推荐性国家标准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智能网联汽车 自动驾驶系统通用技术要求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征求意见的函”。征求意见截止日期：</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智能网联汽车 自动驾驶系统通用技术要求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征求意见稿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的主要内容除前言外包括范围、规范性引用文件、术语和定义、总体要求、动态驾驶任务执行、动态驾驶任务后援、人机交互、说明书共八章，以及附录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（规范性） 适用于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ADS</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的安全性的特殊要求；附录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B</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（资料性） 要求与试验方法对应表。本标准规定了自动驾驶系统的总体要求、动态驾驶任务执行要求、动态驾驶任务后援要求、人机交互要求、说明书。本标准适用于装备自动驾驶系统的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M</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类、</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N</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类汽车。</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随着汽车自动驾驶技术逐步发展，汽车自动驾驶相关产品受到行业的广泛关注，但现阶段汽车自动驾驶功能安全性参差不齐，急需有统一的技术规范引导行业健康发展。本标准的制定和实施，将规范汽车自动驾驶系统的基础要求，并与相关试验方法标准配套使用，为自动驾驶技术发展及相关行业管理提供基础支撑，将对推动自动驾驶技术的普及应用发挥重要作用。</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年征求意见</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年有望正式发布实施的政策法规</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乘用车外部防护（征求意见稿）</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日，全国汽车标准化技术委汽车碰撞试验及碰撞防护分技术委员会公布“汽车行业标准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乘用车外部防护</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征求意见的函”。</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乘用车外部防护</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（征求意见稿）的主要内容除前言外，包括范围、规范性引用文件、术语和定义、要求、试验方法共五章，以及附录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（规范性）保险杠壁障。本文件规定了乘用车外部防护的术语和定义、要求和试验方法。本文件适用于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M1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类车辆，其他车辆可参照执行。本文件代替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QC/T 566—1999《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轿车的外部防护</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。通过对乘用车保险杠产品开发及使用等领域进行调查研究，整车企业对保险杠产品的技术要求发生了较大变化，亟需修订</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QC/T 566-1999《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轿车外部防护</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的技术要求和试验方法，以适应行业发展的需求。</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国内汽车低速碰撞事故现状调查发现，正面碰撞和追尾等事故比例非常大。本次标准修订能够提升乘用车低速碰撞过程中外部防护性能，促进汽车企业针对乘用车的外部防护性能研发，有利于推动国内乘用车外部防护性能的提升，减少低速碰撞过程中的车辆损伤，有效降低乘用车实际使用成本，节约社会资源和成本，进一步对接国际新技术要求，助力国内汽车市场的高质量发展。</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年征求意见</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年有望正式发布实施的政策法规</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道路机动车辆生产准入许可管理条例（征求意见稿）</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日，工业和信息化部装备工业一司公开征求对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道路机动车辆生产准入许可管理条例（征求意见稿）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意见。意见稿共六章五十七条。此次修订有两点明显的变化。一是具体条文中更强化了车辆网络安全、数据安全及个人信息保护。二是适应当前汽车行业‘新四化’的发展趋势，针对汽车行业发展的新阶段和出现的新问题，推出的规范汽车行业准入的新规定。第九条规定：产品符合安全、环保、节能等标准、技术规范要求；智能网联汽车产品同时应当符合预期功能安全、功能安全、网络安全和数据安全相关标准、技术规范要求，其中具有自动驾驶功能的产品应当通过风险测试评估；第二十二条规定：具有自动驾驶功能的智能网联汽车产品，其产品使用说明书应当明确告知消费者使用车辆自动驾驶功能的限制条件、车辆安全和应急装置使用方法、驾驶员职责、相关人机交互设备指示信息以及车辆自动驾驶功能的激活、退出方法等信息；第二十六条规定：智能网联汽车生产企业应当建立车辆产品网络安全、数据安全、个人信息保护、车联网卡安全管理、软件升级管理制度，完善安全保障机制，落实安全保障措施，明确责任部门和负责人，落实安全保护责任。</a:t>
            </a:r>
          </a:p>
        </p:txBody>
      </p:sp>
    </p:spTree>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1169</TotalTime>
  <Words>4307</Words>
  <Application>Microsoft Office PowerPoint</Application>
  <PresentationFormat>全屏显示(16:9)</PresentationFormat>
  <Paragraphs>100</Paragraphs>
  <Slides>16</Slides>
  <Notes>16</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16</vt:i4>
      </vt:variant>
    </vt:vector>
  </HeadingPairs>
  <TitlesOfParts>
    <vt:vector size="24" baseType="lpstr">
      <vt:lpstr>等线</vt:lpstr>
      <vt:lpstr>楷体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yanghua@sxtauto.com.cn</cp:lastModifiedBy>
  <cp:revision>317</cp:revision>
  <dcterms:created xsi:type="dcterms:W3CDTF">2017-08-15T01:04:00Z</dcterms:created>
  <dcterms:modified xsi:type="dcterms:W3CDTF">2023-01-19T01:51:32Z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