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  <p:sldMasterId id="2147483705" r:id="rId2"/>
    <p:sldMasterId id="2147483716" r:id="rId3"/>
  </p:sldMasterIdLst>
  <p:notesMasterIdLst>
    <p:notesMasterId r:id="rId14"/>
  </p:notesMasterIdLst>
  <p:handoutMasterIdLst>
    <p:handoutMasterId r:id="rId15"/>
  </p:handoutMasterIdLst>
  <p:sldIdLst>
    <p:sldId id="302" r:id="rId4"/>
    <p:sldId id="1666" r:id="rId5"/>
    <p:sldId id="1667" r:id="rId6"/>
    <p:sldId id="1668" r:id="rId7"/>
    <p:sldId id="1669" r:id="rId8"/>
    <p:sldId id="1670" r:id="rId9"/>
    <p:sldId id="1671" r:id="rId10"/>
    <p:sldId id="1672" r:id="rId11"/>
    <p:sldId id="1665" r:id="rId12"/>
    <p:sldId id="166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7525" userDrawn="1">
          <p15:clr>
            <a:srgbClr val="A4A3A4"/>
          </p15:clr>
        </p15:guide>
        <p15:guide id="6" userDrawn="1">
          <p15:clr>
            <a:srgbClr val="A4A3A4"/>
          </p15:clr>
        </p15:guide>
        <p15:guide id="7" pos="155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06" autoAdjust="0"/>
    <p:restoredTop sz="95056" autoAdjust="0"/>
  </p:normalViewPr>
  <p:slideViewPr>
    <p:cSldViewPr>
      <p:cViewPr varScale="1">
        <p:scale>
          <a:sx n="112" d="100"/>
          <a:sy n="112" d="100"/>
        </p:scale>
        <p:origin x="774" y="102"/>
      </p:cViewPr>
      <p:guideLst>
        <p:guide orient="horz" pos="981"/>
        <p:guide pos="7525"/>
        <p:guide/>
        <p:guide pos="155"/>
        <p:guide pos="384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2023/2/6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2023/2/6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4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567148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5779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2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35238083-AEE8-4A3D-922C-113BF90C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5513098-3178-4D2B-800D-AADE382783A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4F7B971-BA67-4135-952E-7C874AA37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349" y="1295400"/>
            <a:ext cx="11704463" cy="5114926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3B43FDF2-281C-4562-83C1-FC699235F9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880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43774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194425" y="925812"/>
            <a:ext cx="5704285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58349" y="925812"/>
            <a:ext cx="5739226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45A2A19-83AC-4D25-9846-9EB141F48EF4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94425" y="1243344"/>
            <a:ext cx="5704285" cy="2772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单击此处编辑母版小标题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E171029-8D55-4A4C-9E55-3AFBB185CE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194425" y="1525889"/>
            <a:ext cx="5704285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27F8950-46B4-4274-A039-51CC979AD2A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58344" y="1240907"/>
            <a:ext cx="5739226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25C42B84-3B4D-4FD5-9EA1-EA7156ADB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8344" y="6176228"/>
            <a:ext cx="3539943" cy="216000"/>
          </a:xfrm>
          <a:prstGeom prst="rect">
            <a:avLst/>
          </a:prstGeom>
        </p:spPr>
        <p:txBody>
          <a:bodyPr>
            <a:normAutofit/>
          </a:bodyPr>
          <a:lstStyle>
            <a:lvl1pPr marL="33751" indent="0">
              <a:buNone/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数据源于：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6C1181F0-56AB-4913-AD7B-16BD0736E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5A853571-3FC1-472A-ADD9-FE2E77257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438BD91-88EB-45B8-98B7-E74141C38821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258349" y="1485706"/>
            <a:ext cx="5739221" cy="4548227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49C5B2E-4E04-4B92-B5E4-C6FD50E496EE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195599" y="1770688"/>
            <a:ext cx="5739221" cy="4621539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817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2" name="表格占位符 10">
            <a:extLst>
              <a:ext uri="{FF2B5EF4-FFF2-40B4-BE49-F238E27FC236}">
                <a16:creationId xmlns:a16="http://schemas.microsoft.com/office/drawing/2014/main" id="{C31BC044-6C04-42BF-8AF0-4C916B864078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258349" y="1228725"/>
            <a:ext cx="11704463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表格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78913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表占位符 5">
            <a:extLst>
              <a:ext uri="{FF2B5EF4-FFF2-40B4-BE49-F238E27FC236}">
                <a16:creationId xmlns:a16="http://schemas.microsoft.com/office/drawing/2014/main" id="{2AA5389D-4583-4F2C-AF37-4E50F3583FA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258174" y="1214239"/>
            <a:ext cx="11704637" cy="51960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5C331BCA-3603-4F82-B5B6-13F1EAF400D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09415D0F-280A-4AD1-9FF4-DA481663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6E9EF55C-42CE-0DA7-9384-3BC9433EAC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085998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5503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275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8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CAM | </a:t>
            </a:r>
            <a:r>
              <a:rPr lang="zh-CN" altLang="en-US"/>
              <a:t>项目名称</a:t>
            </a:r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EB3DD9B-CE9D-488B-8714-7684AA2D9794}" type="datetime1">
              <a:rPr lang="zh-CN" altLang="en-US" smtClean="0"/>
              <a:t>2023/2/6</a:t>
            </a:fld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9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6BFF42-0469-71CE-BBF6-711D56E31E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" b="752"/>
          <a:stretch/>
        </p:blipFill>
        <p:spPr>
          <a:xfrm>
            <a:off x="0" y="2"/>
            <a:ext cx="12191994" cy="685799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9458E07-37B3-E471-7CEC-591566740F60}"/>
              </a:ext>
            </a:extLst>
          </p:cNvPr>
          <p:cNvSpPr txBox="1"/>
          <p:nvPr/>
        </p:nvSpPr>
        <p:spPr>
          <a:xfrm>
            <a:off x="-19050" y="2700471"/>
            <a:ext cx="1221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从“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长安汽车全球伙伴大会”看长安未来发展规划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E8F9587-3F10-0D7F-4896-6FFAF95F52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360562" y="290380"/>
            <a:ext cx="1056279" cy="30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26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699641BD-0783-F9F6-876E-69F05651D4D1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948029-03A1-D3B1-654B-0E1E27C730B3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>
                      <a:lumMod val="5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扫码关注微信公众号</a:t>
              </a: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E525838C-1955-84D5-E811-32B00AEF8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" r="136"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3B00224-D0A1-FA88-A690-832F42062189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C80D4D7B-9EF7-52DF-66F3-A2191BCA4DBA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4C277542-38FD-E86D-32A5-33DDF45EBC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5884F540-040E-17DA-4B78-7EAADC5711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AE40715-FD39-3FF1-99A3-A35B4EF723BC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DB16744B-8F18-0558-84C8-EB0E219070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27857F52-6510-6486-74D2-C9D9D0F8B9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24F32B7-1277-4A90-A142-E699C08DA3FA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533DFC8B-0B3E-B1E4-C858-42F8BEEEB6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477DF3BF-50CF-529D-461C-9B8603349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5F31D8F-D541-EFF6-3B82-90B044E7C8A6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58EBD8AC-B269-C223-9667-D14A053B90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1C470C98-C007-4395-DD91-7A9763B94A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6FE3221B-4AFD-E0A0-2927-B400F41B1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" t="12416" b="28240"/>
          <a:stretch/>
        </p:blipFill>
        <p:spPr>
          <a:xfrm>
            <a:off x="360556" y="566201"/>
            <a:ext cx="11831437" cy="398145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AC752EC-0B1D-4D42-3797-74E4F9969BFB}"/>
              </a:ext>
            </a:extLst>
          </p:cNvPr>
          <p:cNvSpPr txBox="1"/>
          <p:nvPr/>
        </p:nvSpPr>
        <p:spPr>
          <a:xfrm>
            <a:off x="0" y="4694489"/>
            <a:ext cx="988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2262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E9D745-AC3D-E00E-39CF-6AFA0EFD72F2}"/>
              </a:ext>
            </a:extLst>
          </p:cNvPr>
          <p:cNvGrpSpPr/>
          <p:nvPr/>
        </p:nvGrpSpPr>
        <p:grpSpPr>
          <a:xfrm>
            <a:off x="450056" y="5657425"/>
            <a:ext cx="2189619" cy="307777"/>
            <a:chOff x="5467609" y="3537859"/>
            <a:chExt cx="2189619" cy="30777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66E531-A46B-B15B-259E-FA89CB67DC8F}"/>
                </a:ext>
              </a:extLst>
            </p:cNvPr>
            <p:cNvSpPr txBox="1"/>
            <p:nvPr/>
          </p:nvSpPr>
          <p:spPr>
            <a:xfrm>
              <a:off x="5805439" y="3537859"/>
              <a:ext cx="18517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+86 135 1210 2701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A8576242-F2E0-5B40-5A42-161F01E16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2592767-31AD-840D-28B4-A7F6DE6C7F79}"/>
              </a:ext>
            </a:extLst>
          </p:cNvPr>
          <p:cNvGrpSpPr/>
          <p:nvPr/>
        </p:nvGrpSpPr>
        <p:grpSpPr>
          <a:xfrm>
            <a:off x="3972103" y="6144182"/>
            <a:ext cx="3383685" cy="307777"/>
            <a:chOff x="5484900" y="4511470"/>
            <a:chExt cx="3383685" cy="307777"/>
          </a:xfrm>
        </p:grpSpPr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0CA7D675-2A29-93F7-83E9-F101B94EA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5FB10E-E700-2E3D-7B09-0C4012CDC51F}"/>
                </a:ext>
              </a:extLst>
            </p:cNvPr>
            <p:cNvSpPr txBox="1"/>
            <p:nvPr/>
          </p:nvSpPr>
          <p:spPr>
            <a:xfrm>
              <a:off x="5805439" y="4511470"/>
              <a:ext cx="3063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http://www.chinaautomarket.com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4E8D965-5B7A-1313-03E8-13DD653F97B4}"/>
              </a:ext>
            </a:extLst>
          </p:cNvPr>
          <p:cNvGrpSpPr/>
          <p:nvPr/>
        </p:nvGrpSpPr>
        <p:grpSpPr>
          <a:xfrm>
            <a:off x="450056" y="6144182"/>
            <a:ext cx="2975947" cy="307777"/>
            <a:chOff x="410743" y="6481396"/>
            <a:chExt cx="2975947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AEFFB94-C188-79DC-A9F3-AA56626AB755}"/>
                </a:ext>
              </a:extLst>
            </p:cNvPr>
            <p:cNvSpPr txBox="1"/>
            <p:nvPr/>
          </p:nvSpPr>
          <p:spPr>
            <a:xfrm>
              <a:off x="751545" y="6481396"/>
              <a:ext cx="26351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xifuz@chinaautomarket.com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74673E24-3F1C-FC62-87DA-585C5A7EE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890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B0057A73-4F58-32F6-698B-A4A8BA1B5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DF19BE6-F47E-062B-7666-AC2DB92C8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436EDBD-439A-35B7-3B44-61AB05D1F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B98DF46-3D75-645C-209A-57FFD86E9529}"/>
              </a:ext>
            </a:extLst>
          </p:cNvPr>
          <p:cNvSpPr txBox="1"/>
          <p:nvPr/>
        </p:nvSpPr>
        <p:spPr>
          <a:xfrm>
            <a:off x="10380401" y="2492896"/>
            <a:ext cx="93610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海外销售</a:t>
            </a:r>
          </a:p>
        </p:txBody>
      </p:sp>
    </p:spTree>
    <p:extLst>
      <p:ext uri="{BB962C8B-B14F-4D97-AF65-F5344CB8AC3E}">
        <p14:creationId xmlns:p14="http://schemas.microsoft.com/office/powerpoint/2010/main" val="15647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FE4C3F7-1878-F2CF-F4BD-B62CCE712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683633D-E59E-B743-702A-5BC7EE73A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891DC1C-C958-1EFD-45A8-5F5DDE111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068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EDE31E7-DE8B-B5C4-F4B1-60E639184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EDE4F7D-B138-FD84-694E-184AF6256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E0767CF-901F-8F68-BE04-61A92B1322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256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E222D9C-7793-52F8-3415-2B5815AB7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FFE71BE-AE37-0C67-C9E5-5B864A9FF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162FDE2-9AFA-92CB-DA70-C936E6B65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931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7CB0B97-0A5A-73F8-D4BF-ED697D85A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43AFB50-080F-5CDB-D340-104B52249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0205C55-EB19-9BEF-B780-952AAFD59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52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337C66B-A9D4-AD34-2678-0A7C94E66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76B95F9-A11B-9DFA-0100-4107B88C0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761B9D0-6FE2-2595-F31F-AA453A5ED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634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ACAFDF9-A45A-B8DD-DEF2-5C0853188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186B786-5604-9BCD-A21D-A12A82CE1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C81586F-D729-FEEE-D7B2-EA3B94FF4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04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latin typeface="Arial" panose="020B0604020202020204" pitchFamily="34" charset="0"/>
              </a:rPr>
              <a:t>CAM</a:t>
            </a:r>
            <a:r>
              <a:rPr lang="zh-CN" altLang="en-US" b="1" dirty="0">
                <a:latin typeface="Arial" panose="020B0604020202020204" pitchFamily="34" charset="0"/>
              </a:rPr>
              <a:t>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494923" y="771178"/>
            <a:ext cx="11202154" cy="5752216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en-US" altLang="zh-CN" b="1" dirty="0">
                <a:latin typeface="Arial" panose="020B0604020202020204" pitchFamily="34" charset="0"/>
              </a:rPr>
              <a:t>2022</a:t>
            </a:r>
            <a:r>
              <a:rPr lang="zh-CN" altLang="en-US" b="1" dirty="0">
                <a:latin typeface="Arial" panose="020B0604020202020204" pitchFamily="34" charset="0"/>
              </a:rPr>
              <a:t>年，长安汽车集团整体销量实现</a:t>
            </a:r>
            <a:r>
              <a:rPr lang="en-US" altLang="zh-CN" b="1" dirty="0">
                <a:latin typeface="Arial" panose="020B0604020202020204" pitchFamily="34" charset="0"/>
              </a:rPr>
              <a:t>234.6</a:t>
            </a:r>
            <a:r>
              <a:rPr lang="zh-CN" altLang="en-US" b="1" dirty="0">
                <a:latin typeface="Arial" panose="020B0604020202020204" pitchFamily="34" charset="0"/>
              </a:rPr>
              <a:t>万辆，创下近五年新高，自主品牌贡献达八成。</a:t>
            </a:r>
            <a:r>
              <a:rPr lang="en-US" altLang="zh-CN" b="1" dirty="0">
                <a:latin typeface="Arial" panose="020B0604020202020204" pitchFamily="34" charset="0"/>
              </a:rPr>
              <a:t>2023</a:t>
            </a:r>
            <a:r>
              <a:rPr lang="zh-CN" altLang="en-US" b="1" dirty="0">
                <a:latin typeface="Arial" panose="020B0604020202020204" pitchFamily="34" charset="0"/>
              </a:rPr>
              <a:t>年，长安自主乘用车板块立下了</a:t>
            </a:r>
            <a:r>
              <a:rPr lang="en-US" altLang="zh-CN" b="1" dirty="0">
                <a:latin typeface="Arial" panose="020B0604020202020204" pitchFamily="34" charset="0"/>
              </a:rPr>
              <a:t>230</a:t>
            </a:r>
            <a:r>
              <a:rPr lang="zh-CN" altLang="en-US" b="1" dirty="0">
                <a:latin typeface="Arial" panose="020B0604020202020204" pitchFamily="34" charset="0"/>
              </a:rPr>
              <a:t>万的目标。从</a:t>
            </a:r>
            <a:r>
              <a:rPr lang="en-US" altLang="zh-CN" b="1" dirty="0">
                <a:latin typeface="Arial" panose="020B0604020202020204" pitchFamily="34" charset="0"/>
              </a:rPr>
              <a:t>2022</a:t>
            </a:r>
            <a:r>
              <a:rPr lang="zh-CN" altLang="en-US" b="1" dirty="0">
                <a:latin typeface="Arial" panose="020B0604020202020204" pitchFamily="34" charset="0"/>
              </a:rPr>
              <a:t>年的市场表现来看，长安要达成今年的目标其实挑战不小，尤其是深蓝和阿维塔品牌，成立并没有多久就需要承担一共</a:t>
            </a:r>
            <a:r>
              <a:rPr lang="en-US" altLang="zh-CN" b="1" dirty="0">
                <a:latin typeface="Arial" panose="020B0604020202020204" pitchFamily="34" charset="0"/>
              </a:rPr>
              <a:t>50</a:t>
            </a:r>
            <a:r>
              <a:rPr lang="zh-CN" altLang="en-US" b="1" dirty="0">
                <a:latin typeface="Arial" panose="020B0604020202020204" pitchFamily="34" charset="0"/>
              </a:rPr>
              <a:t>万辆的目标。而到</a:t>
            </a:r>
            <a:r>
              <a:rPr lang="en-US" altLang="zh-CN" b="1" dirty="0">
                <a:latin typeface="Arial" panose="020B0604020202020204" pitchFamily="34" charset="0"/>
              </a:rPr>
              <a:t>2025</a:t>
            </a:r>
            <a:r>
              <a:rPr lang="zh-CN" altLang="en-US" b="1" dirty="0">
                <a:latin typeface="Arial" panose="020B0604020202020204" pitchFamily="34" charset="0"/>
              </a:rPr>
              <a:t>年，力争实现集团销售</a:t>
            </a:r>
            <a:r>
              <a:rPr lang="en-US" altLang="zh-CN" b="1" dirty="0">
                <a:latin typeface="Arial" panose="020B0604020202020204" pitchFamily="34" charset="0"/>
              </a:rPr>
              <a:t>400</a:t>
            </a:r>
            <a:r>
              <a:rPr lang="zh-CN" altLang="en-US" b="1" dirty="0">
                <a:latin typeface="Arial" panose="020B0604020202020204" pitchFamily="34" charset="0"/>
              </a:rPr>
              <a:t>万辆，其中，长安品牌销售</a:t>
            </a:r>
            <a:r>
              <a:rPr lang="en-US" altLang="zh-CN" b="1" dirty="0">
                <a:latin typeface="Arial" panose="020B0604020202020204" pitchFamily="34" charset="0"/>
              </a:rPr>
              <a:t>300</a:t>
            </a:r>
            <a:r>
              <a:rPr lang="zh-CN" altLang="en-US" b="1" dirty="0">
                <a:latin typeface="Arial" panose="020B0604020202020204" pitchFamily="34" charset="0"/>
              </a:rPr>
              <a:t>万辆，新能源销售占比</a:t>
            </a:r>
            <a:r>
              <a:rPr lang="en-US" altLang="zh-CN" b="1" dirty="0">
                <a:latin typeface="Arial" panose="020B0604020202020204" pitchFamily="34" charset="0"/>
              </a:rPr>
              <a:t>35%</a:t>
            </a:r>
            <a:r>
              <a:rPr lang="zh-CN" altLang="en-US" b="1" dirty="0">
                <a:latin typeface="Arial" panose="020B0604020202020204" pitchFamily="34" charset="0"/>
              </a:rPr>
              <a:t>，海外销售占比</a:t>
            </a:r>
            <a:r>
              <a:rPr lang="en-US" altLang="zh-CN" b="1" dirty="0">
                <a:latin typeface="Arial" panose="020B0604020202020204" pitchFamily="34" charset="0"/>
              </a:rPr>
              <a:t>15%</a:t>
            </a:r>
            <a:r>
              <a:rPr lang="zh-CN" altLang="en-US" b="1" dirty="0">
                <a:latin typeface="Arial" panose="020B0604020202020204" pitchFamily="34" charset="0"/>
              </a:rPr>
              <a:t>。</a:t>
            </a:r>
            <a:endParaRPr lang="en-US" altLang="zh-CN" b="1" dirty="0">
              <a:latin typeface="Arial" panose="020B0604020202020204" pitchFamily="34" charset="0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</a:rPr>
              <a:t>长安计划加速打造爆款产品并推进电气化转型：</a:t>
            </a:r>
            <a:r>
              <a:rPr lang="en-US" altLang="zh-CN" dirty="0">
                <a:latin typeface="Arial" panose="020B0604020202020204" pitchFamily="34" charset="0"/>
              </a:rPr>
              <a:t>2023</a:t>
            </a:r>
            <a:r>
              <a:rPr lang="zh-CN" altLang="en-US" dirty="0">
                <a:latin typeface="Arial" panose="020B0604020202020204" pitchFamily="34" charset="0"/>
              </a:rPr>
              <a:t>年在产品层面，长安汽车全年所有经典燃油车都将实现改款或换代，全新的“智电”车型也将全面推向市场；新能源产品层面，深蓝</a:t>
            </a:r>
            <a:r>
              <a:rPr lang="en-US" altLang="zh-CN" dirty="0">
                <a:latin typeface="Arial" panose="020B0604020202020204" pitchFamily="34" charset="0"/>
              </a:rPr>
              <a:t>S7</a:t>
            </a:r>
            <a:r>
              <a:rPr lang="zh-CN" altLang="en-US" dirty="0">
                <a:latin typeface="Arial" panose="020B0604020202020204" pitchFamily="34" charset="0"/>
              </a:rPr>
              <a:t>、阿维塔</a:t>
            </a:r>
            <a:r>
              <a:rPr lang="en-US" altLang="zh-CN" dirty="0">
                <a:latin typeface="Arial" panose="020B0604020202020204" pitchFamily="34" charset="0"/>
              </a:rPr>
              <a:t>E12</a:t>
            </a:r>
            <a:r>
              <a:rPr lang="zh-CN" altLang="en-US" dirty="0">
                <a:latin typeface="Arial" panose="020B0604020202020204" pitchFamily="34" charset="0"/>
              </a:rPr>
              <a:t>等都将在</a:t>
            </a:r>
            <a:r>
              <a:rPr lang="en-US" altLang="zh-CN" dirty="0">
                <a:latin typeface="Arial" panose="020B0604020202020204" pitchFamily="34" charset="0"/>
              </a:rPr>
              <a:t>23</a:t>
            </a:r>
            <a:r>
              <a:rPr lang="zh-CN" altLang="en-US" dirty="0">
                <a:latin typeface="Arial" panose="020B0604020202020204" pitchFamily="34" charset="0"/>
              </a:rPr>
              <a:t>年陆续释放；而长安的产品周期计划也将全面升级，后续规划有</a:t>
            </a:r>
            <a:r>
              <a:rPr lang="en-US" altLang="zh-CN" dirty="0">
                <a:latin typeface="Arial" panose="020B0604020202020204" pitchFamily="34" charset="0"/>
              </a:rPr>
              <a:t>C928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en-US" altLang="zh-CN" dirty="0">
                <a:latin typeface="Arial" panose="020B0604020202020204" pitchFamily="34" charset="0"/>
              </a:rPr>
              <a:t>CD701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en-US" altLang="zh-CN" dirty="0">
                <a:latin typeface="Arial" panose="020B0604020202020204" pitchFamily="34" charset="0"/>
              </a:rPr>
              <a:t>E15</a:t>
            </a:r>
            <a:r>
              <a:rPr lang="zh-CN" altLang="en-US" dirty="0">
                <a:latin typeface="Arial" panose="020B0604020202020204" pitchFamily="34" charset="0"/>
              </a:rPr>
              <a:t>等数十款新产品，此外，全新超级智能平台</a:t>
            </a:r>
            <a:r>
              <a:rPr lang="en-US" altLang="zh-CN" dirty="0">
                <a:latin typeface="Arial" panose="020B0604020202020204" pitchFamily="34" charset="0"/>
              </a:rPr>
              <a:t>SDA</a:t>
            </a:r>
            <a:r>
              <a:rPr lang="zh-CN" altLang="en-US" dirty="0">
                <a:latin typeface="Arial" panose="020B0604020202020204" pitchFamily="34" charset="0"/>
              </a:rPr>
              <a:t>已经进入工程实现阶段，今年即将入列。</a:t>
            </a:r>
            <a:endParaRPr lang="en-US" altLang="zh-CN" dirty="0">
              <a:latin typeface="Arial" panose="020B0604020202020204" pitchFamily="34" charset="0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面对挑战，长安汽车将进一步寻求规模突破：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按照长安梳理的品牌架构，长安乘用车、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UNI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和欧尚属于长安品牌的经典序列，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OX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定位“新主流电动序列”虽然和深蓝品牌一样目标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万台，但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OX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序列计划推出车型数量要少于深蓝品牌，而电动序列的阐述对比深蓝纯电品牌的定位更加耐人寻味，预测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OX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序列将基于长安此前发布的增程技术推出增程为主的产品，因此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OX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序列定位相比深蓝将会是更走量的定位，此次发布会长安并没有大谈高端化，可以看出接下来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2~3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年长安更注重规模效应的构建。	</a:t>
            </a:r>
          </a:p>
        </p:txBody>
      </p:sp>
    </p:spTree>
    <p:extLst>
      <p:ext uri="{BB962C8B-B14F-4D97-AF65-F5344CB8AC3E}">
        <p14:creationId xmlns:p14="http://schemas.microsoft.com/office/powerpoint/2010/main" val="2855118587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CA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CA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54486</TotalTime>
  <Words>404</Words>
  <Application>Microsoft Office PowerPoint</Application>
  <PresentationFormat>宽屏</PresentationFormat>
  <Paragraphs>19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微软雅黑</vt:lpstr>
      <vt:lpstr>Arial</vt:lpstr>
      <vt:lpstr>Calibri</vt:lpstr>
      <vt:lpstr>Wingdings</vt:lpstr>
      <vt:lpstr>2_自定义设计方案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CAM CAM</cp:lastModifiedBy>
  <cp:revision>8193</cp:revision>
  <cp:lastPrinted>2016-08-18T05:59:21Z</cp:lastPrinted>
  <dcterms:created xsi:type="dcterms:W3CDTF">2013-12-03T00:55:47Z</dcterms:created>
  <dcterms:modified xsi:type="dcterms:W3CDTF">2023-02-06T03:06:17Z</dcterms:modified>
</cp:coreProperties>
</file>