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3"/>
    <p:sldId id="323" r:id="rId4"/>
    <p:sldId id="332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3624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84" y="360"/>
      </p:cViewPr>
      <p:guideLst>
        <p:guide orient="horz" pos="2273"/>
        <p:guide orient="horz" pos="582"/>
        <p:guide orient="horz" pos="703"/>
        <p:guide orient="horz" pos="3928"/>
        <p:guide orient="horz" pos="3836"/>
        <p:guide pos="3840"/>
        <p:guide pos="3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Users\Annie\Desktop\1-&#36827;&#21475;&#27773;&#36710;&#24211;&#23384;&#27700;&#24179;-12&#26376;&#65288;PPT&#24211;&#23384;&#39029;&#20351;&#29992;&#25968;&#25454;&#6528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72"/>
          <c:w val="0.947100169559585"/>
          <c:h val="0.802348034673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87.8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</c:v>
                </c:pt>
                <c:pt idx="10">
                  <c:v>-0.076</c:v>
                </c:pt>
                <c:pt idx="11">
                  <c:v>-0.114</c:v>
                </c:pt>
                <c:pt idx="12">
                  <c:v>0.006</c:v>
                </c:pt>
                <c:pt idx="13">
                  <c:v>-0.065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"/>
          <c:y val="0.0247011735328288"/>
          <c:w val="0.561995967741933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6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  <c:pt idx="14">
                  <c:v>注意：是销量，不是进口量，用保险数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  <c:pt idx="14">
                  <c:v>注意：是销量，不是进口量，用保险数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272816352"/>
        <c:axId val="-272785856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-0.1076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272979936"/>
        <c:axId val="-273012560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816352"/>
        <c:crosses val="autoZero"/>
        <c:crossBetween val="between"/>
      </c:valAx>
      <c:catAx>
        <c:axId val="-2729799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73012560"/>
        <c:crosses val="autoZero"/>
        <c:auto val="1"/>
        <c:lblAlgn val="ctr"/>
        <c:lblOffset val="100"/>
        <c:noMultiLvlLbl val="0"/>
      </c:catAx>
      <c:valAx>
        <c:axId val="-273012560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297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45433915554944"/>
          <c:y val="0.0525792241011795"/>
          <c:w val="0.547639514485618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86663150492265"/>
          <c:y val="0.19813372302083"/>
          <c:w val="0.861777777777778"/>
          <c:h val="0.7657407407407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库存变化!$K$16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elete val="1"/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库存变化!$K$17:$K$25</c:f>
              <c:numCache>
                <c:formatCode>0.0_ </c:formatCode>
                <c:ptCount val="9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0.00430000000000064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0.0999999999999943</c:v>
                </c:pt>
                <c:pt idx="8" c:formatCode="General">
                  <c:v>11.1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85379280"/>
        <c:axId val="-270768832"/>
      </c:barChart>
      <c:lineChart>
        <c:grouping val="standard"/>
        <c:varyColors val="0"/>
        <c:ser>
          <c:idx val="1"/>
          <c:order val="1"/>
          <c:tx>
            <c:strRef>
              <c:f>库存变化!$L$16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chemeClr val="tx2">
                  <a:lumMod val="75000"/>
                </a:schemeClr>
              </a:solidFill>
              <a:prstDash val="solid"/>
              <a:round/>
            </a:ln>
          </c:spPr>
          <c:marker>
            <c:spPr>
              <a:solidFill>
                <a:srgbClr val="FFC000"/>
              </a:solidFill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5.0842602759345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63184112"/>
        <c:axId val="-271160784"/>
      </c:lineChart>
      <c:catAx>
        <c:axId val="-2853792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70768832"/>
        <c:crosses val="autoZero"/>
        <c:auto val="1"/>
        <c:lblAlgn val="ctr"/>
        <c:lblOffset val="100"/>
        <c:noMultiLvlLbl val="0"/>
      </c:catAx>
      <c:valAx>
        <c:axId val="-270768832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85379280"/>
        <c:crosses val="autoZero"/>
        <c:crossBetween val="between"/>
      </c:valAx>
      <c:catAx>
        <c:axId val="-263184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71160784"/>
        <c:crosses val="autoZero"/>
        <c:auto val="1"/>
        <c:lblAlgn val="ctr"/>
        <c:lblOffset val="100"/>
        <c:noMultiLvlLbl val="0"/>
      </c:catAx>
      <c:valAx>
        <c:axId val="-27116078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63184112"/>
        <c:crosses val="max"/>
        <c:crossBetween val="between"/>
      </c:valAx>
    </c:plotArea>
    <c:legend>
      <c:legendPos val="b"/>
      <c:layout>
        <c:manualLayout>
          <c:xMode val="edge"/>
          <c:yMode val="edge"/>
          <c:x val="0.560763888888889"/>
          <c:y val="0.0729166666666667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2"/>
          <c:y val="0.164324989369215"/>
          <c:w val="0.979032607488061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40.19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"/>
          <c:y val="0.101565866973136"/>
          <c:w val="0.914125140502061"/>
          <c:h val="0.812842982330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219149</c:v>
                </c:pt>
                <c:pt idx="1">
                  <c:v>175699</c:v>
                </c:pt>
                <c:pt idx="2">
                  <c:v>165556</c:v>
                </c:pt>
                <c:pt idx="3">
                  <c:v>93163</c:v>
                </c:pt>
                <c:pt idx="4">
                  <c:v>78511</c:v>
                </c:pt>
                <c:pt idx="5">
                  <c:v>41915</c:v>
                </c:pt>
                <c:pt idx="6">
                  <c:v>30627</c:v>
                </c:pt>
                <c:pt idx="7">
                  <c:v>27552</c:v>
                </c:pt>
                <c:pt idx="8">
                  <c:v>24306</c:v>
                </c:pt>
                <c:pt idx="9">
                  <c:v>16906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182543</c:v>
                </c:pt>
                <c:pt idx="1">
                  <c:v>160537</c:v>
                </c:pt>
                <c:pt idx="2">
                  <c:v>115229</c:v>
                </c:pt>
                <c:pt idx="3">
                  <c:v>94362</c:v>
                </c:pt>
                <c:pt idx="4">
                  <c:v>44545</c:v>
                </c:pt>
                <c:pt idx="5">
                  <c:v>37292</c:v>
                </c:pt>
                <c:pt idx="6">
                  <c:v>28815</c:v>
                </c:pt>
                <c:pt idx="7">
                  <c:v>26515</c:v>
                </c:pt>
                <c:pt idx="8">
                  <c:v>21108</c:v>
                </c:pt>
                <c:pt idx="9">
                  <c:v>11565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-0.167037038727076</c:v>
                </c:pt>
                <c:pt idx="1">
                  <c:v>-0.0862953118685934</c:v>
                </c:pt>
                <c:pt idx="2">
                  <c:v>-0.303987774529464</c:v>
                </c:pt>
                <c:pt idx="3">
                  <c:v>0.012869916168436</c:v>
                </c:pt>
                <c:pt idx="4">
                  <c:v>-0.432627275158895</c:v>
                </c:pt>
                <c:pt idx="5">
                  <c:v>-0.110294643922224</c:v>
                </c:pt>
                <c:pt idx="6">
                  <c:v>-0.0591634832010971</c:v>
                </c:pt>
                <c:pt idx="7">
                  <c:v>-0.0376379210220674</c:v>
                </c:pt>
                <c:pt idx="8">
                  <c:v>-0.131572451246606</c:v>
                </c:pt>
                <c:pt idx="9">
                  <c:v>-0.315923340825742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25847694517074"/>
          <c:y val="0.0790647720819319"/>
          <c:w val="0.969755507252052"/>
          <c:h val="0.795479603553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413311</c:v>
                </c:pt>
                <c:pt idx="1">
                  <c:v>249361</c:v>
                </c:pt>
                <c:pt idx="2">
                  <c:v>55573</c:v>
                </c:pt>
                <c:pt idx="3">
                  <c:v>38180</c:v>
                </c:pt>
                <c:pt idx="4">
                  <c:v>36192</c:v>
                </c:pt>
                <c:pt idx="5">
                  <c:v>20172</c:v>
                </c:pt>
                <c:pt idx="6">
                  <c:v>13833</c:v>
                </c:pt>
                <c:pt idx="7">
                  <c:v>493464</c:v>
                </c:pt>
                <c:pt idx="8">
                  <c:v>32334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352375</c:v>
                </c:pt>
                <c:pt idx="1">
                  <c:v>228655</c:v>
                </c:pt>
                <c:pt idx="2">
                  <c:v>30248</c:v>
                </c:pt>
                <c:pt idx="3">
                  <c:v>27418</c:v>
                </c:pt>
                <c:pt idx="4">
                  <c:v>34209</c:v>
                </c:pt>
                <c:pt idx="5">
                  <c:v>16753</c:v>
                </c:pt>
                <c:pt idx="6">
                  <c:v>15092</c:v>
                </c:pt>
                <c:pt idx="7">
                  <c:v>387865</c:v>
                </c:pt>
                <c:pt idx="8">
                  <c:v>29010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8"/>
              <c:layout>
                <c:manualLayout>
                  <c:x val="0"/>
                  <c:y val="-0.0040235928276131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Sportback</c:v>
                </c:pt>
                <c:pt idx="3">
                  <c:v>Hatchback</c:v>
                </c:pt>
                <c:pt idx="4">
                  <c:v>Coupe</c:v>
                </c:pt>
                <c:pt idx="5">
                  <c:v>Wagon</c:v>
                </c:pt>
                <c:pt idx="6">
                  <c:v>Cabrio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-0.147433772631263</c:v>
                </c:pt>
                <c:pt idx="1">
                  <c:v>-0.083036240631053</c:v>
                </c:pt>
                <c:pt idx="2">
                  <c:v>-0.455706908030878</c:v>
                </c:pt>
                <c:pt idx="3">
                  <c:v>-0.281875327396543</c:v>
                </c:pt>
                <c:pt idx="4">
                  <c:v>-0.0547911140583554</c:v>
                </c:pt>
                <c:pt idx="5">
                  <c:v>-0.169492365655364</c:v>
                </c:pt>
                <c:pt idx="6">
                  <c:v>0.0910142413070194</c:v>
                </c:pt>
                <c:pt idx="7">
                  <c:v>-0.213995347178315</c:v>
                </c:pt>
                <c:pt idx="8">
                  <c:v>-0.10280200408239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-199162752"/>
        <c:axId val="-229094048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29301712"/>
        <c:crosses val="autoZero"/>
        <c:crossBetween val="between"/>
      </c:valAx>
      <c:catAx>
        <c:axId val="-199162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229094048"/>
        <c:crosses val="autoZero"/>
        <c:auto val="1"/>
        <c:lblAlgn val="ctr"/>
        <c:lblOffset val="100"/>
        <c:noMultiLvlLbl val="0"/>
      </c:catAx>
      <c:valAx>
        <c:axId val="-229094048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-19916275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"/>
          <c:y val="0.0309609643946083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8"/>
          <c:y val="0.0287793549913963"/>
          <c:w val="0.829579877041599"/>
          <c:h val="0.86269777388939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0.014102367145859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0.0381032107882067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0.477289356306096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0.148669831193415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0.268517819340761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0.0428226606500733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0.010494754575588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1"/>
          <c:y val="0.0421660160165472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6"/>
          <c:h val="0.77424018216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259822151723133"/>
                  <c:y val="-0.032223030382214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</c:v>
                </c:pt>
                <c:pt idx="6" c:formatCode="0.0%">
                  <c:v>0.262</c:v>
                </c:pt>
                <c:pt idx="7" c:formatCode="0.00%">
                  <c:v>-0.105381294964029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7"/>
          <c:y val="0.913233911813506"/>
          <c:w val="0.416084903946298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2022-12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汇报人：王存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2023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2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2016-2018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年进口新能源汽车销售在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1.5-2.0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万辆之间，在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Model 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的带动下，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销售暴增至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191%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，占进口汽车总量的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5.4%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；随着车型国产，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年销售规模回落至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2.75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万辆，随着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PHEV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的贡献，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2022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1-12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月份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数据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NEV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31088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，同比下滑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10.54%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12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3979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5.93%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，其中纯电车型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1583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，同比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上涨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16.91%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。</a:t>
            </a:r>
            <a:endParaRPr lang="zh-CN" altLang="en-US" b="1" kern="100" dirty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82729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6296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010-88339833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年再次进入负增长，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87.8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6.5%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达到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3529.1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元，同比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上涨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1.2%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当月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同比上升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1629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，其中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14.4%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库存：伴随着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19-20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年供给小于需求，进口汽车全行业库存深度出现明显下滑；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年供需基本平衡，但销量有所下滑；截至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库存深度攀升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月，创历史新高。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1523365" y="3230245"/>
          <a:ext cx="9613900" cy="2783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到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40.19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49436" y="97758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（五）品牌结构：受疫情的影响，进口汽车市场整体大幅下滑，但超豪华车更仍然受到消费者的追捧。超豪华汽车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本月销量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同比大涨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9.03%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累计同比增长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7.28%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。豪华车仍然是销量主力，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1-12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  <a:sym typeface="+mn-ea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以上，非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豪华同比销量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22.97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 smtClean="0">
                <a:latin typeface="微软雅黑" panose="020B0503020204020204" pitchFamily="34" charset="-122"/>
                <a:cs typeface="方正兰亭纤黑_GBK"/>
              </a:rPr>
              <a:t>12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266825" y="3313430"/>
          <a:ext cx="9959340" cy="2686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150"/>
                <a:gridCol w="1099185"/>
                <a:gridCol w="1099185"/>
                <a:gridCol w="1108710"/>
                <a:gridCol w="1279525"/>
                <a:gridCol w="1106170"/>
                <a:gridCol w="1106170"/>
                <a:gridCol w="1107440"/>
                <a:gridCol w="1106805"/>
              </a:tblGrid>
              <a:tr h="5372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品牌</a:t>
                      </a:r>
                      <a:endParaRPr lang="zh-CN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1-12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月累计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012D86"/>
                        </a:gs>
                        <a:gs pos="100000">
                          <a:srgbClr val="0E2557"/>
                        </a:gs>
                      </a:gsLst>
                      <a:lin ang="5400000" scaled="0"/>
                    </a:gra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性质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2021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2022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2021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s-I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2022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超豪华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631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688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9.03%</a:t>
                      </a:r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nb-N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1.20%</a:t>
                      </a:r>
                      <a:endParaRPr lang="nb-NO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8067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8654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7.28%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1.13%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豪华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69180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60323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-12.80%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104.82%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843713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692240</a:t>
                      </a:r>
                      <a:endParaRPr lang="is-I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-17.95%</a:t>
                      </a:r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90.12%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53721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非豪华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8472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5970</a:t>
                      </a:r>
                      <a:endParaRPr lang="cs-CZ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-29.53%</a:t>
                      </a:r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10.37%</a:t>
                      </a:r>
                      <a:endParaRPr lang="pt-BR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fi-FI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87329</a:t>
                      </a:r>
                      <a:endParaRPr lang="fi-FI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s-I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67266</a:t>
                      </a:r>
                      <a:endParaRPr lang="is-I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-22.97%</a:t>
                      </a:r>
                      <a:endParaRPr lang="hr-HR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r-H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</a:rPr>
                        <a:t>8.76%</a:t>
                      </a:r>
                      <a:endParaRPr lang="hr-HR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marL="6350" marR="6350" marT="6350" marB="0" anchor="ctr" anchorCtr="1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品牌只有保时捷实现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正增长；排名第一的雷克萨斯销量超过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，但同比下降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16.7%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，奔驰车型销售突破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8.6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，车型国产导致宝马、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奥迪销量分别下滑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30.4%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43.3%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80162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1951" y="2720971"/>
            <a:ext cx="39344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2021-2022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102360" y="331914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三大车型均出现不同程度的下滑，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降幅最低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，同比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10.28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，轿车和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降幅分别收窄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14.74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21.4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百分点。轿车中的小众车型表现分化，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Sportback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、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hatchback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车型同比降幅远大于整体市场，而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Cabrio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则上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9.1%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5" name="右箭头 6"/>
          <p:cNvSpPr/>
          <p:nvPr/>
        </p:nvSpPr>
        <p:spPr>
          <a:xfrm>
            <a:off x="1414279" y="5805115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2" name="单圆角矩形 1"/>
          <p:cNvSpPr/>
          <p:nvPr/>
        </p:nvSpPr>
        <p:spPr>
          <a:xfrm>
            <a:off x="235839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排量下移：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47.7%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年有所下滑，但仍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0.5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百分点，是第二大排量区间；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平行进口车型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逐步恢复供应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以上排量份额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反弹至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，提升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1.4</a:t>
            </a:r>
            <a:r>
              <a:rPr lang="zh-CN" altLang="en-US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百分点。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2140" y="2944260"/>
          <a:ext cx="10737215" cy="35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1787</Words>
  <Application>WPS 演示</Application>
  <PresentationFormat>宽屏</PresentationFormat>
  <Paragraphs>166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何索佳</cp:lastModifiedBy>
  <cp:revision>311</cp:revision>
  <dcterms:created xsi:type="dcterms:W3CDTF">2021-11-13T06:30:00Z</dcterms:created>
  <dcterms:modified xsi:type="dcterms:W3CDTF">2023-01-28T07:35:43Z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