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3"/>
  </p:handoutMasterIdLst>
  <p:sldIdLst>
    <p:sldId id="256" r:id="rId3"/>
    <p:sldId id="334" r:id="rId4"/>
    <p:sldId id="330" r:id="rId5"/>
    <p:sldId id="331" r:id="rId7"/>
    <p:sldId id="306" r:id="rId8"/>
    <p:sldId id="297" r:id="rId9"/>
    <p:sldId id="317" r:id="rId10"/>
    <p:sldId id="335" r:id="rId11"/>
    <p:sldId id="267" r:id="rId12"/>
  </p:sldIdLst>
  <p:sldSz cx="9144000" cy="6858000" type="screen4x3"/>
  <p:notesSz cx="6797675" cy="9872345"/>
  <p:custDataLst>
    <p:tags r:id="rId1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 showGuides="1">
      <p:cViewPr>
        <p:scale>
          <a:sx n="80" d="100"/>
          <a:sy n="80" d="100"/>
        </p:scale>
        <p:origin x="-2514" y="-690"/>
      </p:cViewPr>
      <p:guideLst>
        <p:guide orient="horz" pos="2172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fld id="{E66DBB69-B731-49A1-986D-328AED60B40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305"/>
            <a:ext cx="9233535" cy="693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911619"/>
            <a:ext cx="6834310" cy="97633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上海各车型上牌量同比情况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custDataLst>
              <p:tags r:id="rId1"/>
            </p:custDataLst>
          </p:nvPr>
        </p:nvGraphicFramePr>
        <p:xfrm>
          <a:off x="827584" y="1988840"/>
          <a:ext cx="7281345" cy="428682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/>
                <a:gridCol w="993645"/>
                <a:gridCol w="1157879"/>
                <a:gridCol w="1157879"/>
                <a:gridCol w="1157879"/>
                <a:gridCol w="1157879"/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  <a:endParaRPr kumimoji="1" lang="zh-CN" altLang="en-US" sz="18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4691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41.64%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-44.85%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4691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-44.85%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8007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4.43%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-50.11%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8007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-50.11%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  <a:endParaRPr kumimoji="1" lang="zh-CN" altLang="en-US" sz="1800" u="none" strike="noStrike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13097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5.66%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-43.84%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13097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-43.84%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新能源小客车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21246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-60.85%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-23.85%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21246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-23.85%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82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-86.51%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-61.86%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82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-61.86%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349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-90.66%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-59.84%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349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-59.84%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707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-41.86%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-26.74%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707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-26.74%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48179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-42.10%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-38.09%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48179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-38.09%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84BF272-735A-4879-82F5-F45F4EFB2653}" type="slidenum">
              <a:rPr lang="en-US" altLang="zh-CN"/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  <a:endParaRPr lang="en-US" altLang="zh-CN" sz="900" dirty="0"/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  <a:endParaRPr lang="en-US" altLang="zh-CN" sz="900" dirty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近几年上海车辆月度上牌数累计情况</a:t>
            </a:r>
            <a:endParaRPr lang="zh-CN" altLang="en-US" sz="29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  <a:endParaRPr lang="en-US" altLang="zh-CN" sz="900" dirty="0"/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  <a:endParaRPr lang="en-US" altLang="zh-CN" sz="900" dirty="0"/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2593C078-7EA0-40C3-A6B3-D4408DA7A2EA}" type="slidenum">
              <a:rPr lang="en-US" altLang="zh-CN"/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916430"/>
            <a:ext cx="7539990" cy="4326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近几年上海车辆月度上牌数量情况</a:t>
            </a:r>
            <a:endParaRPr lang="zh-CN" altLang="en-US" sz="29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  <a:endParaRPr lang="en-US" altLang="zh-CN" sz="900" dirty="0"/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  <a:endParaRPr lang="en-US" altLang="zh-CN" sz="900" dirty="0"/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9142AEA4-219D-4603-A3F0-EC76EAB6320E}" type="slidenum">
              <a:rPr lang="en-US" altLang="zh-CN"/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1885950"/>
            <a:ext cx="7367905" cy="4321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6754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上海上牌进口车（不含新能源）来源国情况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</p:nvPr>
        </p:nvGraphicFramePr>
        <p:xfrm>
          <a:off x="827583" y="2023843"/>
          <a:ext cx="7928994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63643"/>
                <a:gridCol w="1298115"/>
                <a:gridCol w="1298116"/>
                <a:gridCol w="1298115"/>
                <a:gridCol w="1298116"/>
                <a:gridCol w="1372889"/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德国</a:t>
                      </a:r>
                      <a:endParaRPr lang="zh-CN" altLang="en-US" sz="1800" b="0" i="0" u="none" strike="noStrike" dirty="0"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2881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52.60%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-40.50%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2881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-40.50%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日本</a:t>
                      </a:r>
                      <a:endParaRPr lang="zh-CN" altLang="en-US" sz="1800" b="0" i="0" u="none" strike="noStrike"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928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18.52%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-57.47%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928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-57.47%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英国</a:t>
                      </a:r>
                      <a:endParaRPr lang="zh-CN" altLang="en-US" sz="1800" b="0" i="0" u="none" strike="noStrike"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580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50.65%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-33.87%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580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-33.87%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意大利</a:t>
                      </a:r>
                      <a:endParaRPr lang="zh-CN" altLang="en-US" sz="1800" b="0" i="0" u="none" strike="noStrike" dirty="0"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123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55.70%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-52.14%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123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-52.14%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瑞典</a:t>
                      </a:r>
                      <a:endParaRPr lang="zh-CN" altLang="en-US" sz="1800" b="0" i="0" u="none" strike="noStrike"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99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-7.48%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-44.07%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99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-44.07%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美国</a:t>
                      </a:r>
                      <a:endParaRPr lang="zh-CN" altLang="en-US" sz="1800" b="0" i="0" u="none" strike="noStrike" dirty="0"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20.51%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-48.35%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-48.35%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韩国</a:t>
                      </a:r>
                      <a:endParaRPr lang="zh-CN" altLang="en-US" sz="1800" b="0" i="0" u="none" strike="noStrike" dirty="0">
                        <a:effectLst/>
                        <a:latin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6.45%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-58.75%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-58.75%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4691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41.64%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-44.85%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4691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-44.85%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  <a:endParaRPr lang="en-US" altLang="zh-CN" sz="900" dirty="0"/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  <a:endParaRPr lang="en-US" altLang="zh-CN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57237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上海国产轿车（不含新能源）分类型上牌情况 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custDataLst>
              <p:tags r:id="rId1"/>
            </p:custData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/>
                <a:gridCol w="1206827"/>
                <a:gridCol w="1206827"/>
                <a:gridCol w="1206827"/>
                <a:gridCol w="1206827"/>
                <a:gridCol w="1206827"/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1982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72.65%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-37.69%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1982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-37.69%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3307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2.00%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-48.97%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3307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-48.97%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1776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-17.05%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-52.18%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1776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-52.18%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939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-17.20%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-64.61%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939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-64.61%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50.00%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-84.21%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-84.21%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8007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4.43%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-50.11%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8007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-50.11%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E8198A21-6D86-4513-B10A-8468C373FDFA}" type="slidenum">
              <a:rPr lang="en-US" altLang="zh-CN"/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  <a:endParaRPr lang="en-US" altLang="zh-CN" sz="900" dirty="0"/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  <a:endParaRPr lang="en-US" altLang="zh-CN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上海国产小客车（不含新能源）分类型上牌情况</a:t>
            </a:r>
            <a:endParaRPr lang="zh-CN" altLang="en-US" sz="2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custDataLst>
              <p:tags r:id="rId1"/>
            </p:custData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/>
                <a:gridCol w="1177687"/>
                <a:gridCol w="1177687"/>
                <a:gridCol w="1177687"/>
                <a:gridCol w="1177687"/>
                <a:gridCol w="1177687"/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2278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11.56%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-31.30%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2278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-31.30%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10474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4.21%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-46.33%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10474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-46.33%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345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14.24%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-29.45%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345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-29.45%</a:t>
                      </a:r>
                      <a:endParaRPr lang="en-US" altLang="en-US" sz="18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13097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5.66%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-43.84%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13097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-43.84%</a:t>
                      </a:r>
                      <a:endParaRPr lang="en-US" altLang="en-US" sz="18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50B80A3-BBD6-4BFA-A667-16D013B5EF30}" type="slidenum">
              <a:rPr lang="en-US" altLang="zh-CN"/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  <a:endParaRPr lang="en-US" altLang="zh-CN" sz="900" dirty="0"/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  <a:endParaRPr lang="en-US" altLang="zh-CN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-68458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3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月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上海上牌新能源小客车情况 </a:t>
            </a:r>
            <a:endParaRPr lang="zh-CN" altLang="en-US" sz="2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</p:nvPr>
        </p:nvGraphicFramePr>
        <p:xfrm>
          <a:off x="835223" y="1957006"/>
          <a:ext cx="7632850" cy="43569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/>
                <a:gridCol w="1250067"/>
                <a:gridCol w="1250068"/>
                <a:gridCol w="1250067"/>
                <a:gridCol w="1250068"/>
                <a:gridCol w="1250067"/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1-1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849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  <a:endParaRPr lang="zh-CN" altLang="en-US" sz="1100" b="1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177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-57.86%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-60.14%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177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-60.14%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17682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  <a:endParaRPr lang="zh-CN" altLang="en-US" sz="1100" b="1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9450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-56.43%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-15.53%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9450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-15.53%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28702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  <a:endParaRPr lang="zh-CN" altLang="en-US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29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-94.07%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-95.12%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29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-95.12%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  <a:endParaRPr lang="zh-CN" altLang="en-US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3728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-29.55%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-4.97%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3728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-4.97%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34974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  <a:endParaRPr lang="zh-CN" altLang="en-US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3089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-68.00%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33.78%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3089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33.78%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  <a:endParaRPr lang="zh-CN" altLang="en-US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2591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-58.30%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-40.44%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2591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-40.44%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  <a:endParaRPr lang="zh-CN" altLang="en-US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13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-67.50%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18.18%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13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18.18%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2128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  <a:endParaRPr lang="zh-CN" altLang="en-US" sz="1100" b="1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11619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-63.88%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-28.58%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11619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-28.58%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  <a:endParaRPr lang="en-US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927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-23.77%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552.82%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927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552.82%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  <a:endParaRPr lang="en-US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10687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-65.43%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-33.64%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10687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-33.64%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27462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  <a:endParaRPr lang="zh-CN" altLang="en-US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-86.49%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-78.26%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-78.26%</a:t>
                      </a:r>
                      <a:endParaRPr lang="en-US" altLang="en-US" sz="15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  <a:endParaRPr lang="zh-CN" altLang="en-US" sz="1800" b="1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21246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-60.85%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-23.85%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21246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5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-23.85%</a:t>
                      </a:r>
                      <a:endParaRPr lang="en-US" altLang="en-US" sz="15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vert="horz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  <a:endParaRPr lang="en-US" altLang="zh-CN"/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  <a:endParaRPr lang="en-US" altLang="zh-CN" sz="900" dirty="0"/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  <a:endParaRPr lang="en-US" altLang="zh-CN" sz="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  <a:endParaRPr lang="zh-CN" altLang="en-US" sz="8000" b="1" dirty="0"/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0D6BD66C-F5DE-46B3-B1A5-543C148B923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TABLE_BEAUTIFY" val="smartTable{486e4e70-e907-4f12-92cd-7d0bae682759}"/>
</p:tagLst>
</file>

<file path=ppt/tags/tag2.xml><?xml version="1.0" encoding="utf-8"?>
<p:tagLst xmlns:p="http://schemas.openxmlformats.org/presentationml/2006/main">
  <p:tag name="KSO_WM_UNIT_TABLE_BEAUTIFY" val="smartTable{35615bc0-7b50-4bcd-92fa-e038f9c8dd81}"/>
</p:tagLst>
</file>

<file path=ppt/tags/tag3.xml><?xml version="1.0" encoding="utf-8"?>
<p:tagLst xmlns:p="http://schemas.openxmlformats.org/presentationml/2006/main">
  <p:tag name="KSO_WM_UNIT_TABLE_BEAUTIFY" val="smartTable{e09261c4-d317-4349-bec4-5cf180fa6dd0}"/>
</p:tagLst>
</file>

<file path=ppt/tags/tag4.xml><?xml version="1.0" encoding="utf-8"?>
<p:tagLst xmlns:p="http://schemas.openxmlformats.org/presentationml/2006/main">
  <p:tag name="KSO_WM_UNIT_TABLE_BEAUTIFY" val="smartTable{0cebca0a-ebc2-4e21-926f-a0a91c2524bd}"/>
</p:tagLst>
</file>

<file path=ppt/tags/tag5.xml><?xml version="1.0" encoding="utf-8"?>
<p:tagLst xmlns:p="http://schemas.openxmlformats.org/presentationml/2006/main">
  <p:tag name="KSO_WM_UNIT_TABLE_BEAUTIFY" val="smartTable{0dbc2618-fbc3-4eb5-8971-a57a1e652aea}"/>
</p:tagLst>
</file>

<file path=ppt/tags/tag6.xml><?xml version="1.0" encoding="utf-8"?>
<p:tagLst xmlns:p="http://schemas.openxmlformats.org/presentationml/2006/main">
  <p:tag name="KSO_WPP_MARK_KEY" val="54e88b80-cecd-47c6-8f16-18cd9920f782"/>
  <p:tag name="COMMONDATA" val="eyJoZGlkIjoiYjU1YjUyNzBlZmJhNWIyNDM0NTMyMTNjOWQ0N2Q2OGE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1903</Words>
  <Application>WPS 演示</Application>
  <PresentationFormat>全屏显示(4:3)</PresentationFormat>
  <Paragraphs>610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Times New Roman</vt:lpstr>
      <vt:lpstr>黑体</vt:lpstr>
      <vt:lpstr>Times New Roman</vt:lpstr>
      <vt:lpstr>Arial</vt:lpstr>
      <vt:lpstr>微软雅黑</vt:lpstr>
      <vt:lpstr>Arial Unicode MS</vt:lpstr>
      <vt:lpstr>Calibri</vt:lpstr>
      <vt:lpstr>Times New Roman</vt:lpstr>
      <vt:lpstr>Office 主题</vt:lpstr>
      <vt:lpstr>PowerPoint 演示文稿</vt:lpstr>
      <vt:lpstr>2022年12月上海各车型上牌量同比情况</vt:lpstr>
      <vt:lpstr>近几年上海车辆月度上牌数累计情况</vt:lpstr>
      <vt:lpstr>近几年上海车辆月度上牌数量情况</vt:lpstr>
      <vt:lpstr>2022年12月上海上牌进口车（不含新能源）来源国情况 </vt:lpstr>
      <vt:lpstr>2022年12月上海国产轿车（不含新能源）分类型上牌情况 </vt:lpstr>
      <vt:lpstr>2022年12月上海国产小客车（不含新能源）分类型上牌情况</vt:lpstr>
      <vt:lpstr>2022年12月上海上牌新能源小客车情况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Shelley</cp:lastModifiedBy>
  <cp:revision>710</cp:revision>
  <dcterms:created xsi:type="dcterms:W3CDTF">2002-12-18T04:51:00Z</dcterms:created>
  <dcterms:modified xsi:type="dcterms:W3CDTF">2023-02-20T07:29:16Z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26788C7C4E55400984765795D5FECC41</vt:lpwstr>
  </property>
  <property fmtid="{D5CDD505-2E9C-101B-9397-08002B2CF9AE}" pid="3" name="KSOProductBuildVer">
    <vt:lpwstr>2052-11.1.0.12980</vt:lpwstr>
  </property>
</Properties>
</file>