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theme/themeOverride4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theme/themeOverride5.xml" ContentType="application/vnd.openxmlformats-officedocument.themeOverr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charts/chart17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6.xml" ContentType="application/vnd.openxmlformats-officedocument.themeOverride+xml"/>
  <Override PartName="/ppt/charts/chart18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7.xml" ContentType="application/vnd.openxmlformats-officedocument.themeOverride+xml"/>
  <Override PartName="/ppt/charts/chart19.xml" ContentType="application/vnd.openxmlformats-officedocument.drawingml.chart+xml"/>
  <Override PartName="/ppt/theme/themeOverride8.xml" ContentType="application/vnd.openxmlformats-officedocument.themeOverride+xml"/>
  <Override PartName="/ppt/charts/chart20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9.xml" ContentType="application/vnd.openxmlformats-officedocument.themeOverr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charts/chart21.xml" ContentType="application/vnd.openxmlformats-officedocument.drawingml.chart+xml"/>
  <Override PartName="/ppt/theme/themeOverride10.xml" ContentType="application/vnd.openxmlformats-officedocument.themeOverride+xml"/>
  <Override PartName="/ppt/charts/chart22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23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24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11.xml" ContentType="application/vnd.openxmlformats-officedocument.themeOverr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charts/chart25.xml" ContentType="application/vnd.openxmlformats-officedocument.drawingml.chart+xml"/>
  <Override PartName="/ppt/theme/themeOverride12.xml" ContentType="application/vnd.openxmlformats-officedocument.themeOverride+xml"/>
  <Override PartName="/ppt/charts/chart26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27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28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13.xml" ContentType="application/vnd.openxmlformats-officedocument.themeOverr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charts/chart29.xml" ContentType="application/vnd.openxmlformats-officedocument.drawingml.chart+xml"/>
  <Override PartName="/ppt/theme/themeOverride14.xml" ContentType="application/vnd.openxmlformats-officedocument.themeOverride+xml"/>
  <Override PartName="/ppt/charts/chart3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5.xml" ContentType="application/vnd.openxmlformats-officedocument.themeOverride+xml"/>
  <Override PartName="/ppt/charts/chart3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charts/chart3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8.xml" ContentType="application/vnd.openxmlformats-officedocument.themeOverride+xml"/>
  <Override PartName="/ppt/charts/chart33.xml" ContentType="application/vnd.openxmlformats-officedocument.drawingml.chart+xml"/>
  <Override PartName="/ppt/theme/themeOverride19.xml" ContentType="application/vnd.openxmlformats-officedocument.themeOverride+xml"/>
  <Override PartName="/ppt/charts/chart3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20.xml" ContentType="application/vnd.openxmlformats-officedocument.themeOverride+xml"/>
  <Override PartName="/ppt/charts/chart3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21.xml" ContentType="application/vnd.openxmlformats-officedocument.themeOverr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charts/chart36.xml" ContentType="application/vnd.openxmlformats-officedocument.drawingml.chart+xml"/>
  <Override PartName="/ppt/theme/themeOverride22.xml" ContentType="application/vnd.openxmlformats-officedocument.themeOverride+xml"/>
  <Override PartName="/ppt/charts/chart3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3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39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23.xml" ContentType="application/vnd.openxmlformats-officedocument.themeOverr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charts/chart40.xml" ContentType="application/vnd.openxmlformats-officedocument.drawingml.chart+xml"/>
  <Override PartName="/ppt/theme/themeOverride24.xml" ContentType="application/vnd.openxmlformats-officedocument.themeOverride+xml"/>
  <Override PartName="/ppt/charts/chart41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theme/themeOverride25.xml" ContentType="application/vnd.openxmlformats-officedocument.themeOverride+xml"/>
  <Override PartName="/ppt/charts/chart42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43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charts/chart44.xml" ContentType="application/vnd.openxmlformats-officedocument.drawingml.chart+xml"/>
  <Override PartName="/ppt/theme/themeOverride26.xml" ContentType="application/vnd.openxmlformats-officedocument.themeOverride+xml"/>
  <Override PartName="/ppt/charts/chart45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27.xml" ContentType="application/vnd.openxmlformats-officedocument.themeOverride+xml"/>
  <Override PartName="/ppt/charts/chart46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ags/tag10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9" r:id="rId3"/>
    <p:sldId id="258" r:id="rId4"/>
    <p:sldId id="322" r:id="rId5"/>
    <p:sldId id="323" r:id="rId6"/>
    <p:sldId id="324" r:id="rId7"/>
    <p:sldId id="325" r:id="rId8"/>
    <p:sldId id="330" r:id="rId9"/>
    <p:sldId id="343" r:id="rId10"/>
    <p:sldId id="327" r:id="rId11"/>
    <p:sldId id="328" r:id="rId12"/>
    <p:sldId id="329" r:id="rId13"/>
    <p:sldId id="331" r:id="rId14"/>
    <p:sldId id="333" r:id="rId15"/>
    <p:sldId id="334" r:id="rId16"/>
    <p:sldId id="335" r:id="rId17"/>
    <p:sldId id="336" r:id="rId18"/>
    <p:sldId id="341" r:id="rId19"/>
    <p:sldId id="337" r:id="rId20"/>
    <p:sldId id="338" r:id="rId21"/>
    <p:sldId id="339" r:id="rId22"/>
    <p:sldId id="342" r:id="rId23"/>
    <p:sldId id="262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5" userDrawn="1">
          <p15:clr>
            <a:srgbClr val="A4A3A4"/>
          </p15:clr>
        </p15:guide>
        <p15:guide id="2" orient="horz" pos="2042" userDrawn="1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100"/>
    <a:srgbClr val="9C0006"/>
    <a:srgbClr val="B2C1D3"/>
    <a:srgbClr val="33CC33"/>
    <a:srgbClr val="CCFFCC"/>
    <a:srgbClr val="BFEFBF"/>
    <a:srgbClr val="E1FFE1"/>
    <a:srgbClr val="0485FA"/>
    <a:srgbClr val="2DA0FF"/>
    <a:srgbClr val="7DD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08" autoAdjust="0"/>
    <p:restoredTop sz="96327"/>
  </p:normalViewPr>
  <p:slideViewPr>
    <p:cSldViewPr snapToGrid="0" showGuides="1">
      <p:cViewPr varScale="1">
        <p:scale>
          <a:sx n="102" d="100"/>
          <a:sy n="102" d="100"/>
        </p:scale>
        <p:origin x="438" y="114"/>
      </p:cViewPr>
      <p:guideLst>
        <p:guide orient="horz" pos="3735"/>
        <p:guide orient="horz" pos="204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12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8.xlsx"/><Relationship Id="rId1" Type="http://schemas.openxmlformats.org/officeDocument/2006/relationships/themeOverride" Target="../theme/themeOverride8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19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0.xlsx"/><Relationship Id="rId1" Type="http://schemas.openxmlformats.org/officeDocument/2006/relationships/themeOverride" Target="../theme/themeOverride10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23.xlsx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4.xlsx"/><Relationship Id="rId1" Type="http://schemas.openxmlformats.org/officeDocument/2006/relationships/themeOverride" Target="../theme/themeOverride12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6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27.xlsx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8.xlsx"/><Relationship Id="rId1" Type="http://schemas.openxmlformats.org/officeDocument/2006/relationships/themeOverride" Target="../theme/themeOverride14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29.xlsx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6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30.xlsx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31.xlsx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2.xlsx"/><Relationship Id="rId1" Type="http://schemas.openxmlformats.org/officeDocument/2006/relationships/themeOverride" Target="../theme/themeOverride19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0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33.xlsx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1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34.xlsx"/></Relationships>
</file>

<file path=ppt/charts/_rels/chart3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5.xlsx"/><Relationship Id="rId1" Type="http://schemas.openxmlformats.org/officeDocument/2006/relationships/themeOverride" Target="../theme/themeOverride22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6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7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3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package" Target="../embeddings/Microsoft_Excel_Worksheet38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9.xlsx"/><Relationship Id="rId1" Type="http://schemas.openxmlformats.org/officeDocument/2006/relationships/themeOverride" Target="../theme/themeOverride24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5.xml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package" Target="../embeddings/Microsoft_Excel_Worksheet40.xlsx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1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2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4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3.xlsx"/><Relationship Id="rId1" Type="http://schemas.openxmlformats.org/officeDocument/2006/relationships/themeOverride" Target="../theme/themeOverride26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7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package" Target="../embeddings/Microsoft_Excel_Worksheet44.xlsx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8.xm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package" Target="../embeddings/Microsoft_Excel_Worksheet45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83748031437437E-2"/>
          <c:y val="0.49793289249924644"/>
          <c:w val="0.91546382420694083"/>
          <c:h val="0.40358459883974057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整体</c:v>
                </c:pt>
              </c:strCache>
            </c:strRef>
          </c:tx>
          <c:spPr>
            <a:ln w="38100">
              <a:solidFill>
                <a:srgbClr val="00B05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00B05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224-433A-8D6E-B756C644BC6F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224-433A-8D6E-B756C644BC6F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224-433A-8D6E-B756C644BC6F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224-433A-8D6E-B756C644BC6F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C224-433A-8D6E-B756C644BC6F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C224-433A-8D6E-B756C644BC6F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C224-433A-8D6E-B756C644BC6F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C224-433A-8D6E-B756C644BC6F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C224-433A-8D6E-B756C644BC6F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C224-433A-8D6E-B756C644BC6F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C224-433A-8D6E-B756C644BC6F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C224-433A-8D6E-B756C644BC6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224-433A-8D6E-B756C644BC6F}"/>
                </c:ext>
              </c:extLst>
            </c:dLbl>
            <c:dLbl>
              <c:idx val="1"/>
              <c:tx>
                <c:rich>
                  <a:bodyPr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en-US" altLang="zh-CN" sz="700" b="1" i="0" u="none" strike="noStrike" kern="1200" baseline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defRPr>
                    </a:pPr>
                    <a:r>
                      <a:rPr lang="en-US" altLang="zh-CN" sz="7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21.78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C224-433A-8D6E-B756C644BC6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700" dirty="0"/>
                      <a:t>21.93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C224-433A-8D6E-B756C644BC6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C224-433A-8D6E-B756C644BC6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C224-433A-8D6E-B756C644BC6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C224-433A-8D6E-B756C644BC6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C224-433A-8D6E-B756C644BC6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C224-433A-8D6E-B756C644BC6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C224-433A-8D6E-B756C644BC6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C224-433A-8D6E-B756C644BC6F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C224-433A-8D6E-B756C644BC6F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C224-433A-8D6E-B756C644BC6F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/>
                      <a:t>8.01</a:t>
                    </a:r>
                    <a:r>
                      <a:rPr lang="zh-CN" altLang="en-US"/>
                      <a:t>万</a:t>
                    </a:r>
                    <a:endParaRPr lang="zh-CN" alt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C224-433A-8D6E-B756C644BC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 rtl="0">
                  <a:defRPr lang="en-US" altLang="zh-CN" sz="700" b="1" i="0" u="none" strike="noStrike" kern="1200" baseline="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1.56</c:v>
                </c:pt>
                <c:pt idx="2">
                  <c:v>2.27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C224-433A-8D6E-B756C644BC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noFill/>
          <a:ln w="12700">
            <a:noFill/>
            <a:prstDash val="solid"/>
          </a:ln>
        </c:spPr>
        <c:txPr>
          <a:bodyPr rot="0" vert="horz"/>
          <a:lstStyle/>
          <a:p>
            <a: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 w="6350">
      <a:solidFill>
        <a:schemeClr val="tx1">
          <a:lumMod val="50000"/>
          <a:lumOff val="50000"/>
        </a:schemeClr>
      </a:solidFill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整体</c:v>
                </c:pt>
              </c:strCache>
            </c:strRef>
          </c:tx>
          <c:spPr>
            <a:ln w="38100">
              <a:solidFill>
                <a:schemeClr val="accent6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chemeClr val="accent6">
                    <a:lumMod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00B9-4981-92D2-BA06A4B99F2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00B9-4981-92D2-BA06A4B99F2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00B9-4981-92D2-BA06A4B99F2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00B9-4981-92D2-BA06A4B99F2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00B9-4981-92D2-BA06A4B99F2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00B9-4981-92D2-BA06A4B99F2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00B9-4981-92D2-BA06A4B99F2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00B9-4981-92D2-BA06A4B99F2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00B9-4981-92D2-BA06A4B99F2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00B9-4981-92D2-BA06A4B99F2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00B9-4981-92D2-BA06A4B99F2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00B9-4981-92D2-BA06A4B99F2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0B9-4981-92D2-BA06A4B99F2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1.87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00B9-4981-92D2-BA06A4B99F2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1.85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0B9-4981-92D2-BA06A4B99F2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00B9-4981-92D2-BA06A4B99F2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00B9-4981-92D2-BA06A4B99F2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00B9-4981-92D2-BA06A4B99F2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00B9-4981-92D2-BA06A4B99F2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00B9-4981-92D2-BA06A4B99F2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00B9-4981-92D2-BA06A4B99F2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00B9-4981-92D2-BA06A4B99F2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00B9-4981-92D2-BA06A4B99F2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00B9-4981-92D2-BA06A4B99F2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/>
                      <a:t>8.01</a:t>
                    </a:r>
                    <a:r>
                      <a:rPr lang="zh-CN" altLang="en-US"/>
                      <a:t>万</a:t>
                    </a:r>
                    <a:endParaRPr lang="zh-CN" alt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00B9-4981-92D2-BA06A4B99F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700" b="1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0.9</c:v>
                </c:pt>
                <c:pt idx="2">
                  <c:v>-0.13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00B9-4981-92D2-BA06A4B99F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1"/>
        <c:axPos val="b"/>
        <c:numFmt formatCode="@" sourceLinked="0"/>
        <c:majorTickMark val="none"/>
        <c:minorTickMark val="none"/>
        <c:tickLblPos val="low"/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7"/>
          <c:min val="-7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 w="6350">
      <a:solidFill>
        <a:schemeClr val="tx1">
          <a:lumMod val="50000"/>
          <a:lumOff val="50000"/>
        </a:schemeClr>
      </a:solidFill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83748031437437E-2"/>
          <c:y val="0.49793289249924644"/>
          <c:w val="0.91546382420694083"/>
          <c:h val="0.40358459883974057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整体</c:v>
                </c:pt>
              </c:strCache>
            </c:strRef>
          </c:tx>
          <c:spPr>
            <a:ln w="38100">
              <a:solidFill>
                <a:srgbClr val="00B05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00B05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224-433A-8D6E-B756C644BC6F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224-433A-8D6E-B756C644BC6F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224-433A-8D6E-B756C644BC6F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224-433A-8D6E-B756C644BC6F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C224-433A-8D6E-B756C644BC6F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C224-433A-8D6E-B756C644BC6F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C224-433A-8D6E-B756C644BC6F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C224-433A-8D6E-B756C644BC6F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C224-433A-8D6E-B756C644BC6F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C224-433A-8D6E-B756C644BC6F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C224-433A-8D6E-B756C644BC6F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C224-433A-8D6E-B756C644BC6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224-433A-8D6E-B756C644BC6F}"/>
                </c:ext>
              </c:extLst>
            </c:dLbl>
            <c:dLbl>
              <c:idx val="1"/>
              <c:layout>
                <c:manualLayout>
                  <c:x val="-4.3704582319545826E-2"/>
                  <c:y val="7.090011275131821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b="1" dirty="0">
                        <a:latin typeface="+mn-ea"/>
                        <a:ea typeface="+mn-ea"/>
                      </a:rPr>
                      <a:t>1.22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C224-433A-8D6E-B756C644BC6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1.27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C224-433A-8D6E-B756C644BC6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C224-433A-8D6E-B756C644BC6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C224-433A-8D6E-B756C644BC6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C224-433A-8D6E-B756C644BC6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C224-433A-8D6E-B756C644BC6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C224-433A-8D6E-B756C644BC6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C224-433A-8D6E-B756C644BC6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C224-433A-8D6E-B756C644BC6F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C224-433A-8D6E-B756C644BC6F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C224-433A-8D6E-B756C644BC6F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/>
                      <a:t>8.01</a:t>
                    </a:r>
                    <a:r>
                      <a:rPr lang="zh-CN" altLang="en-US"/>
                      <a:t>万</a:t>
                    </a:r>
                    <a:endParaRPr lang="zh-CN" alt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C224-433A-8D6E-B756C644BC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-3.35</c:v>
                </c:pt>
                <c:pt idx="2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C224-433A-8D6E-B756C644BC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noFill/>
          <a:ln w="12700">
            <a:noFill/>
            <a:prstDash val="solid"/>
          </a:ln>
        </c:spPr>
        <c:txPr>
          <a:bodyPr rot="0" vert="horz"/>
          <a:lstStyle/>
          <a:p>
            <a: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 w="6350">
      <a:solidFill>
        <a:schemeClr val="tx1">
          <a:lumMod val="50000"/>
          <a:lumOff val="50000"/>
        </a:schemeClr>
      </a:solidFill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整体</c:v>
                </c:pt>
              </c:strCache>
            </c:strRef>
          </c:tx>
          <c:spPr>
            <a:ln w="38100">
              <a:solidFill>
                <a:schemeClr val="accent6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chemeClr val="accent6">
                    <a:lumMod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00B9-4981-92D2-BA06A4B99F2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00B9-4981-92D2-BA06A4B99F2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00B9-4981-92D2-BA06A4B99F2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00B9-4981-92D2-BA06A4B99F2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00B9-4981-92D2-BA06A4B99F2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00B9-4981-92D2-BA06A4B99F2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00B9-4981-92D2-BA06A4B99F2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00B9-4981-92D2-BA06A4B99F2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00B9-4981-92D2-BA06A4B99F2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00B9-4981-92D2-BA06A4B99F2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00B9-4981-92D2-BA06A4B99F2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00B9-4981-92D2-BA06A4B99F2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0B9-4981-92D2-BA06A4B99F2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700" b="1" dirty="0">
                        <a:solidFill>
                          <a:schemeClr val="tx1"/>
                        </a:solidFill>
                        <a:latin typeface="+mn-ea"/>
                        <a:ea typeface="+mn-ea"/>
                      </a:rPr>
                      <a:t>2.01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00B9-4981-92D2-BA06A4B99F2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700" dirty="0"/>
                      <a:t>2.03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0B9-4981-92D2-BA06A4B99F2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00B9-4981-92D2-BA06A4B99F2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00B9-4981-92D2-BA06A4B99F2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00B9-4981-92D2-BA06A4B99F2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00B9-4981-92D2-BA06A4B99F2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00B9-4981-92D2-BA06A4B99F2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00B9-4981-92D2-BA06A4B99F2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00B9-4981-92D2-BA06A4B99F2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00B9-4981-92D2-BA06A4B99F2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00B9-4981-92D2-BA06A4B99F2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/>
                      <a:t>8.01</a:t>
                    </a:r>
                    <a:r>
                      <a:rPr lang="zh-CN" altLang="en-US"/>
                      <a:t>万</a:t>
                    </a:r>
                    <a:endParaRPr lang="zh-CN" alt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00B9-4981-92D2-BA06A4B99F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-0.45</c:v>
                </c:pt>
                <c:pt idx="2">
                  <c:v>0.54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00B9-4981-92D2-BA06A4B99F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1"/>
        <c:axPos val="b"/>
        <c:numFmt formatCode="@" sourceLinked="0"/>
        <c:majorTickMark val="none"/>
        <c:minorTickMark val="none"/>
        <c:tickLblPos val="low"/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 w="6350">
      <a:solidFill>
        <a:schemeClr val="tx1">
          <a:lumMod val="50000"/>
          <a:lumOff val="50000"/>
        </a:schemeClr>
      </a:solidFill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83748031437437E-2"/>
          <c:y val="0.49793289249924644"/>
          <c:w val="0.91546382420694083"/>
          <c:h val="0.40358459883974057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整体</c:v>
                </c:pt>
              </c:strCache>
            </c:strRef>
          </c:tx>
          <c:spPr>
            <a:ln w="38100">
              <a:solidFill>
                <a:srgbClr val="00B05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00B05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224-433A-8D6E-B756C644BC6F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224-433A-8D6E-B756C644BC6F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224-433A-8D6E-B756C644BC6F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224-433A-8D6E-B756C644BC6F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C224-433A-8D6E-B756C644BC6F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C224-433A-8D6E-B756C644BC6F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C224-433A-8D6E-B756C644BC6F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C224-433A-8D6E-B756C644BC6F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C224-433A-8D6E-B756C644BC6F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C224-433A-8D6E-B756C644BC6F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C224-433A-8D6E-B756C644BC6F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C224-433A-8D6E-B756C644BC6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224-433A-8D6E-B756C644BC6F}"/>
                </c:ext>
              </c:extLst>
            </c:dLbl>
            <c:dLbl>
              <c:idx val="1"/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7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defRPr>
                    </a:pPr>
                    <a:r>
                      <a:rPr lang="en-US" altLang="zh-CN" sz="7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1.82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C224-433A-8D6E-B756C644BC6F}"/>
                </c:ext>
              </c:extLst>
            </c:dLbl>
            <c:dLbl>
              <c:idx val="2"/>
              <c:tx>
                <c:rich>
                  <a:bodyPr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en-US" altLang="zh-CN" sz="700" b="1" i="0" u="none" strike="noStrike" kern="12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defRPr>
                    </a:pPr>
                    <a:r>
                      <a:rPr lang="en-US" altLang="zh-CN" sz="700" b="1" i="0" u="none" strike="noStrike" kern="12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rPr>
                      <a:t>1.88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C224-433A-8D6E-B756C644BC6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C224-433A-8D6E-B756C644BC6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C224-433A-8D6E-B756C644BC6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C224-433A-8D6E-B756C644BC6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C224-433A-8D6E-B756C644BC6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C224-433A-8D6E-B756C644BC6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C224-433A-8D6E-B756C644BC6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C224-433A-8D6E-B756C644BC6F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C224-433A-8D6E-B756C644BC6F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C224-433A-8D6E-B756C644BC6F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/>
                      <a:t>8.01</a:t>
                    </a:r>
                    <a:r>
                      <a:rPr lang="zh-CN" altLang="en-US"/>
                      <a:t>万</a:t>
                    </a:r>
                    <a:endParaRPr lang="zh-CN" alt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C224-433A-8D6E-B756C644BC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600"/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-0.86</c:v>
                </c:pt>
                <c:pt idx="2">
                  <c:v>2.21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C224-433A-8D6E-B756C644BC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noFill/>
          <a:ln w="12700">
            <a:noFill/>
            <a:prstDash val="solid"/>
          </a:ln>
        </c:spPr>
        <c:txPr>
          <a:bodyPr rot="0" vert="horz"/>
          <a:lstStyle/>
          <a:p>
            <a: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 w="6350">
      <a:solidFill>
        <a:schemeClr val="tx1">
          <a:lumMod val="50000"/>
          <a:lumOff val="50000"/>
        </a:schemeClr>
      </a:solidFill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整体</c:v>
                </c:pt>
              </c:strCache>
            </c:strRef>
          </c:tx>
          <c:spPr>
            <a:ln w="38100">
              <a:solidFill>
                <a:schemeClr val="accent6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chemeClr val="accent6">
                    <a:lumMod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00B9-4981-92D2-BA06A4B99F2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00B9-4981-92D2-BA06A4B99F2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00B9-4981-92D2-BA06A4B99F2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00B9-4981-92D2-BA06A4B99F2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00B9-4981-92D2-BA06A4B99F2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00B9-4981-92D2-BA06A4B99F2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00B9-4981-92D2-BA06A4B99F2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00B9-4981-92D2-BA06A4B99F2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00B9-4981-92D2-BA06A4B99F2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00B9-4981-92D2-BA06A4B99F2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00B9-4981-92D2-BA06A4B99F2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00B9-4981-92D2-BA06A4B99F2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0B9-4981-92D2-BA06A4B99F2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700" b="1" dirty="0">
                        <a:solidFill>
                          <a:schemeClr val="tx1"/>
                        </a:solidFill>
                        <a:latin typeface="+mn-ea"/>
                        <a:ea typeface="+mn-ea"/>
                      </a:rPr>
                      <a:t>1.99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00B9-4981-92D2-BA06A4B99F21}"/>
                </c:ext>
              </c:extLst>
            </c:dLbl>
            <c:dLbl>
              <c:idx val="2"/>
              <c:tx>
                <c:rich>
                  <a:bodyPr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en-US" altLang="zh-CN" sz="700" b="1" i="0" u="none" strike="noStrike" kern="1200" baseline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宋体"/>
                      </a:defRPr>
                    </a:pPr>
                    <a:r>
                      <a:rPr lang="en-US" altLang="zh-CN" sz="700" b="1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宋体"/>
                      </a:rPr>
                      <a:t>1.98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0B9-4981-92D2-BA06A4B99F2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00B9-4981-92D2-BA06A4B99F2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00B9-4981-92D2-BA06A4B99F2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00B9-4981-92D2-BA06A4B99F2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00B9-4981-92D2-BA06A4B99F2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00B9-4981-92D2-BA06A4B99F2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00B9-4981-92D2-BA06A4B99F2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00B9-4981-92D2-BA06A4B99F2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00B9-4981-92D2-BA06A4B99F2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00B9-4981-92D2-BA06A4B99F2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/>
                      <a:t>8.01</a:t>
                    </a:r>
                    <a:r>
                      <a:rPr lang="zh-CN" altLang="en-US"/>
                      <a:t>万</a:t>
                    </a:r>
                    <a:endParaRPr lang="zh-CN" alt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00B9-4981-92D2-BA06A4B99F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600"/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1.87</c:v>
                </c:pt>
                <c:pt idx="2">
                  <c:v>1.47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00B9-4981-92D2-BA06A4B99F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1"/>
        <c:axPos val="b"/>
        <c:numFmt formatCode="@" sourceLinked="0"/>
        <c:majorTickMark val="none"/>
        <c:minorTickMark val="none"/>
        <c:tickLblPos val="low"/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 w="6350">
      <a:solidFill>
        <a:schemeClr val="tx1">
          <a:lumMod val="50000"/>
          <a:lumOff val="50000"/>
        </a:schemeClr>
      </a:solidFill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83748031437437E-2"/>
          <c:y val="0.49793289249924644"/>
          <c:w val="0.91546382420694083"/>
          <c:h val="0.40358459883974057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整体</c:v>
                </c:pt>
              </c:strCache>
            </c:strRef>
          </c:tx>
          <c:spPr>
            <a:ln w="38100">
              <a:solidFill>
                <a:srgbClr val="00B05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00B05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224-433A-8D6E-B756C644BC6F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224-433A-8D6E-B756C644BC6F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224-433A-8D6E-B756C644BC6F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224-433A-8D6E-B756C644BC6F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C224-433A-8D6E-B756C644BC6F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C224-433A-8D6E-B756C644BC6F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C224-433A-8D6E-B756C644BC6F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C224-433A-8D6E-B756C644BC6F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C224-433A-8D6E-B756C644BC6F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C224-433A-8D6E-B756C644BC6F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C224-433A-8D6E-B756C644BC6F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C224-433A-8D6E-B756C644BC6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224-433A-8D6E-B756C644BC6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0.48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C224-433A-8D6E-B756C644BC6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0.49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C224-433A-8D6E-B756C644BC6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C224-433A-8D6E-B756C644BC6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C224-433A-8D6E-B756C644BC6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C224-433A-8D6E-B756C644BC6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C224-433A-8D6E-B756C644BC6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C224-433A-8D6E-B756C644BC6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C224-433A-8D6E-B756C644BC6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C224-433A-8D6E-B756C644BC6F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C224-433A-8D6E-B756C644BC6F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C224-433A-8D6E-B756C644BC6F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/>
                      <a:t>8.01</a:t>
                    </a:r>
                    <a:r>
                      <a:rPr lang="zh-CN" altLang="en-US"/>
                      <a:t>万</a:t>
                    </a:r>
                    <a:endParaRPr lang="zh-CN" alt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C224-433A-8D6E-B756C644BC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0.27</c:v>
                </c:pt>
                <c:pt idx="2">
                  <c:v>2.81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C224-433A-8D6E-B756C644BC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noFill/>
          <a:ln w="12700">
            <a:noFill/>
            <a:prstDash val="solid"/>
          </a:ln>
        </c:spPr>
        <c:txPr>
          <a:bodyPr rot="0" vert="horz"/>
          <a:lstStyle/>
          <a:p>
            <a: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 w="6350">
      <a:solidFill>
        <a:schemeClr val="tx1">
          <a:lumMod val="50000"/>
          <a:lumOff val="50000"/>
        </a:schemeClr>
      </a:solidFill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整体</c:v>
                </c:pt>
              </c:strCache>
            </c:strRef>
          </c:tx>
          <c:spPr>
            <a:ln w="38100">
              <a:solidFill>
                <a:schemeClr val="accent6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chemeClr val="accent6">
                    <a:lumMod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00B9-4981-92D2-BA06A4B99F2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00B9-4981-92D2-BA06A4B99F2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00B9-4981-92D2-BA06A4B99F2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00B9-4981-92D2-BA06A4B99F2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00B9-4981-92D2-BA06A4B99F2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00B9-4981-92D2-BA06A4B99F2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00B9-4981-92D2-BA06A4B99F2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00B9-4981-92D2-BA06A4B99F2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00B9-4981-92D2-BA06A4B99F2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00B9-4981-92D2-BA06A4B99F2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00B9-4981-92D2-BA06A4B99F2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00B9-4981-92D2-BA06A4B99F2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0B9-4981-92D2-BA06A4B99F2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b="1" dirty="0">
                        <a:latin typeface="+mn-ea"/>
                        <a:ea typeface="+mn-ea"/>
                      </a:rPr>
                      <a:t>0.62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00B9-4981-92D2-BA06A4B99F21}"/>
                </c:ext>
              </c:extLst>
            </c:dLbl>
            <c:dLbl>
              <c:idx val="2"/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7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defRPr>
                    </a:pPr>
                    <a:r>
                      <a: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0.67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0B9-4981-92D2-BA06A4B99F2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00B9-4981-92D2-BA06A4B99F2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00B9-4981-92D2-BA06A4B99F2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00B9-4981-92D2-BA06A4B99F2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00B9-4981-92D2-BA06A4B99F2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00B9-4981-92D2-BA06A4B99F2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00B9-4981-92D2-BA06A4B99F2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00B9-4981-92D2-BA06A4B99F2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00B9-4981-92D2-BA06A4B99F2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00B9-4981-92D2-BA06A4B99F2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/>
                      <a:t>8.01</a:t>
                    </a:r>
                    <a:r>
                      <a:rPr lang="zh-CN" altLang="en-US"/>
                      <a:t>万</a:t>
                    </a:r>
                    <a:endParaRPr lang="zh-CN" alt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00B9-4981-92D2-BA06A4B99F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0" b="1">
                    <a:solidFill>
                      <a:schemeClr val="tx1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6.64</c:v>
                </c:pt>
                <c:pt idx="2">
                  <c:v>14.42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00B9-4981-92D2-BA06A4B99F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1"/>
        <c:axPos val="b"/>
        <c:numFmt formatCode="@" sourceLinked="0"/>
        <c:majorTickMark val="none"/>
        <c:minorTickMark val="none"/>
        <c:tickLblPos val="low"/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5"/>
          <c:min val="-25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 w="6350">
      <a:solidFill>
        <a:schemeClr val="tx1">
          <a:lumMod val="50000"/>
          <a:lumOff val="50000"/>
        </a:schemeClr>
      </a:solidFill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15.573164035048281</c:v>
                </c:pt>
                <c:pt idx="1">
                  <c:v>17.245360046789138</c:v>
                </c:pt>
                <c:pt idx="2">
                  <c:v>21.520082113025317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28"/>
          <c:min val="12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444872</c:v>
                </c:pt>
                <c:pt idx="1">
                  <c:v>458226</c:v>
                </c:pt>
                <c:pt idx="2">
                  <c:v>45972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16.67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16.62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16.27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600"/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0.5"/>
          <c:min val="-0.5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整体</c:v>
                </c:pt>
              </c:strCache>
            </c:strRef>
          </c:tx>
          <c:spPr>
            <a:ln w="38100"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00B9-4981-92D2-BA06A4B99F2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00B9-4981-92D2-BA06A4B99F2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00B9-4981-92D2-BA06A4B99F2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00B9-4981-92D2-BA06A4B99F2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00B9-4981-92D2-BA06A4B99F2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00B9-4981-92D2-BA06A4B99F2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00B9-4981-92D2-BA06A4B99F2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00B9-4981-92D2-BA06A4B99F2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00B9-4981-92D2-BA06A4B99F2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00B9-4981-92D2-BA06A4B99F2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00B9-4981-92D2-BA06A4B99F2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00B9-4981-92D2-BA06A4B99F2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0B9-4981-92D2-BA06A4B99F21}"/>
                </c:ext>
              </c:extLst>
            </c:dLbl>
            <c:dLbl>
              <c:idx val="1"/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7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defRPr>
                    </a:pPr>
                    <a:r>
                      <a:rPr lang="en-US" altLang="zh-CN" sz="7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18.84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00B9-4981-92D2-BA06A4B99F21}"/>
                </c:ext>
              </c:extLst>
            </c:dLbl>
            <c:dLbl>
              <c:idx val="2"/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7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defRPr>
                    </a:pPr>
                    <a:r>
                      <a:rPr lang="en-US" altLang="zh-CN" sz="700" dirty="0"/>
                      <a:t>18.99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0B9-4981-92D2-BA06A4B99F2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00B9-4981-92D2-BA06A4B99F2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00B9-4981-92D2-BA06A4B99F2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00B9-4981-92D2-BA06A4B99F2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00B9-4981-92D2-BA06A4B99F2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00B9-4981-92D2-BA06A4B99F2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00B9-4981-92D2-BA06A4B99F2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00B9-4981-92D2-BA06A4B99F2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00B9-4981-92D2-BA06A4B99F2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00B9-4981-92D2-BA06A4B99F2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/>
                      <a:t>8.01</a:t>
                    </a:r>
                    <a:r>
                      <a:rPr lang="zh-CN" altLang="en-US"/>
                      <a:t>万</a:t>
                    </a:r>
                    <a:endParaRPr lang="zh-CN" alt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00B9-4981-92D2-BA06A4B99F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6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0.9</c:v>
                </c:pt>
                <c:pt idx="2">
                  <c:v>1.7074521876508486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00B9-4981-92D2-BA06A4B99F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1"/>
        <c:axPos val="b"/>
        <c:numFmt formatCode="@" sourceLinked="0"/>
        <c:majorTickMark val="none"/>
        <c:minorTickMark val="none"/>
        <c:tickLblPos val="low"/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3"/>
          <c:min val="-3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 w="6350">
      <a:solidFill>
        <a:schemeClr val="tx1">
          <a:lumMod val="50000"/>
          <a:lumOff val="50000"/>
        </a:schemeClr>
      </a:solidFill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15.26</c:v>
                </c:pt>
                <c:pt idx="1">
                  <c:v>16.89</c:v>
                </c:pt>
                <c:pt idx="2">
                  <c:v>19.670000000000002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28"/>
          <c:min val="12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15.57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15.79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15.92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16.05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16.17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15.95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16.16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15.66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15.85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15.39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15.75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15.26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600"/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0.5"/>
          <c:min val="-0.5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7.451767560817224</c:v>
                </c:pt>
                <c:pt idx="1">
                  <c:v>10.449908914675563</c:v>
                </c:pt>
                <c:pt idx="2">
                  <c:v>19.962617980602513</c:v>
                </c:pt>
                <c:pt idx="3">
                  <c:v>39.590811655788229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7.58</c:v>
                </c:pt>
                <c:pt idx="1">
                  <c:v>10.96</c:v>
                </c:pt>
                <c:pt idx="2">
                  <c:v>20.059999999999999</c:v>
                </c:pt>
                <c:pt idx="3">
                  <c:v>38.25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3A3-4479-87D3-ADC412F14879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3A3-4479-87D3-ADC412F148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20019</c:v>
                </c:pt>
                <c:pt idx="1">
                  <c:v>269993</c:v>
                </c:pt>
                <c:pt idx="2">
                  <c:v>110736</c:v>
                </c:pt>
                <c:pt idx="3" formatCode="_ * #,##0_ ;_ * \-#,##0_ ;_ * &quot;-&quot;??_ ;_ @_ ">
                  <c:v>44124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17.25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17.30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17.05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17.91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18.04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17.96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17.61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17.93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17.89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17.42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17.79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16.89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84A-4C2B-9BEE-2E8790013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600"/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0.5"/>
          <c:min val="-0.5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8.9232223523543066</c:v>
                </c:pt>
                <c:pt idx="1">
                  <c:v>13.431631921299942</c:v>
                </c:pt>
                <c:pt idx="2">
                  <c:v>26.503535575884097</c:v>
                </c:pt>
                <c:pt idx="3">
                  <c:v>53.085360579126842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8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9.32</c:v>
                </c:pt>
                <c:pt idx="1">
                  <c:v>14.22</c:v>
                </c:pt>
                <c:pt idx="2">
                  <c:v>25.59</c:v>
                </c:pt>
                <c:pt idx="3">
                  <c:v>46.84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46107</c:v>
                </c:pt>
                <c:pt idx="1">
                  <c:v>298907</c:v>
                </c:pt>
                <c:pt idx="2">
                  <c:v>95323</c:v>
                </c:pt>
                <c:pt idx="3" formatCode="_ * #,##0_ ;_ * \-#,##0_ ;_ * &quot;-&quot;??_ ;_ @_ ">
                  <c:v>17889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21.52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17.38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19.31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21.84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21.78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20.99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20.58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20.73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21.93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21.63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21.49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19.67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600"/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0.5"/>
          <c:min val="-0.5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83748031437437E-2"/>
          <c:y val="0.49793289249924644"/>
          <c:w val="0.91546382420694083"/>
          <c:h val="0.40358459883974057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整体</c:v>
                </c:pt>
              </c:strCache>
            </c:strRef>
          </c:tx>
          <c:spPr>
            <a:ln w="38100">
              <a:solidFill>
                <a:srgbClr val="00B05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00B05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224-433A-8D6E-B756C644BC6F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224-433A-8D6E-B756C644BC6F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224-433A-8D6E-B756C644BC6F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224-433A-8D6E-B756C644BC6F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C224-433A-8D6E-B756C644BC6F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C224-433A-8D6E-B756C644BC6F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C224-433A-8D6E-B756C644BC6F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C224-433A-8D6E-B756C644BC6F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C224-433A-8D6E-B756C644BC6F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C224-433A-8D6E-B756C644BC6F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C224-433A-8D6E-B756C644BC6F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C224-433A-8D6E-B756C644BC6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224-433A-8D6E-B756C644BC6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b="1" dirty="0">
                        <a:latin typeface="+mn-ea"/>
                        <a:ea typeface="+mn-ea"/>
                      </a:rPr>
                      <a:t>17.87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C224-433A-8D6E-B756C644BC6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17.69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C224-433A-8D6E-B756C644BC6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C224-433A-8D6E-B756C644BC6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C224-433A-8D6E-B756C644BC6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C224-433A-8D6E-B756C644BC6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C224-433A-8D6E-B756C644BC6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C224-433A-8D6E-B756C644BC6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C224-433A-8D6E-B756C644BC6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C224-433A-8D6E-B756C644BC6F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C224-433A-8D6E-B756C644BC6F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C224-433A-8D6E-B756C644BC6F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/>
                      <a:t>8.01</a:t>
                    </a:r>
                    <a:r>
                      <a:rPr lang="zh-CN" altLang="en-US"/>
                      <a:t>万</a:t>
                    </a:r>
                    <a:endParaRPr lang="zh-CN" alt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C224-433A-8D6E-B756C644BC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700" b="1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1.69</c:v>
                </c:pt>
                <c:pt idx="2">
                  <c:v>0.67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C224-433A-8D6E-B756C644BC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noFill/>
          <a:ln w="12700">
            <a:noFill/>
            <a:prstDash val="solid"/>
          </a:ln>
        </c:spPr>
        <c:txPr>
          <a:bodyPr rot="0" vert="horz"/>
          <a:lstStyle/>
          <a:p>
            <a: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 w="6350">
      <a:solidFill>
        <a:schemeClr val="tx1">
          <a:lumMod val="50000"/>
          <a:lumOff val="50000"/>
        </a:schemeClr>
      </a:solidFill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16685</c:v>
                </c:pt>
                <c:pt idx="1">
                  <c:v>4384</c:v>
                </c:pt>
                <c:pt idx="2">
                  <c:v>10412</c:v>
                </c:pt>
                <c:pt idx="3">
                  <c:v>14491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26111</c:v>
                </c:pt>
                <c:pt idx="1">
                  <c:v>12672</c:v>
                </c:pt>
                <c:pt idx="2">
                  <c:v>18550</c:v>
                </c:pt>
                <c:pt idx="3">
                  <c:v>21959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2.9764530689726496</c:v>
                </c:pt>
                <c:pt idx="1">
                  <c:v>2.4571123515470519</c:v>
                </c:pt>
                <c:pt idx="2">
                  <c:v>0.39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2.62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1.80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1.84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2.20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2.31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2.24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2.33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2.31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2.39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600"/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"/>
          <c:min val="-1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2.65</c:v>
                </c:pt>
                <c:pt idx="1">
                  <c:v>2.33</c:v>
                </c:pt>
                <c:pt idx="2">
                  <c:v>0.47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52E-4167-983B-90971A73F1C2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52E-4167-983B-90971A73F1C2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52E-4167-983B-90971A73F1C2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52E-4167-983B-90971A73F1C2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52E-4167-983B-90971A73F1C2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52E-4167-983B-90971A73F1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444872</c:v>
                </c:pt>
                <c:pt idx="1">
                  <c:v>458226</c:v>
                </c:pt>
                <c:pt idx="2">
                  <c:v>45972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52E-4167-983B-90971A73F1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2.19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2.23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2.46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2.61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2.58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2.60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2.56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2.41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2.55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600"/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"/>
          <c:min val="-1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1.3313330186322994</c:v>
                </c:pt>
                <c:pt idx="1">
                  <c:v>2.2110777075701962</c:v>
                </c:pt>
                <c:pt idx="2">
                  <c:v>3.4464366610677653</c:v>
                </c:pt>
                <c:pt idx="3">
                  <c:v>7.2266467319372696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CF-41C9-B57B-EF784E5FC2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1.47</c:v>
                </c:pt>
                <c:pt idx="1">
                  <c:v>2</c:v>
                </c:pt>
                <c:pt idx="2">
                  <c:v>3.16</c:v>
                </c:pt>
                <c:pt idx="3">
                  <c:v>7.4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42-4C83-A2C7-B83630ED9F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1D-49DF-920F-E2BBA6797349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1D-49DF-920F-E2BBA6797349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1D-49DF-920F-E2BBA6797349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1D-49DF-920F-E2BBA6797349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B1D-49DF-920F-E2BBA6797349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B1D-49DF-920F-E2BBA67973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20019</c:v>
                </c:pt>
                <c:pt idx="1">
                  <c:v>269993</c:v>
                </c:pt>
                <c:pt idx="2">
                  <c:v>110736</c:v>
                </c:pt>
                <c:pt idx="3" formatCode="_ * #,##0_ ;_ * \-#,##0_ ;_ * &quot;-&quot;??_ ;_ @_ ">
                  <c:v>44124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1D-49DF-920F-E2BBA67973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整体</c:v>
                </c:pt>
              </c:strCache>
            </c:strRef>
          </c:tx>
          <c:spPr>
            <a:ln w="38100"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chemeClr val="accent6">
                    <a:lumMod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00B9-4981-92D2-BA06A4B99F2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00B9-4981-92D2-BA06A4B99F2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00B9-4981-92D2-BA06A4B99F2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00B9-4981-92D2-BA06A4B99F2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00B9-4981-92D2-BA06A4B99F2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00B9-4981-92D2-BA06A4B99F2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00B9-4981-92D2-BA06A4B99F2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00B9-4981-92D2-BA06A4B99F2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00B9-4981-92D2-BA06A4B99F2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00B9-4981-92D2-BA06A4B99F2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00B9-4981-92D2-BA06A4B99F2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00B9-4981-92D2-BA06A4B99F2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0B9-4981-92D2-BA06A4B99F2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b="1" dirty="0">
                        <a:latin typeface="+mn-ea"/>
                        <a:ea typeface="+mn-ea"/>
                      </a:rPr>
                      <a:t>16.68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00B9-4981-92D2-BA06A4B99F2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16.78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0B9-4981-92D2-BA06A4B99F2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00B9-4981-92D2-BA06A4B99F2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00B9-4981-92D2-BA06A4B99F2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00B9-4981-92D2-BA06A4B99F2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00B9-4981-92D2-BA06A4B99F2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00B9-4981-92D2-BA06A4B99F2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00B9-4981-92D2-BA06A4B99F2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00B9-4981-92D2-BA06A4B99F2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00B9-4981-92D2-BA06A4B99F2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00B9-4981-92D2-BA06A4B99F2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/>
                      <a:t>8.01</a:t>
                    </a:r>
                    <a:r>
                      <a:rPr lang="zh-CN" altLang="en-US"/>
                      <a:t>万</a:t>
                    </a:r>
                    <a:endParaRPr lang="zh-CN" alt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00B9-4981-92D2-BA06A4B99F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 rtl="0">
                  <a:defRPr lang="en-US" altLang="zh-CN" sz="700" b="1" i="0" u="none" strike="noStrike" kern="1200" baseline="0">
                    <a:solidFill>
                      <a:srgbClr val="2F2F2F"/>
                    </a:solidFill>
                    <a:latin typeface="+mn-ea"/>
                    <a:ea typeface="+mn-ea"/>
                    <a:cs typeface="宋体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0.11</c:v>
                </c:pt>
                <c:pt idx="2">
                  <c:v>0.7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00B9-4981-92D2-BA06A4B99F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1"/>
        <c:axPos val="b"/>
        <c:numFmt formatCode="@" sourceLinked="0"/>
        <c:majorTickMark val="none"/>
        <c:minorTickMark val="none"/>
        <c:tickLblPos val="nextTo"/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3"/>
          <c:min val="-3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 w="6350">
      <a:solidFill>
        <a:schemeClr val="tx1">
          <a:lumMod val="50000"/>
          <a:lumOff val="50000"/>
        </a:schemeClr>
      </a:solidFill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2.46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1.69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1.94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2.11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2.20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2.11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2.27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2.12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2.22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2.33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600"/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"/>
          <c:min val="-1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6F5-4E03-8E3A-78C942F518C4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6F5-4E03-8E3A-78C942F518C4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6F5-4E03-8E3A-78C942F518C4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6F5-4E03-8E3A-78C942F518C4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6F5-4E03-8E3A-78C942F518C4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6F5-4E03-8E3A-78C942F518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46107</c:v>
                </c:pt>
                <c:pt idx="1">
                  <c:v>298907</c:v>
                </c:pt>
                <c:pt idx="2">
                  <c:v>95323</c:v>
                </c:pt>
                <c:pt idx="3" formatCode="_ * #,##0_ ;_ * \-#,##0_ ;_ * &quot;-&quot;??_ ;_ @_ ">
                  <c:v>17889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6F5-4E03-8E3A-78C942F518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1.116622018348624</c:v>
                </c:pt>
                <c:pt idx="1">
                  <c:v>2.1077180273462979</c:v>
                </c:pt>
                <c:pt idx="2">
                  <c:v>4.2910484206330057</c:v>
                </c:pt>
                <c:pt idx="3">
                  <c:v>1.9778295041645702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1.08</c:v>
                </c:pt>
                <c:pt idx="1">
                  <c:v>1.95</c:v>
                </c:pt>
                <c:pt idx="2">
                  <c:v>4.2699999999999996</c:v>
                </c:pt>
                <c:pt idx="3">
                  <c:v>1.92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0.39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0.39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0.34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0.37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0.40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0.47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0.49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0.55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0.44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0.45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0.48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0.47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600"/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"/>
          <c:min val="-1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348-4402-A934-9B319CC0BCD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348-4402-A934-9B319CC0BCD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348-4402-A934-9B319CC0BCDB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348-4402-A934-9B319CC0BCD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无优惠</c:v>
                </c:pt>
                <c:pt idx="1">
                  <c:v>0-0.5万</c:v>
                </c:pt>
                <c:pt idx="2">
                  <c:v>0.5万以上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#,##0">
                  <c:v>15267</c:v>
                </c:pt>
                <c:pt idx="1">
                  <c:v>15300</c:v>
                </c:pt>
                <c:pt idx="2">
                  <c:v>13538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348-4402-A934-9B319CC0BCD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44F-4969-9617-E3A42A4A3F5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44F-4969-9617-E3A42A4A3F5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44F-4969-9617-E3A42A4A3F5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44F-4969-9617-E3A42A4A3F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无优惠</c:v>
                </c:pt>
                <c:pt idx="1">
                  <c:v>0-0.5万</c:v>
                </c:pt>
                <c:pt idx="2">
                  <c:v>0.5万以上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24836</c:v>
                </c:pt>
                <c:pt idx="1">
                  <c:v>29318</c:v>
                </c:pt>
                <c:pt idx="2" formatCode="General">
                  <c:v>25138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44F-4969-9617-E3A42A4A3F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83748031437437E-2"/>
          <c:y val="0.49793289249924644"/>
          <c:w val="0.91546382420694083"/>
          <c:h val="0.40358459883974057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整体</c:v>
                </c:pt>
              </c:strCache>
            </c:strRef>
          </c:tx>
          <c:spPr>
            <a:ln w="38100">
              <a:solidFill>
                <a:srgbClr val="00B05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00B05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224-433A-8D6E-B756C644BC6F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224-433A-8D6E-B756C644BC6F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224-433A-8D6E-B756C644BC6F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224-433A-8D6E-B756C644BC6F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C224-433A-8D6E-B756C644BC6F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C224-433A-8D6E-B756C644BC6F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C224-433A-8D6E-B756C644BC6F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C224-433A-8D6E-B756C644BC6F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C224-433A-8D6E-B756C644BC6F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C224-433A-8D6E-B756C644BC6F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C224-433A-8D6E-B756C644BC6F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C224-433A-8D6E-B756C644BC6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224-433A-8D6E-B756C644BC6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b="1" dirty="0"/>
                      <a:t>24.12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C224-433A-8D6E-B756C644BC6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24.56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C224-433A-8D6E-B756C644BC6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C224-433A-8D6E-B756C644BC6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C224-433A-8D6E-B756C644BC6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C224-433A-8D6E-B756C644BC6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C224-433A-8D6E-B756C644BC6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C224-433A-8D6E-B756C644BC6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C224-433A-8D6E-B756C644BC6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C224-433A-8D6E-B756C644BC6F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C224-433A-8D6E-B756C644BC6F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C224-433A-8D6E-B756C644BC6F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/>
                      <a:t>8.01</a:t>
                    </a:r>
                    <a:r>
                      <a:rPr lang="zh-CN" altLang="en-US"/>
                      <a:t>万</a:t>
                    </a:r>
                    <a:endParaRPr lang="zh-CN" alt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C224-433A-8D6E-B756C644BC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1.47</c:v>
                </c:pt>
                <c:pt idx="2">
                  <c:v>3.3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C224-433A-8D6E-B756C644BC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noFill/>
          <a:ln w="12700">
            <a:noFill/>
            <a:prstDash val="solid"/>
          </a:ln>
        </c:spPr>
        <c:txPr>
          <a:bodyPr rot="0" vert="horz"/>
          <a:lstStyle/>
          <a:p>
            <a: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 w="6350">
      <a:solidFill>
        <a:schemeClr val="tx1">
          <a:lumMod val="50000"/>
          <a:lumOff val="50000"/>
        </a:schemeClr>
      </a:solidFill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整体</c:v>
                </c:pt>
              </c:strCache>
            </c:strRef>
          </c:tx>
          <c:spPr>
            <a:ln w="38100"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chemeClr val="accent6">
                    <a:lumMod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00B9-4981-92D2-BA06A4B99F2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00B9-4981-92D2-BA06A4B99F2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00B9-4981-92D2-BA06A4B99F2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00B9-4981-92D2-BA06A4B99F2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00B9-4981-92D2-BA06A4B99F2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00B9-4981-92D2-BA06A4B99F2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00B9-4981-92D2-BA06A4B99F2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00B9-4981-92D2-BA06A4B99F2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00B9-4981-92D2-BA06A4B99F2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00B9-4981-92D2-BA06A4B99F2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00B9-4981-92D2-BA06A4B99F2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00B9-4981-92D2-BA06A4B99F2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0B9-4981-92D2-BA06A4B99F2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b="1" dirty="0"/>
                      <a:t>19.90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00B9-4981-92D2-BA06A4B99F2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20.27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0B9-4981-92D2-BA06A4B99F2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00B9-4981-92D2-BA06A4B99F2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00B9-4981-92D2-BA06A4B99F2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00B9-4981-92D2-BA06A4B99F2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00B9-4981-92D2-BA06A4B99F2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00B9-4981-92D2-BA06A4B99F2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00B9-4981-92D2-BA06A4B99F2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00B9-4981-92D2-BA06A4B99F2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00B9-4981-92D2-BA06A4B99F2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00B9-4981-92D2-BA06A4B99F2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/>
                      <a:t>8.01</a:t>
                    </a:r>
                    <a:r>
                      <a:rPr lang="zh-CN" altLang="en-US"/>
                      <a:t>万</a:t>
                    </a:r>
                    <a:endParaRPr lang="zh-CN" alt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00B9-4981-92D2-BA06A4B99F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700" b="1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1.56</c:v>
                </c:pt>
                <c:pt idx="2">
                  <c:v>3.42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00B9-4981-92D2-BA06A4B99F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1"/>
        <c:axPos val="b"/>
        <c:numFmt formatCode="@" sourceLinked="0"/>
        <c:majorTickMark val="none"/>
        <c:minorTickMark val="none"/>
        <c:tickLblPos val="low"/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7"/>
          <c:min val="-7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 w="6350">
      <a:solidFill>
        <a:schemeClr val="tx1">
          <a:lumMod val="50000"/>
          <a:lumOff val="50000"/>
        </a:schemeClr>
      </a:solidFill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83748031437437E-2"/>
          <c:y val="0.49793289249924644"/>
          <c:w val="0.91546382420694083"/>
          <c:h val="0.40358459883974057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整体</c:v>
                </c:pt>
              </c:strCache>
            </c:strRef>
          </c:tx>
          <c:spPr>
            <a:ln w="38100">
              <a:solidFill>
                <a:srgbClr val="00B05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00B05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224-433A-8D6E-B756C644BC6F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224-433A-8D6E-B756C644BC6F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224-433A-8D6E-B756C644BC6F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224-433A-8D6E-B756C644BC6F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C224-433A-8D6E-B756C644BC6F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C224-433A-8D6E-B756C644BC6F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C224-433A-8D6E-B756C644BC6F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C224-433A-8D6E-B756C644BC6F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C224-433A-8D6E-B756C644BC6F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C224-433A-8D6E-B756C644BC6F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C224-433A-8D6E-B756C644BC6F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C224-433A-8D6E-B756C644BC6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224-433A-8D6E-B756C644BC6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700" dirty="0"/>
                      <a:t>26.92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C224-433A-8D6E-B756C644BC6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700" dirty="0"/>
                      <a:t>27.02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C224-433A-8D6E-B756C644BC6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C224-433A-8D6E-B756C644BC6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C224-433A-8D6E-B756C644BC6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C224-433A-8D6E-B756C644BC6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C224-433A-8D6E-B756C644BC6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C224-433A-8D6E-B756C644BC6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C224-433A-8D6E-B756C644BC6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C224-433A-8D6E-B756C644BC6F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C224-433A-8D6E-B756C644BC6F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C224-433A-8D6E-B756C644BC6F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/>
                      <a:t>8.01</a:t>
                    </a:r>
                    <a:r>
                      <a:rPr lang="zh-CN" altLang="en-US"/>
                      <a:t>万</a:t>
                    </a:r>
                    <a:endParaRPr lang="zh-CN" alt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C224-433A-8D6E-B756C644BC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0.2</c:v>
                </c:pt>
                <c:pt idx="2">
                  <c:v>0.54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C224-433A-8D6E-B756C644BC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noFill/>
          <a:ln w="12700">
            <a:noFill/>
            <a:prstDash val="solid"/>
          </a:ln>
        </c:spPr>
        <c:txPr>
          <a:bodyPr rot="0" vert="horz"/>
          <a:lstStyle/>
          <a:p>
            <a: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7"/>
          <c:min val="-7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 w="6350">
      <a:solidFill>
        <a:schemeClr val="tx1">
          <a:lumMod val="50000"/>
          <a:lumOff val="50000"/>
        </a:schemeClr>
      </a:solidFill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整体</c:v>
                </c:pt>
              </c:strCache>
            </c:strRef>
          </c:tx>
          <c:spPr>
            <a:ln w="38100"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bg1"/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0-00B9-4981-92D2-BA06A4B99F21}"/>
              </c:ext>
            </c:extLst>
          </c:dPt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1-00B9-4981-92D2-BA06A4B99F21}"/>
              </c:ext>
            </c:extLst>
          </c:dPt>
          <c:dPt>
            <c:idx val="2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2-00B9-4981-92D2-BA06A4B99F2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00B9-4981-92D2-BA06A4B99F2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00B9-4981-92D2-BA06A4B99F2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00B9-4981-92D2-BA06A4B99F2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00B9-4981-92D2-BA06A4B99F2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00B9-4981-92D2-BA06A4B99F2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00B9-4981-92D2-BA06A4B99F2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00B9-4981-92D2-BA06A4B99F2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00B9-4981-92D2-BA06A4B99F2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00B9-4981-92D2-BA06A4B99F2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0B9-4981-92D2-BA06A4B99F2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700" dirty="0"/>
                      <a:t>21.16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00B9-4981-92D2-BA06A4B99F2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21.12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0B9-4981-92D2-BA06A4B99F2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00B9-4981-92D2-BA06A4B99F2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00B9-4981-92D2-BA06A4B99F2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00B9-4981-92D2-BA06A4B99F2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00B9-4981-92D2-BA06A4B99F2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00B9-4981-92D2-BA06A4B99F2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00B9-4981-92D2-BA06A4B99F2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00B9-4981-92D2-BA06A4B99F2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00B9-4981-92D2-BA06A4B99F2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00B9-4981-92D2-BA06A4B99F2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/>
                      <a:t>8.01</a:t>
                    </a:r>
                    <a:r>
                      <a:rPr lang="zh-CN" altLang="en-US"/>
                      <a:t>万</a:t>
                    </a:r>
                    <a:endParaRPr lang="zh-CN" alt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00B9-4981-92D2-BA06A4B99F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700" b="1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</c:formatCode>
                <c:ptCount val="13"/>
                <c:pt idx="0" formatCode="0.00_ ">
                  <c:v>0</c:v>
                </c:pt>
                <c:pt idx="1">
                  <c:v>0.9081055062416965</c:v>
                </c:pt>
                <c:pt idx="2" formatCode="0.00_ ">
                  <c:v>0.71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00B9-4981-92D2-BA06A4B99F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1"/>
        <c:axPos val="b"/>
        <c:numFmt formatCode="@" sourceLinked="0"/>
        <c:majorTickMark val="none"/>
        <c:minorTickMark val="none"/>
        <c:tickLblPos val="low"/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3"/>
          <c:min val="-3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 w="6350">
      <a:solidFill>
        <a:schemeClr val="tx1">
          <a:lumMod val="50000"/>
          <a:lumOff val="50000"/>
        </a:schemeClr>
      </a:solidFill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83748031437437E-2"/>
          <c:y val="0.49793289249924644"/>
          <c:w val="0.91546382420694083"/>
          <c:h val="0.40358459883974057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整体</c:v>
                </c:pt>
              </c:strCache>
            </c:strRef>
          </c:tx>
          <c:spPr>
            <a:ln w="38100">
              <a:solidFill>
                <a:srgbClr val="00B05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00B05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224-433A-8D6E-B756C644BC6F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224-433A-8D6E-B756C644BC6F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224-433A-8D6E-B756C644BC6F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224-433A-8D6E-B756C644BC6F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C224-433A-8D6E-B756C644BC6F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C224-433A-8D6E-B756C644BC6F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C224-433A-8D6E-B756C644BC6F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C224-433A-8D6E-B756C644BC6F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C224-433A-8D6E-B756C644BC6F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C224-433A-8D6E-B756C644BC6F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C224-433A-8D6E-B756C644BC6F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C224-433A-8D6E-B756C644BC6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224-433A-8D6E-B756C644BC6F}"/>
                </c:ext>
              </c:extLst>
            </c:dLbl>
            <c:dLbl>
              <c:idx val="1"/>
              <c:tx>
                <c:rich>
                  <a:bodyPr wrap="none" lIns="38100" tIns="19050" rIns="38100" bIns="19050" anchor="ctr">
                    <a:spAutoFit/>
                  </a:bodyPr>
                  <a:lstStyle/>
                  <a:p>
                    <a:pPr>
                      <a:defRPr sz="7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defRPr>
                    </a:pPr>
                    <a:r>
                      <a:rPr lang="en-US" altLang="zh-CN" sz="7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1.47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showDataLabelsRange val="0"/>
                </c:ext>
                <c:ext xmlns:c16="http://schemas.microsoft.com/office/drawing/2014/chart" uri="{C3380CC4-5D6E-409C-BE32-E72D297353CC}">
                  <c16:uniqueId val="{00000001-C224-433A-8D6E-B756C644BC6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1.50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C224-433A-8D6E-B756C644BC6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C224-433A-8D6E-B756C644BC6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C224-433A-8D6E-B756C644BC6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C224-433A-8D6E-B756C644BC6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C224-433A-8D6E-B756C644BC6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C224-433A-8D6E-B756C644BC6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C224-433A-8D6E-B756C644BC6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C224-433A-8D6E-B756C644BC6F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C224-433A-8D6E-B756C644BC6F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C224-433A-8D6E-B756C644BC6F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/>
                      <a:t>8.01</a:t>
                    </a:r>
                    <a:r>
                      <a:rPr lang="zh-CN" altLang="en-US"/>
                      <a:t>万</a:t>
                    </a:r>
                    <a:endParaRPr lang="zh-CN" alt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C224-433A-8D6E-B756C644BC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-1.84</c:v>
                </c:pt>
                <c:pt idx="2">
                  <c:v>0.03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C224-433A-8D6E-B756C644BC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noFill/>
          <a:ln w="12700">
            <a:noFill/>
            <a:prstDash val="solid"/>
          </a:ln>
        </c:spPr>
        <c:txPr>
          <a:bodyPr rot="0" vert="horz"/>
          <a:lstStyle/>
          <a:p>
            <a: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7"/>
          <c:min val="-7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 w="6350">
      <a:solidFill>
        <a:schemeClr val="tx1">
          <a:lumMod val="50000"/>
          <a:lumOff val="50000"/>
        </a:schemeClr>
      </a:solidFill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2DA0FF">
            <a:alpha val="6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ṧľîḑe">
            <a:extLst>
              <a:ext uri="{FF2B5EF4-FFF2-40B4-BE49-F238E27FC236}">
                <a16:creationId xmlns:a16="http://schemas.microsoft.com/office/drawing/2014/main" id="{6E18C361-0440-D430-2569-1212608D231B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 cstate="email">
              <a:alphaModFix amt="5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EAB9A4F-0B54-B0CF-9034-486624F1B09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1744071"/>
            <a:ext cx="9921270" cy="1561980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4800" b="1" dirty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 defTabSz="914354"/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style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9527" y="5837829"/>
            <a:ext cx="5159373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CA939A61-406D-45DC-B757-059EFAA058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5837829"/>
            <a:ext cx="5172074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70976EC-3746-0C92-1438-992DD3DE6A0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30702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DC6DA8-D137-41D2-A934-63CB8FFB8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ED916A-3E34-4B9E-8F9F-7A8921A30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3E0EBE-EC20-4150-A2C6-9837F3449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0990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9843A96-03C5-9D7B-2B61-D476974FF4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301" y="366870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4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íślídé">
            <a:extLst>
              <a:ext uri="{FF2B5EF4-FFF2-40B4-BE49-F238E27FC236}">
                <a16:creationId xmlns:a16="http://schemas.microsoft.com/office/drawing/2014/main" id="{1C14DA17-3CF3-6103-D0D3-B5FE5A8B7D91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alphaModFix amt="1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/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BEF0FD1-3ACE-43A8-AF57-CC0D436DC7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800100" indent="-342900">
              <a:buFont typeface="+mj-ea"/>
              <a:buAutoNum type="circleNumDbPlain"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AEA95BB-0FD6-4D94-81DB-8D38069818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C2568E-3CA5-4FDE-A375-CB503A7EDE3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/>
          <a:p>
            <a:fld id="{AC4CC43B-9EB6-4465-8B1A-3F7180DAD0DF}" type="datetime1">
              <a:rPr lang="zh-CN" altLang="en-US" smtClean="0"/>
              <a:t>2023/3/7</a:t>
            </a:fld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3EAC383-637D-4997-B597-28ADC11AA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cxnSp>
        <p:nvCxnSpPr>
          <p:cNvPr id="10" name="î$ļíďé">
            <a:extLst>
              <a:ext uri="{FF2B5EF4-FFF2-40B4-BE49-F238E27FC236}">
                <a16:creationId xmlns:a16="http://schemas.microsoft.com/office/drawing/2014/main" id="{5866F782-5852-4C4E-B3FE-2AD687E8AC1B}"/>
              </a:ext>
            </a:extLst>
          </p:cNvPr>
          <p:cNvCxnSpPr>
            <a:cxnSpLocks/>
          </p:cNvCxnSpPr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îSḻidê">
            <a:extLst>
              <a:ext uri="{FF2B5EF4-FFF2-40B4-BE49-F238E27FC236}">
                <a16:creationId xmlns:a16="http://schemas.microsoft.com/office/drawing/2014/main" id="{3CCCD118-A808-47B5-869B-310AF975DC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rgbClr val="2DA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í$1ïḋe">
            <a:extLst>
              <a:ext uri="{FF2B5EF4-FFF2-40B4-BE49-F238E27FC236}">
                <a16:creationId xmlns:a16="http://schemas.microsoft.com/office/drawing/2014/main" id="{E6BB28BA-D7DC-DCE1-48F5-442AE2D6768E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 cstate="email">
              <a:alphaModFix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50000"/>
                      </a14:imgEffect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99052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2400">
                <a:solidFill>
                  <a:schemeClr val="bg1"/>
                </a:solidFill>
              </a:defRPr>
            </a:lvl1pPr>
          </a:lstStyle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5731164" cy="2383991"/>
          </a:xfrm>
        </p:spPr>
        <p:txBody>
          <a:bodyPr/>
          <a:lstStyle>
            <a:lvl1pPr marL="0" indent="0">
              <a:buNone/>
              <a:defRPr lang="en-US" altLang="zh-CN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279D9A-DC49-4C12-80D3-3D89C2783F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/>
          <a:p>
            <a:fld id="{6834F10D-3A58-4285-A9DB-D9098A7BEDDD}" type="datetime1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EF8C95-8814-4768-850F-851B6434A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94C1D7-7C5A-49B3-9D05-119C615E1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20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íṣḷíḑè">
            <a:extLst>
              <a:ext uri="{FF2B5EF4-FFF2-40B4-BE49-F238E27FC236}">
                <a16:creationId xmlns:a16="http://schemas.microsoft.com/office/drawing/2014/main" id="{63C173BC-86D4-0C45-905B-0B5A38D9D32F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alphaModFix amt="1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30000"/>
                      </a14:imgEffect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247FF78-C3ED-400F-0B06-FC367289A06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195" y="114942"/>
            <a:ext cx="671197" cy="29496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ED64347-4179-1F5D-8BA8-2F5AAC25AAB3}"/>
              </a:ext>
            </a:extLst>
          </p:cNvPr>
          <p:cNvSpPr txBox="1"/>
          <p:nvPr userDrawn="1"/>
        </p:nvSpPr>
        <p:spPr>
          <a:xfrm>
            <a:off x="766613" y="6446976"/>
            <a:ext cx="20597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www.isengine.com.cn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C9D6027-F7C7-4EF3-85DD-09E27ACEEA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/>
          <a:p>
            <a:fld id="{A50ECBEB-8597-4EA4-9D29-E1D7025CFAA0}" type="datetime1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6262BA1-A5A7-45F4-B365-E880E1C32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80CF1E8-0939-4B4D-A4D3-E47E208FC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624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bg>
      <p:bgPr>
        <a:solidFill>
          <a:srgbClr val="2DA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íŝḷiďe">
            <a:extLst>
              <a:ext uri="{FF2B5EF4-FFF2-40B4-BE49-F238E27FC236}">
                <a16:creationId xmlns:a16="http://schemas.microsoft.com/office/drawing/2014/main" id="{4579D2BA-B7AE-F98D-C1AA-E86802071DC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email">
              <a:alphaModFix amt="5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1F54E3C-EC85-2444-3700-D70BE6F1CE8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495360"/>
            <a:ext cx="10858500" cy="16430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>
              <a:buNone/>
              <a:defRPr lang="en-US" altLang="zh-CN" sz="3200" b="1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354">
              <a:spcBef>
                <a:spcPct val="0"/>
              </a:spcBef>
            </a:pPr>
            <a:r>
              <a:rPr lang="en-US" altLang="zh-CN" dirty="0"/>
              <a:t>Click to edit Master text styles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A01EED25-4D2A-435D-A5F9-01DCC2F0748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5837829"/>
            <a:ext cx="5175248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8A0E05B-55F4-A93D-7847-C3FB41F69CB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30702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805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1" r:id="rId4"/>
    <p:sldLayoutId id="2147483654" r:id="rId5"/>
    <p:sldLayoutId id="2147483655" r:id="rId6"/>
    <p:sldLayoutId id="2147483656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1.xml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9" Type="http://schemas.openxmlformats.org/officeDocument/2006/relationships/chart" Target="../charts/chart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tags" Target="../tags/tag4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9" Type="http://schemas.openxmlformats.org/officeDocument/2006/relationships/chart" Target="../charts/chart1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5.xml"/><Relationship Id="rId3" Type="http://schemas.openxmlformats.org/officeDocument/2006/relationships/tags" Target="../tags/tag5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9" Type="http://schemas.openxmlformats.org/officeDocument/2006/relationships/chart" Target="../charts/char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4.xml"/><Relationship Id="rId1" Type="http://schemas.openxmlformats.org/officeDocument/2006/relationships/themeOverride" Target="../theme/themeOverride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7.xml"/><Relationship Id="rId3" Type="http://schemas.openxmlformats.org/officeDocument/2006/relationships/tags" Target="../tags/tag5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chart" Target="../charts/chart20.xml"/><Relationship Id="rId5" Type="http://schemas.openxmlformats.org/officeDocument/2006/relationships/tags" Target="../tags/tag59.xml"/><Relationship Id="rId10" Type="http://schemas.openxmlformats.org/officeDocument/2006/relationships/chart" Target="../charts/chart19.xml"/><Relationship Id="rId4" Type="http://schemas.openxmlformats.org/officeDocument/2006/relationships/tags" Target="../tags/tag58.xml"/><Relationship Id="rId9" Type="http://schemas.openxmlformats.org/officeDocument/2006/relationships/chart" Target="../charts/chart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1.xml"/><Relationship Id="rId3" Type="http://schemas.openxmlformats.org/officeDocument/2006/relationships/tags" Target="../tags/tag6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chart" Target="../charts/chart24.xml"/><Relationship Id="rId5" Type="http://schemas.openxmlformats.org/officeDocument/2006/relationships/tags" Target="../tags/tag65.xml"/><Relationship Id="rId10" Type="http://schemas.openxmlformats.org/officeDocument/2006/relationships/chart" Target="../charts/chart23.xml"/><Relationship Id="rId4" Type="http://schemas.openxmlformats.org/officeDocument/2006/relationships/tags" Target="../tags/tag64.xml"/><Relationship Id="rId9" Type="http://schemas.openxmlformats.org/officeDocument/2006/relationships/chart" Target="../charts/chart2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5.xml"/><Relationship Id="rId3" Type="http://schemas.openxmlformats.org/officeDocument/2006/relationships/tags" Target="../tags/tag6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chart" Target="../charts/chart28.xml"/><Relationship Id="rId5" Type="http://schemas.openxmlformats.org/officeDocument/2006/relationships/tags" Target="../tags/tag71.xml"/><Relationship Id="rId10" Type="http://schemas.openxmlformats.org/officeDocument/2006/relationships/chart" Target="../charts/chart27.xml"/><Relationship Id="rId4" Type="http://schemas.openxmlformats.org/officeDocument/2006/relationships/tags" Target="../tags/tag70.xml"/><Relationship Id="rId9" Type="http://schemas.openxmlformats.org/officeDocument/2006/relationships/chart" Target="../charts/chart2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9.xml"/><Relationship Id="rId3" Type="http://schemas.openxmlformats.org/officeDocument/2006/relationships/tags" Target="../tags/tag7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10" Type="http://schemas.openxmlformats.org/officeDocument/2006/relationships/chart" Target="../charts/chart31.xml"/><Relationship Id="rId4" Type="http://schemas.openxmlformats.org/officeDocument/2006/relationships/tags" Target="../tags/tag76.xml"/><Relationship Id="rId9" Type="http://schemas.openxmlformats.org/officeDocument/2006/relationships/chart" Target="../charts/chart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9.xml"/><Relationship Id="rId1" Type="http://schemas.openxmlformats.org/officeDocument/2006/relationships/themeOverride" Target="../theme/themeOverride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2.xml"/><Relationship Id="rId3" Type="http://schemas.openxmlformats.org/officeDocument/2006/relationships/tags" Target="../tags/tag8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chart" Target="../charts/chart35.xml"/><Relationship Id="rId5" Type="http://schemas.openxmlformats.org/officeDocument/2006/relationships/tags" Target="../tags/tag84.xml"/><Relationship Id="rId10" Type="http://schemas.openxmlformats.org/officeDocument/2006/relationships/chart" Target="../charts/chart34.xml"/><Relationship Id="rId4" Type="http://schemas.openxmlformats.org/officeDocument/2006/relationships/tags" Target="../tags/tag83.xml"/><Relationship Id="rId9" Type="http://schemas.openxmlformats.org/officeDocument/2006/relationships/chart" Target="../charts/char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6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chart" Target="../charts/chart39.xml"/><Relationship Id="rId5" Type="http://schemas.openxmlformats.org/officeDocument/2006/relationships/tags" Target="../tags/tag90.xml"/><Relationship Id="rId10" Type="http://schemas.openxmlformats.org/officeDocument/2006/relationships/chart" Target="../charts/chart38.xml"/><Relationship Id="rId4" Type="http://schemas.openxmlformats.org/officeDocument/2006/relationships/tags" Target="../tags/tag89.xml"/><Relationship Id="rId9" Type="http://schemas.openxmlformats.org/officeDocument/2006/relationships/chart" Target="../charts/chart3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0.xml"/><Relationship Id="rId3" Type="http://schemas.openxmlformats.org/officeDocument/2006/relationships/tags" Target="../tags/tag9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chart" Target="../charts/chart43.xml"/><Relationship Id="rId5" Type="http://schemas.openxmlformats.org/officeDocument/2006/relationships/tags" Target="../tags/tag96.xml"/><Relationship Id="rId10" Type="http://schemas.openxmlformats.org/officeDocument/2006/relationships/chart" Target="../charts/chart42.xml"/><Relationship Id="rId4" Type="http://schemas.openxmlformats.org/officeDocument/2006/relationships/tags" Target="../tags/tag95.xml"/><Relationship Id="rId9" Type="http://schemas.openxmlformats.org/officeDocument/2006/relationships/chart" Target="../charts/chart4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4.xml"/><Relationship Id="rId3" Type="http://schemas.openxmlformats.org/officeDocument/2006/relationships/tags" Target="../tags/tag10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10" Type="http://schemas.openxmlformats.org/officeDocument/2006/relationships/chart" Target="../charts/chart46.xml"/><Relationship Id="rId4" Type="http://schemas.openxmlformats.org/officeDocument/2006/relationships/tags" Target="../tags/tag101.xml"/><Relationship Id="rId9" Type="http://schemas.openxmlformats.org/officeDocument/2006/relationships/chart" Target="../charts/chart4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4.xml"/><Relationship Id="rId1" Type="http://schemas.openxmlformats.org/officeDocument/2006/relationships/themeOverride" Target="../theme/themeOverride29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9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tags" Target="../tags/tag1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9" Type="http://schemas.openxmlformats.org/officeDocument/2006/relationships/chart" Target="../charts/char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tags" Target="../tags/tag2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9" Type="http://schemas.openxmlformats.org/officeDocument/2006/relationships/chart" Target="../charts/char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9.xml"/><Relationship Id="rId1" Type="http://schemas.openxmlformats.org/officeDocument/2006/relationships/themeOverride" Target="../theme/themeOverride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9" Type="http://schemas.openxmlformats.org/officeDocument/2006/relationships/chart" Target="../charts/char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ḻï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ïśľíḑé">
            <a:extLst>
              <a:ext uri="{FF2B5EF4-FFF2-40B4-BE49-F238E27FC236}">
                <a16:creationId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1839" y="2481942"/>
            <a:ext cx="9921270" cy="1714521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M.A.D.E 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产业研究</a:t>
            </a:r>
            <a:br>
              <a:rPr lang="en-US" altLang="zh-CN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价格</a:t>
            </a:r>
            <a:r>
              <a:rPr lang="en-US" altLang="zh-CN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/</a:t>
            </a:r>
            <a:r>
              <a:rPr lang="zh-CN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优惠指数走势报告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2" name="iṡ1íḑé">
            <a:extLst>
              <a:ext uri="{FF2B5EF4-FFF2-40B4-BE49-F238E27FC236}">
                <a16:creationId xmlns:a16="http://schemas.microsoft.com/office/drawing/2014/main" id="{BFF7D8B0-524B-4065-95EB-00BAEDA269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/>
              <a:t>www.</a:t>
            </a:r>
            <a:r>
              <a:rPr lang="en-US" altLang="zh-CN" dirty="0" err="1"/>
              <a:t>isengine</a:t>
            </a:r>
            <a:r>
              <a:rPr lang="en-US" altLang="zh-CN" dirty="0"/>
              <a:t>.</a:t>
            </a:r>
            <a:r>
              <a:rPr lang="en-GB" altLang="zh-CN" dirty="0"/>
              <a:t>com.cn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F4FA66-4ABF-62FE-B0FE-8439F2A24D95}"/>
              </a:ext>
            </a:extLst>
          </p:cNvPr>
          <p:cNvSpPr txBox="1"/>
          <p:nvPr/>
        </p:nvSpPr>
        <p:spPr>
          <a:xfrm>
            <a:off x="4470205" y="4730620"/>
            <a:ext cx="272453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+mn-ea"/>
              </a:rPr>
              <a:t>2023</a:t>
            </a:r>
            <a:r>
              <a:rPr lang="zh-CN" altLang="en-US" b="1" dirty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b="1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4724CA-FF36-5492-69EA-0E751D808D43}"/>
              </a:ext>
            </a:extLst>
          </p:cNvPr>
          <p:cNvSpPr txBox="1"/>
          <p:nvPr/>
        </p:nvSpPr>
        <p:spPr>
          <a:xfrm>
            <a:off x="2711384" y="1590557"/>
            <a:ext cx="624218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全国乘用车市场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月整体轿车市场平均优惠变化指数为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0.54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，平均优惠幅度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万；新能源轿车市场平均优惠变化指数为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1.00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，平均优惠幅度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1.27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月轿车市场中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只有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级市场优惠环比减少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13.2%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，其他细分市场均有所上涨，其中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级增加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17.2%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级增加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1.2%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级分别增加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0.3%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2.2%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新能源轿车市场中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A00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级、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级的优惠较上月分别减少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13.2%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5.9%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0.2%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级环比分别增加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12.9%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11.2%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26" name="Object 4">
            <a:extLst>
              <a:ext uri="{FF2B5EF4-FFF2-40B4-BE49-F238E27FC236}">
                <a16:creationId xmlns:a16="http://schemas.microsoft.com/office/drawing/2014/main" id="{100E3761-974A-8009-290F-B1779C48EF0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734586877"/>
              </p:ext>
            </p:extLst>
          </p:nvPr>
        </p:nvGraphicFramePr>
        <p:xfrm>
          <a:off x="662434" y="3244278"/>
          <a:ext cx="4932000" cy="2687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平均优惠变化指数</a:t>
            </a:r>
            <a:r>
              <a:rPr lang="en-US" altLang="zh-CN" dirty="0"/>
              <a:t>—</a:t>
            </a:r>
            <a:r>
              <a:rPr lang="zh-CN" altLang="en-US" dirty="0"/>
              <a:t>轿车市场</a:t>
            </a:r>
          </a:p>
        </p:txBody>
      </p:sp>
      <p:graphicFrame>
        <p:nvGraphicFramePr>
          <p:cNvPr id="23" name="表格 23">
            <a:extLst>
              <a:ext uri="{FF2B5EF4-FFF2-40B4-BE49-F238E27FC236}">
                <a16:creationId xmlns:a16="http://schemas.microsoft.com/office/drawing/2014/main" id="{A5E5C58B-445F-0B5E-50E1-53B4563255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456625"/>
              </p:ext>
            </p:extLst>
          </p:nvPr>
        </p:nvGraphicFramePr>
        <p:xfrm>
          <a:off x="6347010" y="3244277"/>
          <a:ext cx="5171890" cy="12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4378">
                  <a:extLst>
                    <a:ext uri="{9D8B030D-6E8A-4147-A177-3AD203B41FA5}">
                      <a16:colId xmlns:a16="http://schemas.microsoft.com/office/drawing/2014/main" val="282393873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021244696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38333145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134809250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252245616"/>
                    </a:ext>
                  </a:extLst>
                </a:gridCol>
              </a:tblGrid>
              <a:tr h="206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整体市场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上月优惠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本月优惠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环比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折扣率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434350"/>
                  </a:ext>
                </a:extLst>
              </a:tr>
              <a:tr h="2064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A00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-13.2%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8875843"/>
                  </a:ext>
                </a:extLst>
              </a:tr>
              <a:tr h="2064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A0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269187"/>
                  </a:ext>
                </a:extLst>
              </a:tr>
              <a:tr h="2064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A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1351843"/>
                  </a:ext>
                </a:extLst>
              </a:tr>
              <a:tr h="2064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B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4809745"/>
                  </a:ext>
                </a:extLst>
              </a:tr>
              <a:tr h="2064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C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324095"/>
                  </a:ext>
                </a:extLst>
              </a:tr>
            </a:tbl>
          </a:graphicData>
        </a:graphic>
      </p:graphicFrame>
      <p:graphicFrame>
        <p:nvGraphicFramePr>
          <p:cNvPr id="29" name="表格 23">
            <a:extLst>
              <a:ext uri="{FF2B5EF4-FFF2-40B4-BE49-F238E27FC236}">
                <a16:creationId xmlns:a16="http://schemas.microsoft.com/office/drawing/2014/main" id="{6D5CED0E-1653-0BB1-B5BF-1E9D81FE4F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24012"/>
              </p:ext>
            </p:extLst>
          </p:nvPr>
        </p:nvGraphicFramePr>
        <p:xfrm>
          <a:off x="6347010" y="4695043"/>
          <a:ext cx="5171890" cy="12365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4378">
                  <a:extLst>
                    <a:ext uri="{9D8B030D-6E8A-4147-A177-3AD203B41FA5}">
                      <a16:colId xmlns:a16="http://schemas.microsoft.com/office/drawing/2014/main" val="282393873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021244696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38333145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134809250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252245616"/>
                    </a:ext>
                  </a:extLst>
                </a:gridCol>
              </a:tblGrid>
              <a:tr h="2060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新能源市场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上月优惠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本月优惠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环比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折扣率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434350"/>
                  </a:ext>
                </a:extLst>
              </a:tr>
              <a:tr h="20609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A00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-13.2%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8875843"/>
                  </a:ext>
                </a:extLst>
              </a:tr>
              <a:tr h="20609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A0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269187"/>
                  </a:ext>
                </a:extLst>
              </a:tr>
              <a:tr h="20609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A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-5.9%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1351843"/>
                  </a:ext>
                </a:extLst>
              </a:tr>
              <a:tr h="20609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B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1812809"/>
                  </a:ext>
                </a:extLst>
              </a:tr>
              <a:tr h="20609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C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0701497"/>
                  </a:ext>
                </a:extLst>
              </a:tr>
            </a:tbl>
          </a:graphicData>
        </a:graphic>
      </p:graphicFrame>
      <p:graphicFrame>
        <p:nvGraphicFramePr>
          <p:cNvPr id="2" name="Object 4">
            <a:extLst>
              <a:ext uri="{FF2B5EF4-FFF2-40B4-BE49-F238E27FC236}">
                <a16:creationId xmlns:a16="http://schemas.microsoft.com/office/drawing/2014/main" id="{EA27F1BC-B0A6-42C9-ACEB-9311682FEC36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24791257"/>
              </p:ext>
            </p:extLst>
          </p:nvPr>
        </p:nvGraphicFramePr>
        <p:xfrm>
          <a:off x="662433" y="3244277"/>
          <a:ext cx="4932000" cy="133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631D18AF-6263-7B7A-F8F4-81423A58DC9F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6347010" y="2782800"/>
            <a:ext cx="5171890" cy="354343"/>
            <a:chOff x="2330450" y="2101520"/>
            <a:chExt cx="4308475" cy="354343"/>
          </a:xfrm>
          <a:solidFill>
            <a:schemeClr val="accent6">
              <a:lumMod val="50000"/>
            </a:schemeClr>
          </a:solidFill>
        </p:grpSpPr>
        <p:sp>
          <p:nvSpPr>
            <p:cNvPr id="4" name="AutoShape 12">
              <a:extLst>
                <a:ext uri="{FF2B5EF4-FFF2-40B4-BE49-F238E27FC236}">
                  <a16:creationId xmlns:a16="http://schemas.microsoft.com/office/drawing/2014/main" id="{89A5056E-01A9-93E1-C0F3-B3068264B3D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7" name="Text Box 10">
              <a:extLst>
                <a:ext uri="{FF2B5EF4-FFF2-40B4-BE49-F238E27FC236}">
                  <a16:creationId xmlns:a16="http://schemas.microsoft.com/office/drawing/2014/main" id="{5A981CA9-CCED-795E-D5B5-D1D066D257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市场优惠变化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FE37D6A-1AB3-1591-2A50-50C049A9922F}"/>
              </a:ext>
            </a:extLst>
          </p:cNvPr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662433" y="2782800"/>
            <a:ext cx="4932000" cy="354343"/>
            <a:chOff x="2330450" y="2101520"/>
            <a:chExt cx="4308475" cy="354343"/>
          </a:xfrm>
          <a:solidFill>
            <a:schemeClr val="accent6">
              <a:lumMod val="50000"/>
            </a:schemeClr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EDD717FE-5719-6248-F329-7B665677463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D6D4CA86-999F-8C99-F616-2D8DC780BD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97CF8EA4-EDF3-8D82-8F61-F8BC0D210BC7}"/>
              </a:ext>
            </a:extLst>
          </p:cNvPr>
          <p:cNvSpPr txBox="1"/>
          <p:nvPr/>
        </p:nvSpPr>
        <p:spPr>
          <a:xfrm>
            <a:off x="5044440" y="3266207"/>
            <a:ext cx="623302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" b="1" dirty="0"/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1049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市场平均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优惠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1.4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，平均优惠幅度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.98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万；新能源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市场平均优惠变化指数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2.21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，平均优惠幅度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1.88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市场整体优惠保持稳定，其中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级平均优惠幅度环比减少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7.0%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级、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级平均优惠分别环比增加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1.9%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1.2%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3.5%</a:t>
            </a:r>
          </a:p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新能源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市场整体优惠有所增加，其中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级分别增加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2.4%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0.5%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4.0%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级未出现明显变化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26" name="Object 4">
            <a:extLst>
              <a:ext uri="{FF2B5EF4-FFF2-40B4-BE49-F238E27FC236}">
                <a16:creationId xmlns:a16="http://schemas.microsoft.com/office/drawing/2014/main" id="{100E3761-974A-8009-290F-B1779C48EF0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86824494"/>
              </p:ext>
            </p:extLst>
          </p:nvPr>
        </p:nvGraphicFramePr>
        <p:xfrm>
          <a:off x="662434" y="3244278"/>
          <a:ext cx="4932000" cy="2687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平均优惠变化指数</a:t>
            </a:r>
            <a:r>
              <a:rPr lang="en-US" altLang="zh-CN" dirty="0"/>
              <a:t>—SUV</a:t>
            </a:r>
            <a:r>
              <a:rPr lang="zh-CN" altLang="en-US" dirty="0"/>
              <a:t>市场</a:t>
            </a:r>
          </a:p>
        </p:txBody>
      </p:sp>
      <p:graphicFrame>
        <p:nvGraphicFramePr>
          <p:cNvPr id="23" name="表格 23">
            <a:extLst>
              <a:ext uri="{FF2B5EF4-FFF2-40B4-BE49-F238E27FC236}">
                <a16:creationId xmlns:a16="http://schemas.microsoft.com/office/drawing/2014/main" id="{A5E5C58B-445F-0B5E-50E1-53B4563255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554522"/>
              </p:ext>
            </p:extLst>
          </p:nvPr>
        </p:nvGraphicFramePr>
        <p:xfrm>
          <a:off x="6347010" y="3244277"/>
          <a:ext cx="5171890" cy="12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4378">
                  <a:extLst>
                    <a:ext uri="{9D8B030D-6E8A-4147-A177-3AD203B41FA5}">
                      <a16:colId xmlns:a16="http://schemas.microsoft.com/office/drawing/2014/main" val="282393873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021244696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38333145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134809250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252245616"/>
                    </a:ext>
                  </a:extLst>
                </a:gridCol>
              </a:tblGrid>
              <a:tr h="2476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整体市场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上月优惠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本月优惠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环比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折扣率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434350"/>
                  </a:ext>
                </a:extLst>
              </a:tr>
              <a:tr h="247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A0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8875843"/>
                  </a:ext>
                </a:extLst>
              </a:tr>
              <a:tr h="247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A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269187"/>
                  </a:ext>
                </a:extLst>
              </a:tr>
              <a:tr h="247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B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4809745"/>
                  </a:ext>
                </a:extLst>
              </a:tr>
              <a:tr h="247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C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-7.0%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324095"/>
                  </a:ext>
                </a:extLst>
              </a:tr>
            </a:tbl>
          </a:graphicData>
        </a:graphic>
      </p:graphicFrame>
      <p:graphicFrame>
        <p:nvGraphicFramePr>
          <p:cNvPr id="29" name="表格 23">
            <a:extLst>
              <a:ext uri="{FF2B5EF4-FFF2-40B4-BE49-F238E27FC236}">
                <a16:creationId xmlns:a16="http://schemas.microsoft.com/office/drawing/2014/main" id="{6D5CED0E-1653-0BB1-B5BF-1E9D81FE4F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195326"/>
              </p:ext>
            </p:extLst>
          </p:nvPr>
        </p:nvGraphicFramePr>
        <p:xfrm>
          <a:off x="6347010" y="4695043"/>
          <a:ext cx="5171890" cy="12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4378">
                  <a:extLst>
                    <a:ext uri="{9D8B030D-6E8A-4147-A177-3AD203B41FA5}">
                      <a16:colId xmlns:a16="http://schemas.microsoft.com/office/drawing/2014/main" val="282393873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021244696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38333145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134809250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252245616"/>
                    </a:ext>
                  </a:extLst>
                </a:gridCol>
              </a:tblGrid>
              <a:tr h="2476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新能源市场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上月优惠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本月优惠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环比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折扣率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434350"/>
                  </a:ext>
                </a:extLst>
              </a:tr>
              <a:tr h="247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A0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8875843"/>
                  </a:ext>
                </a:extLst>
              </a:tr>
              <a:tr h="247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A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1351843"/>
                  </a:ext>
                </a:extLst>
              </a:tr>
              <a:tr h="247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B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1812809"/>
                  </a:ext>
                </a:extLst>
              </a:tr>
              <a:tr h="247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C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0701497"/>
                  </a:ext>
                </a:extLst>
              </a:tr>
            </a:tbl>
          </a:graphicData>
        </a:graphic>
      </p:graphicFrame>
      <p:graphicFrame>
        <p:nvGraphicFramePr>
          <p:cNvPr id="2" name="Object 4">
            <a:extLst>
              <a:ext uri="{FF2B5EF4-FFF2-40B4-BE49-F238E27FC236}">
                <a16:creationId xmlns:a16="http://schemas.microsoft.com/office/drawing/2014/main" id="{EA27F1BC-B0A6-42C9-ACEB-9311682FEC36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890931541"/>
              </p:ext>
            </p:extLst>
          </p:nvPr>
        </p:nvGraphicFramePr>
        <p:xfrm>
          <a:off x="662433" y="3244277"/>
          <a:ext cx="4932000" cy="133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72739C70-8689-1F4E-16D9-D7A8B299166E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6347010" y="2782800"/>
            <a:ext cx="5171890" cy="354343"/>
            <a:chOff x="2330450" y="2101520"/>
            <a:chExt cx="4308475" cy="354343"/>
          </a:xfrm>
          <a:solidFill>
            <a:schemeClr val="accent6">
              <a:lumMod val="50000"/>
            </a:schemeClr>
          </a:solidFill>
        </p:grpSpPr>
        <p:sp>
          <p:nvSpPr>
            <p:cNvPr id="4" name="AutoShape 12">
              <a:extLst>
                <a:ext uri="{FF2B5EF4-FFF2-40B4-BE49-F238E27FC236}">
                  <a16:creationId xmlns:a16="http://schemas.microsoft.com/office/drawing/2014/main" id="{A38A8EAA-EF85-5E6D-D091-4BDDB66757E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7" name="Text Box 10">
              <a:extLst>
                <a:ext uri="{FF2B5EF4-FFF2-40B4-BE49-F238E27FC236}">
                  <a16:creationId xmlns:a16="http://schemas.microsoft.com/office/drawing/2014/main" id="{03C11856-94B2-9145-3FA8-948FB743F1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细分市场优惠变化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AF76294-0700-F306-6BF4-FF5A46140271}"/>
              </a:ext>
            </a:extLst>
          </p:cNvPr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662433" y="2782800"/>
            <a:ext cx="4932000" cy="354343"/>
            <a:chOff x="2330450" y="2101520"/>
            <a:chExt cx="4308475" cy="354343"/>
          </a:xfrm>
          <a:solidFill>
            <a:schemeClr val="accent6">
              <a:lumMod val="50000"/>
            </a:schemeClr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A850B450-BEB7-3B63-BBD3-94F7E2CC964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94990D04-6014-647D-3FEC-9F7A9A7DA7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2B0DD03F-C510-E896-C5FF-053354451802}"/>
              </a:ext>
            </a:extLst>
          </p:cNvPr>
          <p:cNvSpPr txBox="1"/>
          <p:nvPr/>
        </p:nvSpPr>
        <p:spPr>
          <a:xfrm>
            <a:off x="5044440" y="3266207"/>
            <a:ext cx="623302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" b="1" dirty="0"/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06601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市场平均优惠变化指数为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14.42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，平均优惠幅度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0.67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万；新能源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市场平均优惠变化指数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2.81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，平均优惠幅度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0.49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整体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市场优惠幅度较上月增加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500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元，增幅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7.3%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，而新能源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市场本月整体优惠小幅增加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100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元，增幅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2.5%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8D328E3-369C-92D4-862E-1B51FAB08EA1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347010" y="2782800"/>
            <a:ext cx="5171890" cy="354343"/>
            <a:chOff x="2330450" y="2101520"/>
            <a:chExt cx="4308475" cy="354343"/>
          </a:xfrm>
          <a:solidFill>
            <a:schemeClr val="accent6">
              <a:lumMod val="50000"/>
            </a:schemeClr>
          </a:solidFill>
        </p:grpSpPr>
        <p:sp>
          <p:nvSpPr>
            <p:cNvPr id="9" name="AutoShape 12">
              <a:extLst>
                <a:ext uri="{FF2B5EF4-FFF2-40B4-BE49-F238E27FC236}">
                  <a16:creationId xmlns:a16="http://schemas.microsoft.com/office/drawing/2014/main" id="{3BDD35B9-7362-C741-D023-19918DAF63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0" name="Text Box 10">
              <a:extLst>
                <a:ext uri="{FF2B5EF4-FFF2-40B4-BE49-F238E27FC236}">
                  <a16:creationId xmlns:a16="http://schemas.microsoft.com/office/drawing/2014/main" id="{180BF698-CA3C-34AA-3C61-9B20091D0D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市场优惠变化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26" name="Object 4">
            <a:extLst>
              <a:ext uri="{FF2B5EF4-FFF2-40B4-BE49-F238E27FC236}">
                <a16:creationId xmlns:a16="http://schemas.microsoft.com/office/drawing/2014/main" id="{100E3761-974A-8009-290F-B1779C48EF0B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850606407"/>
              </p:ext>
            </p:extLst>
          </p:nvPr>
        </p:nvGraphicFramePr>
        <p:xfrm>
          <a:off x="662434" y="3244278"/>
          <a:ext cx="4932000" cy="2687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平均优惠变化指数</a:t>
            </a:r>
            <a:r>
              <a:rPr lang="en-US" altLang="zh-CN" dirty="0"/>
              <a:t>—MPV</a:t>
            </a:r>
            <a:r>
              <a:rPr lang="zh-CN" altLang="en-US" dirty="0"/>
              <a:t>市场</a:t>
            </a:r>
          </a:p>
        </p:txBody>
      </p:sp>
      <p:graphicFrame>
        <p:nvGraphicFramePr>
          <p:cNvPr id="23" name="表格 23">
            <a:extLst>
              <a:ext uri="{FF2B5EF4-FFF2-40B4-BE49-F238E27FC236}">
                <a16:creationId xmlns:a16="http://schemas.microsoft.com/office/drawing/2014/main" id="{A5E5C58B-445F-0B5E-50E1-53B4563255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162152"/>
              </p:ext>
            </p:extLst>
          </p:nvPr>
        </p:nvGraphicFramePr>
        <p:xfrm>
          <a:off x="6347010" y="3244277"/>
          <a:ext cx="5171890" cy="12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4378">
                  <a:extLst>
                    <a:ext uri="{9D8B030D-6E8A-4147-A177-3AD203B41FA5}">
                      <a16:colId xmlns:a16="http://schemas.microsoft.com/office/drawing/2014/main" val="282393873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021244696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38333145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134809250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252245616"/>
                    </a:ext>
                  </a:extLst>
                </a:gridCol>
              </a:tblGrid>
              <a:tr h="4552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整体市场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上月优惠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本月优惠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环比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折扣率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434350"/>
                  </a:ext>
                </a:extLst>
              </a:tr>
              <a:tr h="78310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MPV</a:t>
                      </a:r>
                      <a:endParaRPr lang="zh-CN" altLang="en-US" sz="14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0.62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0.67</a:t>
                      </a:r>
                      <a:endParaRPr lang="zh-CN" altLang="en-US" sz="14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rgbClr val="9C0006"/>
                          </a:solidFill>
                          <a:latin typeface="+mn-ea"/>
                          <a:ea typeface="+mn-ea"/>
                        </a:rPr>
                        <a:t>7.3%</a:t>
                      </a:r>
                      <a:endParaRPr lang="zh-CN" altLang="en-US" sz="1400" b="1" dirty="0">
                        <a:solidFill>
                          <a:srgbClr val="9C0006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3.2%</a:t>
                      </a:r>
                      <a:endParaRPr lang="zh-CN" altLang="en-US" sz="14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324095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:a16="http://schemas.microsoft.com/office/drawing/2014/main" id="{3EB163EF-4165-F096-C1FD-CEE7F2EC988A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662433" y="2782800"/>
            <a:ext cx="4932000" cy="354343"/>
            <a:chOff x="2330450" y="2101520"/>
            <a:chExt cx="4308475" cy="354343"/>
          </a:xfrm>
          <a:solidFill>
            <a:schemeClr val="accent6">
              <a:lumMod val="50000"/>
            </a:schemeClr>
          </a:solidFill>
        </p:grpSpPr>
        <p:sp>
          <p:nvSpPr>
            <p:cNvPr id="25" name="AutoShape 12">
              <a:extLst>
                <a:ext uri="{FF2B5EF4-FFF2-40B4-BE49-F238E27FC236}">
                  <a16:creationId xmlns:a16="http://schemas.microsoft.com/office/drawing/2014/main" id="{7B74C53C-845B-8941-0FDB-8462235399A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8" name="Text Box 10">
              <a:extLst>
                <a:ext uri="{FF2B5EF4-FFF2-40B4-BE49-F238E27FC236}">
                  <a16:creationId xmlns:a16="http://schemas.microsoft.com/office/drawing/2014/main" id="{E1512D94-8185-592F-F408-687EAC7226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29" name="表格 23">
            <a:extLst>
              <a:ext uri="{FF2B5EF4-FFF2-40B4-BE49-F238E27FC236}">
                <a16:creationId xmlns:a16="http://schemas.microsoft.com/office/drawing/2014/main" id="{6D5CED0E-1653-0BB1-B5BF-1E9D81FE4F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528111"/>
              </p:ext>
            </p:extLst>
          </p:nvPr>
        </p:nvGraphicFramePr>
        <p:xfrm>
          <a:off x="6347010" y="4695043"/>
          <a:ext cx="5171890" cy="12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4378">
                  <a:extLst>
                    <a:ext uri="{9D8B030D-6E8A-4147-A177-3AD203B41FA5}">
                      <a16:colId xmlns:a16="http://schemas.microsoft.com/office/drawing/2014/main" val="282393873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021244696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38333145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134809250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252245616"/>
                    </a:ext>
                  </a:extLst>
                </a:gridCol>
              </a:tblGrid>
              <a:tr h="4552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新能源市场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上月优惠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本月优惠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环比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折扣率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434350"/>
                  </a:ext>
                </a:extLst>
              </a:tr>
              <a:tr h="78310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MPV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0.48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0.49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1" kern="1200" dirty="0">
                          <a:solidFill>
                            <a:srgbClr val="9C0006"/>
                          </a:solidFill>
                          <a:latin typeface="+mn-ea"/>
                          <a:ea typeface="+mn-ea"/>
                          <a:cs typeface="+mn-cs"/>
                        </a:rPr>
                        <a:t>2.5%</a:t>
                      </a:r>
                      <a:endParaRPr lang="zh-CN" altLang="en-US" sz="1400" b="1" kern="1200" dirty="0">
                        <a:solidFill>
                          <a:srgbClr val="9C0006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0701497"/>
                  </a:ext>
                </a:extLst>
              </a:tr>
            </a:tbl>
          </a:graphicData>
        </a:graphic>
      </p:graphicFrame>
      <p:graphicFrame>
        <p:nvGraphicFramePr>
          <p:cNvPr id="2" name="Object 4">
            <a:extLst>
              <a:ext uri="{FF2B5EF4-FFF2-40B4-BE49-F238E27FC236}">
                <a16:creationId xmlns:a16="http://schemas.microsoft.com/office/drawing/2014/main" id="{EA27F1BC-B0A6-42C9-ACEB-9311682FEC36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851676712"/>
              </p:ext>
            </p:extLst>
          </p:nvPr>
        </p:nvGraphicFramePr>
        <p:xfrm>
          <a:off x="662433" y="3244277"/>
          <a:ext cx="4932000" cy="133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6A401D51-953F-FCA0-2584-356060DC6441}"/>
              </a:ext>
            </a:extLst>
          </p:cNvPr>
          <p:cNvSpPr txBox="1"/>
          <p:nvPr/>
        </p:nvSpPr>
        <p:spPr>
          <a:xfrm>
            <a:off x="5044440" y="3266207"/>
            <a:ext cx="623302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" b="1" dirty="0"/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34537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2023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全国乘用车市场加权价格指数</a:t>
            </a:r>
            <a:endParaRPr lang="en-GB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" name="iś1ïďé">
            <a:extLst>
              <a:ext uri="{FF2B5EF4-FFF2-40B4-BE49-F238E27FC236}">
                <a16:creationId xmlns:a16="http://schemas.microsoft.com/office/drawing/2014/main" id="{1BC2B274-6096-4E6F-B8DF-3F118E2D9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5B630-C7FF-41C0-9923-C5E5E29EED81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351652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2DA0FF"/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03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2DA0FF"/>
              </a:solidFill>
              <a:effectLst/>
              <a:uLnTx/>
              <a:uFillTx/>
              <a:latin typeface="Arial"/>
              <a:ea typeface="微软雅黑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037951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0.02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16.67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本月市场整体成交均价较上月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上涨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4,00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2.5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2023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年首月，全国乘用车市场整体成交均价明显上涨，三大车身形式市场均价环比都出现不同幅度上升，其中轿车和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市场环比同时上升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2.1%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9.4%</a:t>
            </a: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月度价格变化指数</a:t>
              </a:r>
              <a:endParaRPr lang="zh-HK" altLang="en-US" sz="1700" b="1" kern="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月度销量环比变化</a:t>
              </a:r>
              <a:endParaRPr lang="zh-HK" altLang="en-US" sz="1700" b="1" kern="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本月整体市场监测车型销量合计</a:t>
            </a:r>
            <a:r>
              <a:rPr lang="en-US" altLang="zh-CN" sz="900" b="1" kern="0" dirty="0">
                <a:solidFill>
                  <a:srgbClr val="000000">
                    <a:lumMod val="75000"/>
                    <a:lumOff val="25000"/>
                  </a:srgbClr>
                </a:solidFill>
              </a:rPr>
              <a:t>94.9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万辆</a:t>
            </a:r>
          </a:p>
        </p:txBody>
      </p: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8820081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829976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+2.1%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+2.1%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+9.4%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841829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月度均价环比变化</a:t>
              </a:r>
              <a:endParaRPr lang="zh-HK" altLang="en-US" sz="1700" b="1" kern="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id="{118B8C74-EB11-3AA1-4855-42D648F3B3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168845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9" name="文本框 48">
            <a:extLst>
              <a:ext uri="{FF2B5EF4-FFF2-40B4-BE49-F238E27FC236}">
                <a16:creationId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927935" y="3902546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轿车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44.5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46.9%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5927935" y="49183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SUV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45.8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48.3%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72F3D55-1C61-75FC-E3F8-F5BB0C93D9BF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MPV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: 4.6</a:t>
            </a:r>
            <a:r>
              <a:rPr lang="zh-CN" altLang="en-US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000000">
                  <a:lumMod val="75000"/>
                  <a:lumOff val="25000"/>
                </a:srgbClr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: 4.8%</a:t>
            </a:r>
          </a:p>
        </p:txBody>
      </p: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625084895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957869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106827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月轿车市场价格变化指数为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0.02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15.57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本月轿车市场成交均价较上月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上涨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3,200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2.1%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月轿车市场各细分市场中虽然只有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级市场均价环比上升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3.5%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级市场环比分别下降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1.7%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4.7%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0.5%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，但由于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级市场增长金额较大，因此轿车市场整体均价仍然出现上涨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本月轿车市场监测车型销量合计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44.5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36581745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092698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183645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</a:rPr>
                        <a:t>-1.7%</a:t>
                      </a:r>
                      <a:endParaRPr lang="zh-CN" altLang="en-US" sz="900" b="1" dirty="0">
                        <a:solidFill>
                          <a:srgbClr val="0061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</a:t>
                      </a:r>
                      <a:r>
                        <a:rPr lang="zh-CN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-4.7%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B</a:t>
                      </a:r>
                      <a:r>
                        <a:rPr lang="zh-CN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-0.5%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</a:t>
                      </a:r>
                      <a:r>
                        <a:rPr lang="zh-CN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+3.5%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4224810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117631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D2F20FB4-99FC-E0A3-633C-E485917201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5187581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BBA78F07-5B46-804C-3592-4C0DE36F42D8}"/>
              </a:ext>
            </a:extLst>
          </p:cNvPr>
          <p:cNvSpPr txBox="1"/>
          <p:nvPr/>
        </p:nvSpPr>
        <p:spPr>
          <a:xfrm>
            <a:off x="5990446" y="374149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11.1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24.9%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C36F532-8E8B-C6A5-57EB-69BE5F0DD925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27.0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60.7%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1D8660-D5B8-0676-FC04-93407496F858}"/>
              </a:ext>
            </a:extLst>
          </p:cNvPr>
          <p:cNvSpPr txBox="1"/>
          <p:nvPr/>
        </p:nvSpPr>
        <p:spPr>
          <a:xfrm>
            <a:off x="7528297" y="370878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C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4.4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9.9%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4FCF32A-1D9D-D10C-C01F-F0E27D5D88BF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A0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2.0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4.5%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15528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0.02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17.25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本月市场整体成交均价较上月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上涨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3,500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2.1%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市场中高端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级细分市场成交均价分别上升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3.6%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13.3%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，而低端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级市场则分别下降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4.3%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5.5%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—SUV</a:t>
            </a:r>
            <a:r>
              <a:rPr lang="zh-CN" altLang="en-US" dirty="0"/>
              <a:t>市场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B2F0498-33FD-8034-4DE2-7C63E0FF1D72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8" name="AutoShape 12">
              <a:extLst>
                <a:ext uri="{FF2B5EF4-FFF2-40B4-BE49-F238E27FC236}">
                  <a16:creationId xmlns:a16="http://schemas.microsoft.com/office/drawing/2014/main" id="{962A4836-1F92-5435-44A5-779DD6358BF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9" name="Text Box 10">
              <a:extLst>
                <a:ext uri="{FF2B5EF4-FFF2-40B4-BE49-F238E27FC236}">
                  <a16:creationId xmlns:a16="http://schemas.microsoft.com/office/drawing/2014/main" id="{9317A862-38D4-76AD-E7DD-C429B82F4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E43D16AD-0924-A449-1FCE-094292648749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</a:t>
            </a:r>
            <a:r>
              <a:rPr lang="en-US" altLang="zh-CN" sz="900" b="1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45.8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14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509799511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313453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512053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</a:rPr>
                        <a:t>-4.3%</a:t>
                      </a:r>
                      <a:endParaRPr lang="zh-CN" altLang="en-US" sz="900" b="1" dirty="0">
                        <a:solidFill>
                          <a:srgbClr val="0061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</a:t>
                      </a:r>
                      <a:r>
                        <a:rPr lang="zh-CN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-5.5%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B</a:t>
                      </a:r>
                      <a:r>
                        <a:rPr lang="zh-CN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+3.6%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</a:t>
                      </a:r>
                      <a:r>
                        <a:rPr lang="zh-CN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+13.3%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8692022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4675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0BFE06A1-6C61-A79A-1CD1-F5D6E75ECA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8942065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07609EAE-8504-DD52-5225-6D6562CE6862}"/>
              </a:ext>
            </a:extLst>
          </p:cNvPr>
          <p:cNvSpPr txBox="1"/>
          <p:nvPr/>
        </p:nvSpPr>
        <p:spPr>
          <a:xfrm>
            <a:off x="6358023" y="384193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9.5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20.8%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CBE410B-3B16-EA75-76A3-03562AED2F5A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29.9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65.2%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A92B934-85E7-C000-ED3B-6C91EDD3568C}"/>
              </a:ext>
            </a:extLst>
          </p:cNvPr>
          <p:cNvSpPr txBox="1"/>
          <p:nvPr/>
        </p:nvSpPr>
        <p:spPr>
          <a:xfrm>
            <a:off x="7528297" y="370878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C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1.8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3.9%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70FA36F-351E-4818-671B-95602B4F96AD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A0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4.6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10.1%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31145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0.09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21.52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本月市场整体成交均价较上月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18,500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9.4%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市场成交均价回升明显，其中高端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万以上车型的销量占比扩大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，成为该市场整体均价上涨的主要原因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—MPV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784386490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8B8F941-A0C3-5350-6DB5-09D7B5BB6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497243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730247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赛那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343,658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五菱宏光 </a:t>
                      </a:r>
                      <a:r>
                        <a:rPr 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47,189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-49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五菱佳辰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80,463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五菱宏光 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PLUS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53,524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-33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 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230,904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-33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-5.0%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 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M8 </a:t>
                      </a:r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双擎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299,800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3.8%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格瑞维亚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408,472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奥德赛 锐</a:t>
                      </a:r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·</a:t>
                      </a:r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混动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268,703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-1,095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GL8 </a:t>
                      </a:r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陆上公务舱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242,348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-7,311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-2.4%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世纪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529,900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351314C-2943-9FAB-7664-074E3E408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5489698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976C1EF-ACD6-0236-25A1-21D3CFE0A1ED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C7E0B5-BC86-33E6-B377-2468EA509648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本月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63080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2023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全国乘用车市场加权优惠指数</a:t>
            </a:r>
            <a:endParaRPr lang="en-GB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" name="iś1ïďé">
            <a:extLst>
              <a:ext uri="{FF2B5EF4-FFF2-40B4-BE49-F238E27FC236}">
                <a16:creationId xmlns:a16="http://schemas.microsoft.com/office/drawing/2014/main" id="{1BC2B274-6096-4E6F-B8DF-3F118E2D9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5B630-C7FF-41C0-9923-C5E5E29EED81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351652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2DA0FF"/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04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2DA0FF"/>
              </a:solidFill>
              <a:effectLst/>
              <a:uLnTx/>
              <a:uFillTx/>
              <a:latin typeface="Arial"/>
              <a:ea typeface="微软雅黑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652729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2.62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本月市场整体优惠幅度较上月增加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2,300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9.8%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月乘用车市场整体优惠幅度较去年年末有明显增加，其中轿车和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市场优惠幅度分别增加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12.1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5.5%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市场则减少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16.5%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5447706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177285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+12.1%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+5.5%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-16.5%</a:t>
                      </a:r>
                      <a:endParaRPr lang="zh-CN" altLang="en-US" sz="900" b="1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627684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017523755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5244697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55601843-02BB-C6F6-583F-9F127CDA4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2468018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23AF3F93-7666-681A-FA9E-A1256B1D74A8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本月整体市场监测车型销量合计</a:t>
            </a:r>
            <a:r>
              <a:rPr lang="en-US" altLang="zh-CN" sz="900" b="1" kern="0" dirty="0">
                <a:solidFill>
                  <a:srgbClr val="000000">
                    <a:lumMod val="75000"/>
                    <a:lumOff val="25000"/>
                  </a:srgbClr>
                </a:solidFill>
              </a:rPr>
              <a:t>94.9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万辆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B3E5A92-F813-CD93-CDE3-6A034AC32AB0}"/>
              </a:ext>
            </a:extLst>
          </p:cNvPr>
          <p:cNvSpPr txBox="1"/>
          <p:nvPr/>
        </p:nvSpPr>
        <p:spPr>
          <a:xfrm>
            <a:off x="5927935" y="3902546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轿车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44.5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46.9%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5CDED58-712B-B41E-55EF-4BFD35F9F19D}"/>
              </a:ext>
            </a:extLst>
          </p:cNvPr>
          <p:cNvSpPr txBox="1"/>
          <p:nvPr/>
        </p:nvSpPr>
        <p:spPr>
          <a:xfrm>
            <a:off x="5927935" y="49183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SUV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45.8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48.3%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E558343-873A-7B9F-19A7-3BC6DF4EF6AD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MPV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: 4.6</a:t>
            </a:r>
            <a:r>
              <a:rPr lang="zh-CN" altLang="en-US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000000">
                  <a:lumMod val="75000"/>
                  <a:lumOff val="25000"/>
                </a:srgbClr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: 4.8%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2048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ḷí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ṧlîḋe">
            <a:extLst>
              <a:ext uri="{FF2B5EF4-FFF2-40B4-BE49-F238E27FC236}">
                <a16:creationId xmlns:a16="http://schemas.microsoft.com/office/drawing/2014/main" id="{7E146E7C-0D83-410E-B360-7847E2675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300000"/>
              </a:lnSpc>
            </a:pPr>
            <a:r>
              <a:rPr lang="en-GB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2023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年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月全国整体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/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新能源乘用车市场平均价格指数</a:t>
            </a:r>
            <a:endParaRPr lang="en-GB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>
              <a:lnSpc>
                <a:spcPct val="300000"/>
              </a:lnSpc>
            </a:pPr>
            <a:r>
              <a:rPr lang="en-GB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2023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年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月全国整体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/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新能源乘用车市场平均优惠指数</a:t>
            </a:r>
            <a:endParaRPr lang="en-GB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>
              <a:lnSpc>
                <a:spcPct val="300000"/>
              </a:lnSpc>
            </a:pPr>
            <a:r>
              <a:rPr lang="en-GB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2023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年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1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月全国乘用车市场加权价格指数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>
              <a:lnSpc>
                <a:spcPct val="300000"/>
              </a:lnSpc>
            </a:pPr>
            <a:r>
              <a:rPr lang="en-GB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2023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年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1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月全国乘用车市场加权优惠价格指数</a:t>
            </a:r>
            <a:endParaRPr lang="en-GB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0" indent="0">
              <a:buNone/>
            </a:pPr>
            <a:endParaRPr lang="en-GB" altLang="zh-CN" dirty="0">
              <a:latin typeface="+mn-ea"/>
            </a:endParaRPr>
          </a:p>
          <a:p>
            <a:endParaRPr lang="zh-CN" altLang="en-US" dirty="0">
              <a:latin typeface="+mn-ea"/>
            </a:endParaRPr>
          </a:p>
        </p:txBody>
      </p:sp>
      <p:sp>
        <p:nvSpPr>
          <p:cNvPr id="5" name="íş1ïḋê">
            <a:extLst>
              <a:ext uri="{FF2B5EF4-FFF2-40B4-BE49-F238E27FC236}">
                <a16:creationId xmlns:a16="http://schemas.microsoft.com/office/drawing/2014/main" id="{7BBC5F1D-2F12-47ED-BD76-3F60ED1D9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>
                <a:latin typeface="+mn-ea"/>
              </a:rPr>
              <a:t>CONTENTS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909993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月轿车市场优惠变化指数为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2.98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轿车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市场整体优惠幅度较上月增加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3,2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12.1%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月轿车市场中销量占比最大的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级市场优惠幅度分别较上月增加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10.4%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9.0%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级则分别减少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9.4%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2.3%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19113355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251E8E5A-70A9-A308-29DB-2DDE91E18F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6888291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7" name="表格 11">
            <a:extLst>
              <a:ext uri="{FF2B5EF4-FFF2-40B4-BE49-F238E27FC236}">
                <a16:creationId xmlns:a16="http://schemas.microsoft.com/office/drawing/2014/main" id="{E7CDCDAA-7EF7-0510-101F-3A4E15E100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835097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</a:rPr>
                        <a:t>-9.4%</a:t>
                      </a:r>
                      <a:endParaRPr lang="zh-CN" altLang="en-US" sz="900" b="1" dirty="0">
                        <a:solidFill>
                          <a:srgbClr val="0061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</a:t>
                      </a:r>
                      <a:r>
                        <a:rPr lang="zh-CN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+10.4%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B</a:t>
                      </a:r>
                      <a:r>
                        <a:rPr lang="zh-CN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+9.0%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</a:t>
                      </a:r>
                      <a:r>
                        <a:rPr lang="zh-CN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-2.3%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F0676953-26F8-2E3C-0BB6-B821DDD1B0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3607105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6F57BB45-A8A9-19B2-7F86-8296FEB760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6644989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99667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4D93BE93-73FE-5703-A664-1B9FD5CFEEF6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本月轿车市场监测车型销量合计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44.5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2AA9212-9BEF-3BC1-91EC-7EE6FA7867C5}"/>
              </a:ext>
            </a:extLst>
          </p:cNvPr>
          <p:cNvSpPr txBox="1"/>
          <p:nvPr/>
        </p:nvSpPr>
        <p:spPr>
          <a:xfrm>
            <a:off x="5990446" y="374149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11.1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24.9%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D483765-5236-2448-3A11-CE6F5509E83E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27.0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60.7%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93AF144-AC35-4A2A-540C-ABE66E580F9C}"/>
              </a:ext>
            </a:extLst>
          </p:cNvPr>
          <p:cNvSpPr txBox="1"/>
          <p:nvPr/>
        </p:nvSpPr>
        <p:spPr>
          <a:xfrm>
            <a:off x="7528297" y="370878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C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4.4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9.9%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F6751DF-5186-BB76-5D2E-924990C73092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A0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2.0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4.5%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86552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0.05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2.46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1,300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5.5%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月份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市场各级别细分市场终端优惠都出现了不同程度增长，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级环比增加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3.3%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级环比增加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8.0%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级环比小幅增加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0.6%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级环比增加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3.2%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—SUV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585071600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33BFB22C-A415-D58E-339D-1A67FA1038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4901235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4384606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032221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9C0006"/>
                          </a:solidFill>
                        </a:rPr>
                        <a:t>+3.3%</a:t>
                      </a:r>
                      <a:endParaRPr lang="zh-CN" altLang="en-US" sz="900" b="1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</a:t>
                      </a:r>
                      <a:r>
                        <a:rPr lang="zh-CN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+8.0%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B</a:t>
                      </a:r>
                      <a:r>
                        <a:rPr lang="zh-CN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+0.6%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</a:t>
                      </a:r>
                      <a:r>
                        <a:rPr lang="zh-CN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+3.2%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4806492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99667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D745B2C2-9B44-115A-4245-46E11CC76346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</a:t>
            </a:r>
            <a:r>
              <a:rPr lang="en-US" altLang="zh-CN" sz="900" b="1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软雅黑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45.8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27B7A74-E8B4-9339-1156-55113A360F41}"/>
              </a:ext>
            </a:extLst>
          </p:cNvPr>
          <p:cNvSpPr txBox="1"/>
          <p:nvPr/>
        </p:nvSpPr>
        <p:spPr>
          <a:xfrm>
            <a:off x="6358023" y="384193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9.5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20.8%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C4E1D15-99AA-794F-C9A8-08AB798F16D5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29.9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65.2%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DAA6F05-B574-4EE2-E354-BAD7077D9B55}"/>
              </a:ext>
            </a:extLst>
          </p:cNvPr>
          <p:cNvSpPr txBox="1"/>
          <p:nvPr/>
        </p:nvSpPr>
        <p:spPr>
          <a:xfrm>
            <a:off x="7528297" y="370878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C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1.8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3.9%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810F09F-EF80-B565-E5CB-C5654D77A5AB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A0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4.6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10.1%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94013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-0.17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0.39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市场整体优惠幅度较上月减少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6.5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由于赛那优惠减少，并且其本月销量权重出现明显提升，加之五菱宏光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等车型销量权重增长，因此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市场整体优惠幅度出现下滑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—MPV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07038332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45CB3977-A073-885F-DF52-D87C198E47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3182660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9BA6D2FA-D288-4E49-49DC-69A8CF8FC9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240322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市场优惠</a:t>
                      </a:r>
                      <a:endParaRPr lang="zh-CN" altLang="en-US" sz="500" b="1" u="none" strike="noStrik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赛那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-3,566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五菱宏光 </a:t>
                      </a:r>
                      <a:r>
                        <a:rPr 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3,615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3,473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五菱佳辰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142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-6,484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五菱宏光 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PLUS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6,659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3,985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 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2,709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2,709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-5.0%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 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M8 </a:t>
                      </a:r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双擎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3.8%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格瑞维亚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-10,174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奥德赛 锐</a:t>
                      </a:r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·</a:t>
                      </a:r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混动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11,270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11,270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GL8 </a:t>
                      </a:r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陆上公务舱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7,311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7,311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-2.4%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世纪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-13,189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C95AC18-4CB4-B6A9-9B33-4F10609180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0104529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75148ED6-300F-E531-08B2-766D2A7C930A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75837E-DA5C-3453-FA96-A7C831FA6641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本月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18526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ļi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ṣļiḋè">
            <a:extLst>
              <a:ext uri="{FF2B5EF4-FFF2-40B4-BE49-F238E27FC236}">
                <a16:creationId xmlns:a16="http://schemas.microsoft.com/office/drawing/2014/main" id="{DFD52094-98C0-4141-A04B-98B9DF4DFA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026024"/>
            <a:ext cx="10858500" cy="211239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54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获取更多市场价格信息</a:t>
            </a:r>
            <a:endParaRPr lang="en-US" altLang="zh-CN" sz="54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欢迎访问</a:t>
            </a:r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ISE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官方网站</a:t>
            </a:r>
            <a:endParaRPr lang="en-GB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5" name="îŝļide">
            <a:extLst>
              <a:ext uri="{FF2B5EF4-FFF2-40B4-BE49-F238E27FC236}">
                <a16:creationId xmlns:a16="http://schemas.microsoft.com/office/drawing/2014/main" id="{929167BD-7790-467B-980C-709781C564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0399" y="5540189"/>
            <a:ext cx="5830047" cy="593912"/>
          </a:xfrm>
        </p:spPr>
        <p:txBody>
          <a:bodyPr>
            <a:normAutofit/>
          </a:bodyPr>
          <a:lstStyle/>
          <a:p>
            <a:r>
              <a:rPr lang="en-GB" altLang="zh-CN" sz="2800" dirty="0"/>
              <a:t>www.</a:t>
            </a:r>
            <a:r>
              <a:rPr lang="en-US" altLang="zh-CN" sz="2800" dirty="0"/>
              <a:t>isengine.com.cn</a:t>
            </a:r>
            <a:endParaRPr lang="en-GB" altLang="zh-CN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04A94E-ADDB-14B3-AB5C-FE1339D9F93F}"/>
              </a:ext>
            </a:extLst>
          </p:cNvPr>
          <p:cNvSpPr txBox="1"/>
          <p:nvPr/>
        </p:nvSpPr>
        <p:spPr>
          <a:xfrm>
            <a:off x="9043554" y="6269864"/>
            <a:ext cx="763693" cy="256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335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网址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51AA86-FB36-D844-A876-B3C586CB2FA4}"/>
              </a:ext>
            </a:extLst>
          </p:cNvPr>
          <p:cNvSpPr txBox="1"/>
          <p:nvPr/>
        </p:nvSpPr>
        <p:spPr>
          <a:xfrm>
            <a:off x="10457108" y="6269864"/>
            <a:ext cx="1079500" cy="256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335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公众号</a:t>
            </a:r>
          </a:p>
        </p:txBody>
      </p:sp>
      <p:pic>
        <p:nvPicPr>
          <p:cNvPr id="10" name="图片 9" descr="ise官网二维码">
            <a:extLst>
              <a:ext uri="{FF2B5EF4-FFF2-40B4-BE49-F238E27FC236}">
                <a16:creationId xmlns:a16="http://schemas.microsoft.com/office/drawing/2014/main" id="{AE992ED3-6364-729A-826C-BB6E9E81C1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2714" y="5386734"/>
            <a:ext cx="792480" cy="792480"/>
          </a:xfrm>
          <a:prstGeom prst="rect">
            <a:avLst/>
          </a:prstGeom>
        </p:spPr>
      </p:pic>
      <p:pic>
        <p:nvPicPr>
          <p:cNvPr id="11" name="图片 10" descr="公众号二维码">
            <a:extLst>
              <a:ext uri="{FF2B5EF4-FFF2-40B4-BE49-F238E27FC236}">
                <a16:creationId xmlns:a16="http://schemas.microsoft.com/office/drawing/2014/main" id="{AA4A1B81-EC24-4D5C-5AA1-80B408A5EA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9092" y="5386734"/>
            <a:ext cx="802640" cy="802640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2023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全国整体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/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新能源乘用车市场平均价格指数</a:t>
            </a:r>
            <a:endParaRPr lang="en-GB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351652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a typeface="+mj-ea"/>
                <a:cs typeface="Arial" panose="020B0604020202020204" pitchFamily="34" charset="0"/>
              </a:rPr>
              <a:t>01</a:t>
            </a:r>
            <a:endParaRPr lang="zh-CN" altLang="en-US" sz="8000" b="1" spc="100" dirty="0">
              <a:solidFill>
                <a:schemeClr val="accent1"/>
              </a:solidFill>
              <a:ea typeface="+mj-ea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42089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月整体乘用车市场平均价格变化指数为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1.71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18.99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万；新能源乘用车市场平均价格变化指数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2.27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21.93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2023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月，全国乘用车整体市场成交均价环比上涨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,5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元，涨幅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0.8%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，其中轿车和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市场整体均价分别上涨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0.6%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1.8%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市场均价下降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0.2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endParaRPr lang="en-US" altLang="zh-CN" sz="12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新能源乘用车市场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整体均价较上月上涨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1,500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元，涨幅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0.7%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，其中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市场环比分别上涨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1.8%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0.3%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，而轿车市场环比下降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1.0%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26" name="Object 4">
            <a:extLst>
              <a:ext uri="{FF2B5EF4-FFF2-40B4-BE49-F238E27FC236}">
                <a16:creationId xmlns:a16="http://schemas.microsoft.com/office/drawing/2014/main" id="{100E3761-974A-8009-290F-B1779C48EF0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899028398"/>
              </p:ext>
            </p:extLst>
          </p:nvPr>
        </p:nvGraphicFramePr>
        <p:xfrm>
          <a:off x="662434" y="3244273"/>
          <a:ext cx="4932000" cy="2687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平均价格变化指数</a:t>
            </a:r>
            <a:r>
              <a:rPr lang="en-US" altLang="zh-CN" dirty="0"/>
              <a:t>—</a:t>
            </a:r>
            <a:r>
              <a:rPr lang="zh-CN" altLang="en-US" dirty="0"/>
              <a:t>整体</a:t>
            </a:r>
            <a:r>
              <a:rPr lang="en-US" altLang="zh-CN" dirty="0"/>
              <a:t>/</a:t>
            </a:r>
            <a:r>
              <a:rPr lang="zh-CN" altLang="en-US" dirty="0"/>
              <a:t>新能源市场</a:t>
            </a:r>
          </a:p>
        </p:txBody>
      </p:sp>
      <p:graphicFrame>
        <p:nvGraphicFramePr>
          <p:cNvPr id="23" name="表格 23">
            <a:extLst>
              <a:ext uri="{FF2B5EF4-FFF2-40B4-BE49-F238E27FC236}">
                <a16:creationId xmlns:a16="http://schemas.microsoft.com/office/drawing/2014/main" id="{A5E5C58B-445F-0B5E-50E1-53B4563255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996385"/>
              </p:ext>
            </p:extLst>
          </p:nvPr>
        </p:nvGraphicFramePr>
        <p:xfrm>
          <a:off x="6347010" y="3244272"/>
          <a:ext cx="5171890" cy="12365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4378">
                  <a:extLst>
                    <a:ext uri="{9D8B030D-6E8A-4147-A177-3AD203B41FA5}">
                      <a16:colId xmlns:a16="http://schemas.microsoft.com/office/drawing/2014/main" val="282393873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021244696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38333145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134809250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252245616"/>
                    </a:ext>
                  </a:extLst>
                </a:gridCol>
              </a:tblGrid>
              <a:tr h="3091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整体市场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上月均价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0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本月均价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0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环比变化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金额变化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元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0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434350"/>
                  </a:ext>
                </a:extLst>
              </a:tr>
              <a:tr h="3091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轿车</a:t>
                      </a:r>
                      <a:endParaRPr lang="en-US" altLang="zh-CN" sz="11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16.68</a:t>
                      </a:r>
                      <a:endParaRPr lang="zh-CN" altLang="en-US" sz="10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16.78</a:t>
                      </a:r>
                      <a:endParaRPr lang="zh-CN" altLang="en-US" sz="10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i="0" u="none" strike="noStrike" kern="1200" dirty="0">
                          <a:solidFill>
                            <a:srgbClr val="9C0006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+0.6%</a:t>
                      </a:r>
                      <a:endParaRPr lang="zh-CN" altLang="en-US" sz="1000" b="1" i="0" u="none" strike="noStrike" kern="1200" dirty="0">
                        <a:solidFill>
                          <a:srgbClr val="9C0006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i="0" u="none" strike="noStrike" kern="1200" dirty="0">
                          <a:solidFill>
                            <a:srgbClr val="9C0006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+1,000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8875843"/>
                  </a:ext>
                </a:extLst>
              </a:tr>
              <a:tr h="3091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SUV</a:t>
                      </a:r>
                      <a:endParaRPr lang="zh-CN" altLang="en-US" sz="11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000" b="1" kern="12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000" b="1" kern="12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19.90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kern="12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20.27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i="0" u="none" strike="noStrike" kern="1200" dirty="0">
                          <a:solidFill>
                            <a:srgbClr val="9C0006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+1.8%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i="0" u="none" strike="noStrike" kern="1200" dirty="0">
                          <a:solidFill>
                            <a:srgbClr val="9C0006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+3,700</a:t>
                      </a:r>
                      <a:endParaRPr lang="zh-CN" altLang="en-US" sz="1000" b="1" i="0" u="none" strike="noStrike" kern="1200" dirty="0">
                        <a:solidFill>
                          <a:srgbClr val="9C0006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269187"/>
                  </a:ext>
                </a:extLst>
              </a:tr>
              <a:tr h="3091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MPV</a:t>
                      </a:r>
                      <a:endParaRPr lang="zh-CN" altLang="en-US" sz="11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000" b="1" kern="12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000" b="1" kern="12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21.16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kern="12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21.12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i="0" u="none" strike="noStrike" kern="1200" dirty="0">
                          <a:solidFill>
                            <a:srgbClr val="0061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-0.2%</a:t>
                      </a:r>
                      <a:endParaRPr lang="zh-CN" altLang="en-US" sz="1000" b="1" i="0" u="none" strike="noStrike" kern="1200" dirty="0">
                        <a:solidFill>
                          <a:srgbClr val="0061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i="0" u="none" strike="noStrike" kern="1200" dirty="0">
                          <a:solidFill>
                            <a:srgbClr val="0061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-400</a:t>
                      </a:r>
                      <a:endParaRPr lang="zh-CN" altLang="en-US" sz="1000" b="1" i="0" u="none" strike="noStrike" kern="1200" dirty="0">
                        <a:solidFill>
                          <a:srgbClr val="0061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1351843"/>
                  </a:ext>
                </a:extLst>
              </a:tr>
            </a:tbl>
          </a:graphicData>
        </a:graphic>
      </p:graphicFrame>
      <p:graphicFrame>
        <p:nvGraphicFramePr>
          <p:cNvPr id="29" name="表格 23">
            <a:extLst>
              <a:ext uri="{FF2B5EF4-FFF2-40B4-BE49-F238E27FC236}">
                <a16:creationId xmlns:a16="http://schemas.microsoft.com/office/drawing/2014/main" id="{6D5CED0E-1653-0BB1-B5BF-1E9D81FE4F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484382"/>
              </p:ext>
            </p:extLst>
          </p:nvPr>
        </p:nvGraphicFramePr>
        <p:xfrm>
          <a:off x="6347010" y="4695038"/>
          <a:ext cx="5171890" cy="12365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4378">
                  <a:extLst>
                    <a:ext uri="{9D8B030D-6E8A-4147-A177-3AD203B41FA5}">
                      <a16:colId xmlns:a16="http://schemas.microsoft.com/office/drawing/2014/main" val="282393873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021244696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38333145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134809250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252245616"/>
                    </a:ext>
                  </a:extLst>
                </a:gridCol>
              </a:tblGrid>
              <a:tr h="3091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新能源市场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上月均价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0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本月均价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0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环比变化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金额变化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元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0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434350"/>
                  </a:ext>
                </a:extLst>
              </a:tr>
              <a:tr h="3091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轿车</a:t>
                      </a:r>
                      <a:endParaRPr lang="en-US" altLang="zh-CN" sz="11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kern="12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17.87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rgbClr val="0D0D0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kern="1200" dirty="0">
                          <a:solidFill>
                            <a:srgbClr val="006100"/>
                          </a:solidFill>
                          <a:latin typeface="+mn-ea"/>
                          <a:ea typeface="+mn-ea"/>
                          <a:cs typeface="+mn-cs"/>
                        </a:rPr>
                        <a:t>-1,800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8875843"/>
                  </a:ext>
                </a:extLst>
              </a:tr>
              <a:tr h="3091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SUV</a:t>
                      </a:r>
                      <a:endParaRPr lang="zh-CN" altLang="en-US" sz="11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kern="12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24.12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rgbClr val="0D0D0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rgbClr val="9C0006"/>
                          </a:solidFill>
                          <a:latin typeface="+mn-ea"/>
                          <a:ea typeface="+mn-ea"/>
                          <a:cs typeface="+mn-cs"/>
                        </a:rPr>
                        <a:t>+4,400</a:t>
                      </a:r>
                      <a:endParaRPr lang="zh-CN" altLang="en-US" sz="1000" b="1" kern="1200" dirty="0">
                        <a:solidFill>
                          <a:srgbClr val="9C0006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269187"/>
                  </a:ext>
                </a:extLst>
              </a:tr>
              <a:tr h="3091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MPV</a:t>
                      </a:r>
                      <a:endParaRPr lang="zh-CN" altLang="en-US" sz="11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000" b="1" kern="12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000" b="1" kern="12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26.92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rgbClr val="0D0D0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27.02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rgbClr val="9C0006"/>
                          </a:solidFill>
                          <a:latin typeface="+mn-ea"/>
                          <a:ea typeface="+mn-ea"/>
                          <a:cs typeface="+mn-cs"/>
                        </a:rPr>
                        <a:t>+1,000</a:t>
                      </a:r>
                      <a:endParaRPr lang="zh-CN" altLang="en-US" sz="1000" b="1" kern="1200" dirty="0">
                        <a:solidFill>
                          <a:srgbClr val="9C0006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1351843"/>
                  </a:ext>
                </a:extLst>
              </a:tr>
            </a:tbl>
          </a:graphicData>
        </a:graphic>
      </p:graphicFrame>
      <p:graphicFrame>
        <p:nvGraphicFramePr>
          <p:cNvPr id="2" name="Object 4">
            <a:extLst>
              <a:ext uri="{FF2B5EF4-FFF2-40B4-BE49-F238E27FC236}">
                <a16:creationId xmlns:a16="http://schemas.microsoft.com/office/drawing/2014/main" id="{EA27F1BC-B0A6-42C9-ACEB-9311682FEC36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310246586"/>
              </p:ext>
            </p:extLst>
          </p:nvPr>
        </p:nvGraphicFramePr>
        <p:xfrm>
          <a:off x="662433" y="3244272"/>
          <a:ext cx="4932000" cy="133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9D31A563-4406-392A-14F2-DCFCDBC2D948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6347010" y="2782800"/>
            <a:ext cx="5171890" cy="354343"/>
            <a:chOff x="2330450" y="2101520"/>
            <a:chExt cx="4308475" cy="354343"/>
          </a:xfrm>
          <a:solidFill>
            <a:schemeClr val="accent6">
              <a:lumMod val="50000"/>
            </a:schemeClr>
          </a:solidFill>
        </p:grpSpPr>
        <p:sp>
          <p:nvSpPr>
            <p:cNvPr id="4" name="AutoShape 12">
              <a:extLst>
                <a:ext uri="{FF2B5EF4-FFF2-40B4-BE49-F238E27FC236}">
                  <a16:creationId xmlns:a16="http://schemas.microsoft.com/office/drawing/2014/main" id="{03B5803D-F581-B5F1-2A4D-870D394F5A6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7" name="Text Box 10">
              <a:extLst>
                <a:ext uri="{FF2B5EF4-FFF2-40B4-BE49-F238E27FC236}">
                  <a16:creationId xmlns:a16="http://schemas.microsoft.com/office/drawing/2014/main" id="{AEFA7FDB-CDF8-118D-FB9E-31D54962A9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车身形式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市场价格变化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132B464-B5DB-BD49-DC7C-06A1A7F75F71}"/>
              </a:ext>
            </a:extLst>
          </p:cNvPr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662433" y="2782800"/>
            <a:ext cx="4932000" cy="354343"/>
            <a:chOff x="2330450" y="2101520"/>
            <a:chExt cx="4308475" cy="354343"/>
          </a:xfrm>
          <a:solidFill>
            <a:schemeClr val="accent6">
              <a:lumMod val="50000"/>
            </a:schemeClr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E93BBB24-B987-67F5-0CAE-9D7B0BE817A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44BE9CEA-40A1-42D3-7122-9D8ED6B47D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6D04B715-2B39-CEBC-42ED-734DA2550C87}"/>
              </a:ext>
            </a:extLst>
          </p:cNvPr>
          <p:cNvSpPr txBox="1"/>
          <p:nvPr/>
        </p:nvSpPr>
        <p:spPr>
          <a:xfrm>
            <a:off x="5044440" y="3266207"/>
            <a:ext cx="623302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" b="1" dirty="0"/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3533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月整体轿车市场平均价格变化指数为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0.70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16.78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万；新能源轿车市场平均价格变化指数为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0.67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17.69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月轿车市场中低端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A00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级和高端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级细分市场的均价环比分别下降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1.5%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1.8%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级、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级三大细分市场成交均价分别上涨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3.8%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1.0%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0.5%</a:t>
            </a:r>
          </a:p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新能源轿车市场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级细分市场均价分别下降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2.2%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3.8%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级市场小幅下降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0.9%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级市场则分别上升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0.4%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0.5%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26" name="Object 4">
            <a:extLst>
              <a:ext uri="{FF2B5EF4-FFF2-40B4-BE49-F238E27FC236}">
                <a16:creationId xmlns:a16="http://schemas.microsoft.com/office/drawing/2014/main" id="{100E3761-974A-8009-290F-B1779C48EF0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22953281"/>
              </p:ext>
            </p:extLst>
          </p:nvPr>
        </p:nvGraphicFramePr>
        <p:xfrm>
          <a:off x="662434" y="3244274"/>
          <a:ext cx="4932000" cy="2687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/>
              <a:t>平均价格变化</a:t>
            </a:r>
            <a:r>
              <a:rPr lang="zh-CN" altLang="en-US" dirty="0"/>
              <a:t>指数</a:t>
            </a:r>
            <a:r>
              <a:rPr lang="en-US" altLang="zh-CN" dirty="0"/>
              <a:t>—</a:t>
            </a:r>
            <a:r>
              <a:rPr lang="zh-CN" altLang="en-US" dirty="0"/>
              <a:t>轿车市场</a:t>
            </a:r>
          </a:p>
        </p:txBody>
      </p:sp>
      <p:graphicFrame>
        <p:nvGraphicFramePr>
          <p:cNvPr id="23" name="表格 23">
            <a:extLst>
              <a:ext uri="{FF2B5EF4-FFF2-40B4-BE49-F238E27FC236}">
                <a16:creationId xmlns:a16="http://schemas.microsoft.com/office/drawing/2014/main" id="{A5E5C58B-445F-0B5E-50E1-53B4563255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457649"/>
              </p:ext>
            </p:extLst>
          </p:nvPr>
        </p:nvGraphicFramePr>
        <p:xfrm>
          <a:off x="6347010" y="3244273"/>
          <a:ext cx="5171890" cy="12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4378">
                  <a:extLst>
                    <a:ext uri="{9D8B030D-6E8A-4147-A177-3AD203B41FA5}">
                      <a16:colId xmlns:a16="http://schemas.microsoft.com/office/drawing/2014/main" val="282393873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021244696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38333145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134809250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252245616"/>
                    </a:ext>
                  </a:extLst>
                </a:gridCol>
              </a:tblGrid>
              <a:tr h="206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整体市场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上月均价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本月均价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环比变化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金额变化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元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434350"/>
                  </a:ext>
                </a:extLst>
              </a:tr>
              <a:tr h="2064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A00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6.26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26262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-900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8875843"/>
                  </a:ext>
                </a:extLst>
              </a:tr>
              <a:tr h="2064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A0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8.66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26262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+3,300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269187"/>
                  </a:ext>
                </a:extLst>
              </a:tr>
              <a:tr h="2064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A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12.59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26262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+1,300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1351843"/>
                  </a:ext>
                </a:extLst>
              </a:tr>
              <a:tr h="2064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B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21.40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26262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21.51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+1,100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4809745"/>
                  </a:ext>
                </a:extLst>
              </a:tr>
              <a:tr h="2064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C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44.37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26262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43.58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-7,900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324095"/>
                  </a:ext>
                </a:extLst>
              </a:tr>
            </a:tbl>
          </a:graphicData>
        </a:graphic>
      </p:graphicFrame>
      <p:graphicFrame>
        <p:nvGraphicFramePr>
          <p:cNvPr id="29" name="表格 23">
            <a:extLst>
              <a:ext uri="{FF2B5EF4-FFF2-40B4-BE49-F238E27FC236}">
                <a16:creationId xmlns:a16="http://schemas.microsoft.com/office/drawing/2014/main" id="{6D5CED0E-1653-0BB1-B5BF-1E9D81FE4F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272337"/>
              </p:ext>
            </p:extLst>
          </p:nvPr>
        </p:nvGraphicFramePr>
        <p:xfrm>
          <a:off x="6347010" y="4695039"/>
          <a:ext cx="5171890" cy="12365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4378">
                  <a:extLst>
                    <a:ext uri="{9D8B030D-6E8A-4147-A177-3AD203B41FA5}">
                      <a16:colId xmlns:a16="http://schemas.microsoft.com/office/drawing/2014/main" val="282393873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021244696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38333145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134809250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252245616"/>
                    </a:ext>
                  </a:extLst>
                </a:gridCol>
              </a:tblGrid>
              <a:tr h="2060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新能源市场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上月均价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本月均价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环比变化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金额变化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元</a:t>
                      </a:r>
                      <a:r>
                        <a:rPr lang="en-US" altLang="zh-CN" sz="9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9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434350"/>
                  </a:ext>
                </a:extLst>
              </a:tr>
              <a:tr h="20609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A00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26262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-1,400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8875843"/>
                  </a:ext>
                </a:extLst>
              </a:tr>
              <a:tr h="20609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A0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26262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-1,200</a:t>
                      </a:r>
                      <a:endParaRPr lang="zh-CN" altLang="en-US" sz="900" b="1" i="0" u="none" strike="noStrike" kern="1200" dirty="0">
                        <a:solidFill>
                          <a:srgbClr val="0061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269187"/>
                  </a:ext>
                </a:extLst>
              </a:tr>
              <a:tr h="20609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A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15.50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26262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15.57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+700</a:t>
                      </a:r>
                      <a:endParaRPr lang="zh-CN" altLang="en-US" sz="900" b="1" i="0" u="none" strike="noStrike" kern="1200" dirty="0">
                        <a:solidFill>
                          <a:srgbClr val="9C000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1351843"/>
                  </a:ext>
                </a:extLst>
              </a:tr>
              <a:tr h="20609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B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25.85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26262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-9,800</a:t>
                      </a:r>
                      <a:endParaRPr lang="zh-CN" altLang="en-US" sz="900" b="1" i="0" u="none" strike="noStrike" kern="1200" dirty="0">
                        <a:solidFill>
                          <a:srgbClr val="0061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1812809"/>
                  </a:ext>
                </a:extLst>
              </a:tr>
              <a:tr h="20609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C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40.70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26262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40.91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+1,900</a:t>
                      </a:r>
                      <a:endParaRPr lang="zh-CN" altLang="en-US" sz="900" b="1" i="0" u="none" strike="noStrike" kern="1200" dirty="0">
                        <a:solidFill>
                          <a:srgbClr val="9C000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0701497"/>
                  </a:ext>
                </a:extLst>
              </a:tr>
            </a:tbl>
          </a:graphicData>
        </a:graphic>
      </p:graphicFrame>
      <p:graphicFrame>
        <p:nvGraphicFramePr>
          <p:cNvPr id="2" name="Object 4">
            <a:extLst>
              <a:ext uri="{FF2B5EF4-FFF2-40B4-BE49-F238E27FC236}">
                <a16:creationId xmlns:a16="http://schemas.microsoft.com/office/drawing/2014/main" id="{EA27F1BC-B0A6-42C9-ACEB-9311682FEC36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816899476"/>
              </p:ext>
            </p:extLst>
          </p:nvPr>
        </p:nvGraphicFramePr>
        <p:xfrm>
          <a:off x="662433" y="3244273"/>
          <a:ext cx="4932000" cy="133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3BA5FD89-3B3A-B167-C99F-3CB798FD83DF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6347010" y="2782800"/>
            <a:ext cx="5171890" cy="354343"/>
            <a:chOff x="2330450" y="2101520"/>
            <a:chExt cx="4308475" cy="354343"/>
          </a:xfrm>
          <a:solidFill>
            <a:schemeClr val="accent6">
              <a:lumMod val="50000"/>
            </a:schemeClr>
          </a:solidFill>
        </p:grpSpPr>
        <p:sp>
          <p:nvSpPr>
            <p:cNvPr id="4" name="AutoShape 12">
              <a:extLst>
                <a:ext uri="{FF2B5EF4-FFF2-40B4-BE49-F238E27FC236}">
                  <a16:creationId xmlns:a16="http://schemas.microsoft.com/office/drawing/2014/main" id="{CC16B491-4E6D-26C8-6F0C-6038F84920D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7" name="Text Box 10">
              <a:extLst>
                <a:ext uri="{FF2B5EF4-FFF2-40B4-BE49-F238E27FC236}">
                  <a16:creationId xmlns:a16="http://schemas.microsoft.com/office/drawing/2014/main" id="{274C6EC9-B364-9A7B-E9B4-AE28366D6B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细分市场价格变化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FC9FA32-65E0-B464-A608-6DF7AA8AB71D}"/>
              </a:ext>
            </a:extLst>
          </p:cNvPr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662433" y="2782800"/>
            <a:ext cx="4932000" cy="354343"/>
            <a:chOff x="2330450" y="2101520"/>
            <a:chExt cx="4308475" cy="354343"/>
          </a:xfrm>
          <a:solidFill>
            <a:schemeClr val="accent6">
              <a:lumMod val="50000"/>
            </a:schemeClr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F5E22E70-57FA-785E-30E0-2E62B47EF4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028A9F3E-34B6-2FA3-63DF-DD9475E5C5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548B22DE-FEF8-054C-97A9-6818BC9BA03A}"/>
              </a:ext>
            </a:extLst>
          </p:cNvPr>
          <p:cNvSpPr txBox="1"/>
          <p:nvPr/>
        </p:nvSpPr>
        <p:spPr>
          <a:xfrm>
            <a:off x="5044440" y="3266207"/>
            <a:ext cx="623302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" b="1" dirty="0"/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9644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市场平均价格变化指数为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3.42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20.27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万；新能源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市场平均价格变化指数为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3.30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24.56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中只有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级细分市场较上月下跌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0.6%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，其它各级别细分市场则全部上涨，其中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级市场上涨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2.7%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级市场上涨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级市场上涨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2.0%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新能源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市场中同样只有高端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级市场均价下跌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1.2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，其他细分市场都出现不同程度上涨，其中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级上涨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0.5%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级上涨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级上涨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3.1%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26" name="Object 4">
            <a:extLst>
              <a:ext uri="{FF2B5EF4-FFF2-40B4-BE49-F238E27FC236}">
                <a16:creationId xmlns:a16="http://schemas.microsoft.com/office/drawing/2014/main" id="{100E3761-974A-8009-290F-B1779C48EF0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340209"/>
              </p:ext>
            </p:extLst>
          </p:nvPr>
        </p:nvGraphicFramePr>
        <p:xfrm>
          <a:off x="662434" y="3244273"/>
          <a:ext cx="4932000" cy="2687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/>
              <a:t>平均价格变化</a:t>
            </a:r>
            <a:r>
              <a:rPr lang="zh-CN" altLang="en-US" dirty="0"/>
              <a:t>指数</a:t>
            </a:r>
            <a:r>
              <a:rPr lang="en-US" altLang="zh-CN" dirty="0"/>
              <a:t>—SUV</a:t>
            </a:r>
            <a:r>
              <a:rPr lang="zh-CN" altLang="en-US" dirty="0"/>
              <a:t>市场</a:t>
            </a:r>
          </a:p>
        </p:txBody>
      </p:sp>
      <p:graphicFrame>
        <p:nvGraphicFramePr>
          <p:cNvPr id="23" name="表格 23">
            <a:extLst>
              <a:ext uri="{FF2B5EF4-FFF2-40B4-BE49-F238E27FC236}">
                <a16:creationId xmlns:a16="http://schemas.microsoft.com/office/drawing/2014/main" id="{A5E5C58B-445F-0B5E-50E1-53B4563255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262335"/>
              </p:ext>
            </p:extLst>
          </p:nvPr>
        </p:nvGraphicFramePr>
        <p:xfrm>
          <a:off x="6347010" y="3244272"/>
          <a:ext cx="5171890" cy="12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4378">
                  <a:extLst>
                    <a:ext uri="{9D8B030D-6E8A-4147-A177-3AD203B41FA5}">
                      <a16:colId xmlns:a16="http://schemas.microsoft.com/office/drawing/2014/main" val="282393873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021244696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38333145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134809250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252245616"/>
                    </a:ext>
                  </a:extLst>
                </a:gridCol>
              </a:tblGrid>
              <a:tr h="2476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整体市场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上月均价</a:t>
                      </a:r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0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本月均价</a:t>
                      </a:r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0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环比变化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金额变化</a:t>
                      </a:r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0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元</a:t>
                      </a:r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434350"/>
                  </a:ext>
                </a:extLst>
              </a:tr>
              <a:tr h="247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A0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10.95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11.24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+2,900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8875843"/>
                  </a:ext>
                </a:extLst>
              </a:tr>
              <a:tr h="247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A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15.91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16.12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+2,100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269187"/>
                  </a:ext>
                </a:extLst>
              </a:tr>
              <a:tr h="247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B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24.29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24.78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+4,900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4809745"/>
                  </a:ext>
                </a:extLst>
              </a:tr>
              <a:tr h="247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C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37.42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37.20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-2,200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324095"/>
                  </a:ext>
                </a:extLst>
              </a:tr>
            </a:tbl>
          </a:graphicData>
        </a:graphic>
      </p:graphicFrame>
      <p:graphicFrame>
        <p:nvGraphicFramePr>
          <p:cNvPr id="29" name="表格 23">
            <a:extLst>
              <a:ext uri="{FF2B5EF4-FFF2-40B4-BE49-F238E27FC236}">
                <a16:creationId xmlns:a16="http://schemas.microsoft.com/office/drawing/2014/main" id="{6D5CED0E-1653-0BB1-B5BF-1E9D81FE4F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229105"/>
              </p:ext>
            </p:extLst>
          </p:nvPr>
        </p:nvGraphicFramePr>
        <p:xfrm>
          <a:off x="6347010" y="4695038"/>
          <a:ext cx="5171890" cy="12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4378">
                  <a:extLst>
                    <a:ext uri="{9D8B030D-6E8A-4147-A177-3AD203B41FA5}">
                      <a16:colId xmlns:a16="http://schemas.microsoft.com/office/drawing/2014/main" val="282393873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021244696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38333145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134809250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252245616"/>
                    </a:ext>
                  </a:extLst>
                </a:gridCol>
              </a:tblGrid>
              <a:tr h="2476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整体市场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上月均价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0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本月均价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0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环比变化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金额变化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元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0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434350"/>
                  </a:ext>
                </a:extLst>
              </a:tr>
              <a:tr h="247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A0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+600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8875843"/>
                  </a:ext>
                </a:extLst>
              </a:tr>
              <a:tr h="247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A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+2,700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1351843"/>
                  </a:ext>
                </a:extLst>
              </a:tr>
              <a:tr h="247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B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27.86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28.72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9C000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+8,600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1812809"/>
                  </a:ext>
                </a:extLst>
              </a:tr>
              <a:tr h="2476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C</a:t>
                      </a:r>
                      <a:endParaRPr lang="zh-CN" altLang="en-US" sz="9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40.51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-4,900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0701497"/>
                  </a:ext>
                </a:extLst>
              </a:tr>
            </a:tbl>
          </a:graphicData>
        </a:graphic>
      </p:graphicFrame>
      <p:graphicFrame>
        <p:nvGraphicFramePr>
          <p:cNvPr id="2" name="Object 4">
            <a:extLst>
              <a:ext uri="{FF2B5EF4-FFF2-40B4-BE49-F238E27FC236}">
                <a16:creationId xmlns:a16="http://schemas.microsoft.com/office/drawing/2014/main" id="{EA27F1BC-B0A6-42C9-ACEB-9311682FEC36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37121313"/>
              </p:ext>
            </p:extLst>
          </p:nvPr>
        </p:nvGraphicFramePr>
        <p:xfrm>
          <a:off x="662433" y="3244272"/>
          <a:ext cx="4932000" cy="133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96520A3B-7E36-F631-D768-50FA036F0750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6347010" y="2782800"/>
            <a:ext cx="5171890" cy="354343"/>
            <a:chOff x="2330450" y="2101520"/>
            <a:chExt cx="4308475" cy="354343"/>
          </a:xfrm>
          <a:solidFill>
            <a:schemeClr val="accent6">
              <a:lumMod val="50000"/>
            </a:schemeClr>
          </a:solidFill>
        </p:grpSpPr>
        <p:sp>
          <p:nvSpPr>
            <p:cNvPr id="4" name="AutoShape 12">
              <a:extLst>
                <a:ext uri="{FF2B5EF4-FFF2-40B4-BE49-F238E27FC236}">
                  <a16:creationId xmlns:a16="http://schemas.microsoft.com/office/drawing/2014/main" id="{190BB10E-BA41-A4D2-8147-2D446C6B5B5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7" name="Text Box 10">
              <a:extLst>
                <a:ext uri="{FF2B5EF4-FFF2-40B4-BE49-F238E27FC236}">
                  <a16:creationId xmlns:a16="http://schemas.microsoft.com/office/drawing/2014/main" id="{4A351D9B-BE0E-C521-F669-C42482A925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细分市场价格变化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E75DE7A-41CB-4D3A-6952-00EB95C385D1}"/>
              </a:ext>
            </a:extLst>
          </p:cNvPr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662433" y="2782800"/>
            <a:ext cx="4932000" cy="354343"/>
            <a:chOff x="2330450" y="2101520"/>
            <a:chExt cx="4308475" cy="354343"/>
          </a:xfrm>
          <a:solidFill>
            <a:schemeClr val="accent6">
              <a:lumMod val="50000"/>
            </a:schemeClr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33655C0A-E7C1-9E9D-165F-03FDEDFA80B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B35BF1E9-B2A3-613B-4F73-6636AF57BD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655A2014-4272-A644-952E-54BB35B6FB1D}"/>
              </a:ext>
            </a:extLst>
          </p:cNvPr>
          <p:cNvSpPr txBox="1"/>
          <p:nvPr/>
        </p:nvSpPr>
        <p:spPr>
          <a:xfrm>
            <a:off x="5044440" y="3266207"/>
            <a:ext cx="623302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" b="1" dirty="0"/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6189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市场平均价格变化指数为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0.71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21.12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；新能源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市场平均价格变化指数为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0.54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27.02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市场整体均价较为稳定，环比小幅下跌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，跌幅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0.2%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；新能源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市场成交均价较上月上涨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1,000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元，涨幅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0.2%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26" name="Object 4">
            <a:extLst>
              <a:ext uri="{FF2B5EF4-FFF2-40B4-BE49-F238E27FC236}">
                <a16:creationId xmlns:a16="http://schemas.microsoft.com/office/drawing/2014/main" id="{100E3761-974A-8009-290F-B1779C48EF0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909224636"/>
              </p:ext>
            </p:extLst>
          </p:nvPr>
        </p:nvGraphicFramePr>
        <p:xfrm>
          <a:off x="662434" y="3244275"/>
          <a:ext cx="4932000" cy="2687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/>
              <a:t>平均价格变化</a:t>
            </a:r>
            <a:r>
              <a:rPr lang="zh-CN" altLang="en-US" dirty="0"/>
              <a:t>指数</a:t>
            </a:r>
            <a:r>
              <a:rPr lang="en-US" altLang="zh-CN" dirty="0"/>
              <a:t>—MPV</a:t>
            </a:r>
            <a:r>
              <a:rPr lang="zh-CN" altLang="en-US" dirty="0"/>
              <a:t>市场</a:t>
            </a:r>
          </a:p>
        </p:txBody>
      </p:sp>
      <p:graphicFrame>
        <p:nvGraphicFramePr>
          <p:cNvPr id="23" name="表格 23">
            <a:extLst>
              <a:ext uri="{FF2B5EF4-FFF2-40B4-BE49-F238E27FC236}">
                <a16:creationId xmlns:a16="http://schemas.microsoft.com/office/drawing/2014/main" id="{A5E5C58B-445F-0B5E-50E1-53B4563255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199361"/>
              </p:ext>
            </p:extLst>
          </p:nvPr>
        </p:nvGraphicFramePr>
        <p:xfrm>
          <a:off x="6347010" y="3244275"/>
          <a:ext cx="5171890" cy="12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4378">
                  <a:extLst>
                    <a:ext uri="{9D8B030D-6E8A-4147-A177-3AD203B41FA5}">
                      <a16:colId xmlns:a16="http://schemas.microsoft.com/office/drawing/2014/main" val="282393873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021244696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38333145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134809250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252245616"/>
                    </a:ext>
                  </a:extLst>
                </a:gridCol>
              </a:tblGrid>
              <a:tr h="4552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整体市场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上月均价</a:t>
                      </a:r>
                      <a:r>
                        <a:rPr lang="en-US" altLang="zh-CN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1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本月均价</a:t>
                      </a:r>
                      <a:r>
                        <a:rPr lang="en-US" altLang="zh-CN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1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环比变化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金额变化</a:t>
                      </a:r>
                      <a:r>
                        <a:rPr lang="en-US" altLang="zh-CN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元</a:t>
                      </a:r>
                      <a:r>
                        <a:rPr lang="en-US" altLang="zh-CN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1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434350"/>
                  </a:ext>
                </a:extLst>
              </a:tr>
              <a:tr h="78310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MPV</a:t>
                      </a:r>
                      <a:endParaRPr lang="zh-CN" altLang="en-US" sz="14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kern="12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21.16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kern="12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21.12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rgbClr val="006100"/>
                          </a:solidFill>
                          <a:latin typeface="+mn-ea"/>
                          <a:ea typeface="+mn-ea"/>
                        </a:rPr>
                        <a:t>-0.2%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rgbClr val="006100"/>
                          </a:solidFill>
                          <a:latin typeface="+mn-ea"/>
                          <a:ea typeface="+mn-ea"/>
                        </a:rPr>
                        <a:t>-400</a:t>
                      </a:r>
                      <a:endParaRPr lang="zh-CN" altLang="en-US" sz="1400" b="1" dirty="0">
                        <a:solidFill>
                          <a:srgbClr val="0061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324095"/>
                  </a:ext>
                </a:extLst>
              </a:tr>
            </a:tbl>
          </a:graphicData>
        </a:graphic>
      </p:graphicFrame>
      <p:graphicFrame>
        <p:nvGraphicFramePr>
          <p:cNvPr id="29" name="表格 23">
            <a:extLst>
              <a:ext uri="{FF2B5EF4-FFF2-40B4-BE49-F238E27FC236}">
                <a16:creationId xmlns:a16="http://schemas.microsoft.com/office/drawing/2014/main" id="{6D5CED0E-1653-0BB1-B5BF-1E9D81FE4F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591866"/>
              </p:ext>
            </p:extLst>
          </p:nvPr>
        </p:nvGraphicFramePr>
        <p:xfrm>
          <a:off x="6347010" y="4695040"/>
          <a:ext cx="5171890" cy="12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4378">
                  <a:extLst>
                    <a:ext uri="{9D8B030D-6E8A-4147-A177-3AD203B41FA5}">
                      <a16:colId xmlns:a16="http://schemas.microsoft.com/office/drawing/2014/main" val="282393873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021244696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38333145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134809250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252245616"/>
                    </a:ext>
                  </a:extLst>
                </a:gridCol>
              </a:tblGrid>
              <a:tr h="4552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新能源市场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上月均价</a:t>
                      </a:r>
                      <a:r>
                        <a:rPr lang="en-US" altLang="zh-CN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1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本月均价</a:t>
                      </a:r>
                      <a:r>
                        <a:rPr lang="en-US" altLang="zh-CN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1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环比变化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金额变化</a:t>
                      </a:r>
                      <a:r>
                        <a:rPr lang="en-US" altLang="zh-CN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元</a:t>
                      </a:r>
                      <a:r>
                        <a:rPr lang="en-US" altLang="zh-CN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1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434350"/>
                  </a:ext>
                </a:extLst>
              </a:tr>
              <a:tr h="78310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MPV</a:t>
                      </a:r>
                      <a:endParaRPr lang="zh-CN" altLang="en-US" sz="14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26.92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27.02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9C0006"/>
                          </a:solidFill>
                          <a:effectLst/>
                          <a:latin typeface="+mn-ea"/>
                          <a:ea typeface="+mn-ea"/>
                        </a:rPr>
                        <a:t>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rgbClr val="9C0006"/>
                          </a:solidFill>
                          <a:latin typeface="+mn-ea"/>
                          <a:ea typeface="+mn-ea"/>
                        </a:rPr>
                        <a:t>+1,000</a:t>
                      </a:r>
                      <a:endParaRPr lang="zh-CN" altLang="en-US" sz="1400" b="1" dirty="0">
                        <a:solidFill>
                          <a:srgbClr val="9C0006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0701497"/>
                  </a:ext>
                </a:extLst>
              </a:tr>
            </a:tbl>
          </a:graphicData>
        </a:graphic>
      </p:graphicFrame>
      <p:graphicFrame>
        <p:nvGraphicFramePr>
          <p:cNvPr id="2" name="Object 4">
            <a:extLst>
              <a:ext uri="{FF2B5EF4-FFF2-40B4-BE49-F238E27FC236}">
                <a16:creationId xmlns:a16="http://schemas.microsoft.com/office/drawing/2014/main" id="{EA27F1BC-B0A6-42C9-ACEB-9311682FEC36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794673862"/>
              </p:ext>
            </p:extLst>
          </p:nvPr>
        </p:nvGraphicFramePr>
        <p:xfrm>
          <a:off x="662433" y="3244274"/>
          <a:ext cx="4932000" cy="133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2A69097F-A327-524A-E905-60D314A55620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6347010" y="2782800"/>
            <a:ext cx="5171890" cy="354343"/>
            <a:chOff x="2330450" y="2101520"/>
            <a:chExt cx="4308475" cy="354343"/>
          </a:xfrm>
          <a:solidFill>
            <a:schemeClr val="accent6">
              <a:lumMod val="50000"/>
            </a:schemeClr>
          </a:solidFill>
        </p:grpSpPr>
        <p:sp>
          <p:nvSpPr>
            <p:cNvPr id="4" name="AutoShape 12">
              <a:extLst>
                <a:ext uri="{FF2B5EF4-FFF2-40B4-BE49-F238E27FC236}">
                  <a16:creationId xmlns:a16="http://schemas.microsoft.com/office/drawing/2014/main" id="{9F1FE8F2-6A7F-4D7D-B9D0-A4D7F1222D8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7" name="Text Box 10">
              <a:extLst>
                <a:ext uri="{FF2B5EF4-FFF2-40B4-BE49-F238E27FC236}">
                  <a16:creationId xmlns:a16="http://schemas.microsoft.com/office/drawing/2014/main" id="{B9C9727C-8094-9501-09CF-183BB08B74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市场价格变化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E05471E-0167-7A00-14BF-4D0563B268B0}"/>
              </a:ext>
            </a:extLst>
          </p:cNvPr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662433" y="2782800"/>
            <a:ext cx="4932000" cy="354343"/>
            <a:chOff x="2330450" y="2101520"/>
            <a:chExt cx="4308475" cy="354343"/>
          </a:xfrm>
          <a:solidFill>
            <a:schemeClr val="accent6">
              <a:lumMod val="50000"/>
            </a:schemeClr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C0688239-CB7D-11AD-5A87-C8885E12BAF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E6426705-9FB4-D004-5986-319C0EEFD5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6180A2DE-BCAF-BFC6-46D5-985E295691DD}"/>
              </a:ext>
            </a:extLst>
          </p:cNvPr>
          <p:cNvSpPr txBox="1"/>
          <p:nvPr/>
        </p:nvSpPr>
        <p:spPr>
          <a:xfrm>
            <a:off x="5044440" y="3266207"/>
            <a:ext cx="623302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" b="1" dirty="0"/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883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2023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全国整体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/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新能源乘用车市场平均优惠指数</a:t>
            </a:r>
            <a:endParaRPr lang="en-GB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" name="iś1ïďé">
            <a:extLst>
              <a:ext uri="{FF2B5EF4-FFF2-40B4-BE49-F238E27FC236}">
                <a16:creationId xmlns:a16="http://schemas.microsoft.com/office/drawing/2014/main" id="{1BC2B274-6096-4E6F-B8DF-3F118E2D9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5B630-C7FF-41C0-9923-C5E5E29EED81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351652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2DA0FF"/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02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2DA0FF"/>
              </a:solidFill>
              <a:effectLst/>
              <a:uLnTx/>
              <a:uFillTx/>
              <a:latin typeface="Arial"/>
              <a:ea typeface="微软雅黑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320084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月整体乘用车市场平均优惠变化指数为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-0.13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，平均优惠幅度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1.85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万；新能源乘用车市场平均优惠变化指数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，平均优惠幅度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1.50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月整体市场优惠较上月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减少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元，降幅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1.0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，各车身市场中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优惠幅度环比下降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0.4%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，轿车和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市场增加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1.0%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7.3%</a:t>
            </a:r>
            <a:endParaRPr lang="en-US" altLang="zh-CN" sz="12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342900" marR="0" lvl="0" indent="-344488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新能源市场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月整体优惠幅度较上月增加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元，增幅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1.9%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，轿车市场环比增加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4.5%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市场分别环比增加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3.1%</a:t>
            </a:r>
            <a:r>
              <a:rPr lang="zh-CN" altLang="en-US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2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6.7%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26" name="Object 4">
            <a:extLst>
              <a:ext uri="{FF2B5EF4-FFF2-40B4-BE49-F238E27FC236}">
                <a16:creationId xmlns:a16="http://schemas.microsoft.com/office/drawing/2014/main" id="{100E3761-974A-8009-290F-B1779C48EF0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21347954"/>
              </p:ext>
            </p:extLst>
          </p:nvPr>
        </p:nvGraphicFramePr>
        <p:xfrm>
          <a:off x="662434" y="3244273"/>
          <a:ext cx="4932000" cy="2687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平均优惠变化指数</a:t>
            </a:r>
            <a:r>
              <a:rPr lang="en-US" altLang="zh-CN" dirty="0"/>
              <a:t>—</a:t>
            </a:r>
            <a:r>
              <a:rPr lang="zh-CN" altLang="en-US" dirty="0"/>
              <a:t>整体市场</a:t>
            </a:r>
          </a:p>
        </p:txBody>
      </p:sp>
      <p:graphicFrame>
        <p:nvGraphicFramePr>
          <p:cNvPr id="23" name="表格 23">
            <a:extLst>
              <a:ext uri="{FF2B5EF4-FFF2-40B4-BE49-F238E27FC236}">
                <a16:creationId xmlns:a16="http://schemas.microsoft.com/office/drawing/2014/main" id="{A5E5C58B-445F-0B5E-50E1-53B4563255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465173"/>
              </p:ext>
            </p:extLst>
          </p:nvPr>
        </p:nvGraphicFramePr>
        <p:xfrm>
          <a:off x="6347010" y="3244272"/>
          <a:ext cx="5171890" cy="12365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4378">
                  <a:extLst>
                    <a:ext uri="{9D8B030D-6E8A-4147-A177-3AD203B41FA5}">
                      <a16:colId xmlns:a16="http://schemas.microsoft.com/office/drawing/2014/main" val="282393873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021244696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38333145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134809250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252245616"/>
                    </a:ext>
                  </a:extLst>
                </a:gridCol>
              </a:tblGrid>
              <a:tr h="3091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整体市场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上月优惠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0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本月优惠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0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环比</a:t>
                      </a:r>
                      <a:endParaRPr lang="en-US" altLang="zh-CN" sz="10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折扣率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434350"/>
                  </a:ext>
                </a:extLst>
              </a:tr>
              <a:tr h="3091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轿车</a:t>
                      </a:r>
                      <a:endParaRPr lang="en-US" altLang="zh-CN" sz="11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2.01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2.03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rgbClr val="9C0006"/>
                          </a:solidFill>
                          <a:latin typeface="+mn-ea"/>
                          <a:ea typeface="+mn-ea"/>
                        </a:rPr>
                        <a:t>1.0%</a:t>
                      </a:r>
                      <a:endParaRPr lang="zh-CN" altLang="en-US" sz="1000" b="1" dirty="0">
                        <a:solidFill>
                          <a:srgbClr val="9C0006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9.8%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8875843"/>
                  </a:ext>
                </a:extLst>
              </a:tr>
              <a:tr h="3091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SUV</a:t>
                      </a:r>
                      <a:endParaRPr lang="zh-CN" altLang="en-US" sz="11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1.99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1.98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rgbClr val="006100"/>
                          </a:solidFill>
                          <a:latin typeface="+mn-ea"/>
                          <a:ea typeface="+mn-ea"/>
                        </a:rPr>
                        <a:t>-0.4%</a:t>
                      </a:r>
                      <a:endParaRPr lang="zh-CN" altLang="en-US" sz="1000" b="1" dirty="0">
                        <a:solidFill>
                          <a:srgbClr val="006100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9.8%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269187"/>
                  </a:ext>
                </a:extLst>
              </a:tr>
              <a:tr h="3091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MPV</a:t>
                      </a:r>
                      <a:endParaRPr lang="zh-CN" altLang="en-US" sz="11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0.62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0.67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rgbClr val="9C0006"/>
                          </a:solidFill>
                          <a:latin typeface="+mn-ea"/>
                          <a:ea typeface="+mn-ea"/>
                        </a:rPr>
                        <a:t>7.3%</a:t>
                      </a:r>
                      <a:endParaRPr lang="zh-CN" altLang="en-US" sz="1000" b="1" dirty="0">
                        <a:solidFill>
                          <a:srgbClr val="9C0006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3.2%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1351843"/>
                  </a:ext>
                </a:extLst>
              </a:tr>
            </a:tbl>
          </a:graphicData>
        </a:graphic>
      </p:graphicFrame>
      <p:graphicFrame>
        <p:nvGraphicFramePr>
          <p:cNvPr id="29" name="表格 23">
            <a:extLst>
              <a:ext uri="{FF2B5EF4-FFF2-40B4-BE49-F238E27FC236}">
                <a16:creationId xmlns:a16="http://schemas.microsoft.com/office/drawing/2014/main" id="{6D5CED0E-1653-0BB1-B5BF-1E9D81FE4F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023143"/>
              </p:ext>
            </p:extLst>
          </p:nvPr>
        </p:nvGraphicFramePr>
        <p:xfrm>
          <a:off x="6347010" y="4695038"/>
          <a:ext cx="5171890" cy="12365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4378">
                  <a:extLst>
                    <a:ext uri="{9D8B030D-6E8A-4147-A177-3AD203B41FA5}">
                      <a16:colId xmlns:a16="http://schemas.microsoft.com/office/drawing/2014/main" val="282393873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021244696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38333145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4134809250"/>
                    </a:ext>
                  </a:extLst>
                </a:gridCol>
                <a:gridCol w="1034378">
                  <a:extLst>
                    <a:ext uri="{9D8B030D-6E8A-4147-A177-3AD203B41FA5}">
                      <a16:colId xmlns:a16="http://schemas.microsoft.com/office/drawing/2014/main" val="2252245616"/>
                    </a:ext>
                  </a:extLst>
                </a:gridCol>
              </a:tblGrid>
              <a:tr h="3091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新能源市场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上月优惠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0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本月优惠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万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CN" altLang="en-US" sz="10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环比</a:t>
                      </a:r>
                      <a:endParaRPr lang="en-US" altLang="zh-CN" sz="10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折扣率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434350"/>
                  </a:ext>
                </a:extLst>
              </a:tr>
              <a:tr h="3091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轿车</a:t>
                      </a:r>
                      <a:endParaRPr lang="en-US" altLang="zh-CN" sz="11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1.22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1.27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rgbClr val="9C0006"/>
                          </a:solidFill>
                          <a:effectLst/>
                          <a:latin typeface="+mn-ea"/>
                          <a:ea typeface="+mn-ea"/>
                        </a:rPr>
                        <a:t>+4.5%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8875843"/>
                  </a:ext>
                </a:extLst>
              </a:tr>
              <a:tr h="3091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SUV</a:t>
                      </a:r>
                      <a:endParaRPr lang="zh-CN" altLang="en-US" sz="11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1.82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1.88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rgbClr val="9C0006"/>
                          </a:solidFill>
                          <a:effectLst/>
                          <a:latin typeface="+mn-ea"/>
                          <a:ea typeface="+mn-ea"/>
                        </a:rPr>
                        <a:t>+3.1%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269187"/>
                  </a:ext>
                </a:extLst>
              </a:tr>
              <a:tr h="3091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ea"/>
                          <a:ea typeface="+mn-ea"/>
                        </a:rPr>
                        <a:t>MPV</a:t>
                      </a:r>
                      <a:endParaRPr lang="zh-CN" altLang="en-US" sz="1100" b="1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0.51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rgbClr val="9C0006"/>
                          </a:solidFill>
                          <a:effectLst/>
                          <a:latin typeface="+mn-ea"/>
                          <a:ea typeface="+mn-ea"/>
                        </a:rPr>
                        <a:t>+6.7%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1351843"/>
                  </a:ext>
                </a:extLst>
              </a:tr>
            </a:tbl>
          </a:graphicData>
        </a:graphic>
      </p:graphicFrame>
      <p:graphicFrame>
        <p:nvGraphicFramePr>
          <p:cNvPr id="2" name="Object 4">
            <a:extLst>
              <a:ext uri="{FF2B5EF4-FFF2-40B4-BE49-F238E27FC236}">
                <a16:creationId xmlns:a16="http://schemas.microsoft.com/office/drawing/2014/main" id="{EA27F1BC-B0A6-42C9-ACEB-9311682FEC36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920292270"/>
              </p:ext>
            </p:extLst>
          </p:nvPr>
        </p:nvGraphicFramePr>
        <p:xfrm>
          <a:off x="662433" y="3244272"/>
          <a:ext cx="4932000" cy="133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7EDB1726-D13D-3678-FC11-9F6324FB3F45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6347010" y="2782800"/>
            <a:ext cx="5171890" cy="354343"/>
            <a:chOff x="2330450" y="2101520"/>
            <a:chExt cx="4308475" cy="354343"/>
          </a:xfrm>
          <a:solidFill>
            <a:schemeClr val="accent6">
              <a:lumMod val="50000"/>
            </a:schemeClr>
          </a:solidFill>
        </p:grpSpPr>
        <p:sp>
          <p:nvSpPr>
            <p:cNvPr id="4" name="AutoShape 12">
              <a:extLst>
                <a:ext uri="{FF2B5EF4-FFF2-40B4-BE49-F238E27FC236}">
                  <a16:creationId xmlns:a16="http://schemas.microsoft.com/office/drawing/2014/main" id="{314DC7A5-13EE-7AAA-C753-198CD91C1DF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7" name="Text Box 10">
              <a:extLst>
                <a:ext uri="{FF2B5EF4-FFF2-40B4-BE49-F238E27FC236}">
                  <a16:creationId xmlns:a16="http://schemas.microsoft.com/office/drawing/2014/main" id="{DA884206-877B-B163-6BE9-B3AACC9457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车身形式市场优惠变化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73475D1-FB59-373A-7546-BFEFC150EE85}"/>
              </a:ext>
            </a:extLst>
          </p:cNvPr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662433" y="2782800"/>
            <a:ext cx="4932000" cy="354343"/>
            <a:chOff x="2330450" y="2101520"/>
            <a:chExt cx="4308475" cy="354343"/>
          </a:xfrm>
          <a:solidFill>
            <a:schemeClr val="accent6">
              <a:lumMod val="50000"/>
            </a:schemeClr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A3D5E8F8-A868-E0AE-50C0-BE6AA8ED7F0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AEECEED6-C00A-1B23-B98D-5736136B13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6B96D995-BADB-EA93-6455-25EACAE29286}"/>
              </a:ext>
            </a:extLst>
          </p:cNvPr>
          <p:cNvSpPr txBox="1"/>
          <p:nvPr/>
        </p:nvSpPr>
        <p:spPr>
          <a:xfrm>
            <a:off x="5044440" y="3266207"/>
            <a:ext cx="623302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" b="1" dirty="0"/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3744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93024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heme/theme1.xml><?xml version="1.0" encoding="utf-8"?>
<a:theme xmlns:a="http://schemas.openxmlformats.org/drawingml/2006/main" name="Designed by iSlide">
  <a:themeElements>
    <a:clrScheme name="iSlide VI标准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2DA0FF"/>
      </a:accent1>
      <a:accent2>
        <a:srgbClr val="0371D4"/>
      </a:accent2>
      <a:accent3>
        <a:srgbClr val="6EADE0"/>
      </a:accent3>
      <a:accent4>
        <a:srgbClr val="5B6F86"/>
      </a:accent4>
      <a:accent5>
        <a:srgbClr val="7F98B5"/>
      </a:accent5>
      <a:accent6>
        <a:srgbClr val="58B6D3"/>
      </a:accent6>
      <a:hlink>
        <a:srgbClr val="F84D4D"/>
      </a:hlink>
      <a:folHlink>
        <a:srgbClr val="979797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1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1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2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9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4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5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Fish</Template>
  <TotalTime>6993</TotalTime>
  <Words>3963</Words>
  <Application>Microsoft Office PowerPoint</Application>
  <PresentationFormat>宽屏</PresentationFormat>
  <Paragraphs>1038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微软雅黑</vt:lpstr>
      <vt:lpstr>微软雅黑</vt:lpstr>
      <vt:lpstr>微软雅黑 Light</vt:lpstr>
      <vt:lpstr>Arial</vt:lpstr>
      <vt:lpstr>Wingdings</vt:lpstr>
      <vt:lpstr>Designed by iSlide</vt:lpstr>
      <vt:lpstr>M.A.D.E 产业研究 价格/优惠指数走势报告</vt:lpstr>
      <vt:lpstr>PowerPoint 演示文稿</vt:lpstr>
      <vt:lpstr>PowerPoint 演示文稿</vt:lpstr>
      <vt:lpstr>平均价格变化指数—整体/新能源市场</vt:lpstr>
      <vt:lpstr>平均价格变化指数—轿车市场</vt:lpstr>
      <vt:lpstr>平均价格变化指数—SUV市场</vt:lpstr>
      <vt:lpstr>平均价格变化指数—MPV市场</vt:lpstr>
      <vt:lpstr>PowerPoint 演示文稿</vt:lpstr>
      <vt:lpstr>平均优惠变化指数—整体市场</vt:lpstr>
      <vt:lpstr>平均优惠变化指数—轿车市场</vt:lpstr>
      <vt:lpstr>平均优惠变化指数—SUV市场</vt:lpstr>
      <vt:lpstr>平均优惠变化指数—MPV市场</vt:lpstr>
      <vt:lpstr>PowerPoint 演示文稿</vt:lpstr>
      <vt:lpstr>加权价格变化指数—整体市场</vt:lpstr>
      <vt:lpstr>加权价格变化指数—轿车市场</vt:lpstr>
      <vt:lpstr>加权价格变化指数—SUV市场</vt:lpstr>
      <vt:lpstr>加权价格变化指数—MPV市场</vt:lpstr>
      <vt:lpstr>PowerPoint 演示文稿</vt:lpstr>
      <vt:lpstr>加权优惠变化指数—整体市场</vt:lpstr>
      <vt:lpstr>加权优惠变化指数—轿车市场</vt:lpstr>
      <vt:lpstr>加权优惠变化指数—SUV市场</vt:lpstr>
      <vt:lpstr>加权优惠变化指数—MPV市场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Fish</dc:creator>
  <cp:lastModifiedBy>Gu Ryan</cp:lastModifiedBy>
  <cp:revision>69</cp:revision>
  <cp:lastPrinted>2022-10-30T16:00:00Z</cp:lastPrinted>
  <dcterms:created xsi:type="dcterms:W3CDTF">2022-10-30T16:00:00Z</dcterms:created>
  <dcterms:modified xsi:type="dcterms:W3CDTF">2023-03-07T06:50:06Z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c0ebd8ea-114a-44dd-bdb3-ea45792a0b8c</vt:lpwstr>
  </property>
</Properties>
</file>