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handoutMasterIdLst>
    <p:handoutMasterId r:id="rId11"/>
  </p:handoutMasterIdLst>
  <p:sldIdLst>
    <p:sldId id="302" r:id="rId2"/>
    <p:sldId id="288" r:id="rId3"/>
    <p:sldId id="312" r:id="rId4"/>
    <p:sldId id="305" r:id="rId5"/>
    <p:sldId id="311" r:id="rId6"/>
    <p:sldId id="306" r:id="rId7"/>
    <p:sldId id="323" r:id="rId8"/>
    <p:sldId id="322" r:id="rId9"/>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咏" initials="g" lastIdx="1" clrIdx="0">
    <p:extLst>
      <p:ext uri="{19B8F6BF-5375-455C-9EA6-DF929625EA0E}">
        <p15:presenceInfo xmlns:p15="http://schemas.microsoft.com/office/powerpoint/2012/main" userId="郭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0551" autoAdjust="0"/>
  </p:normalViewPr>
  <p:slideViewPr>
    <p:cSldViewPr snapToGrid="0" snapToObjects="1">
      <p:cViewPr varScale="1">
        <p:scale>
          <a:sx n="63" d="100"/>
          <a:sy n="63" d="100"/>
        </p:scale>
        <p:origin x="76" y="26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dirty="0"/>
              <a:t>北京国产新车月度销售趋势图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5"/>
          <c:order val="5"/>
          <c:tx>
            <c:strRef>
              <c:f>Sheet1!$A$7</c:f>
              <c:strCache>
                <c:ptCount val="1"/>
                <c:pt idx="0">
                  <c:v>2022年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47642</c:v>
                </c:pt>
                <c:pt idx="1">
                  <c:v>28083</c:v>
                </c:pt>
                <c:pt idx="2">
                  <c:v>47221</c:v>
                </c:pt>
                <c:pt idx="3">
                  <c:v>36944</c:v>
                </c:pt>
                <c:pt idx="4">
                  <c:v>23957</c:v>
                </c:pt>
                <c:pt idx="5">
                  <c:v>49633</c:v>
                </c:pt>
                <c:pt idx="6">
                  <c:v>59026</c:v>
                </c:pt>
                <c:pt idx="7">
                  <c:v>61460</c:v>
                </c:pt>
                <c:pt idx="8">
                  <c:v>60616</c:v>
                </c:pt>
                <c:pt idx="9">
                  <c:v>43232</c:v>
                </c:pt>
                <c:pt idx="10">
                  <c:v>43465</c:v>
                </c:pt>
                <c:pt idx="11">
                  <c:v>65240</c:v>
                </c:pt>
              </c:numCache>
            </c:numRef>
          </c:val>
          <c:extLst>
            <c:ext xmlns:c16="http://schemas.microsoft.com/office/drawing/2014/chart" uri="{C3380CC4-5D6E-409C-BE32-E72D297353CC}">
              <c16:uniqueId val="{00000000-55CA-41EC-8CF1-5A304C8479A0}"/>
            </c:ext>
          </c:extLst>
        </c:ser>
        <c:ser>
          <c:idx val="7"/>
          <c:order val="7"/>
          <c:tx>
            <c:strRef>
              <c:f>Sheet1!$A$9</c:f>
              <c:strCache>
                <c:ptCount val="1"/>
                <c:pt idx="0">
                  <c:v>2023年</c:v>
                </c:pt>
              </c:strCache>
            </c:strRef>
          </c:tx>
          <c:spPr>
            <a:solidFill>
              <a:srgbClr val="00B05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General</c:formatCode>
                <c:ptCount val="12"/>
                <c:pt idx="0">
                  <c:v>24728</c:v>
                </c:pt>
                <c:pt idx="1">
                  <c:v>35901</c:v>
                </c:pt>
              </c:numCache>
            </c:numRef>
          </c:val>
          <c:extLst>
            <c:ext xmlns:c16="http://schemas.microsoft.com/office/drawing/2014/chart" uri="{C3380CC4-5D6E-409C-BE32-E72D297353CC}">
              <c16:uniqueId val="{00000001-1F9E-467D-AFE6-2D9B13FD91B0}"/>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15:filteredBarSeries>
              <c15:ser>
                <c:idx val="4"/>
                <c:order val="4"/>
                <c:tx>
                  <c:strRef>
                    <c:extLst>
                      <c:ext xmlns:c15="http://schemas.microsoft.com/office/drawing/2012/chart" uri="{02D57815-91ED-43cb-92C2-25804820EDAC}">
                        <c15:formulaRef>
                          <c15:sqref>Sheet1!$A$6</c15:sqref>
                        </c15:formulaRef>
                      </c:ext>
                    </c:extLst>
                    <c:strCache>
                      <c:ptCount val="1"/>
                      <c:pt idx="0">
                        <c:v>2022年</c:v>
                      </c:pt>
                    </c:strCache>
                  </c:strRef>
                </c:tx>
                <c:spPr>
                  <a:solidFill>
                    <a:schemeClr val="accent3">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Sheet1!$B$6:$M$6</c15:sqref>
                        </c15:formulaRef>
                      </c:ext>
                    </c:extLst>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15:ser>
            </c15:filteredBarSeries>
            <c15:filteredBarSeries>
              <c15:ser>
                <c:idx val="6"/>
                <c:order val="6"/>
                <c:tx>
                  <c:strRef>
                    <c:extLst>
                      <c:ext xmlns:c15="http://schemas.microsoft.com/office/drawing/2012/chart" uri="{02D57815-91ED-43cb-92C2-25804820EDAC}">
                        <c15:formulaRef>
                          <c15:sqref>Sheet1!$A$8</c15:sqref>
                        </c15:formulaRef>
                      </c:ext>
                    </c:extLst>
                    <c:strCache>
                      <c:ptCount val="1"/>
                      <c:pt idx="0">
                        <c:v>2023年</c:v>
                      </c:pt>
                    </c:strCache>
                  </c:strRef>
                </c:tx>
                <c:spPr>
                  <a:solidFill>
                    <a:srgbClr val="00B0F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Sheet1!$B$8:$M$8</c15:sqref>
                        </c15:formulaRef>
                      </c:ext>
                    </c:extLst>
                    <c:numCache>
                      <c:formatCode>General</c:formatCode>
                      <c:ptCount val="12"/>
                      <c:pt idx="0">
                        <c:v>27653</c:v>
                      </c:pt>
                    </c:numCache>
                  </c:numRef>
                </c:val>
                <c:extLst>
                  <c:ext xmlns:c16="http://schemas.microsoft.com/office/drawing/2014/chart" uri="{C3380CC4-5D6E-409C-BE32-E72D297353CC}">
                    <c16:uniqueId val="{00000000-1F9E-467D-AFE6-2D9B13FD91B0}"/>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9845571733158114"/>
          <c:y val="0.13730949044643459"/>
          <c:w val="0.10229505054122474"/>
          <c:h val="0.10382364896702123"/>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1</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日产</c:v>
                </c:pt>
                <c:pt idx="2">
                  <c:v>特斯拉</c:v>
                </c:pt>
                <c:pt idx="3">
                  <c:v>本田</c:v>
                </c:pt>
                <c:pt idx="4">
                  <c:v>奥迪</c:v>
                </c:pt>
                <c:pt idx="5">
                  <c:v>奔驰</c:v>
                </c:pt>
                <c:pt idx="6">
                  <c:v>比亚迪</c:v>
                </c:pt>
                <c:pt idx="7">
                  <c:v>宝马</c:v>
                </c:pt>
                <c:pt idx="8">
                  <c:v>丰田</c:v>
                </c:pt>
                <c:pt idx="9">
                  <c:v>大众</c:v>
                </c:pt>
              </c:strCache>
            </c:strRef>
          </c:cat>
          <c:val>
            <c:numRef>
              <c:f>Sheet1!$B$2:$B$11</c:f>
              <c:numCache>
                <c:formatCode>General</c:formatCode>
                <c:ptCount val="10"/>
                <c:pt idx="0">
                  <c:v>717</c:v>
                </c:pt>
                <c:pt idx="1">
                  <c:v>757</c:v>
                </c:pt>
                <c:pt idx="2">
                  <c:v>806</c:v>
                </c:pt>
                <c:pt idx="3">
                  <c:v>968</c:v>
                </c:pt>
                <c:pt idx="4">
                  <c:v>1233</c:v>
                </c:pt>
                <c:pt idx="5">
                  <c:v>1786</c:v>
                </c:pt>
                <c:pt idx="6">
                  <c:v>1913</c:v>
                </c:pt>
                <c:pt idx="7">
                  <c:v>1941</c:v>
                </c:pt>
                <c:pt idx="8">
                  <c:v>2338</c:v>
                </c:pt>
                <c:pt idx="9">
                  <c:v>2418</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2</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特斯拉</c:v>
                </c:pt>
                <c:pt idx="1">
                  <c:v>别克</c:v>
                </c:pt>
                <c:pt idx="2">
                  <c:v>日产</c:v>
                </c:pt>
                <c:pt idx="3">
                  <c:v>奥迪</c:v>
                </c:pt>
                <c:pt idx="4">
                  <c:v>宝马</c:v>
                </c:pt>
                <c:pt idx="5">
                  <c:v>本田</c:v>
                </c:pt>
                <c:pt idx="6">
                  <c:v>奔驰</c:v>
                </c:pt>
                <c:pt idx="7">
                  <c:v>比亚迪</c:v>
                </c:pt>
                <c:pt idx="8">
                  <c:v>大众</c:v>
                </c:pt>
                <c:pt idx="9">
                  <c:v>丰田</c:v>
                </c:pt>
              </c:strCache>
            </c:strRef>
          </c:cat>
          <c:val>
            <c:numRef>
              <c:f>Sheet1!$B$2:$B$11</c:f>
              <c:numCache>
                <c:formatCode>General</c:formatCode>
                <c:ptCount val="10"/>
                <c:pt idx="0">
                  <c:v>1122</c:v>
                </c:pt>
                <c:pt idx="1">
                  <c:v>1183</c:v>
                </c:pt>
                <c:pt idx="2">
                  <c:v>1297</c:v>
                </c:pt>
                <c:pt idx="3">
                  <c:v>1493</c:v>
                </c:pt>
                <c:pt idx="4">
                  <c:v>1828</c:v>
                </c:pt>
                <c:pt idx="5">
                  <c:v>1836</c:v>
                </c:pt>
                <c:pt idx="6">
                  <c:v>1950</c:v>
                </c:pt>
                <c:pt idx="7">
                  <c:v>2126</c:v>
                </c:pt>
                <c:pt idx="8">
                  <c:v>3828</c:v>
                </c:pt>
                <c:pt idx="9">
                  <c:v>3868</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dirty="0"/>
              <a:t>北京国产新能源汽车月度销售趋势图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5"/>
          <c:order val="5"/>
          <c:tx>
            <c:strRef>
              <c:f>Sheet1!$A$7</c:f>
              <c:strCache>
                <c:ptCount val="1"/>
                <c:pt idx="0">
                  <c:v>2022国产</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10426</c:v>
                </c:pt>
                <c:pt idx="1">
                  <c:v>7326</c:v>
                </c:pt>
                <c:pt idx="2">
                  <c:v>16251</c:v>
                </c:pt>
                <c:pt idx="3">
                  <c:v>12811</c:v>
                </c:pt>
                <c:pt idx="4">
                  <c:v>10532</c:v>
                </c:pt>
                <c:pt idx="5">
                  <c:v>22005</c:v>
                </c:pt>
                <c:pt idx="6">
                  <c:v>22698</c:v>
                </c:pt>
                <c:pt idx="7">
                  <c:v>21951</c:v>
                </c:pt>
                <c:pt idx="8">
                  <c:v>23816</c:v>
                </c:pt>
                <c:pt idx="9">
                  <c:v>16244</c:v>
                </c:pt>
                <c:pt idx="10">
                  <c:v>19159</c:v>
                </c:pt>
                <c:pt idx="11">
                  <c:v>24652</c:v>
                </c:pt>
              </c:numCache>
            </c:numRef>
          </c:val>
          <c:extLst>
            <c:ext xmlns:c16="http://schemas.microsoft.com/office/drawing/2014/chart" uri="{C3380CC4-5D6E-409C-BE32-E72D297353CC}">
              <c16:uniqueId val="{00000000-0EB1-468D-97AE-97B8F704B00F}"/>
            </c:ext>
          </c:extLst>
        </c:ser>
        <c:ser>
          <c:idx val="7"/>
          <c:order val="7"/>
          <c:tx>
            <c:strRef>
              <c:f>Sheet1!$A$9</c:f>
              <c:strCache>
                <c:ptCount val="1"/>
                <c:pt idx="0">
                  <c:v>2023国产</c:v>
                </c:pt>
              </c:strCache>
            </c:strRef>
          </c:tx>
          <c:spPr>
            <a:solidFill>
              <a:srgbClr val="92D05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General</c:formatCode>
                <c:ptCount val="12"/>
                <c:pt idx="0">
                  <c:v>7968</c:v>
                </c:pt>
                <c:pt idx="1">
                  <c:v>13451</c:v>
                </c:pt>
              </c:numCache>
            </c:numRef>
          </c:val>
          <c:extLst>
            <c:ext xmlns:c16="http://schemas.microsoft.com/office/drawing/2014/chart" uri="{C3380CC4-5D6E-409C-BE32-E72D297353CC}">
              <c16:uniqueId val="{00000001-C92C-48F6-B28A-4E66EFCBB8D6}"/>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15:filteredBarSeries>
              <c15:ser>
                <c:idx val="4"/>
                <c:order val="4"/>
                <c:tx>
                  <c:strRef>
                    <c:extLst>
                      <c:ext xmlns:c15="http://schemas.microsoft.com/office/drawing/2012/chart" uri="{02D57815-91ED-43cb-92C2-25804820EDAC}">
                        <c15:formulaRef>
                          <c15:sqref>Sheet1!$A$6</c15:sqref>
                        </c15:formulaRef>
                      </c:ext>
                    </c:extLst>
                    <c:strCache>
                      <c:ptCount val="1"/>
                      <c:pt idx="0">
                        <c:v>2022年</c:v>
                      </c:pt>
                    </c:strCache>
                  </c:strRef>
                </c:tx>
                <c:spPr>
                  <a:solidFill>
                    <a:schemeClr val="accent3">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Sheet1!$B$6:$M$6</c15:sqref>
                        </c15:formulaRef>
                      </c:ext>
                    </c:extLst>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15:ser>
            </c15:filteredBarSeries>
            <c15:filteredBarSeries>
              <c15:ser>
                <c:idx val="6"/>
                <c:order val="6"/>
                <c:tx>
                  <c:strRef>
                    <c:extLst>
                      <c:ext xmlns:c15="http://schemas.microsoft.com/office/drawing/2012/chart" uri="{02D57815-91ED-43cb-92C2-25804820EDAC}">
                        <c15:formulaRef>
                          <c15:sqref>Sheet1!$A$8</c15:sqref>
                        </c15:formulaRef>
                      </c:ext>
                    </c:extLst>
                    <c:strCache>
                      <c:ptCount val="1"/>
                      <c:pt idx="0">
                        <c:v>2023年</c:v>
                      </c:pt>
                    </c:strCache>
                  </c:strRef>
                </c:tx>
                <c:spPr>
                  <a:solidFill>
                    <a:schemeClr val="accent1">
                      <a:lumMod val="80000"/>
                      <a:lumOff val="2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Sheet1!$B$8:$M$8</c15:sqref>
                        </c15:formulaRef>
                      </c:ext>
                    </c:extLst>
                    <c:numCache>
                      <c:formatCode>General</c:formatCode>
                      <c:ptCount val="12"/>
                      <c:pt idx="0">
                        <c:v>8351</c:v>
                      </c:pt>
                    </c:numCache>
                  </c:numRef>
                </c:val>
                <c:extLst>
                  <c:ext xmlns:c16="http://schemas.microsoft.com/office/drawing/2014/chart" uri="{C3380CC4-5D6E-409C-BE32-E72D297353CC}">
                    <c16:uniqueId val="{00000000-C92C-48F6-B28A-4E66EFCBB8D6}"/>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11097334281745484"/>
          <c:h val="0.1183823747139901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1</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埃安</c:v>
                </c:pt>
                <c:pt idx="1">
                  <c:v>丰田</c:v>
                </c:pt>
                <c:pt idx="2">
                  <c:v>大众</c:v>
                </c:pt>
                <c:pt idx="3">
                  <c:v>smart</c:v>
                </c:pt>
                <c:pt idx="4">
                  <c:v>小鹏</c:v>
                </c:pt>
                <c:pt idx="5">
                  <c:v>宝马</c:v>
                </c:pt>
                <c:pt idx="6">
                  <c:v>北汽新能源</c:v>
                </c:pt>
                <c:pt idx="7">
                  <c:v>蔚来</c:v>
                </c:pt>
                <c:pt idx="8">
                  <c:v>特斯拉</c:v>
                </c:pt>
                <c:pt idx="9">
                  <c:v>比亚迪</c:v>
                </c:pt>
              </c:strCache>
            </c:strRef>
          </c:cat>
          <c:val>
            <c:numRef>
              <c:f>Sheet1!$B$2:$B$11</c:f>
              <c:numCache>
                <c:formatCode>General</c:formatCode>
                <c:ptCount val="10"/>
                <c:pt idx="0">
                  <c:v>82</c:v>
                </c:pt>
                <c:pt idx="1">
                  <c:v>90</c:v>
                </c:pt>
                <c:pt idx="2">
                  <c:v>123</c:v>
                </c:pt>
                <c:pt idx="3">
                  <c:v>139</c:v>
                </c:pt>
                <c:pt idx="4">
                  <c:v>166</c:v>
                </c:pt>
                <c:pt idx="5">
                  <c:v>277</c:v>
                </c:pt>
                <c:pt idx="6">
                  <c:v>280</c:v>
                </c:pt>
                <c:pt idx="7">
                  <c:v>457</c:v>
                </c:pt>
                <c:pt idx="8">
                  <c:v>806</c:v>
                </c:pt>
                <c:pt idx="9">
                  <c:v>1521</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2</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smart</c:v>
                </c:pt>
                <c:pt idx="1">
                  <c:v>五菱</c:v>
                </c:pt>
                <c:pt idx="2">
                  <c:v>ARCFOX</c:v>
                </c:pt>
                <c:pt idx="3">
                  <c:v>小鹏</c:v>
                </c:pt>
                <c:pt idx="4">
                  <c:v>宝马</c:v>
                </c:pt>
                <c:pt idx="5">
                  <c:v>埃安</c:v>
                </c:pt>
                <c:pt idx="6">
                  <c:v>蔚来</c:v>
                </c:pt>
                <c:pt idx="7">
                  <c:v>北汽新能源</c:v>
                </c:pt>
                <c:pt idx="8">
                  <c:v>特斯拉</c:v>
                </c:pt>
                <c:pt idx="9">
                  <c:v>比亚迪</c:v>
                </c:pt>
              </c:strCache>
            </c:strRef>
          </c:cat>
          <c:val>
            <c:numRef>
              <c:f>Sheet1!$B$2:$B$11</c:f>
              <c:numCache>
                <c:formatCode>General</c:formatCode>
                <c:ptCount val="10"/>
                <c:pt idx="0">
                  <c:v>127</c:v>
                </c:pt>
                <c:pt idx="1">
                  <c:v>130</c:v>
                </c:pt>
                <c:pt idx="2">
                  <c:v>167</c:v>
                </c:pt>
                <c:pt idx="3">
                  <c:v>222</c:v>
                </c:pt>
                <c:pt idx="4">
                  <c:v>291</c:v>
                </c:pt>
                <c:pt idx="5">
                  <c:v>309</c:v>
                </c:pt>
                <c:pt idx="6">
                  <c:v>596</c:v>
                </c:pt>
                <c:pt idx="7">
                  <c:v>1119</c:v>
                </c:pt>
                <c:pt idx="8">
                  <c:v>1122</c:v>
                </c:pt>
                <c:pt idx="9">
                  <c:v>1573</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numCache>
            </c:numRef>
          </c:val>
          <c:extLst>
            <c:ext xmlns:c16="http://schemas.microsoft.com/office/drawing/2014/chart" uri="{C3380CC4-5D6E-409C-BE32-E72D297353CC}">
              <c16:uniqueId val="{00000000-6475-4641-B9EB-EE44E3B1334A}"/>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v>2022年</c:v>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Sheet1!$B$2:$M$2</c:f>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ser>
        <c:ser>
          <c:idx val="1"/>
          <c:order val="1"/>
          <c:tx>
            <c:v>2023年</c:v>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71AB-44BF-8AC4-323C495991A3}"/>
                </c:ext>
              </c:extLst>
            </c:dLbl>
            <c:dLbl>
              <c:idx val="1"/>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71AB-44BF-8AC4-323C495991A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numCache>
            </c:numRef>
          </c:val>
          <c:smooth val="0"/>
          <c:extLst>
            <c:ext xmlns:c16="http://schemas.microsoft.com/office/drawing/2014/chart" uri="{C3380CC4-5D6E-409C-BE32-E72D297353CC}">
              <c16:uniqueId val="{00000001-71AB-44BF-8AC4-323C495991A3}"/>
            </c:ext>
          </c:extLst>
        </c:ser>
        <c:dLbls>
          <c:showLegendKey val="0"/>
          <c:showVal val="0"/>
          <c:showCatName val="0"/>
          <c:showSerName val="0"/>
          <c:showPercent val="0"/>
          <c:showBubbleSize val="0"/>
        </c:dLbls>
        <c:marker val="1"/>
        <c:smooth val="0"/>
        <c:axId val="618104080"/>
        <c:axId val="472338896"/>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spPr>
        <a:noFill/>
        <a:ln>
          <a:noFill/>
        </a:ln>
        <a:effectLst/>
      </c:spPr>
    </c:plotArea>
    <c:legend>
      <c:legendPos val="t"/>
      <c:layout>
        <c:manualLayout>
          <c:xMode val="edge"/>
          <c:yMode val="edge"/>
          <c:x val="0.37083348447634951"/>
          <c:y val="0.146570631813663"/>
          <c:w val="0.25833303104730093"/>
          <c:h val="8.040473368792931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2023/4/2</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2023/4/2</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2023/4/2</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2023/4/2</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2023/4/2</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2023/4/2</a:t>
            </a:fld>
            <a:endParaRPr lang="en-US" dirty="0"/>
          </a:p>
        </p:txBody>
      </p:sp>
    </p:spTree>
    <p:extLst>
      <p:ext uri="{BB962C8B-B14F-4D97-AF65-F5344CB8AC3E}">
        <p14:creationId xmlns:p14="http://schemas.microsoft.com/office/powerpoint/2010/main" val="4123904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2023/4/2</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2023/4/2</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2023/4/8</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2023/4/2</a:t>
            </a:fld>
            <a:endParaRPr lang="en-US" dirty="0"/>
          </a:p>
        </p:txBody>
      </p:sp>
    </p:spTree>
    <p:extLst>
      <p:ext uri="{BB962C8B-B14F-4D97-AF65-F5344CB8AC3E}">
        <p14:creationId xmlns:p14="http://schemas.microsoft.com/office/powerpoint/2010/main" val="2744822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2023/4/2</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2023</a:t>
            </a:r>
            <a:r>
              <a:rPr lang="zh-CN" altLang="en-US" dirty="0"/>
              <a:t>年</a:t>
            </a:r>
            <a:r>
              <a:rPr lang="en-US" altLang="zh-CN" dirty="0"/>
              <a:t>2</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123776830"/>
              </p:ext>
            </p:extLst>
          </p:nvPr>
        </p:nvGraphicFramePr>
        <p:xfrm>
          <a:off x="639413"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4405180"/>
          </a:xfrm>
          <a:prstGeom prst="rect">
            <a:avLst/>
          </a:prstGeom>
          <a:noFill/>
        </p:spPr>
        <p:txBody>
          <a:bodyPr wrap="square">
            <a:spAutoFit/>
          </a:bodyPr>
          <a:lstStyle/>
          <a:p>
            <a:pPr indent="341630" algn="ctr">
              <a:lnSpc>
                <a:spcPts val="2400"/>
              </a:lnSpc>
            </a:pP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国产</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国产</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新车交易</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.59</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45.18</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25</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.38</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27</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.84%</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14.34</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en-US" altLang="zh-CN"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月份北京累计交易</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国产</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新车</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6.06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7.57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19.94%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降</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4.74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个百分点</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endParaRPr lang="zh-CN" altLang="zh-CN" b="1" kern="100" dirty="0">
              <a:latin typeface="宋体" panose="02010600030101010101" pitchFamily="2" charset="-122"/>
              <a:ea typeface="等线" panose="02010600030101010101" pitchFamily="2" charset="-122"/>
              <a:cs typeface="Times New Roman" panose="02020603050405020304" pitchFamily="18" charset="0"/>
            </a:endParaRPr>
          </a:p>
          <a:p>
            <a:pPr lvl="0" algn="just">
              <a:lnSpc>
                <a:spcPct val="150000"/>
              </a:lnSpc>
            </a:pP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1459558470"/>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3840169777"/>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998178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569503"/>
          </a:xfrm>
          <a:prstGeom prst="rect">
            <a:avLst/>
          </a:prstGeom>
          <a:noFill/>
        </p:spPr>
        <p:txBody>
          <a:bodyPr wrap="square">
            <a:spAutoFit/>
          </a:bodyPr>
          <a:lstStyle/>
          <a:p>
            <a:pPr indent="341630" algn="ctr">
              <a:lnSpc>
                <a:spcPts val="2400"/>
              </a:lnSpc>
            </a:pP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国产</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国产</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新能源汽车共交易</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1.35</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台，环比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68.81%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83.61%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，占</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国产</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新车总交易量的</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37.47%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1-2</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2.14</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台，同比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13.78%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34.3%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1927768340"/>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129888475"/>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599593259"/>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693510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69155"/>
            <a:ext cx="4172504" cy="3948197"/>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5.74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67.6%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77.14%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1.24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1-2</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9.16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13.79%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p>
          <a:p>
            <a:pPr marL="285750" lvl="0" indent="-285750" algn="just">
              <a:lnSpc>
                <a:spcPct val="150000"/>
              </a:lnSpc>
              <a:buFont typeface="Wingdings" panose="05000000000000000000" pitchFamily="2" charset="2"/>
              <a:buChar char="l"/>
            </a:pP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3625394019"/>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876458"/>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外迁率为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37.76%</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，同环比都有所下降，同期交易量同比虽有所增加，但外迁率的下降将进一步影响北京新车交易量的增长</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550574434"/>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a:xfrm>
            <a:off x="648149" y="1470024"/>
            <a:ext cx="10904865" cy="4938104"/>
          </a:xfrm>
        </p:spPr>
        <p:txBody>
          <a:bodyPr rtlCol="0">
            <a:noAutofit/>
          </a:bodyPr>
          <a:lstStyle/>
          <a:p>
            <a:pPr algn="just"/>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2</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月份受春节假日提前的影响，</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2</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月份北京新车销售同环比都出现增长态势，尤其是新能源汽车同环比都呈现超过</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60%</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的大幅增长，体现出新能源汽车在北京汽车消费市场中的影响力越来越大。但受</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2022</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年底部分消费需求提前透支的影响，</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2023</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年</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1-2</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月累计新车消费仍呈现同比下降的趋势，</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1-2</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月累计国产新车销售下降达到</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19.94%</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，京城汽车消费在限购政策及经营大环境等不利因素下表现出汽车消费需求恢复缓慢。唯一还保持累计增长的就是新能源汽车，虽增长幅度有所放缓，但仍保持了</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13.78%</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的一个两位数增长的幅度，市场份额也达到</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34.3%</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的水平，与</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2022</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年同期相比新能源汽车市场占有率提升了近</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10</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个百分点。与新车不同，</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2023</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年初北京二手车市场恢复更加快速，</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2</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月份京城二手车销售同环比都呈现快速增长态势，</a:t>
            </a:r>
            <a:r>
              <a:rPr lang="zh-CN" altLang="zh-CN" sz="1600" kern="100" dirty="0">
                <a:latin typeface="等线" panose="02010600030101010101" pitchFamily="2" charset="-122"/>
                <a:ea typeface="等线" panose="02010600030101010101" pitchFamily="2" charset="-122"/>
                <a:cs typeface="Times New Roman" panose="02020603050405020304" pitchFamily="18" charset="0"/>
              </a:rPr>
              <a:t>环比</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67.6%</a:t>
            </a:r>
            <a:r>
              <a:rPr lang="zh-CN" altLang="zh-CN" sz="1600"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77.14% </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1-2</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月同比也增长了</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13.79%</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。受政策影响</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2</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月份更多二手车经纪企业开始考虑向经销公司转变，也有更多公司开始考虑向规模经营转变。</a:t>
            </a:r>
            <a:endParaRPr lang="en-US" altLang="zh-CN" sz="1600" kern="100" dirty="0">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月份汽车市场动荡不断，突如其来的价格战将影响到整个汽车行业的运行，价格战对部分地区和部分品牌的汽车销售可能起到短期刺激的作用，但对长期汽车消费及整个行业的发展是不利的，</a:t>
            </a:r>
            <a:r>
              <a:rPr lang="en-US" altLang="zh-CN" sz="1600"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月份北京的新车销售可能在各种促销政策下会有所增长，但在限购政策下增长幅度有限，但新车价格的波动将抑制北京二手车整体交易，甚至会抑制刚刚启动的整个二手车流通模式变革的发展。</a:t>
            </a:r>
            <a:endParaRPr lang="en-US"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617281065"/>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66345</TotalTime>
  <Words>739</Words>
  <Application>Microsoft Office PowerPoint</Application>
  <PresentationFormat>宽屏</PresentationFormat>
  <Paragraphs>50</Paragraphs>
  <Slides>8</Slides>
  <Notes>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vt:i4>
      </vt:variant>
    </vt:vector>
  </HeadingPairs>
  <TitlesOfParts>
    <vt:vector size="16" baseType="lpstr">
      <vt:lpstr>Meiryo UI</vt:lpstr>
      <vt:lpstr>Microsoft YaHei UI</vt:lpstr>
      <vt:lpstr>等线</vt:lpstr>
      <vt:lpstr>宋体</vt:lpstr>
      <vt:lpstr>Arial</vt:lpstr>
      <vt:lpstr>Calibri</vt:lpstr>
      <vt:lpstr>Wingdings</vt:lpstr>
      <vt:lpstr>最小和静音</vt:lpstr>
      <vt:lpstr>北京汽车市场分析</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119</cp:revision>
  <dcterms:created xsi:type="dcterms:W3CDTF">2021-12-26T04:02:55Z</dcterms:created>
  <dcterms:modified xsi:type="dcterms:W3CDTF">2023-04-08T09:16:44Z</dcterms:modified>
</cp:coreProperties>
</file>