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5.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6.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7.xml" ContentType="application/vnd.openxmlformats-officedocument.presentationml.notesSlid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65" r:id="rId6"/>
    <p:sldId id="9837" r:id="rId7"/>
    <p:sldId id="9894" r:id="rId8"/>
    <p:sldId id="9968" r:id="rId9"/>
    <p:sldId id="9879" r:id="rId10"/>
    <p:sldId id="9950" r:id="rId11"/>
    <p:sldId id="9925" r:id="rId12"/>
    <p:sldId id="9927" r:id="rId13"/>
    <p:sldId id="9966" r:id="rId14"/>
    <p:sldId id="9955" r:id="rId15"/>
    <p:sldId id="9810" r:id="rId16"/>
    <p:sldId id="9895" r:id="rId17"/>
    <p:sldId id="9971" r:id="rId18"/>
    <p:sldId id="9930" r:id="rId19"/>
    <p:sldId id="9931" r:id="rId20"/>
    <p:sldId id="9970" r:id="rId21"/>
    <p:sldId id="9967" r:id="rId22"/>
    <p:sldId id="9957" r:id="rId23"/>
    <p:sldId id="9891" r:id="rId24"/>
    <p:sldId id="9958" r:id="rId25"/>
    <p:sldId id="9893" r:id="rId26"/>
    <p:sldId id="9889" r:id="rId27"/>
    <p:sldId id="9887" r:id="rId28"/>
    <p:sldId id="9886"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2"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1C490"/>
    <a:srgbClr val="42AC84"/>
    <a:srgbClr val="045076"/>
    <a:srgbClr val="A6A6A6"/>
    <a:srgbClr val="C00000"/>
    <a:srgbClr val="C30F0F"/>
    <a:srgbClr val="D97979"/>
    <a:srgbClr val="006100"/>
    <a:srgbClr val="3A9673"/>
    <a:srgbClr val="8FAA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5244" autoAdjust="0"/>
  </p:normalViewPr>
  <p:slideViewPr>
    <p:cSldViewPr snapToGrid="0" showGuides="1">
      <p:cViewPr varScale="1">
        <p:scale>
          <a:sx n="109" d="100"/>
          <a:sy n="109" d="100"/>
        </p:scale>
        <p:origin x="2010" y="96"/>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F:\CADA&#20013;&#22269;&#27773;&#36710;&#27969;&#36890;&#21327;&#20250;&#24037;&#20316;&#25991;&#26723;\2023&#24180;&#24037;&#20316;&#20869;&#23481;\2023&#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G:\CADA&#20013;&#22269;&#27773;&#36710;&#27969;&#36890;&#21327;&#20250;&#24037;&#20316;&#25991;&#26723;\2023&#24180;&#24037;&#20316;&#20869;&#23481;\2023&#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26376;&#24230;&#25253;&#34920;\2023&#24180;&#26032;&#33021;&#28304;&#36710;&#65288;&#36807;&#31243;&#65289;\&#26032;&#33021;&#28304;.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19.xml"/><Relationship Id="rId1" Type="http://schemas.microsoft.com/office/2011/relationships/chartStyle" Target="style19.xml"/></Relationships>
</file>

<file path=ppt/charts/_rels/chart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3&#24180;&#24037;&#20316;&#20869;&#23481;\2023&#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2022-2023</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2023年交易量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124.8206</c:v>
                </c:pt>
                <c:pt idx="1">
                  <c:v>145.88239999999999</c:v>
                </c:pt>
              </c:numCache>
            </c:numRef>
          </c:val>
          <c:extLst xmlns:c15="http://schemas.microsoft.com/office/drawing/2012/chart">
            <c:ext xmlns:c16="http://schemas.microsoft.com/office/drawing/2014/chart" uri="{C3380CC4-5D6E-409C-BE32-E72D297353CC}">
              <c16:uniqueId val="{00000000-8DB7-4786-882C-732C34EF3110}"/>
            </c:ext>
          </c:extLst>
        </c:ser>
        <c:ser>
          <c:idx val="1"/>
          <c:order val="1"/>
          <c:tx>
            <c:strRef>
              <c:f>月度会!$C$19</c:f>
              <c:strCache>
                <c:ptCount val="1"/>
                <c:pt idx="0">
                  <c:v>2022年交易量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01-8DB7-4786-882C-732C34EF3110}"/>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2021年交易量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7-8DB7-4786-882C-732C34EF3110}"/>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8-8DB7-4786-882C-732C34EF3110}"/>
                  </c:ext>
                </c:extLst>
              </c15:ser>
            </c15:filteredBarSeries>
          </c:ext>
        </c:extLst>
      </c:barChart>
      <c:lineChart>
        <c:grouping val="standard"/>
        <c:varyColors val="0"/>
        <c:ser>
          <c:idx val="5"/>
          <c:order val="5"/>
          <c:tx>
            <c:strRef>
              <c:f>月度会!$G$19</c:f>
              <c:strCache>
                <c:ptCount val="1"/>
                <c:pt idx="0">
                  <c:v>2023月度同比</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c:ext xmlns:c16="http://schemas.microsoft.com/office/drawing/2014/chart" uri="{C3380CC4-5D6E-409C-BE32-E72D297353CC}">
                <c16:uniqueId val="{00000002-8DB7-4786-882C-732C34EF3110}"/>
              </c:ext>
            </c:extLst>
          </c:dPt>
          <c:dLbls>
            <c:dLbl>
              <c:idx val="0"/>
              <c:layout>
                <c:manualLayout>
                  <c:x val="1.3760870997587269E-2"/>
                  <c:y val="-5.181997423793351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8DB7-4786-882C-732C34EF3110}"/>
                </c:ext>
              </c:extLst>
            </c:dLbl>
            <c:dLbl>
              <c:idx val="2"/>
              <c:layout>
                <c:manualLayout>
                  <c:x val="-3.1401768871920567E-2"/>
                  <c:y val="-0.1155781942963506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3-8DB7-4786-882C-732C34EF3110}"/>
                </c:ext>
              </c:extLst>
            </c:dLbl>
            <c:dLbl>
              <c:idx val="3"/>
              <c:layout>
                <c:manualLayout>
                  <c:x val="-3.7139871909274716E-2"/>
                  <c:y val="-8.38539815492835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8DB7-4786-882C-732C34EF3110}"/>
                </c:ext>
              </c:extLst>
            </c:dLbl>
            <c:dLbl>
              <c:idx val="4"/>
              <c:layout>
                <c:manualLayout>
                  <c:x val="-2.9967243112582035E-2"/>
                  <c:y val="-7.478992076440721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5-8DB7-4786-882C-732C34EF311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月度会!$G$20:$G$31</c:f>
              <c:numCache>
                <c:formatCode>0.00%</c:formatCode>
                <c:ptCount val="12"/>
                <c:pt idx="0">
                  <c:v>-0.15925738576240678</c:v>
                </c:pt>
                <c:pt idx="1">
                  <c:v>0.35476453599056468</c:v>
                </c:pt>
              </c:numCache>
            </c:numRef>
          </c:val>
          <c:smooth val="1"/>
          <c:extLst xmlns:c15="http://schemas.microsoft.com/office/drawing/2012/chart">
            <c:ext xmlns:c16="http://schemas.microsoft.com/office/drawing/2014/chart" uri="{C3380CC4-5D6E-409C-BE32-E72D297353CC}">
              <c16:uniqueId val="{00000006-8DB7-4786-882C-732C34EF3110}"/>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2020年交易量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9-8DB7-4786-882C-732C34EF3110}"/>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A-8DB7-4786-882C-732C34EF3110}"/>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9-8DB7-4786-882C-732C34EF3110}"/>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B-8DB7-4786-882C-732C34EF3110}"/>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C-8DB7-4786-882C-732C34EF3110}"/>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D-8DB7-4786-882C-732C34EF3110}"/>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8DB7-4786-882C-732C34EF3110}"/>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8DB7-4786-882C-732C34EF3110}"/>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8DB7-4786-882C-732C34EF3110}"/>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8DB7-4786-882C-732C34EF3110}"/>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2-8DB7-4786-882C-732C34EF3110}"/>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8DB7-4786-882C-732C34EF3110}"/>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8DB7-4786-882C-732C34EF311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c:ext xmlns:c16="http://schemas.microsoft.com/office/drawing/2014/chart" uri="{C3380CC4-5D6E-409C-BE32-E72D297353CC}">
                    <c16:uniqueId val="{00000015-8DB7-4786-882C-732C34EF3110}"/>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2019年交易量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6-8DB7-4786-882C-732C34EF3110}"/>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7-8DB7-4786-882C-732C34EF3110}"/>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8-8DB7-4786-882C-732C34EF3110}"/>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9-8DB7-4786-882C-732C34EF3110}"/>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8DB7-4786-882C-732C34EF3110}"/>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8DB7-4786-882C-732C34EF3110}"/>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8DB7-4786-882C-732C34EF3110}"/>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8DB7-4786-882C-732C34EF3110}"/>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8DB7-4786-882C-732C34EF3110}"/>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8DB7-4786-882C-732C34EF3110}"/>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8DB7-4786-882C-732C34EF3110}"/>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8DB7-4786-882C-732C34EF3110}"/>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2-8DB7-4786-882C-732C34EF3110}"/>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2022月度同比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5.6486861763633711E-2"/>
                        <c:y val="-0.1255505677026007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8DB7-4786-882C-732C34EF3110}"/>
                      </c:ext>
                    </c:extLst>
                  </c:dLbl>
                  <c:dLbl>
                    <c:idx val="1"/>
                    <c:layout>
                      <c:manualLayout>
                        <c:x val="-2.9651601627293106E-2"/>
                        <c:y val="-7.046378457375290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8DB7-4786-882C-732C34EF3110}"/>
                      </c:ext>
                    </c:extLst>
                  </c:dLbl>
                  <c:dLbl>
                    <c:idx val="2"/>
                    <c:layout>
                      <c:manualLayout>
                        <c:x val="-4.0704180288236323E-2"/>
                        <c:y val="6.503114907024419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8DB7-4786-882C-732C34EF3110}"/>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xmlns:c15="http://schemas.microsoft.com/office/drawing/2012/chart">
                  <c:ext xmlns:c16="http://schemas.microsoft.com/office/drawing/2014/chart" uri="{C3380CC4-5D6E-409C-BE32-E72D297353CC}">
                    <c16:uniqueId val="{00000026-8DB7-4786-882C-732C34EF3110}"/>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月度会!$I$19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月度会!$I$20:$I$31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27-8DB7-4786-882C-732C34EF3110}"/>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2023年1月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871-46AF-BA83-28734D6DA42E}"/>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871-46AF-BA83-28734D6DA42E}"/>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871-46AF-BA83-28734D6DA42E}"/>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871-46AF-BA83-28734D6DA42E}"/>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871-46AF-BA83-28734D6DA42E}"/>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871-46AF-BA83-28734D6DA42E}"/>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A871-46AF-BA83-28734D6DA42E}"/>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A871-46AF-BA83-28734D6DA42E}"/>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A871-46AF-BA83-28734D6DA42E}"/>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A871-46AF-BA83-28734D6DA42E}"/>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A871-46AF-BA83-28734D6DA42E}"/>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A871-46AF-BA83-28734D6DA42E}"/>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A871-46AF-BA83-28734D6DA42E}"/>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A871-46AF-BA83-28734D6DA42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0.32105726167626358</c:v>
                </c:pt>
                <c:pt idx="1">
                  <c:v>0.2311</c:v>
                </c:pt>
                <c:pt idx="2">
                  <c:v>0.17169999999999999</c:v>
                </c:pt>
                <c:pt idx="3">
                  <c:v>0.11609999999999999</c:v>
                </c:pt>
                <c:pt idx="4">
                  <c:v>5.3800000000000001E-2</c:v>
                </c:pt>
                <c:pt idx="5">
                  <c:v>8.6499999999999994E-2</c:v>
                </c:pt>
                <c:pt idx="6">
                  <c:v>1.9742738323736519E-2</c:v>
                </c:pt>
              </c:numCache>
              <c:extLst xmlns:c15="http://schemas.microsoft.com/office/drawing/2012/chart"/>
            </c:numRef>
          </c:val>
          <c:extLst>
            <c:ext xmlns:c16="http://schemas.microsoft.com/office/drawing/2014/chart" uri="{C3380CC4-5D6E-409C-BE32-E72D297353CC}">
              <c16:uniqueId val="{0000000E-A871-46AF-BA83-28734D6DA42E}"/>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2023年2月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A871-46AF-BA83-28734D6DA42E}"/>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A871-46AF-BA83-28734D6DA42E}"/>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A871-46AF-BA83-28734D6DA42E}"/>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A871-46AF-BA83-28734D6DA42E}"/>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A871-46AF-BA83-28734D6DA42E}"/>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A871-46AF-BA83-28734D6DA42E}"/>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A871-46AF-BA83-28734D6DA42E}"/>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A871-46AF-BA83-28734D6DA42E}"/>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A871-46AF-BA83-28734D6DA42E}"/>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A871-46AF-BA83-28734D6DA42E}"/>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A871-46AF-BA83-28734D6DA42E}"/>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A871-46AF-BA83-28734D6DA42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0.32519999999999999</c:v>
                      </c:pt>
                      <c:pt idx="1">
                        <c:v>0.2409</c:v>
                      </c:pt>
                      <c:pt idx="2">
                        <c:v>0.16550000000000001</c:v>
                      </c:pt>
                      <c:pt idx="3">
                        <c:v>0.1104</c:v>
                      </c:pt>
                      <c:pt idx="4">
                        <c:v>5.0500000000000003E-2</c:v>
                      </c:pt>
                      <c:pt idx="5">
                        <c:v>8.1199999999999994E-2</c:v>
                      </c:pt>
                      <c:pt idx="6">
                        <c:v>2.629999999999999E-2</c:v>
                      </c:pt>
                    </c:numCache>
                  </c:numRef>
                </c:val>
                <c:extLst>
                  <c:ext xmlns:c16="http://schemas.microsoft.com/office/drawing/2014/chart" uri="{C3380CC4-5D6E-409C-BE32-E72D297353CC}">
                    <c16:uniqueId val="{0000001D-A871-46AF-BA83-28734D6DA42E}"/>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2023.2</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44.983600000000003</c:v>
                </c:pt>
                <c:pt idx="1">
                  <c:v>41.956000000000003</c:v>
                </c:pt>
                <c:pt idx="2">
                  <c:v>19.710899999999999</c:v>
                </c:pt>
                <c:pt idx="3">
                  <c:v>22.9285</c:v>
                </c:pt>
                <c:pt idx="4">
                  <c:v>10.499599999999999</c:v>
                </c:pt>
                <c:pt idx="5">
                  <c:v>5.8037999999999998</c:v>
                </c:pt>
              </c:numCache>
            </c:numRef>
          </c:val>
          <c:extLst>
            <c:ext xmlns:c16="http://schemas.microsoft.com/office/drawing/2014/chart" uri="{C3380CC4-5D6E-409C-BE32-E72D297353CC}">
              <c16:uniqueId val="{00000000-100F-4200-94B0-5A0252758458}"/>
            </c:ext>
          </c:extLst>
        </c:ser>
        <c:ser>
          <c:idx val="1"/>
          <c:order val="1"/>
          <c:tx>
            <c:strRef>
              <c:f>PPT模板2!$AO$110</c:f>
              <c:strCache>
                <c:ptCount val="1"/>
                <c:pt idx="0">
                  <c:v>2023.1</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37.766500000000001</c:v>
                </c:pt>
                <c:pt idx="1">
                  <c:v>38.255499999999998</c:v>
                </c:pt>
                <c:pt idx="2">
                  <c:v>15.638299999999999</c:v>
                </c:pt>
                <c:pt idx="3">
                  <c:v>20.651800000000001</c:v>
                </c:pt>
                <c:pt idx="4">
                  <c:v>7.8090999999999999</c:v>
                </c:pt>
                <c:pt idx="5">
                  <c:v>4.6993999999999998</c:v>
                </c:pt>
              </c:numCache>
            </c:numRef>
          </c:val>
          <c:extLst>
            <c:ext xmlns:c16="http://schemas.microsoft.com/office/drawing/2014/chart" uri="{C3380CC4-5D6E-409C-BE32-E72D297353CC}">
              <c16:uniqueId val="{00000001-100F-4200-94B0-5A0252758458}"/>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0.00%</c:formatCode>
                <c:ptCount val="6"/>
                <c:pt idx="0">
                  <c:v>0.19109793070578429</c:v>
                </c:pt>
                <c:pt idx="1">
                  <c:v>9.6731188979362587E-2</c:v>
                </c:pt>
                <c:pt idx="2">
                  <c:v>0.26042472647282633</c:v>
                </c:pt>
                <c:pt idx="3">
                  <c:v>0.11024220649047531</c:v>
                </c:pt>
                <c:pt idx="4">
                  <c:v>0.34453394117119762</c:v>
                </c:pt>
                <c:pt idx="5">
                  <c:v>0.2350087245180236</c:v>
                </c:pt>
              </c:numCache>
            </c:numRef>
          </c:val>
          <c:smooth val="1"/>
          <c:extLst>
            <c:ext xmlns:c16="http://schemas.microsoft.com/office/drawing/2014/chart" uri="{C3380CC4-5D6E-409C-BE32-E72D297353CC}">
              <c16:uniqueId val="{00000002-100F-4200-94B0-5A0252758458}"/>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C03-472B-AF75-3D3DBD8E3DBE}"/>
                </c:ext>
              </c:extLst>
            </c:dLbl>
            <c:dLbl>
              <c:idx val="8"/>
              <c:layout>
                <c:manualLayout>
                  <c:x val="1.2567971806081935E-2"/>
                  <c:y val="1.3504732193056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03-472B-AF75-3D3DBD8E3DBE}"/>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03-472B-AF75-3D3DBD8E3DBE}"/>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3-AC03-472B-AF75-3D3DBD8E3DBE}"/>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9525">
                <a:solidFill>
                  <a:schemeClr val="accent2"/>
                </a:solidFill>
                <a:round/>
              </a:ln>
              <a:effectLst>
                <a:outerShdw blurRad="57150" dist="19050" dir="5400000" algn="ctr" rotWithShape="0">
                  <a:srgbClr val="000000">
                    <a:alpha val="63000"/>
                  </a:srgb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numCache>
            </c:numRef>
          </c:val>
          <c:smooth val="1"/>
          <c:extLst>
            <c:ext xmlns:c16="http://schemas.microsoft.com/office/drawing/2014/chart" uri="{C3380CC4-5D6E-409C-BE32-E72D297353CC}">
              <c16:uniqueId val="{00000004-AC03-472B-AF75-3D3DBD8E3DBE}"/>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5-AC03-472B-AF75-3D3DBD8E3DBE}"/>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6-AC03-472B-AF75-3D3DBD8E3DBE}"/>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7-AC03-472B-AF75-3D3DBD8E3DBE}"/>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8-AC03-472B-AF75-3D3DBD8E3DBE}"/>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9-AC03-472B-AF75-3D3DBD8E3DBE}"/>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2022年新能源乘用车趋势</a:t>
            </a:r>
          </a:p>
        </c:rich>
      </c:tx>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3.5646471652183376E-2"/>
          <c:y val="0.26488687430391678"/>
          <c:w val="0.91599428827873197"/>
          <c:h val="0.63339891118951375"/>
        </c:manualLayout>
      </c:layout>
      <c:barChart>
        <c:barDir val="col"/>
        <c:grouping val="clustered"/>
        <c:varyColors val="0"/>
        <c:ser>
          <c:idx val="0"/>
          <c:order val="0"/>
          <c:tx>
            <c:strRef>
              <c:f>Sheet1!$P$3</c:f>
              <c:strCache>
                <c:ptCount val="1"/>
                <c:pt idx="0">
                  <c:v>2022年</c:v>
                </c:pt>
              </c:strCache>
            </c:strRef>
          </c:tx>
          <c:spPr>
            <a:solidFill>
              <a:srgbClr val="A1C49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Sheet1!$Q$2:$AB$2</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Sheet1!$Q$3:$AB$3</c:f>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0-AB7D-47A7-BCB3-656A3D7FC834}"/>
            </c:ext>
          </c:extLst>
        </c:ser>
        <c:ser>
          <c:idx val="1"/>
          <c:order val="1"/>
          <c:tx>
            <c:strRef>
              <c:f>Sheet1!$P$4</c:f>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Sheet1!$Q$2:$AB$2</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Sheet1!$Q$4:$AB$4</c:f>
              <c:numCache>
                <c:formatCode>0.00</c:formatCode>
                <c:ptCount val="12"/>
                <c:pt idx="0">
                  <c:v>3.8153000000000001</c:v>
                </c:pt>
                <c:pt idx="1">
                  <c:v>4.5963000000000003</c:v>
                </c:pt>
              </c:numCache>
            </c:numRef>
          </c:val>
          <c:extLst>
            <c:ext xmlns:c16="http://schemas.microsoft.com/office/drawing/2014/chart" uri="{C3380CC4-5D6E-409C-BE32-E72D297353CC}">
              <c16:uniqueId val="{00000001-AB7D-47A7-BCB3-656A3D7FC834}"/>
            </c:ext>
          </c:extLst>
        </c:ser>
        <c:dLbls>
          <c:showLegendKey val="0"/>
          <c:showVal val="1"/>
          <c:showCatName val="0"/>
          <c:showSerName val="0"/>
          <c:showPercent val="0"/>
          <c:showBubbleSize val="0"/>
        </c:dLbls>
        <c:gapWidth val="100"/>
        <c:overlap val="-27"/>
        <c:axId val="1897466943"/>
        <c:axId val="2003501551"/>
      </c:barChart>
      <c:lineChart>
        <c:grouping val="standard"/>
        <c:varyColors val="0"/>
        <c:ser>
          <c:idx val="2"/>
          <c:order val="2"/>
          <c:tx>
            <c:strRef>
              <c:f>Sheet1!$P$5</c:f>
              <c:strCache>
                <c:ptCount val="1"/>
                <c:pt idx="0">
                  <c:v>同比</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Sheet1!$Q$2:$AB$2</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Sheet1!$Q$5:$AB$5</c:f>
              <c:numCache>
                <c:formatCode>0.00%</c:formatCode>
                <c:ptCount val="12"/>
                <c:pt idx="0">
                  <c:v>-4.8150088566225095E-2</c:v>
                </c:pt>
                <c:pt idx="1">
                  <c:v>0.78677499611257984</c:v>
                </c:pt>
              </c:numCache>
            </c:numRef>
          </c:val>
          <c:smooth val="1"/>
          <c:extLst>
            <c:ext xmlns:c16="http://schemas.microsoft.com/office/drawing/2014/chart" uri="{C3380CC4-5D6E-409C-BE32-E72D297353CC}">
              <c16:uniqueId val="{00000002-AB7D-47A7-BCB3-656A3D7FC834}"/>
            </c:ext>
          </c:extLst>
        </c:ser>
        <c:dLbls>
          <c:showLegendKey val="0"/>
          <c:showVal val="1"/>
          <c:showCatName val="0"/>
          <c:showSerName val="0"/>
          <c:showPercent val="0"/>
          <c:showBubbleSize val="0"/>
        </c:dLbls>
        <c:marker val="1"/>
        <c:smooth val="0"/>
        <c:axId val="1588902175"/>
        <c:axId val="2003474191"/>
      </c:lineChart>
      <c:catAx>
        <c:axId val="189746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8"/>
          <c:min val="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29D8-4425-8F30-6402062D0CE3}"/>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29D8-4425-8F30-6402062D0CE3}"/>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29D8-4425-8F30-6402062D0CE3}"/>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29D8-4425-8F30-6402062D0CE3}"/>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29D8-4425-8F30-6402062D0CE3}"/>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29D8-4425-8F30-6402062D0CE3}"/>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29D8-4425-8F30-6402062D0CE3}"/>
              </c:ext>
            </c:extLst>
          </c:dPt>
          <c:dLbls>
            <c:dLbl>
              <c:idx val="0"/>
              <c:layout>
                <c:manualLayout>
                  <c:x val="0.18148274505105005"/>
                  <c:y val="-0.176192073162025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9D8-4425-8F30-6402062D0CE3}"/>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9D8-4425-8F30-6402062D0CE3}"/>
                </c:ext>
              </c:extLst>
            </c:dLbl>
            <c:dLbl>
              <c:idx val="2"/>
              <c:layout>
                <c:manualLayout>
                  <c:x val="0.19722218018218682"/>
                  <c:y val="0.1009283718823533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9D8-4425-8F30-6402062D0CE3}"/>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9D8-4425-8F30-6402062D0CE3}"/>
                </c:ext>
              </c:extLst>
            </c:dLbl>
            <c:dLbl>
              <c:idx val="4"/>
              <c:layout>
                <c:manualLayout>
                  <c:x val="-0.29259404180102461"/>
                  <c:y val="9.12214536164114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9D8-4425-8F30-6402062D0CE3}"/>
                </c:ext>
              </c:extLst>
            </c:dLbl>
            <c:dLbl>
              <c:idx val="5"/>
              <c:layout>
                <c:manualLayout>
                  <c:x val="-0.25496681706160956"/>
                  <c:y val="-0.2103789068074783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9D8-4425-8F30-6402062D0CE3}"/>
                </c:ext>
              </c:extLst>
            </c:dLbl>
            <c:dLbl>
              <c:idx val="6"/>
              <c:layout>
                <c:manualLayout>
                  <c:x val="-0.20501132915818063"/>
                  <c:y val="-0.263454332782063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9D8-4425-8F30-6402062D0CE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0.214249535708256</c:v>
                </c:pt>
                <c:pt idx="1">
                  <c:v>4.9046091507681917E-2</c:v>
                </c:pt>
                <c:pt idx="2">
                  <c:v>0.24886037481006246</c:v>
                </c:pt>
                <c:pt idx="3">
                  <c:v>6.111767685294614E-2</c:v>
                </c:pt>
                <c:pt idx="4">
                  <c:v>1.7136586189431032E-2</c:v>
                </c:pt>
                <c:pt idx="5">
                  <c:v>2.75E-2</c:v>
                </c:pt>
                <c:pt idx="6">
                  <c:v>0.38208973493162257</c:v>
                </c:pt>
              </c:numCache>
            </c:numRef>
          </c:val>
          <c:extLst>
            <c:ext xmlns:c16="http://schemas.microsoft.com/office/drawing/2014/chart" uri="{C3380CC4-5D6E-409C-BE32-E72D297353CC}">
              <c16:uniqueId val="{0000000E-29D8-4425-8F30-6402062D0CE3}"/>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2F7-4188-9A68-F4449745BE7A}"/>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2F7-4188-9A68-F4449745BE7A}"/>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2F7-4188-9A68-F4449745BE7A}"/>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2F7-4188-9A68-F4449745BE7A}"/>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2F7-4188-9A68-F4449745BE7A}"/>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2F7-4188-9A68-F4449745BE7A}"/>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2F7-4188-9A68-F4449745BE7A}"/>
              </c:ext>
            </c:extLst>
          </c:dPt>
          <c:dLbls>
            <c:dLbl>
              <c:idx val="0"/>
              <c:layout>
                <c:manualLayout>
                  <c:x val="0.1984579311853707"/>
                  <c:y val="-0.2277232780389866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2F7-4188-9A68-F4449745BE7A}"/>
                </c:ext>
              </c:extLst>
            </c:dLbl>
            <c:dLbl>
              <c:idx val="1"/>
              <c:layout>
                <c:manualLayout>
                  <c:x val="0.15258549496319565"/>
                  <c:y val="5.738162938852293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2F7-4188-9A68-F4449745BE7A}"/>
                </c:ext>
              </c:extLst>
            </c:dLbl>
            <c:dLbl>
              <c:idx val="2"/>
              <c:layout>
                <c:manualLayout>
                  <c:x val="0.17576234214532929"/>
                  <c:y val="0.13958094189065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2F7-4188-9A68-F4449745BE7A}"/>
                </c:ext>
              </c:extLst>
            </c:dLbl>
            <c:dLbl>
              <c:idx val="3"/>
              <c:layout>
                <c:manualLayout>
                  <c:x val="-1.8427697625233691E-2"/>
                  <c:y val="0.1546894981768931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2F7-4188-9A68-F4449745BE7A}"/>
                </c:ext>
              </c:extLst>
            </c:dLbl>
            <c:dLbl>
              <c:idx val="4"/>
              <c:layout>
                <c:manualLayout>
                  <c:x val="-0.25771035695860506"/>
                  <c:y val="9.576103168540127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2F7-4188-9A68-F4449745BE7A}"/>
                </c:ext>
              </c:extLst>
            </c:dLbl>
            <c:dLbl>
              <c:idx val="5"/>
              <c:layout>
                <c:manualLayout>
                  <c:x val="-0.23244720559766174"/>
                  <c:y val="-0.2101924685958299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2F7-4188-9A68-F4449745BE7A}"/>
                </c:ext>
              </c:extLst>
            </c:dLbl>
            <c:dLbl>
              <c:idx val="6"/>
              <c:layout>
                <c:manualLayout>
                  <c:x val="-0.17200481575764029"/>
                  <c:y val="-0.2934652882131873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2F7-4188-9A68-F4449745BE7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0.20765282314512401</c:v>
                </c:pt>
                <c:pt idx="1">
                  <c:v>4.8413439104059729E-2</c:v>
                </c:pt>
                <c:pt idx="2">
                  <c:v>0.23576761549230052</c:v>
                </c:pt>
                <c:pt idx="3">
                  <c:v>6.7312179188054128E-2</c:v>
                </c:pt>
                <c:pt idx="4">
                  <c:v>1.5515632291180588E-2</c:v>
                </c:pt>
                <c:pt idx="5">
                  <c:v>3.0564629024731685E-2</c:v>
                </c:pt>
                <c:pt idx="6">
                  <c:v>0.39477368175454941</c:v>
                </c:pt>
              </c:numCache>
            </c:numRef>
          </c:val>
          <c:extLst>
            <c:ext xmlns:c16="http://schemas.microsoft.com/office/drawing/2014/chart" uri="{C3380CC4-5D6E-409C-BE32-E72D297353CC}">
              <c16:uniqueId val="{0000000E-D2F7-4188-9A68-F4449745BE7A}"/>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2023</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'新能源模板（二手车）'!$A$286</c:f>
              <c:strCache>
                <c:ptCount val="1"/>
                <c:pt idx="0">
                  <c:v>2023年2月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327-4FF8-932A-971A414124AC}"/>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'新能源模板（二手车）'!$B$286:$E$286</c:f>
              <c:numCache>
                <c:formatCode>0.0%</c:formatCode>
                <c:ptCount val="4"/>
                <c:pt idx="0">
                  <c:v>0.32934979165028699</c:v>
                </c:pt>
                <c:pt idx="1">
                  <c:v>0.39696517021778444</c:v>
                </c:pt>
                <c:pt idx="2">
                  <c:v>0.2143250255523233</c:v>
                </c:pt>
                <c:pt idx="3">
                  <c:v>5.9360012579605312E-2</c:v>
                </c:pt>
              </c:numCache>
            </c:numRef>
          </c:val>
          <c:extLst>
            <c:ext xmlns:c16="http://schemas.microsoft.com/office/drawing/2014/chart" uri="{C3380CC4-5D6E-409C-BE32-E72D297353CC}">
              <c16:uniqueId val="{00000001-C327-4FF8-932A-971A414124AC}"/>
            </c:ext>
          </c:extLst>
        </c:ser>
        <c:ser>
          <c:idx val="1"/>
          <c:order val="1"/>
          <c:tx>
            <c:strRef>
              <c:f>'新能源模板（二手车）'!$A$287</c:f>
              <c:strCache>
                <c:ptCount val="1"/>
                <c:pt idx="0">
                  <c:v>2023年1月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'新能源模板（二手车）'!$B$287:$E$287</c:f>
              <c:numCache>
                <c:formatCode>0.0%</c:formatCode>
                <c:ptCount val="4"/>
                <c:pt idx="0">
                  <c:v>0.31512605042016806</c:v>
                </c:pt>
                <c:pt idx="1">
                  <c:v>0.43288367978770459</c:v>
                </c:pt>
                <c:pt idx="2">
                  <c:v>0.18874391862007961</c:v>
                </c:pt>
                <c:pt idx="3">
                  <c:v>6.3246351172047771E-2</c:v>
                </c:pt>
              </c:numCache>
            </c:numRef>
          </c:val>
          <c:extLst>
            <c:ext xmlns:c16="http://schemas.microsoft.com/office/drawing/2014/chart" uri="{C3380CC4-5D6E-409C-BE32-E72D297353CC}">
              <c16:uniqueId val="{00000002-C327-4FF8-932A-971A414124AC}"/>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2023</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'新能源模板（二手车）'!$A$81</c:f>
              <c:strCache>
                <c:ptCount val="1"/>
                <c:pt idx="0">
                  <c:v>2023年2月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'新能源模板（二手车）'!$B$81:$H$81</c:f>
              <c:numCache>
                <c:formatCode>0.0%</c:formatCode>
                <c:ptCount val="7"/>
                <c:pt idx="0">
                  <c:v>0.30169838024846674</c:v>
                </c:pt>
                <c:pt idx="1">
                  <c:v>0.16519893064947319</c:v>
                </c:pt>
                <c:pt idx="2">
                  <c:v>0.17188237144205062</c:v>
                </c:pt>
                <c:pt idx="3">
                  <c:v>0.13288252869948106</c:v>
                </c:pt>
                <c:pt idx="4">
                  <c:v>5.0794150023588613E-2</c:v>
                </c:pt>
                <c:pt idx="5">
                  <c:v>0.1578078314200346</c:v>
                </c:pt>
                <c:pt idx="6">
                  <c:v>1.9735807516905172E-2</c:v>
                </c:pt>
              </c:numCache>
            </c:numRef>
          </c:val>
          <c:extLst>
            <c:ext xmlns:c16="http://schemas.microsoft.com/office/drawing/2014/chart" uri="{C3380CC4-5D6E-409C-BE32-E72D297353CC}">
              <c16:uniqueId val="{00000000-87CC-426A-9C8A-AB588684D3F9}"/>
            </c:ext>
          </c:extLst>
        </c:ser>
        <c:ser>
          <c:idx val="1"/>
          <c:order val="1"/>
          <c:tx>
            <c:strRef>
              <c:f>'新能源模板（二手车）'!$A$82</c:f>
              <c:strCache>
                <c:ptCount val="1"/>
                <c:pt idx="0">
                  <c:v>2023年1月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'新能源模板（二手车）'!$B$82:$H$82</c:f>
              <c:numCache>
                <c:formatCode>0.0%</c:formatCode>
                <c:ptCount val="7"/>
                <c:pt idx="0">
                  <c:v>0.29854046881910656</c:v>
                </c:pt>
                <c:pt idx="1">
                  <c:v>0.15877930119416186</c:v>
                </c:pt>
                <c:pt idx="2">
                  <c:v>0.17558602388323752</c:v>
                </c:pt>
                <c:pt idx="3">
                  <c:v>0.1073639982308713</c:v>
                </c:pt>
                <c:pt idx="4">
                  <c:v>4.8651039363113664E-2</c:v>
                </c:pt>
                <c:pt idx="5">
                  <c:v>0.18045112781954886</c:v>
                </c:pt>
                <c:pt idx="6">
                  <c:v>3.0628040689960195E-2</c:v>
                </c:pt>
              </c:numCache>
            </c:numRef>
          </c:val>
          <c:extLst>
            <c:ext xmlns:c16="http://schemas.microsoft.com/office/drawing/2014/chart" uri="{C3380CC4-5D6E-409C-BE32-E72D297353CC}">
              <c16:uniqueId val="{00000001-87CC-426A-9C8A-AB588684D3F9}"/>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2023</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2023转籍率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0.2490406231022764</c:v>
                </c:pt>
                <c:pt idx="1">
                  <c:v>0.26604907939994799</c:v>
                </c:pt>
              </c:numCache>
            </c:numRef>
          </c:val>
          <c:smooth val="1"/>
          <c:extLst>
            <c:ext xmlns:c16="http://schemas.microsoft.com/office/drawing/2014/chart" uri="{C3380CC4-5D6E-409C-BE32-E72D297353CC}">
              <c16:uniqueId val="{00000000-4DBC-4A5C-B248-17CE4F5553F9}"/>
            </c:ext>
          </c:extLst>
        </c:ser>
        <c:ser>
          <c:idx val="1"/>
          <c:order val="1"/>
          <c:tx>
            <c:strRef>
              <c:f>PPT模板1!$A$250</c:f>
              <c:strCache>
                <c:ptCount val="1"/>
                <c:pt idx="0">
                  <c:v>2022转籍率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1-4DBC-4A5C-B248-17CE4F5553F9}"/>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2021转籍率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c:ext xmlns:c16="http://schemas.microsoft.com/office/drawing/2014/chart" uri="{C3380CC4-5D6E-409C-BE32-E72D297353CC}">
                    <c16:uniqueId val="{00000002-4DBC-4A5C-B248-17CE4F5553F9}"/>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2020转籍率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3-4DBC-4A5C-B248-17CE4F5553F9}"/>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2019转籍率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4-4DBC-4A5C-B248-17CE4F5553F9}"/>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2018转籍率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5-4DBC-4A5C-B248-17CE4F5553F9}"/>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2</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PPT模板1!$M$309</c:f>
              <c:strCache>
                <c:ptCount val="1"/>
                <c:pt idx="0">
                  <c:v>2023.2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PPT模板1!$L$311:$L$320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PPT模板1!$M$311:$M$320</c:f>
              <c:numCache>
                <c:formatCode>0.00_);[Red]\(0.00\)</c:formatCode>
                <c:ptCount val="10"/>
                <c:pt idx="0">
                  <c:v>87.314499999999995</c:v>
                </c:pt>
                <c:pt idx="1">
                  <c:v>18.603300000000001</c:v>
                </c:pt>
                <c:pt idx="2">
                  <c:v>8.8780000000000001</c:v>
                </c:pt>
                <c:pt idx="3">
                  <c:v>2.8372999999999999</c:v>
                </c:pt>
                <c:pt idx="4">
                  <c:v>8.7673000000000005</c:v>
                </c:pt>
                <c:pt idx="5">
                  <c:v>11.992000000000001</c:v>
                </c:pt>
                <c:pt idx="6">
                  <c:v>0.50890000000000002</c:v>
                </c:pt>
                <c:pt idx="7">
                  <c:v>0.96160000000000001</c:v>
                </c:pt>
                <c:pt idx="8">
                  <c:v>3.1638000000000002</c:v>
                </c:pt>
                <c:pt idx="9">
                  <c:v>2.8557000000000001</c:v>
                </c:pt>
              </c:numCache>
              <c:extLst/>
            </c:numRef>
          </c:val>
          <c:extLst>
            <c:ext xmlns:c16="http://schemas.microsoft.com/office/drawing/2014/chart" uri="{C3380CC4-5D6E-409C-BE32-E72D297353CC}">
              <c16:uniqueId val="{00000000-6F7E-4A3F-A731-481B4FC7A0CE}"/>
            </c:ext>
          </c:extLst>
        </c:ser>
        <c:ser>
          <c:idx val="1"/>
          <c:order val="1"/>
          <c:tx>
            <c:strRef>
              <c:f>PPT模板1!$N$309</c:f>
              <c:strCache>
                <c:ptCount val="1"/>
                <c:pt idx="0">
                  <c:v>2023.1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PPT模板1!$L$311:$L$320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PPT模板1!$N$311:$N$320</c:f>
              <c:numCache>
                <c:formatCode>0.00_);[Red]\(0.00\)</c:formatCode>
                <c:ptCount val="10"/>
                <c:pt idx="0">
                  <c:v>75.216499999999996</c:v>
                </c:pt>
                <c:pt idx="1">
                  <c:v>15.969200000000001</c:v>
                </c:pt>
                <c:pt idx="2">
                  <c:v>7.2895000000000003</c:v>
                </c:pt>
                <c:pt idx="3">
                  <c:v>2.6335999999999999</c:v>
                </c:pt>
                <c:pt idx="4">
                  <c:v>7.5423</c:v>
                </c:pt>
                <c:pt idx="5">
                  <c:v>9.9574999999999996</c:v>
                </c:pt>
                <c:pt idx="6">
                  <c:v>0.41799999999999998</c:v>
                </c:pt>
                <c:pt idx="7">
                  <c:v>0.78839999999999999</c:v>
                </c:pt>
                <c:pt idx="8">
                  <c:v>2.7446000000000002</c:v>
                </c:pt>
                <c:pt idx="9">
                  <c:v>2.2610000000000001</c:v>
                </c:pt>
              </c:numCache>
              <c:extLst/>
            </c:numRef>
          </c:val>
          <c:extLst>
            <c:ext xmlns:c16="http://schemas.microsoft.com/office/drawing/2014/chart" uri="{C3380CC4-5D6E-409C-BE32-E72D297353CC}">
              <c16:uniqueId val="{00000001-6F7E-4A3F-A731-481B4FC7A0CE}"/>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2023年2月</c:v>
                </c:pt>
                <c:pt idx="1">
                  <c:v>2023年3月</c:v>
                </c:pt>
              </c:strCache>
            </c:strRef>
          </c:cat>
          <c:val>
            <c:numRef>
              <c:f>调研模板!$B$4:$C$4</c:f>
              <c:numCache>
                <c:formatCode>0.0%</c:formatCode>
                <c:ptCount val="2"/>
                <c:pt idx="0">
                  <c:v>0.17799999999999999</c:v>
                </c:pt>
                <c:pt idx="1">
                  <c:v>0.161</c:v>
                </c:pt>
              </c:numCache>
            </c:numRef>
          </c:val>
          <c:extLst>
            <c:ext xmlns:c16="http://schemas.microsoft.com/office/drawing/2014/chart" uri="{C3380CC4-5D6E-409C-BE32-E72D297353CC}">
              <c16:uniqueId val="{00000000-5A0F-4BFD-A7AE-AF76AB2F9115}"/>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2023年2月</c:v>
                </c:pt>
                <c:pt idx="1">
                  <c:v>2023年3月</c:v>
                </c:pt>
              </c:strCache>
            </c:strRef>
          </c:cat>
          <c:val>
            <c:numRef>
              <c:f>调研模板!$B$5:$C$5</c:f>
              <c:numCache>
                <c:formatCode>0.0%</c:formatCode>
                <c:ptCount val="2"/>
                <c:pt idx="0">
                  <c:v>0.45700000000000002</c:v>
                </c:pt>
                <c:pt idx="1">
                  <c:v>0.46899999999999997</c:v>
                </c:pt>
              </c:numCache>
            </c:numRef>
          </c:val>
          <c:extLst>
            <c:ext xmlns:c16="http://schemas.microsoft.com/office/drawing/2014/chart" uri="{C3380CC4-5D6E-409C-BE32-E72D297353CC}">
              <c16:uniqueId val="{00000001-5A0F-4BFD-A7AE-AF76AB2F9115}"/>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A0F-4BFD-A7AE-AF76AB2F9115}"/>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A0F-4BFD-A7AE-AF76AB2F91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2023年2月</c:v>
                </c:pt>
                <c:pt idx="1">
                  <c:v>2023年3月</c:v>
                </c:pt>
              </c:strCache>
            </c:strRef>
          </c:cat>
          <c:val>
            <c:numRef>
              <c:f>调研模板!$B$6:$C$6</c:f>
              <c:numCache>
                <c:formatCode>0.0%</c:formatCode>
                <c:ptCount val="2"/>
                <c:pt idx="0">
                  <c:v>0.36499999999999999</c:v>
                </c:pt>
                <c:pt idx="1">
                  <c:v>0.37</c:v>
                </c:pt>
              </c:numCache>
            </c:numRef>
          </c:val>
          <c:extLst>
            <c:ext xmlns:c16="http://schemas.microsoft.com/office/drawing/2014/chart" uri="{C3380CC4-5D6E-409C-BE32-E72D297353CC}">
              <c16:uniqueId val="{00000004-5A0F-4BFD-A7AE-AF76AB2F9115}"/>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1-2</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PPT模板1!$B$309</c:f>
              <c:strCache>
                <c:ptCount val="1"/>
                <c:pt idx="0">
                  <c:v>2023.1-2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PPT模板1!$B$311:$B$320</c:f>
              <c:numCache>
                <c:formatCode>0.00_);[Red]\(0.00\)</c:formatCode>
                <c:ptCount val="10"/>
                <c:pt idx="0">
                  <c:v>162.53100000000001</c:v>
                </c:pt>
                <c:pt idx="1">
                  <c:v>34.572499999999998</c:v>
                </c:pt>
                <c:pt idx="2">
                  <c:v>16.1675</c:v>
                </c:pt>
                <c:pt idx="3">
                  <c:v>5.4709000000000003</c:v>
                </c:pt>
                <c:pt idx="4">
                  <c:v>16.3096</c:v>
                </c:pt>
                <c:pt idx="5">
                  <c:v>21.9495</c:v>
                </c:pt>
                <c:pt idx="6">
                  <c:v>0.92689999999999995</c:v>
                </c:pt>
                <c:pt idx="7">
                  <c:v>1.75</c:v>
                </c:pt>
                <c:pt idx="8">
                  <c:v>5.9084000000000003</c:v>
                </c:pt>
                <c:pt idx="9">
                  <c:v>5.1166999999999998</c:v>
                </c:pt>
              </c:numCache>
              <c:extLst/>
            </c:numRef>
          </c:val>
          <c:extLst>
            <c:ext xmlns:c16="http://schemas.microsoft.com/office/drawing/2014/chart" uri="{C3380CC4-5D6E-409C-BE32-E72D297353CC}">
              <c16:uniqueId val="{00000000-E288-43D3-B1C5-C293D9C7CAD3}"/>
            </c:ext>
          </c:extLst>
        </c:ser>
        <c:ser>
          <c:idx val="1"/>
          <c:order val="1"/>
          <c:tx>
            <c:strRef>
              <c:f>PPT模板1!$C$309</c:f>
              <c:strCache>
                <c:ptCount val="1"/>
                <c:pt idx="0">
                  <c:v>2022.1-2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PPT模板1!$C$311:$C$320</c:f>
              <c:numCache>
                <c:formatCode>0.00_);[Red]\(0.00\)</c:formatCode>
                <c:ptCount val="10"/>
                <c:pt idx="0">
                  <c:v>153.15289999999999</c:v>
                </c:pt>
                <c:pt idx="1">
                  <c:v>32.429400000000001</c:v>
                </c:pt>
                <c:pt idx="2">
                  <c:v>14.8849</c:v>
                </c:pt>
                <c:pt idx="3">
                  <c:v>5.7074999999999996</c:v>
                </c:pt>
                <c:pt idx="4">
                  <c:v>17.865500000000001</c:v>
                </c:pt>
                <c:pt idx="5">
                  <c:v>19.700299999999999</c:v>
                </c:pt>
                <c:pt idx="6">
                  <c:v>0.74460000000000004</c:v>
                </c:pt>
                <c:pt idx="7">
                  <c:v>1.5992999999999999</c:v>
                </c:pt>
                <c:pt idx="8">
                  <c:v>4.7969999999999997</c:v>
                </c:pt>
                <c:pt idx="9">
                  <c:v>5.2643000000000004</c:v>
                </c:pt>
              </c:numCache>
              <c:extLst/>
            </c:numRef>
          </c:val>
          <c:extLst>
            <c:ext xmlns:c16="http://schemas.microsoft.com/office/drawing/2014/chart" uri="{C3380CC4-5D6E-409C-BE32-E72D297353CC}">
              <c16:uniqueId val="{00000001-E288-43D3-B1C5-C293D9C7CAD3}"/>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2023.2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0.00%</c:formatCode>
                <c:ptCount val="6"/>
                <c:pt idx="0">
                  <c:v>3.8801886383452236E-2</c:v>
                </c:pt>
                <c:pt idx="1">
                  <c:v>0.13279831208181395</c:v>
                </c:pt>
                <c:pt idx="2">
                  <c:v>0.49309947830610856</c:v>
                </c:pt>
                <c:pt idx="3">
                  <c:v>0.2385003347897087</c:v>
                </c:pt>
                <c:pt idx="4">
                  <c:v>7.5301190309885205E-2</c:v>
                </c:pt>
                <c:pt idx="5">
                  <c:v>2.1498798129031327E-2</c:v>
                </c:pt>
              </c:numCache>
            </c:numRef>
          </c:val>
          <c:extLst>
            <c:ext xmlns:c16="http://schemas.microsoft.com/office/drawing/2014/chart" uri="{C3380CC4-5D6E-409C-BE32-E72D297353CC}">
              <c16:uniqueId val="{00000000-D75E-4E50-A015-8E4A2EA9810B}"/>
            </c:ext>
          </c:extLst>
        </c:ser>
        <c:ser>
          <c:idx val="1"/>
          <c:order val="1"/>
          <c:tx>
            <c:strRef>
              <c:f>PPT模板新!$A$188</c:f>
              <c:strCache>
                <c:ptCount val="1"/>
                <c:pt idx="0">
                  <c:v>2022.1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75E-4E50-A015-8E4A2EA9810B}"/>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75E-4E50-A015-8E4A2EA9810B}"/>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75E-4E50-A015-8E4A2EA9810B}"/>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75E-4E50-A015-8E4A2EA9810B}"/>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0.00%</c:formatCode>
                <c:ptCount val="6"/>
                <c:pt idx="0">
                  <c:v>3.746292920321808E-2</c:v>
                </c:pt>
                <c:pt idx="1">
                  <c:v>0.13001656824402583</c:v>
                </c:pt>
                <c:pt idx="2">
                  <c:v>0.50061546611820062</c:v>
                </c:pt>
                <c:pt idx="3">
                  <c:v>0.24049922871967466</c:v>
                </c:pt>
                <c:pt idx="4">
                  <c:v>7.2199109781496545E-2</c:v>
                </c:pt>
                <c:pt idx="5">
                  <c:v>1.9206697933384233E-2</c:v>
                </c:pt>
              </c:numCache>
            </c:numRef>
          </c:val>
          <c:extLst>
            <c:ext xmlns:c16="http://schemas.microsoft.com/office/drawing/2014/chart" uri="{C3380CC4-5D6E-409C-BE32-E72D297353CC}">
              <c16:uniqueId val="{00000005-D75E-4E50-A015-8E4A2EA9810B}"/>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7472-423C-AA13-7734975BF8AC}"/>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7472-423C-AA13-7734975BF8AC}"/>
              </c:ext>
            </c:extLst>
          </c:dPt>
          <c:dPt>
            <c:idx val="2"/>
            <c:bubble3D val="0"/>
            <c:explosion val="2"/>
            <c:spPr>
              <a:solidFill>
                <a:schemeClr val="accent5">
                  <a:tint val="86000"/>
                </a:schemeClr>
              </a:solidFill>
              <a:ln>
                <a:solidFill>
                  <a:schemeClr val="bg1"/>
                </a:solidFill>
              </a:ln>
              <a:effectLst/>
            </c:spPr>
            <c:extLst>
              <c:ext xmlns:c16="http://schemas.microsoft.com/office/drawing/2014/chart" uri="{C3380CC4-5D6E-409C-BE32-E72D297353CC}">
                <c16:uniqueId val="{00000005-7472-423C-AA13-7734975BF8AC}"/>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7472-423C-AA13-7734975BF8AC}"/>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7472-423C-AA13-7734975BF8AC}"/>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7472-423C-AA13-7734975BF8A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7472-423C-AA13-7734975BF8AC}"/>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7472-423C-AA13-7734975BF8A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0.27963414366640527</c:v>
                </c:pt>
                <c:pt idx="1">
                  <c:v>0.39660438819213284</c:v>
                </c:pt>
                <c:pt idx="2">
                  <c:v>0.21372077783200716</c:v>
                </c:pt>
                <c:pt idx="3">
                  <c:v>0.11004069030945474</c:v>
                </c:pt>
              </c:numCache>
            </c:numRef>
          </c:val>
          <c:extLst>
            <c:ext xmlns:c16="http://schemas.microsoft.com/office/drawing/2014/chart" uri="{C3380CC4-5D6E-409C-BE32-E72D297353CC}">
              <c16:uniqueId val="{00000008-7472-423C-AA13-7734975BF8AC}"/>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2C7F-4806-90A8-4CA0BB89909D}"/>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2C7F-4806-90A8-4CA0BB89909D}"/>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2C7F-4806-90A8-4CA0BB89909D}"/>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2C7F-4806-90A8-4CA0BB89909D}"/>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2C7F-4806-90A8-4CA0BB89909D}"/>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2C7F-4806-90A8-4CA0BB89909D}"/>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2C7F-4806-90A8-4CA0BB89909D}"/>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2C7F-4806-90A8-4CA0BB89909D}"/>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0.27834267741061974</c:v>
                </c:pt>
                <c:pt idx="1">
                  <c:v>0.39448456424660672</c:v>
                </c:pt>
                <c:pt idx="2">
                  <c:v>0.21739200099983497</c:v>
                </c:pt>
                <c:pt idx="3">
                  <c:v>0.10978075734293859</c:v>
                </c:pt>
              </c:numCache>
            </c:numRef>
          </c:val>
          <c:extLst>
            <c:ext xmlns:c16="http://schemas.microsoft.com/office/drawing/2014/chart" uri="{C3380CC4-5D6E-409C-BE32-E72D297353CC}">
              <c16:uniqueId val="{00000008-2C7F-4806-90A8-4CA0BB89909D}"/>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F4D2-4974-BBE0-49DF3901132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F4D2-4974-BBE0-49DF3901132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F4D2-4974-BBE0-49DF3901132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F4D2-4974-BBE0-49DF39011325}"/>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F4D2-4974-BBE0-49DF39011325}"/>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F4D2-4974-BBE0-49DF39011325}"/>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F4D2-4974-BBE0-49DF39011325}"/>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F4D2-4974-BBE0-49DF39011325}"/>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0.29129202637405194</c:v>
                </c:pt>
                <c:pt idx="1">
                  <c:v>0.35622264984342894</c:v>
                </c:pt>
                <c:pt idx="2">
                  <c:v>0.21645141807963203</c:v>
                </c:pt>
                <c:pt idx="3">
                  <c:v>0.13603390570288706</c:v>
                </c:pt>
              </c:numCache>
            </c:numRef>
          </c:val>
          <c:extLst>
            <c:ext xmlns:c16="http://schemas.microsoft.com/office/drawing/2014/chart" uri="{C3380CC4-5D6E-409C-BE32-E72D297353CC}">
              <c16:uniqueId val="{00000008-F4D2-4974-BBE0-49DF39011325}"/>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F4D2-4974-BBE0-49DF3901132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F4D2-4974-BBE0-49DF3901132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F4D2-4974-BBE0-49DF3901132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F4D2-4974-BBE0-49DF39011325}"/>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F4D2-4974-BBE0-49DF39011325}"/>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F4D2-4974-BBE0-49DF39011325}"/>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F4D2-4974-BBE0-49DF39011325}"/>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F4D2-4974-BBE0-49DF3901132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0.27903865121553878</c:v>
                      </c:pt>
                      <c:pt idx="1">
                        <c:v>0.39562694170363832</c:v>
                      </c:pt>
                      <c:pt idx="2">
                        <c:v>0.21541357133094202</c:v>
                      </c:pt>
                      <c:pt idx="3">
                        <c:v>0.10992083574988086</c:v>
                      </c:pt>
                    </c:numCache>
                  </c:numRef>
                </c:val>
                <c:extLst>
                  <c:ext xmlns:c16="http://schemas.microsoft.com/office/drawing/2014/chart" uri="{C3380CC4-5D6E-409C-BE32-E72D297353CC}">
                    <c16:uniqueId val="{00000011-F4D2-4974-BBE0-49DF39011325}"/>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80DB-4E7F-96F5-C0BAE23153AD}"/>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80DB-4E7F-96F5-C0BAE23153AD}"/>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80DB-4E7F-96F5-C0BAE23153AD}"/>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80DB-4E7F-96F5-C0BAE23153AD}"/>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80DB-4E7F-96F5-C0BAE23153AD}"/>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80DB-4E7F-96F5-C0BAE23153AD}"/>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80DB-4E7F-96F5-C0BAE23153AD}"/>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80DB-4E7F-96F5-C0BAE23153AD}"/>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0.27903865121553878</c:v>
                </c:pt>
                <c:pt idx="1">
                  <c:v>0.39562694170363832</c:v>
                </c:pt>
                <c:pt idx="2">
                  <c:v>0.21541357133094202</c:v>
                </c:pt>
                <c:pt idx="3">
                  <c:v>0.10992083574988086</c:v>
                </c:pt>
              </c:numCache>
            </c:numRef>
          </c:val>
          <c:extLst>
            <c:ext xmlns:c16="http://schemas.microsoft.com/office/drawing/2014/chart" uri="{C3380CC4-5D6E-409C-BE32-E72D297353CC}">
              <c16:uniqueId val="{00000008-80DB-4E7F-96F5-C0BAE23153AD}"/>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80DB-4E7F-96F5-C0BAE23153AD}"/>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80DB-4E7F-96F5-C0BAE23153AD}"/>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80DB-4E7F-96F5-C0BAE23153AD}"/>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80DB-4E7F-96F5-C0BAE23153AD}"/>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0.29129202637405194</c:v>
                      </c:pt>
                      <c:pt idx="1">
                        <c:v>0.35622264984342894</c:v>
                      </c:pt>
                      <c:pt idx="2">
                        <c:v>0.21645141807963203</c:v>
                      </c:pt>
                      <c:pt idx="3">
                        <c:v>0.13603390570288706</c:v>
                      </c:pt>
                    </c:numCache>
                  </c:numRef>
                </c:val>
                <c:extLst>
                  <c:ext xmlns:c16="http://schemas.microsoft.com/office/drawing/2014/chart" uri="{C3380CC4-5D6E-409C-BE32-E72D297353CC}">
                    <c16:uniqueId val="{00000011-80DB-4E7F-96F5-C0BAE23153AD}"/>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2023年2月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D018-4EA9-82F1-7B945317F7E5}"/>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D018-4EA9-82F1-7B945317F7E5}"/>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D018-4EA9-82F1-7B945317F7E5}"/>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D018-4EA9-82F1-7B945317F7E5}"/>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D018-4EA9-82F1-7B945317F7E5}"/>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D018-4EA9-82F1-7B945317F7E5}"/>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D018-4EA9-82F1-7B945317F7E5}"/>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D018-4EA9-82F1-7B945317F7E5}"/>
                </c:ext>
              </c:extLst>
            </c:dLbl>
            <c:dLbl>
              <c:idx val="1"/>
              <c:layout>
                <c:manualLayout>
                  <c:x val="0.19257354628222823"/>
                  <c:y val="0.101541478337064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D018-4EA9-82F1-7B945317F7E5}"/>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D018-4EA9-82F1-7B945317F7E5}"/>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D018-4EA9-82F1-7B945317F7E5}"/>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D018-4EA9-82F1-7B945317F7E5}"/>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D018-4EA9-82F1-7B945317F7E5}"/>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D018-4EA9-82F1-7B945317F7E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0.32519999999999999</c:v>
                </c:pt>
                <c:pt idx="1">
                  <c:v>0.2409</c:v>
                </c:pt>
                <c:pt idx="2">
                  <c:v>0.16550000000000001</c:v>
                </c:pt>
                <c:pt idx="3">
                  <c:v>0.1104</c:v>
                </c:pt>
                <c:pt idx="4">
                  <c:v>5.0500000000000003E-2</c:v>
                </c:pt>
                <c:pt idx="5">
                  <c:v>8.1199999999999994E-2</c:v>
                </c:pt>
                <c:pt idx="6">
                  <c:v>2.629999999999999E-2</c:v>
                </c:pt>
              </c:numCache>
              <c:extLst xmlns:c15="http://schemas.microsoft.com/office/drawing/2012/chart"/>
            </c:numRef>
          </c:val>
          <c:extLst xmlns:c15="http://schemas.microsoft.com/office/drawing/2012/chart">
            <c:ext xmlns:c16="http://schemas.microsoft.com/office/drawing/2014/chart" uri="{C3380CC4-5D6E-409C-BE32-E72D297353CC}">
              <c16:uniqueId val="{0000000E-D018-4EA9-82F1-7B945317F7E5}"/>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2023年1月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D018-4EA9-82F1-7B945317F7E5}"/>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D018-4EA9-82F1-7B945317F7E5}"/>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D018-4EA9-82F1-7B945317F7E5}"/>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D018-4EA9-82F1-7B945317F7E5}"/>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D018-4EA9-82F1-7B945317F7E5}"/>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D018-4EA9-82F1-7B945317F7E5}"/>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D018-4EA9-82F1-7B945317F7E5}"/>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D018-4EA9-82F1-7B945317F7E5}"/>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D018-4EA9-82F1-7B945317F7E5}"/>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D018-4EA9-82F1-7B945317F7E5}"/>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D018-4EA9-82F1-7B945317F7E5}"/>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D018-4EA9-82F1-7B945317F7E5}"/>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D018-4EA9-82F1-7B945317F7E5}"/>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D018-4EA9-82F1-7B945317F7E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0.32105726167626358</c:v>
                      </c:pt>
                      <c:pt idx="1">
                        <c:v>0.2311</c:v>
                      </c:pt>
                      <c:pt idx="2">
                        <c:v>0.17169999999999999</c:v>
                      </c:pt>
                      <c:pt idx="3">
                        <c:v>0.11609999999999999</c:v>
                      </c:pt>
                      <c:pt idx="4">
                        <c:v>5.3800000000000001E-2</c:v>
                      </c:pt>
                      <c:pt idx="5">
                        <c:v>8.6499999999999994E-2</c:v>
                      </c:pt>
                      <c:pt idx="6">
                        <c:v>1.9742738323736519E-2</c:v>
                      </c:pt>
                    </c:numCache>
                  </c:numRef>
                </c:val>
                <c:extLst>
                  <c:ext xmlns:c16="http://schemas.microsoft.com/office/drawing/2014/chart" uri="{C3380CC4-5D6E-409C-BE32-E72D297353CC}">
                    <c16:uniqueId val="{0000001D-D018-4EA9-82F1-7B945317F7E5}"/>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9">
  <a:schemeClr val="accent6"/>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7.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2023/4/3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2023/4/3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2023/4/3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2023/4/3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2023/4/3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11.xml"/><Relationship Id="rId1" Type="http://schemas.openxmlformats.org/officeDocument/2006/relationships/slideLayout" Target="../slideLayouts/slideLayout12.xml"/><Relationship Id="rId4" Type="http://schemas.openxmlformats.org/officeDocument/2006/relationships/chart" Target="../charts/char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7"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2023</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a:solidFill>
                  <a:schemeClr val="tx1"/>
                </a:solidFill>
                <a:latin typeface="微软雅黑" panose="020B0503020204020204" pitchFamily="34" charset="-122"/>
                <a:ea typeface="微软雅黑" panose="020B0503020204020204" pitchFamily="34" charset="-122"/>
                <a:cs typeface="+mn-cs"/>
              </a:rPr>
              <a:t>1-2</a:t>
            </a:r>
            <a:r>
              <a:rPr lang="zh-CN" altLang="en-US" sz="1400">
                <a:solidFill>
                  <a:schemeClr val="tx1"/>
                </a:solidFill>
                <a:latin typeface="微软雅黑" panose="020B0503020204020204" pitchFamily="34" charset="-122"/>
                <a:ea typeface="微软雅黑" panose="020B0503020204020204" pitchFamily="34" charset="-122"/>
                <a:cs typeface="+mn-cs"/>
              </a:rPr>
              <a:t>月</a:t>
            </a:r>
            <a:r>
              <a:rPr lang="zh-CN" altLang="en-US" sz="1400" dirty="0">
                <a:solidFill>
                  <a:schemeClr val="tx1"/>
                </a:solidFill>
                <a:latin typeface="微软雅黑" panose="020B0503020204020204" pitchFamily="34" charset="-122"/>
                <a:ea typeface="微软雅黑" panose="020B0503020204020204" pitchFamily="34" charset="-122"/>
                <a:cs typeface="+mn-cs"/>
              </a:rPr>
              <a:t>，二手车使用年限在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39.6%</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3.9</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27.9</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a:t>
            </a:r>
            <a:r>
              <a:rPr lang="zh-CN" altLang="en-US" sz="1400">
                <a:solidFill>
                  <a:schemeClr val="tx1"/>
                </a:solidFill>
                <a:latin typeface="微软雅黑" panose="020B0503020204020204" pitchFamily="34" charset="-122"/>
                <a:ea typeface="微软雅黑" panose="020B0503020204020204" pitchFamily="34" charset="-122"/>
                <a:cs typeface="+mn-cs"/>
              </a:rPr>
              <a:t>去年同期</a:t>
            </a:r>
            <a:r>
              <a:rPr lang="zh-CN" altLang="en-US" sz="1400">
                <a:latin typeface="微软雅黑" panose="020B0503020204020204" pitchFamily="34" charset="-122"/>
                <a:ea typeface="微软雅黑" panose="020B0503020204020204" pitchFamily="34" charset="-122"/>
              </a:rPr>
              <a:t>减少</a:t>
            </a:r>
            <a:r>
              <a:rPr lang="zh-CN" altLang="en-US" sz="1400">
                <a:solidFill>
                  <a:schemeClr val="tx1"/>
                </a:solidFill>
                <a:latin typeface="微软雅黑" panose="020B0503020204020204" pitchFamily="34" charset="-122"/>
                <a:ea typeface="微软雅黑" panose="020B0503020204020204" pitchFamily="34" charset="-122"/>
                <a:cs typeface="+mn-cs"/>
              </a:rPr>
              <a:t>了</a:t>
            </a:r>
            <a:r>
              <a:rPr lang="en-US" altLang="zh-CN" sz="1400">
                <a:latin typeface="微软雅黑" panose="020B0503020204020204" pitchFamily="34" charset="-122"/>
                <a:ea typeface="微软雅黑" panose="020B0503020204020204" pitchFamily="34" charset="-122"/>
              </a:rPr>
              <a:t>1.2</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21.5%</a:t>
            </a:r>
            <a:r>
              <a:rPr lang="zh-CN" altLang="en-US" sz="1400" dirty="0">
                <a:solidFill>
                  <a:schemeClr val="tx1"/>
                </a:solidFill>
                <a:latin typeface="微软雅黑" panose="020B0503020204020204" pitchFamily="34" charset="-122"/>
                <a:ea typeface="微软雅黑" panose="020B0503020204020204" pitchFamily="34" charset="-122"/>
                <a:cs typeface="+mn-cs"/>
              </a:rPr>
              <a:t>，较去年</a:t>
            </a:r>
            <a:r>
              <a:rPr lang="zh-CN" altLang="en-US" sz="1400">
                <a:solidFill>
                  <a:schemeClr val="tx1"/>
                </a:solidFill>
                <a:latin typeface="微软雅黑" panose="020B0503020204020204" pitchFamily="34" charset="-122"/>
                <a:ea typeface="微软雅黑" panose="020B0503020204020204" pitchFamily="34" charset="-122"/>
                <a:cs typeface="+mn-cs"/>
              </a:rPr>
              <a:t>同期减少</a:t>
            </a:r>
            <a:r>
              <a:rPr lang="zh-CN" altLang="en-US" sz="1400">
                <a:latin typeface="微软雅黑" panose="020B0503020204020204" pitchFamily="34" charset="-122"/>
                <a:ea typeface="微软雅黑" panose="020B0503020204020204" pitchFamily="34" charset="-122"/>
              </a:rPr>
              <a:t>了</a:t>
            </a:r>
            <a:r>
              <a:rPr lang="en-US" altLang="zh-CN" sz="1400">
                <a:latin typeface="微软雅黑" panose="020B0503020204020204" pitchFamily="34" charset="-122"/>
                <a:ea typeface="微软雅黑" panose="020B0503020204020204" pitchFamily="34" charset="-122"/>
              </a:rPr>
              <a:t>0.1</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11.0%</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2.6</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1-2</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5" y="6085883"/>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下 24">
            <a:extLst>
              <a:ext uri="{FF2B5EF4-FFF2-40B4-BE49-F238E27FC236}">
                <a16:creationId xmlns:a16="http://schemas.microsoft.com/office/drawing/2014/main" id="{27018EBA-D2F5-4FF8-BFD6-E2C99550378B}"/>
              </a:ext>
            </a:extLst>
          </p:cNvPr>
          <p:cNvSpPr/>
          <p:nvPr/>
        </p:nvSpPr>
        <p:spPr>
          <a:xfrm rot="10800000" flipH="1" flipV="1">
            <a:off x="7989612" y="565379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00000000-0008-0000-0100-000082000000}"/>
              </a:ext>
            </a:extLst>
          </p:cNvPr>
          <p:cNvGrpSpPr/>
          <p:nvPr/>
        </p:nvGrpSpPr>
        <p:grpSpPr>
          <a:xfrm>
            <a:off x="460656" y="1258860"/>
            <a:ext cx="8222687" cy="3133868"/>
            <a:chOff x="0" y="0"/>
            <a:chExt cx="8301790" cy="2957431"/>
          </a:xfrm>
        </p:grpSpPr>
        <p:graphicFrame>
          <p:nvGraphicFramePr>
            <p:cNvPr id="7" name="图表 6">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9612" y="5247447"/>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9720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22502"/>
            <a:ext cx="8896782" cy="1883272"/>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2</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a:t>
            </a:r>
            <a:r>
              <a:rPr lang="zh-CN" altLang="en-US" sz="1200">
                <a:solidFill>
                  <a:schemeClr val="tx1"/>
                </a:solidFill>
                <a:latin typeface="微软雅黑" panose="020B0503020204020204" pitchFamily="34" charset="-122"/>
                <a:ea typeface="微软雅黑" panose="020B0503020204020204" pitchFamily="34" charset="-122"/>
                <a:cs typeface="+mn-cs"/>
              </a:rPr>
              <a:t>占</a:t>
            </a:r>
            <a:r>
              <a:rPr lang="en-US" altLang="zh-CN" sz="1200">
                <a:latin typeface="微软雅黑" panose="020B0503020204020204" pitchFamily="34" charset="-122"/>
                <a:ea typeface="微软雅黑" panose="020B0503020204020204" pitchFamily="34" charset="-122"/>
              </a:rPr>
              <a:t>32.5</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a:solidFill>
                  <a:schemeClr val="tx1"/>
                </a:solidFill>
                <a:latin typeface="微软雅黑" panose="020B0503020204020204" pitchFamily="34" charset="-122"/>
                <a:ea typeface="微软雅黑" panose="020B0503020204020204" pitchFamily="34" charset="-122"/>
                <a:cs typeface="+mn-cs"/>
              </a:rPr>
              <a:t>，</a:t>
            </a:r>
            <a:r>
              <a:rPr lang="zh-CN" altLang="en-US" sz="1200">
                <a:latin typeface="微软雅黑" panose="020B0503020204020204" pitchFamily="34" charset="-122"/>
                <a:ea typeface="微软雅黑" panose="020B0503020204020204" pitchFamily="34" charset="-122"/>
              </a:rPr>
              <a:t>环比增长</a:t>
            </a:r>
            <a:r>
              <a:rPr lang="zh-CN" altLang="en-US" sz="1200">
                <a:solidFill>
                  <a:schemeClr val="tx1"/>
                </a:solidFill>
                <a:latin typeface="微软雅黑" panose="020B0503020204020204" pitchFamily="34" charset="-122"/>
                <a:ea typeface="微软雅黑" panose="020B0503020204020204" pitchFamily="34" charset="-122"/>
                <a:cs typeface="+mn-cs"/>
              </a:rPr>
              <a:t>了</a:t>
            </a:r>
            <a:r>
              <a:rPr lang="en-US" altLang="zh-CN" sz="1200">
                <a:solidFill>
                  <a:schemeClr val="tx1"/>
                </a:solidFill>
                <a:latin typeface="微软雅黑" panose="020B0503020204020204" pitchFamily="34" charset="-122"/>
                <a:ea typeface="微软雅黑" panose="020B0503020204020204" pitchFamily="34" charset="-122"/>
                <a:cs typeface="+mn-cs"/>
              </a:rPr>
              <a:t>0.4</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24.1%</a:t>
            </a:r>
            <a:r>
              <a:rPr lang="zh-CN" altLang="en-US" sz="1200">
                <a:latin typeface="微软雅黑" panose="020B0503020204020204" pitchFamily="34" charset="-122"/>
                <a:ea typeface="微软雅黑" panose="020B0503020204020204" pitchFamily="34" charset="-122"/>
              </a:rPr>
              <a:t>，环比增加了</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万车辆分别减少了</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个点</a:t>
            </a:r>
            <a:r>
              <a:rPr lang="zh-CN" altLang="en-US" sz="1200" b="1">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12-15</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万分别减少了</a:t>
            </a:r>
            <a:r>
              <a:rPr lang="en-US" altLang="zh-CN" sz="1200">
                <a:latin typeface="微软雅黑" panose="020B0503020204020204" pitchFamily="34" charset="-122"/>
                <a:ea typeface="微软雅黑" panose="020B0503020204020204" pitchFamily="34" charset="-122"/>
              </a:rPr>
              <a:t>0.3</a:t>
            </a:r>
            <a:r>
              <a:rPr lang="zh-CN" altLang="en-US" sz="1200">
                <a:latin typeface="微软雅黑" panose="020B0503020204020204" pitchFamily="34" charset="-122"/>
                <a:ea typeface="微软雅黑" panose="020B0503020204020204" pitchFamily="34" charset="-122"/>
              </a:rPr>
              <a:t>和</a:t>
            </a:r>
            <a:r>
              <a:rPr lang="en-US" altLang="zh-CN" sz="1200">
                <a:latin typeface="微软雅黑" panose="020B0503020204020204" pitchFamily="34" charset="-122"/>
                <a:ea typeface="微软雅黑" panose="020B0503020204020204" pitchFamily="34" charset="-122"/>
              </a:rPr>
              <a:t>0.5</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万元以上的二手车分别减少了</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个点。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200">
                <a:latin typeface="微软雅黑" panose="020B0503020204020204" pitchFamily="34" charset="-122"/>
                <a:ea typeface="微软雅黑" panose="020B0503020204020204" pitchFamily="34" charset="-122"/>
              </a:rPr>
              <a:t>整体来看</a:t>
            </a:r>
            <a:r>
              <a:rPr lang="en-US" altLang="zh-CN" sz="1200" dirty="0">
                <a:latin typeface="微软雅黑" panose="020B0503020204020204" pitchFamily="34" charset="-122"/>
                <a:ea typeface="微软雅黑" panose="020B0503020204020204" pitchFamily="34" charset="-122"/>
              </a:rPr>
              <a:t>2</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8</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以内的</a:t>
            </a:r>
            <a:r>
              <a:rPr lang="zh-CN" altLang="en-US" sz="1200">
                <a:latin typeface="微软雅黑" panose="020B0503020204020204" pitchFamily="34" charset="-122"/>
                <a:ea typeface="微软雅黑" panose="020B0503020204020204" pitchFamily="34" charset="-122"/>
              </a:rPr>
              <a:t>二手车占</a:t>
            </a:r>
            <a:r>
              <a:rPr lang="en-US" altLang="zh-CN" sz="1200">
                <a:latin typeface="微软雅黑" panose="020B0503020204020204" pitchFamily="34" charset="-122"/>
                <a:ea typeface="微软雅黑" panose="020B0503020204020204" pitchFamily="34" charset="-122"/>
              </a:rPr>
              <a:t>73.2%</a:t>
            </a:r>
            <a:r>
              <a:rPr lang="zh-CN" altLang="en-US" sz="1200">
                <a:latin typeface="微软雅黑" panose="020B0503020204020204" pitchFamily="34" charset="-122"/>
                <a:ea typeface="微软雅黑" panose="020B0503020204020204" pitchFamily="34" charset="-122"/>
              </a:rPr>
              <a:t>，较上月增加了</a:t>
            </a:r>
            <a:r>
              <a:rPr lang="en-US" altLang="zh-CN" sz="1200">
                <a:latin typeface="微软雅黑" panose="020B0503020204020204" pitchFamily="34" charset="-122"/>
                <a:ea typeface="微软雅黑" panose="020B0503020204020204" pitchFamily="34" charset="-122"/>
              </a:rPr>
              <a:t>0.8</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 8-15</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二手车占</a:t>
            </a:r>
            <a:r>
              <a:rPr lang="en-US" altLang="zh-CN" sz="1200">
                <a:latin typeface="微软雅黑" panose="020B0503020204020204" pitchFamily="34" charset="-122"/>
                <a:ea typeface="微软雅黑" panose="020B0503020204020204" pitchFamily="34" charset="-122"/>
              </a:rPr>
              <a:t>16.1%</a:t>
            </a:r>
            <a:r>
              <a:rPr lang="zh-CN" altLang="en-US" sz="1200">
                <a:latin typeface="微软雅黑" panose="020B0503020204020204" pitchFamily="34" charset="-122"/>
                <a:ea typeface="微软雅黑" panose="020B0503020204020204" pitchFamily="34" charset="-122"/>
              </a:rPr>
              <a:t>，较上月减少了</a:t>
            </a:r>
            <a:r>
              <a:rPr lang="en-US" altLang="zh-CN" sz="1200">
                <a:latin typeface="微软雅黑" panose="020B0503020204020204" pitchFamily="34" charset="-122"/>
                <a:ea typeface="微软雅黑" panose="020B0503020204020204" pitchFamily="34" charset="-122"/>
              </a:rPr>
              <a:t>0.9</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万以上</a:t>
            </a:r>
            <a:r>
              <a:rPr lang="zh-CN" altLang="en-US" sz="1200">
                <a:latin typeface="微软雅黑" panose="020B0503020204020204" pitchFamily="34" charset="-122"/>
                <a:ea typeface="微软雅黑" panose="020B0503020204020204" pitchFamily="34" charset="-122"/>
              </a:rPr>
              <a:t>的占</a:t>
            </a:r>
            <a:r>
              <a:rPr lang="en-US" altLang="zh-CN" sz="1200">
                <a:latin typeface="微软雅黑" panose="020B0503020204020204" pitchFamily="34" charset="-122"/>
                <a:ea typeface="微软雅黑" panose="020B0503020204020204" pitchFamily="34" charset="-122"/>
              </a:rPr>
              <a:t>10.8%</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2" name="组合 1">
            <a:extLst>
              <a:ext uri="{FF2B5EF4-FFF2-40B4-BE49-F238E27FC236}">
                <a16:creationId xmlns:a16="http://schemas.microsoft.com/office/drawing/2014/main" id="{00000000-0008-0000-0100-00000C000000}"/>
              </a:ext>
            </a:extLst>
          </p:cNvPr>
          <p:cNvGrpSpPr/>
          <p:nvPr/>
        </p:nvGrpSpPr>
        <p:grpSpPr>
          <a:xfrm>
            <a:off x="319997" y="1071119"/>
            <a:ext cx="8504005" cy="3604246"/>
            <a:chOff x="0" y="0"/>
            <a:chExt cx="8511447" cy="2820307"/>
          </a:xfrm>
        </p:grpSpPr>
        <p:grpSp>
          <p:nvGrpSpPr>
            <p:cNvPr id="3" name="组合 2">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10" name="图表 9">
                <a:extLst>
                  <a:ext uri="{FF2B5EF4-FFF2-40B4-BE49-F238E27FC236}">
                    <a16:creationId xmlns:a16="http://schemas.microsoft.com/office/drawing/2014/main" id="{00000000-0008-0000-0100-000011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a:extLst>
                  <a:ext uri="{FF2B5EF4-FFF2-40B4-BE49-F238E27FC236}">
                    <a16:creationId xmlns:a16="http://schemas.microsoft.com/office/drawing/2014/main" id="{00000000-0008-0000-0100-000012000000}"/>
                  </a:ext>
                </a:extLst>
              </p:cNvPr>
              <p:cNvGraphicFramePr>
                <a:graphicFrameLocks/>
              </p:cNvGraphicFramePr>
              <p:nvPr>
                <p:extLst>
                  <p:ext uri="{D42A27DB-BD31-4B8C-83A1-F6EECF244321}">
                    <p14:modId xmlns:p14="http://schemas.microsoft.com/office/powerpoint/2010/main" val="1538374098"/>
                  </p:ext>
                </p:extLst>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 name="组合 4">
              <a:extLst>
                <a:ext uri="{FF2B5EF4-FFF2-40B4-BE49-F238E27FC236}">
                  <a16:creationId xmlns:a16="http://schemas.microsoft.com/office/drawing/2014/main" id="{00000000-0008-0000-0100-00000E000000}"/>
                </a:ext>
              </a:extLst>
            </p:cNvPr>
            <p:cNvGrpSpPr/>
            <p:nvPr/>
          </p:nvGrpSpPr>
          <p:grpSpPr>
            <a:xfrm>
              <a:off x="715292" y="0"/>
              <a:ext cx="7080861" cy="347805"/>
              <a:chOff x="715292" y="0"/>
              <a:chExt cx="6592402" cy="347805"/>
            </a:xfrm>
          </p:grpSpPr>
          <p:sp>
            <p:nvSpPr>
              <p:cNvPr id="6" name="文本框 4">
                <a:extLst>
                  <a:ext uri="{FF2B5EF4-FFF2-40B4-BE49-F238E27FC236}">
                    <a16:creationId xmlns:a16="http://schemas.microsoft.com/office/drawing/2014/main" id="{00000000-0008-0000-0100-00000F000000}"/>
                  </a:ext>
                </a:extLst>
              </p:cNvPr>
              <p:cNvSpPr txBox="1"/>
              <p:nvPr/>
            </p:nvSpPr>
            <p:spPr>
              <a:xfrm>
                <a:off x="715292" y="0"/>
                <a:ext cx="2585965" cy="34780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2023年2月价格区间分布</a:t>
                </a:r>
              </a:p>
            </p:txBody>
          </p:sp>
          <p:sp>
            <p:nvSpPr>
              <p:cNvPr id="7" name="文本框 17">
                <a:extLst>
                  <a:ext uri="{FF2B5EF4-FFF2-40B4-BE49-F238E27FC236}">
                    <a16:creationId xmlns:a16="http://schemas.microsoft.com/office/drawing/2014/main" id="{00000000-0008-0000-0100-000010000000}"/>
                  </a:ext>
                </a:extLst>
              </p:cNvPr>
              <p:cNvSpPr txBox="1"/>
              <p:nvPr/>
            </p:nvSpPr>
            <p:spPr>
              <a:xfrm>
                <a:off x="4721729" y="0"/>
                <a:ext cx="2585965" cy="34780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2023年1月价格区间分布</a:t>
                </a:r>
              </a:p>
            </p:txBody>
          </p:sp>
        </p:grpSp>
      </p:grpSp>
    </p:spTree>
    <p:extLst>
      <p:ext uri="{BB962C8B-B14F-4D97-AF65-F5344CB8AC3E}">
        <p14:creationId xmlns:p14="http://schemas.microsoft.com/office/powerpoint/2010/main" val="1912749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285728" y="4373867"/>
            <a:ext cx="8458902" cy="2093778"/>
          </a:xfrm>
          <a:prstGeom prst="rect">
            <a:avLst/>
          </a:prstGeom>
          <a:noFill/>
        </p:spPr>
        <p:txBody>
          <a:bodyPr wrap="square" rtlCol="0">
            <a:spAutoFit/>
          </a:bodyPr>
          <a:lstStyle/>
          <a:p>
            <a:pPr indent="266700">
              <a:lnSpc>
                <a:spcPct val="150000"/>
              </a:lnSpc>
            </a:pPr>
            <a:r>
              <a:rPr lang="en-US" altLang="zh-CN" sz="1100">
                <a:latin typeface="微软雅黑" panose="020B0503020204020204" pitchFamily="34" charset="-122"/>
                <a:ea typeface="微软雅黑" panose="020B0503020204020204" pitchFamily="34" charset="-122"/>
              </a:rPr>
              <a:t>2023</a:t>
            </a:r>
            <a:r>
              <a:rPr lang="zh-CN" altLang="en-US" sz="1100">
                <a:latin typeface="微软雅黑" panose="020B0503020204020204" pitchFamily="34" charset="-122"/>
                <a:ea typeface="微软雅黑" panose="020B0503020204020204" pitchFamily="34" charset="-122"/>
              </a:rPr>
              <a:t>年</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月，全国六大区环比均有较为明显的增长。交易规模最大的华东地区环比增长了</a:t>
            </a:r>
            <a:r>
              <a:rPr lang="en-US" altLang="zh-CN" sz="1100">
                <a:latin typeface="微软雅黑" panose="020B0503020204020204" pitchFamily="34" charset="-122"/>
                <a:ea typeface="微软雅黑" panose="020B0503020204020204" pitchFamily="34" charset="-122"/>
              </a:rPr>
              <a:t>19.11%</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44.98</a:t>
            </a:r>
            <a:r>
              <a:rPr lang="zh-CN" altLang="en-US" sz="1100">
                <a:latin typeface="微软雅黑" panose="020B0503020204020204" pitchFamily="34" charset="-122"/>
                <a:ea typeface="微软雅黑" panose="020B0503020204020204" pitchFamily="34" charset="-122"/>
              </a:rPr>
              <a:t>万辆，增加了</a:t>
            </a:r>
            <a:r>
              <a:rPr lang="en-US" altLang="zh-CN" sz="1100">
                <a:latin typeface="微软雅黑" panose="020B0503020204020204" pitchFamily="34" charset="-122"/>
                <a:ea typeface="微软雅黑" panose="020B0503020204020204" pitchFamily="34" charset="-122"/>
              </a:rPr>
              <a:t>7.2</a:t>
            </a:r>
            <a:r>
              <a:rPr lang="zh-CN" altLang="en-US" sz="1100">
                <a:latin typeface="微软雅黑" panose="020B0503020204020204" pitchFamily="34" charset="-122"/>
                <a:ea typeface="微软雅黑" panose="020B0503020204020204" pitchFamily="34" charset="-122"/>
              </a:rPr>
              <a:t>万辆。其中上海的增速最为明显，同环比增速均超过</a:t>
            </a:r>
            <a:r>
              <a:rPr lang="en-US" altLang="zh-CN" sz="1100">
                <a:latin typeface="微软雅黑" panose="020B0503020204020204" pitchFamily="34" charset="-122"/>
                <a:ea typeface="微软雅黑" panose="020B0503020204020204" pitchFamily="34" charset="-122"/>
              </a:rPr>
              <a:t>60%</a:t>
            </a:r>
            <a:r>
              <a:rPr lang="zh-CN" altLang="en-US" sz="1100">
                <a:latin typeface="微软雅黑" panose="020B0503020204020204" pitchFamily="34" charset="-122"/>
                <a:ea typeface="微软雅黑" panose="020B0503020204020204" pitchFamily="34" charset="-122"/>
              </a:rPr>
              <a:t>，其他省份也都有两位数的增长，交易规模最大的浙江、山东两省环比分别增加了</a:t>
            </a:r>
            <a:r>
              <a:rPr lang="en-US" altLang="zh-CN" sz="1100">
                <a:latin typeface="微软雅黑" panose="020B0503020204020204" pitchFamily="34" charset="-122"/>
                <a:ea typeface="微软雅黑" panose="020B0503020204020204" pitchFamily="34" charset="-122"/>
              </a:rPr>
              <a:t>19.1%</a:t>
            </a:r>
            <a:r>
              <a:rPr lang="zh-CN" altLang="en-US" sz="1100">
                <a:latin typeface="微软雅黑" panose="020B0503020204020204" pitchFamily="34" charset="-122"/>
                <a:ea typeface="微软雅黑" panose="020B0503020204020204" pitchFamily="34" charset="-122"/>
              </a:rPr>
              <a:t>和</a:t>
            </a:r>
            <a:r>
              <a:rPr lang="en-US" altLang="zh-CN" sz="1100">
                <a:latin typeface="微软雅黑" panose="020B0503020204020204" pitchFamily="34" charset="-122"/>
                <a:ea typeface="微软雅黑" panose="020B0503020204020204" pitchFamily="34" charset="-122"/>
              </a:rPr>
              <a:t>15.6%</a:t>
            </a:r>
            <a:r>
              <a:rPr lang="zh-CN" altLang="en-US" sz="1100">
                <a:latin typeface="微软雅黑" panose="020B0503020204020204" pitchFamily="34" charset="-122"/>
                <a:ea typeface="微软雅黑" panose="020B0503020204020204" pitchFamily="34" charset="-122"/>
              </a:rPr>
              <a:t>。中南地区二手车交易量为</a:t>
            </a:r>
            <a:r>
              <a:rPr lang="en-US" altLang="zh-CN" sz="1100">
                <a:latin typeface="微软雅黑" panose="020B0503020204020204" pitchFamily="34" charset="-122"/>
                <a:ea typeface="微软雅黑" panose="020B0503020204020204" pitchFamily="34" charset="-122"/>
              </a:rPr>
              <a:t>41.96</a:t>
            </a:r>
            <a:r>
              <a:rPr lang="zh-CN" altLang="en-US" sz="1100">
                <a:latin typeface="微软雅黑" panose="020B0503020204020204" pitchFamily="34" charset="-122"/>
                <a:ea typeface="微软雅黑" panose="020B0503020204020204" pitchFamily="34" charset="-122"/>
              </a:rPr>
              <a:t>万辆，环比增加</a:t>
            </a:r>
            <a:r>
              <a:rPr lang="en-US" altLang="zh-CN" sz="1100">
                <a:latin typeface="微软雅黑" panose="020B0503020204020204" pitchFamily="34" charset="-122"/>
                <a:ea typeface="微软雅黑" panose="020B0503020204020204" pitchFamily="34" charset="-122"/>
              </a:rPr>
              <a:t>9.67%</a:t>
            </a:r>
            <a:r>
              <a:rPr lang="zh-CN" altLang="en-US" sz="1100">
                <a:latin typeface="微软雅黑" panose="020B0503020204020204" pitchFamily="34" charset="-122"/>
                <a:ea typeface="微软雅黑" panose="020B0503020204020204" pitchFamily="34" charset="-122"/>
              </a:rPr>
              <a:t>，增加了</a:t>
            </a:r>
            <a:r>
              <a:rPr lang="en-US" altLang="zh-CN" sz="1100">
                <a:latin typeface="微软雅黑" panose="020B0503020204020204" pitchFamily="34" charset="-122"/>
                <a:ea typeface="微软雅黑" panose="020B0503020204020204" pitchFamily="34" charset="-122"/>
              </a:rPr>
              <a:t>4.1</a:t>
            </a:r>
            <a:r>
              <a:rPr lang="zh-CN" altLang="en-US" sz="1100">
                <a:latin typeface="微软雅黑" panose="020B0503020204020204" pitchFamily="34" charset="-122"/>
                <a:ea typeface="微软雅黑" panose="020B0503020204020204" pitchFamily="34" charset="-122"/>
              </a:rPr>
              <a:t>万辆。广东、海南、河南三省增长较快，广东较上月增长了</a:t>
            </a:r>
            <a:r>
              <a:rPr lang="en-US" altLang="zh-CN" sz="1100">
                <a:latin typeface="微软雅黑" panose="020B0503020204020204" pitchFamily="34" charset="-122"/>
                <a:ea typeface="微软雅黑" panose="020B0503020204020204" pitchFamily="34" charset="-122"/>
              </a:rPr>
              <a:t>14.7%</a:t>
            </a:r>
            <a:r>
              <a:rPr lang="zh-CN" altLang="en-US" sz="1100">
                <a:latin typeface="微软雅黑" panose="020B0503020204020204" pitchFamily="34" charset="-122"/>
                <a:ea typeface="微软雅黑" panose="020B0503020204020204" pitchFamily="34" charset="-122"/>
              </a:rPr>
              <a:t>。华北地区二手车交易量为</a:t>
            </a:r>
            <a:r>
              <a:rPr lang="en-US" altLang="zh-CN" sz="1100">
                <a:latin typeface="微软雅黑" panose="020B0503020204020204" pitchFamily="34" charset="-122"/>
                <a:ea typeface="微软雅黑" panose="020B0503020204020204" pitchFamily="34" charset="-122"/>
              </a:rPr>
              <a:t>19.71</a:t>
            </a:r>
            <a:r>
              <a:rPr lang="zh-CN" altLang="en-US" sz="1100">
                <a:latin typeface="微软雅黑" panose="020B0503020204020204" pitchFamily="34" charset="-122"/>
                <a:ea typeface="微软雅黑" panose="020B0503020204020204" pitchFamily="34" charset="-122"/>
              </a:rPr>
              <a:t>万辆，环比增长</a:t>
            </a:r>
            <a:r>
              <a:rPr lang="en-US" altLang="zh-CN" sz="1100">
                <a:latin typeface="微软雅黑" panose="020B0503020204020204" pitchFamily="34" charset="-122"/>
                <a:ea typeface="微软雅黑" panose="020B0503020204020204" pitchFamily="34" charset="-122"/>
              </a:rPr>
              <a:t>26.04%</a:t>
            </a:r>
            <a:r>
              <a:rPr lang="zh-CN" altLang="en-US" sz="1100">
                <a:latin typeface="微软雅黑" panose="020B0503020204020204" pitchFamily="34" charset="-122"/>
                <a:ea typeface="微软雅黑" panose="020B0503020204020204" pitchFamily="34" charset="-122"/>
              </a:rPr>
              <a:t>，增长了</a:t>
            </a:r>
            <a:r>
              <a:rPr lang="en-US" altLang="zh-CN" sz="1100">
                <a:latin typeface="微软雅黑" panose="020B0503020204020204" pitchFamily="34" charset="-122"/>
                <a:ea typeface="微软雅黑" panose="020B0503020204020204" pitchFamily="34" charset="-122"/>
              </a:rPr>
              <a:t>4.1</a:t>
            </a:r>
            <a:r>
              <a:rPr lang="zh-CN" altLang="en-US" sz="1100">
                <a:latin typeface="微软雅黑" panose="020B0503020204020204" pitchFamily="34" charset="-122"/>
                <a:ea typeface="微软雅黑" panose="020B0503020204020204" pitchFamily="34" charset="-122"/>
              </a:rPr>
              <a:t>万辆，北京、天津两省增长明显，北京较</a:t>
            </a:r>
            <a:r>
              <a:rPr lang="en-US" altLang="zh-CN" sz="1100">
                <a:latin typeface="微软雅黑" panose="020B0503020204020204" pitchFamily="34" charset="-122"/>
                <a:ea typeface="微软雅黑" panose="020B0503020204020204" pitchFamily="34" charset="-122"/>
              </a:rPr>
              <a:t>1</a:t>
            </a:r>
            <a:r>
              <a:rPr lang="zh-CN" altLang="en-US" sz="1100">
                <a:latin typeface="微软雅黑" panose="020B0503020204020204" pitchFamily="34" charset="-122"/>
                <a:ea typeface="微软雅黑" panose="020B0503020204020204" pitchFamily="34" charset="-122"/>
              </a:rPr>
              <a:t>月增长了</a:t>
            </a:r>
            <a:r>
              <a:rPr lang="en-US" altLang="zh-CN" sz="1100">
                <a:latin typeface="微软雅黑" panose="020B0503020204020204" pitchFamily="34" charset="-122"/>
                <a:ea typeface="微软雅黑" panose="020B0503020204020204" pitchFamily="34" charset="-122"/>
              </a:rPr>
              <a:t>68.6%</a:t>
            </a:r>
            <a:r>
              <a:rPr lang="zh-CN" altLang="en-US" sz="1100">
                <a:latin typeface="微软雅黑" panose="020B0503020204020204" pitchFamily="34" charset="-122"/>
                <a:ea typeface="微软雅黑" panose="020B0503020204020204" pitchFamily="34" charset="-122"/>
              </a:rPr>
              <a:t>，内蒙古环比有小幅的下降。西南地区环比增长</a:t>
            </a:r>
            <a:r>
              <a:rPr lang="en-US" altLang="zh-CN" sz="1100">
                <a:latin typeface="微软雅黑" panose="020B0503020204020204" pitchFamily="34" charset="-122"/>
                <a:ea typeface="微软雅黑" panose="020B0503020204020204" pitchFamily="34" charset="-122"/>
              </a:rPr>
              <a:t>11.02%</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22.93</a:t>
            </a:r>
            <a:r>
              <a:rPr lang="zh-CN" altLang="en-US" sz="1100">
                <a:latin typeface="微软雅黑" panose="020B0503020204020204" pitchFamily="34" charset="-122"/>
                <a:ea typeface="微软雅黑" panose="020B0503020204020204" pitchFamily="34" charset="-122"/>
              </a:rPr>
              <a:t>万辆，增加了</a:t>
            </a:r>
            <a:r>
              <a:rPr lang="en-US" altLang="zh-CN" sz="1100">
                <a:latin typeface="微软雅黑" panose="020B0503020204020204" pitchFamily="34" charset="-122"/>
                <a:ea typeface="微软雅黑" panose="020B0503020204020204" pitchFamily="34" charset="-122"/>
              </a:rPr>
              <a:t>2.3</a:t>
            </a:r>
            <a:r>
              <a:rPr lang="zh-CN" altLang="en-US" sz="1100">
                <a:latin typeface="微软雅黑" panose="020B0503020204020204" pitchFamily="34" charset="-122"/>
                <a:ea typeface="微软雅黑" panose="020B0503020204020204" pitchFamily="34" charset="-122"/>
              </a:rPr>
              <a:t>万辆。西藏地区出现了小幅下降，主要是因为</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a:t>
            </a:r>
            <a:r>
              <a:rPr lang="en-US" altLang="zh-CN" sz="1100">
                <a:latin typeface="微软雅黑" panose="020B0503020204020204" pitchFamily="34" charset="-122"/>
                <a:ea typeface="微软雅黑" panose="020B0503020204020204" pitchFamily="34" charset="-122"/>
              </a:rPr>
              <a:t>21</a:t>
            </a:r>
            <a:r>
              <a:rPr lang="zh-CN" altLang="en-US" sz="1100">
                <a:latin typeface="微软雅黑" panose="020B0503020204020204" pitchFamily="34" charset="-122"/>
                <a:ea typeface="微软雅黑" panose="020B0503020204020204" pitchFamily="34" charset="-122"/>
              </a:rPr>
              <a:t>日是藏历新年，实际交易日有所减少。东北是本月增速最快的地区，环比增长了</a:t>
            </a:r>
            <a:r>
              <a:rPr lang="en-US" altLang="zh-CN" sz="1100">
                <a:latin typeface="微软雅黑" panose="020B0503020204020204" pitchFamily="34" charset="-122"/>
                <a:ea typeface="微软雅黑" panose="020B0503020204020204" pitchFamily="34" charset="-122"/>
              </a:rPr>
              <a:t>34.45%</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10.50</a:t>
            </a:r>
            <a:r>
              <a:rPr lang="zh-CN" altLang="en-US" sz="1100">
                <a:latin typeface="微软雅黑" panose="020B0503020204020204" pitchFamily="34" charset="-122"/>
                <a:ea typeface="微软雅黑" panose="020B0503020204020204" pitchFamily="34" charset="-122"/>
              </a:rPr>
              <a:t>万辆，增长了</a:t>
            </a:r>
            <a:r>
              <a:rPr lang="en-US" altLang="zh-CN" sz="1100">
                <a:latin typeface="微软雅黑" panose="020B0503020204020204" pitchFamily="34" charset="-122"/>
                <a:ea typeface="微软雅黑" panose="020B0503020204020204" pitchFamily="34" charset="-122"/>
              </a:rPr>
              <a:t>2.7</a:t>
            </a:r>
            <a:r>
              <a:rPr lang="zh-CN" altLang="en-US" sz="1100">
                <a:latin typeface="微软雅黑" panose="020B0503020204020204" pitchFamily="34" charset="-122"/>
                <a:ea typeface="微软雅黑" panose="020B0503020204020204" pitchFamily="34" charset="-122"/>
              </a:rPr>
              <a:t>万辆。黑、吉、辽三省均有两位数增长，黑龙江环比增速超过</a:t>
            </a:r>
            <a:r>
              <a:rPr lang="en-US" altLang="zh-CN" sz="1100">
                <a:latin typeface="微软雅黑" panose="020B0503020204020204" pitchFamily="34" charset="-122"/>
                <a:ea typeface="微软雅黑" panose="020B0503020204020204" pitchFamily="34" charset="-122"/>
              </a:rPr>
              <a:t>60%</a:t>
            </a:r>
            <a:r>
              <a:rPr lang="zh-CN" altLang="en-US" sz="1100">
                <a:latin typeface="微软雅黑" panose="020B0503020204020204" pitchFamily="34" charset="-122"/>
                <a:ea typeface="微软雅黑" panose="020B0503020204020204" pitchFamily="34" charset="-122"/>
              </a:rPr>
              <a:t>。西北地区环比增长</a:t>
            </a:r>
            <a:r>
              <a:rPr lang="en-US" altLang="zh-CN" sz="1100">
                <a:latin typeface="微软雅黑" panose="020B0503020204020204" pitchFamily="34" charset="-122"/>
                <a:ea typeface="微软雅黑" panose="020B0503020204020204" pitchFamily="34" charset="-122"/>
              </a:rPr>
              <a:t>23.5%</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5.80</a:t>
            </a:r>
            <a:r>
              <a:rPr lang="zh-CN" altLang="en-US" sz="1100">
                <a:latin typeface="微软雅黑" panose="020B0503020204020204" pitchFamily="34" charset="-122"/>
                <a:ea typeface="微软雅黑" panose="020B0503020204020204" pitchFamily="34" charset="-122"/>
              </a:rPr>
              <a:t>万辆，同比增长了</a:t>
            </a:r>
            <a:r>
              <a:rPr lang="en-US" altLang="zh-CN" sz="1100">
                <a:latin typeface="微软雅黑" panose="020B0503020204020204" pitchFamily="34" charset="-122"/>
                <a:ea typeface="微软雅黑" panose="020B0503020204020204" pitchFamily="34" charset="-122"/>
              </a:rPr>
              <a:t>1.1</a:t>
            </a:r>
            <a:r>
              <a:rPr lang="zh-CN" altLang="en-US" sz="1100">
                <a:latin typeface="微软雅黑" panose="020B0503020204020204" pitchFamily="34" charset="-122"/>
                <a:ea typeface="微软雅黑" panose="020B0503020204020204" pitchFamily="34" charset="-122"/>
              </a:rPr>
              <a:t>万辆。</a:t>
            </a:r>
            <a:endParaRPr lang="zh-CN" altLang="zh-CN" sz="1100" dirty="0">
              <a:latin typeface="微软雅黑" panose="020B0503020204020204" pitchFamily="34" charset="-122"/>
              <a:ea typeface="微软雅黑" panose="020B0503020204020204" pitchFamily="34" charset="-122"/>
            </a:endParaRP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285728" y="1088697"/>
            <a:ext cx="3984447" cy="315302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4" name="图表 3">
            <a:extLst>
              <a:ext uri="{FF2B5EF4-FFF2-40B4-BE49-F238E27FC236}">
                <a16:creationId xmlns:a16="http://schemas.microsoft.com/office/drawing/2014/main" id="{00000000-0008-0000-0200-0000BD000000}"/>
              </a:ext>
            </a:extLst>
          </p:cNvPr>
          <p:cNvGraphicFramePr>
            <a:graphicFrameLocks/>
          </p:cNvGraphicFramePr>
          <p:nvPr/>
        </p:nvGraphicFramePr>
        <p:xfrm>
          <a:off x="4083659" y="1195107"/>
          <a:ext cx="5002732" cy="30451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95329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331594" y="5275541"/>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月份，二手车交易均价持续回升，环比</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月分增长了</a:t>
            </a:r>
            <a:r>
              <a:rPr lang="en-US" altLang="zh-CN" sz="1400" dirty="0">
                <a:latin typeface="微软雅黑" panose="020B0503020204020204" pitchFamily="34" charset="-122"/>
                <a:ea typeface="微软雅黑" panose="020B0503020204020204" pitchFamily="34" charset="-122"/>
              </a:rPr>
              <a:t>0.16</a:t>
            </a:r>
            <a:r>
              <a:rPr lang="zh-CN" altLang="en-US" sz="1400" dirty="0">
                <a:latin typeface="微软雅黑" panose="020B0503020204020204" pitchFamily="34" charset="-122"/>
                <a:ea typeface="微软雅黑" panose="020B0503020204020204" pitchFamily="34" charset="-122"/>
              </a:rPr>
              <a:t>万元，较去年同期下降了</a:t>
            </a:r>
            <a:r>
              <a:rPr lang="en-US" altLang="zh-CN" sz="1400" dirty="0">
                <a:latin typeface="微软雅黑" panose="020B0503020204020204" pitchFamily="34" charset="-122"/>
                <a:ea typeface="微软雅黑" panose="020B0503020204020204" pitchFamily="34" charset="-122"/>
              </a:rPr>
              <a:t>0.67</a:t>
            </a:r>
            <a:r>
              <a:rPr lang="zh-CN" altLang="en-US" sz="1400" dirty="0">
                <a:latin typeface="微软雅黑" panose="020B0503020204020204" pitchFamily="34" charset="-122"/>
                <a:ea typeface="微软雅黑" panose="020B0503020204020204" pitchFamily="34" charset="-122"/>
              </a:rPr>
              <a:t>万元。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1604498240"/>
              </p:ext>
            </p:extLst>
          </p:nvPr>
        </p:nvGraphicFramePr>
        <p:xfrm>
          <a:off x="82296" y="1212232"/>
          <a:ext cx="8812401" cy="37011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a:t>
            </a:r>
            <a:r>
              <a:rPr lang="zh-CN" altLang="en-US" sz="3600" b="1">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srgbClr val="E7E6E6">
                    <a:lumMod val="25000"/>
                  </a:srgbClr>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69303" y="4975172"/>
            <a:ext cx="8433990" cy="405945"/>
          </a:xfrm>
          <a:prstGeom prst="rect">
            <a:avLst/>
          </a:prstGeom>
          <a:noFill/>
        </p:spPr>
        <p:txBody>
          <a:bodyPr wrap="square" rtlCol="0">
            <a:spAutoFit/>
          </a:bodyPr>
          <a:lstStyle/>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2023</a:t>
            </a:r>
            <a:r>
              <a:rPr lang="zh-CN" altLang="en-US" sz="120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，全国</a:t>
            </a:r>
            <a:r>
              <a:rPr lang="zh-CN" altLang="en-US" sz="1200">
                <a:solidFill>
                  <a:prstClr val="black"/>
                </a:solidFill>
                <a:latin typeface="微软雅黑" panose="020B0503020204020204" pitchFamily="34" charset="-122"/>
                <a:ea typeface="微软雅黑" panose="020B0503020204020204" pitchFamily="34" charset="-122"/>
              </a:rPr>
              <a:t>新能源二手车共交易了</a:t>
            </a:r>
            <a:r>
              <a:rPr lang="en-US" altLang="zh-CN" sz="1200">
                <a:solidFill>
                  <a:prstClr val="black"/>
                </a:solidFill>
                <a:latin typeface="微软雅黑" panose="020B0503020204020204" pitchFamily="34" charset="-122"/>
                <a:ea typeface="微软雅黑" panose="020B0503020204020204" pitchFamily="34" charset="-122"/>
              </a:rPr>
              <a:t>4.60</a:t>
            </a:r>
            <a:r>
              <a:rPr lang="zh-CN" altLang="en-US" sz="1200">
                <a:solidFill>
                  <a:prstClr val="black"/>
                </a:solidFill>
                <a:latin typeface="微软雅黑" panose="020B0503020204020204" pitchFamily="34" charset="-122"/>
                <a:ea typeface="微软雅黑" panose="020B0503020204020204" pitchFamily="34" charset="-122"/>
              </a:rPr>
              <a:t>万辆，环比</a:t>
            </a: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月份增长了</a:t>
            </a:r>
            <a:r>
              <a:rPr lang="en-US" altLang="zh-CN" sz="1200">
                <a:solidFill>
                  <a:prstClr val="black"/>
                </a:solidFill>
                <a:latin typeface="微软雅黑" panose="020B0503020204020204" pitchFamily="34" charset="-122"/>
                <a:ea typeface="微软雅黑" panose="020B0503020204020204" pitchFamily="34" charset="-122"/>
              </a:rPr>
              <a:t>20.5%</a:t>
            </a:r>
            <a:r>
              <a:rPr lang="zh-CN" altLang="en-US" sz="1200">
                <a:solidFill>
                  <a:prstClr val="black"/>
                </a:solidFill>
                <a:latin typeface="微软雅黑" panose="020B0503020204020204" pitchFamily="34" charset="-122"/>
                <a:ea typeface="微软雅黑" panose="020B0503020204020204" pitchFamily="34" charset="-122"/>
              </a:rPr>
              <a:t>，同比去年同期增长了</a:t>
            </a:r>
            <a:r>
              <a:rPr lang="en-US" altLang="zh-CN" sz="1200">
                <a:solidFill>
                  <a:prstClr val="black"/>
                </a:solidFill>
                <a:latin typeface="微软雅黑" panose="020B0503020204020204" pitchFamily="34" charset="-122"/>
                <a:ea typeface="微软雅黑" panose="020B0503020204020204" pitchFamily="34" charset="-122"/>
              </a:rPr>
              <a:t>78.7%</a:t>
            </a:r>
            <a:r>
              <a:rPr lang="zh-CN" altLang="en-US" sz="1200">
                <a:solidFill>
                  <a:prstClr val="black"/>
                </a:solidFill>
                <a:latin typeface="微软雅黑" panose="020B0503020204020204" pitchFamily="34" charset="-122"/>
                <a:ea typeface="微软雅黑" panose="020B0503020204020204" pitchFamily="34" charset="-122"/>
              </a:rPr>
              <a:t>。</a:t>
            </a:r>
            <a:endParaRPr lang="en-US" altLang="zh-CN" sz="1200">
              <a:solidFill>
                <a:prstClr val="black"/>
              </a:solidFill>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86F08F64-908B-BEB4-5065-42CFA76F7FB0}"/>
              </a:ext>
            </a:extLst>
          </p:cNvPr>
          <p:cNvGraphicFramePr>
            <a:graphicFrameLocks/>
          </p:cNvGraphicFramePr>
          <p:nvPr>
            <p:extLst>
              <p:ext uri="{D42A27DB-BD31-4B8C-83A1-F6EECF244321}">
                <p14:modId xmlns:p14="http://schemas.microsoft.com/office/powerpoint/2010/main" val="2174477902"/>
              </p:ext>
            </p:extLst>
          </p:nvPr>
        </p:nvGraphicFramePr>
        <p:xfrm>
          <a:off x="469303" y="1476883"/>
          <a:ext cx="8224471" cy="28721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71868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srgbClr val="E7E6E6">
                    <a:lumMod val="25000"/>
                  </a:srgbClr>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31093" y="958055"/>
            <a:ext cx="8433990" cy="1513941"/>
          </a:xfrm>
          <a:prstGeom prst="rect">
            <a:avLst/>
          </a:prstGeom>
          <a:noFill/>
        </p:spPr>
        <p:txBody>
          <a:bodyPr wrap="square" rtlCol="0">
            <a:spAutoFit/>
          </a:bodyPr>
          <a:lstStyle/>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2023</a:t>
            </a:r>
            <a:r>
              <a:rPr lang="zh-CN" altLang="en-US" sz="120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，全国新能源</a:t>
            </a:r>
            <a:r>
              <a:rPr lang="zh-CN" altLang="en-US" sz="1200">
                <a:solidFill>
                  <a:prstClr val="black"/>
                </a:solidFill>
                <a:latin typeface="微软雅黑" panose="020B0503020204020204" pitchFamily="34" charset="-122"/>
                <a:ea typeface="微软雅黑" panose="020B0503020204020204" pitchFamily="34" charset="-122"/>
              </a:rPr>
              <a:t>二手车中</a:t>
            </a:r>
            <a:r>
              <a:rPr lang="en-US" altLang="zh-CN" sz="1200">
                <a:solidFill>
                  <a:prstClr val="black"/>
                </a:solidFill>
                <a:latin typeface="微软雅黑" panose="020B0503020204020204" pitchFamily="34" charset="-122"/>
                <a:ea typeface="微软雅黑" panose="020B0503020204020204" pitchFamily="34" charset="-122"/>
              </a:rPr>
              <a:t>A00</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A0</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级车型环比有</a:t>
            </a:r>
            <a:r>
              <a:rPr lang="zh-CN" altLang="en-US" sz="1200" dirty="0">
                <a:solidFill>
                  <a:prstClr val="black"/>
                </a:solidFill>
                <a:latin typeface="微软雅黑" panose="020B0503020204020204" pitchFamily="34" charset="-122"/>
                <a:ea typeface="微软雅黑" panose="020B0503020204020204" pitchFamily="34" charset="-122"/>
              </a:rPr>
              <a:t>所</a:t>
            </a:r>
            <a:r>
              <a:rPr lang="zh-CN" altLang="en-US" sz="1200">
                <a:solidFill>
                  <a:prstClr val="black"/>
                </a:solidFill>
                <a:latin typeface="微软雅黑" panose="020B0503020204020204" pitchFamily="34" charset="-122"/>
                <a:ea typeface="微软雅黑" panose="020B0503020204020204" pitchFamily="34" charset="-122"/>
              </a:rPr>
              <a:t>增加，</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占比有所减少</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A00</a:t>
            </a:r>
            <a:r>
              <a:rPr lang="zh-CN" altLang="en-US" sz="1200">
                <a:solidFill>
                  <a:prstClr val="black"/>
                </a:solidFill>
                <a:latin typeface="微软雅黑" panose="020B0503020204020204" pitchFamily="34" charset="-122"/>
                <a:ea typeface="微软雅黑" panose="020B0503020204020204" pitchFamily="34" charset="-122"/>
              </a:rPr>
              <a:t>级车型分别增加了</a:t>
            </a:r>
            <a:r>
              <a:rPr lang="en-US" altLang="zh-CN" sz="1200">
                <a:solidFill>
                  <a:prstClr val="black"/>
                </a:solidFill>
                <a:latin typeface="微软雅黑" panose="020B0503020204020204" pitchFamily="34" charset="-122"/>
                <a:ea typeface="微软雅黑" panose="020B0503020204020204" pitchFamily="34" charset="-122"/>
              </a:rPr>
              <a:t>1.3</a:t>
            </a:r>
            <a:r>
              <a:rPr lang="zh-CN" altLang="en-US" sz="1200">
                <a:solidFill>
                  <a:prstClr val="black"/>
                </a:solidFill>
                <a:latin typeface="微软雅黑" panose="020B0503020204020204" pitchFamily="34" charset="-122"/>
                <a:ea typeface="微软雅黑" panose="020B0503020204020204" pitchFamily="34" charset="-122"/>
              </a:rPr>
              <a:t>个点和</a:t>
            </a:r>
            <a:r>
              <a:rPr lang="en-US" altLang="zh-CN" sz="1200">
                <a:solidFill>
                  <a:prstClr val="black"/>
                </a:solidFill>
                <a:latin typeface="微软雅黑" panose="020B0503020204020204" pitchFamily="34" charset="-122"/>
                <a:ea typeface="微软雅黑" panose="020B0503020204020204" pitchFamily="34" charset="-122"/>
              </a:rPr>
              <a:t>0.7</a:t>
            </a:r>
            <a:r>
              <a:rPr lang="zh-CN" altLang="en-US" sz="1200">
                <a:solidFill>
                  <a:prstClr val="black"/>
                </a:solidFill>
                <a:latin typeface="微软雅黑" panose="020B0503020204020204" pitchFamily="34" charset="-122"/>
                <a:ea typeface="微软雅黑" panose="020B0503020204020204" pitchFamily="34" charset="-122"/>
              </a:rPr>
              <a:t>个点 ，</a:t>
            </a:r>
            <a:r>
              <a:rPr lang="en-US" altLang="zh-CN" sz="1200">
                <a:solidFill>
                  <a:prstClr val="black"/>
                </a:solidFill>
                <a:latin typeface="微软雅黑" panose="020B0503020204020204" pitchFamily="34" charset="-122"/>
                <a:ea typeface="微软雅黑" panose="020B0503020204020204" pitchFamily="34" charset="-122"/>
              </a:rPr>
              <a:t> A0</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级微增</a:t>
            </a:r>
            <a:r>
              <a:rPr lang="en-US" altLang="zh-CN" sz="1200">
                <a:solidFill>
                  <a:prstClr val="black"/>
                </a:solidFill>
                <a:latin typeface="微软雅黑" panose="020B0503020204020204" pitchFamily="34" charset="-122"/>
                <a:ea typeface="微软雅黑" panose="020B0503020204020204" pitchFamily="34" charset="-122"/>
              </a:rPr>
              <a:t>0.1</a:t>
            </a:r>
            <a:r>
              <a:rPr lang="zh-CN" altLang="en-US" sz="1200">
                <a:solidFill>
                  <a:prstClr val="black"/>
                </a:solidFill>
                <a:latin typeface="微软雅黑" panose="020B0503020204020204" pitchFamily="34" charset="-122"/>
                <a:ea typeface="微软雅黑" panose="020B0503020204020204" pitchFamily="34" charset="-122"/>
              </a:rPr>
              <a:t>个点和</a:t>
            </a:r>
            <a:r>
              <a:rPr lang="en-US" altLang="zh-CN" sz="1200">
                <a:solidFill>
                  <a:prstClr val="black"/>
                </a:solidFill>
                <a:latin typeface="微软雅黑" panose="020B0503020204020204" pitchFamily="34" charset="-122"/>
                <a:ea typeface="微软雅黑" panose="020B0503020204020204" pitchFamily="34" charset="-122"/>
              </a:rPr>
              <a:t>0.2</a:t>
            </a:r>
            <a:r>
              <a:rPr lang="zh-CN" altLang="en-US" sz="1200">
                <a:solidFill>
                  <a:prstClr val="black"/>
                </a:solidFill>
                <a:latin typeface="微软雅黑" panose="020B0503020204020204" pitchFamily="34" charset="-122"/>
                <a:ea typeface="微软雅黑" panose="020B0503020204020204" pitchFamily="34" charset="-122"/>
              </a:rPr>
              <a:t>个点。本月</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和</a:t>
            </a:r>
            <a:r>
              <a:rPr lang="en-US" altLang="zh-CN" sz="1200">
                <a:solidFill>
                  <a:prstClr val="black"/>
                </a:solidFill>
                <a:latin typeface="微软雅黑" panose="020B0503020204020204" pitchFamily="34" charset="-122"/>
                <a:ea typeface="微软雅黑" panose="020B0503020204020204" pitchFamily="34" charset="-122"/>
              </a:rPr>
              <a:t>B</a:t>
            </a:r>
            <a:r>
              <a:rPr lang="zh-CN" altLang="en-US" sz="1200">
                <a:solidFill>
                  <a:prstClr val="black"/>
                </a:solidFill>
                <a:latin typeface="微软雅黑" panose="020B0503020204020204" pitchFamily="34" charset="-122"/>
                <a:ea typeface="微软雅黑" panose="020B0503020204020204" pitchFamily="34" charset="-122"/>
              </a:rPr>
              <a:t>级分别减少了</a:t>
            </a:r>
            <a:r>
              <a:rPr lang="en-US" altLang="zh-CN" sz="1200">
                <a:solidFill>
                  <a:prstClr val="black"/>
                </a:solidFill>
                <a:latin typeface="微软雅黑" panose="020B0503020204020204" pitchFamily="34" charset="-122"/>
                <a:ea typeface="微软雅黑" panose="020B0503020204020204" pitchFamily="34" charset="-122"/>
              </a:rPr>
              <a:t>1.3</a:t>
            </a:r>
            <a:r>
              <a:rPr lang="zh-CN" altLang="en-US" sz="1200">
                <a:solidFill>
                  <a:prstClr val="black"/>
                </a:solidFill>
                <a:latin typeface="微软雅黑" panose="020B0503020204020204" pitchFamily="34" charset="-122"/>
                <a:ea typeface="微软雅黑" panose="020B0503020204020204" pitchFamily="34" charset="-122"/>
              </a:rPr>
              <a:t>和</a:t>
            </a:r>
            <a:r>
              <a:rPr lang="en-US" altLang="zh-CN" sz="1200">
                <a:solidFill>
                  <a:prstClr val="black"/>
                </a:solidFill>
                <a:latin typeface="微软雅黑" panose="020B0503020204020204" pitchFamily="34" charset="-122"/>
                <a:ea typeface="微软雅黑" panose="020B0503020204020204" pitchFamily="34" charset="-122"/>
              </a:rPr>
              <a:t>0.6</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车型下降了</a:t>
            </a:r>
            <a:r>
              <a:rPr lang="en-US" altLang="zh-CN" sz="1200">
                <a:solidFill>
                  <a:prstClr val="black"/>
                </a:solidFill>
                <a:latin typeface="微软雅黑" panose="020B0503020204020204" pitchFamily="34" charset="-122"/>
                <a:ea typeface="微软雅黑" panose="020B0503020204020204" pitchFamily="34" charset="-122"/>
              </a:rPr>
              <a:t>0.3</a:t>
            </a:r>
            <a:r>
              <a:rPr lang="zh-CN" altLang="en-US" sz="1200">
                <a:solidFill>
                  <a:prstClr val="black"/>
                </a:solidFill>
                <a:latin typeface="微软雅黑" panose="020B0503020204020204" pitchFamily="34" charset="-122"/>
                <a:ea typeface="微软雅黑" panose="020B0503020204020204" pitchFamily="34" charset="-122"/>
              </a:rPr>
              <a:t>个点。</a:t>
            </a:r>
            <a:endParaRPr lang="en-US" altLang="zh-CN" sz="120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a:solidFill>
                  <a:prstClr val="black"/>
                </a:solidFill>
                <a:latin typeface="微软雅黑" panose="020B0503020204020204" pitchFamily="34" charset="-122"/>
                <a:ea typeface="微软雅黑" panose="020B0503020204020204" pitchFamily="34" charset="-122"/>
              </a:rPr>
              <a:t>从</a:t>
            </a:r>
            <a:r>
              <a:rPr lang="zh-CN" altLang="en-US" sz="1200" dirty="0">
                <a:solidFill>
                  <a:prstClr val="black"/>
                </a:solidFill>
                <a:latin typeface="微软雅黑" panose="020B0503020204020204" pitchFamily="34" charset="-122"/>
                <a:ea typeface="微软雅黑" panose="020B0503020204020204" pitchFamily="34" charset="-122"/>
              </a:rPr>
              <a:t>车型结构上</a:t>
            </a:r>
            <a:r>
              <a:rPr lang="zh-CN" altLang="en-US" sz="1200">
                <a:solidFill>
                  <a:prstClr val="black"/>
                </a:solidFill>
                <a:latin typeface="微软雅黑" panose="020B0503020204020204" pitchFamily="34" charset="-122"/>
                <a:ea typeface="微软雅黑" panose="020B0503020204020204" pitchFamily="34" charset="-122"/>
              </a:rPr>
              <a:t>看，</a:t>
            </a:r>
            <a:r>
              <a:rPr lang="en-US" altLang="zh-CN" sz="120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月份</a:t>
            </a: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级及以下车型占比有所增加，</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与</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车型占比略有下降。</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00000000-0008-0000-1000-0000A8000000}"/>
              </a:ext>
            </a:extLst>
          </p:cNvPr>
          <p:cNvGrpSpPr/>
          <p:nvPr/>
        </p:nvGrpSpPr>
        <p:grpSpPr>
          <a:xfrm>
            <a:off x="331093" y="2621369"/>
            <a:ext cx="8424165" cy="3394870"/>
            <a:chOff x="0" y="0"/>
            <a:chExt cx="8125482" cy="3292394"/>
          </a:xfrm>
        </p:grpSpPr>
        <p:grpSp>
          <p:nvGrpSpPr>
            <p:cNvPr id="12" name="组合 11">
              <a:extLst>
                <a:ext uri="{FF2B5EF4-FFF2-40B4-BE49-F238E27FC236}">
                  <a16:creationId xmlns:a16="http://schemas.microsoft.com/office/drawing/2014/main" id="{00000000-0008-0000-1000-0000A9000000}"/>
                </a:ext>
              </a:extLst>
            </p:cNvPr>
            <p:cNvGrpSpPr/>
            <p:nvPr/>
          </p:nvGrpSpPr>
          <p:grpSpPr>
            <a:xfrm>
              <a:off x="0" y="509379"/>
              <a:ext cx="8125482" cy="2783015"/>
              <a:chOff x="0" y="509379"/>
              <a:chExt cx="8721534" cy="2580786"/>
            </a:xfrm>
          </p:grpSpPr>
          <p:graphicFrame>
            <p:nvGraphicFramePr>
              <p:cNvPr id="15" name="图表 14">
                <a:extLst>
                  <a:ext uri="{FF2B5EF4-FFF2-40B4-BE49-F238E27FC236}">
                    <a16:creationId xmlns:a16="http://schemas.microsoft.com/office/drawing/2014/main" id="{00000000-0008-0000-1000-0000E2000000}"/>
                  </a:ext>
                </a:extLst>
              </p:cNvPr>
              <p:cNvGraphicFramePr/>
              <p:nvPr/>
            </p:nvGraphicFramePr>
            <p:xfrm>
              <a:off x="0" y="509379"/>
              <a:ext cx="4336610" cy="2571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a:extLst>
                  <a:ext uri="{FF2B5EF4-FFF2-40B4-BE49-F238E27FC236}">
                    <a16:creationId xmlns:a16="http://schemas.microsoft.com/office/drawing/2014/main" id="{00000000-0008-0000-1000-0000E3000000}"/>
                  </a:ext>
                </a:extLst>
              </p:cNvPr>
              <p:cNvGraphicFramePr/>
              <p:nvPr/>
            </p:nvGraphicFramePr>
            <p:xfrm>
              <a:off x="4384924" y="519075"/>
              <a:ext cx="4336610" cy="2571090"/>
            </p:xfrm>
            <a:graphic>
              <a:graphicData uri="http://schemas.openxmlformats.org/drawingml/2006/chart">
                <c:chart xmlns:c="http://schemas.openxmlformats.org/drawingml/2006/chart" xmlns:r="http://schemas.openxmlformats.org/officeDocument/2006/relationships" r:id="rId3"/>
              </a:graphicData>
            </a:graphic>
          </p:graphicFrame>
        </p:grpSp>
        <p:sp>
          <p:nvSpPr>
            <p:cNvPr id="13" name="文本框 4">
              <a:extLst>
                <a:ext uri="{FF2B5EF4-FFF2-40B4-BE49-F238E27FC236}">
                  <a16:creationId xmlns:a16="http://schemas.microsoft.com/office/drawing/2014/main" id="{00000000-0008-0000-1000-0000AA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2023年2</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1000-0000AB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2023年1</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142346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28249" y="4285951"/>
            <a:ext cx="8138068" cy="2067938"/>
          </a:xfrm>
          <a:prstGeom prst="rect">
            <a:avLst/>
          </a:prstGeom>
          <a:noFill/>
        </p:spPr>
        <p:txBody>
          <a:bodyPr wrap="square" rtlCol="0">
            <a:spAutoFit/>
          </a:bodyPr>
          <a:lstStyle/>
          <a:p>
            <a:pPr>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从车龄</a:t>
            </a:r>
            <a:r>
              <a:rPr lang="zh-CN" altLang="en-US" sz="1200">
                <a:solidFill>
                  <a:prstClr val="black"/>
                </a:solidFill>
                <a:latin typeface="微软雅黑" panose="020B0503020204020204" pitchFamily="34" charset="-122"/>
                <a:ea typeface="微软雅黑" panose="020B0503020204020204" pitchFamily="34" charset="-122"/>
              </a:rPr>
              <a:t>结构来看</a:t>
            </a:r>
            <a:r>
              <a:rPr lang="en-US" altLang="zh-CN" sz="120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月份，</a:t>
            </a:r>
            <a:r>
              <a:rPr lang="en-US" altLang="zh-CN" sz="120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年以内和</a:t>
            </a:r>
            <a:r>
              <a:rPr lang="en-US" altLang="zh-CN" sz="1200">
                <a:solidFill>
                  <a:prstClr val="black"/>
                </a:solidFill>
                <a:latin typeface="微软雅黑" panose="020B0503020204020204" pitchFamily="34" charset="-122"/>
                <a:ea typeface="微软雅黑" panose="020B0503020204020204" pitchFamily="34" charset="-122"/>
              </a:rPr>
              <a:t>4-6</a:t>
            </a:r>
            <a:r>
              <a:rPr lang="zh-CN" altLang="en-US" sz="1200">
                <a:solidFill>
                  <a:prstClr val="black"/>
                </a:solidFill>
                <a:latin typeface="微软雅黑" panose="020B0503020204020204" pitchFamily="34" charset="-122"/>
                <a:ea typeface="微软雅黑" panose="020B0503020204020204" pitchFamily="34" charset="-122"/>
              </a:rPr>
              <a:t>年的车型环比</a:t>
            </a: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月有所增加，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年和</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年以上的车型占比有所下降</a:t>
            </a:r>
            <a:r>
              <a:rPr lang="zh-CN" altLang="en-US" sz="1200">
                <a:solidFill>
                  <a:prstClr val="black"/>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32.9%</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，环比上月增加了</a:t>
            </a:r>
            <a:r>
              <a:rPr lang="en-US" altLang="zh-CN" sz="1200">
                <a:solidFill>
                  <a:prstClr val="black"/>
                </a:solidFill>
                <a:latin typeface="微软雅黑" panose="020B0503020204020204" pitchFamily="34" charset="-122"/>
                <a:ea typeface="微软雅黑" panose="020B0503020204020204" pitchFamily="34" charset="-122"/>
              </a:rPr>
              <a:t>1.4</a:t>
            </a:r>
            <a:r>
              <a:rPr lang="zh-CN" altLang="en-US" sz="1200">
                <a:solidFill>
                  <a:prstClr val="black"/>
                </a:solidFill>
                <a:latin typeface="微软雅黑" panose="020B0503020204020204" pitchFamily="34" charset="-122"/>
                <a:ea typeface="微软雅黑" panose="020B0503020204020204" pitchFamily="34" charset="-122"/>
              </a:rPr>
              <a:t>个点</a:t>
            </a:r>
            <a:r>
              <a:rPr kumimoji="0" lang="zh-CN" altLang="en-US" sz="12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39.7%</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，环比下降了</a:t>
            </a:r>
            <a:r>
              <a:rPr lang="en-US" altLang="zh-CN" sz="1200">
                <a:solidFill>
                  <a:prstClr val="black"/>
                </a:solidFill>
                <a:latin typeface="微软雅黑" panose="020B0503020204020204" pitchFamily="34" charset="-122"/>
                <a:ea typeface="微软雅黑" panose="020B0503020204020204" pitchFamily="34" charset="-122"/>
              </a:rPr>
              <a:t>3.6</a:t>
            </a:r>
            <a:r>
              <a:rPr lang="zh-CN" altLang="en-US" sz="1200">
                <a:solidFill>
                  <a:prstClr val="black"/>
                </a:solidFill>
                <a:latin typeface="微软雅黑" panose="020B0503020204020204" pitchFamily="34" charset="-122"/>
                <a:ea typeface="微软雅黑" panose="020B0503020204020204" pitchFamily="34" charset="-122"/>
              </a:rPr>
              <a:t>个点</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21.4%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，环比增加了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2.6</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5.9</a:t>
            </a:r>
            <a:r>
              <a:rPr lang="en-US" altLang="zh-CN" sz="120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，环比减少了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000-000010000000}"/>
              </a:ext>
            </a:extLst>
          </p:cNvPr>
          <p:cNvGraphicFramePr>
            <a:graphicFrameLocks/>
          </p:cNvGraphicFramePr>
          <p:nvPr>
            <p:extLst>
              <p:ext uri="{D42A27DB-BD31-4B8C-83A1-F6EECF244321}">
                <p14:modId xmlns:p14="http://schemas.microsoft.com/office/powerpoint/2010/main" val="345622531"/>
              </p:ext>
            </p:extLst>
          </p:nvPr>
        </p:nvGraphicFramePr>
        <p:xfrm>
          <a:off x="157611" y="1159559"/>
          <a:ext cx="8828778" cy="30167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2105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358509" y="1181758"/>
            <a:ext cx="8273910" cy="1144609"/>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万以内和</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8-15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万的新能源二手车有所增加，</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万以内的占</a:t>
            </a:r>
            <a:r>
              <a:rPr lang="en-US" altLang="zh-CN" sz="1200">
                <a:solidFill>
                  <a:prstClr val="black"/>
                </a:solidFill>
                <a:latin typeface="微软雅黑" panose="020B0503020204020204" pitchFamily="34" charset="-122"/>
                <a:ea typeface="微软雅黑" panose="020B0503020204020204" pitchFamily="34" charset="-122"/>
              </a:rPr>
              <a:t>30.2%</a:t>
            </a:r>
            <a:r>
              <a:rPr lang="zh-CN" altLang="en-US" sz="1200">
                <a:solidFill>
                  <a:prstClr val="black"/>
                </a:solidFill>
                <a:latin typeface="微软雅黑" panose="020B0503020204020204" pitchFamily="34" charset="-122"/>
                <a:ea typeface="微软雅黑" panose="020B0503020204020204" pitchFamily="34" charset="-122"/>
              </a:rPr>
              <a:t>，环比增加了</a:t>
            </a:r>
            <a:r>
              <a:rPr lang="en-US" altLang="zh-CN" sz="1200">
                <a:solidFill>
                  <a:prstClr val="black"/>
                </a:solidFill>
                <a:latin typeface="微软雅黑" panose="020B0503020204020204" pitchFamily="34" charset="-122"/>
                <a:ea typeface="微软雅黑" panose="020B0503020204020204" pitchFamily="34" charset="-122"/>
              </a:rPr>
              <a:t>0.3</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3-5</a:t>
            </a:r>
            <a:r>
              <a:rPr lang="zh-CN" altLang="en-US" sz="1200">
                <a:solidFill>
                  <a:prstClr val="black"/>
                </a:solidFill>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的车型环比</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0.6</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8-12</a:t>
            </a:r>
            <a:r>
              <a:rPr lang="zh-CN" altLang="en-US" sz="1200">
                <a:solidFill>
                  <a:prstClr val="black"/>
                </a:solidFill>
                <a:latin typeface="微软雅黑" panose="020B0503020204020204" pitchFamily="34" charset="-122"/>
                <a:ea typeface="微软雅黑" panose="020B0503020204020204" pitchFamily="34" charset="-122"/>
              </a:rPr>
              <a:t>万的车增加了</a:t>
            </a:r>
            <a:r>
              <a:rPr lang="en-US" altLang="zh-CN" sz="1200">
                <a:solidFill>
                  <a:prstClr val="black"/>
                </a:solidFill>
                <a:latin typeface="微软雅黑" panose="020B0503020204020204" pitchFamily="34" charset="-122"/>
                <a:ea typeface="微软雅黑" panose="020B0503020204020204" pitchFamily="34" charset="-122"/>
              </a:rPr>
              <a:t>2.6</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12-15</a:t>
            </a:r>
            <a:r>
              <a:rPr lang="zh-CN" altLang="en-US" sz="1200">
                <a:solidFill>
                  <a:prstClr val="black"/>
                </a:solidFill>
                <a:latin typeface="微软雅黑" panose="020B0503020204020204" pitchFamily="34" charset="-122"/>
                <a:ea typeface="微软雅黑" panose="020B0503020204020204" pitchFamily="34" charset="-122"/>
              </a:rPr>
              <a:t>万车型增加了</a:t>
            </a:r>
            <a:r>
              <a:rPr lang="en-US" altLang="zh-CN" sz="1200">
                <a:solidFill>
                  <a:prstClr val="black"/>
                </a:solidFill>
                <a:latin typeface="微软雅黑" panose="020B0503020204020204" pitchFamily="34" charset="-122"/>
                <a:ea typeface="微软雅黑" panose="020B0503020204020204" pitchFamily="34" charset="-122"/>
              </a:rPr>
              <a:t>0.2</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15-30</a:t>
            </a:r>
            <a:r>
              <a:rPr lang="zh-CN" altLang="en-US" sz="1200">
                <a:solidFill>
                  <a:prstClr val="black"/>
                </a:solidFill>
                <a:latin typeface="微软雅黑" panose="020B0503020204020204" pitchFamily="34" charset="-122"/>
                <a:ea typeface="微软雅黑" panose="020B0503020204020204" pitchFamily="34" charset="-122"/>
              </a:rPr>
              <a:t>万的车型下降了</a:t>
            </a:r>
            <a:r>
              <a:rPr lang="en-US" altLang="zh-CN" sz="1200">
                <a:solidFill>
                  <a:prstClr val="black"/>
                </a:solidFill>
                <a:latin typeface="微软雅黑" panose="020B0503020204020204" pitchFamily="34" charset="-122"/>
                <a:ea typeface="微软雅黑" panose="020B0503020204020204" pitchFamily="34" charset="-122"/>
              </a:rPr>
              <a:t>2.3</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30</a:t>
            </a:r>
            <a:r>
              <a:rPr lang="zh-CN" altLang="en-US" sz="1200">
                <a:solidFill>
                  <a:prstClr val="black"/>
                </a:solidFill>
                <a:latin typeface="微软雅黑" panose="020B0503020204020204" pitchFamily="34" charset="-122"/>
                <a:ea typeface="微软雅黑" panose="020B0503020204020204" pitchFamily="34" charset="-122"/>
              </a:rPr>
              <a:t>万以上车型下降了</a:t>
            </a:r>
            <a:r>
              <a:rPr lang="en-US" altLang="zh-CN" sz="1200">
                <a:solidFill>
                  <a:prstClr val="black"/>
                </a:solidFill>
                <a:latin typeface="微软雅黑" panose="020B0503020204020204" pitchFamily="34" charset="-122"/>
                <a:ea typeface="微软雅黑" panose="020B0503020204020204" pitchFamily="34" charset="-122"/>
              </a:rPr>
              <a:t>1.1</a:t>
            </a:r>
            <a:r>
              <a:rPr lang="zh-CN" altLang="en-US" sz="1200">
                <a:solidFill>
                  <a:prstClr val="black"/>
                </a:solidFill>
                <a:latin typeface="微软雅黑" panose="020B0503020204020204" pitchFamily="34" charset="-122"/>
                <a:ea typeface="微软雅黑" panose="020B0503020204020204" pitchFamily="34" charset="-122"/>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000-00000F000000}"/>
              </a:ext>
            </a:extLst>
          </p:cNvPr>
          <p:cNvGraphicFramePr>
            <a:graphicFrameLocks/>
          </p:cNvGraphicFramePr>
          <p:nvPr>
            <p:extLst>
              <p:ext uri="{D42A27DB-BD31-4B8C-83A1-F6EECF244321}">
                <p14:modId xmlns:p14="http://schemas.microsoft.com/office/powerpoint/2010/main" val="1379307010"/>
              </p:ext>
            </p:extLst>
          </p:nvPr>
        </p:nvGraphicFramePr>
        <p:xfrm>
          <a:off x="255790" y="2712886"/>
          <a:ext cx="8632419" cy="30890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166744"/>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2023</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a:solidFill>
                        <a:schemeClr val="bg1"/>
                      </a:solidFill>
                      <a:latin typeface="微软雅黑" panose="020B0503020204020204" pitchFamily="34" charset="-122"/>
                      <a:ea typeface="微软雅黑" panose="020B0503020204020204" pitchFamily="34" charset="-122"/>
                    </a:rPr>
                    <a:t>2</a:t>
                  </a:r>
                  <a:r>
                    <a:rPr lang="zh-CN" altLang="en-US" b="1">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a:t>
                </a:r>
                <a:r>
                  <a:rPr lang="zh-CN" altLang="en-US" b="1">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7" y="4959542"/>
            <a:ext cx="8127481" cy="896040"/>
            <a:chOff x="5988846" y="1837871"/>
            <a:chExt cx="9510935" cy="1027120"/>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2023</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a:solidFill>
                    <a:srgbClr val="0E0F13"/>
                  </a:solidFill>
                  <a:latin typeface="微软雅黑" panose="020B0503020204020204" pitchFamily="34" charset="-122"/>
                  <a:ea typeface="微软雅黑" panose="020B0503020204020204" pitchFamily="34" charset="-122"/>
                </a:rPr>
                <a:t>2</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703470"/>
            </a:xfrm>
            <a:prstGeom prst="rect">
              <a:avLst/>
            </a:prstGeom>
            <a:noFill/>
          </p:spPr>
          <p:txBody>
            <a:bodyPr wrap="square">
              <a:spAutoFit/>
            </a:bodyPr>
            <a:lstStyle/>
            <a:p>
              <a:pPr indent="457200">
                <a:lnSpc>
                  <a:spcPct val="150000"/>
                </a:lnSpc>
              </a:pP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月份实际交易日较</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月有所增加，春节过后市场开始逐步回暖。跨区域流通较</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月有所回升，环比增加了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1.7</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个百分点，同比去年同期增加了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月份，转籍总量为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38.81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万辆，环比增加了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24.9%</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，同比增加了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49.6%</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100-000064000000}"/>
              </a:ext>
            </a:extLst>
          </p:cNvPr>
          <p:cNvGraphicFramePr>
            <a:graphicFrameLocks/>
          </p:cNvGraphicFramePr>
          <p:nvPr/>
        </p:nvGraphicFramePr>
        <p:xfrm>
          <a:off x="197901" y="1128288"/>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64260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A6A6A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0801" y="4024277"/>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2886484017"/>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43.21%</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2.45</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32.55%</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0.61</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山东</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32.25%</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3.88</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湖北</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30.97%</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1.24</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吉林</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28.55%</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0.87</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2023</a:t>
            </a:r>
            <a:r>
              <a:rPr lang="zh-CN" altLang="en-US" b="1">
                <a:solidFill>
                  <a:schemeClr val="bg1"/>
                </a:solidFill>
                <a:latin typeface="+mj-ea"/>
                <a:ea typeface="+mj-ea"/>
              </a:rPr>
              <a:t>年</a:t>
            </a:r>
            <a:r>
              <a:rPr lang="en-US" altLang="zh-CN" b="1">
                <a:solidFill>
                  <a:schemeClr val="bg1"/>
                </a:solidFill>
                <a:latin typeface="+mj-ea"/>
                <a:ea typeface="+mj-ea"/>
              </a:rPr>
              <a:t>2</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7012" y="4727311"/>
            <a:ext cx="8797525" cy="1585947"/>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latin typeface="微软雅黑" panose="020B0503020204020204" pitchFamily="34" charset="-122"/>
                <a:ea typeface="微软雅黑" panose="020B0503020204020204" pitchFamily="34" charset="-122"/>
              </a:rPr>
              <a:t>全国转籍比例排名前五的省份是北京、安徽、山东、湖北、吉林。其中北京转籍率环比小幅下降，其余</a:t>
            </a: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个省份均有小幅的增长。</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a:t>
            </a:r>
            <a:r>
              <a:rPr lang="zh-CN" altLang="en-US" sz="1100" dirty="0">
                <a:solidFill>
                  <a:prstClr val="black"/>
                </a:solidFill>
                <a:latin typeface="微软雅黑" panose="020B0503020204020204" pitchFamily="34" charset="-122"/>
                <a:ea typeface="微软雅黑" panose="020B0503020204020204" pitchFamily="34" charset="-122"/>
              </a:rPr>
              <a:t>北京转籍率为</a:t>
            </a:r>
            <a:r>
              <a:rPr lang="en-US" altLang="zh-CN" sz="1100" dirty="0">
                <a:solidFill>
                  <a:prstClr val="black"/>
                </a:solidFill>
                <a:latin typeface="微软雅黑" panose="020B0503020204020204" pitchFamily="34" charset="-122"/>
                <a:ea typeface="微软雅黑" panose="020B0503020204020204" pitchFamily="34" charset="-122"/>
              </a:rPr>
              <a:t>43.21%</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0.9</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32.55%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，环比增加</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3.3</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0.61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山东转籍率为</a:t>
            </a:r>
            <a:r>
              <a:rPr lang="en-US" altLang="zh-CN" sz="1100" dirty="0">
                <a:solidFill>
                  <a:prstClr val="black"/>
                </a:solidFill>
                <a:latin typeface="微软雅黑" panose="020B0503020204020204" pitchFamily="34" charset="-122"/>
                <a:ea typeface="微软雅黑" panose="020B0503020204020204" pitchFamily="34" charset="-122"/>
              </a:rPr>
              <a:t>32.25%</a:t>
            </a:r>
            <a:r>
              <a:rPr lang="zh-CN" altLang="en-US" sz="1100" dirty="0">
                <a:solidFill>
                  <a:prstClr val="black"/>
                </a:solidFill>
                <a:latin typeface="微软雅黑" panose="020B0503020204020204" pitchFamily="34" charset="-122"/>
                <a:ea typeface="微软雅黑" panose="020B0503020204020204" pitchFamily="34" charset="-122"/>
              </a:rPr>
              <a:t>，环比增加</a:t>
            </a:r>
            <a:r>
              <a:rPr lang="en-US" altLang="zh-CN" sz="1100" dirty="0">
                <a:solidFill>
                  <a:prstClr val="black"/>
                </a:solidFill>
                <a:latin typeface="微软雅黑" panose="020B0503020204020204" pitchFamily="34" charset="-122"/>
                <a:ea typeface="微软雅黑" panose="020B0503020204020204" pitchFamily="34" charset="-122"/>
              </a:rPr>
              <a:t>3.8</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3.88</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湖北转籍率为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30.97%</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环比增加</a:t>
            </a:r>
            <a:r>
              <a:rPr lang="en-US" altLang="zh-CN" sz="1100" dirty="0">
                <a:solidFill>
                  <a:prstClr val="black"/>
                </a:solidFill>
                <a:latin typeface="微软雅黑" panose="020B0503020204020204" pitchFamily="34" charset="-122"/>
                <a:ea typeface="微软雅黑" panose="020B0503020204020204" pitchFamily="34" charset="-122"/>
              </a:rPr>
              <a:t>1.1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1.24</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吉林转籍率为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28.55%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环比增加</a:t>
            </a:r>
            <a:r>
              <a:rPr lang="en-US" altLang="zh-CN" sz="1100" dirty="0">
                <a:solidFill>
                  <a:prstClr val="black"/>
                </a:solidFill>
                <a:latin typeface="微软雅黑" panose="020B0503020204020204" pitchFamily="34" charset="-122"/>
                <a:ea typeface="微软雅黑" panose="020B0503020204020204" pitchFamily="34" charset="-122"/>
              </a:rPr>
              <a:t>2.3</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0.87</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箭头连接符 10">
            <a:extLst>
              <a:ext uri="{FF2B5EF4-FFF2-40B4-BE49-F238E27FC236}">
                <a16:creationId xmlns:a16="http://schemas.microsoft.com/office/drawing/2014/main" id="{0FC946F6-BD05-6CD1-2C9B-80BEEE1941D7}"/>
              </a:ext>
            </a:extLst>
          </p:cNvPr>
          <p:cNvCxnSpPr>
            <a:cxnSpLocks/>
          </p:cNvCxnSpPr>
          <p:nvPr/>
        </p:nvCxnSpPr>
        <p:spPr>
          <a:xfrm flipV="1">
            <a:off x="7180711" y="3366306"/>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FEEB75F4-FA80-4414-EAC7-D4E839A87A25}"/>
              </a:ext>
            </a:extLst>
          </p:cNvPr>
          <p:cNvCxnSpPr>
            <a:cxnSpLocks/>
          </p:cNvCxnSpPr>
          <p:nvPr/>
        </p:nvCxnSpPr>
        <p:spPr>
          <a:xfrm>
            <a:off x="7180711"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598571EF-A923-1D38-C7B0-980B326C5769}"/>
              </a:ext>
            </a:extLst>
          </p:cNvPr>
          <p:cNvCxnSpPr>
            <a:cxnSpLocks/>
          </p:cNvCxnSpPr>
          <p:nvPr/>
        </p:nvCxnSpPr>
        <p:spPr>
          <a:xfrm flipV="1">
            <a:off x="7180711" y="2981876"/>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4CA3B0EE-D99D-DB1F-408E-E9248EB78596}"/>
              </a:ext>
            </a:extLst>
          </p:cNvPr>
          <p:cNvCxnSpPr>
            <a:cxnSpLocks/>
          </p:cNvCxnSpPr>
          <p:nvPr/>
        </p:nvCxnSpPr>
        <p:spPr>
          <a:xfrm flipV="1">
            <a:off x="7173222" y="3754894"/>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272A10F1-0AB0-BBBC-46EF-77D5CB7F5BFC}"/>
              </a:ext>
            </a:extLst>
          </p:cNvPr>
          <p:cNvCxnSpPr>
            <a:cxnSpLocks/>
          </p:cNvCxnSpPr>
          <p:nvPr/>
        </p:nvCxnSpPr>
        <p:spPr>
          <a:xfrm flipV="1">
            <a:off x="7173222" y="4154819"/>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34708" y="2037240"/>
            <a:ext cx="3573065" cy="2783519"/>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2023</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3</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16.1%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1.7</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个点</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46.2%</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1.2</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个点</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37%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0.5</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个点</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3</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的平均库存</a:t>
            </a:r>
            <a:r>
              <a:rPr lang="zh-CN" altLang="en-US" sz="1200" b="1">
                <a:solidFill>
                  <a:schemeClr val="bg2">
                    <a:lumMod val="25000"/>
                  </a:schemeClr>
                </a:solidFill>
                <a:latin typeface="微软雅黑" panose="020B0503020204020204" pitchFamily="34" charset="-122"/>
                <a:ea typeface="微软雅黑" panose="020B0503020204020204" pitchFamily="34" charset="-122"/>
              </a:rPr>
              <a:t>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52</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2</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2</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1100-000002000000}"/>
              </a:ext>
            </a:extLst>
          </p:cNvPr>
          <p:cNvGraphicFramePr>
            <a:graphicFrameLocks/>
          </p:cNvGraphicFramePr>
          <p:nvPr>
            <p:extLst>
              <p:ext uri="{D42A27DB-BD31-4B8C-83A1-F6EECF244321}">
                <p14:modId xmlns:p14="http://schemas.microsoft.com/office/powerpoint/2010/main" val="3916142673"/>
              </p:ext>
            </p:extLst>
          </p:nvPr>
        </p:nvGraphicFramePr>
        <p:xfrm>
          <a:off x="358790" y="1244324"/>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2" name="图片 1">
            <a:extLst>
              <a:ext uri="{FF2B5EF4-FFF2-40B4-BE49-F238E27FC236}">
                <a16:creationId xmlns:a16="http://schemas.microsoft.com/office/drawing/2014/main" id="{32A77DD0-77A0-34B5-D792-8BE35769D128}"/>
              </a:ext>
            </a:extLst>
          </p:cNvPr>
          <p:cNvPicPr>
            <a:picLocks noChangeAspect="1"/>
          </p:cNvPicPr>
          <p:nvPr/>
        </p:nvPicPr>
        <p:blipFill>
          <a:blip r:embed="rId2"/>
          <a:stretch>
            <a:fillRect/>
          </a:stretch>
        </p:blipFill>
        <p:spPr>
          <a:xfrm>
            <a:off x="248796" y="1423071"/>
            <a:ext cx="5200686" cy="2745568"/>
          </a:xfrm>
          <a:prstGeom prst="rect">
            <a:avLst/>
          </a:prstGeom>
        </p:spPr>
      </p:pic>
      <p:pic>
        <p:nvPicPr>
          <p:cNvPr id="5" name="图片 4">
            <a:extLst>
              <a:ext uri="{FF2B5EF4-FFF2-40B4-BE49-F238E27FC236}">
                <a16:creationId xmlns:a16="http://schemas.microsoft.com/office/drawing/2014/main" id="{BD56784D-C138-AF90-F301-D577785DA8F6}"/>
              </a:ext>
            </a:extLst>
          </p:cNvPr>
          <p:cNvPicPr>
            <a:picLocks noChangeAspect="1"/>
          </p:cNvPicPr>
          <p:nvPr/>
        </p:nvPicPr>
        <p:blipFill>
          <a:blip r:embed="rId3"/>
          <a:stretch>
            <a:fillRect/>
          </a:stretch>
        </p:blipFill>
        <p:spPr>
          <a:xfrm>
            <a:off x="5516245" y="1897330"/>
            <a:ext cx="3478441" cy="1633270"/>
          </a:xfrm>
          <a:prstGeom prst="rect">
            <a:avLst/>
          </a:prstGeom>
        </p:spPr>
      </p:pic>
      <p:sp>
        <p:nvSpPr>
          <p:cNvPr id="3" name="文本框 2">
            <a:extLst>
              <a:ext uri="{FF2B5EF4-FFF2-40B4-BE49-F238E27FC236}">
                <a16:creationId xmlns:a16="http://schemas.microsoft.com/office/drawing/2014/main" id="{98972223-B96B-6E24-61F4-C290142929AF}"/>
              </a:ext>
            </a:extLst>
          </p:cNvPr>
          <p:cNvSpPr txBox="1"/>
          <p:nvPr/>
        </p:nvSpPr>
        <p:spPr>
          <a:xfrm>
            <a:off x="227553" y="4425400"/>
            <a:ext cx="8757375" cy="2224070"/>
          </a:xfrm>
          <a:prstGeom prst="rect">
            <a:avLst/>
          </a:prstGeom>
          <a:noFill/>
        </p:spPr>
        <p:txBody>
          <a:bodyPr wrap="square">
            <a:spAutoFit/>
          </a:bodyPr>
          <a:lstStyle/>
          <a:p>
            <a:pPr>
              <a:lnSpc>
                <a:spcPct val="20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42617</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台，较</a:t>
            </a:r>
            <a:r>
              <a:rPr lang="zh-CN" altLang="en-US" sz="1200">
                <a:solidFill>
                  <a:prstClr val="black"/>
                </a:solidFill>
                <a:latin typeface="微软雅黑" panose="020B0503020204020204" pitchFamily="34" charset="-122"/>
                <a:ea typeface="微软雅黑" panose="020B0503020204020204" pitchFamily="34" charset="-122"/>
              </a:rPr>
              <a:t>二</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月份增长约</a:t>
            </a:r>
            <a:r>
              <a:rPr lang="en-US" altLang="zh-CN" sz="1200">
                <a:solidFill>
                  <a:prstClr val="black"/>
                </a:solidFill>
                <a:latin typeface="微软雅黑" panose="020B0503020204020204" pitchFamily="34" charset="-122"/>
                <a:ea typeface="微软雅黑" panose="020B0503020204020204" pitchFamily="34" charset="-122"/>
              </a:rPr>
              <a:t>14</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a:solidFill>
                  <a:prstClr val="black"/>
                </a:solidFill>
                <a:latin typeface="微软雅黑" panose="020B0503020204020204" pitchFamily="34" charset="-122"/>
                <a:ea typeface="微软雅黑" panose="020B0503020204020204" pitchFamily="34" charset="-122"/>
              </a:rPr>
              <a:t>。</a:t>
            </a:r>
            <a:endParaRPr lang="en-US" altLang="zh-CN" sz="1200">
              <a:solidFill>
                <a:prstClr val="black"/>
              </a:solidFill>
              <a:latin typeface="微软雅黑" panose="020B0503020204020204" pitchFamily="34" charset="-122"/>
              <a:ea typeface="微软雅黑" panose="020B0503020204020204" pitchFamily="34" charset="-122"/>
            </a:endParaRPr>
          </a:p>
          <a:p>
            <a:pPr>
              <a:lnSpc>
                <a:spcPct val="200000"/>
              </a:lnSpc>
            </a:pP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受新车价格刺激影响，本月市场环境表现较为激烈，</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月上旬表现为增量状态，下旬则表现为明显下滑状态，市场“保守”情绪严重；</a:t>
            </a:r>
            <a:endParaRPr lang="en-US" altLang="zh-CN" sz="1200">
              <a:solidFill>
                <a:prstClr val="black"/>
              </a:solidFill>
              <a:latin typeface="微软雅黑" panose="020B0503020204020204" pitchFamily="34" charset="-122"/>
              <a:ea typeface="微软雅黑" panose="020B0503020204020204" pitchFamily="34" charset="-122"/>
            </a:endParaRPr>
          </a:p>
          <a:p>
            <a:pPr>
              <a:lnSpc>
                <a:spcPct val="200000"/>
              </a:lnSpc>
            </a:pP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42745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台较上月提升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18%</a:t>
            </a:r>
            <a:r>
              <a:rPr lang="zh-CN" altLang="en-US" sz="1200">
                <a:solidFill>
                  <a:schemeClr val="tx1"/>
                </a:solidFill>
                <a:latin typeface="微软雅黑" panose="020B0503020204020204" pitchFamily="34" charset="-122"/>
                <a:ea typeface="微软雅黑" panose="020B0503020204020204" pitchFamily="34" charset="-122"/>
                <a:cs typeface="+mn-cs"/>
              </a:rPr>
              <a:t>、符合团标的数据</a:t>
            </a:r>
            <a:r>
              <a:rPr lang="en-US" altLang="zh-CN" sz="1200">
                <a:solidFill>
                  <a:schemeClr val="tx1"/>
                </a:solidFill>
                <a:latin typeface="微软雅黑" panose="020B0503020204020204" pitchFamily="34" charset="-122"/>
                <a:ea typeface="微软雅黑" panose="020B0503020204020204" pitchFamily="34" charset="-122"/>
                <a:cs typeface="+mn-cs"/>
              </a:rPr>
              <a:t>30750</a:t>
            </a:r>
            <a:r>
              <a:rPr lang="zh-CN" altLang="en-US" sz="1200">
                <a:latin typeface="微软雅黑" panose="020B0503020204020204" pitchFamily="34" charset="-122"/>
                <a:ea typeface="微软雅黑" panose="020B0503020204020204" pitchFamily="34" charset="-122"/>
              </a:rPr>
              <a:t>增长率</a:t>
            </a:r>
            <a:r>
              <a:rPr lang="zh-CN" altLang="en-US" sz="1200">
                <a:solidFill>
                  <a:schemeClr val="tx1"/>
                </a:solidFill>
                <a:latin typeface="微软雅黑" panose="020B0503020204020204" pitchFamily="34" charset="-122"/>
                <a:ea typeface="微软雅黑" panose="020B0503020204020204" pitchFamily="34" charset="-122"/>
                <a:cs typeface="+mn-cs"/>
              </a:rPr>
              <a:t>为</a:t>
            </a:r>
            <a:r>
              <a:rPr lang="en-US" altLang="zh-CN" sz="1200">
                <a:solidFill>
                  <a:schemeClr val="tx1"/>
                </a:solidFill>
                <a:latin typeface="微软雅黑" panose="020B0503020204020204" pitchFamily="34" charset="-122"/>
                <a:ea typeface="微软雅黑" panose="020B0503020204020204" pitchFamily="34" charset="-122"/>
                <a:cs typeface="+mn-cs"/>
              </a:rPr>
              <a:t>26%</a:t>
            </a:r>
            <a:r>
              <a:rPr lang="zh-CN" altLang="en-US" sz="1200">
                <a:solidFill>
                  <a:schemeClr val="tx1"/>
                </a:solidFill>
                <a:latin typeface="微软雅黑" panose="020B0503020204020204" pitchFamily="34" charset="-122"/>
                <a:ea typeface="微软雅黑" panose="020B0503020204020204" pitchFamily="34" charset="-122"/>
                <a:cs typeface="+mn-cs"/>
              </a:rPr>
              <a:t>，整体数据质量</a:t>
            </a:r>
            <a:r>
              <a:rPr lang="zh-CN" altLang="en-US" sz="1200">
                <a:latin typeface="微软雅黑" panose="020B0503020204020204" pitchFamily="34" charset="-122"/>
                <a:ea typeface="微软雅黑" panose="020B0503020204020204" pitchFamily="34" charset="-122"/>
              </a:rPr>
              <a:t>较上月提升明显，说明，二手车经营主体经营思路区域“保守”，更愿意选择车况、年份、里程较好的车辆</a:t>
            </a:r>
            <a:r>
              <a:rPr lang="zh-CN" altLang="en-US" sz="1200">
                <a:solidFill>
                  <a:schemeClr val="tx1"/>
                </a:solidFill>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2" name="图片 1">
            <a:extLst>
              <a:ext uri="{FF2B5EF4-FFF2-40B4-BE49-F238E27FC236}">
                <a16:creationId xmlns:a16="http://schemas.microsoft.com/office/drawing/2014/main" id="{39C2310E-DF6D-C58B-2D7B-0CB65DE1F8A4}"/>
              </a:ext>
            </a:extLst>
          </p:cNvPr>
          <p:cNvPicPr>
            <a:picLocks noChangeAspect="1"/>
          </p:cNvPicPr>
          <p:nvPr/>
        </p:nvPicPr>
        <p:blipFill>
          <a:blip r:embed="rId2"/>
          <a:stretch>
            <a:fillRect/>
          </a:stretch>
        </p:blipFill>
        <p:spPr>
          <a:xfrm>
            <a:off x="161933" y="1471714"/>
            <a:ext cx="8762005" cy="2377889"/>
          </a:xfrm>
          <a:prstGeom prst="rect">
            <a:avLst/>
          </a:prstGeom>
        </p:spPr>
      </p:pic>
      <p:sp>
        <p:nvSpPr>
          <p:cNvPr id="3" name="文本框 2">
            <a:extLst>
              <a:ext uri="{FF2B5EF4-FFF2-40B4-BE49-F238E27FC236}">
                <a16:creationId xmlns:a16="http://schemas.microsoft.com/office/drawing/2014/main" id="{8FCEA07D-9F44-1651-CE93-22D00E34E4A3}"/>
              </a:ext>
            </a:extLst>
          </p:cNvPr>
          <p:cNvSpPr txBox="1"/>
          <p:nvPr/>
        </p:nvSpPr>
        <p:spPr>
          <a:xfrm>
            <a:off x="190997" y="4321865"/>
            <a:ext cx="8762005" cy="1346907"/>
          </a:xfrm>
          <a:prstGeom prst="rect">
            <a:avLst/>
          </a:prstGeom>
          <a:noFill/>
        </p:spPr>
        <p:txBody>
          <a:bodyPr wrap="square">
            <a:spAutoFit/>
          </a:bodyPr>
          <a:lstStyle/>
          <a:p>
            <a:pPr>
              <a:lnSpc>
                <a:spcPct val="150000"/>
              </a:lnSpc>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月，相对于上月来看，各地均表现出企稳却波动的状态，其中，安徽、湖北辽宁、地区较上月增量明显。</a:t>
            </a:r>
          </a:p>
          <a:p>
            <a:pPr>
              <a:lnSpc>
                <a:spcPct val="150000"/>
              </a:lnSpc>
            </a:pP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就各区域自身表现来看，广东、浙江、河南、江苏、四川头部活跃区域及其他非强势区域，较上月均均有明显下滑。</a:t>
            </a:r>
          </a:p>
        </p:txBody>
      </p:sp>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pic>
        <p:nvPicPr>
          <p:cNvPr id="2" name="图片 1">
            <a:extLst>
              <a:ext uri="{FF2B5EF4-FFF2-40B4-BE49-F238E27FC236}">
                <a16:creationId xmlns:a16="http://schemas.microsoft.com/office/drawing/2014/main" id="{326E2D44-1182-FD33-F9B5-387D9884E8B4}"/>
              </a:ext>
            </a:extLst>
          </p:cNvPr>
          <p:cNvPicPr>
            <a:picLocks noChangeAspect="1"/>
          </p:cNvPicPr>
          <p:nvPr/>
        </p:nvPicPr>
        <p:blipFill>
          <a:blip r:embed="rId2"/>
          <a:stretch>
            <a:fillRect/>
          </a:stretch>
        </p:blipFill>
        <p:spPr>
          <a:xfrm>
            <a:off x="248796" y="1060584"/>
            <a:ext cx="8810144" cy="3581102"/>
          </a:xfrm>
          <a:prstGeom prst="rect">
            <a:avLst/>
          </a:prstGeom>
        </p:spPr>
      </p:pic>
      <p:sp>
        <p:nvSpPr>
          <p:cNvPr id="3" name="文本框 2">
            <a:extLst>
              <a:ext uri="{FF2B5EF4-FFF2-40B4-BE49-F238E27FC236}">
                <a16:creationId xmlns:a16="http://schemas.microsoft.com/office/drawing/2014/main" id="{1FB31840-2CCD-7B04-A33D-7F2145C455BE}"/>
              </a:ext>
            </a:extLst>
          </p:cNvPr>
          <p:cNvSpPr txBox="1"/>
          <p:nvPr/>
        </p:nvSpPr>
        <p:spPr>
          <a:xfrm>
            <a:off x="248796" y="4892940"/>
            <a:ext cx="8449407" cy="1346907"/>
          </a:xfrm>
          <a:prstGeom prst="rect">
            <a:avLst/>
          </a:prstGeom>
          <a:noFill/>
        </p:spPr>
        <p:txBody>
          <a:bodyPr wrap="square">
            <a:spAutoFit/>
          </a:bodyPr>
          <a:lstStyle/>
          <a:p>
            <a:pPr algn="l">
              <a:lnSpc>
                <a:spcPct val="150000"/>
              </a:lnSpc>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月，二手车经销企业整体表现趋于“保守”，基于市场动荡及利润率双重因素的叠加，准新车不再是其选品追逐的方向；</a:t>
            </a:r>
          </a:p>
          <a:p>
            <a:pPr algn="l">
              <a:lnSpc>
                <a:spcPct val="150000"/>
              </a:lnSpc>
            </a:pP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万公里以内的“准新车”较上月降低了</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与上月降低了</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p>
          <a:p>
            <a:pPr algn="l">
              <a:lnSpc>
                <a:spcPct val="150000"/>
              </a:lnSpc>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万公里的“性价比”车源数据则较上月提升了</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1%,10</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万公里以上的“老旧车”数据则提升了</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pic>
        <p:nvPicPr>
          <p:cNvPr id="6" name="图片 5">
            <a:extLst>
              <a:ext uri="{FF2B5EF4-FFF2-40B4-BE49-F238E27FC236}">
                <a16:creationId xmlns:a16="http://schemas.microsoft.com/office/drawing/2014/main" id="{BB604F00-F505-8C7B-9ED8-A08EAD985AE7}"/>
              </a:ext>
            </a:extLst>
          </p:cNvPr>
          <p:cNvPicPr>
            <a:picLocks noChangeAspect="1"/>
          </p:cNvPicPr>
          <p:nvPr/>
        </p:nvPicPr>
        <p:blipFill>
          <a:blip r:embed="rId2"/>
          <a:stretch>
            <a:fillRect/>
          </a:stretch>
        </p:blipFill>
        <p:spPr>
          <a:xfrm>
            <a:off x="216899" y="1182633"/>
            <a:ext cx="8810144" cy="3686934"/>
          </a:xfrm>
          <a:prstGeom prst="rect">
            <a:avLst/>
          </a:prstGeom>
        </p:spPr>
      </p:pic>
      <p:sp>
        <p:nvSpPr>
          <p:cNvPr id="2" name="文本框 1">
            <a:extLst>
              <a:ext uri="{FF2B5EF4-FFF2-40B4-BE49-F238E27FC236}">
                <a16:creationId xmlns:a16="http://schemas.microsoft.com/office/drawing/2014/main" id="{391B6598-9DEB-1A2A-2CA3-58BA64FB687A}"/>
              </a:ext>
            </a:extLst>
          </p:cNvPr>
          <p:cNvSpPr txBox="1"/>
          <p:nvPr/>
        </p:nvSpPr>
        <p:spPr>
          <a:xfrm>
            <a:off x="366369" y="5160304"/>
            <a:ext cx="8127577" cy="89069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200">
                <a:solidFill>
                  <a:schemeClr val="tx1"/>
                </a:solidFill>
                <a:latin typeface="微软雅黑" panose="020B0503020204020204" pitchFamily="34" charset="-122"/>
                <a:ea typeface="微软雅黑" panose="020B0503020204020204" pitchFamily="34" charset="-122"/>
                <a:cs typeface="+mn-cs"/>
              </a:rPr>
              <a:t> 1</a:t>
            </a:r>
            <a:r>
              <a:rPr lang="zh-CN" altLang="en-US" sz="1200">
                <a:solidFill>
                  <a:schemeClr val="tx1"/>
                </a:solidFill>
                <a:latin typeface="微软雅黑" panose="020B0503020204020204" pitchFamily="34" charset="-122"/>
                <a:ea typeface="微软雅黑" panose="020B0503020204020204" pitchFamily="34" charset="-122"/>
                <a:cs typeface="+mn-cs"/>
              </a:rPr>
              <a:t>年内的准新车数据降低了</a:t>
            </a:r>
            <a:r>
              <a:rPr lang="en-US" altLang="zh-CN" sz="1200">
                <a:latin typeface="微软雅黑" panose="020B0503020204020204" pitchFamily="34" charset="-122"/>
                <a:ea typeface="微软雅黑" panose="020B0503020204020204" pitchFamily="34" charset="-122"/>
              </a:rPr>
              <a:t>1</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1-3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200">
                <a:solidFill>
                  <a:schemeClr val="tx1"/>
                </a:solidFill>
                <a:latin typeface="微软雅黑" panose="020B0503020204020204" pitchFamily="34" charset="-122"/>
                <a:ea typeface="微软雅黑" panose="020B0503020204020204" pitchFamily="34" charset="-122"/>
                <a:cs typeface="+mn-cs"/>
              </a:rPr>
              <a:t>以内较新车龄数据降低</a:t>
            </a:r>
            <a:r>
              <a:rPr lang="en-US" altLang="zh-CN" sz="1200">
                <a:solidFill>
                  <a:schemeClr val="tx1"/>
                </a:solidFill>
                <a:latin typeface="微软雅黑" panose="020B0503020204020204" pitchFamily="34" charset="-122"/>
                <a:ea typeface="微软雅黑" panose="020B0503020204020204" pitchFamily="34" charset="-122"/>
                <a:cs typeface="+mn-cs"/>
              </a:rPr>
              <a:t>3%</a:t>
            </a:r>
            <a:r>
              <a:rPr lang="zh-CN" altLang="en-US" sz="1200">
                <a:solidFill>
                  <a:schemeClr val="tx1"/>
                </a:solidFill>
                <a:latin typeface="微软雅黑" panose="020B0503020204020204" pitchFamily="34" charset="-122"/>
                <a:ea typeface="微软雅黑" panose="020B0503020204020204" pitchFamily="34" charset="-122"/>
                <a:cs typeface="+mn-cs"/>
              </a:rPr>
              <a:t>，</a:t>
            </a:r>
            <a:r>
              <a:rPr lang="en-US" altLang="zh-CN" sz="1200">
                <a:solidFill>
                  <a:schemeClr val="tx1"/>
                </a:solidFill>
                <a:latin typeface="微软雅黑" panose="020B0503020204020204" pitchFamily="34" charset="-122"/>
                <a:ea typeface="微软雅黑" panose="020B0503020204020204" pitchFamily="34" charset="-122"/>
                <a:cs typeface="+mn-cs"/>
              </a:rPr>
              <a:t>3-5</a:t>
            </a:r>
            <a:r>
              <a:rPr lang="zh-CN" altLang="en-US" sz="1200">
                <a:solidFill>
                  <a:schemeClr val="tx1"/>
                </a:solidFill>
                <a:latin typeface="微软雅黑" panose="020B0503020204020204" pitchFamily="34" charset="-122"/>
                <a:ea typeface="微软雅黑" panose="020B0503020204020204" pitchFamily="34" charset="-122"/>
                <a:cs typeface="+mn-cs"/>
              </a:rPr>
              <a:t>年的次新车龄数据增长了</a:t>
            </a:r>
            <a:r>
              <a:rPr lang="en-US" altLang="zh-CN" sz="1200">
                <a:latin typeface="微软雅黑" panose="020B0503020204020204" pitchFamily="34" charset="-122"/>
                <a:ea typeface="微软雅黑" panose="020B0503020204020204" pitchFamily="34" charset="-122"/>
              </a:rPr>
              <a:t>5</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a:latin typeface="微软雅黑" panose="020B0503020204020204" pitchFamily="34" charset="-122"/>
                <a:ea typeface="微软雅黑" panose="020B0503020204020204" pitchFamily="34" charset="-122"/>
              </a:rPr>
              <a:t>；</a:t>
            </a:r>
            <a:endParaRPr lang="en-US" altLang="zh-CN" sz="120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a:solidFill>
                  <a:schemeClr val="tx1"/>
                </a:solidFill>
                <a:latin typeface="微软雅黑" panose="020B0503020204020204" pitchFamily="34" charset="-122"/>
                <a:ea typeface="微软雅黑" panose="020B0503020204020204" pitchFamily="34" charset="-122"/>
                <a:cs typeface="+mn-cs"/>
              </a:rPr>
              <a:t>5-7</a:t>
            </a:r>
            <a:r>
              <a:rPr lang="zh-CN" altLang="en-US" sz="1200">
                <a:solidFill>
                  <a:schemeClr val="tx1"/>
                </a:solidFill>
                <a:latin typeface="微软雅黑" panose="020B0503020204020204" pitchFamily="34" charset="-122"/>
                <a:ea typeface="微软雅黑" panose="020B0503020204020204" pitchFamily="34" charset="-122"/>
                <a:cs typeface="+mn-cs"/>
              </a:rPr>
              <a:t>年、</a:t>
            </a:r>
            <a:r>
              <a:rPr lang="en-US" altLang="zh-CN" sz="1200">
                <a:solidFill>
                  <a:schemeClr val="tx1"/>
                </a:solidFill>
                <a:latin typeface="微软雅黑" panose="020B0503020204020204" pitchFamily="34" charset="-122"/>
                <a:ea typeface="微软雅黑" panose="020B0503020204020204" pitchFamily="34" charset="-122"/>
                <a:cs typeface="+mn-cs"/>
              </a:rPr>
              <a:t>10</a:t>
            </a:r>
            <a:r>
              <a:rPr lang="zh-CN" altLang="en-US" sz="1200">
                <a:solidFill>
                  <a:schemeClr val="tx1"/>
                </a:solidFill>
                <a:latin typeface="微软雅黑" panose="020B0503020204020204" pitchFamily="34" charset="-122"/>
                <a:ea typeface="微软雅黑" panose="020B0503020204020204" pitchFamily="34" charset="-122"/>
                <a:cs typeface="+mn-cs"/>
              </a:rPr>
              <a:t>年以上“老旧车型”数据</a:t>
            </a:r>
            <a:r>
              <a:rPr lang="zh-CN" altLang="en-US" sz="1200">
                <a:latin typeface="微软雅黑" panose="020B0503020204020204" pitchFamily="34" charset="-122"/>
                <a:ea typeface="微软雅黑" panose="020B0503020204020204" pitchFamily="34" charset="-122"/>
              </a:rPr>
              <a:t>增长了</a:t>
            </a:r>
            <a:r>
              <a:rPr lang="en-US" altLang="zh-CN" sz="1200">
                <a:latin typeface="微软雅黑" panose="020B0503020204020204" pitchFamily="34" charset="-122"/>
                <a:ea typeface="微软雅黑" panose="020B0503020204020204" pitchFamily="34" charset="-122"/>
              </a:rPr>
              <a:t>3</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a:latin typeface="微软雅黑" panose="020B0503020204020204" pitchFamily="34" charset="-122"/>
                <a:ea typeface="微软雅黑" panose="020B0503020204020204" pitchFamily="34" charset="-122"/>
              </a:rPr>
              <a:t>。</a:t>
            </a:r>
            <a:endParaRPr lang="en-US" altLang="zh-CN" sz="120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a:solidFill>
                  <a:schemeClr val="tx1"/>
                </a:solidFill>
                <a:latin typeface="微软雅黑" panose="020B0503020204020204" pitchFamily="34" charset="-122"/>
                <a:ea typeface="微软雅黑" panose="020B0503020204020204" pitchFamily="34" charset="-122"/>
                <a:cs typeface="+mn-cs"/>
              </a:rPr>
              <a:t>整体来看，二手车商受新车价格波动影响，收车策略趋于保守，更倾向价格敏感性较低的车龄</a:t>
            </a:r>
            <a:r>
              <a:rPr lang="zh-CN" altLang="en-US" sz="1200">
                <a:latin typeface="微软雅黑" panose="020B0503020204020204" pitchFamily="34" charset="-122"/>
                <a:ea typeface="微软雅黑" panose="020B0503020204020204" pitchFamily="34" charset="-122"/>
              </a:rPr>
              <a:t>。</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2023</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2</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月二手车</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市场月度交易趋势</a:t>
            </a:r>
          </a:p>
        </p:txBody>
      </p:sp>
      <p:sp>
        <p:nvSpPr>
          <p:cNvPr id="2" name="文本框 1">
            <a:extLst>
              <a:ext uri="{FF2B5EF4-FFF2-40B4-BE49-F238E27FC236}">
                <a16:creationId xmlns:a16="http://schemas.microsoft.com/office/drawing/2014/main" id="{AD8A6709-B8B4-BBD0-B428-BA4D366D1359}"/>
              </a:ext>
            </a:extLst>
          </p:cNvPr>
          <p:cNvSpPr txBox="1"/>
          <p:nvPr/>
        </p:nvSpPr>
        <p:spPr>
          <a:xfrm>
            <a:off x="570706" y="4459979"/>
            <a:ext cx="8002587" cy="2072619"/>
          </a:xfrm>
          <a:prstGeom prst="rect">
            <a:avLst/>
          </a:prstGeom>
          <a:noFill/>
        </p:spPr>
        <p:txBody>
          <a:bodyPr wrap="square" rtlCol="0">
            <a:spAutoFit/>
          </a:bodyPr>
          <a:lstStyle/>
          <a:p>
            <a:pPr>
              <a:lnSpc>
                <a:spcPct val="200000"/>
              </a:lnSpc>
            </a:pPr>
            <a:r>
              <a:rPr lang="en-US" altLang="zh-CN" sz="1100" kern="100">
                <a:latin typeface="微软雅黑" panose="020B0503020204020204" pitchFamily="34" charset="-122"/>
                <a:ea typeface="微软雅黑" panose="020B0503020204020204" pitchFamily="34" charset="-122"/>
              </a:rPr>
              <a:t>2</a:t>
            </a:r>
            <a:r>
              <a:rPr lang="zh-CN" altLang="en-US" sz="1100" kern="100">
                <a:latin typeface="微软雅黑" panose="020B0503020204020204" pitchFamily="34" charset="-122"/>
                <a:ea typeface="微软雅黑" panose="020B0503020204020204" pitchFamily="34" charset="-122"/>
              </a:rPr>
              <a:t>月份也是疫情三年结束后的市场启动期，蛰伏已久的消费市场会持续折射出巨大的新消费机遇，燃油车市场的需求也在逐步恢复，这对于目前以燃油车车源为主的二手车市场是利好。随着二手车企业经营信心逐渐恢复，市场在经历了</a:t>
            </a:r>
            <a:r>
              <a:rPr lang="en-US" altLang="zh-CN" sz="1100" kern="100">
                <a:latin typeface="微软雅黑" panose="020B0503020204020204" pitchFamily="34" charset="-122"/>
                <a:ea typeface="微软雅黑" panose="020B0503020204020204" pitchFamily="34" charset="-122"/>
              </a:rPr>
              <a:t>2022</a:t>
            </a:r>
            <a:r>
              <a:rPr lang="zh-CN" altLang="en-US" sz="1100" kern="100">
                <a:latin typeface="微软雅黑" panose="020B0503020204020204" pitchFamily="34" charset="-122"/>
                <a:ea typeface="微软雅黑" panose="020B0503020204020204" pitchFamily="34" charset="-122"/>
              </a:rPr>
              <a:t>年的深度调整之后开始逐渐进入震荡回暖周期。</a:t>
            </a:r>
            <a:endParaRPr lang="en-US" altLang="zh-CN" sz="1100" kern="100">
              <a:latin typeface="微软雅黑" panose="020B0503020204020204" pitchFamily="34" charset="-122"/>
              <a:ea typeface="微软雅黑" panose="020B0503020204020204" pitchFamily="34" charset="-122"/>
            </a:endParaRPr>
          </a:p>
          <a:p>
            <a:pPr>
              <a:lnSpc>
                <a:spcPct val="200000"/>
              </a:lnSpc>
            </a:pPr>
            <a:r>
              <a:rPr lang="en-US" altLang="zh-CN" sz="1100" kern="100">
                <a:latin typeface="微软雅黑" panose="020B0503020204020204" pitchFamily="34" charset="-122"/>
                <a:ea typeface="微软雅黑" panose="020B0503020204020204" pitchFamily="34" charset="-122"/>
              </a:rPr>
              <a:t>2023</a:t>
            </a:r>
            <a:r>
              <a:rPr lang="zh-CN" altLang="en-US" sz="1100" kern="100">
                <a:latin typeface="微软雅黑" panose="020B0503020204020204" pitchFamily="34" charset="-122"/>
                <a:ea typeface="微软雅黑" panose="020B0503020204020204" pitchFamily="34" charset="-122"/>
              </a:rPr>
              <a:t>年</a:t>
            </a:r>
            <a:r>
              <a:rPr lang="en-US" altLang="zh-CN" sz="1100" kern="100">
                <a:latin typeface="微软雅黑" panose="020B0503020204020204" pitchFamily="34" charset="-122"/>
                <a:ea typeface="微软雅黑" panose="020B0503020204020204" pitchFamily="34" charset="-122"/>
              </a:rPr>
              <a:t>2</a:t>
            </a:r>
            <a:r>
              <a:rPr lang="zh-CN" altLang="en-US" sz="1100" kern="100">
                <a:latin typeface="微软雅黑" panose="020B0503020204020204" pitchFamily="34" charset="-122"/>
                <a:ea typeface="微软雅黑" panose="020B0503020204020204" pitchFamily="34" charset="-122"/>
              </a:rPr>
              <a:t>月，全国二手车市场交易量</a:t>
            </a:r>
            <a:r>
              <a:rPr lang="en-US" altLang="zh-CN" sz="1100" kern="100">
                <a:latin typeface="微软雅黑" panose="020B0503020204020204" pitchFamily="34" charset="-122"/>
                <a:ea typeface="微软雅黑" panose="020B0503020204020204" pitchFamily="34" charset="-122"/>
              </a:rPr>
              <a:t>145.88</a:t>
            </a:r>
            <a:r>
              <a:rPr lang="zh-CN" altLang="en-US" sz="1100" kern="100">
                <a:latin typeface="微软雅黑" panose="020B0503020204020204" pitchFamily="34" charset="-122"/>
                <a:ea typeface="微软雅黑" panose="020B0503020204020204" pitchFamily="34" charset="-122"/>
              </a:rPr>
              <a:t>万辆，交易量环比增长</a:t>
            </a:r>
            <a:r>
              <a:rPr lang="en-US" altLang="zh-CN" sz="1100" kern="100">
                <a:latin typeface="微软雅黑" panose="020B0503020204020204" pitchFamily="34" charset="-122"/>
                <a:ea typeface="微软雅黑" panose="020B0503020204020204" pitchFamily="34" charset="-122"/>
              </a:rPr>
              <a:t>16.87%</a:t>
            </a:r>
            <a:r>
              <a:rPr lang="zh-CN" altLang="en-US" sz="1100" kern="100">
                <a:latin typeface="微软雅黑" panose="020B0503020204020204" pitchFamily="34" charset="-122"/>
                <a:ea typeface="微软雅黑" panose="020B0503020204020204" pitchFamily="34" charset="-122"/>
              </a:rPr>
              <a:t>，同比增长</a:t>
            </a:r>
            <a:r>
              <a:rPr lang="en-US" altLang="zh-CN" sz="1100" kern="100">
                <a:latin typeface="微软雅黑" panose="020B0503020204020204" pitchFamily="34" charset="-122"/>
                <a:ea typeface="微软雅黑" panose="020B0503020204020204" pitchFamily="34" charset="-122"/>
              </a:rPr>
              <a:t>35.48%</a:t>
            </a:r>
            <a:r>
              <a:rPr lang="zh-CN" altLang="en-US" sz="1100" kern="100">
                <a:latin typeface="微软雅黑" panose="020B0503020204020204" pitchFamily="34" charset="-122"/>
                <a:ea typeface="微软雅黑" panose="020B0503020204020204" pitchFamily="34" charset="-122"/>
              </a:rPr>
              <a:t>，交易金额为</a:t>
            </a:r>
            <a:r>
              <a:rPr lang="en-US" altLang="zh-CN" sz="1100" kern="100">
                <a:latin typeface="微软雅黑" panose="020B0503020204020204" pitchFamily="34" charset="-122"/>
                <a:ea typeface="微软雅黑" panose="020B0503020204020204" pitchFamily="34" charset="-122"/>
              </a:rPr>
              <a:t>934.87</a:t>
            </a:r>
            <a:r>
              <a:rPr lang="zh-CN" altLang="en-US" sz="1100" kern="100">
                <a:latin typeface="微软雅黑" panose="020B0503020204020204" pitchFamily="34" charset="-122"/>
                <a:ea typeface="微软雅黑" panose="020B0503020204020204" pitchFamily="34" charset="-122"/>
              </a:rPr>
              <a:t>亿元。</a:t>
            </a:r>
            <a:endParaRPr lang="en-US" altLang="zh-CN" sz="1100" kern="100">
              <a:latin typeface="微软雅黑" panose="020B0503020204020204" pitchFamily="34" charset="-122"/>
              <a:ea typeface="微软雅黑" panose="020B0503020204020204" pitchFamily="34" charset="-122"/>
            </a:endParaRPr>
          </a:p>
          <a:p>
            <a:pPr>
              <a:lnSpc>
                <a:spcPct val="200000"/>
              </a:lnSpc>
            </a:pPr>
            <a:r>
              <a:rPr lang="en-US" altLang="zh-CN" sz="1100" kern="100">
                <a:latin typeface="微软雅黑" panose="020B0503020204020204" pitchFamily="34" charset="-122"/>
                <a:ea typeface="微软雅黑" panose="020B0503020204020204" pitchFamily="34" charset="-122"/>
              </a:rPr>
              <a:t>2023</a:t>
            </a:r>
            <a:r>
              <a:rPr lang="zh-CN" altLang="en-US" sz="1100" kern="100">
                <a:latin typeface="微软雅黑" panose="020B0503020204020204" pitchFamily="34" charset="-122"/>
                <a:ea typeface="微软雅黑" panose="020B0503020204020204" pitchFamily="34" charset="-122"/>
              </a:rPr>
              <a:t>年</a:t>
            </a:r>
            <a:r>
              <a:rPr lang="en-US" altLang="zh-CN" sz="1100" kern="100">
                <a:latin typeface="微软雅黑" panose="020B0503020204020204" pitchFamily="34" charset="-122"/>
                <a:ea typeface="微软雅黑" panose="020B0503020204020204" pitchFamily="34" charset="-122"/>
              </a:rPr>
              <a:t>1-2</a:t>
            </a:r>
            <a:r>
              <a:rPr lang="zh-CN" altLang="en-US" sz="1100" kern="100">
                <a:latin typeface="微软雅黑" panose="020B0503020204020204" pitchFamily="34" charset="-122"/>
                <a:ea typeface="微软雅黑" panose="020B0503020204020204" pitchFamily="34" charset="-122"/>
              </a:rPr>
              <a:t>月，二手车累计交易量</a:t>
            </a:r>
            <a:r>
              <a:rPr lang="en-US" altLang="zh-CN" sz="1100" kern="100">
                <a:latin typeface="微软雅黑" panose="020B0503020204020204" pitchFamily="34" charset="-122"/>
                <a:ea typeface="微软雅黑" panose="020B0503020204020204" pitchFamily="34" charset="-122"/>
              </a:rPr>
              <a:t>270.70</a:t>
            </a:r>
            <a:r>
              <a:rPr lang="zh-CN" altLang="en-US" sz="1100" kern="100">
                <a:latin typeface="微软雅黑" panose="020B0503020204020204" pitchFamily="34" charset="-122"/>
                <a:ea typeface="微软雅黑" panose="020B0503020204020204" pitchFamily="34" charset="-122"/>
              </a:rPr>
              <a:t>万辆，同比增长</a:t>
            </a:r>
            <a:r>
              <a:rPr lang="en-US" altLang="zh-CN" sz="1100" kern="100">
                <a:latin typeface="微软雅黑" panose="020B0503020204020204" pitchFamily="34" charset="-122"/>
                <a:ea typeface="微软雅黑" panose="020B0503020204020204" pitchFamily="34" charset="-122"/>
              </a:rPr>
              <a:t>5.68%</a:t>
            </a:r>
            <a:r>
              <a:rPr lang="zh-CN" altLang="en-US" sz="1100" kern="100">
                <a:latin typeface="微软雅黑" panose="020B0503020204020204" pitchFamily="34" charset="-122"/>
                <a:ea typeface="微软雅黑" panose="020B0503020204020204" pitchFamily="34" charset="-122"/>
              </a:rPr>
              <a:t>，与同期相比增加了</a:t>
            </a:r>
            <a:r>
              <a:rPr lang="en-US" altLang="zh-CN" sz="1100" kern="100">
                <a:latin typeface="微软雅黑" panose="020B0503020204020204" pitchFamily="34" charset="-122"/>
                <a:ea typeface="微软雅黑" panose="020B0503020204020204" pitchFamily="34" charset="-122"/>
              </a:rPr>
              <a:t>14.6</a:t>
            </a:r>
            <a:r>
              <a:rPr lang="zh-CN" altLang="en-US" sz="1100" kern="100">
                <a:latin typeface="微软雅黑" panose="020B0503020204020204" pitchFamily="34" charset="-122"/>
                <a:ea typeface="微软雅黑" panose="020B0503020204020204" pitchFamily="34" charset="-122"/>
              </a:rPr>
              <a:t>万辆，累计交易金额为</a:t>
            </a:r>
            <a:r>
              <a:rPr lang="en-US" altLang="zh-CN" sz="1100" kern="100">
                <a:latin typeface="微软雅黑" panose="020B0503020204020204" pitchFamily="34" charset="-122"/>
                <a:ea typeface="微软雅黑" panose="020B0503020204020204" pitchFamily="34" charset="-122"/>
              </a:rPr>
              <a:t>1715.16</a:t>
            </a:r>
            <a:r>
              <a:rPr lang="zh-CN" altLang="en-US" sz="1100" kern="100">
                <a:latin typeface="微软雅黑" panose="020B0503020204020204" pitchFamily="34" charset="-122"/>
                <a:ea typeface="微软雅黑" panose="020B0503020204020204" pitchFamily="34" charset="-122"/>
              </a:rPr>
              <a:t>亿元。</a:t>
            </a:r>
          </a:p>
          <a:p>
            <a:pPr>
              <a:lnSpc>
                <a:spcPct val="200000"/>
              </a:lnSpc>
            </a:pPr>
            <a:endParaRPr lang="zh-CN" altLang="en-US" sz="1100" kern="10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400-000002000000}"/>
              </a:ext>
            </a:extLst>
          </p:cNvPr>
          <p:cNvGraphicFramePr>
            <a:graphicFrameLocks/>
          </p:cNvGraphicFramePr>
          <p:nvPr/>
        </p:nvGraphicFramePr>
        <p:xfrm>
          <a:off x="88197" y="1040617"/>
          <a:ext cx="9055803" cy="32503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48658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0B1352-DF19-4D96-A1C3-D45DC9D65060}"/>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2023</a:t>
            </a:r>
            <a:r>
              <a:rPr kumimoji="1" lang="zh-CN" altLang="en-US" sz="2000" b="1">
                <a:latin typeface="微软雅黑" panose="020B0503020204020204" pitchFamily="34" charset="-122"/>
                <a:ea typeface="微软雅黑" panose="020B0503020204020204" pitchFamily="34" charset="-122"/>
              </a:rPr>
              <a:t>年</a:t>
            </a:r>
            <a:r>
              <a:rPr kumimoji="1" lang="en-US" altLang="zh-CN" sz="2000" b="1">
                <a:latin typeface="微软雅黑" panose="020B0503020204020204" pitchFamily="34" charset="-122"/>
                <a:ea typeface="微软雅黑" panose="020B0503020204020204" pitchFamily="34" charset="-122"/>
              </a:rPr>
              <a:t>3</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2" name="文本框 1">
            <a:extLst>
              <a:ext uri="{FF2B5EF4-FFF2-40B4-BE49-F238E27FC236}">
                <a16:creationId xmlns:a16="http://schemas.microsoft.com/office/drawing/2014/main" id="{0E282C11-7C60-474D-A2D2-753363D1E8FE}"/>
              </a:ext>
            </a:extLst>
          </p:cNvPr>
          <p:cNvSpPr txBox="1"/>
          <p:nvPr/>
        </p:nvSpPr>
        <p:spPr>
          <a:xfrm>
            <a:off x="461394" y="4431506"/>
            <a:ext cx="8247721" cy="1883272"/>
          </a:xfrm>
          <a:prstGeom prst="rect">
            <a:avLst/>
          </a:prstGeom>
          <a:noFill/>
        </p:spPr>
        <p:txBody>
          <a:bodyPr wrap="square" rtlCol="0">
            <a:spAutoFit/>
          </a:bodyPr>
          <a:lstStyle/>
          <a:p>
            <a:pPr>
              <a:lnSpc>
                <a:spcPct val="200000"/>
              </a:lnSpc>
              <a:defRPr/>
            </a:pPr>
            <a:r>
              <a:rPr lang="zh-CN" altLang="en-US" sz="1200">
                <a:solidFill>
                  <a:prstClr val="black"/>
                </a:solidFill>
                <a:latin typeface="微软雅黑" panose="020B0503020204020204" pitchFamily="34" charset="-122"/>
                <a:ea typeface="微软雅黑" panose="020B0503020204020204" pitchFamily="34" charset="-122"/>
              </a:rPr>
              <a:t>从周度情况上看，</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月第三周二手车市场日均交易量</a:t>
            </a:r>
            <a:r>
              <a:rPr lang="en-US" altLang="zh-CN" sz="1200">
                <a:solidFill>
                  <a:prstClr val="black"/>
                </a:solidFill>
                <a:latin typeface="微软雅黑" panose="020B0503020204020204" pitchFamily="34" charset="-122"/>
                <a:ea typeface="微软雅黑" panose="020B0503020204020204" pitchFamily="34" charset="-122"/>
              </a:rPr>
              <a:t>5.71</a:t>
            </a:r>
            <a:r>
              <a:rPr lang="zh-CN" altLang="en-US" sz="1200">
                <a:solidFill>
                  <a:prstClr val="black"/>
                </a:solidFill>
                <a:latin typeface="微软雅黑" panose="020B0503020204020204" pitchFamily="34" charset="-122"/>
                <a:ea typeface="微软雅黑" panose="020B0503020204020204" pitchFamily="34" charset="-122"/>
              </a:rPr>
              <a:t>万辆，环比继续下降</a:t>
            </a:r>
            <a:r>
              <a:rPr lang="en-US" altLang="zh-CN" sz="1200">
                <a:solidFill>
                  <a:prstClr val="black"/>
                </a:solidFill>
                <a:latin typeface="微软雅黑" panose="020B0503020204020204" pitchFamily="34" charset="-122"/>
                <a:ea typeface="微软雅黑" panose="020B0503020204020204" pitchFamily="34" charset="-122"/>
              </a:rPr>
              <a:t>3.35%</a:t>
            </a:r>
            <a:r>
              <a:rPr lang="zh-CN" altLang="en-US" sz="1200">
                <a:solidFill>
                  <a:prstClr val="black"/>
                </a:solidFill>
                <a:latin typeface="微软雅黑" panose="020B0503020204020204" pitchFamily="34" charset="-122"/>
                <a:ea typeface="微软雅黑" panose="020B0503020204020204" pitchFamily="34" charset="-122"/>
              </a:rPr>
              <a:t>，较上月同期相比下降了</a:t>
            </a: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，降幅进一步加深。目前，新车市场现阶段呈现出到店量短时增长，但成交不足的特点。二手车市场则是呈现出客流和成交均呈现下降趋势，市场景气度进一步衰减。</a:t>
            </a:r>
            <a:endParaRPr lang="en-US" altLang="zh-CN" sz="1200">
              <a:solidFill>
                <a:prstClr val="black"/>
              </a:solidFill>
              <a:latin typeface="微软雅黑" panose="020B0503020204020204" pitchFamily="34" charset="-122"/>
              <a:ea typeface="微软雅黑" panose="020B0503020204020204" pitchFamily="34" charset="-122"/>
            </a:endParaRPr>
          </a:p>
          <a:p>
            <a:pPr>
              <a:lnSpc>
                <a:spcPct val="200000"/>
              </a:lnSpc>
              <a:defRPr/>
            </a:pPr>
            <a:r>
              <a:rPr lang="zh-CN" altLang="en-US" sz="1200">
                <a:solidFill>
                  <a:prstClr val="black"/>
                </a:solidFill>
                <a:latin typeface="微软雅黑" panose="020B0503020204020204" pitchFamily="34" charset="-122"/>
                <a:ea typeface="微软雅黑" panose="020B0503020204020204" pitchFamily="34" charset="-122"/>
              </a:rPr>
              <a:t>经调研，新车市场价格战的影响</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月份二手车均价下降了</a:t>
            </a: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左右，库存周转天数也有所增长，二手车消费者同经销商一起持观望且谨慎态度，预计本月交易量与</a:t>
            </a:r>
            <a:r>
              <a:rPr lang="en-US" altLang="zh-CN" sz="120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月持平交易规模在</a:t>
            </a:r>
            <a:r>
              <a:rPr lang="en-US" altLang="zh-CN" sz="1200">
                <a:solidFill>
                  <a:prstClr val="black"/>
                </a:solidFill>
                <a:latin typeface="微软雅黑" panose="020B0503020204020204" pitchFamily="34" charset="-122"/>
                <a:ea typeface="微软雅黑" panose="020B0503020204020204" pitchFamily="34" charset="-122"/>
              </a:rPr>
              <a:t>145</a:t>
            </a:r>
            <a:r>
              <a:rPr lang="zh-CN" altLang="en-US" sz="1200">
                <a:solidFill>
                  <a:prstClr val="black"/>
                </a:solidFill>
                <a:latin typeface="微软雅黑" panose="020B0503020204020204" pitchFamily="34" charset="-122"/>
                <a:ea typeface="微软雅黑" panose="020B0503020204020204" pitchFamily="34" charset="-122"/>
              </a:rPr>
              <a:t>万辆左右，与同期相比增长</a:t>
            </a:r>
            <a:r>
              <a:rPr lang="en-US" altLang="zh-CN" sz="1200">
                <a:solidFill>
                  <a:prstClr val="black"/>
                </a:solidFill>
                <a:latin typeface="微软雅黑" panose="020B0503020204020204" pitchFamily="34" charset="-122"/>
                <a:ea typeface="微软雅黑" panose="020B0503020204020204" pitchFamily="34" charset="-122"/>
              </a:rPr>
              <a:t>10%</a:t>
            </a:r>
            <a:r>
              <a:rPr lang="zh-CN" altLang="en-US" sz="1200">
                <a:solidFill>
                  <a:prstClr val="black"/>
                </a:solidFill>
                <a:latin typeface="微软雅黑" panose="020B0503020204020204" pitchFamily="34" charset="-122"/>
                <a:ea typeface="微软雅黑" panose="020B0503020204020204" pitchFamily="34" charset="-122"/>
              </a:rPr>
              <a:t>。</a:t>
            </a:r>
            <a:endParaRPr lang="en-US" altLang="zh-CN" sz="1200">
              <a:solidFill>
                <a:prstClr val="black"/>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3E0507DF-A732-38B5-512E-1BF6534371D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4167" y="1077853"/>
            <a:ext cx="7289642" cy="3239353"/>
          </a:xfrm>
          <a:prstGeom prst="rect">
            <a:avLst/>
          </a:prstGeom>
          <a:noFill/>
          <a:ln>
            <a:noFill/>
          </a:ln>
        </p:spPr>
      </p:pic>
    </p:spTree>
    <p:extLst>
      <p:ext uri="{BB962C8B-B14F-4D97-AF65-F5344CB8AC3E}">
        <p14:creationId xmlns:p14="http://schemas.microsoft.com/office/powerpoint/2010/main" val="399482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0400" y="4812323"/>
            <a:ext cx="8669760" cy="1513941"/>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2022</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2</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145.88</a:t>
            </a:r>
            <a:r>
              <a:rPr lang="zh-CN" altLang="en-US" sz="1200">
                <a:latin typeface="微软雅黑" panose="020B0503020204020204" pitchFamily="34" charset="-122"/>
                <a:ea typeface="微软雅黑" panose="020B0503020204020204" pitchFamily="34" charset="-122"/>
              </a:rPr>
              <a:t>万辆，交易量环比增长</a:t>
            </a:r>
            <a:r>
              <a:rPr lang="en-US" altLang="zh-CN" sz="1200">
                <a:latin typeface="微软雅黑" panose="020B0503020204020204" pitchFamily="34" charset="-122"/>
                <a:ea typeface="微软雅黑" panose="020B0503020204020204" pitchFamily="34" charset="-122"/>
              </a:rPr>
              <a:t>16.87%</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87.31</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16.08%</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36.43%</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18.60</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16.49%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34.84%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8.88</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21.79%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35.35%</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2.84</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7.73%</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18.72%</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a:latin typeface="微软雅黑" panose="020B0503020204020204" pitchFamily="34" charset="-122"/>
                <a:ea typeface="微软雅黑" panose="020B0503020204020204" pitchFamily="34" charset="-122"/>
              </a:rPr>
              <a:t>商用车情况：客车</a:t>
            </a:r>
            <a:r>
              <a:rPr lang="en-US" altLang="zh-CN" sz="1200" i="0">
                <a:latin typeface="微软雅黑" panose="020B0503020204020204" pitchFamily="34" charset="-122"/>
                <a:ea typeface="微软雅黑" panose="020B0503020204020204" pitchFamily="34" charset="-122"/>
              </a:rPr>
              <a:t>8.77</a:t>
            </a:r>
            <a:r>
              <a:rPr lang="zh-CN" altLang="en-US" sz="1200" i="0">
                <a:latin typeface="微软雅黑" panose="020B0503020204020204" pitchFamily="34" charset="-122"/>
                <a:ea typeface="微软雅黑" panose="020B0503020204020204" pitchFamily="34" charset="-122"/>
              </a:rPr>
              <a:t>万辆，环比增长</a:t>
            </a:r>
            <a:r>
              <a:rPr lang="en-US" altLang="zh-CN" sz="1200" i="0">
                <a:latin typeface="微软雅黑" panose="020B0503020204020204" pitchFamily="34" charset="-122"/>
                <a:ea typeface="微软雅黑" panose="020B0503020204020204" pitchFamily="34" charset="-122"/>
              </a:rPr>
              <a:t>16.24%</a:t>
            </a:r>
            <a:r>
              <a:rPr lang="zh-CN" altLang="en-US" sz="1200" i="0">
                <a:latin typeface="微软雅黑" panose="020B0503020204020204" pitchFamily="34" charset="-122"/>
                <a:ea typeface="微软雅黑" panose="020B0503020204020204" pitchFamily="34" charset="-122"/>
              </a:rPr>
              <a:t>，同比增长</a:t>
            </a:r>
            <a:r>
              <a:rPr lang="en-US" altLang="zh-CN" sz="1200" i="0">
                <a:latin typeface="微软雅黑" panose="020B0503020204020204" pitchFamily="34" charset="-122"/>
                <a:ea typeface="微软雅黑" panose="020B0503020204020204" pitchFamily="34" charset="-122"/>
              </a:rPr>
              <a:t>17.61%</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11.99</a:t>
            </a:r>
            <a:r>
              <a:rPr lang="zh-CN" altLang="en-US" sz="1200" i="0">
                <a:latin typeface="微软雅黑" panose="020B0503020204020204" pitchFamily="34" charset="-122"/>
                <a:ea typeface="微软雅黑" panose="020B0503020204020204" pitchFamily="34" charset="-122"/>
              </a:rPr>
              <a:t>万辆，环比增长</a:t>
            </a:r>
            <a:r>
              <a:rPr lang="en-US" altLang="zh-CN" sz="1200" i="0">
                <a:latin typeface="微软雅黑" panose="020B0503020204020204" pitchFamily="34" charset="-122"/>
                <a:ea typeface="微软雅黑" panose="020B0503020204020204" pitchFamily="34" charset="-122"/>
              </a:rPr>
              <a:t>20.43%</a:t>
            </a:r>
            <a:r>
              <a:rPr lang="zh-CN" altLang="en-US" sz="1200" i="0">
                <a:latin typeface="微软雅黑" panose="020B0503020204020204" pitchFamily="34" charset="-122"/>
                <a:ea typeface="微软雅黑" panose="020B0503020204020204" pitchFamily="34" charset="-122"/>
              </a:rPr>
              <a:t>，同比增长</a:t>
            </a:r>
            <a:r>
              <a:rPr lang="en-US" altLang="zh-CN" sz="1200" i="0">
                <a:latin typeface="微软雅黑" panose="020B0503020204020204" pitchFamily="34" charset="-122"/>
                <a:ea typeface="微软雅黑" panose="020B0503020204020204" pitchFamily="34" charset="-122"/>
              </a:rPr>
              <a:t>44.97%</a:t>
            </a:r>
            <a:r>
              <a:rPr lang="zh-CN" altLang="en-US" sz="1200" i="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3096637817"/>
              </p:ext>
            </p:extLst>
          </p:nvPr>
        </p:nvGraphicFramePr>
        <p:xfrm>
          <a:off x="89429" y="1069509"/>
          <a:ext cx="8965142"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6031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20" y="4818554"/>
            <a:ext cx="8921162" cy="1513941"/>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1-2</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，全国二手车市场累计</a:t>
            </a:r>
            <a:r>
              <a:rPr lang="zh-CN" altLang="en-US" sz="1200">
                <a:latin typeface="微软雅黑" panose="020B0503020204020204" pitchFamily="34" charset="-122"/>
                <a:ea typeface="微软雅黑" panose="020B0503020204020204" pitchFamily="34" charset="-122"/>
              </a:rPr>
              <a:t>交易量</a:t>
            </a:r>
            <a:r>
              <a:rPr lang="en-US" altLang="zh-CN" sz="1200">
                <a:latin typeface="微软雅黑" panose="020B0503020204020204" pitchFamily="34" charset="-122"/>
                <a:ea typeface="微软雅黑" panose="020B0503020204020204" pitchFamily="34" charset="-122"/>
              </a:rPr>
              <a:t>270.70</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5.68%</a:t>
            </a:r>
            <a:r>
              <a:rPr lang="zh-CN" altLang="en-US" sz="1200" dirty="0">
                <a:latin typeface="微软雅黑" panose="020B0503020204020204" pitchFamily="34" charset="-122"/>
                <a:ea typeface="微软雅黑" panose="020B0503020204020204" pitchFamily="34" charset="-122"/>
              </a:rPr>
              <a:t>。基本型乘用车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162.53</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6.12%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34.57</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6.61%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16.17</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8.62%</a:t>
            </a:r>
            <a:r>
              <a:rPr lang="zh-CN" altLang="en-US" sz="1200" dirty="0">
                <a:latin typeface="微软雅黑" panose="020B0503020204020204" pitchFamily="34" charset="-122"/>
                <a:ea typeface="微软雅黑" panose="020B0503020204020204" pitchFamily="34" charset="-122"/>
              </a:rPr>
              <a:t>；交叉型乘用车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5.47</a:t>
            </a:r>
            <a:r>
              <a:rPr lang="zh-CN" altLang="en-US" sz="1200">
                <a:latin typeface="微软雅黑" panose="020B0503020204020204" pitchFamily="34" charset="-122"/>
                <a:ea typeface="微软雅黑" panose="020B0503020204020204" pitchFamily="34" charset="-122"/>
              </a:rPr>
              <a:t>万辆，同比下降</a:t>
            </a:r>
            <a:r>
              <a:rPr lang="en-US" altLang="zh-CN" sz="1200">
                <a:latin typeface="微软雅黑" panose="020B0503020204020204" pitchFamily="34" charset="-122"/>
                <a:ea typeface="微软雅黑" panose="020B0503020204020204" pitchFamily="34" charset="-122"/>
              </a:rPr>
              <a:t>4.15%</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16.31</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同比下降</a:t>
            </a:r>
            <a:r>
              <a:rPr lang="en-US" altLang="zh-CN" sz="1200" i="0">
                <a:latin typeface="微软雅黑" panose="020B0503020204020204" pitchFamily="34" charset="-122"/>
                <a:ea typeface="微软雅黑" panose="020B0503020204020204" pitchFamily="34" charset="-122"/>
              </a:rPr>
              <a:t>8.71%</a:t>
            </a:r>
            <a:r>
              <a:rPr lang="zh-CN" altLang="en-US" sz="1200" i="0" dirty="0">
                <a:latin typeface="微软雅黑" panose="020B0503020204020204" pitchFamily="34" charset="-122"/>
                <a:ea typeface="微软雅黑" panose="020B0503020204020204" pitchFamily="34" charset="-122"/>
              </a:rPr>
              <a:t>；</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21.95</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11.42</a:t>
            </a:r>
            <a:r>
              <a:rPr lang="en-US" altLang="zh-CN" sz="1200" i="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1505229804"/>
              </p:ext>
            </p:extLst>
          </p:nvPr>
        </p:nvGraphicFramePr>
        <p:xfrm>
          <a:off x="113361" y="1122802"/>
          <a:ext cx="8919219" cy="36276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4305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2023</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2</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grpSp>
        <p:nvGrpSpPr>
          <p:cNvPr id="3" name="组合 2">
            <a:extLst>
              <a:ext uri="{FF2B5EF4-FFF2-40B4-BE49-F238E27FC236}">
                <a16:creationId xmlns:a16="http://schemas.microsoft.com/office/drawing/2014/main" id="{00000000-0008-0000-0300-0000D5010000}"/>
              </a:ext>
            </a:extLst>
          </p:cNvPr>
          <p:cNvGrpSpPr/>
          <p:nvPr/>
        </p:nvGrpSpPr>
        <p:grpSpPr>
          <a:xfrm>
            <a:off x="149469" y="1163760"/>
            <a:ext cx="8845062" cy="3236584"/>
            <a:chOff x="0" y="0"/>
            <a:chExt cx="8790731" cy="3082834"/>
          </a:xfrm>
        </p:grpSpPr>
        <p:sp>
          <p:nvSpPr>
            <p:cNvPr id="5" name="矩形 4">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6" name="组合 5">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7" name="图表 6">
                <a:extLst>
                  <a:ext uri="{FF2B5EF4-FFF2-40B4-BE49-F238E27FC236}">
                    <a16:creationId xmlns:a16="http://schemas.microsoft.com/office/drawing/2014/main" id="{00000000-0008-0000-0300-0000D8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id="{00000000-0008-0000-0300-0000D9010000}"/>
                  </a:ext>
                </a:extLst>
              </p:cNvPr>
              <p:cNvGrpSpPr/>
              <p:nvPr/>
            </p:nvGrpSpPr>
            <p:grpSpPr>
              <a:xfrm>
                <a:off x="686305" y="104503"/>
                <a:ext cx="7273831" cy="802219"/>
                <a:chOff x="686306" y="104503"/>
                <a:chExt cx="6799981" cy="776581"/>
              </a:xfrm>
            </p:grpSpPr>
            <p:grpSp>
              <p:nvGrpSpPr>
                <p:cNvPr id="9" name="组合 8">
                  <a:extLst>
                    <a:ext uri="{FF2B5EF4-FFF2-40B4-BE49-F238E27FC236}">
                      <a16:creationId xmlns:a16="http://schemas.microsoft.com/office/drawing/2014/main" id="{00000000-0008-0000-0300-0000DA010000}"/>
                    </a:ext>
                  </a:extLst>
                </p:cNvPr>
                <p:cNvGrpSpPr/>
                <p:nvPr/>
              </p:nvGrpSpPr>
              <p:grpSpPr>
                <a:xfrm>
                  <a:off x="2820849" y="198459"/>
                  <a:ext cx="921202" cy="603975"/>
                  <a:chOff x="2820849" y="198459"/>
                  <a:chExt cx="921202" cy="603975"/>
                </a:xfrm>
              </p:grpSpPr>
              <p:pic>
                <p:nvPicPr>
                  <p:cNvPr id="25" name="图片 24">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9" y="198459"/>
                    <a:ext cx="921202" cy="357980"/>
                  </a:xfrm>
                  <a:prstGeom prst="rect">
                    <a:avLst/>
                  </a:prstGeom>
                  <a:ln w="15875">
                    <a:noFill/>
                  </a:ln>
                </p:spPr>
              </p:pic>
              <p:sp>
                <p:nvSpPr>
                  <p:cNvPr id="26" name="文本框 10">
                    <a:extLst>
                      <a:ext uri="{FF2B5EF4-FFF2-40B4-BE49-F238E27FC236}">
                        <a16:creationId xmlns:a16="http://schemas.microsoft.com/office/drawing/2014/main" id="{00000000-0008-0000-0300-000049000000}"/>
                      </a:ext>
                    </a:extLst>
                  </p:cNvPr>
                  <p:cNvSpPr txBox="1"/>
                  <p:nvPr/>
                </p:nvSpPr>
                <p:spPr>
                  <a:xfrm>
                    <a:off x="298784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10" name="组合 9">
                  <a:extLst>
                    <a:ext uri="{FF2B5EF4-FFF2-40B4-BE49-F238E27FC236}">
                      <a16:creationId xmlns:a16="http://schemas.microsoft.com/office/drawing/2014/main" id="{00000000-0008-0000-0300-0000DB010000}"/>
                    </a:ext>
                  </a:extLst>
                </p:cNvPr>
                <p:cNvGrpSpPr/>
                <p:nvPr/>
              </p:nvGrpSpPr>
              <p:grpSpPr>
                <a:xfrm>
                  <a:off x="3884480" y="191825"/>
                  <a:ext cx="1091839" cy="612494"/>
                  <a:chOff x="3884480" y="191825"/>
                  <a:chExt cx="1091839" cy="612494"/>
                </a:xfrm>
              </p:grpSpPr>
              <p:pic>
                <p:nvPicPr>
                  <p:cNvPr id="23" name="图片 22">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0" y="191825"/>
                    <a:ext cx="1091839" cy="357980"/>
                  </a:xfrm>
                  <a:prstGeom prst="rect">
                    <a:avLst/>
                  </a:prstGeom>
                  <a:ln w="15875">
                    <a:noFill/>
                  </a:ln>
                </p:spPr>
              </p:pic>
              <p:sp>
                <p:nvSpPr>
                  <p:cNvPr id="24" name="文本框 14">
                    <a:extLst>
                      <a:ext uri="{FF2B5EF4-FFF2-40B4-BE49-F238E27FC236}">
                        <a16:creationId xmlns:a16="http://schemas.microsoft.com/office/drawing/2014/main" id="{00000000-0008-0000-0300-0000E9010000}"/>
                      </a:ext>
                    </a:extLst>
                  </p:cNvPr>
                  <p:cNvSpPr txBox="1"/>
                  <p:nvPr/>
                </p:nvSpPr>
                <p:spPr>
                  <a:xfrm>
                    <a:off x="4199789"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1" name="组合 10">
                  <a:extLst>
                    <a:ext uri="{FF2B5EF4-FFF2-40B4-BE49-F238E27FC236}">
                      <a16:creationId xmlns:a16="http://schemas.microsoft.com/office/drawing/2014/main" id="{00000000-0008-0000-0300-0000DC010000}"/>
                    </a:ext>
                  </a:extLst>
                </p:cNvPr>
                <p:cNvGrpSpPr/>
                <p:nvPr/>
              </p:nvGrpSpPr>
              <p:grpSpPr>
                <a:xfrm>
                  <a:off x="1647788" y="193355"/>
                  <a:ext cx="841463" cy="627658"/>
                  <a:chOff x="1647788" y="193355"/>
                  <a:chExt cx="841463" cy="627658"/>
                </a:xfrm>
              </p:grpSpPr>
              <p:pic>
                <p:nvPicPr>
                  <p:cNvPr id="21" name="图片 20">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8" y="193355"/>
                    <a:ext cx="841463" cy="396826"/>
                  </a:xfrm>
                  <a:prstGeom prst="rect">
                    <a:avLst/>
                  </a:prstGeom>
                  <a:ln w="15875">
                    <a:noFill/>
                  </a:ln>
                </p:spPr>
              </p:pic>
              <p:sp>
                <p:nvSpPr>
                  <p:cNvPr id="22" name="文本框 20">
                    <a:extLst>
                      <a:ext uri="{FF2B5EF4-FFF2-40B4-BE49-F238E27FC236}">
                        <a16:creationId xmlns:a16="http://schemas.microsoft.com/office/drawing/2014/main" id="{00000000-0008-0000-0300-0000E7010000}"/>
                      </a:ext>
                    </a:extLst>
                  </p:cNvPr>
                  <p:cNvSpPr txBox="1"/>
                  <p:nvPr/>
                </p:nvSpPr>
                <p:spPr>
                  <a:xfrm>
                    <a:off x="1860770"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2" name="组合 11">
                  <a:extLst>
                    <a:ext uri="{FF2B5EF4-FFF2-40B4-BE49-F238E27FC236}">
                      <a16:creationId xmlns:a16="http://schemas.microsoft.com/office/drawing/2014/main" id="{00000000-0008-0000-0300-0000DD010000}"/>
                    </a:ext>
                  </a:extLst>
                </p:cNvPr>
                <p:cNvGrpSpPr/>
                <p:nvPr/>
              </p:nvGrpSpPr>
              <p:grpSpPr>
                <a:xfrm>
                  <a:off x="686306" y="125681"/>
                  <a:ext cx="710063" cy="676753"/>
                  <a:chOff x="686306" y="125681"/>
                  <a:chExt cx="710063" cy="676753"/>
                </a:xfrm>
              </p:grpSpPr>
              <p:pic>
                <p:nvPicPr>
                  <p:cNvPr id="19" name="图片 18">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6" y="125681"/>
                    <a:ext cx="710063" cy="454440"/>
                  </a:xfrm>
                  <a:prstGeom prst="rect">
                    <a:avLst/>
                  </a:prstGeom>
                  <a:ln w="15875">
                    <a:noFill/>
                  </a:ln>
                </p:spPr>
              </p:pic>
              <p:sp>
                <p:nvSpPr>
                  <p:cNvPr id="20" name="文本框 25">
                    <a:extLst>
                      <a:ext uri="{FF2B5EF4-FFF2-40B4-BE49-F238E27FC236}">
                        <a16:creationId xmlns:a16="http://schemas.microsoft.com/office/drawing/2014/main" id="{00000000-0008-0000-0300-0000E5010000}"/>
                      </a:ext>
                    </a:extLst>
                  </p:cNvPr>
                  <p:cNvSpPr txBox="1"/>
                  <p:nvPr/>
                </p:nvSpPr>
                <p:spPr>
                  <a:xfrm>
                    <a:off x="814278"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3" name="组合 12">
                  <a:extLst>
                    <a:ext uri="{FF2B5EF4-FFF2-40B4-BE49-F238E27FC236}">
                      <a16:creationId xmlns:a16="http://schemas.microsoft.com/office/drawing/2014/main" id="{00000000-0008-0000-0300-0000DE010000}"/>
                    </a:ext>
                  </a:extLst>
                </p:cNvPr>
                <p:cNvGrpSpPr/>
                <p:nvPr/>
              </p:nvGrpSpPr>
              <p:grpSpPr>
                <a:xfrm>
                  <a:off x="5106262" y="104503"/>
                  <a:ext cx="987089" cy="697931"/>
                  <a:chOff x="5106262" y="104503"/>
                  <a:chExt cx="987089" cy="697931"/>
                </a:xfrm>
              </p:grpSpPr>
              <p:pic>
                <p:nvPicPr>
                  <p:cNvPr id="17" name="图片 16">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2" y="104503"/>
                    <a:ext cx="987089" cy="448285"/>
                  </a:xfrm>
                  <a:prstGeom prst="rect">
                    <a:avLst/>
                  </a:prstGeom>
                  <a:ln w="15875">
                    <a:noFill/>
                  </a:ln>
                </p:spPr>
              </p:pic>
              <p:sp>
                <p:nvSpPr>
                  <p:cNvPr id="18" name="文本框 30">
                    <a:extLst>
                      <a:ext uri="{FF2B5EF4-FFF2-40B4-BE49-F238E27FC236}">
                        <a16:creationId xmlns:a16="http://schemas.microsoft.com/office/drawing/2014/main" id="{00000000-0008-0000-0300-0000E3010000}"/>
                      </a:ext>
                    </a:extLst>
                  </p:cNvPr>
                  <p:cNvSpPr txBox="1"/>
                  <p:nvPr/>
                </p:nvSpPr>
                <p:spPr>
                  <a:xfrm>
                    <a:off x="5348466"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4" name="组合 13">
                  <a:extLst>
                    <a:ext uri="{FF2B5EF4-FFF2-40B4-BE49-F238E27FC236}">
                      <a16:creationId xmlns:a16="http://schemas.microsoft.com/office/drawing/2014/main" id="{00000000-0008-0000-0300-0000DF010000}"/>
                    </a:ext>
                  </a:extLst>
                </p:cNvPr>
                <p:cNvGrpSpPr/>
                <p:nvPr/>
              </p:nvGrpSpPr>
              <p:grpSpPr>
                <a:xfrm>
                  <a:off x="6231910" y="104503"/>
                  <a:ext cx="1254377" cy="776581"/>
                  <a:chOff x="6231910" y="104503"/>
                  <a:chExt cx="1270295" cy="842380"/>
                </a:xfrm>
              </p:grpSpPr>
              <p:pic>
                <p:nvPicPr>
                  <p:cNvPr id="15" name="图片 14">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0" y="104503"/>
                    <a:ext cx="1270295" cy="557323"/>
                  </a:xfrm>
                  <a:prstGeom prst="rect">
                    <a:avLst/>
                  </a:prstGeom>
                  <a:ln w="15875">
                    <a:noFill/>
                  </a:ln>
                </p:spPr>
              </p:pic>
              <p:sp>
                <p:nvSpPr>
                  <p:cNvPr id="16" name="文本框 33">
                    <a:extLst>
                      <a:ext uri="{FF2B5EF4-FFF2-40B4-BE49-F238E27FC236}">
                        <a16:creationId xmlns:a16="http://schemas.microsoft.com/office/drawing/2014/main" id="{00000000-0008-0000-0300-0000E1010000}"/>
                      </a:ext>
                    </a:extLst>
                  </p:cNvPr>
                  <p:cNvSpPr txBox="1"/>
                  <p:nvPr/>
                </p:nvSpPr>
                <p:spPr>
                  <a:xfrm>
                    <a:off x="6610009"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
        <p:nvSpPr>
          <p:cNvPr id="27" name="文本框 26">
            <a:extLst>
              <a:ext uri="{FF2B5EF4-FFF2-40B4-BE49-F238E27FC236}">
                <a16:creationId xmlns:a16="http://schemas.microsoft.com/office/drawing/2014/main" id="{6595E093-9322-D4C4-0DF3-7095C82A0D72}"/>
              </a:ext>
            </a:extLst>
          </p:cNvPr>
          <p:cNvSpPr txBox="1"/>
          <p:nvPr/>
        </p:nvSpPr>
        <p:spPr>
          <a:xfrm>
            <a:off x="294214" y="4493842"/>
            <a:ext cx="8654693" cy="1886414"/>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，各级别轿车的整体销量</a:t>
            </a:r>
            <a:r>
              <a:rPr lang="zh-CN" altLang="en-US" sz="1200">
                <a:latin typeface="微软雅黑" panose="020B0503020204020204" pitchFamily="34" charset="-122"/>
                <a:ea typeface="微软雅黑" panose="020B0503020204020204" pitchFamily="34" charset="-122"/>
              </a:rPr>
              <a:t>来看，</a:t>
            </a:r>
            <a:r>
              <a:rPr lang="en-US" altLang="zh-CN" sz="120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级轿车仍旧是二手车市场中最热销的车型，占比为</a:t>
            </a:r>
            <a:r>
              <a:rPr lang="en-US" altLang="zh-CN" sz="1200">
                <a:latin typeface="微软雅黑" panose="020B0503020204020204" pitchFamily="34" charset="-122"/>
                <a:ea typeface="微软雅黑" panose="020B0503020204020204" pitchFamily="34" charset="-122"/>
              </a:rPr>
              <a:t>49.31%</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0.75%</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级轿车平均</a:t>
            </a:r>
            <a:r>
              <a:rPr lang="zh-CN" altLang="en-US" sz="1200">
                <a:latin typeface="微软雅黑" panose="020B0503020204020204" pitchFamily="34" charset="-122"/>
                <a:ea typeface="微软雅黑" panose="020B0503020204020204" pitchFamily="34" charset="-122"/>
              </a:rPr>
              <a:t>占比</a:t>
            </a:r>
            <a:r>
              <a:rPr lang="en-US" altLang="zh-CN" sz="1200">
                <a:latin typeface="微软雅黑" panose="020B0503020204020204" pitchFamily="34" charset="-122"/>
                <a:ea typeface="微软雅黑" panose="020B0503020204020204" pitchFamily="34" charset="-122"/>
              </a:rPr>
              <a:t>23.85%,</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7.53%</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0.31%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D</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2.15%</a:t>
            </a:r>
            <a:r>
              <a:rPr lang="zh-CN" altLang="en-US" sz="1200">
                <a:latin typeface="微软雅黑" panose="020B0503020204020204" pitchFamily="34" charset="-122"/>
                <a:ea typeface="微软雅黑" panose="020B0503020204020204" pitchFamily="34" charset="-122"/>
              </a:rPr>
              <a:t>，环比增加了</a:t>
            </a:r>
            <a:r>
              <a:rPr lang="en-US" altLang="zh-CN" sz="1200">
                <a:latin typeface="微软雅黑" panose="020B0503020204020204" pitchFamily="34" charset="-122"/>
                <a:ea typeface="微软雅黑" panose="020B0503020204020204" pitchFamily="34" charset="-122"/>
              </a:rPr>
              <a:t>0.23%</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A00</a:t>
            </a:r>
            <a:r>
              <a:rPr lang="zh-CN" altLang="en-US" sz="120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轿车分别增长了</a:t>
            </a:r>
            <a:r>
              <a:rPr lang="en-US" altLang="zh-CN" sz="1200">
                <a:latin typeface="微软雅黑" panose="020B0503020204020204" pitchFamily="34" charset="-122"/>
                <a:ea typeface="微软雅黑" panose="020B0503020204020204" pitchFamily="34" charset="-122"/>
              </a:rPr>
              <a:t>0.13%</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0.28%</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zh-CN" altLang="en-US" sz="1200">
                <a:solidFill>
                  <a:schemeClr val="dk1"/>
                </a:solidFill>
                <a:latin typeface="微软雅黑" panose="020B0503020204020204" pitchFamily="34" charset="-122"/>
                <a:ea typeface="微软雅黑" panose="020B0503020204020204" pitchFamily="34" charset="-122"/>
              </a:rPr>
              <a:t>整体来看</a:t>
            </a:r>
            <a:r>
              <a:rPr lang="en-US" altLang="zh-CN" sz="1200">
                <a:solidFill>
                  <a:schemeClr val="dk1"/>
                </a:solidFill>
                <a:latin typeface="微软雅黑" panose="020B0503020204020204" pitchFamily="34" charset="-122"/>
                <a:ea typeface="微软雅黑" panose="020B0503020204020204" pitchFamily="34" charset="-122"/>
              </a:rPr>
              <a:t>2</a:t>
            </a:r>
            <a:r>
              <a:rPr lang="zh-CN" altLang="en-US" sz="1200">
                <a:solidFill>
                  <a:schemeClr val="dk1"/>
                </a:solidFill>
                <a:latin typeface="微软雅黑" panose="020B0503020204020204" pitchFamily="34" charset="-122"/>
                <a:ea typeface="微软雅黑" panose="020B0503020204020204" pitchFamily="34" charset="-122"/>
              </a:rPr>
              <a:t>月份，仅</a:t>
            </a:r>
            <a:r>
              <a:rPr lang="en-US" altLang="zh-CN" sz="1200">
                <a:solidFill>
                  <a:schemeClr val="dk1"/>
                </a:solidFill>
                <a:latin typeface="微软雅黑" panose="020B0503020204020204" pitchFamily="34" charset="-122"/>
                <a:ea typeface="微软雅黑" panose="020B0503020204020204" pitchFamily="34" charset="-122"/>
              </a:rPr>
              <a:t>A</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a:solidFill>
                  <a:schemeClr val="dk1"/>
                </a:solidFill>
                <a:latin typeface="微软雅黑" panose="020B0503020204020204" pitchFamily="34" charset="-122"/>
                <a:ea typeface="微软雅黑" panose="020B0503020204020204" pitchFamily="34" charset="-122"/>
              </a:rPr>
              <a:t>级轿车占比环比上月有所下降，其余的车型均有不同程度的增长。其中</a:t>
            </a:r>
            <a:r>
              <a:rPr lang="en-US" altLang="zh-CN" sz="1200">
                <a:solidFill>
                  <a:schemeClr val="dk1"/>
                </a:solidFill>
                <a:latin typeface="微软雅黑" panose="020B0503020204020204" pitchFamily="34" charset="-122"/>
                <a:ea typeface="微软雅黑" panose="020B0503020204020204" pitchFamily="34" charset="-122"/>
              </a:rPr>
              <a:t>C</a:t>
            </a:r>
            <a:r>
              <a:rPr lang="zh-CN" altLang="en-US" sz="1200">
                <a:solidFill>
                  <a:schemeClr val="dk1"/>
                </a:solidFill>
                <a:latin typeface="微软雅黑" panose="020B0503020204020204" pitchFamily="34" charset="-122"/>
                <a:ea typeface="微软雅黑" panose="020B0503020204020204" pitchFamily="34" charset="-122"/>
              </a:rPr>
              <a:t>级、</a:t>
            </a:r>
            <a:r>
              <a:rPr lang="en-US" altLang="zh-CN" sz="1200">
                <a:solidFill>
                  <a:schemeClr val="dk1"/>
                </a:solidFill>
                <a:latin typeface="微软雅黑" panose="020B0503020204020204" pitchFamily="34" charset="-122"/>
                <a:ea typeface="微软雅黑" panose="020B0503020204020204" pitchFamily="34" charset="-122"/>
              </a:rPr>
              <a:t>D</a:t>
            </a:r>
            <a:r>
              <a:rPr lang="zh-CN" altLang="en-US" sz="1200">
                <a:solidFill>
                  <a:schemeClr val="dk1"/>
                </a:solidFill>
                <a:latin typeface="微软雅黑" panose="020B0503020204020204" pitchFamily="34" charset="-122"/>
                <a:ea typeface="微软雅黑" panose="020B0503020204020204" pitchFamily="34" charset="-122"/>
              </a:rPr>
              <a:t>级车型同比去年同期也有所增加。</a:t>
            </a:r>
            <a:endParaRPr lang="zh-CN" altLang="en-US" dirty="0"/>
          </a:p>
        </p:txBody>
      </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2</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138983"/>
          </a:xfrm>
          <a:prstGeom prst="rect">
            <a:avLst/>
          </a:prstGeom>
          <a:noFill/>
        </p:spPr>
        <p:txBody>
          <a:bodyPr wrap="square" rtlCol="0">
            <a:spAutoFit/>
          </a:bodyPr>
          <a:lstStyle/>
          <a:p>
            <a:pPr>
              <a:lnSpc>
                <a:spcPct val="250000"/>
              </a:lnSpc>
            </a:pP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月，二手车使用年限在</a:t>
            </a:r>
            <a:r>
              <a:rPr lang="en-US" altLang="zh-CN" sz="1100">
                <a:latin typeface="微软雅黑" panose="020B0503020204020204" pitchFamily="34" charset="-122"/>
                <a:ea typeface="微软雅黑" panose="020B0503020204020204" pitchFamily="34" charset="-122"/>
              </a:rPr>
              <a:t>3-6</a:t>
            </a:r>
            <a:r>
              <a:rPr lang="zh-CN" altLang="en-US" sz="1100">
                <a:latin typeface="微软雅黑" panose="020B0503020204020204" pitchFamily="34" charset="-122"/>
                <a:ea typeface="微软雅黑" panose="020B0503020204020204" pitchFamily="34" charset="-122"/>
              </a:rPr>
              <a:t>年的交易占比最多，占</a:t>
            </a:r>
            <a:r>
              <a:rPr lang="en-US" altLang="zh-CN" sz="1100">
                <a:latin typeface="微软雅黑" panose="020B0503020204020204" pitchFamily="34" charset="-122"/>
                <a:ea typeface="微软雅黑" panose="020B0503020204020204" pitchFamily="34" charset="-122"/>
              </a:rPr>
              <a:t>39.66%</a:t>
            </a:r>
            <a:r>
              <a:rPr lang="zh-CN" altLang="en-US" sz="1100">
                <a:latin typeface="微软雅黑" panose="020B0503020204020204" pitchFamily="34" charset="-122"/>
                <a:ea typeface="微软雅黑" panose="020B0503020204020204" pitchFamily="34" charset="-122"/>
              </a:rPr>
              <a:t>。环比增长了</a:t>
            </a:r>
            <a:r>
              <a:rPr lang="en-US" altLang="zh-CN" sz="1100">
                <a:latin typeface="微软雅黑" panose="020B0503020204020204" pitchFamily="34" charset="-122"/>
                <a:ea typeface="微软雅黑" panose="020B0503020204020204" pitchFamily="34" charset="-122"/>
              </a:rPr>
              <a:t>0.21%</a:t>
            </a:r>
            <a:r>
              <a:rPr lang="zh-CN" altLang="en-US" sz="1100">
                <a:latin typeface="微软雅黑" panose="020B0503020204020204" pitchFamily="34" charset="-122"/>
                <a:ea typeface="微软雅黑" panose="020B0503020204020204" pitchFamily="34" charset="-122"/>
              </a:rPr>
              <a:t>，较去年同期增加了</a:t>
            </a:r>
            <a:r>
              <a:rPr lang="en-US" altLang="zh-CN" sz="1100">
                <a:latin typeface="微软雅黑" panose="020B0503020204020204" pitchFamily="34" charset="-122"/>
                <a:ea typeface="微软雅黑" panose="020B0503020204020204" pitchFamily="34" charset="-122"/>
              </a:rPr>
              <a:t>2.49%</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使用年限在</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年内车型占</a:t>
            </a:r>
            <a:r>
              <a:rPr lang="en-US" altLang="zh-CN" sz="1100">
                <a:latin typeface="微软雅黑" panose="020B0503020204020204" pitchFamily="34" charset="-122"/>
                <a:ea typeface="微软雅黑" panose="020B0503020204020204" pitchFamily="34" charset="-122"/>
              </a:rPr>
              <a:t>27.96%</a:t>
            </a:r>
            <a:r>
              <a:rPr lang="zh-CN" altLang="en-US" sz="1100">
                <a:latin typeface="微软雅黑" panose="020B0503020204020204" pitchFamily="34" charset="-122"/>
                <a:ea typeface="微软雅黑" panose="020B0503020204020204" pitchFamily="34" charset="-122"/>
              </a:rPr>
              <a:t>，环比增加了</a:t>
            </a:r>
            <a:r>
              <a:rPr lang="en-US" altLang="zh-CN" sz="1100">
                <a:latin typeface="微软雅黑" panose="020B0503020204020204" pitchFamily="34" charset="-122"/>
                <a:ea typeface="微软雅黑" panose="020B0503020204020204" pitchFamily="34" charset="-122"/>
              </a:rPr>
              <a:t>0.13%</a:t>
            </a:r>
            <a:r>
              <a:rPr lang="zh-CN" altLang="en-US" sz="1100">
                <a:latin typeface="微软雅黑" panose="020B0503020204020204" pitchFamily="34" charset="-122"/>
                <a:ea typeface="微软雅黑" panose="020B0503020204020204" pitchFamily="34" charset="-122"/>
              </a:rPr>
              <a:t>，较去年同期减少了</a:t>
            </a:r>
            <a:r>
              <a:rPr lang="en-US" altLang="zh-CN" sz="1100">
                <a:latin typeface="微软雅黑" panose="020B0503020204020204" pitchFamily="34" charset="-122"/>
                <a:ea typeface="微软雅黑" panose="020B0503020204020204" pitchFamily="34" charset="-122"/>
              </a:rPr>
              <a:t>0.42%</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车龄在</a:t>
            </a:r>
            <a:r>
              <a:rPr lang="en-US" altLang="zh-CN" sz="1100">
                <a:latin typeface="微软雅黑" panose="020B0503020204020204" pitchFamily="34" charset="-122"/>
                <a:ea typeface="微软雅黑" panose="020B0503020204020204" pitchFamily="34" charset="-122"/>
              </a:rPr>
              <a:t>7-10</a:t>
            </a:r>
            <a:r>
              <a:rPr lang="zh-CN" altLang="en-US" sz="1100">
                <a:latin typeface="微软雅黑" panose="020B0503020204020204" pitchFamily="34" charset="-122"/>
                <a:ea typeface="微软雅黑" panose="020B0503020204020204" pitchFamily="34" charset="-122"/>
              </a:rPr>
              <a:t>年的车型占</a:t>
            </a:r>
            <a:r>
              <a:rPr lang="en-US" altLang="zh-CN" sz="1100">
                <a:latin typeface="微软雅黑" panose="020B0503020204020204" pitchFamily="34" charset="-122"/>
                <a:ea typeface="微软雅黑" panose="020B0503020204020204" pitchFamily="34" charset="-122"/>
              </a:rPr>
              <a:t>21.37%</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0.37%</a:t>
            </a:r>
            <a:r>
              <a:rPr lang="zh-CN" altLang="en-US" sz="1100">
                <a:latin typeface="微软雅黑" panose="020B0503020204020204" pitchFamily="34" charset="-122"/>
                <a:ea typeface="微软雅黑" panose="020B0503020204020204" pitchFamily="34" charset="-122"/>
              </a:rPr>
              <a:t>，较去年同期增加了</a:t>
            </a:r>
            <a:r>
              <a:rPr lang="en-US" altLang="zh-CN" sz="1100">
                <a:latin typeface="微软雅黑" panose="020B0503020204020204" pitchFamily="34" charset="-122"/>
                <a:ea typeface="微软雅黑" panose="020B0503020204020204" pitchFamily="34" charset="-122"/>
              </a:rPr>
              <a:t>0.35%</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a:t>
            </a:r>
            <a:r>
              <a:rPr lang="en-US" altLang="zh-CN" sz="1100">
                <a:latin typeface="微软雅黑" panose="020B0503020204020204" pitchFamily="34" charset="-122"/>
                <a:ea typeface="微软雅黑" panose="020B0503020204020204" pitchFamily="34" charset="-122"/>
              </a:rPr>
              <a:t>10</a:t>
            </a:r>
            <a:r>
              <a:rPr lang="zh-CN" altLang="en-US" sz="1100">
                <a:latin typeface="微软雅黑" panose="020B0503020204020204" pitchFamily="34" charset="-122"/>
                <a:ea typeface="微软雅黑" panose="020B0503020204020204" pitchFamily="34" charset="-122"/>
              </a:rPr>
              <a:t>年以上的车型占比为</a:t>
            </a:r>
            <a:r>
              <a:rPr lang="en-US" altLang="zh-CN" sz="1100">
                <a:latin typeface="微软雅黑" panose="020B0503020204020204" pitchFamily="34" charset="-122"/>
                <a:ea typeface="微软雅黑" panose="020B0503020204020204" pitchFamily="34" charset="-122"/>
              </a:rPr>
              <a:t>11.0%</a:t>
            </a:r>
            <a:r>
              <a:rPr lang="zh-CN" altLang="en-US" sz="1100">
                <a:latin typeface="微软雅黑" panose="020B0503020204020204" pitchFamily="34" charset="-122"/>
                <a:ea typeface="微软雅黑" panose="020B0503020204020204" pitchFamily="34" charset="-122"/>
              </a:rPr>
              <a:t>，环比增加了</a:t>
            </a:r>
            <a:r>
              <a:rPr lang="en-US" altLang="zh-CN" sz="1100">
                <a:latin typeface="微软雅黑" panose="020B0503020204020204" pitchFamily="34" charset="-122"/>
                <a:ea typeface="微软雅黑" panose="020B0503020204020204" pitchFamily="34" charset="-122"/>
              </a:rPr>
              <a:t>0.03%</a:t>
            </a:r>
            <a:r>
              <a:rPr lang="zh-CN" altLang="en-US" sz="1100">
                <a:latin typeface="微软雅黑" panose="020B0503020204020204" pitchFamily="34" charset="-122"/>
                <a:ea typeface="微软雅黑" panose="020B0503020204020204" pitchFamily="34" charset="-122"/>
              </a:rPr>
              <a:t>，较去年同期减少了</a:t>
            </a:r>
            <a:r>
              <a:rPr lang="en-US" altLang="zh-CN" sz="1100">
                <a:latin typeface="微软雅黑" panose="020B0503020204020204" pitchFamily="34" charset="-122"/>
                <a:ea typeface="微软雅黑" panose="020B0503020204020204" pitchFamily="34" charset="-122"/>
              </a:rPr>
              <a:t>2.42%</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从车龄结构上看</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月份</a:t>
            </a:r>
            <a:r>
              <a:rPr lang="en-US" altLang="zh-CN" sz="1100">
                <a:latin typeface="微软雅黑" panose="020B0503020204020204" pitchFamily="34" charset="-122"/>
                <a:ea typeface="微软雅黑" panose="020B0503020204020204" pitchFamily="34" charset="-122"/>
              </a:rPr>
              <a:t>6</a:t>
            </a:r>
            <a:r>
              <a:rPr lang="zh-CN" altLang="en-US" sz="1100">
                <a:latin typeface="微软雅黑" panose="020B0503020204020204" pitchFamily="34" charset="-122"/>
                <a:ea typeface="微软雅黑" panose="020B0503020204020204" pitchFamily="34" charset="-122"/>
              </a:rPr>
              <a:t>年以内的二手车占</a:t>
            </a:r>
            <a:r>
              <a:rPr lang="en-US" altLang="zh-CN" sz="1100">
                <a:latin typeface="微软雅黑" panose="020B0503020204020204" pitchFamily="34" charset="-122"/>
                <a:ea typeface="微软雅黑" panose="020B0503020204020204" pitchFamily="34" charset="-122"/>
              </a:rPr>
              <a:t>67.6%</a:t>
            </a:r>
            <a:r>
              <a:rPr lang="zh-CN" altLang="en-US" sz="1100">
                <a:latin typeface="微软雅黑" panose="020B0503020204020204" pitchFamily="34" charset="-122"/>
                <a:ea typeface="微软雅黑" panose="020B0503020204020204" pitchFamily="34" charset="-122"/>
              </a:rPr>
              <a:t>，环比</a:t>
            </a:r>
            <a:r>
              <a:rPr lang="en-US" altLang="zh-CN" sz="1100">
                <a:latin typeface="微软雅黑" panose="020B0503020204020204" pitchFamily="34" charset="-122"/>
                <a:ea typeface="微软雅黑" panose="020B0503020204020204" pitchFamily="34" charset="-122"/>
              </a:rPr>
              <a:t>1</a:t>
            </a:r>
            <a:r>
              <a:rPr lang="zh-CN" altLang="en-US" sz="1100">
                <a:latin typeface="微软雅黑" panose="020B0503020204020204" pitchFamily="34" charset="-122"/>
                <a:ea typeface="微软雅黑" panose="020B0503020204020204" pitchFamily="34" charset="-122"/>
              </a:rPr>
              <a:t>月增加了</a:t>
            </a:r>
            <a:r>
              <a:rPr lang="en-US" altLang="zh-CN" sz="1100">
                <a:latin typeface="微软雅黑" panose="020B0503020204020204" pitchFamily="34" charset="-122"/>
                <a:ea typeface="微软雅黑" panose="020B0503020204020204" pitchFamily="34" charset="-122"/>
              </a:rPr>
              <a:t>0.3</a:t>
            </a:r>
            <a:r>
              <a:rPr lang="zh-CN" altLang="en-US" sz="1100">
                <a:latin typeface="微软雅黑" panose="020B0503020204020204" pitchFamily="34" charset="-122"/>
                <a:ea typeface="微软雅黑" panose="020B0503020204020204" pitchFamily="34" charset="-122"/>
              </a:rPr>
              <a:t>个点。</a:t>
            </a:r>
            <a:endParaRPr lang="zh-CN" altLang="en-US"/>
          </a:p>
        </p:txBody>
      </p:sp>
      <p:grpSp>
        <p:nvGrpSpPr>
          <p:cNvPr id="3" name="组合 2">
            <a:extLst>
              <a:ext uri="{FF2B5EF4-FFF2-40B4-BE49-F238E27FC236}">
                <a16:creationId xmlns:a16="http://schemas.microsoft.com/office/drawing/2014/main" id="{00000000-0008-0000-0100-000060000000}"/>
              </a:ext>
            </a:extLst>
          </p:cNvPr>
          <p:cNvGrpSpPr/>
          <p:nvPr/>
        </p:nvGrpSpPr>
        <p:grpSpPr>
          <a:xfrm>
            <a:off x="247388" y="1195336"/>
            <a:ext cx="8279945" cy="3078143"/>
            <a:chOff x="0" y="0"/>
            <a:chExt cx="8611928" cy="3404679"/>
          </a:xfrm>
        </p:grpSpPr>
        <p:graphicFrame>
          <p:nvGraphicFramePr>
            <p:cNvPr id="4" name="图表 3">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391751"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40696425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89029</TotalTime>
  <Words>3168</Words>
  <Application>Microsoft Office PowerPoint</Application>
  <PresentationFormat>全屏显示(4:3)</PresentationFormat>
  <Paragraphs>290</Paragraphs>
  <Slides>30</Slides>
  <Notes>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2023年2月二手车各级别轿车销量分析</vt:lpstr>
      <vt:lpstr>2023年2月二手车交易车辆使用年限分析 </vt:lpstr>
      <vt:lpstr>2023年1-2月二手车交易车辆使用年限分析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sumojie</cp:lastModifiedBy>
  <cp:revision>5207</cp:revision>
  <dcterms:created xsi:type="dcterms:W3CDTF">2016-02-18T09:25:00Z</dcterms:created>
  <dcterms:modified xsi:type="dcterms:W3CDTF">2023-04-03T04:50:01Z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