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6" r:id="rId6"/>
    <p:sldId id="387" r:id="rId7"/>
    <p:sldId id="385" r:id="rId8"/>
    <p:sldId id="392" r:id="rId9"/>
    <p:sldId id="397" r:id="rId10"/>
    <p:sldId id="398" r:id="rId11"/>
    <p:sldId id="389" r:id="rId12"/>
    <p:sldId id="394" r:id="rId13"/>
    <p:sldId id="396" r:id="rId14"/>
    <p:sldId id="390" r:id="rId15"/>
    <p:sldId id="391"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A185"/>
    <a:srgbClr val="159EBE"/>
    <a:srgbClr val="8CC345"/>
    <a:srgbClr val="EAEFF7"/>
    <a:srgbClr val="D2DEEF"/>
    <a:srgbClr val="92D050"/>
    <a:srgbClr val="0F6F85"/>
    <a:srgbClr val="939BA7"/>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2023/3/17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2023/3/17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2023/3/17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noProof="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2023</a:t>
            </a:r>
            <a:r>
              <a:rPr lang="zh-CN" altLang="en-US"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年一季度重点省市搞活汽车流通</a:t>
            </a:r>
            <a:endParaRPr lang="en-US" altLang="zh-CN"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推动汽车产业高质量发展若干政策的综合分析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91862"/>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涉及交通运输绿色低碳发展方面的地方政策措施（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月，天津、上海、甘肃、四川、陕西、浙江、河南、湖南、宁夏等省市先后印发做好碳达峰碳中和工作的意见或方案。其中涉及交通运输绿色低碳发展的有以下几点：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a:t>
            </a:r>
            <a:r>
              <a:rPr lang="zh-CN" altLang="zh-CN" sz="1600" dirty="0" smtClean="0"/>
              <a:t>推广节能和清洁能源交通运输装备</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天津提出，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广节能和清洁能源交通运输装备，提高城市公交、出租、物流、环卫清扫等车辆使用新能源汽车的比例。加大新能源、清洁能源公务用车采购力度，机要通信等公务用车原则上应采购新能源汽车，优先采购提供新能源汽车的租赁服务；</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四川提出，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大力推广新能源汽车，逐步降低传统燃油汽车在新车产销和汽车保有量中的占比，推动城市公共服务及货运配送车辆电动化替代。积极推广液化天然气动力重型货运车辆，稳步推进换电模式和氢燃料电池在重型货运车辆、营运大客车领域的试点应用；</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上海提出，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积极扩大电力、天然气、先进生物液体燃料、氢能等清洁能源在交通领域的应用；</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陕西提出，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支持龙头企业发展新能源和清洁能源汽车，大力推广节能与新能源汽车。提高城市公交、出租、邮政快递、环卫、城市物流配送等领域新能源汽车比例，提升新能源汽车个人消费比例。开展电动重卡、氢燃料汽车研发及示范应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涉及交通运输绿色低碳发展方面的地方政策措施（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河南提出，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加大新能源汽车推广力度，新增公交车、市政环卫车全部使用新能源汽车，全省新增或更新的城市物流配送、邮政用车、出租车、网约车、公务用车、渣土车、水泥罐车等原则上全部使用新能源车辆。</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湖南提出，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培育壮大新能源汽车等新兴产业，加快智能网联汽车等绿色产业布局。</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浙江提出，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加大交通运输领域绿色低碳产品供给。大力推广节能与新能源汽车，强化整车集成技术创新，提高新能源汽车产业集中度。加快充电桩建设及换电模式创新，构建便利高效适度超前的充电网络体系。到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年，新能源汽车产量力争达到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宁夏提出，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交通领域，加快电动汽车推广应用，促进电动汽车在公共交通、城市配送等领域普及，推进电动汽车与智能电网间的能量和信息双向互动。同时提出，加快交通领域氢能应用，推进氢燃料电池汽车在物流运输、公共交通、市政环卫等领域示范应用，开展宁东基地氢燃料电池重卡替代示范，支持银川市率先开通运营氢燃料电池公交线路。另外，在“专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：绿色低碳技术创新重点行动”中提出，在公共交通、物流运输等领域开展氢能技术的集成应用，引进转化氢燃料电池汽车与关键零部件的生产制造技术。</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3406"/>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涉及交通运输绿色低碳发展方面的地方政策措施（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二是推进充电桩等基础设施建设。</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天津提出，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有序推进充电桩、配套电网、加注（气）站、加氢站等基础设施建设；</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四川提出，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加快城乡公共充（换）电网络布局，积极建设城际充（换）电网络，鼓励企业投资相关设施建设和运营；河南提出，统筹布局加油、加气、充（换）电、加氢等设施，示范推广氢电油气综合能源站。</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陕西提出，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加快构建便利高效、适度超前的充电和加氢网络体系。</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浙江提出，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打造绿色供应链。以汽车等行业龙头企业为重点，推进绿色供应链建设。在汽车等行业打造数字化供应链体系。</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宁夏提出，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优化交通运输结构，大力发展多式联运，优化布局充电基础设施，加速交通工具低碳绿色更新迭代，鼓励重卡使用液化天然气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(LNG)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替代燃油，倡导绿色出行方式。</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三是资源回收利用和再制造产品推广应用。</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四川提出，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促进汽车零部件等再制造产业高质量发展，加强资源再生产品和再制造产品推广应用；</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陕西提出，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推动新能源汽车动力电池回收利用体系建设。</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湖南提出，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健全新能源汽车动力蓄电池等回收利用体系。聚焦汽车零部件、汽车发动机、工业机器人等高端智能装备再制造，培育一批再制造解决方案供应商。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地方政府推动汽车产业高质量发展的政策分析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64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浙江省加快新能源汽车产业发展行动方案</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日，浙江省政府网站公布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关于印发浙江省加快新能源汽车产业发展行动方案的通知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的主要内容包括总体要求、重点任务、政策保障、组织实施共四个方面。重点任务包括五个方面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项措施：一是实施扩量提质行动，促进产量规模加速提升。包括提升整车规模和竞争力、大力发展智能汽车、特色化发展新能源商用车及专用车共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项；二是实施固本强基行动，提升全产业链条供给能力。包括壮大动力电池与电机电控产业、推动汽车电子产业高端化发展、提升特色优势零部件产业竞争力、深化整零协同发展共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项；三是实施布局优化行动，促进产业集聚引领发展。包括打造“一湾一带”新能源汽车发展格局、壮大新能源汽车特色基地、推动跨区域协同合作共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项；四是实施创新领航行动，推动产业链与创新链深度融合。包括开展关键核心技术攻关、建设高能级创新平台、培育创新型骨干企业梯队、强化多元化人才引育共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项；五是实施生态赋能行动，持续完善产业发展环境。包括打造新能源汽车“产业大脑”、培育融合发展新业态新模式、推动全生命周期绿色低碳发展、推进新型基础设施建设、推动各领域推广和示范应用共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年实现浙江全省新能源汽车年产量超</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万辆的目标。</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地方政府推动汽车产业高质量发展的政策分析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吉林省人民政府关于实施汽车产业集群“上台阶”工程的意见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日，吉林省人民政府公布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关于实施汽车产业集群“上台阶”工程的意见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的主要内容和亮点是，紧紧围绕打造世界级汽车先进制造业集群发展战略目标，从创新驱动、服务能力、数字化支撑、产业链韧性、项目建设、开放合作等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个方面，提出六个“强化”，明确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具体任务；同时，为确保任务落实落地，目标加快实现，专门成立了以省长韩俊为组长的领导小组，统筹全面工作，从组织领导、创新支持、财政支持、金融服务、要素保障、人才培育、市场开拓、监测评价、集群竞赛和发展氛围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个方面，提出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有力的保障措施。重点体现六个“突出”：一是突出高质量发展这一根本要求，二是突出改革创新这一根本动力，三是突出服务能力这一基础保障，四是突出数字化提升这一关键路径，五是突出项目建设这一核心支撑，六是突出项目建设这一核心支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提出“分两步走”的中长期发展目标，到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实现中国一汽建成世界一流企业、长春建成世界一流汽车城目标，集群实力进一步增强，产业生态全面构建，产业规模达到万亿级，扎实构建以长春市汽车集群为核心，吉林、四平、辽源等地区专业化配套集群协同联动的新发展格局。</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党的二十大报告指出，要增强消费对经济发展的基础性作用。中央经济工作会议要求，把恢复和扩大消费摆在优先位置。扩大消费是经济增长的重要引擎。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日，新华社受权发布中共中央、国务院印发的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扩大内需战略规划纲要（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。通知中要求各地区各部门结合实际认真贯彻落实。为深入贯彻落实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“十四五”扩大内需战略实施方案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最终消费是经济增长的持久动力，其中包括释放出行消费潜力。提出，优化城市交通网络布局，大力发展智慧交通。推动汽车消费由购买管理向使用管理转变。推进汽车电动化、网联化、智能化，加强停车场、充电桩、换电站、加氢站等配套设施建设。便利二手车交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也同样提出了上述释放出行消费潜力的要求，并提出大力推广新能源汽车。加快推动城市公交、出租、物流、环卫等公共领域车辆和公务用车电动化。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年以来，全国重点省市贯彻落实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署，先后制定了具体的扩需求、稳增长、促发展的若干政策措施，其中均包括搞活汽车流通、推动汽车产业高质量发展的相关政策。因此，有必要进行综合分析，以便汽车生产企业对各地政策有全面的了解和掌握。</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lvl="0"/>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专门制定搞活汽车流通扩大汽车消费的省市政策要点</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贵州省关于搞活汽车流通扩大汽车消费的若干措施</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日，贵州省商务厅等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部门发布“关于印发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贵州省搞活汽车流通扩大汽车消费的若干措施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九个方面二十三项具体政策措施。一、加快新能源与节能汽车流通发展。包括落实跨区域流通政策规定、加快新能源汽车推广运用、提升新能源与节能汽车配备比例、强化充（换）电设施布局建设。二、加快农村汽车消费。包括积极推动新能源汽车下乡、支持促进农村燃油车消费。三、繁荣发展二手车交易。包括推进经销业务便利化、促进二手车商品化流通、推动经营交易自由化、支持流通发展规范化、优化提升交易流程、支持发展限上企业</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（其中提出，对新增上限入库的限额以上二手车零售企业，按照每户</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万元标准给予一次性奖励）</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强销售网络布局、加强新能源二手车流通管理。四、促进汽车更新消费。包括加快老旧车辆淘汰更新、完善报废机动车回收体系。五、加快推进汽车进出口交易。包括促进平行进口车消费、加快二手车出口步伐。六、优化汽车使用环境。包括推进停车配套设施建设、发展汽车文化旅游消费。七、推动汽车消费“触电转型”。八、加强汽车流通载体建设。九、丰富汽车金融服务，加快汽车消费金融发展。</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专门制定搞活汽车流通扩大汽车消费的省市政策要点</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河南省关于进一步搞活汽车流通扩大汽车消费的若干措施</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日，河南省商务厅等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关于进一步搞活汽车流通扩大汽车消费的通知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的有关事项包括以下六个方面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项具体措施：一、扩大新能源汽车流通消费。包括促进跨区域自由流通、支持新能源汽车消费、加快公共领域车辆绿色替代</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（其中提出，加大公交车、巡游出租车和城市建成区的载货汽车、邮政用车、市政环卫车辆、网约出租车新能源更新替代推进力度）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、积极支持充电设施建设。二、繁荣二手车市场。包括取消对开展二手车经销的不合理限制、促进二手车商品化流通、完善二手车发票管理。三、促进汽车更新消费。包括加快老旧车辆淘汰更新</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（其中提出，研究补助政策，支持有条件的地市开展汽车以旧换新活动）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报废机动车回收利用体系、加大报废机动车回收企业建设用地支持。四、加快发展汽车平行进口。包括支持汽车平行进口、促进汽车平行进口。五、改善和提升汽车使用环境。包括推进城市停车设施建设、发展汽车文化旅游等消费。六、丰富汽车金融服务，支持汽车消费金融发展。鼓励金融机构在依法合规、风险可控的前提下，合理确定首付比例、贷款利率、还款期限，加大汽车消费信贷支持。</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专门制定搞活汽车流通扩大汽车消费的省市政策要点</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广东省进一步搞活汽车流通扩大汽车消费实施方案</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日，广东省商务厅等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部门发布“关于印发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广东省进一步搞活汽车流通扩大汽车消费实施方案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围绕支持新能源汽车购买使用、加快活跃二手车市场、扩大汽车更新消费、扩大汽车消费、推动汽车平行进口持续健康发展、优化汽车使用环境、丰富汽车金融服务七个方面部署了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具体措施。一、支持新能源汽车购买使用。包括扩大新能源汽车消费、推动充电设施建设。二、加快活跃二手车市场。包括扩大二手车经销业务、加快二手车商品化流通、支持二手车规模化流通。三、扩大汽车更新消费。包括促进老旧车辆淘汰</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（其中提出，鼓励有条件的地市制定汽车以旧换新政策，举办汽车以旧换新活动）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、完善报废机动车回收利用体系。四、扩大汽车消费。包括落实税收优惠政策</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（其中提出，确保从事二手车经销的纳税人销售其收购的二手车减按</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征收增值税税收优惠政策全面落实到位）</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扩大汽车文化旅游消费。五、推动汽车平行进口持续健康发展。支持整车进口口岸地区开展汽车平行进口业务。六、优化汽车使用环境。包括提升城市停车设施供给水平、优化皮卡车进城管理。七、丰富汽车金融服务。扩大汽车金融服务供给。</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64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涉及促进汽车消费方面的地方政策措施（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日，上海市人民政府发布“关于印发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上海市提信心扩需求稳增长促发展行动方案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的通知”。其中在恢复和提振消费行动中提出，促进汽车、家电等大宗消费。延续实施新能源车置换补贴，</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日前个人消费者报废或转出名下在上海市注册登记且符合相关标准的小客车，并购买纯电动汽车的，给予每辆车</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元的财政补贴。</a:t>
            </a:r>
            <a:endPar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mn-ea"/>
                <a:cs typeface="Times New Roman"/>
              </a:rPr>
              <a:t>        2023</a:t>
            </a:r>
            <a:r>
              <a:rPr lang="zh-CN" altLang="zh-CN" sz="1500" dirty="0" smtClean="0">
                <a:latin typeface="+mn-ea"/>
                <a:cs typeface="Times New Roman"/>
              </a:rPr>
              <a:t>年</a:t>
            </a:r>
            <a:r>
              <a:rPr lang="en-US" altLang="zh-CN" sz="1500" dirty="0" smtClean="0">
                <a:latin typeface="+mn-ea"/>
                <a:cs typeface="Times New Roman"/>
              </a:rPr>
              <a:t>1</a:t>
            </a:r>
            <a:r>
              <a:rPr lang="zh-CN" altLang="zh-CN" sz="1500" dirty="0" smtClean="0">
                <a:latin typeface="+mn-ea"/>
                <a:cs typeface="Times New Roman"/>
              </a:rPr>
              <a:t>月</a:t>
            </a:r>
            <a:r>
              <a:rPr lang="en-US" altLang="zh-CN" sz="1500" dirty="0" smtClean="0">
                <a:latin typeface="+mn-ea"/>
                <a:cs typeface="Times New Roman"/>
              </a:rPr>
              <a:t>31</a:t>
            </a:r>
            <a:r>
              <a:rPr lang="zh-CN" altLang="zh-CN" sz="1500" dirty="0" smtClean="0">
                <a:latin typeface="+mn-ea"/>
                <a:cs typeface="Times New Roman"/>
              </a:rPr>
              <a:t>日，南宁市人民政府公布《关于印发南宁市</a:t>
            </a:r>
            <a:r>
              <a:rPr lang="en-US" altLang="zh-CN" sz="1500" dirty="0" smtClean="0">
                <a:latin typeface="+mn-ea"/>
                <a:cs typeface="Times New Roman"/>
              </a:rPr>
              <a:t> 2023 </a:t>
            </a:r>
            <a:r>
              <a:rPr lang="zh-CN" altLang="zh-CN" sz="1500" dirty="0" smtClean="0">
                <a:latin typeface="+mn-ea"/>
                <a:cs typeface="Times New Roman"/>
              </a:rPr>
              <a:t>年促消费若干措施的通知》</a:t>
            </a:r>
            <a:r>
              <a:rPr lang="zh-CN" altLang="en-US" sz="1500" dirty="0" smtClean="0">
                <a:latin typeface="+mn-ea"/>
                <a:cs typeface="Times New Roman"/>
              </a:rPr>
              <a:t>。在扩大汽车消费中提出，支持个人消费者开展汽车消费。</a:t>
            </a:r>
            <a:r>
              <a:rPr lang="zh-CN" altLang="en-US" sz="1500" b="1" dirty="0" smtClean="0">
                <a:solidFill>
                  <a:srgbClr val="0070C0"/>
                </a:solidFill>
                <a:latin typeface="+mn-ea"/>
                <a:cs typeface="Times New Roman"/>
              </a:rPr>
              <a:t>市财政安排 </a:t>
            </a:r>
            <a:r>
              <a:rPr lang="en-US" altLang="zh-CN" sz="1500" b="1" dirty="0" smtClean="0">
                <a:solidFill>
                  <a:srgbClr val="0070C0"/>
                </a:solidFill>
                <a:latin typeface="+mn-ea"/>
                <a:cs typeface="Times New Roman"/>
              </a:rPr>
              <a:t>2000 </a:t>
            </a:r>
            <a:r>
              <a:rPr lang="zh-CN" altLang="en-US" sz="1500" b="1" dirty="0" smtClean="0">
                <a:solidFill>
                  <a:srgbClr val="0070C0"/>
                </a:solidFill>
                <a:latin typeface="+mn-ea"/>
                <a:cs typeface="Times New Roman"/>
              </a:rPr>
              <a:t>万元发放购车消费券，对新购置符合条件的汽车并在南宁市内上牌的个人消费者，以消费券方式给予补贴。</a:t>
            </a:r>
            <a:r>
              <a:rPr lang="zh-CN" altLang="en-US" sz="1500" dirty="0" smtClean="0">
                <a:latin typeface="+mn-ea"/>
                <a:cs typeface="Times New Roman"/>
              </a:rPr>
              <a:t>鼓励汽车销售企业拿出一定资金参与促销。</a:t>
            </a:r>
            <a:endPar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日，甘肃省人民政府发布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关于印发促进经济稳中有进 推动高质量发展若干政策措施的通知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。其中包括促进汽车等大宗消费。提出，</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对</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日期间购置且符合条件的新能源汽车，免征车辆购置税。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加快公共领域车辆电动化替代，完善公用充电基础设施布局。加大汽车下乡活动力度，省市同步举办“汽车消费季”主题促销活动。优化重点城市区域交通限行举措。</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64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涉及促进汽车消费方面的地方政策措施（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日，合肥市人民政府办公室发布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关于印发合肥市“提信心拼经济”若干政策措施的通知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。其中在促进新能源汽车消费中提出，</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日前个人消费者报废或出售本人名下在合肥市注册登记且符合相关标准的非营运性乘用车，并且在我市市场监督管理部门注册的汽车销售机构购买非营运性新能源乘用车新车达到一定金额的，给予每辆车不超过</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元的财政补贴。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日，武汉市人民政府印发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关于激发市场主体活力推动经济高质量发展政策措施的通知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。其中提出，</a:t>
            </a:r>
            <a:r>
              <a:rPr lang="en-US" altLang="zh-CN"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年，继续对购置符合规定的新能源汽车免征车辆购置税。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加快扩大有效需求。提升消费市场热度。抢抓全省促汽车消费专项政策延期机遇，支持武汉经开区、江夏区联合汽车生产企业和销售企业开展购车补贴活动，活动时间延续至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mn-ea"/>
                <a:cs typeface="微软雅黑" panose="020B0503020204020204" pitchFamily="34" charset="-122"/>
                <a:sym typeface="+mn-ea"/>
              </a:rPr>
              <a:t>       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5</a:t>
            </a:r>
            <a:r>
              <a:rPr lang="zh-CN" altLang="en-US" sz="1500" dirty="0" smtClean="0">
                <a:latin typeface="+mn-ea"/>
                <a:cs typeface="微软雅黑" panose="020B0503020204020204" pitchFamily="34" charset="-122"/>
                <a:sym typeface="+mn-ea"/>
              </a:rPr>
              <a:t>日，湖南省人民政府办公厅印发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关于打好经济增长主动仗实现经济运行整体好转的若干政策措施</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。其中提出，延续实施新能源车置换补贴，</a:t>
            </a:r>
            <a:r>
              <a:rPr lang="zh-CN" altLang="en-US" sz="1500" b="1" dirty="0" smtClean="0">
                <a:solidFill>
                  <a:srgbClr val="0070C0"/>
                </a:solidFill>
                <a:latin typeface="+mn-ea"/>
                <a:cs typeface="微软雅黑" panose="020B0503020204020204" pitchFamily="34" charset="-122"/>
                <a:sym typeface="+mn-ea"/>
              </a:rPr>
              <a:t>力争全省新能源汽车产量突破</a:t>
            </a:r>
            <a:r>
              <a:rPr lang="en-US" altLang="zh-CN" sz="1500" b="1" dirty="0" smtClean="0">
                <a:solidFill>
                  <a:srgbClr val="0070C0"/>
                </a:solidFill>
                <a:latin typeface="+mn-ea"/>
                <a:cs typeface="微软雅黑" panose="020B0503020204020204" pitchFamily="34" charset="-122"/>
                <a:sym typeface="+mn-ea"/>
              </a:rPr>
              <a:t>100</a:t>
            </a:r>
            <a:r>
              <a:rPr lang="zh-CN" altLang="en-US" sz="1500" b="1" dirty="0" smtClean="0">
                <a:solidFill>
                  <a:srgbClr val="0070C0"/>
                </a:solidFill>
                <a:latin typeface="+mn-ea"/>
                <a:cs typeface="微软雅黑" panose="020B0503020204020204" pitchFamily="34" charset="-122"/>
                <a:sym typeface="+mn-ea"/>
              </a:rPr>
              <a:t>万辆。</a:t>
            </a:r>
            <a:r>
              <a:rPr lang="en-US" altLang="zh-CN" sz="1500" b="1" dirty="0" smtClean="0">
                <a:solidFill>
                  <a:srgbClr val="0070C0"/>
                </a:solidFill>
                <a:latin typeface="+mn-ea"/>
                <a:cs typeface="微软雅黑" panose="020B0503020204020204" pitchFamily="34" charset="-122"/>
                <a:sym typeface="+mn-ea"/>
              </a:rPr>
              <a:t>2023</a:t>
            </a:r>
            <a:r>
              <a:rPr lang="zh-CN" altLang="en-US" sz="1500" b="1" dirty="0" smtClean="0">
                <a:solidFill>
                  <a:srgbClr val="0070C0"/>
                </a:solidFill>
                <a:latin typeface="+mn-ea"/>
                <a:cs typeface="微软雅黑" panose="020B0503020204020204" pitchFamily="34" charset="-122"/>
                <a:sym typeface="+mn-ea"/>
              </a:rPr>
              <a:t>年</a:t>
            </a:r>
            <a:r>
              <a:rPr lang="en-US" altLang="zh-CN" sz="1500" b="1" dirty="0" smtClean="0">
                <a:solidFill>
                  <a:srgbClr val="0070C0"/>
                </a:solidFill>
                <a:latin typeface="+mn-ea"/>
                <a:cs typeface="微软雅黑" panose="020B0503020204020204" pitchFamily="34" charset="-122"/>
                <a:sym typeface="+mn-ea"/>
              </a:rPr>
              <a:t>6</a:t>
            </a:r>
            <a:r>
              <a:rPr lang="zh-CN" altLang="en-US" sz="1500" b="1" dirty="0" smtClean="0">
                <a:solidFill>
                  <a:srgbClr val="0070C0"/>
                </a:solidFill>
                <a:latin typeface="+mn-ea"/>
                <a:cs typeface="微软雅黑" panose="020B0503020204020204" pitchFamily="34" charset="-122"/>
                <a:sym typeface="+mn-ea"/>
              </a:rPr>
              <a:t>月</a:t>
            </a:r>
            <a:r>
              <a:rPr lang="en-US" altLang="zh-CN" sz="1500" b="1" dirty="0" smtClean="0">
                <a:solidFill>
                  <a:srgbClr val="0070C0"/>
                </a:solidFill>
                <a:latin typeface="+mn-ea"/>
                <a:cs typeface="微软雅黑" panose="020B0503020204020204" pitchFamily="34" charset="-122"/>
                <a:sym typeface="+mn-ea"/>
              </a:rPr>
              <a:t>30</a:t>
            </a:r>
            <a:r>
              <a:rPr lang="zh-CN" altLang="en-US" sz="1500" b="1" dirty="0" smtClean="0">
                <a:solidFill>
                  <a:srgbClr val="0070C0"/>
                </a:solidFill>
                <a:latin typeface="+mn-ea"/>
                <a:cs typeface="微软雅黑" panose="020B0503020204020204" pitchFamily="34" charset="-122"/>
                <a:sym typeface="+mn-ea"/>
              </a:rPr>
              <a:t>日前个人消费者报废在湖南登记注册的符合相关标准的家用汽车，并在省内购买新能源乘用车的，凭报废车回收证明和新车购车发票等资料享受</a:t>
            </a:r>
            <a:r>
              <a:rPr lang="en-US" altLang="zh-CN" sz="1500" b="1" dirty="0" smtClean="0">
                <a:solidFill>
                  <a:srgbClr val="0070C0"/>
                </a:solidFill>
                <a:latin typeface="+mn-ea"/>
                <a:cs typeface="微软雅黑" panose="020B0503020204020204" pitchFamily="34" charset="-122"/>
                <a:sym typeface="+mn-ea"/>
              </a:rPr>
              <a:t>5000</a:t>
            </a:r>
            <a:r>
              <a:rPr lang="zh-CN" altLang="en-US" sz="1500" b="1" dirty="0" smtClean="0">
                <a:solidFill>
                  <a:srgbClr val="0070C0"/>
                </a:solidFill>
                <a:latin typeface="+mn-ea"/>
                <a:cs typeface="微软雅黑" panose="020B0503020204020204" pitchFamily="34" charset="-122"/>
                <a:sym typeface="+mn-ea"/>
              </a:rPr>
              <a:t>元资金补贴。</a:t>
            </a:r>
            <a:endParaRPr lang="en-US" altLang="zh-CN" sz="1500" b="1" dirty="0" smtClean="0">
              <a:solidFill>
                <a:srgbClr val="0070C0"/>
              </a:solidFill>
              <a:latin typeface="+mn-ea"/>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64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涉及促进汽车消费方面的地方政策措施（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13</a:t>
            </a:r>
            <a:r>
              <a:rPr lang="zh-CN" altLang="en-US" sz="1500" dirty="0" smtClean="0">
                <a:latin typeface="+mn-ea"/>
                <a:cs typeface="微软雅黑" panose="020B0503020204020204" pitchFamily="34" charset="-122"/>
                <a:sym typeface="+mn-ea"/>
              </a:rPr>
              <a:t>日，陕西省印发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进一步提振信心恢复活力推动经济社会平稳健康发展的若干措施</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若干政策</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中提出，</a:t>
            </a:r>
            <a:r>
              <a:rPr lang="zh-CN" altLang="en-US" sz="1500" b="1" dirty="0" smtClean="0">
                <a:solidFill>
                  <a:srgbClr val="0070C0"/>
                </a:solidFill>
                <a:latin typeface="+mn-ea"/>
                <a:cs typeface="微软雅黑" panose="020B0503020204020204" pitchFamily="34" charset="-122"/>
                <a:sym typeface="+mn-ea"/>
              </a:rPr>
              <a:t>支持市（区）发放消费券，扩大汽车消费和绿色智能消费，省级财政按一定比例予以补贴，落实新能源汽车免征车辆购置税延续等优惠政策，</a:t>
            </a:r>
            <a:r>
              <a:rPr lang="zh-CN" altLang="en-US" sz="1500" dirty="0" smtClean="0">
                <a:latin typeface="+mn-ea"/>
                <a:cs typeface="微软雅黑" panose="020B0503020204020204" pitchFamily="34" charset="-122"/>
                <a:sym typeface="+mn-ea"/>
              </a:rPr>
              <a:t>优化新能源汽车使用环境，加快推进充电设施建设，引导充电桩运营企业适当下调充电服务费。</a:t>
            </a:r>
            <a:endParaRPr lang="en-US" altLang="zh-CN" sz="1500" dirty="0" smtClean="0">
              <a:latin typeface="+mn-ea"/>
              <a:cs typeface="微软雅黑" panose="020B0503020204020204" pitchFamily="34" charset="-122"/>
              <a:sym typeface="+mn-ea"/>
            </a:endParaRPr>
          </a:p>
          <a:p>
            <a:pPr>
              <a:lnSpc>
                <a:spcPct val="130000"/>
              </a:lnSpc>
            </a:pPr>
            <a:r>
              <a:rPr lang="en-US" altLang="zh-CN" sz="1500" dirty="0" smtClean="0">
                <a:latin typeface="+mn-ea"/>
                <a:cs typeface="微软雅黑" panose="020B0503020204020204" pitchFamily="34" charset="-122"/>
                <a:sym typeface="+mn-ea"/>
              </a:rPr>
              <a:t>       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28</a:t>
            </a:r>
            <a:r>
              <a:rPr lang="zh-CN" altLang="en-US" sz="1500" dirty="0" smtClean="0">
                <a:latin typeface="+mn-ea"/>
                <a:cs typeface="微软雅黑" panose="020B0503020204020204" pitchFamily="34" charset="-122"/>
                <a:sym typeface="+mn-ea"/>
              </a:rPr>
              <a:t>日，福建省实施</a:t>
            </a:r>
            <a:r>
              <a:rPr lang="en-US" altLang="zh-CN" sz="1500" dirty="0" smtClean="0">
                <a:latin typeface="+mn-ea"/>
                <a:cs typeface="微软雅黑" panose="020B0503020204020204" pitchFamily="34" charset="-122"/>
                <a:sym typeface="+mn-ea"/>
              </a:rPr>
              <a:t>2023</a:t>
            </a:r>
            <a:r>
              <a:rPr lang="zh-CN" altLang="en-US" sz="1500" dirty="0" smtClean="0">
                <a:latin typeface="+mn-ea"/>
                <a:cs typeface="微软雅黑" panose="020B0503020204020204" pitchFamily="34" charset="-122"/>
                <a:sym typeface="+mn-ea"/>
              </a:rPr>
              <a:t>年扩消费八大行动。其中在实施大宗消费提振行动提出，扩大汽车消费，</a:t>
            </a:r>
            <a:r>
              <a:rPr lang="zh-CN" altLang="en-US" sz="1500" b="1" dirty="0" smtClean="0">
                <a:solidFill>
                  <a:srgbClr val="0070C0"/>
                </a:solidFill>
                <a:latin typeface="+mn-ea"/>
                <a:cs typeface="微软雅黑" panose="020B0503020204020204" pitchFamily="34" charset="-122"/>
                <a:sym typeface="+mn-ea"/>
              </a:rPr>
              <a:t>省级安排资金，支持各地商务部门出台汽车促销补贴政策，对消费者购买新车给予一定资金补贴。</a:t>
            </a:r>
            <a:r>
              <a:rPr lang="zh-CN" altLang="en-US" sz="1500" dirty="0" smtClean="0">
                <a:latin typeface="+mn-ea"/>
                <a:cs typeface="微软雅黑" panose="020B0503020204020204" pitchFamily="34" charset="-122"/>
                <a:sym typeface="+mn-ea"/>
              </a:rPr>
              <a:t>开展汽车下乡活动，省里组织本土汽车厂商和主流汽车品牌，采取县城定展和乡镇巡展的方式，举办</a:t>
            </a:r>
            <a:r>
              <a:rPr lang="en-US" altLang="zh-CN" sz="1500" dirty="0" smtClean="0">
                <a:latin typeface="+mn-ea"/>
                <a:cs typeface="微软雅黑" panose="020B0503020204020204" pitchFamily="34" charset="-122"/>
                <a:sym typeface="+mn-ea"/>
              </a:rPr>
              <a:t>10</a:t>
            </a:r>
            <a:r>
              <a:rPr lang="zh-CN" altLang="en-US" sz="1500" dirty="0" smtClean="0">
                <a:latin typeface="+mn-ea"/>
                <a:cs typeface="微软雅黑" panose="020B0503020204020204" pitchFamily="34" charset="-122"/>
                <a:sym typeface="+mn-ea"/>
              </a:rPr>
              <a:t>场以上汽车下乡活动。鼓励各地举办形式多样的汽车下乡、展会和嘉年华活动。</a:t>
            </a:r>
            <a:endParaRPr lang="en-US" altLang="zh-CN" sz="1500" dirty="0" smtClean="0">
              <a:latin typeface="+mn-ea"/>
              <a:cs typeface="微软雅黑" panose="020B0503020204020204" pitchFamily="34" charset="-122"/>
              <a:sym typeface="+mn-ea"/>
            </a:endParaRPr>
          </a:p>
          <a:p>
            <a:pPr>
              <a:lnSpc>
                <a:spcPct val="130000"/>
              </a:lnSpc>
            </a:pPr>
            <a:r>
              <a:rPr lang="en-US" altLang="zh-CN" sz="1500" dirty="0" smtClean="0">
                <a:latin typeface="+mn-ea"/>
                <a:cs typeface="微软雅黑" panose="020B0503020204020204" pitchFamily="34" charset="-122"/>
                <a:sym typeface="+mn-ea"/>
              </a:rPr>
              <a:t>       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3</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a:t>
            </a:r>
            <a:r>
              <a:rPr lang="zh-CN" altLang="en-US" sz="1500" dirty="0" smtClean="0">
                <a:latin typeface="+mn-ea"/>
                <a:cs typeface="微软雅黑" panose="020B0503020204020204" pitchFamily="34" charset="-122"/>
                <a:sym typeface="+mn-ea"/>
              </a:rPr>
              <a:t>日，北京市商务局发布消息称，本市</a:t>
            </a:r>
            <a:r>
              <a:rPr lang="en-US" altLang="zh-CN" sz="1500" dirty="0" smtClean="0">
                <a:latin typeface="+mn-ea"/>
                <a:cs typeface="微软雅黑" panose="020B0503020204020204" pitchFamily="34" charset="-122"/>
                <a:sym typeface="+mn-ea"/>
              </a:rPr>
              <a:t>2023</a:t>
            </a:r>
            <a:r>
              <a:rPr lang="zh-CN" altLang="en-US" sz="1500" dirty="0" smtClean="0">
                <a:latin typeface="+mn-ea"/>
                <a:cs typeface="微软雅黑" panose="020B0503020204020204" pitchFamily="34" charset="-122"/>
                <a:sym typeface="+mn-ea"/>
              </a:rPr>
              <a:t>年将继续实施乘用车置换新能源车补贴政策，补贴标准和方式都与</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年保持一致。</a:t>
            </a:r>
            <a:r>
              <a:rPr lang="en-US" altLang="zh-CN" sz="1500" b="1" dirty="0" smtClean="0">
                <a:solidFill>
                  <a:srgbClr val="0070C0"/>
                </a:solidFill>
                <a:latin typeface="+mn-ea"/>
                <a:cs typeface="微软雅黑" panose="020B0503020204020204" pitchFamily="34" charset="-122"/>
                <a:sym typeface="+mn-ea"/>
              </a:rPr>
              <a:t>2023</a:t>
            </a:r>
            <a:r>
              <a:rPr lang="zh-CN" altLang="en-US" sz="1500" b="1" dirty="0" smtClean="0">
                <a:solidFill>
                  <a:srgbClr val="0070C0"/>
                </a:solidFill>
                <a:latin typeface="+mn-ea"/>
                <a:cs typeface="微软雅黑" panose="020B0503020204020204" pitchFamily="34" charset="-122"/>
                <a:sym typeface="+mn-ea"/>
              </a:rPr>
              <a:t>年</a:t>
            </a:r>
            <a:r>
              <a:rPr lang="en-US" altLang="zh-CN" sz="1500" b="1" dirty="0" smtClean="0">
                <a:solidFill>
                  <a:srgbClr val="0070C0"/>
                </a:solidFill>
                <a:latin typeface="+mn-ea"/>
                <a:cs typeface="微软雅黑" panose="020B0503020204020204" pitchFamily="34" charset="-122"/>
                <a:sym typeface="+mn-ea"/>
              </a:rPr>
              <a:t>3</a:t>
            </a:r>
            <a:r>
              <a:rPr lang="zh-CN" altLang="en-US" sz="1500" b="1" dirty="0" smtClean="0">
                <a:solidFill>
                  <a:srgbClr val="0070C0"/>
                </a:solidFill>
                <a:latin typeface="+mn-ea"/>
                <a:cs typeface="微软雅黑" panose="020B0503020204020204" pitchFamily="34" charset="-122"/>
                <a:sym typeface="+mn-ea"/>
              </a:rPr>
              <a:t>月</a:t>
            </a:r>
            <a:r>
              <a:rPr lang="en-US" altLang="zh-CN" sz="1500" b="1" dirty="0" smtClean="0">
                <a:solidFill>
                  <a:srgbClr val="0070C0"/>
                </a:solidFill>
                <a:latin typeface="+mn-ea"/>
                <a:cs typeface="微软雅黑" panose="020B0503020204020204" pitchFamily="34" charset="-122"/>
                <a:sym typeface="+mn-ea"/>
              </a:rPr>
              <a:t>1</a:t>
            </a:r>
            <a:r>
              <a:rPr lang="zh-CN" altLang="en-US" sz="1500" b="1" dirty="0" smtClean="0">
                <a:solidFill>
                  <a:srgbClr val="0070C0"/>
                </a:solidFill>
                <a:latin typeface="+mn-ea"/>
                <a:cs typeface="微软雅黑" panose="020B0503020204020204" pitchFamily="34" charset="-122"/>
                <a:sym typeface="+mn-ea"/>
              </a:rPr>
              <a:t>日至</a:t>
            </a:r>
            <a:r>
              <a:rPr lang="en-US" altLang="zh-CN" sz="1500" b="1" dirty="0" smtClean="0">
                <a:solidFill>
                  <a:srgbClr val="0070C0"/>
                </a:solidFill>
                <a:latin typeface="+mn-ea"/>
                <a:cs typeface="微软雅黑" panose="020B0503020204020204" pitchFamily="34" charset="-122"/>
                <a:sym typeface="+mn-ea"/>
              </a:rPr>
              <a:t>8</a:t>
            </a:r>
            <a:r>
              <a:rPr lang="zh-CN" altLang="en-US" sz="1500" b="1" dirty="0" smtClean="0">
                <a:solidFill>
                  <a:srgbClr val="0070C0"/>
                </a:solidFill>
                <a:latin typeface="+mn-ea"/>
                <a:cs typeface="微软雅黑" panose="020B0503020204020204" pitchFamily="34" charset="-122"/>
                <a:sym typeface="+mn-ea"/>
              </a:rPr>
              <a:t>月</a:t>
            </a:r>
            <a:r>
              <a:rPr lang="en-US" altLang="zh-CN" sz="1500" b="1" dirty="0" smtClean="0">
                <a:solidFill>
                  <a:srgbClr val="0070C0"/>
                </a:solidFill>
                <a:latin typeface="+mn-ea"/>
                <a:cs typeface="微软雅黑" panose="020B0503020204020204" pitchFamily="34" charset="-122"/>
                <a:sym typeface="+mn-ea"/>
              </a:rPr>
              <a:t>31</a:t>
            </a:r>
            <a:r>
              <a:rPr lang="zh-CN" altLang="en-US" sz="1500" b="1" dirty="0" smtClean="0">
                <a:solidFill>
                  <a:srgbClr val="0070C0"/>
                </a:solidFill>
                <a:latin typeface="+mn-ea"/>
                <a:cs typeface="微软雅黑" panose="020B0503020204020204" pitchFamily="34" charset="-122"/>
                <a:sym typeface="+mn-ea"/>
              </a:rPr>
              <a:t>日期间，个人消费者报废或转出本市注册登记在本人名下</a:t>
            </a:r>
            <a:r>
              <a:rPr lang="en-US" altLang="zh-CN" sz="1500" b="1" dirty="0" smtClean="0">
                <a:solidFill>
                  <a:srgbClr val="0070C0"/>
                </a:solidFill>
                <a:latin typeface="+mn-ea"/>
                <a:cs typeface="微软雅黑" panose="020B0503020204020204" pitchFamily="34" charset="-122"/>
                <a:sym typeface="+mn-ea"/>
              </a:rPr>
              <a:t>1</a:t>
            </a:r>
            <a:r>
              <a:rPr lang="zh-CN" altLang="en-US" sz="1500" b="1" dirty="0" smtClean="0">
                <a:solidFill>
                  <a:srgbClr val="0070C0"/>
                </a:solidFill>
                <a:latin typeface="+mn-ea"/>
                <a:cs typeface="微软雅黑" panose="020B0503020204020204" pitchFamily="34" charset="-122"/>
                <a:sym typeface="+mn-ea"/>
              </a:rPr>
              <a:t>年以上的乘用车，并在本市汽车销售企业新购新能源小客车，可获得</a:t>
            </a:r>
            <a:r>
              <a:rPr lang="en-US" altLang="zh-CN" sz="1500" b="1" dirty="0" smtClean="0">
                <a:solidFill>
                  <a:srgbClr val="0070C0"/>
                </a:solidFill>
                <a:latin typeface="+mn-ea"/>
                <a:cs typeface="微软雅黑" panose="020B0503020204020204" pitchFamily="34" charset="-122"/>
                <a:sym typeface="+mn-ea"/>
              </a:rPr>
              <a:t>8000</a:t>
            </a:r>
            <a:r>
              <a:rPr lang="zh-CN" altLang="en-US" sz="1500" b="1" dirty="0" smtClean="0">
                <a:solidFill>
                  <a:srgbClr val="0070C0"/>
                </a:solidFill>
                <a:latin typeface="+mn-ea"/>
                <a:cs typeface="微软雅黑" panose="020B0503020204020204" pitchFamily="34" charset="-122"/>
                <a:sym typeface="+mn-ea"/>
              </a:rPr>
              <a:t>元或</a:t>
            </a:r>
            <a:r>
              <a:rPr lang="en-US" altLang="zh-CN" sz="1500" b="1" dirty="0" smtClean="0">
                <a:solidFill>
                  <a:srgbClr val="0070C0"/>
                </a:solidFill>
                <a:latin typeface="+mn-ea"/>
                <a:cs typeface="微软雅黑" panose="020B0503020204020204" pitchFamily="34" charset="-122"/>
                <a:sym typeface="+mn-ea"/>
              </a:rPr>
              <a:t>10000</a:t>
            </a:r>
            <a:r>
              <a:rPr lang="zh-CN" altLang="en-US" sz="1500" b="1" dirty="0" smtClean="0">
                <a:solidFill>
                  <a:srgbClr val="0070C0"/>
                </a:solidFill>
                <a:latin typeface="+mn-ea"/>
                <a:cs typeface="微软雅黑" panose="020B0503020204020204" pitchFamily="34" charset="-122"/>
                <a:sym typeface="+mn-ea"/>
              </a:rPr>
              <a:t>元补贴。</a:t>
            </a:r>
            <a:endParaRPr lang="zh-CN" altLang="en-US" sz="1500" dirty="0" smtClean="0">
              <a:latin typeface="+mn-ea"/>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地方政策中涉及搞活汽车流通措施的综合分析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64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涉及促进汽车消费方面的地方政策措施（</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3</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6</a:t>
            </a:r>
            <a:r>
              <a:rPr lang="zh-CN" altLang="en-US" sz="1500" dirty="0" smtClean="0">
                <a:latin typeface="+mn-ea"/>
                <a:cs typeface="微软雅黑" panose="020B0503020204020204" pitchFamily="34" charset="-122"/>
                <a:sym typeface="+mn-ea"/>
              </a:rPr>
              <a:t>日，上海市经济和信息化委员会印发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a:t>
            </a:r>
            <a:r>
              <a:rPr lang="en-US" altLang="zh-CN" sz="1500" dirty="0" smtClean="0">
                <a:latin typeface="+mn-ea"/>
                <a:cs typeface="微软雅黑" panose="020B0503020204020204" pitchFamily="34" charset="-122"/>
                <a:sym typeface="+mn-ea"/>
              </a:rPr>
              <a:t>2023</a:t>
            </a:r>
            <a:r>
              <a:rPr lang="zh-CN" altLang="en-US" sz="1500" dirty="0" smtClean="0">
                <a:latin typeface="+mn-ea"/>
                <a:cs typeface="微软雅黑" panose="020B0503020204020204" pitchFamily="34" charset="-122"/>
                <a:sym typeface="+mn-ea"/>
              </a:rPr>
              <a:t>年度上海市鼓励购买和使用新能源汽车实施办法相关操作流程的通知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。根据</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上海市鼓励购买和使用新能源汽车实施办法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（沪府办规</a:t>
            </a:r>
            <a:r>
              <a:rPr lang="en-US" altLang="zh-CN" sz="1500" dirty="0" smtClean="0">
                <a:latin typeface="+mn-ea"/>
                <a:cs typeface="微软雅黑" panose="020B0503020204020204" pitchFamily="34" charset="-122"/>
                <a:sym typeface="+mn-ea"/>
              </a:rPr>
              <a:t>〔2021〕3</a:t>
            </a:r>
            <a:r>
              <a:rPr lang="zh-CN" altLang="en-US" sz="1500" dirty="0" smtClean="0">
                <a:latin typeface="+mn-ea"/>
                <a:cs typeface="微软雅黑" panose="020B0503020204020204" pitchFamily="34" charset="-122"/>
                <a:sym typeface="+mn-ea"/>
              </a:rPr>
              <a:t>号）明确相关操作流程。本通知自发布之日起施行，有效期至</a:t>
            </a:r>
            <a:r>
              <a:rPr lang="en-US" altLang="zh-CN" sz="1500" dirty="0" smtClean="0">
                <a:latin typeface="+mn-ea"/>
                <a:cs typeface="微软雅黑" panose="020B0503020204020204" pitchFamily="34" charset="-122"/>
                <a:sym typeface="+mn-ea"/>
              </a:rPr>
              <a:t>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12</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31</a:t>
            </a:r>
            <a:r>
              <a:rPr lang="zh-CN" altLang="en-US" sz="1500" dirty="0" smtClean="0">
                <a:latin typeface="+mn-ea"/>
                <a:cs typeface="微软雅黑" panose="020B0503020204020204" pitchFamily="34" charset="-122"/>
                <a:sym typeface="+mn-ea"/>
              </a:rPr>
              <a:t>日。生产厂商、进口新能源汽车生产厂商设立或授权的销售公司向上海市经济和信息化委员会提出申请，市经济信息化委依据质检中心出具的评估报告进行车型登记，相关信息向社会公布。新能源汽车生产厂商须在车型登记完成后，为具备购车资格的消费者经管理系统申请确认凭证等。</a:t>
            </a:r>
            <a:endParaRPr lang="en-US" altLang="zh-CN" sz="1500" dirty="0" smtClean="0">
              <a:latin typeface="+mn-ea"/>
              <a:cs typeface="微软雅黑" panose="020B0503020204020204" pitchFamily="34" charset="-122"/>
              <a:sym typeface="+mn-ea"/>
            </a:endParaRPr>
          </a:p>
          <a:p>
            <a:pPr>
              <a:lnSpc>
                <a:spcPct val="130000"/>
              </a:lnSpc>
            </a:pPr>
            <a:r>
              <a:rPr lang="en-US" altLang="zh-CN" sz="1500" dirty="0" smtClean="0">
                <a:latin typeface="+mn-ea"/>
                <a:cs typeface="微软雅黑" panose="020B0503020204020204" pitchFamily="34" charset="-122"/>
                <a:sym typeface="+mn-ea"/>
              </a:rPr>
              <a:t>       2023</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3</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13</a:t>
            </a:r>
            <a:r>
              <a:rPr lang="zh-CN" altLang="en-US" sz="1500" dirty="0" smtClean="0">
                <a:latin typeface="+mn-ea"/>
                <a:cs typeface="微软雅黑" panose="020B0503020204020204" pitchFamily="34" charset="-122"/>
                <a:sym typeface="+mn-ea"/>
              </a:rPr>
              <a:t>日，宁夏自治区发展改革委印发“关于</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十四五”扩大内需实施方案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对外进行部分公开发布的函”。</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方案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提出，</a:t>
            </a:r>
            <a:r>
              <a:rPr lang="zh-CN" altLang="en-US" sz="1500" b="1" dirty="0" smtClean="0">
                <a:solidFill>
                  <a:srgbClr val="0070C0"/>
                </a:solidFill>
                <a:latin typeface="+mn-ea"/>
                <a:cs typeface="微软雅黑" panose="020B0503020204020204" pitchFamily="34" charset="-122"/>
                <a:sym typeface="+mn-ea"/>
              </a:rPr>
              <a:t>落实好减征车辆购置税政策，着力提振汽车消费市场。大力推动非营运二手车异地交易“跨省通办”政策落地。推进农用汽车下乡，</a:t>
            </a:r>
            <a:r>
              <a:rPr lang="zh-CN" altLang="en-US" sz="1500" dirty="0" smtClean="0">
                <a:latin typeface="+mn-ea"/>
                <a:cs typeface="微软雅黑" panose="020B0503020204020204" pitchFamily="34" charset="-122"/>
                <a:sym typeface="+mn-ea"/>
              </a:rPr>
              <a:t>加快停车场、充电桩、换电站等配套设施建设。</a:t>
            </a:r>
            <a:r>
              <a:rPr lang="zh-CN" altLang="en-US" sz="1500" b="1" dirty="0" smtClean="0">
                <a:solidFill>
                  <a:srgbClr val="0070C0"/>
                </a:solidFill>
                <a:latin typeface="+mn-ea"/>
                <a:cs typeface="微软雅黑" panose="020B0503020204020204" pitchFamily="34" charset="-122"/>
                <a:sym typeface="+mn-ea"/>
              </a:rPr>
              <a:t>积极推广纯电动汽车、氢能汽车等新能源汽车。</a:t>
            </a:r>
            <a:r>
              <a:rPr lang="zh-CN" altLang="en-US" sz="1500" dirty="0" smtClean="0">
                <a:latin typeface="+mn-ea"/>
                <a:cs typeface="微软雅黑" panose="020B0503020204020204" pitchFamily="34" charset="-122"/>
                <a:sym typeface="+mn-ea"/>
              </a:rPr>
              <a:t>推动城市公共服务车辆电动化替代，新增和更新公交车中新能源公交比例不低于</a:t>
            </a:r>
            <a:r>
              <a:rPr lang="en-US" altLang="zh-CN" sz="1500" dirty="0" smtClean="0">
                <a:latin typeface="+mn-ea"/>
                <a:cs typeface="微软雅黑" panose="020B0503020204020204" pitchFamily="34" charset="-122"/>
                <a:sym typeface="+mn-ea"/>
              </a:rPr>
              <a:t>80%</a:t>
            </a:r>
            <a:r>
              <a:rPr lang="zh-CN" altLang="en-US" sz="1500" dirty="0" smtClean="0">
                <a:latin typeface="+mn-ea"/>
                <a:cs typeface="微软雅黑" panose="020B0503020204020204" pitchFamily="34" charset="-122"/>
                <a:sym typeface="+mn-ea"/>
              </a:rPr>
              <a:t>，鼓励新增和更新的城市公共交通、出租汽车、市政车辆和城市物流配送车辆，以及大气污染防治重点区域物流园区需采用新能源和清洁能源运输装备。</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756</TotalTime>
  <Words>4145</Words>
  <Application>Microsoft Office PowerPoint</Application>
  <PresentationFormat>全屏显示(16:9)</PresentationFormat>
  <Paragraphs>95</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275</cp:revision>
  <dcterms:created xsi:type="dcterms:W3CDTF">2017-08-15T01:04:00Z</dcterms:created>
  <dcterms:modified xsi:type="dcterms:W3CDTF">2023-03-17T07:16:58Z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