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302" r:id="rId2"/>
    <p:sldId id="288" r:id="rId3"/>
    <p:sldId id="312" r:id="rId4"/>
    <p:sldId id="324" r:id="rId5"/>
    <p:sldId id="305" r:id="rId6"/>
    <p:sldId id="311" r:id="rId7"/>
    <p:sldId id="325" r:id="rId8"/>
    <p:sldId id="306" r:id="rId9"/>
    <p:sldId id="323" r:id="rId10"/>
    <p:sldId id="322" r:id="rId11"/>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1"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68" d="100"/>
          <a:sy n="68" d="100"/>
        </p:scale>
        <p:origin x="616" y="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t>北京国产新车月度销售趋势图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5"/>
          <c:order val="5"/>
          <c:tx>
            <c:strRef>
              <c:f>Sheet1!$A$7</c:f>
              <c:strCache>
                <c:ptCount val="1"/>
                <c:pt idx="0">
                  <c:v>2022年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47642</c:v>
                </c:pt>
                <c:pt idx="1">
                  <c:v>28083</c:v>
                </c:pt>
                <c:pt idx="2">
                  <c:v>47221</c:v>
                </c:pt>
                <c:pt idx="3">
                  <c:v>36944</c:v>
                </c:pt>
                <c:pt idx="4">
                  <c:v>23957</c:v>
                </c:pt>
                <c:pt idx="5">
                  <c:v>49633</c:v>
                </c:pt>
                <c:pt idx="6">
                  <c:v>59026</c:v>
                </c:pt>
                <c:pt idx="7">
                  <c:v>61460</c:v>
                </c:pt>
                <c:pt idx="8">
                  <c:v>60616</c:v>
                </c:pt>
                <c:pt idx="9">
                  <c:v>43232</c:v>
                </c:pt>
                <c:pt idx="10">
                  <c:v>43465</c:v>
                </c:pt>
                <c:pt idx="11">
                  <c:v>65240</c:v>
                </c:pt>
              </c:numCache>
            </c:numRef>
          </c:val>
          <c:extLst>
            <c:ext xmlns:c16="http://schemas.microsoft.com/office/drawing/2014/chart" uri="{C3380CC4-5D6E-409C-BE32-E72D297353CC}">
              <c16:uniqueId val="{00000000-55CA-41EC-8CF1-5A304C8479A0}"/>
            </c:ext>
          </c:extLst>
        </c:ser>
        <c:ser>
          <c:idx val="7"/>
          <c:order val="7"/>
          <c:tx>
            <c:strRef>
              <c:f>Sheet1!$A$9</c:f>
              <c:strCache>
                <c:ptCount val="1"/>
                <c:pt idx="0">
                  <c:v>2023年</c:v>
                </c:pt>
              </c:strCache>
            </c:strRef>
          </c:tx>
          <c:spPr>
            <a:solidFill>
              <a:srgbClr val="00B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24728</c:v>
                </c:pt>
                <c:pt idx="1">
                  <c:v>35901</c:v>
                </c:pt>
                <c:pt idx="2">
                  <c:v>50465</c:v>
                </c:pt>
              </c:numCache>
            </c:numRef>
          </c:val>
          <c:extLst>
            <c:ext xmlns:c16="http://schemas.microsoft.com/office/drawing/2014/chart" uri="{C3380CC4-5D6E-409C-BE32-E72D297353CC}">
              <c16:uniqueId val="{00000001-1F9E-467D-AFE6-2D9B13FD91B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xmlns:c15="http://schemas.microsoft.com/office/drawing/2012/chart">
                  <c:ext xmlns:c16="http://schemas.microsoft.com/office/drawing/2014/chart" uri="{C3380CC4-5D6E-409C-BE32-E72D297353CC}">
                    <c16:uniqueId val="{00000001-9515-4366-B9D5-B22EE22EA329}"/>
                  </c:ext>
                </c:extLst>
              </c15:ser>
            </c15:filteredBarSeries>
            <c15:filteredBarSeries>
              <c15:ser>
                <c:idx val="6"/>
                <c:order val="6"/>
                <c:tx>
                  <c:strRef>
                    <c:extLst xmlns:c15="http://schemas.microsoft.com/office/drawing/2012/chart">
                      <c:ext xmlns:c15="http://schemas.microsoft.com/office/drawing/2012/chart" uri="{02D57815-91ED-43cb-92C2-25804820EDAC}">
                        <c15:formulaRef>
                          <c15:sqref>Sheet1!$A$8</c15:sqref>
                        </c15:formulaRef>
                      </c:ext>
                    </c:extLst>
                    <c:strCache>
                      <c:ptCount val="1"/>
                      <c:pt idx="0">
                        <c:v>2023年</c:v>
                      </c:pt>
                    </c:strCache>
                  </c:strRef>
                </c:tx>
                <c:spPr>
                  <a:solidFill>
                    <a:srgbClr val="00B0F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Sheet1!$B$8:$M$8</c15:sqref>
                        </c15:formulaRef>
                      </c:ext>
                    </c:extLst>
                    <c:numCache>
                      <c:formatCode>General</c:formatCode>
                      <c:ptCount val="12"/>
                      <c:pt idx="0">
                        <c:v>27653</c:v>
                      </c:pt>
                    </c:numCache>
                  </c:numRef>
                </c:val>
                <c:extLst xmlns:c15="http://schemas.microsoft.com/office/drawing/2012/chart">
                  <c:ext xmlns:c16="http://schemas.microsoft.com/office/drawing/2014/chart" uri="{C3380CC4-5D6E-409C-BE32-E72D297353CC}">
                    <c16:uniqueId val="{00000000-1F9E-467D-AFE6-2D9B13FD91B0}"/>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10229505054122474"/>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71AB-44BF-8AC4-323C495991A3}"/>
                </c:ext>
              </c:extLst>
            </c:dLbl>
            <c:dLbl>
              <c:idx val="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71AB-44BF-8AC4-323C495991A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ayout>
        <c:manualLayout>
          <c:xMode val="edge"/>
          <c:yMode val="edge"/>
          <c:x val="0.37083348447634951"/>
          <c:y val="0.146570631813663"/>
          <c:w val="0.25833303104730093"/>
          <c:h val="8.040473368792931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3</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日产</c:v>
                </c:pt>
                <c:pt idx="1">
                  <c:v>奥迪</c:v>
                </c:pt>
                <c:pt idx="2">
                  <c:v>奔驰</c:v>
                </c:pt>
                <c:pt idx="3">
                  <c:v>宝马</c:v>
                </c:pt>
                <c:pt idx="4">
                  <c:v>北汽新能源</c:v>
                </c:pt>
                <c:pt idx="5">
                  <c:v>本田</c:v>
                </c:pt>
                <c:pt idx="6">
                  <c:v>特斯拉</c:v>
                </c:pt>
                <c:pt idx="7">
                  <c:v>比亚迪</c:v>
                </c:pt>
                <c:pt idx="8">
                  <c:v>丰田</c:v>
                </c:pt>
                <c:pt idx="9">
                  <c:v>大众</c:v>
                </c:pt>
              </c:strCache>
            </c:strRef>
          </c:cat>
          <c:val>
            <c:numRef>
              <c:f>Sheet1!$B$2:$B$11</c:f>
              <c:numCache>
                <c:formatCode>General</c:formatCode>
                <c:ptCount val="10"/>
                <c:pt idx="0">
                  <c:v>2058</c:v>
                </c:pt>
                <c:pt idx="1">
                  <c:v>2272</c:v>
                </c:pt>
                <c:pt idx="2">
                  <c:v>2318</c:v>
                </c:pt>
                <c:pt idx="3">
                  <c:v>2565</c:v>
                </c:pt>
                <c:pt idx="4">
                  <c:v>2733</c:v>
                </c:pt>
                <c:pt idx="5">
                  <c:v>2794</c:v>
                </c:pt>
                <c:pt idx="6">
                  <c:v>2884</c:v>
                </c:pt>
                <c:pt idx="7">
                  <c:v>3224</c:v>
                </c:pt>
                <c:pt idx="8">
                  <c:v>4606</c:v>
                </c:pt>
                <c:pt idx="9">
                  <c:v>5019</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2</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c:v>
                </c:pt>
                <c:pt idx="1">
                  <c:v>别克</c:v>
                </c:pt>
                <c:pt idx="2">
                  <c:v>日产</c:v>
                </c:pt>
                <c:pt idx="3">
                  <c:v>奥迪</c:v>
                </c:pt>
                <c:pt idx="4">
                  <c:v>宝马</c:v>
                </c:pt>
                <c:pt idx="5">
                  <c:v>本田</c:v>
                </c:pt>
                <c:pt idx="6">
                  <c:v>奔驰</c:v>
                </c:pt>
                <c:pt idx="7">
                  <c:v>比亚迪</c:v>
                </c:pt>
                <c:pt idx="8">
                  <c:v>大众</c:v>
                </c:pt>
                <c:pt idx="9">
                  <c:v>丰田</c:v>
                </c:pt>
              </c:strCache>
            </c:strRef>
          </c:cat>
          <c:val>
            <c:numRef>
              <c:f>Sheet1!$B$2:$B$11</c:f>
              <c:numCache>
                <c:formatCode>General</c:formatCode>
                <c:ptCount val="10"/>
                <c:pt idx="0">
                  <c:v>1122</c:v>
                </c:pt>
                <c:pt idx="1">
                  <c:v>1183</c:v>
                </c:pt>
                <c:pt idx="2">
                  <c:v>1297</c:v>
                </c:pt>
                <c:pt idx="3">
                  <c:v>1493</c:v>
                </c:pt>
                <c:pt idx="4">
                  <c:v>1828</c:v>
                </c:pt>
                <c:pt idx="5">
                  <c:v>1836</c:v>
                </c:pt>
                <c:pt idx="6">
                  <c:v>1950</c:v>
                </c:pt>
                <c:pt idx="7">
                  <c:v>2126</c:v>
                </c:pt>
                <c:pt idx="8">
                  <c:v>3828</c:v>
                </c:pt>
                <c:pt idx="9">
                  <c:v>3868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t>北京</a:t>
            </a:r>
            <a:r>
              <a:rPr lang="en-US" altLang="zh-CN" dirty="0"/>
              <a:t>2023</a:t>
            </a:r>
            <a:r>
              <a:rPr lang="zh-CN" altLang="en-US" dirty="0"/>
              <a:t>年</a:t>
            </a:r>
            <a:r>
              <a:rPr lang="en-US" altLang="zh-CN" dirty="0"/>
              <a:t>1</a:t>
            </a:r>
            <a:r>
              <a:rPr lang="zh-CN" altLang="en-US" dirty="0"/>
              <a:t>季度国产乘用车</a:t>
            </a:r>
            <a:endParaRPr lang="en-US" altLang="zh-CN" dirty="0"/>
          </a:p>
          <a:p>
            <a:pPr>
              <a:defRPr/>
            </a:pPr>
            <a:r>
              <a:rPr lang="zh-CN" altLang="en-US" dirty="0"/>
              <a:t>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日产</c:v>
                </c:pt>
                <c:pt idx="1">
                  <c:v>北汽新能源</c:v>
                </c:pt>
                <c:pt idx="2">
                  <c:v>特斯拉</c:v>
                </c:pt>
                <c:pt idx="3">
                  <c:v>奥迪</c:v>
                </c:pt>
                <c:pt idx="4">
                  <c:v>本田</c:v>
                </c:pt>
                <c:pt idx="5">
                  <c:v>奔驰</c:v>
                </c:pt>
                <c:pt idx="6">
                  <c:v>宝马</c:v>
                </c:pt>
                <c:pt idx="7">
                  <c:v>比亚迪</c:v>
                </c:pt>
                <c:pt idx="8">
                  <c:v>丰田</c:v>
                </c:pt>
                <c:pt idx="9">
                  <c:v>大众</c:v>
                </c:pt>
              </c:strCache>
            </c:strRef>
          </c:cat>
          <c:val>
            <c:numRef>
              <c:f>Sheet1!$B$2:$B$11</c:f>
              <c:numCache>
                <c:formatCode>General</c:formatCode>
                <c:ptCount val="10"/>
                <c:pt idx="0">
                  <c:v>4112</c:v>
                </c:pt>
                <c:pt idx="1">
                  <c:v>4132</c:v>
                </c:pt>
                <c:pt idx="2">
                  <c:v>4812</c:v>
                </c:pt>
                <c:pt idx="3">
                  <c:v>4998</c:v>
                </c:pt>
                <c:pt idx="4">
                  <c:v>5598</c:v>
                </c:pt>
                <c:pt idx="5">
                  <c:v>6054</c:v>
                </c:pt>
                <c:pt idx="6">
                  <c:v>6334</c:v>
                </c:pt>
                <c:pt idx="7">
                  <c:v>7263</c:v>
                </c:pt>
                <c:pt idx="8">
                  <c:v>10812</c:v>
                </c:pt>
                <c:pt idx="9">
                  <c:v>11265</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t>北京国产新能源汽车月度销售趋势图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5"/>
          <c:order val="5"/>
          <c:tx>
            <c:strRef>
              <c:f>Sheet1!$A$7</c:f>
              <c:strCache>
                <c:ptCount val="1"/>
                <c:pt idx="0">
                  <c:v>2022国产</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10426</c:v>
                </c:pt>
                <c:pt idx="1">
                  <c:v>7326</c:v>
                </c:pt>
                <c:pt idx="2">
                  <c:v>16251</c:v>
                </c:pt>
                <c:pt idx="3">
                  <c:v>12811</c:v>
                </c:pt>
                <c:pt idx="4">
                  <c:v>10532</c:v>
                </c:pt>
                <c:pt idx="5">
                  <c:v>22005</c:v>
                </c:pt>
                <c:pt idx="6">
                  <c:v>22698</c:v>
                </c:pt>
                <c:pt idx="7">
                  <c:v>21951</c:v>
                </c:pt>
                <c:pt idx="8">
                  <c:v>23816</c:v>
                </c:pt>
                <c:pt idx="9">
                  <c:v>16244</c:v>
                </c:pt>
                <c:pt idx="10">
                  <c:v>19159</c:v>
                </c:pt>
                <c:pt idx="11">
                  <c:v>24652</c:v>
                </c:pt>
              </c:numCache>
            </c:numRef>
          </c:val>
          <c:extLst>
            <c:ext xmlns:c16="http://schemas.microsoft.com/office/drawing/2014/chart" uri="{C3380CC4-5D6E-409C-BE32-E72D297353CC}">
              <c16:uniqueId val="{00000000-0EB1-468D-97AE-97B8F704B00F}"/>
            </c:ext>
          </c:extLst>
        </c:ser>
        <c:ser>
          <c:idx val="7"/>
          <c:order val="7"/>
          <c:tx>
            <c:strRef>
              <c:f>Sheet1!$A$9</c:f>
              <c:strCache>
                <c:ptCount val="1"/>
                <c:pt idx="0">
                  <c:v>2023国产</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7968</c:v>
                </c:pt>
                <c:pt idx="1">
                  <c:v>13451</c:v>
                </c:pt>
                <c:pt idx="2">
                  <c:v>21040</c:v>
                </c:pt>
              </c:numCache>
            </c:numRef>
          </c:val>
          <c:extLst>
            <c:ext xmlns:c16="http://schemas.microsoft.com/office/drawing/2014/chart" uri="{C3380CC4-5D6E-409C-BE32-E72D297353CC}">
              <c16:uniqueId val="{00000001-C92C-48F6-B28A-4E66EFCBB8D6}"/>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xmlns:c15="http://schemas.microsoft.com/office/drawing/2012/chart">
                  <c:ext xmlns:c16="http://schemas.microsoft.com/office/drawing/2014/chart" uri="{C3380CC4-5D6E-409C-BE32-E72D297353CC}">
                    <c16:uniqueId val="{00000001-CB05-45B8-8FB6-6E147F0B573B}"/>
                  </c:ext>
                </c:extLst>
              </c15:ser>
            </c15:filteredBarSeries>
            <c15:filteredBarSeries>
              <c15:ser>
                <c:idx val="6"/>
                <c:order val="6"/>
                <c:tx>
                  <c:strRef>
                    <c:extLst xmlns:c15="http://schemas.microsoft.com/office/drawing/2012/chart">
                      <c:ext xmlns:c15="http://schemas.microsoft.com/office/drawing/2012/chart" uri="{02D57815-91ED-43cb-92C2-25804820EDAC}">
                        <c15:formulaRef>
                          <c15:sqref>Sheet1!$A$8</c15:sqref>
                        </c15:formulaRef>
                      </c:ext>
                    </c:extLst>
                    <c:strCache>
                      <c:ptCount val="1"/>
                      <c:pt idx="0">
                        <c:v>2023年</c:v>
                      </c:pt>
                    </c:strCache>
                  </c:strRef>
                </c:tx>
                <c:spPr>
                  <a:solidFill>
                    <a:schemeClr val="accent1">
                      <a:lumMod val="80000"/>
                      <a:lumOff val="2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Sheet1!$B$8:$M$8</c15:sqref>
                        </c15:formulaRef>
                      </c:ext>
                    </c:extLst>
                    <c:numCache>
                      <c:formatCode>General</c:formatCode>
                      <c:ptCount val="12"/>
                      <c:pt idx="0">
                        <c:v>8351</c:v>
                      </c:pt>
                    </c:numCache>
                  </c:numRef>
                </c:val>
                <c:extLst xmlns:c15="http://schemas.microsoft.com/office/drawing/2012/chart">
                  <c:ext xmlns:c16="http://schemas.microsoft.com/office/drawing/2014/chart" uri="{C3380CC4-5D6E-409C-BE32-E72D297353CC}">
                    <c16:uniqueId val="{00000000-C92C-48F6-B28A-4E66EFCBB8D6}"/>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11097334281745484"/>
          <c:h val="0.1183823747139901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3</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smart</c:v>
                </c:pt>
                <c:pt idx="1">
                  <c:v>小鹏</c:v>
                </c:pt>
                <c:pt idx="2">
                  <c:v>大众</c:v>
                </c:pt>
                <c:pt idx="3">
                  <c:v>ARCFOX</c:v>
                </c:pt>
                <c:pt idx="4">
                  <c:v>宝马</c:v>
                </c:pt>
                <c:pt idx="5">
                  <c:v>蔚来</c:v>
                </c:pt>
                <c:pt idx="6">
                  <c:v>埃安</c:v>
                </c:pt>
                <c:pt idx="7">
                  <c:v>比亚迪</c:v>
                </c:pt>
                <c:pt idx="8">
                  <c:v>北汽新能源</c:v>
                </c:pt>
                <c:pt idx="9">
                  <c:v>特斯拉</c:v>
                </c:pt>
              </c:strCache>
            </c:strRef>
          </c:cat>
          <c:val>
            <c:numRef>
              <c:f>Sheet1!$B$2:$B$11</c:f>
              <c:numCache>
                <c:formatCode>General</c:formatCode>
                <c:ptCount val="10"/>
                <c:pt idx="0">
                  <c:v>234</c:v>
                </c:pt>
                <c:pt idx="1">
                  <c:v>260</c:v>
                </c:pt>
                <c:pt idx="2">
                  <c:v>315</c:v>
                </c:pt>
                <c:pt idx="3">
                  <c:v>335</c:v>
                </c:pt>
                <c:pt idx="4">
                  <c:v>418</c:v>
                </c:pt>
                <c:pt idx="5">
                  <c:v>450</c:v>
                </c:pt>
                <c:pt idx="6">
                  <c:v>470</c:v>
                </c:pt>
                <c:pt idx="7">
                  <c:v>1975</c:v>
                </c:pt>
                <c:pt idx="8">
                  <c:v>2733</c:v>
                </c:pt>
                <c:pt idx="9">
                  <c:v>2884</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2</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smart</c:v>
                </c:pt>
                <c:pt idx="1">
                  <c:v>五菱</c:v>
                </c:pt>
                <c:pt idx="2">
                  <c:v>ARCFOX</c:v>
                </c:pt>
                <c:pt idx="3">
                  <c:v>小鹏</c:v>
                </c:pt>
                <c:pt idx="4">
                  <c:v>宝马</c:v>
                </c:pt>
                <c:pt idx="5">
                  <c:v>埃安</c:v>
                </c:pt>
                <c:pt idx="6">
                  <c:v>蔚来</c:v>
                </c:pt>
                <c:pt idx="7">
                  <c:v>北汽新能源</c:v>
                </c:pt>
                <c:pt idx="8">
                  <c:v>特斯拉</c:v>
                </c:pt>
                <c:pt idx="9">
                  <c:v>比亚迪</c:v>
                </c:pt>
              </c:strCache>
            </c:strRef>
          </c:cat>
          <c:val>
            <c:numRef>
              <c:f>Sheet1!$B$2:$B$11</c:f>
              <c:numCache>
                <c:formatCode>General</c:formatCode>
                <c:ptCount val="10"/>
                <c:pt idx="0">
                  <c:v>127</c:v>
                </c:pt>
                <c:pt idx="1">
                  <c:v>130</c:v>
                </c:pt>
                <c:pt idx="2">
                  <c:v>167</c:v>
                </c:pt>
                <c:pt idx="3">
                  <c:v>222</c:v>
                </c:pt>
                <c:pt idx="4">
                  <c:v>291</c:v>
                </c:pt>
                <c:pt idx="5">
                  <c:v>309</c:v>
                </c:pt>
                <c:pt idx="6">
                  <c:v>596</c:v>
                </c:pt>
                <c:pt idx="7">
                  <c:v>1119</c:v>
                </c:pt>
                <c:pt idx="8">
                  <c:v>1122</c:v>
                </c:pt>
                <c:pt idx="9">
                  <c:v>1573</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1</a:t>
            </a:r>
            <a:r>
              <a:rPr lang="zh-CN" altLang="en-US" sz="1800" b="1" dirty="0"/>
              <a:t>季度北京国产纯电动乘用车品牌销售排行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smart</c:v>
                </c:pt>
                <c:pt idx="1">
                  <c:v>大众</c:v>
                </c:pt>
                <c:pt idx="2">
                  <c:v>ARCFOX</c:v>
                </c:pt>
                <c:pt idx="3">
                  <c:v>小鹏</c:v>
                </c:pt>
                <c:pt idx="4">
                  <c:v>埃安</c:v>
                </c:pt>
                <c:pt idx="5">
                  <c:v>宝马</c:v>
                </c:pt>
                <c:pt idx="6">
                  <c:v>蔚来</c:v>
                </c:pt>
                <c:pt idx="7">
                  <c:v>北汽新能源</c:v>
                </c:pt>
                <c:pt idx="8">
                  <c:v>特斯拉</c:v>
                </c:pt>
                <c:pt idx="9">
                  <c:v>比亚迪</c:v>
                </c:pt>
              </c:strCache>
            </c:strRef>
          </c:cat>
          <c:val>
            <c:numRef>
              <c:f>Sheet1!$B$2:$B$11</c:f>
              <c:numCache>
                <c:formatCode>General</c:formatCode>
                <c:ptCount val="10"/>
                <c:pt idx="0">
                  <c:v>500</c:v>
                </c:pt>
                <c:pt idx="1">
                  <c:v>534</c:v>
                </c:pt>
                <c:pt idx="2">
                  <c:v>583</c:v>
                </c:pt>
                <c:pt idx="3">
                  <c:v>648</c:v>
                </c:pt>
                <c:pt idx="4">
                  <c:v>861</c:v>
                </c:pt>
                <c:pt idx="5">
                  <c:v>986</c:v>
                </c:pt>
                <c:pt idx="6">
                  <c:v>1503</c:v>
                </c:pt>
                <c:pt idx="7">
                  <c:v>4132</c:v>
                </c:pt>
                <c:pt idx="8">
                  <c:v>4812</c:v>
                </c:pt>
                <c:pt idx="9">
                  <c:v>5069</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2023/5/3</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2023/5/3</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2023/5/3</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2023/5/3</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2426205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3522069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2023/5/3</a:t>
            </a:fld>
            <a:endParaRPr lang="en-US" dirty="0"/>
          </a:p>
        </p:txBody>
      </p:sp>
    </p:spTree>
    <p:extLst>
      <p:ext uri="{BB962C8B-B14F-4D97-AF65-F5344CB8AC3E}">
        <p14:creationId xmlns:p14="http://schemas.microsoft.com/office/powerpoint/2010/main" val="2821691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2023/5/3</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3</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48149" y="1470024"/>
            <a:ext cx="10904865" cy="4938104"/>
          </a:xfrm>
        </p:spPr>
        <p:txBody>
          <a:bodyPr rtlCol="0">
            <a:noAutofit/>
          </a:bodyPr>
          <a:lstStyle/>
          <a:p>
            <a:pPr marL="285750" indent="-285750" algn="just">
              <a:buFont typeface="Wingdings" panose="05000000000000000000" pitchFamily="2" charset="2"/>
              <a:buChar char="l"/>
            </a:pP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月份在各种促销政策及汽车价格战的带动下，北京汽车消费与全国汽车消费走势趋同，都走出一波强劲上升趋势。北京</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月份新车销售同环比都呈现出上升势头，环比增速超过</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40%</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，大幅超过全国总体增长幅度。同比也增长了</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6.9%</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，虽增幅小于全国水平，但京城汽车消费在限购政策下取得如此成果已实为不易。从一季度京城车市整体看，北京新旧车消费都保持了快速复苏态势，销量承连续增长势头，新车销售虽比去年同期仍下降</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7.6%</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但降幅逐月缩小，四月份有望反超去年总体销量。北京一季度最亮眼的仍是新能源汽车，随着特斯拉带动下的新能源主流品牌车型的价格下调，北京新能源汽车在购车指标紧张的情况下，一季度仍实现了新能源汽车销售的大幅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月份北京市</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国产</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新能源汽车环比</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56.42%</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27.35%</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，占</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国产</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新车总交易量的</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41.69%</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季度</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24.87%</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，占</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到</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新车总交易量的</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38.25%</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，新能源汽车在北京汽车消费市场的影响越发突出。</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月份二手车消费复苏更加明显，一季度北京过户二手车</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16.09</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万辆，同比增长超过</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12.38%</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虽受新车价格战影响，二手车经营企业三月份亏损严重，但降价促销也进一步启动了消费需求，促近了市场的进一步活跃。四月份随着各项促销政策的逐步发力以及上海车展各种新车上市的宣传造势，必然带动整个汽车消费市场的进一步活跃，</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4</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月份汽车销售有望进一步呈现增长态势。</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a:p>
            <a:pPr algn="just"/>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960210292"/>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4405180"/>
          </a:xfrm>
          <a:prstGeom prst="rect">
            <a:avLst/>
          </a:prstGeom>
          <a:noFill/>
        </p:spPr>
        <p:txBody>
          <a:bodyPr wrap="square">
            <a:spAutoFit/>
          </a:bodyPr>
          <a:lstStyle/>
          <a:p>
            <a:pPr indent="341630" algn="ctr">
              <a:lnSpc>
                <a:spcPts val="2400"/>
              </a:lnSpc>
            </a:pP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新车交易</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5.05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40.56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16.56</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月份北京累计交易</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12.29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百分点</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endParaRPr lang="zh-CN" altLang="zh-CN" b="1" kern="100" dirty="0">
              <a:latin typeface="宋体" panose="02010600030101010101" pitchFamily="2" charset="-122"/>
              <a:ea typeface="等线" panose="02010600030101010101" pitchFamily="2" charset="-122"/>
              <a:cs typeface="Times New Roman" panose="02020603050405020304" pitchFamily="18" charset="0"/>
            </a:endParaRPr>
          </a:p>
          <a:p>
            <a:pPr lvl="0" algn="just">
              <a:lnSpc>
                <a:spcPct val="150000"/>
              </a:lnSpc>
            </a:pP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446835528"/>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840169777"/>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98178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4266975465"/>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
        <p:nvSpPr>
          <p:cNvPr id="2" name="文本框 1">
            <a:extLst>
              <a:ext uri="{FF2B5EF4-FFF2-40B4-BE49-F238E27FC236}">
                <a16:creationId xmlns:a16="http://schemas.microsoft.com/office/drawing/2014/main" id="{696217F9-6EC3-B279-701B-7C1589F45A5B}"/>
              </a:ext>
            </a:extLst>
          </p:cNvPr>
          <p:cNvSpPr txBox="1"/>
          <p:nvPr/>
        </p:nvSpPr>
        <p:spPr>
          <a:xfrm>
            <a:off x="5734976" y="1890944"/>
            <a:ext cx="5521910" cy="2520370"/>
          </a:xfrm>
          <a:prstGeom prst="rect">
            <a:avLst/>
          </a:prstGeom>
          <a:noFill/>
        </p:spPr>
        <p:txBody>
          <a:bodyPr wrap="square" rtlCol="0">
            <a:spAutoFit/>
          </a:bodyPr>
          <a:lstStyle/>
          <a:p>
            <a:pPr>
              <a:lnSpc>
                <a:spcPct val="150000"/>
              </a:lnSpc>
            </a:pPr>
            <a:r>
              <a:rPr lang="zh-CN" altLang="en-US" dirty="0"/>
              <a:t>     </a:t>
            </a:r>
            <a:r>
              <a:rPr lang="zh-CN" altLang="en-US" dirty="0">
                <a:latin typeface="宋体" panose="02010600030101010101" pitchFamily="2" charset="-122"/>
                <a:ea typeface="宋体" panose="02010600030101010101" pitchFamily="2" charset="-122"/>
              </a:rPr>
              <a:t>从北京国产乘用车销售品牌排名来看，大众和丰田两大合资品牌仍占据北京汽车销售的主流地位，</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季度销售都超过</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万台，分列排行榜的第一和第二位；自主品牌</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季度只有比亚迪和北汽新能源两个新能源汽车自主品牌销量进入排行榜前十，其它传统汽油车品牌无一进入销量排行前十。</a:t>
            </a:r>
          </a:p>
        </p:txBody>
      </p:sp>
    </p:spTree>
    <p:extLst>
      <p:ext uri="{BB962C8B-B14F-4D97-AF65-F5344CB8AC3E}">
        <p14:creationId xmlns:p14="http://schemas.microsoft.com/office/powerpoint/2010/main" val="2653495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569503"/>
          </a:xfrm>
          <a:prstGeom prst="rect">
            <a:avLst/>
          </a:prstGeom>
          <a:noFill/>
        </p:spPr>
        <p:txBody>
          <a:bodyPr wrap="square">
            <a:spAutoFit/>
          </a:bodyPr>
          <a:lstStyle/>
          <a:p>
            <a:pPr indent="341630" algn="ctr">
              <a:lnSpc>
                <a:spcPts val="2400"/>
              </a:lnSpc>
            </a:pP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新能源汽车共交易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台，环比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56.42%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27.35%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，占</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新车总交易量的</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41.69%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4.25</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台，同比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24.87%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38.25%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406904169"/>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535371454"/>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599593259"/>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93510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596938177"/>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
        <p:nvSpPr>
          <p:cNvPr id="2" name="文本框 1">
            <a:extLst>
              <a:ext uri="{FF2B5EF4-FFF2-40B4-BE49-F238E27FC236}">
                <a16:creationId xmlns:a16="http://schemas.microsoft.com/office/drawing/2014/main" id="{84BEB08A-064A-67CD-A55C-B31DF9743AE6}"/>
              </a:ext>
            </a:extLst>
          </p:cNvPr>
          <p:cNvSpPr txBox="1"/>
          <p:nvPr/>
        </p:nvSpPr>
        <p:spPr>
          <a:xfrm>
            <a:off x="6096000" y="1715678"/>
            <a:ext cx="5447851" cy="2104872"/>
          </a:xfrm>
          <a:prstGeom prst="rect">
            <a:avLst/>
          </a:prstGeom>
          <a:noFill/>
        </p:spPr>
        <p:txBody>
          <a:bodyPr wrap="square" rtlCol="0">
            <a:spAutoFit/>
          </a:bodyPr>
          <a:lstStyle/>
          <a:p>
            <a:pPr>
              <a:lnSpc>
                <a:spcPct val="150000"/>
              </a:lnSpc>
            </a:pPr>
            <a:r>
              <a:rPr lang="zh-CN" altLang="en-US" dirty="0">
                <a:latin typeface="宋体" panose="02010600030101010101" pitchFamily="2" charset="-122"/>
                <a:ea typeface="宋体" panose="02010600030101010101" pitchFamily="2" charset="-122"/>
              </a:rPr>
              <a:t>    随着特斯拉降价及供应增加特斯拉</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月份在京销量大幅上涨，纯电动车型三月份在京销量今年首次超过比亚迪位居第一位。从一季度销量来看比亚迪、特斯拉和北汽新能源汽车占到北京纯电动汽车销售的前三位，其销量远超其它品牌新能源汽车。</a:t>
            </a:r>
          </a:p>
        </p:txBody>
      </p:sp>
    </p:spTree>
    <p:extLst>
      <p:ext uri="{BB962C8B-B14F-4D97-AF65-F5344CB8AC3E}">
        <p14:creationId xmlns:p14="http://schemas.microsoft.com/office/powerpoint/2010/main" val="1332000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3948197"/>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6.93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20.75%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10.58%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1-3</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16.09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12.38%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1.44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lvl="0" indent="-285750" algn="just">
              <a:lnSpc>
                <a:spcPct val="150000"/>
              </a:lnSpc>
              <a:buFont typeface="Wingdings" panose="05000000000000000000" pitchFamily="2" charset="2"/>
              <a:buChar char="l"/>
            </a:pP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511526240"/>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一季度北京二手车交易仍以本市交易为主，外迁仍只占到总量的</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，占比与去年同期基本相同，但外迁量与去年同期相比增长</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9.53%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，外迁过户量达到</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6.16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989544559"/>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67085</TotalTime>
  <Words>920</Words>
  <Application>Microsoft Office PowerPoint</Application>
  <PresentationFormat>宽屏</PresentationFormat>
  <Paragraphs>60</Paragraphs>
  <Slides>10</Slides>
  <Notes>10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122</cp:revision>
  <dcterms:created xsi:type="dcterms:W3CDTF">2021-12-26T04:02:55Z</dcterms:created>
  <dcterms:modified xsi:type="dcterms:W3CDTF">2023-05-03T09:35:13Z</dcterms:modified>
</cp:coreProperties>
</file>