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5.xml" ContentType="application/vnd.openxmlformats-officedocument.presentationml.notesSl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drawings/drawing1.xml" ContentType="application/vnd.openxmlformats-officedocument.drawingml.chartshapes+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omments/comment1.xml" ContentType="application/vnd.openxmlformats-officedocument.presentationml.comments+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6.xml" ContentType="application/vnd.openxmlformats-officedocument.presentationml.notesSl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7.xml" ContentType="application/vnd.openxmlformats-officedocument.presentationml.notesSlide+xml"/>
  <Override PartName="/ppt/charts/chart20.xml" ContentType="application/vnd.openxmlformats-officedocument.drawingml.chart+xml"/>
  <Override PartName="/ppt/charts/style19.xml" ContentType="application/vnd.ms-office.chartstyle+xml"/>
  <Override PartName="/ppt/charts/colors19.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3"/>
  </p:notesMasterIdLst>
  <p:sldIdLst>
    <p:sldId id="9850" r:id="rId3"/>
    <p:sldId id="9969" r:id="rId4"/>
    <p:sldId id="9852" r:id="rId5"/>
    <p:sldId id="9965" r:id="rId6"/>
    <p:sldId id="9837" r:id="rId7"/>
    <p:sldId id="9973" r:id="rId8"/>
    <p:sldId id="9968" r:id="rId9"/>
    <p:sldId id="9879" r:id="rId10"/>
    <p:sldId id="9974" r:id="rId11"/>
    <p:sldId id="9925" r:id="rId12"/>
    <p:sldId id="9975" r:id="rId13"/>
    <p:sldId id="9954" r:id="rId14"/>
    <p:sldId id="9955" r:id="rId15"/>
    <p:sldId id="9810" r:id="rId16"/>
    <p:sldId id="9976" r:id="rId17"/>
    <p:sldId id="9971" r:id="rId18"/>
    <p:sldId id="9977" r:id="rId19"/>
    <p:sldId id="9931" r:id="rId20"/>
    <p:sldId id="9970" r:id="rId21"/>
    <p:sldId id="9956" r:id="rId22"/>
    <p:sldId id="9957" r:id="rId23"/>
    <p:sldId id="9891" r:id="rId24"/>
    <p:sldId id="9958" r:id="rId25"/>
    <p:sldId id="9893" r:id="rId26"/>
    <p:sldId id="9978" r:id="rId27"/>
    <p:sldId id="9979" r:id="rId28"/>
    <p:sldId id="9980" r:id="rId29"/>
    <p:sldId id="9981" r:id="rId30"/>
    <p:sldId id="9942" r:id="rId31"/>
    <p:sldId id="264"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4" clrIdx="4">
    <p:extLst>
      <p:ext uri="{19B8F6BF-5375-455C-9EA6-DF929625EA0E}">
        <p15:presenceInfo xmlns:p15="http://schemas.microsoft.com/office/powerpoint/2012/main" userId="b3eaa44e5b0a2a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076"/>
    <a:srgbClr val="A6A6A6"/>
    <a:srgbClr val="A1C490"/>
    <a:srgbClr val="42AC84"/>
    <a:srgbClr val="C00000"/>
    <a:srgbClr val="C30F0F"/>
    <a:srgbClr val="D97979"/>
    <a:srgbClr val="006100"/>
    <a:srgbClr val="3A9673"/>
    <a:srgbClr val="8FAA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22" autoAdjust="0"/>
    <p:restoredTop sz="95244" autoAdjust="0"/>
  </p:normalViewPr>
  <p:slideViewPr>
    <p:cSldViewPr snapToGrid="0" showGuides="1">
      <p:cViewPr varScale="1">
        <p:scale>
          <a:sx n="109" d="100"/>
          <a:sy n="109" d="100"/>
        </p:scale>
        <p:origin x="2010" y="96"/>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J:\CADA&#20013;&#22269;&#27773;&#36710;&#27969;&#36890;&#21327;&#20250;&#24037;&#20316;&#25991;&#26723;\2023&#24180;&#24037;&#20316;&#20869;&#23481;\2023&#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E:\CADA&#20013;&#22269;&#27773;&#36710;&#27969;&#36890;&#21327;&#20250;&#24037;&#20316;&#25991;&#26723;\2023&#24180;&#24037;&#20316;&#20869;&#23481;\2023&#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file:///E:\CADA&#20013;&#22269;&#27773;&#36710;&#27969;&#36890;&#21327;&#20250;&#24037;&#20316;&#25991;&#26723;\2023&#24180;&#24037;&#20316;&#20869;&#23481;\2023&#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chartUserShapes" Target="../drawings/drawing1.xml"/></Relationships>
</file>

<file path=ppt/charts/_rels/chart14.xml.rels><?xml version="1.0" encoding="UTF-8" standalone="yes"?>
<Relationships xmlns="http://schemas.openxmlformats.org/package/2006/relationships"><Relationship Id="rId3" Type="http://schemas.openxmlformats.org/officeDocument/2006/relationships/oleObject" Target="file:///E:\CADA&#20013;&#22269;&#27773;&#36710;&#27969;&#36890;&#21327;&#20250;&#24037;&#20316;&#25991;&#26723;\2023&#24180;&#24037;&#20316;&#20869;&#23481;\2023&#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E:\CADA&#20013;&#22269;&#27773;&#36710;&#27969;&#36890;&#21327;&#20250;&#24037;&#20316;&#25991;&#26723;\2023&#24180;&#24037;&#20316;&#20869;&#23481;\2023&#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E:\CADA&#20013;&#22269;&#27773;&#36710;&#27969;&#36890;&#21327;&#20250;&#24037;&#20316;&#25991;&#26723;\2023&#24180;&#24037;&#20316;&#20869;&#23481;\2023&#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E:\CADA&#20013;&#22269;&#27773;&#36710;&#27969;&#36890;&#21327;&#20250;&#24037;&#20316;&#25991;&#26723;\2023&#24180;&#24037;&#20316;&#20869;&#23481;\2023&#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E:\CADA&#20013;&#22269;&#27773;&#36710;&#27969;&#36890;&#21327;&#20250;&#24037;&#20316;&#25991;&#26723;\2023&#24180;&#24037;&#20316;&#20869;&#23481;\2023&#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20.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9.xml"/><Relationship Id="rId1" Type="http://schemas.microsoft.com/office/2011/relationships/chartStyle" Target="style19.xml"/></Relationships>
</file>

<file path=ppt/charts/_rels/chart3.xml.rels><?xml version="1.0" encoding="UTF-8" standalone="yes"?>
<Relationships xmlns="http://schemas.openxmlformats.org/package/2006/relationships"><Relationship Id="rId3" Type="http://schemas.openxmlformats.org/officeDocument/2006/relationships/oleObject" Target="file:///G:\CADA&#20013;&#22269;&#27773;&#36710;&#27969;&#36890;&#21327;&#20250;&#24037;&#20316;&#25991;&#26723;\2023&#24180;&#24037;&#20316;&#20869;&#23481;\2023&#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G:\CADA&#20013;&#22269;&#27773;&#36710;&#27969;&#36890;&#21327;&#20250;&#24037;&#20316;&#25991;&#26723;\2023&#24180;&#24037;&#20316;&#20869;&#23481;\2023&#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G:\CADA&#20013;&#22269;&#27773;&#36710;&#27969;&#36890;&#21327;&#20250;&#24037;&#20316;&#25991;&#26723;\2023&#24180;&#24037;&#20316;&#20869;&#23481;\2023&#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G:\CADA&#20013;&#22269;&#27773;&#36710;&#27969;&#36890;&#21327;&#20250;&#24037;&#20316;&#25991;&#26723;\2023&#24180;&#24037;&#20316;&#20869;&#23481;\2023&#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E:\CADA&#20013;&#22269;&#27773;&#36710;&#27969;&#36890;&#21327;&#20250;&#24037;&#20316;&#25991;&#26723;\2023&#24180;&#24037;&#20316;&#20869;&#23481;\2023&#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2022-2023</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0814035466949171E-2"/>
          <c:y val="0.30951718513546139"/>
          <c:w val="0.86190921566643419"/>
          <c:h val="0.54961866687306837"/>
        </c:manualLayout>
      </c:layout>
      <c:barChart>
        <c:barDir val="col"/>
        <c:grouping val="clustered"/>
        <c:varyColors val="0"/>
        <c:ser>
          <c:idx val="0"/>
          <c:order val="0"/>
          <c:tx>
            <c:strRef>
              <c:f>月度会!$B$19</c:f>
              <c:strCache>
                <c:ptCount val="1"/>
                <c:pt idx="0">
                  <c:v>2023年交易量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124.8206</c:v>
                </c:pt>
                <c:pt idx="1">
                  <c:v>145.88239999999999</c:v>
                </c:pt>
                <c:pt idx="2">
                  <c:v>156.74109999999999</c:v>
                </c:pt>
              </c:numCache>
            </c:numRef>
          </c:val>
          <c:extLst xmlns:c15="http://schemas.microsoft.com/office/drawing/2012/chart">
            <c:ext xmlns:c16="http://schemas.microsoft.com/office/drawing/2014/chart" uri="{C3380CC4-5D6E-409C-BE32-E72D297353CC}">
              <c16:uniqueId val="{00000000-4797-4B41-9654-D86A5877FAB4}"/>
            </c:ext>
          </c:extLst>
        </c:ser>
        <c:ser>
          <c:idx val="1"/>
          <c:order val="1"/>
          <c:tx>
            <c:strRef>
              <c:f>月度会!$C$19</c:f>
              <c:strCache>
                <c:ptCount val="1"/>
                <c:pt idx="0">
                  <c:v>2022年交易量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0">
                <a:spAutoFit/>
              </a:bodyPr>
              <a:lstStyle/>
              <a:p>
                <a:pPr algn="ctr">
                  <a:defRPr lang="en-US" altLang="zh-CN" sz="1100" b="1" i="0" u="none" strike="noStrike" kern="1200" baseline="0">
                    <a:solidFill>
                      <a:schemeClr val="bg1"/>
                    </a:solidFill>
                    <a:latin typeface="+mn-lt"/>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extLst>
            <c:ext xmlns:c16="http://schemas.microsoft.com/office/drawing/2014/chart" uri="{C3380CC4-5D6E-409C-BE32-E72D297353CC}">
              <c16:uniqueId val="{00000001-4797-4B41-9654-D86A5877FAB4}"/>
            </c:ext>
          </c:extLst>
        </c:ser>
        <c:dLbls>
          <c:dLblPos val="ctr"/>
          <c:showLegendKey val="0"/>
          <c:showVal val="1"/>
          <c:showCatName val="0"/>
          <c:showSerName val="0"/>
          <c:showPercent val="0"/>
          <c:showBubbleSize val="0"/>
        </c:dLbls>
        <c:gapWidth val="5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2021年交易量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07-4797-4B41-9654-D86A5877FAB4}"/>
                    </c:ext>
                  </c:extLst>
                </c:dPt>
                <c:dLbls>
                  <c:spPr>
                    <a:noFill/>
                    <a:ln>
                      <a:noFill/>
                    </a:ln>
                    <a:effectLst/>
                  </c:spPr>
                  <c:txPr>
                    <a:bodyPr spcFirstLastPara="1" vertOverflow="ellipsis" vert="eaVert" wrap="square" lIns="38100" tIns="19050" rIns="38100" bIns="19050" anchor="ctr" anchorCtr="0">
                      <a:spAutoFit/>
                    </a:bodyPr>
                    <a:lstStyle/>
                    <a:p>
                      <a:pPr algn="ctr">
                        <a:defRPr lang="en-US" altLang="zh-CN" sz="7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extLst>
                  <c:ext xmlns:c16="http://schemas.microsoft.com/office/drawing/2014/chart" uri="{C3380CC4-5D6E-409C-BE32-E72D297353CC}">
                    <c16:uniqueId val="{00000008-4797-4B41-9654-D86A5877FAB4}"/>
                  </c:ext>
                </c:extLst>
              </c15:ser>
            </c15:filteredBarSeries>
          </c:ext>
        </c:extLst>
      </c:barChart>
      <c:lineChart>
        <c:grouping val="standard"/>
        <c:varyColors val="0"/>
        <c:ser>
          <c:idx val="5"/>
          <c:order val="5"/>
          <c:tx>
            <c:strRef>
              <c:f>月度会!$G$19</c:f>
              <c:strCache>
                <c:ptCount val="1"/>
                <c:pt idx="0">
                  <c:v>2023月度同比</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c:ext xmlns:c16="http://schemas.microsoft.com/office/drawing/2014/chart" uri="{C3380CC4-5D6E-409C-BE32-E72D297353CC}">
                <c16:uniqueId val="{00000002-4797-4B41-9654-D86A5877FAB4}"/>
              </c:ext>
            </c:extLst>
          </c:dPt>
          <c:dLbls>
            <c:dLbl>
              <c:idx val="0"/>
              <c:layout>
                <c:manualLayout>
                  <c:x val="1.3760870997587269E-2"/>
                  <c:y val="-5.1819974237933518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2-4797-4B41-9654-D86A5877FAB4}"/>
                </c:ext>
              </c:extLst>
            </c:dLbl>
            <c:dLbl>
              <c:idx val="2"/>
              <c:layout>
                <c:manualLayout>
                  <c:x val="-3.1401768871920567E-2"/>
                  <c:y val="-0.1155781942963506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3-4797-4B41-9654-D86A5877FAB4}"/>
                </c:ext>
              </c:extLst>
            </c:dLbl>
            <c:dLbl>
              <c:idx val="3"/>
              <c:layout>
                <c:manualLayout>
                  <c:x val="-3.7139871909274716E-2"/>
                  <c:y val="-8.385398154928351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4-4797-4B41-9654-D86A5877FAB4}"/>
                </c:ext>
              </c:extLst>
            </c:dLbl>
            <c:dLbl>
              <c:idx val="4"/>
              <c:layout>
                <c:manualLayout>
                  <c:x val="-2.9967243112582035E-2"/>
                  <c:y val="-7.478992076440721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5-4797-4B41-9654-D86A5877FAB4}"/>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月度会!$G$20:$G$31</c:f>
              <c:numCache>
                <c:formatCode>0.00%</c:formatCode>
                <c:ptCount val="12"/>
                <c:pt idx="0">
                  <c:v>-0.15925738576240678</c:v>
                </c:pt>
                <c:pt idx="1">
                  <c:v>0.35476453599056468</c:v>
                </c:pt>
                <c:pt idx="2">
                  <c:v>0.18911174567722891</c:v>
                </c:pt>
              </c:numCache>
            </c:numRef>
          </c:val>
          <c:smooth val="1"/>
          <c:extLst xmlns:c15="http://schemas.microsoft.com/office/drawing/2012/chart">
            <c:ext xmlns:c16="http://schemas.microsoft.com/office/drawing/2014/chart" uri="{C3380CC4-5D6E-409C-BE32-E72D297353CC}">
              <c16:uniqueId val="{00000006-4797-4B41-9654-D86A5877FAB4}"/>
            </c:ext>
          </c:extLst>
        </c:ser>
        <c:dLbls>
          <c:dLblPos val="ctr"/>
          <c:showLegendKey val="0"/>
          <c:showVal val="1"/>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2020年交易量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09-4797-4B41-9654-D86A5877FAB4}"/>
                    </c:ext>
                  </c:extLst>
                </c:dPt>
                <c:dLbls>
                  <c:dLbl>
                    <c:idx val="0"/>
                    <c:layout>
                      <c:manualLayout>
                        <c:x val="-2.8880155590623187E-2"/>
                        <c:y val="-0.15393532830468654"/>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A-4797-4B41-9654-D86A5877FAB4}"/>
                      </c:ext>
                    </c:extLst>
                  </c:dLbl>
                  <c:dLbl>
                    <c:idx val="1"/>
                    <c:layout>
                      <c:manualLayout>
                        <c:x val="-3.2311729290566187E-2"/>
                        <c:y val="-5.0966626892186187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9-4797-4B41-9654-D86A5877FAB4}"/>
                      </c:ext>
                    </c:extLst>
                  </c:dLbl>
                  <c:dLbl>
                    <c:idx val="2"/>
                    <c:layout>
                      <c:manualLayout>
                        <c:x val="-1.5704642465921553E-2"/>
                        <c:y val="-7.8211577075494476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B-4797-4B41-9654-D86A5877FAB4}"/>
                      </c:ext>
                    </c:extLst>
                  </c:dLbl>
                  <c:dLbl>
                    <c:idx val="3"/>
                    <c:layout>
                      <c:manualLayout>
                        <c:x val="-1.5326232143477475E-2"/>
                        <c:y val="-8.5883333258636771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C-4797-4B41-9654-D86A5877FAB4}"/>
                      </c:ext>
                    </c:extLst>
                  </c:dLbl>
                  <c:dLbl>
                    <c:idx val="4"/>
                    <c:layout>
                      <c:manualLayout>
                        <c:x val="-1.3477449084025912E-2"/>
                        <c:y val="-8.5900226192942908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D-4797-4B41-9654-D86A5877FAB4}"/>
                      </c:ext>
                    </c:extLst>
                  </c:dLbl>
                  <c:dLbl>
                    <c:idx val="5"/>
                    <c:layout>
                      <c:manualLayout>
                        <c:x val="-1.3552652524602464E-2"/>
                        <c:y val="-7.846044002301576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E-4797-4B41-9654-D86A5877FAB4}"/>
                      </c:ext>
                    </c:extLst>
                  </c:dLbl>
                  <c:dLbl>
                    <c:idx val="6"/>
                    <c:layout>
                      <c:manualLayout>
                        <c:x val="-1.2555157142742621E-2"/>
                        <c:y val="-6.59700112493152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F-4797-4B41-9654-D86A5877FAB4}"/>
                      </c:ext>
                    </c:extLst>
                  </c:dLbl>
                  <c:dLbl>
                    <c:idx val="7"/>
                    <c:layout>
                      <c:manualLayout>
                        <c:x val="-1.2807057978671261E-2"/>
                        <c:y val="-6.563299182145353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0-4797-4B41-9654-D86A5877FAB4}"/>
                      </c:ext>
                    </c:extLst>
                  </c:dLbl>
                  <c:dLbl>
                    <c:idx val="8"/>
                    <c:layout>
                      <c:manualLayout>
                        <c:x val="-1.2632239694837021E-2"/>
                        <c:y val="-5.6351116265050794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1-4797-4B41-9654-D86A5877FAB4}"/>
                      </c:ext>
                    </c:extLst>
                  </c:dLbl>
                  <c:dLbl>
                    <c:idx val="9"/>
                    <c:layout>
                      <c:manualLayout>
                        <c:x val="-1.0484019102557716E-2"/>
                        <c:y val="-5.4599859371148723E-2"/>
                      </c:manualLayout>
                    </c:layout>
                    <c:tx>
                      <c:rich>
                        <a:bodyPr/>
                        <a:lstStyle/>
                        <a:p>
                          <a:r>
                            <a:rPr lang="en-US" altLang="zh-CN">
                              <a:solidFill>
                                <a:srgbClr val="C00000"/>
                              </a:solidFill>
                            </a:rPr>
                            <a:t>-1.52%</a:t>
                          </a:r>
                          <a:endParaRPr lang="en-US" altLang="zh-CN"/>
                        </a:p>
                      </c:rich>
                    </c:tx>
                    <c:dLblPos val="r"/>
                    <c:showLegendKey val="0"/>
                    <c:showVal val="1"/>
                    <c:showCatName val="0"/>
                    <c:showSerName val="0"/>
                    <c:showPercent val="0"/>
                    <c:showBubbleSize val="0"/>
                    <c:extLst>
                      <c:ext uri="{CE6537A1-D6FC-4f65-9D91-7224C49458BB}">
                        <c15:showDataLabelsRange val="0"/>
                      </c:ext>
                      <c:ext xmlns:c16="http://schemas.microsoft.com/office/drawing/2014/chart" uri="{C3380CC4-5D6E-409C-BE32-E72D297353CC}">
                        <c16:uniqueId val="{00000012-4797-4B41-9654-D86A5877FAB4}"/>
                      </c:ext>
                    </c:extLst>
                  </c:dLbl>
                  <c:dLbl>
                    <c:idx val="10"/>
                    <c:layout>
                      <c:manualLayout>
                        <c:x val="-1.3322315130441733E-2"/>
                        <c:y val="-5.8666625041881915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3-4797-4B41-9654-D86A5877FAB4}"/>
                      </c:ext>
                    </c:extLst>
                  </c:dLbl>
                  <c:dLbl>
                    <c:idx val="11"/>
                    <c:layout>
                      <c:manualLayout>
                        <c:x val="-1.4911810858068957E-2"/>
                        <c:y val="-5.481512242950316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4-4797-4B41-9654-D86A5877FAB4}"/>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c:ext xmlns:c16="http://schemas.microsoft.com/office/drawing/2014/chart" uri="{C3380CC4-5D6E-409C-BE32-E72D297353CC}">
                    <c16:uniqueId val="{00000015-4797-4B41-9654-D86A5877FAB4}"/>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2019年交易量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dLbls>
                  <c:dLbl>
                    <c:idx val="0"/>
                    <c:layout>
                      <c:manualLayout>
                        <c:x val="-3.6348748611628082E-2"/>
                        <c:y val="-0.1110631333882720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6-4797-4B41-9654-D86A5877FAB4}"/>
                      </c:ext>
                    </c:extLst>
                  </c:dLbl>
                  <c:dLbl>
                    <c:idx val="1"/>
                    <c:layout>
                      <c:manualLayout>
                        <c:x val="-4.1771179444730584E-2"/>
                        <c:y val="-6.141839454270521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7-4797-4B41-9654-D86A5877FAB4}"/>
                      </c:ext>
                    </c:extLst>
                  </c:dLbl>
                  <c:dLbl>
                    <c:idx val="2"/>
                    <c:layout>
                      <c:manualLayout>
                        <c:x val="1.5134524838931499E-2"/>
                        <c:y val="2.215369737770426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8-4797-4B41-9654-D86A5877FAB4}"/>
                      </c:ext>
                    </c:extLst>
                  </c:dLbl>
                  <c:dLbl>
                    <c:idx val="3"/>
                    <c:layout>
                      <c:manualLayout>
                        <c:x val="1.03419604369487E-2"/>
                        <c:y val="1.10039135099197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9-4797-4B41-9654-D86A5877FAB4}"/>
                      </c:ext>
                    </c:extLst>
                  </c:dLbl>
                  <c:dLbl>
                    <c:idx val="4"/>
                    <c:layout>
                      <c:manualLayout>
                        <c:x val="-6.8621963839219403E-3"/>
                        <c:y val="1.483925783951471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A-4797-4B41-9654-D86A5877FAB4}"/>
                      </c:ext>
                    </c:extLst>
                  </c:dLbl>
                  <c:dLbl>
                    <c:idx val="5"/>
                    <c:layout>
                      <c:manualLayout>
                        <c:x val="-3.1544033243060744E-2"/>
                        <c:y val="7.214974551143542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B-4797-4B41-9654-D86A5877FAB4}"/>
                      </c:ext>
                    </c:extLst>
                  </c:dLbl>
                  <c:dLbl>
                    <c:idx val="6"/>
                    <c:layout>
                      <c:manualLayout>
                        <c:x val="-4.0003833753947012E-2"/>
                        <c:y val="5.913967871327234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C-4797-4B41-9654-D86A5877FAB4}"/>
                      </c:ext>
                    </c:extLst>
                  </c:dLbl>
                  <c:dLbl>
                    <c:idx val="7"/>
                    <c:layout>
                      <c:manualLayout>
                        <c:x val="-3.5793275853475214E-2"/>
                        <c:y val="5.201120935244014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D-4797-4B41-9654-D86A5877FAB4}"/>
                      </c:ext>
                    </c:extLst>
                  </c:dLbl>
                  <c:dLbl>
                    <c:idx val="8"/>
                    <c:layout>
                      <c:manualLayout>
                        <c:x val="-3.5849071108200389E-2"/>
                        <c:y val="5.939655002074729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E-4797-4B41-9654-D86A5877FAB4}"/>
                      </c:ext>
                    </c:extLst>
                  </c:dLbl>
                  <c:dLbl>
                    <c:idx val="9"/>
                    <c:layout>
                      <c:manualLayout>
                        <c:x val="-3.903857584720135E-2"/>
                        <c:y val="9.286711384745577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F-4797-4B41-9654-D86A5877FAB4}"/>
                      </c:ext>
                    </c:extLst>
                  </c:dLbl>
                  <c:dLbl>
                    <c:idx val="10"/>
                    <c:layout>
                      <c:manualLayout>
                        <c:x val="-3.6732991932502242E-2"/>
                        <c:y val="4.758744375855013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0-4797-4B41-9654-D86A5877FAB4}"/>
                      </c:ext>
                    </c:extLst>
                  </c:dLbl>
                  <c:dLbl>
                    <c:idx val="11"/>
                    <c:layout>
                      <c:manualLayout>
                        <c:x val="-2.7270612688932147E-2"/>
                        <c:y val="5.90795289840331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1-4797-4B41-9654-D86A5877FAB4}"/>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100" b="1" i="0" u="none" strike="noStrike" kern="1200" baseline="0">
                          <a:solidFill>
                            <a:schemeClr val="accent2"/>
                          </a:solidFill>
                          <a:latin typeface="+mn-lt"/>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22-4797-4B41-9654-D86A5877FAB4}"/>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月度会!$H$19</c15:sqref>
                        </c15:formulaRef>
                      </c:ext>
                    </c:extLst>
                    <c:strCache>
                      <c:ptCount val="1"/>
                      <c:pt idx="0">
                        <c:v>2022月度同比</c:v>
                      </c:pt>
                    </c:strCache>
                  </c:strRef>
                </c:tx>
                <c:spPr>
                  <a:ln w="25400">
                    <a:solidFill>
                      <a:schemeClr val="accent2"/>
                    </a:solidFill>
                  </a:ln>
                </c:spPr>
                <c:marker>
                  <c:symbol val="circle"/>
                  <c:size val="7"/>
                  <c:spPr>
                    <a:solidFill>
                      <a:schemeClr val="bg1"/>
                    </a:solidFill>
                    <a:ln w="19050">
                      <a:solidFill>
                        <a:schemeClr val="accent2"/>
                      </a:solidFill>
                    </a:ln>
                  </c:spPr>
                </c:marker>
                <c:dLbls>
                  <c:dLbl>
                    <c:idx val="0"/>
                    <c:layout>
                      <c:manualLayout>
                        <c:x val="-5.6486861763633711E-2"/>
                        <c:y val="-0.12555056770260073"/>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3-4797-4B41-9654-D86A5877FAB4}"/>
                      </c:ext>
                    </c:extLst>
                  </c:dLbl>
                  <c:dLbl>
                    <c:idx val="1"/>
                    <c:layout>
                      <c:manualLayout>
                        <c:x val="-2.9651601627293106E-2"/>
                        <c:y val="-7.0463784573752908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4-4797-4B41-9654-D86A5877FAB4}"/>
                      </c:ext>
                    </c:extLst>
                  </c:dLbl>
                  <c:dLbl>
                    <c:idx val="2"/>
                    <c:layout>
                      <c:manualLayout>
                        <c:x val="-4.0704180288236323E-2"/>
                        <c:y val="6.503114907024419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5-4797-4B41-9654-D86A5877FAB4}"/>
                      </c:ext>
                    </c:extLst>
                  </c:dLbl>
                  <c:spPr>
                    <a:noFill/>
                    <a:ln>
                      <a:noFill/>
                    </a:ln>
                    <a:effectLst/>
                  </c:spPr>
                  <c:txPr>
                    <a:bodyPr wrap="square" lIns="38100" tIns="19050" rIns="38100" bIns="19050" anchor="ctr" anchorCtr="0">
                      <a:spAutoFit/>
                    </a:bodyPr>
                    <a:lstStyle/>
                    <a:p>
                      <a:pPr algn="ctr">
                        <a:defRPr lang="en-US" altLang="zh-CN"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b"/>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0"/>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月度会!$H$20:$H$31</c15:sqref>
                        </c15:formulaRef>
                      </c:ext>
                    </c:extLst>
                    <c:numCache>
                      <c:formatCode>0.00%</c:formatCode>
                      <c:ptCount val="12"/>
                      <c:pt idx="0">
                        <c:v>3.709056616953646E-2</c:v>
                      </c:pt>
                      <c:pt idx="1">
                        <c:v>0.12714962960791923</c:v>
                      </c:pt>
                      <c:pt idx="2">
                        <c:v>-0.15989799996048487</c:v>
                      </c:pt>
                      <c:pt idx="3">
                        <c:v>-0.26099597850997386</c:v>
                      </c:pt>
                      <c:pt idx="4">
                        <c:v>-0.18719658575620171</c:v>
                      </c:pt>
                      <c:pt idx="5">
                        <c:v>-7.2268815105786852E-2</c:v>
                      </c:pt>
                      <c:pt idx="6">
                        <c:v>-1.081254463533014E-2</c:v>
                      </c:pt>
                      <c:pt idx="7">
                        <c:v>-2.043533804375541E-2</c:v>
                      </c:pt>
                      <c:pt idx="8">
                        <c:v>-5.720528480444164E-2</c:v>
                      </c:pt>
                      <c:pt idx="9">
                        <c:v>-7.1812988368420275E-2</c:v>
                      </c:pt>
                      <c:pt idx="10">
                        <c:v>-0.17182532176274426</c:v>
                      </c:pt>
                      <c:pt idx="11">
                        <c:v>-0.12473914190742028</c:v>
                      </c:pt>
                    </c:numCache>
                  </c:numRef>
                </c:val>
                <c:smooth val="1"/>
                <c:extLst xmlns:c15="http://schemas.microsoft.com/office/drawing/2012/chart">
                  <c:ext xmlns:c16="http://schemas.microsoft.com/office/drawing/2014/chart" uri="{C3380CC4-5D6E-409C-BE32-E72D297353CC}">
                    <c16:uniqueId val="{00000026-4797-4B41-9654-D86A5877FAB4}"/>
                  </c:ext>
                </c:extLst>
              </c15:ser>
            </c15:filteredLineSeries>
            <c15:filteredLineSeries>
              <c15:ser>
                <c:idx val="7"/>
                <c:order val="7"/>
                <c:tx>
                  <c:strRef>
                    <c:extLst xmlns:c15="http://schemas.microsoft.com/office/drawing/2012/chart">
                      <c:ext xmlns:c15="http://schemas.microsoft.com/office/drawing/2012/chart" uri="{02D57815-91ED-43cb-92C2-25804820EDAC}">
                        <c15:formulaRef>
                          <c15:sqref>月度会!$I$19</c15:sqref>
                        </c15:formulaRef>
                      </c:ext>
                    </c:extLst>
                    <c:strCache>
                      <c:ptCount val="1"/>
                      <c:pt idx="0">
                        <c:v>2021月度同比</c:v>
                      </c:pt>
                    </c:strCache>
                  </c:strRef>
                </c:tx>
                <c:dLbls>
                  <c:spPr>
                    <a:noFill/>
                    <a:ln>
                      <a:noFill/>
                    </a:ln>
                    <a:effectLst/>
                  </c:sp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月度会!$I$20:$I$31</c15:sqref>
                        </c15:formulaRef>
                      </c:ext>
                    </c:extLst>
                    <c:numCache>
                      <c:formatCode>0.00%</c:formatCode>
                      <c:ptCount val="12"/>
                      <c:pt idx="0">
                        <c:v>0.45364541023558103</c:v>
                      </c:pt>
                      <c:pt idx="1">
                        <c:v>12.4384442256295</c:v>
                      </c:pt>
                      <c:pt idx="2">
                        <c:v>0.65205630611421928</c:v>
                      </c:pt>
                      <c:pt idx="3">
                        <c:v>0.33760114534841434</c:v>
                      </c:pt>
                      <c:pt idx="4">
                        <c:v>0.24663000383680792</c:v>
                      </c:pt>
                      <c:pt idx="5">
                        <c:v>0.246905474684423</c:v>
                      </c:pt>
                      <c:pt idx="6">
                        <c:v>0.15659611573523569</c:v>
                      </c:pt>
                      <c:pt idx="7">
                        <c:v>0.12084835789631196</c:v>
                      </c:pt>
                      <c:pt idx="8">
                        <c:v>7.4435963559552676E-2</c:v>
                      </c:pt>
                      <c:pt idx="9">
                        <c:v>-1.5237522102352078E-2</c:v>
                      </c:pt>
                      <c:pt idx="10">
                        <c:v>-1.9110919072793796E-2</c:v>
                      </c:pt>
                      <c:pt idx="11">
                        <c:v>-5.2511795173259393E-2</c:v>
                      </c:pt>
                    </c:numCache>
                  </c:numRef>
                </c:val>
                <c:smooth val="0"/>
                <c:extLst xmlns:c15="http://schemas.microsoft.com/office/drawing/2012/chart">
                  <c:ext xmlns:c16="http://schemas.microsoft.com/office/drawing/2014/chart" uri="{C3380CC4-5D6E-409C-BE32-E72D297353CC}">
                    <c16:uniqueId val="{00000027-4797-4B41-9654-D86A5877FAB4}"/>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PPT模板1!$A$119</c:f>
              <c:strCache>
                <c:ptCount val="1"/>
                <c:pt idx="0">
                  <c:v>2023年2月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DFED-4C7E-B04A-1663DC83DE42}"/>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DFED-4C7E-B04A-1663DC83DE42}"/>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DFED-4C7E-B04A-1663DC83DE42}"/>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DFED-4C7E-B04A-1663DC83DE42}"/>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DFED-4C7E-B04A-1663DC83DE42}"/>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DFED-4C7E-B04A-1663DC83DE42}"/>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DFED-4C7E-B04A-1663DC83DE42}"/>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DFED-4C7E-B04A-1663DC83DE42}"/>
                </c:ext>
              </c:extLst>
            </c:dLbl>
            <c:dLbl>
              <c:idx val="1"/>
              <c:layout>
                <c:manualLayout>
                  <c:x val="0.19257355300655232"/>
                  <c:y val="0.129945323864875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DFED-4C7E-B04A-1663DC83DE42}"/>
                </c:ext>
              </c:extLst>
            </c:dLbl>
            <c:dLbl>
              <c:idx val="2"/>
              <c:layout>
                <c:manualLayout>
                  <c:x val="-0.18090099945894847"/>
                  <c:y val="0.1416555564941750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DFED-4C7E-B04A-1663DC83DE42}"/>
                </c:ext>
              </c:extLst>
            </c:dLbl>
            <c:dLbl>
              <c:idx val="3"/>
              <c:layout>
                <c:manualLayout>
                  <c:x val="-0.18841697831631896"/>
                  <c:y val="1.2213448727424166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DFED-4C7E-B04A-1663DC83DE42}"/>
                </c:ext>
              </c:extLst>
            </c:dLbl>
            <c:dLbl>
              <c:idx val="4"/>
              <c:layout>
                <c:manualLayout>
                  <c:x val="-0.2290731799205275"/>
                  <c:y val="-0.1346484048115381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DFED-4C7E-B04A-1663DC83DE42}"/>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DFED-4C7E-B04A-1663DC83DE42}"/>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DFED-4C7E-B04A-1663DC83DE42}"/>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PPT模板1!$B$119:$H$119</c:f>
              <c:numCache>
                <c:formatCode>0.0%</c:formatCode>
                <c:ptCount val="7"/>
                <c:pt idx="0">
                  <c:v>0.32519999999999999</c:v>
                </c:pt>
                <c:pt idx="1">
                  <c:v>0.2409</c:v>
                </c:pt>
                <c:pt idx="2">
                  <c:v>0.16550000000000001</c:v>
                </c:pt>
                <c:pt idx="3">
                  <c:v>0.1104</c:v>
                </c:pt>
                <c:pt idx="4">
                  <c:v>5.0500000000000003E-2</c:v>
                </c:pt>
                <c:pt idx="5">
                  <c:v>8.1199999999999994E-2</c:v>
                </c:pt>
                <c:pt idx="6">
                  <c:v>2.629999999999999E-2</c:v>
                </c:pt>
              </c:numCache>
              <c:extLst xmlns:c15="http://schemas.microsoft.com/office/drawing/2012/chart"/>
            </c:numRef>
          </c:val>
          <c:extLst>
            <c:ext xmlns:c16="http://schemas.microsoft.com/office/drawing/2014/chart" uri="{C3380CC4-5D6E-409C-BE32-E72D297353CC}">
              <c16:uniqueId val="{0000000E-DFED-4C7E-B04A-1663DC83DE42}"/>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2023年3月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DFED-4C7E-B04A-1663DC83DE42}"/>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DFED-4C7E-B04A-1663DC83DE42}"/>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DFED-4C7E-B04A-1663DC83DE42}"/>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DFED-4C7E-B04A-1663DC83DE42}"/>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DFED-4C7E-B04A-1663DC83DE42}"/>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DFED-4C7E-B04A-1663DC83DE42}"/>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DFED-4C7E-B04A-1663DC83DE42}"/>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DFED-4C7E-B04A-1663DC83DE42}"/>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DFED-4C7E-B04A-1663DC83DE42}"/>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DFED-4C7E-B04A-1663DC83DE42}"/>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DFED-4C7E-B04A-1663DC83DE42}"/>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DFED-4C7E-B04A-1663DC83DE42}"/>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0.3306</c:v>
                      </c:pt>
                      <c:pt idx="1">
                        <c:v>0.24410000000000001</c:v>
                      </c:pt>
                      <c:pt idx="2">
                        <c:v>0.1678</c:v>
                      </c:pt>
                      <c:pt idx="3">
                        <c:v>0.10454197294197802</c:v>
                      </c:pt>
                      <c:pt idx="4">
                        <c:v>4.7500000000000001E-2</c:v>
                      </c:pt>
                      <c:pt idx="5">
                        <c:v>8.2799999999999999E-2</c:v>
                      </c:pt>
                      <c:pt idx="6">
                        <c:v>2.2658027058022112E-2</c:v>
                      </c:pt>
                    </c:numCache>
                  </c:numRef>
                </c:val>
                <c:extLst>
                  <c:ext xmlns:c16="http://schemas.microsoft.com/office/drawing/2014/chart" uri="{C3380CC4-5D6E-409C-BE32-E72D297353CC}">
                    <c16:uniqueId val="{0000001D-DFED-4C7E-B04A-1663DC83DE42}"/>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86287076977127E-2"/>
          <c:y val="0.17665181251682091"/>
          <c:w val="0.84030954992627471"/>
          <c:h val="0.65080455665279591"/>
        </c:manualLayout>
      </c:layout>
      <c:barChart>
        <c:barDir val="col"/>
        <c:grouping val="clustered"/>
        <c:varyColors val="0"/>
        <c:dLbls>
          <c:dLblPos val="outEnd"/>
          <c:showLegendKey val="0"/>
          <c:showVal val="1"/>
          <c:showCatName val="0"/>
          <c:showSerName val="0"/>
          <c:showPercent val="0"/>
          <c:showBubbleSize val="0"/>
        </c:dLbls>
        <c:gapWidth val="100"/>
        <c:overlap val="-27"/>
        <c:axId val="532862352"/>
        <c:axId val="532862680"/>
      </c:barChart>
      <c:catAx>
        <c:axId val="532862352"/>
        <c:scaling>
          <c:orientation val="minMax"/>
        </c:scaling>
        <c:delete val="0"/>
        <c:axPos val="b"/>
        <c:numFmt formatCode="General" sourceLinked="1"/>
        <c:majorTickMark val="none"/>
        <c:minorTickMark val="none"/>
        <c:tickLblPos val="low"/>
        <c:spPr>
          <a:noFill/>
          <a:ln w="25400" cap="flat" cmpd="sng" algn="ctr">
            <a:solidFill>
              <a:schemeClr val="tx1">
                <a:lumMod val="50000"/>
                <a:lumOff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532862680"/>
        <c:crosses val="autoZero"/>
        <c:auto val="1"/>
        <c:lblAlgn val="ctr"/>
        <c:lblOffset val="100"/>
        <c:noMultiLvlLbl val="0"/>
      </c:catAx>
      <c:valAx>
        <c:axId val="53286268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53286235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PPT模板2!$AO$109</c:f>
              <c:strCache>
                <c:ptCount val="1"/>
                <c:pt idx="0">
                  <c:v>2023.3</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PPT模板2!$AP$109:$AU$109</c:f>
              <c:numCache>
                <c:formatCode>0.00</c:formatCode>
                <c:ptCount val="6"/>
                <c:pt idx="0">
                  <c:v>46.988900000000001</c:v>
                </c:pt>
                <c:pt idx="1">
                  <c:v>45.798000000000002</c:v>
                </c:pt>
                <c:pt idx="2">
                  <c:v>20.948699999999999</c:v>
                </c:pt>
                <c:pt idx="3">
                  <c:v>25.020099999999999</c:v>
                </c:pt>
                <c:pt idx="4">
                  <c:v>11.423500000000001</c:v>
                </c:pt>
                <c:pt idx="5">
                  <c:v>6.5618999999999996</c:v>
                </c:pt>
              </c:numCache>
            </c:numRef>
          </c:val>
          <c:extLst>
            <c:ext xmlns:c16="http://schemas.microsoft.com/office/drawing/2014/chart" uri="{C3380CC4-5D6E-409C-BE32-E72D297353CC}">
              <c16:uniqueId val="{00000000-773E-47E3-85EA-3F6F6B132F6D}"/>
            </c:ext>
          </c:extLst>
        </c:ser>
        <c:ser>
          <c:idx val="1"/>
          <c:order val="1"/>
          <c:tx>
            <c:strRef>
              <c:f>PPT模板2!$AO$110</c:f>
              <c:strCache>
                <c:ptCount val="1"/>
                <c:pt idx="0">
                  <c:v>2023.2</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PPT模板2!$AP$110:$AU$110</c:f>
              <c:numCache>
                <c:formatCode>0.00</c:formatCode>
                <c:ptCount val="6"/>
                <c:pt idx="0">
                  <c:v>44.983600000000003</c:v>
                </c:pt>
                <c:pt idx="1">
                  <c:v>41.956000000000003</c:v>
                </c:pt>
                <c:pt idx="2">
                  <c:v>19.710899999999999</c:v>
                </c:pt>
                <c:pt idx="3">
                  <c:v>22.9285</c:v>
                </c:pt>
                <c:pt idx="4">
                  <c:v>10.499599999999999</c:v>
                </c:pt>
                <c:pt idx="5">
                  <c:v>5.8037999999999998</c:v>
                </c:pt>
              </c:numCache>
            </c:numRef>
          </c:val>
          <c:extLst>
            <c:ext xmlns:c16="http://schemas.microsoft.com/office/drawing/2014/chart" uri="{C3380CC4-5D6E-409C-BE32-E72D297353CC}">
              <c16:uniqueId val="{00000001-773E-47E3-85EA-3F6F6B132F6D}"/>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PPT模板2!$AO$111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PPT模板2!$AP$108:$AU$108</c:f>
              <c:strCache>
                <c:ptCount val="6"/>
                <c:pt idx="0">
                  <c:v>华东</c:v>
                </c:pt>
                <c:pt idx="1">
                  <c:v>中南</c:v>
                </c:pt>
                <c:pt idx="2">
                  <c:v>华北</c:v>
                </c:pt>
                <c:pt idx="3">
                  <c:v>西南</c:v>
                </c:pt>
                <c:pt idx="4">
                  <c:v>东北</c:v>
                </c:pt>
                <c:pt idx="5">
                  <c:v>西北</c:v>
                </c:pt>
              </c:strCache>
            </c:strRef>
          </c:cat>
          <c:val>
            <c:numRef>
              <c:f>PPT模板2!$AP$111:$AU$111</c:f>
              <c:numCache>
                <c:formatCode>0.00%</c:formatCode>
                <c:ptCount val="6"/>
                <c:pt idx="0">
                  <c:v>4.4578468597444361E-2</c:v>
                </c:pt>
                <c:pt idx="1">
                  <c:v>9.1572123176661233E-2</c:v>
                </c:pt>
                <c:pt idx="2">
                  <c:v>6.2797741351232061E-2</c:v>
                </c:pt>
                <c:pt idx="3">
                  <c:v>9.1222714089451984E-2</c:v>
                </c:pt>
                <c:pt idx="4">
                  <c:v>8.799382833631772E-2</c:v>
                </c:pt>
                <c:pt idx="5">
                  <c:v>0.13062131706812774</c:v>
                </c:pt>
              </c:numCache>
            </c:numRef>
          </c:val>
          <c:smooth val="1"/>
          <c:extLst>
            <c:ext xmlns:c16="http://schemas.microsoft.com/office/drawing/2014/chart" uri="{C3380CC4-5D6E-409C-BE32-E72D297353CC}">
              <c16:uniqueId val="{00000002-773E-47E3-85EA-3F6F6B132F6D}"/>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4"/>
          <c:order val="4"/>
          <c:tx>
            <c:strRef>
              <c:f>PPT模板2!$A$202</c:f>
              <c:strCache>
                <c:ptCount val="1"/>
                <c:pt idx="0">
                  <c:v>2022年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none"/>
          </c:marker>
          <c:dLbls>
            <c:dLbl>
              <c:idx val="7"/>
              <c:layout>
                <c:manualLayout>
                  <c:x val="-2.7312824442343866E-2"/>
                  <c:y val="-7.8820861288627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15A-4449-95FF-01CDC184228F}"/>
                </c:ext>
              </c:extLst>
            </c:dLbl>
            <c:dLbl>
              <c:idx val="8"/>
              <c:layout>
                <c:manualLayout>
                  <c:x val="1.2567971806081935E-2"/>
                  <c:y val="1.350473219305618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15A-4449-95FF-01CDC184228F}"/>
                </c:ext>
              </c:extLst>
            </c:dLbl>
            <c:dLbl>
              <c:idx val="9"/>
              <c:layout>
                <c:manualLayout>
                  <c:x val="-1.673419553183635E-3"/>
                  <c:y val="-3.70043755734981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15A-4449-95FF-01CDC184228F}"/>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5"/>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PPT模板2!$B$202:$M$202</c:f>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numRef>
          </c:val>
          <c:smooth val="1"/>
          <c:extLst>
            <c:ext xmlns:c16="http://schemas.microsoft.com/office/drawing/2014/chart" uri="{C3380CC4-5D6E-409C-BE32-E72D297353CC}">
              <c16:uniqueId val="{00000003-715A-4449-95FF-01CDC184228F}"/>
            </c:ext>
          </c:extLst>
        </c:ser>
        <c:ser>
          <c:idx val="5"/>
          <c:order val="5"/>
          <c:tx>
            <c:strRef>
              <c:f>PPT模板2!$A$203</c:f>
              <c:strCache>
                <c:ptCount val="1"/>
                <c:pt idx="0">
                  <c:v>2023年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9525">
                <a:solidFill>
                  <a:schemeClr val="accent2"/>
                </a:solidFill>
                <a:round/>
              </a:ln>
              <a:effectLst>
                <a:outerShdw blurRad="57150" dist="19050" dir="5400000" algn="ctr" rotWithShape="0">
                  <a:srgbClr val="000000">
                    <a:alpha val="63000"/>
                  </a:srgbClr>
                </a:outerShdw>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pt idx="2">
                  <c:v>6.33</c:v>
                </c:pt>
              </c:numCache>
            </c:numRef>
          </c:val>
          <c:smooth val="1"/>
          <c:extLst>
            <c:ext xmlns:c16="http://schemas.microsoft.com/office/drawing/2014/chart" uri="{C3380CC4-5D6E-409C-BE32-E72D297353CC}">
              <c16:uniqueId val="{00000004-715A-4449-95FF-01CDC184228F}"/>
            </c:ext>
          </c:extLst>
        </c:ser>
        <c:dLbls>
          <c:dLblPos val="t"/>
          <c:showLegendKey val="0"/>
          <c:showVal val="1"/>
          <c:showCatName val="0"/>
          <c:showSerName val="0"/>
          <c:showPercent val="0"/>
          <c:showBubbleSize val="0"/>
        </c:dLbls>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0"/>
                <c:extLst>
                  <c:ext xmlns:c16="http://schemas.microsoft.com/office/drawing/2014/chart" uri="{C3380CC4-5D6E-409C-BE32-E72D297353CC}">
                    <c16:uniqueId val="{00000005-715A-4449-95FF-01CDC184228F}"/>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0"/>
                <c:extLst xmlns:c15="http://schemas.microsoft.com/office/drawing/2012/chart">
                  <c:ext xmlns:c16="http://schemas.microsoft.com/office/drawing/2014/chart" uri="{C3380CC4-5D6E-409C-BE32-E72D297353CC}">
                    <c16:uniqueId val="{00000006-715A-4449-95FF-01CDC184228F}"/>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0"/>
                <c:extLst xmlns:c15="http://schemas.microsoft.com/office/drawing/2012/chart">
                  <c:ext xmlns:c16="http://schemas.microsoft.com/office/drawing/2014/chart" uri="{C3380CC4-5D6E-409C-BE32-E72D297353CC}">
                    <c16:uniqueId val="{00000007-715A-4449-95FF-01CDC184228F}"/>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8-715A-4449-95FF-01CDC184228F}"/>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09-715A-4449-95FF-01CDC184228F}"/>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2023年新能源乘用车趋势</a:t>
            </a:r>
          </a:p>
        </c:rich>
      </c:tx>
      <c:layout>
        <c:manualLayout>
          <c:xMode val="edge"/>
          <c:yMode val="edge"/>
          <c:x val="0.35109958083210635"/>
          <c:y val="2.2257201533702281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5.5280029560563833E-2"/>
          <c:y val="0.28829983430663819"/>
          <c:w val="0.88086200316105434"/>
          <c:h val="0.56707273552115423"/>
        </c:manualLayout>
      </c:layout>
      <c:barChart>
        <c:barDir val="col"/>
        <c:grouping val="clustered"/>
        <c:varyColors val="0"/>
        <c:ser>
          <c:idx val="1"/>
          <c:order val="0"/>
          <c:tx>
            <c:strRef>
              <c:f>'新能源模板（二手车）'!$A$416</c:f>
              <c:strCache>
                <c:ptCount val="1"/>
                <c:pt idx="0">
                  <c:v>2023年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'新能源模板（二手车）'!$B$414:$M$414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'新能源模板（二手车）'!$B$416:$M$416</c:f>
              <c:numCache>
                <c:formatCode>0.00</c:formatCode>
                <c:ptCount val="12"/>
                <c:pt idx="0">
                  <c:v>3.8153000000000001</c:v>
                </c:pt>
                <c:pt idx="1">
                  <c:v>4.5963000000000003</c:v>
                </c:pt>
                <c:pt idx="2">
                  <c:v>5.5936000000000003</c:v>
                </c:pt>
              </c:numCache>
            </c:numRef>
          </c:val>
          <c:extLst>
            <c:ext xmlns:c16="http://schemas.microsoft.com/office/drawing/2014/chart" uri="{C3380CC4-5D6E-409C-BE32-E72D297353CC}">
              <c16:uniqueId val="{00000000-0A83-4B41-B050-66420FE983C1}"/>
            </c:ext>
          </c:extLst>
        </c:ser>
        <c:ser>
          <c:idx val="0"/>
          <c:order val="1"/>
          <c:tx>
            <c:strRef>
              <c:f>'新能源模板（二手车）'!$A$415</c:f>
              <c:strCache>
                <c:ptCount val="1"/>
                <c:pt idx="0">
                  <c:v>2022年</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'新能源模板（二手车）'!$B$414:$M$414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'新能源模板（二手车）'!$B$415:$M$415</c:f>
              <c:numCache>
                <c:formatCode>0.00</c:formatCode>
                <c:ptCount val="12"/>
                <c:pt idx="0">
                  <c:v>4.0083000000000002</c:v>
                </c:pt>
                <c:pt idx="1">
                  <c:v>2.5724</c:v>
                </c:pt>
                <c:pt idx="2">
                  <c:v>4.6002000000000001</c:v>
                </c:pt>
                <c:pt idx="3">
                  <c:v>4.1809000000000003</c:v>
                </c:pt>
                <c:pt idx="4">
                  <c:v>3.9977999999999998</c:v>
                </c:pt>
                <c:pt idx="5">
                  <c:v>5.4610000000000003</c:v>
                </c:pt>
                <c:pt idx="6">
                  <c:v>5.4381000000000004</c:v>
                </c:pt>
                <c:pt idx="7">
                  <c:v>5.4082999999999997</c:v>
                </c:pt>
                <c:pt idx="8">
                  <c:v>5.4260000000000002</c:v>
                </c:pt>
                <c:pt idx="9">
                  <c:v>4.4406999999999996</c:v>
                </c:pt>
                <c:pt idx="10">
                  <c:v>4.2079000000000004</c:v>
                </c:pt>
                <c:pt idx="11">
                  <c:v>4.0617000000000001</c:v>
                </c:pt>
              </c:numCache>
            </c:numRef>
          </c:val>
          <c:extLst>
            <c:ext xmlns:c16="http://schemas.microsoft.com/office/drawing/2014/chart" uri="{C3380CC4-5D6E-409C-BE32-E72D297353CC}">
              <c16:uniqueId val="{00000001-0A83-4B41-B050-66420FE983C1}"/>
            </c:ext>
          </c:extLst>
        </c:ser>
        <c:dLbls>
          <c:showLegendKey val="0"/>
          <c:showVal val="1"/>
          <c:showCatName val="0"/>
          <c:showSerName val="0"/>
          <c:showPercent val="0"/>
          <c:showBubbleSize val="0"/>
        </c:dLbls>
        <c:gapWidth val="25"/>
        <c:overlap val="-27"/>
        <c:axId val="1897466943"/>
        <c:axId val="2003501551"/>
      </c:barChart>
      <c:lineChart>
        <c:grouping val="standard"/>
        <c:varyColors val="0"/>
        <c:ser>
          <c:idx val="2"/>
          <c:order val="2"/>
          <c:tx>
            <c:strRef>
              <c:f>'新能源模板（二手车）'!$A$417</c:f>
              <c:strCache>
                <c:ptCount val="1"/>
                <c:pt idx="0">
                  <c:v>同比</c:v>
                </c:pt>
              </c:strCache>
            </c:strRef>
          </c:tx>
          <c:spPr>
            <a:ln w="28575" cap="rnd">
              <a:solidFill>
                <a:schemeClr val="accent2"/>
              </a:solidFill>
              <a:round/>
            </a:ln>
            <a:effectLst/>
          </c:spPr>
          <c:marker>
            <c:symbol val="circle"/>
            <c:size val="6"/>
            <c:spPr>
              <a:solidFill>
                <a:schemeClr val="bg1"/>
              </a:solidFill>
              <a:ln w="19050">
                <a:solidFill>
                  <a:schemeClr val="accent2"/>
                </a:solidFill>
              </a:ln>
              <a:effectLst/>
            </c:spPr>
          </c:marker>
          <c:dLbls>
            <c:dLbl>
              <c:idx val="0"/>
              <c:layout>
                <c:manualLayout>
                  <c:x val="7.9430502063316741E-3"/>
                  <c:y val="-1.85476679447519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A83-4B41-B050-66420FE983C1}"/>
                </c:ext>
              </c:extLst>
            </c:dLbl>
            <c:dLbl>
              <c:idx val="1"/>
              <c:layout>
                <c:manualLayout>
                  <c:x val="-3.1772200825326696E-2"/>
                  <c:y val="-7.419067177900767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A83-4B41-B050-66420FE983C1}"/>
                </c:ext>
              </c:extLst>
            </c:dLbl>
            <c:dLbl>
              <c:idx val="2"/>
              <c:layout>
                <c:manualLayout>
                  <c:x val="1.5886100412663058E-3"/>
                  <c:y val="-4.82239366563550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A83-4B41-B050-66420FE983C1}"/>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'新能源模板（二手车）'!$B$414:$M$414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'新能源模板（二手车）'!$B$417:$M$417</c:f>
              <c:numCache>
                <c:formatCode>0.00%</c:formatCode>
                <c:ptCount val="12"/>
                <c:pt idx="0">
                  <c:v>-4.8150088566225095E-2</c:v>
                </c:pt>
                <c:pt idx="1">
                  <c:v>0.78677499611257984</c:v>
                </c:pt>
                <c:pt idx="2">
                  <c:v>0.21594713273335947</c:v>
                </c:pt>
              </c:numCache>
            </c:numRef>
          </c:val>
          <c:smooth val="1"/>
          <c:extLst>
            <c:ext xmlns:c16="http://schemas.microsoft.com/office/drawing/2014/chart" uri="{C3380CC4-5D6E-409C-BE32-E72D297353CC}">
              <c16:uniqueId val="{00000002-0A83-4B41-B050-66420FE983C1}"/>
            </c:ext>
          </c:extLst>
        </c:ser>
        <c:dLbls>
          <c:showLegendKey val="0"/>
          <c:showVal val="1"/>
          <c:showCatName val="0"/>
          <c:showSerName val="0"/>
          <c:showPercent val="0"/>
          <c:showBubbleSize val="0"/>
        </c:dLbls>
        <c:marker val="1"/>
        <c:smooth val="0"/>
        <c:axId val="1588902175"/>
        <c:axId val="2003474191"/>
      </c:lineChart>
      <c:catAx>
        <c:axId val="18974669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altLang="zh-CN" sz="9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max val="8"/>
          <c:min val="0"/>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ax val="1"/>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1"/>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8458-4A24-88AE-5631A1B8889E}"/>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8458-4A24-88AE-5631A1B8889E}"/>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8458-4A24-88AE-5631A1B8889E}"/>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8458-4A24-88AE-5631A1B8889E}"/>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8458-4A24-88AE-5631A1B8889E}"/>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8458-4A24-88AE-5631A1B8889E}"/>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8458-4A24-88AE-5631A1B8889E}"/>
              </c:ext>
            </c:extLst>
          </c:dPt>
          <c:dLbls>
            <c:dLbl>
              <c:idx val="0"/>
              <c:layout>
                <c:manualLayout>
                  <c:x val="0.18148274505105005"/>
                  <c:y val="-0.1761920731620258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458-4A24-88AE-5631A1B8889E}"/>
                </c:ext>
              </c:extLst>
            </c:dLbl>
            <c:dLbl>
              <c:idx val="1"/>
              <c:layout>
                <c:manualLayout>
                  <c:x val="0.19618061634105466"/>
                  <c:y val="-7.00645439499160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458-4A24-88AE-5631A1B8889E}"/>
                </c:ext>
              </c:extLst>
            </c:dLbl>
            <c:dLbl>
              <c:idx val="2"/>
              <c:layout>
                <c:manualLayout>
                  <c:x val="0.19722218018218682"/>
                  <c:y val="0.1009283718823533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458-4A24-88AE-5631A1B8889E}"/>
                </c:ext>
              </c:extLst>
            </c:dLbl>
            <c:dLbl>
              <c:idx val="3"/>
              <c:layout>
                <c:manualLayout>
                  <c:x val="-1.1639266979399458E-2"/>
                  <c:y val="0.244799488736219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458-4A24-88AE-5631A1B8889E}"/>
                </c:ext>
              </c:extLst>
            </c:dLbl>
            <c:dLbl>
              <c:idx val="4"/>
              <c:layout>
                <c:manualLayout>
                  <c:x val="-0.27137063261134631"/>
                  <c:y val="0.1489716925380800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458-4A24-88AE-5631A1B8889E}"/>
                </c:ext>
              </c:extLst>
            </c:dLbl>
            <c:dLbl>
              <c:idx val="5"/>
              <c:layout>
                <c:manualLayout>
                  <c:x val="-0.23980725534713487"/>
                  <c:y val="-0.1304169374741149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8458-4A24-88AE-5631A1B8889E}"/>
                </c:ext>
              </c:extLst>
            </c:dLbl>
            <c:dLbl>
              <c:idx val="6"/>
              <c:layout>
                <c:manualLayout>
                  <c:x val="-0.16862807903416244"/>
                  <c:y val="-0.22347315012013769"/>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8458-4A24-88AE-5631A1B8889E}"/>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c:formatCode>
                <c:ptCount val="7"/>
                <c:pt idx="0">
                  <c:v>0.23068250150330727</c:v>
                </c:pt>
                <c:pt idx="1">
                  <c:v>5.4300000000000001E-2</c:v>
                </c:pt>
                <c:pt idx="2">
                  <c:v>0.23842453397474445</c:v>
                </c:pt>
                <c:pt idx="3">
                  <c:v>7.2384245339747438E-2</c:v>
                </c:pt>
                <c:pt idx="4">
                  <c:v>1.8866506313890558E-2</c:v>
                </c:pt>
                <c:pt idx="5">
                  <c:v>2.3800000000000002E-2</c:v>
                </c:pt>
                <c:pt idx="6">
                  <c:v>0.36154221286831023</c:v>
                </c:pt>
              </c:numCache>
            </c:numRef>
          </c:val>
          <c:extLst>
            <c:ext xmlns:c16="http://schemas.microsoft.com/office/drawing/2014/chart" uri="{C3380CC4-5D6E-409C-BE32-E72D297353CC}">
              <c16:uniqueId val="{0000000E-8458-4A24-88AE-5631A1B8889E}"/>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13751304070184"/>
          <c:y val="0.1907916116483004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5112-49FC-B45C-4ECCCE42ACC7}"/>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5112-49FC-B45C-4ECCCE42ACC7}"/>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5112-49FC-B45C-4ECCCE42ACC7}"/>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5112-49FC-B45C-4ECCCE42ACC7}"/>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5112-49FC-B45C-4ECCCE42ACC7}"/>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5112-49FC-B45C-4ECCCE42ACC7}"/>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5112-49FC-B45C-4ECCCE42ACC7}"/>
              </c:ext>
            </c:extLst>
          </c:dPt>
          <c:dLbls>
            <c:dLbl>
              <c:idx val="0"/>
              <c:layout>
                <c:manualLayout>
                  <c:x val="0.1984579311853707"/>
                  <c:y val="-0.2277232780389866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112-49FC-B45C-4ECCCE42ACC7}"/>
                </c:ext>
              </c:extLst>
            </c:dLbl>
            <c:dLbl>
              <c:idx val="1"/>
              <c:layout>
                <c:manualLayout>
                  <c:x val="0.15258549496319565"/>
                  <c:y val="5.738162938852293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112-49FC-B45C-4ECCCE42ACC7}"/>
                </c:ext>
              </c:extLst>
            </c:dLbl>
            <c:dLbl>
              <c:idx val="2"/>
              <c:layout>
                <c:manualLayout>
                  <c:x val="0.17576234214532929"/>
                  <c:y val="0.139580941890650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112-49FC-B45C-4ECCCE42ACC7}"/>
                </c:ext>
              </c:extLst>
            </c:dLbl>
            <c:dLbl>
              <c:idx val="3"/>
              <c:layout>
                <c:manualLayout>
                  <c:x val="-3.6619180895197632E-2"/>
                  <c:y val="0.1813434983183839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112-49FC-B45C-4ECCCE42ACC7}"/>
                </c:ext>
              </c:extLst>
            </c:dLbl>
            <c:dLbl>
              <c:idx val="4"/>
              <c:layout>
                <c:manualLayout>
                  <c:x val="-0.22132716199477648"/>
                  <c:y val="4.689527569531020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112-49FC-B45C-4ECCCE42ACC7}"/>
                </c:ext>
              </c:extLst>
            </c:dLbl>
            <c:dLbl>
              <c:idx val="5"/>
              <c:layout>
                <c:manualLayout>
                  <c:x val="-0.20515974543888599"/>
                  <c:y val="-0.1835384172697486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5112-49FC-B45C-4ECCCE42ACC7}"/>
                </c:ext>
              </c:extLst>
            </c:dLbl>
            <c:dLbl>
              <c:idx val="6"/>
              <c:layout>
                <c:manualLayout>
                  <c:x val="-0.17503680198740157"/>
                  <c:y val="-0.28271970685087999"/>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5112-49FC-B45C-4ECCCE42ACC7}"/>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'新能源模板（二手车）'!$C$3:$C$9</c:f>
              <c:numCache>
                <c:formatCode>0.0%</c:formatCode>
                <c:ptCount val="7"/>
                <c:pt idx="0">
                  <c:v>0.214249535708256</c:v>
                </c:pt>
                <c:pt idx="1">
                  <c:v>4.9046091507681917E-2</c:v>
                </c:pt>
                <c:pt idx="2">
                  <c:v>0.24886037481006246</c:v>
                </c:pt>
                <c:pt idx="3">
                  <c:v>6.111767685294614E-2</c:v>
                </c:pt>
                <c:pt idx="4">
                  <c:v>1.7136586189431032E-2</c:v>
                </c:pt>
                <c:pt idx="5">
                  <c:v>2.75E-2</c:v>
                </c:pt>
                <c:pt idx="6">
                  <c:v>0.38208973493162257</c:v>
                </c:pt>
              </c:numCache>
            </c:numRef>
          </c:val>
          <c:extLst>
            <c:ext xmlns:c16="http://schemas.microsoft.com/office/drawing/2014/chart" uri="{C3380CC4-5D6E-409C-BE32-E72D297353CC}">
              <c16:uniqueId val="{0000000E-5112-49FC-B45C-4ECCCE42ACC7}"/>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2023</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'新能源模板（二手车）'!$A$286</c:f>
              <c:strCache>
                <c:ptCount val="1"/>
                <c:pt idx="0">
                  <c:v>2023年3月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90C-4B67-8A33-C6FC2B758DC6}"/>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'新能源模板（二手车）'!$B$285:$E$285</c:f>
              <c:strCache>
                <c:ptCount val="4"/>
                <c:pt idx="0">
                  <c:v>2年以下</c:v>
                </c:pt>
                <c:pt idx="1">
                  <c:v>2-4年</c:v>
                </c:pt>
                <c:pt idx="2">
                  <c:v>4-6年</c:v>
                </c:pt>
                <c:pt idx="3">
                  <c:v>6年以上</c:v>
                </c:pt>
              </c:strCache>
            </c:strRef>
          </c:cat>
          <c:val>
            <c:numRef>
              <c:f>'新能源模板（二手车）'!$B$286:$E$286</c:f>
              <c:numCache>
                <c:formatCode>0.0%</c:formatCode>
                <c:ptCount val="4"/>
                <c:pt idx="0">
                  <c:v>0.30855685030683311</c:v>
                </c:pt>
                <c:pt idx="1">
                  <c:v>0.39019513204164658</c:v>
                </c:pt>
                <c:pt idx="2">
                  <c:v>0.22822864234985865</c:v>
                </c:pt>
                <c:pt idx="3">
                  <c:v>7.3019375301661721E-2</c:v>
                </c:pt>
              </c:numCache>
            </c:numRef>
          </c:val>
          <c:extLst>
            <c:ext xmlns:c16="http://schemas.microsoft.com/office/drawing/2014/chart" uri="{C3380CC4-5D6E-409C-BE32-E72D297353CC}">
              <c16:uniqueId val="{00000001-690C-4B67-8A33-C6FC2B758DC6}"/>
            </c:ext>
          </c:extLst>
        </c:ser>
        <c:ser>
          <c:idx val="1"/>
          <c:order val="1"/>
          <c:tx>
            <c:strRef>
              <c:f>'新能源模板（二手车）'!$A$287</c:f>
              <c:strCache>
                <c:ptCount val="1"/>
                <c:pt idx="0">
                  <c:v>2023年2月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'新能源模板（二手车）'!$B$285:$E$285</c:f>
              <c:strCache>
                <c:ptCount val="4"/>
                <c:pt idx="0">
                  <c:v>2年以下</c:v>
                </c:pt>
                <c:pt idx="1">
                  <c:v>2-4年</c:v>
                </c:pt>
                <c:pt idx="2">
                  <c:v>4-6年</c:v>
                </c:pt>
                <c:pt idx="3">
                  <c:v>6年以上</c:v>
                </c:pt>
              </c:strCache>
            </c:strRef>
          </c:cat>
          <c:val>
            <c:numRef>
              <c:f>'新能源模板（二手车）'!$B$287:$E$287</c:f>
              <c:numCache>
                <c:formatCode>0.0%</c:formatCode>
                <c:ptCount val="4"/>
                <c:pt idx="0">
                  <c:v>0.32934979165028699</c:v>
                </c:pt>
                <c:pt idx="1">
                  <c:v>0.39696517021778444</c:v>
                </c:pt>
                <c:pt idx="2">
                  <c:v>0.2143250255523233</c:v>
                </c:pt>
                <c:pt idx="3">
                  <c:v>5.9360012579605312E-2</c:v>
                </c:pt>
              </c:numCache>
            </c:numRef>
          </c:val>
          <c:extLst>
            <c:ext xmlns:c16="http://schemas.microsoft.com/office/drawing/2014/chart" uri="{C3380CC4-5D6E-409C-BE32-E72D297353CC}">
              <c16:uniqueId val="{00000002-690C-4B67-8A33-C6FC2B758DC6}"/>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2023</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'新能源模板（二手车）'!$A$81</c:f>
              <c:strCache>
                <c:ptCount val="1"/>
                <c:pt idx="0">
                  <c:v>2023年3月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'新能源模板（二手车）'!$B$80:$H$80</c:f>
              <c:strCache>
                <c:ptCount val="7"/>
                <c:pt idx="0">
                  <c:v>3万以下</c:v>
                </c:pt>
                <c:pt idx="1">
                  <c:v>3-5万</c:v>
                </c:pt>
                <c:pt idx="2">
                  <c:v>5-8万</c:v>
                </c:pt>
                <c:pt idx="3">
                  <c:v>8-12万</c:v>
                </c:pt>
                <c:pt idx="4">
                  <c:v>12-15万</c:v>
                </c:pt>
                <c:pt idx="5">
                  <c:v>15-30万</c:v>
                </c:pt>
                <c:pt idx="6">
                  <c:v>30万以上</c:v>
                </c:pt>
              </c:strCache>
            </c:strRef>
          </c:cat>
          <c:val>
            <c:numRef>
              <c:f>'新能源模板（二手车）'!$B$81:$H$81</c:f>
              <c:numCache>
                <c:formatCode>0.0%</c:formatCode>
                <c:ptCount val="7"/>
                <c:pt idx="0">
                  <c:v>0.29851055026892842</c:v>
                </c:pt>
                <c:pt idx="1">
                  <c:v>0.173286443249207</c:v>
                </c:pt>
                <c:pt idx="2">
                  <c:v>0.16508067852709971</c:v>
                </c:pt>
                <c:pt idx="3">
                  <c:v>0.12880981933526411</c:v>
                </c:pt>
                <c:pt idx="4">
                  <c:v>5.688870500620604E-2</c:v>
                </c:pt>
                <c:pt idx="5">
                  <c:v>0.15880568197490003</c:v>
                </c:pt>
                <c:pt idx="6">
                  <c:v>1.8618121638394703E-2</c:v>
                </c:pt>
              </c:numCache>
            </c:numRef>
          </c:val>
          <c:extLst>
            <c:ext xmlns:c16="http://schemas.microsoft.com/office/drawing/2014/chart" uri="{C3380CC4-5D6E-409C-BE32-E72D297353CC}">
              <c16:uniqueId val="{00000000-93B7-49CF-9860-0AF4EBC30CA5}"/>
            </c:ext>
          </c:extLst>
        </c:ser>
        <c:ser>
          <c:idx val="1"/>
          <c:order val="1"/>
          <c:tx>
            <c:strRef>
              <c:f>'新能源模板（二手车）'!$A$82</c:f>
              <c:strCache>
                <c:ptCount val="1"/>
                <c:pt idx="0">
                  <c:v>2023年2月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'新能源模板（二手车）'!$B$80:$H$80</c:f>
              <c:strCache>
                <c:ptCount val="7"/>
                <c:pt idx="0">
                  <c:v>3万以下</c:v>
                </c:pt>
                <c:pt idx="1">
                  <c:v>3-5万</c:v>
                </c:pt>
                <c:pt idx="2">
                  <c:v>5-8万</c:v>
                </c:pt>
                <c:pt idx="3">
                  <c:v>8-12万</c:v>
                </c:pt>
                <c:pt idx="4">
                  <c:v>12-15万</c:v>
                </c:pt>
                <c:pt idx="5">
                  <c:v>15-30万</c:v>
                </c:pt>
                <c:pt idx="6">
                  <c:v>30万以上</c:v>
                </c:pt>
              </c:strCache>
            </c:strRef>
          </c:cat>
          <c:val>
            <c:numRef>
              <c:f>'新能源模板（二手车）'!$B$82:$H$82</c:f>
              <c:numCache>
                <c:formatCode>0.0%</c:formatCode>
                <c:ptCount val="7"/>
                <c:pt idx="0">
                  <c:v>0.30169838024846674</c:v>
                </c:pt>
                <c:pt idx="1">
                  <c:v>0.16519893064947319</c:v>
                </c:pt>
                <c:pt idx="2">
                  <c:v>0.17188237144205062</c:v>
                </c:pt>
                <c:pt idx="3">
                  <c:v>0.13288252869948106</c:v>
                </c:pt>
                <c:pt idx="4">
                  <c:v>5.0794150023588613E-2</c:v>
                </c:pt>
                <c:pt idx="5">
                  <c:v>0.1578078314200346</c:v>
                </c:pt>
                <c:pt idx="6">
                  <c:v>1.9735807516905172E-2</c:v>
                </c:pt>
              </c:numCache>
            </c:numRef>
          </c:val>
          <c:extLst>
            <c:ext xmlns:c16="http://schemas.microsoft.com/office/drawing/2014/chart" uri="{C3380CC4-5D6E-409C-BE32-E72D297353CC}">
              <c16:uniqueId val="{00000001-93B7-49CF-9860-0AF4EBC30CA5}"/>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3096637810084392"/>
          <c:h val="7.0550868331130903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solidFill>
        <a:schemeClr val="bg1">
          <a:lumMod val="85000"/>
        </a:schemeClr>
      </a:solidFill>
      <a:round/>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2023</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PPT模板1!$A$249</c:f>
              <c:strCache>
                <c:ptCount val="1"/>
                <c:pt idx="0">
                  <c:v>2023转籍率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bg1"/>
              </a:solidFill>
              <a:ln w="9525">
                <a:solidFill>
                  <a:schemeClr val="accent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0.00%</c:formatCode>
                <c:ptCount val="12"/>
                <c:pt idx="0">
                  <c:v>0.2490406231022764</c:v>
                </c:pt>
                <c:pt idx="1">
                  <c:v>0.26604907939994799</c:v>
                </c:pt>
                <c:pt idx="2">
                  <c:v>0.26088626403668214</c:v>
                </c:pt>
              </c:numCache>
            </c:numRef>
          </c:val>
          <c:smooth val="1"/>
          <c:extLst>
            <c:ext xmlns:c16="http://schemas.microsoft.com/office/drawing/2014/chart" uri="{C3380CC4-5D6E-409C-BE32-E72D297353CC}">
              <c16:uniqueId val="{00000000-D095-43C0-A2C6-D3745A9289D3}"/>
            </c:ext>
          </c:extLst>
        </c:ser>
        <c:ser>
          <c:idx val="1"/>
          <c:order val="1"/>
          <c:tx>
            <c:strRef>
              <c:f>PPT模板1!$A$250</c:f>
              <c:strCache>
                <c:ptCount val="1"/>
                <c:pt idx="0">
                  <c:v>2022转籍率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2"/>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1"/>
          <c:extLst>
            <c:ext xmlns:c16="http://schemas.microsoft.com/office/drawing/2014/chart" uri="{C3380CC4-5D6E-409C-BE32-E72D297353CC}">
              <c16:uniqueId val="{00000001-D095-43C0-A2C6-D3745A9289D3}"/>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2"/>
                <c:order val="2"/>
                <c:tx>
                  <c:strRef>
                    <c:extLst>
                      <c:ext uri="{02D57815-91ED-43cb-92C2-25804820EDAC}">
                        <c15:formulaRef>
                          <c15:sqref>PPT模板1!$A$251</c15:sqref>
                        </c15:formulaRef>
                      </c:ext>
                    </c:extLst>
                    <c:strCache>
                      <c:ptCount val="1"/>
                      <c:pt idx="0">
                        <c:v>2021转籍率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PPT模板1!$B$251:$M$251</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c:ext xmlns:c16="http://schemas.microsoft.com/office/drawing/2014/chart" uri="{C3380CC4-5D6E-409C-BE32-E72D297353CC}">
                    <c16:uniqueId val="{00000002-D095-43C0-A2C6-D3745A9289D3}"/>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PPT模板1!$A$252</c15:sqref>
                        </c15:formulaRef>
                      </c:ext>
                    </c:extLst>
                    <c:strCache>
                      <c:ptCount val="1"/>
                      <c:pt idx="0">
                        <c:v>2020转籍率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PPT模板1!$B$252:$M$252</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3-D095-43C0-A2C6-D3745A9289D3}"/>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2019转籍率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4-D095-43C0-A2C6-D3745A9289D3}"/>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2018转籍率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0.253</c:v>
                      </c:pt>
                      <c:pt idx="1">
                        <c:v>0.19489999999999999</c:v>
                      </c:pt>
                      <c:pt idx="2">
                        <c:v>0.2089</c:v>
                      </c:pt>
                      <c:pt idx="3">
                        <c:v>0.24460000000000001</c:v>
                      </c:pt>
                      <c:pt idx="4">
                        <c:v>0.28339999999999999</c:v>
                      </c:pt>
                      <c:pt idx="5">
                        <c:v>0.26400000000000001</c:v>
                      </c:pt>
                      <c:pt idx="6">
                        <c:v>0.25769999999999998</c:v>
                      </c:pt>
                      <c:pt idx="7">
                        <c:v>0.27129999999999999</c:v>
                      </c:pt>
                      <c:pt idx="8">
                        <c:v>0.29239999999999999</c:v>
                      </c:pt>
                      <c:pt idx="9">
                        <c:v>0.2828</c:v>
                      </c:pt>
                      <c:pt idx="10">
                        <c:v>0.27639999999999998</c:v>
                      </c:pt>
                      <c:pt idx="11">
                        <c:v>0.29139999999999999</c:v>
                      </c:pt>
                    </c:numCache>
                  </c:numRef>
                </c:val>
                <c:smooth val="0"/>
                <c:extLst xmlns:c15="http://schemas.microsoft.com/office/drawing/2012/chart">
                  <c:ext xmlns:c16="http://schemas.microsoft.com/office/drawing/2014/chart" uri="{C3380CC4-5D6E-409C-BE32-E72D297353CC}">
                    <c16:uniqueId val="{00000005-D095-43C0-A2C6-D3745A9289D3}"/>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29000000000000004"/>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2023</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3</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PPT模板1!$M$309</c:f>
              <c:strCache>
                <c:ptCount val="1"/>
                <c:pt idx="0">
                  <c:v>2023.3</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PPT模板1!$L$311:$L$320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PPT模板1!$M$311:$M$320</c:f>
              <c:numCache>
                <c:formatCode>0.00_);[Red]\(0.00\)</c:formatCode>
                <c:ptCount val="10"/>
                <c:pt idx="0">
                  <c:v>93.038600000000002</c:v>
                </c:pt>
                <c:pt idx="1">
                  <c:v>19.952100000000002</c:v>
                </c:pt>
                <c:pt idx="2">
                  <c:v>9.5500000000000007</c:v>
                </c:pt>
                <c:pt idx="3">
                  <c:v>2.9739</c:v>
                </c:pt>
                <c:pt idx="4">
                  <c:v>9.6904000000000003</c:v>
                </c:pt>
                <c:pt idx="5">
                  <c:v>13.082599999999999</c:v>
                </c:pt>
                <c:pt idx="6">
                  <c:v>0.54849999999999999</c:v>
                </c:pt>
                <c:pt idx="7">
                  <c:v>1.0820000000000001</c:v>
                </c:pt>
                <c:pt idx="8">
                  <c:v>3.7905000000000002</c:v>
                </c:pt>
                <c:pt idx="9">
                  <c:v>3.0325000000000002</c:v>
                </c:pt>
              </c:numCache>
              <c:extLst/>
            </c:numRef>
          </c:val>
          <c:extLst>
            <c:ext xmlns:c16="http://schemas.microsoft.com/office/drawing/2014/chart" uri="{C3380CC4-5D6E-409C-BE32-E72D297353CC}">
              <c16:uniqueId val="{00000000-A78E-4201-9847-251B3F261F5A}"/>
            </c:ext>
          </c:extLst>
        </c:ser>
        <c:ser>
          <c:idx val="1"/>
          <c:order val="1"/>
          <c:tx>
            <c:strRef>
              <c:f>PPT模板1!$N$309</c:f>
              <c:strCache>
                <c:ptCount val="1"/>
                <c:pt idx="0">
                  <c:v>2023.2</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PPT模板1!$L$311:$L$320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PPT模板1!$N$311:$N$320</c:f>
              <c:numCache>
                <c:formatCode>0.00_);[Red]\(0.00\)</c:formatCode>
                <c:ptCount val="10"/>
                <c:pt idx="0">
                  <c:v>87.314499999999995</c:v>
                </c:pt>
                <c:pt idx="1">
                  <c:v>18.603300000000001</c:v>
                </c:pt>
                <c:pt idx="2">
                  <c:v>8.8780000000000001</c:v>
                </c:pt>
                <c:pt idx="3">
                  <c:v>2.8372999999999999</c:v>
                </c:pt>
                <c:pt idx="4">
                  <c:v>8.7673000000000005</c:v>
                </c:pt>
                <c:pt idx="5">
                  <c:v>11.992000000000001</c:v>
                </c:pt>
                <c:pt idx="6">
                  <c:v>0.50890000000000002</c:v>
                </c:pt>
                <c:pt idx="7">
                  <c:v>0.96160000000000001</c:v>
                </c:pt>
                <c:pt idx="8">
                  <c:v>3.1638000000000002</c:v>
                </c:pt>
                <c:pt idx="9">
                  <c:v>2.8557000000000001</c:v>
                </c:pt>
              </c:numCache>
              <c:extLst/>
            </c:numRef>
          </c:val>
          <c:extLst>
            <c:ext xmlns:c16="http://schemas.microsoft.com/office/drawing/2014/chart" uri="{C3380CC4-5D6E-409C-BE32-E72D297353CC}">
              <c16:uniqueId val="{00000001-A78E-4201-9847-251B3F261F5A}"/>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2023年3月</c:v>
                </c:pt>
                <c:pt idx="1">
                  <c:v>2023年4月</c:v>
                </c:pt>
              </c:strCache>
            </c:strRef>
          </c:cat>
          <c:val>
            <c:numRef>
              <c:f>调研模板!$B$4:$C$4</c:f>
              <c:numCache>
                <c:formatCode>0.0%</c:formatCode>
                <c:ptCount val="2"/>
                <c:pt idx="0">
                  <c:v>0.17985611510791366</c:v>
                </c:pt>
                <c:pt idx="1">
                  <c:v>6.7655786350148364E-2</c:v>
                </c:pt>
              </c:numCache>
            </c:numRef>
          </c:val>
          <c:extLst>
            <c:ext xmlns:c16="http://schemas.microsoft.com/office/drawing/2014/chart" uri="{C3380CC4-5D6E-409C-BE32-E72D297353CC}">
              <c16:uniqueId val="{00000000-B67F-4C35-B817-9E26231855E3}"/>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2023年3月</c:v>
                </c:pt>
                <c:pt idx="1">
                  <c:v>2023年4月</c:v>
                </c:pt>
              </c:strCache>
            </c:strRef>
          </c:cat>
          <c:val>
            <c:numRef>
              <c:f>调研模板!$B$5:$C$5</c:f>
              <c:numCache>
                <c:formatCode>0.0%</c:formatCode>
                <c:ptCount val="2"/>
                <c:pt idx="0">
                  <c:v>0.6690647482014388</c:v>
                </c:pt>
                <c:pt idx="1">
                  <c:v>0.60593471810089017</c:v>
                </c:pt>
              </c:numCache>
            </c:numRef>
          </c:val>
          <c:extLst>
            <c:ext xmlns:c16="http://schemas.microsoft.com/office/drawing/2014/chart" uri="{C3380CC4-5D6E-409C-BE32-E72D297353CC}">
              <c16:uniqueId val="{00000001-B67F-4C35-B817-9E26231855E3}"/>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67F-4C35-B817-9E26231855E3}"/>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67F-4C35-B817-9E26231855E3}"/>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2023年3月</c:v>
                </c:pt>
                <c:pt idx="1">
                  <c:v>2023年4月</c:v>
                </c:pt>
              </c:strCache>
            </c:strRef>
          </c:cat>
          <c:val>
            <c:numRef>
              <c:f>调研模板!$B$6:$C$6</c:f>
              <c:numCache>
                <c:formatCode>0.0%</c:formatCode>
                <c:ptCount val="2"/>
                <c:pt idx="0">
                  <c:v>0.15107913669064754</c:v>
                </c:pt>
                <c:pt idx="1">
                  <c:v>0.32640949554896148</c:v>
                </c:pt>
              </c:numCache>
            </c:numRef>
          </c:val>
          <c:extLst>
            <c:ext xmlns:c16="http://schemas.microsoft.com/office/drawing/2014/chart" uri="{C3380CC4-5D6E-409C-BE32-E72D297353CC}">
              <c16:uniqueId val="{00000004-B67F-4C35-B817-9E26231855E3}"/>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2023</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1-3</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PPT模板1!$B$309</c:f>
              <c:strCache>
                <c:ptCount val="1"/>
                <c:pt idx="0">
                  <c:v>2023.1-3</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PPT模板1!$A$311:$A$320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PPT模板1!$B$311:$B$320</c:f>
              <c:numCache>
                <c:formatCode>0.0_);[Red]\(0.0\)</c:formatCode>
                <c:ptCount val="10"/>
                <c:pt idx="0">
                  <c:v>255.56960000000001</c:v>
                </c:pt>
                <c:pt idx="1">
                  <c:v>54.5246</c:v>
                </c:pt>
                <c:pt idx="2">
                  <c:v>25.717500000000001</c:v>
                </c:pt>
                <c:pt idx="3">
                  <c:v>8.4448000000000008</c:v>
                </c:pt>
                <c:pt idx="4">
                  <c:v>26</c:v>
                </c:pt>
                <c:pt idx="5">
                  <c:v>35.0321</c:v>
                </c:pt>
                <c:pt idx="6">
                  <c:v>1.4754</c:v>
                </c:pt>
                <c:pt idx="7">
                  <c:v>2.8319999999999999</c:v>
                </c:pt>
                <c:pt idx="8">
                  <c:v>9.6989000000000001</c:v>
                </c:pt>
                <c:pt idx="9">
                  <c:v>8.1492000000000004</c:v>
                </c:pt>
              </c:numCache>
              <c:extLst/>
            </c:numRef>
          </c:val>
          <c:extLst>
            <c:ext xmlns:c16="http://schemas.microsoft.com/office/drawing/2014/chart" uri="{C3380CC4-5D6E-409C-BE32-E72D297353CC}">
              <c16:uniqueId val="{00000000-BFEC-46AA-A56D-A321CCA4A491}"/>
            </c:ext>
          </c:extLst>
        </c:ser>
        <c:ser>
          <c:idx val="1"/>
          <c:order val="1"/>
          <c:tx>
            <c:strRef>
              <c:f>PPT模板1!$C$309</c:f>
              <c:strCache>
                <c:ptCount val="1"/>
                <c:pt idx="0">
                  <c:v>2022.1-3</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PPT模板1!$A$311:$A$320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PPT模板1!$C$311:$C$320</c:f>
              <c:numCache>
                <c:formatCode>0.0_);[Red]\(0.0\)</c:formatCode>
                <c:ptCount val="10"/>
                <c:pt idx="0">
                  <c:v>230.7286</c:v>
                </c:pt>
                <c:pt idx="1">
                  <c:v>49.416499999999999</c:v>
                </c:pt>
                <c:pt idx="2">
                  <c:v>22.948699999999999</c:v>
                </c:pt>
                <c:pt idx="3">
                  <c:v>8.8079000000000001</c:v>
                </c:pt>
                <c:pt idx="4">
                  <c:v>27.1023</c:v>
                </c:pt>
                <c:pt idx="5">
                  <c:v>30.062999999999999</c:v>
                </c:pt>
                <c:pt idx="6">
                  <c:v>1.0931</c:v>
                </c:pt>
                <c:pt idx="7">
                  <c:v>2.4239999999999999</c:v>
                </c:pt>
                <c:pt idx="8">
                  <c:v>7.4172000000000002</c:v>
                </c:pt>
                <c:pt idx="9">
                  <c:v>7.9580000000000002</c:v>
                </c:pt>
              </c:numCache>
              <c:extLst/>
            </c:numRef>
          </c:val>
          <c:extLst>
            <c:ext xmlns:c16="http://schemas.microsoft.com/office/drawing/2014/chart" uri="{C3380CC4-5D6E-409C-BE32-E72D297353CC}">
              <c16:uniqueId val="{00000001-BFEC-46AA-A56D-A321CCA4A491}"/>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_);[Red]\(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2023.3</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0.00%</c:formatCode>
                <c:ptCount val="6"/>
                <c:pt idx="0">
                  <c:v>4.575110170028323E-2</c:v>
                </c:pt>
                <c:pt idx="1">
                  <c:v>0.13355231605903484</c:v>
                </c:pt>
                <c:pt idx="2">
                  <c:v>0.4842821076634905</c:v>
                </c:pt>
                <c:pt idx="3">
                  <c:v>0.23475491127580059</c:v>
                </c:pt>
                <c:pt idx="4">
                  <c:v>7.8765914705323459E-2</c:v>
                </c:pt>
                <c:pt idx="5">
                  <c:v>2.2893648596067361E-2</c:v>
                </c:pt>
              </c:numCache>
            </c:numRef>
          </c:val>
          <c:extLst>
            <c:ext xmlns:c16="http://schemas.microsoft.com/office/drawing/2014/chart" uri="{C3380CC4-5D6E-409C-BE32-E72D297353CC}">
              <c16:uniqueId val="{00000000-9CD6-4EA9-9931-D417F51AF1D1}"/>
            </c:ext>
          </c:extLst>
        </c:ser>
        <c:ser>
          <c:idx val="1"/>
          <c:order val="1"/>
          <c:tx>
            <c:strRef>
              <c:f>PPT模板新!$A$188</c:f>
              <c:strCache>
                <c:ptCount val="1"/>
                <c:pt idx="0">
                  <c:v>2023.2</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CD6-4EA9-9931-D417F51AF1D1}"/>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CD6-4EA9-9931-D417F51AF1D1}"/>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CD6-4EA9-9931-D417F51AF1D1}"/>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CD6-4EA9-9931-D417F51AF1D1}"/>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0.00%</c:formatCode>
                <c:ptCount val="6"/>
                <c:pt idx="0">
                  <c:v>3.8801886383452236E-2</c:v>
                </c:pt>
                <c:pt idx="1">
                  <c:v>0.13279831208181395</c:v>
                </c:pt>
                <c:pt idx="2">
                  <c:v>0.49309947830610856</c:v>
                </c:pt>
                <c:pt idx="3">
                  <c:v>0.2385003347897087</c:v>
                </c:pt>
                <c:pt idx="4">
                  <c:v>7.5301190309885205E-2</c:v>
                </c:pt>
                <c:pt idx="5">
                  <c:v>2.1498798129031327E-2</c:v>
                </c:pt>
              </c:numCache>
            </c:numRef>
          </c:val>
          <c:extLst>
            <c:ext xmlns:c16="http://schemas.microsoft.com/office/drawing/2014/chart" uri="{C3380CC4-5D6E-409C-BE32-E72D297353CC}">
              <c16:uniqueId val="{00000005-9CD6-4EA9-9931-D417F51AF1D1}"/>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2023年3月交易使用年限分析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C05D-4356-AF82-6611E5B7FF5B}"/>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C05D-4356-AF82-6611E5B7FF5B}"/>
              </c:ext>
            </c:extLst>
          </c:dPt>
          <c:dPt>
            <c:idx val="2"/>
            <c:bubble3D val="0"/>
            <c:explosion val="2"/>
            <c:spPr>
              <a:solidFill>
                <a:schemeClr val="accent5">
                  <a:tint val="86000"/>
                </a:schemeClr>
              </a:solidFill>
              <a:ln>
                <a:solidFill>
                  <a:schemeClr val="bg1"/>
                </a:solidFill>
              </a:ln>
              <a:effectLst/>
            </c:spPr>
            <c:extLst>
              <c:ext xmlns:c16="http://schemas.microsoft.com/office/drawing/2014/chart" uri="{C3380CC4-5D6E-409C-BE32-E72D297353CC}">
                <c16:uniqueId val="{00000005-C05D-4356-AF82-6611E5B7FF5B}"/>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C05D-4356-AF82-6611E5B7FF5B}"/>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C05D-4356-AF82-6611E5B7FF5B}"/>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C05D-4356-AF82-6611E5B7FF5B}"/>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C05D-4356-AF82-6611E5B7FF5B}"/>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C05D-4356-AF82-6611E5B7FF5B}"/>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0.00%</c:formatCode>
                <c:ptCount val="4"/>
                <c:pt idx="0">
                  <c:v>0.26797821375503939</c:v>
                </c:pt>
                <c:pt idx="1">
                  <c:v>0.40797595525359975</c:v>
                </c:pt>
                <c:pt idx="2">
                  <c:v>0.22387618818548549</c:v>
                </c:pt>
                <c:pt idx="3">
                  <c:v>0.10016964280587543</c:v>
                </c:pt>
              </c:numCache>
            </c:numRef>
          </c:val>
          <c:extLst>
            <c:ext xmlns:c16="http://schemas.microsoft.com/office/drawing/2014/chart" uri="{C3380CC4-5D6E-409C-BE32-E72D297353CC}">
              <c16:uniqueId val="{00000008-C05D-4356-AF82-6611E5B7FF5B}"/>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2023年2月交易使用年限分析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258D-4778-9FA0-8947C3264514}"/>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258D-4778-9FA0-8947C3264514}"/>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258D-4778-9FA0-8947C3264514}"/>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258D-4778-9FA0-8947C3264514}"/>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258D-4778-9FA0-8947C3264514}"/>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258D-4778-9FA0-8947C3264514}"/>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258D-4778-9FA0-8947C3264514}"/>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258D-4778-9FA0-8947C3264514}"/>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PPT模板1!$A$74:$A$77</c:f>
              <c:strCache>
                <c:ptCount val="4"/>
                <c:pt idx="0">
                  <c:v>3年内</c:v>
                </c:pt>
                <c:pt idx="1">
                  <c:v>3-6年</c:v>
                </c:pt>
                <c:pt idx="2">
                  <c:v>7-10年</c:v>
                </c:pt>
                <c:pt idx="3">
                  <c:v>10年以上</c:v>
                </c:pt>
              </c:strCache>
            </c:strRef>
          </c:cat>
          <c:val>
            <c:numRef>
              <c:f>PPT模板1!$B$74:$B$77</c:f>
              <c:numCache>
                <c:formatCode>0.0%</c:formatCode>
                <c:ptCount val="4"/>
                <c:pt idx="0">
                  <c:v>0.27963414366640527</c:v>
                </c:pt>
                <c:pt idx="1">
                  <c:v>0.39660438819213284</c:v>
                </c:pt>
                <c:pt idx="2">
                  <c:v>0.21372077783200716</c:v>
                </c:pt>
                <c:pt idx="3">
                  <c:v>0.11004069030945474</c:v>
                </c:pt>
              </c:numCache>
            </c:numRef>
          </c:val>
          <c:extLst>
            <c:ext xmlns:c16="http://schemas.microsoft.com/office/drawing/2014/chart" uri="{C3380CC4-5D6E-409C-BE32-E72D297353CC}">
              <c16:uniqueId val="{00000008-258D-4778-9FA0-8947C3264514}"/>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2022年1-3月交易使用年限分析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PPT模板1!$C$96</c:f>
              <c:strCache>
                <c:ptCount val="1"/>
                <c:pt idx="0">
                  <c:v>2022年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ADFF-448D-BF67-9953318ED0AF}"/>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ADFF-448D-BF67-9953318ED0AF}"/>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ADFF-448D-BF67-9953318ED0AF}"/>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ADFF-448D-BF67-9953318ED0AF}"/>
              </c:ext>
            </c:extLst>
          </c:dPt>
          <c:dLbls>
            <c:dLbl>
              <c:idx val="0"/>
              <c:layout>
                <c:manualLayout>
                  <c:x val="0.2270721651555056"/>
                  <c:y val="-5.8921625702881952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ADFF-448D-BF67-9953318ED0AF}"/>
                </c:ext>
              </c:extLst>
            </c:dLbl>
            <c:dLbl>
              <c:idx val="1"/>
              <c:layout>
                <c:manualLayout>
                  <c:x val="0.21462985473602575"/>
                  <c:y val="4.1463245316010595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ADFF-448D-BF67-9953318ED0AF}"/>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ADFF-448D-BF67-9953318ED0AF}"/>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ADFF-448D-BF67-9953318ED0AF}"/>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PPT模板1!$C$97:$C$100</c:f>
              <c:numCache>
                <c:formatCode>0.0%</c:formatCode>
                <c:ptCount val="4"/>
                <c:pt idx="0">
                  <c:v>0.29752476612881817</c:v>
                </c:pt>
                <c:pt idx="1">
                  <c:v>0.37186349186628598</c:v>
                </c:pt>
                <c:pt idx="2">
                  <c:v>0.2073689173065319</c:v>
                </c:pt>
                <c:pt idx="3">
                  <c:v>0.12324282469836398</c:v>
                </c:pt>
              </c:numCache>
            </c:numRef>
          </c:val>
          <c:extLst>
            <c:ext xmlns:c16="http://schemas.microsoft.com/office/drawing/2014/chart" uri="{C3380CC4-5D6E-409C-BE32-E72D297353CC}">
              <c16:uniqueId val="{00000008-ADFF-448D-BF67-9953318ED0AF}"/>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PPT模板1!$B$96</c15:sqref>
                        </c15:formulaRef>
                      </c:ext>
                    </c:extLst>
                    <c:strCache>
                      <c:ptCount val="1"/>
                      <c:pt idx="0">
                        <c:v>2023年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ADFF-448D-BF67-9953318ED0AF}"/>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ADFF-448D-BF67-9953318ED0AF}"/>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ADFF-448D-BF67-9953318ED0AF}"/>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ADFF-448D-BF67-9953318ED0AF}"/>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ADFF-448D-BF67-9953318ED0AF}"/>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ADFF-448D-BF67-9953318ED0AF}"/>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ADFF-448D-BF67-9953318ED0AF}"/>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ADFF-448D-BF67-9953318ED0AF}"/>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PPT模板1!$B$97:$B$100</c15:sqref>
                        </c15:formulaRef>
                      </c:ext>
                    </c:extLst>
                    <c:numCache>
                      <c:formatCode>0.0%</c:formatCode>
                      <c:ptCount val="4"/>
                      <c:pt idx="0">
                        <c:v>0.2749828574075534</c:v>
                      </c:pt>
                      <c:pt idx="1">
                        <c:v>0.40015524837048866</c:v>
                      </c:pt>
                      <c:pt idx="2">
                        <c:v>0.21851676043721271</c:v>
                      </c:pt>
                      <c:pt idx="3">
                        <c:v>0.10634513378474518</c:v>
                      </c:pt>
                    </c:numCache>
                  </c:numRef>
                </c:val>
                <c:extLst>
                  <c:ext xmlns:c16="http://schemas.microsoft.com/office/drawing/2014/chart" uri="{C3380CC4-5D6E-409C-BE32-E72D297353CC}">
                    <c16:uniqueId val="{00000011-ADFF-448D-BF67-9953318ED0AF}"/>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2023年1-3月交易使用年限分析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PPT模板1!$B$96</c:f>
              <c:strCache>
                <c:ptCount val="1"/>
                <c:pt idx="0">
                  <c:v>2023年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5114-4C54-AF33-577BEDC8F24F}"/>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5114-4C54-AF33-577BEDC8F24F}"/>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5114-4C54-AF33-577BEDC8F24F}"/>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5114-4C54-AF33-577BEDC8F24F}"/>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5114-4C54-AF33-577BEDC8F24F}"/>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5114-4C54-AF33-577BEDC8F24F}"/>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5114-4C54-AF33-577BEDC8F24F}"/>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5114-4C54-AF33-577BEDC8F24F}"/>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PPT模板1!$B$97:$B$100</c:f>
              <c:numCache>
                <c:formatCode>0.0%</c:formatCode>
                <c:ptCount val="4"/>
                <c:pt idx="0">
                  <c:v>0.2749828574075534</c:v>
                </c:pt>
                <c:pt idx="1">
                  <c:v>0.40015524837048866</c:v>
                </c:pt>
                <c:pt idx="2">
                  <c:v>0.21851676043721271</c:v>
                </c:pt>
                <c:pt idx="3">
                  <c:v>0.10634513378474518</c:v>
                </c:pt>
              </c:numCache>
            </c:numRef>
          </c:val>
          <c:extLst>
            <c:ext xmlns:c16="http://schemas.microsoft.com/office/drawing/2014/chart" uri="{C3380CC4-5D6E-409C-BE32-E72D297353CC}">
              <c16:uniqueId val="{00000008-5114-4C54-AF33-577BEDC8F24F}"/>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PPT模板1!$C$96</c15:sqref>
                        </c15:formulaRef>
                      </c:ext>
                    </c:extLst>
                    <c:strCache>
                      <c:ptCount val="1"/>
                      <c:pt idx="0">
                        <c:v>2022年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5114-4C54-AF33-577BEDC8F24F}"/>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5114-4C54-AF33-577BEDC8F24F}"/>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5114-4C54-AF33-577BEDC8F24F}"/>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5114-4C54-AF33-577BEDC8F24F}"/>
                    </c:ext>
                  </c:extLst>
                </c:dPt>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PPT模板1!$C$97:$C$100</c15:sqref>
                        </c15:formulaRef>
                      </c:ext>
                    </c:extLst>
                    <c:numCache>
                      <c:formatCode>0.0%</c:formatCode>
                      <c:ptCount val="4"/>
                      <c:pt idx="0">
                        <c:v>0.29752476612881817</c:v>
                      </c:pt>
                      <c:pt idx="1">
                        <c:v>0.37186349186628598</c:v>
                      </c:pt>
                      <c:pt idx="2">
                        <c:v>0.2073689173065319</c:v>
                      </c:pt>
                      <c:pt idx="3">
                        <c:v>0.12324282469836398</c:v>
                      </c:pt>
                    </c:numCache>
                  </c:numRef>
                </c:val>
                <c:extLst>
                  <c:ext xmlns:c16="http://schemas.microsoft.com/office/drawing/2014/chart" uri="{C3380CC4-5D6E-409C-BE32-E72D297353CC}">
                    <c16:uniqueId val="{00000011-5114-4C54-AF33-577BEDC8F24F}"/>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2023年3月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5454-4731-8ACF-E585D3F3DCB0}"/>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5454-4731-8ACF-E585D3F3DCB0}"/>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5454-4731-8ACF-E585D3F3DCB0}"/>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5454-4731-8ACF-E585D3F3DCB0}"/>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5454-4731-8ACF-E585D3F3DCB0}"/>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5454-4731-8ACF-E585D3F3DCB0}"/>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5454-4731-8ACF-E585D3F3DCB0}"/>
              </c:ext>
            </c:extLst>
          </c:dPt>
          <c:dLbls>
            <c:dLbl>
              <c:idx val="0"/>
              <c:layout>
                <c:manualLayout>
                  <c:x val="0.20027613435684599"/>
                  <c:y val="-0.1403705491983708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5454-4731-8ACF-E585D3F3DCB0}"/>
                </c:ext>
              </c:extLst>
            </c:dLbl>
            <c:dLbl>
              <c:idx val="1"/>
              <c:layout>
                <c:manualLayout>
                  <c:x val="0.19257354628222823"/>
                  <c:y val="0.1015414783370647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5454-4731-8ACF-E585D3F3DCB0}"/>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5454-4731-8ACF-E585D3F3DCB0}"/>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5454-4731-8ACF-E585D3F3DCB0}"/>
                </c:ext>
              </c:extLst>
            </c:dLbl>
            <c:dLbl>
              <c:idx val="4"/>
              <c:layout>
                <c:manualLayout>
                  <c:x val="-0.23302108312814951"/>
                  <c:y val="-9.4364449718916041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5454-4731-8ACF-E585D3F3DCB0}"/>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5454-4731-8ACF-E585D3F3DCB0}"/>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5454-4731-8ACF-E585D3F3DCB0}"/>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0.3306</c:v>
                </c:pt>
                <c:pt idx="1">
                  <c:v>0.24410000000000001</c:v>
                </c:pt>
                <c:pt idx="2">
                  <c:v>0.1678</c:v>
                </c:pt>
                <c:pt idx="3">
                  <c:v>0.10454197294197802</c:v>
                </c:pt>
                <c:pt idx="4">
                  <c:v>4.7500000000000001E-2</c:v>
                </c:pt>
                <c:pt idx="5">
                  <c:v>8.2799999999999999E-2</c:v>
                </c:pt>
                <c:pt idx="6">
                  <c:v>2.2658027058022112E-2</c:v>
                </c:pt>
              </c:numCache>
              <c:extLst xmlns:c15="http://schemas.microsoft.com/office/drawing/2012/chart"/>
            </c:numRef>
          </c:val>
          <c:extLst xmlns:c15="http://schemas.microsoft.com/office/drawing/2012/chart">
            <c:ext xmlns:c16="http://schemas.microsoft.com/office/drawing/2014/chart" uri="{C3380CC4-5D6E-409C-BE32-E72D297353CC}">
              <c16:uniqueId val="{0000000E-5454-4731-8ACF-E585D3F3DCB0}"/>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2023年2月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5454-4731-8ACF-E585D3F3DCB0}"/>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5454-4731-8ACF-E585D3F3DCB0}"/>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5454-4731-8ACF-E585D3F3DCB0}"/>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5454-4731-8ACF-E585D3F3DCB0}"/>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5454-4731-8ACF-E585D3F3DCB0}"/>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5454-4731-8ACF-E585D3F3DCB0}"/>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5454-4731-8ACF-E585D3F3DCB0}"/>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5454-4731-8ACF-E585D3F3DCB0}"/>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5454-4731-8ACF-E585D3F3DCB0}"/>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5454-4731-8ACF-E585D3F3DCB0}"/>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5454-4731-8ACF-E585D3F3DCB0}"/>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5454-4731-8ACF-E585D3F3DCB0}"/>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5454-4731-8ACF-E585D3F3DCB0}"/>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5454-4731-8ACF-E585D3F3DCB0}"/>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0.32519999999999999</c:v>
                      </c:pt>
                      <c:pt idx="1">
                        <c:v>0.2409</c:v>
                      </c:pt>
                      <c:pt idx="2">
                        <c:v>0.16550000000000001</c:v>
                      </c:pt>
                      <c:pt idx="3">
                        <c:v>0.1104</c:v>
                      </c:pt>
                      <c:pt idx="4">
                        <c:v>5.0500000000000003E-2</c:v>
                      </c:pt>
                      <c:pt idx="5">
                        <c:v>8.1199999999999994E-2</c:v>
                      </c:pt>
                      <c:pt idx="6">
                        <c:v>2.629999999999999E-2</c:v>
                      </c:pt>
                    </c:numCache>
                  </c:numRef>
                </c:val>
                <c:extLst>
                  <c:ext xmlns:c16="http://schemas.microsoft.com/office/drawing/2014/chart" uri="{C3380CC4-5D6E-409C-BE32-E72D297353CC}">
                    <c16:uniqueId val="{0000001D-5454-4731-8ACF-E585D3F3DCB0}"/>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9">
  <a:schemeClr val="accent6"/>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withinLinear" id="19">
  <a:schemeClr val="accent6"/>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1">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6.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7.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8.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omments/comment1.xml><?xml version="1.0" encoding="utf-8"?>
<p:cmLst xmlns:a="http://schemas.openxmlformats.org/drawingml/2006/main" xmlns:r="http://schemas.openxmlformats.org/officeDocument/2006/relationships" xmlns:p="http://schemas.openxmlformats.org/presentationml/2006/main">
  <p:cm authorId="5" dt="2023-05-01T09:36:17.474" idx="3">
    <p:pos x="5398" y="747"/>
    <p:text/>
    <p:extLst>
      <p:ext uri="{C676402C-5697-4E1C-873F-D02D1690AC5C}">
        <p15:threadingInfo xmlns:p15="http://schemas.microsoft.com/office/powerpoint/2012/main" timeZoneBias="-480"/>
      </p:ext>
    </p:extLst>
  </p:cm>
  <p:cm authorId="5" dt="2023-05-01T09:36:22.717" idx="4">
    <p:pos x="5534" y="883"/>
    <p:text/>
    <p:extLst>
      <p:ext uri="{C676402C-5697-4E1C-873F-D02D1690AC5C}">
        <p15:threadingInfo xmlns:p15="http://schemas.microsoft.com/office/powerpoint/2012/main" timeZoneBias="-480"/>
      </p:ext>
    </p:extLst>
  </p:cm>
</p:cmLst>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2023/5/4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467869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467869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8</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13</a:t>
            </a:fld>
            <a:endParaRPr lang="zh-CN" altLang="en-US"/>
          </a:p>
        </p:txBody>
      </p:sp>
    </p:spTree>
    <p:extLst>
      <p:ext uri="{BB962C8B-B14F-4D97-AF65-F5344CB8AC3E}">
        <p14:creationId xmlns:p14="http://schemas.microsoft.com/office/powerpoint/2010/main" val="3495279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20</a:t>
            </a:fld>
            <a:endParaRPr lang="zh-CN" altLang="en-US"/>
          </a:p>
        </p:txBody>
      </p:sp>
    </p:spTree>
    <p:extLst>
      <p:ext uri="{BB962C8B-B14F-4D97-AF65-F5344CB8AC3E}">
        <p14:creationId xmlns:p14="http://schemas.microsoft.com/office/powerpoint/2010/main" val="47936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2023/5/4</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2023/5/4</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2023/5/4</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2023/5/4</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2023/5/4</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2023/5/4</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2023/5/4</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2023/5/4</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2023/5/4</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2023/5/4</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2023/5/4</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2023/5/4</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2023/5/4</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2023/5/4</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2023/5/4</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2023/5/4</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chart" Target="../charts/chart11.xml"/><Relationship Id="rId1" Type="http://schemas.openxmlformats.org/officeDocument/2006/relationships/slideLayout" Target="../slideLayouts/slideLayout12.xml"/><Relationship Id="rId4" Type="http://schemas.openxmlformats.org/officeDocument/2006/relationships/chart" Target="../charts/chart12.xml"/></Relationships>
</file>

<file path=ppt/slides/_rels/slide1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chart" Target="../charts/chart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6017" y="2545759"/>
            <a:ext cx="7369326" cy="646331"/>
          </a:xfrm>
          <a:prstGeom prst="rect">
            <a:avLst/>
          </a:prstGeom>
          <a:noFill/>
          <a:effectLst/>
        </p:spPr>
        <p:txBody>
          <a:bodyPr wrap="none">
            <a:spAutoFit/>
          </a:bodyPr>
          <a:lstStyle/>
          <a:p>
            <a:pPr algn="ctr">
              <a:defRPr/>
            </a:pP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2023</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3</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月全国二手车市场深度分析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392675" y="4551662"/>
            <a:ext cx="8229600" cy="1750864"/>
          </a:xfrm>
          <a:prstGeom prst="rect">
            <a:avLst/>
          </a:prstGeom>
          <a:noFill/>
        </p:spPr>
        <p:txBody>
          <a:bodyPr wrap="square" rtlCol="0">
            <a:spAutoFit/>
          </a:bodyPr>
          <a:lstStyle/>
          <a:p>
            <a:pPr algn="l">
              <a:lnSpc>
                <a:spcPct val="200000"/>
              </a:lnSpc>
            </a:pPr>
            <a:r>
              <a:rPr lang="en-US" altLang="zh-CN" sz="1400" dirty="0">
                <a:solidFill>
                  <a:schemeClr val="tx1"/>
                </a:solidFill>
                <a:latin typeface="微软雅黑" panose="020B0503020204020204" pitchFamily="34" charset="-122"/>
                <a:ea typeface="微软雅黑" panose="020B0503020204020204" pitchFamily="34" charset="-122"/>
                <a:cs typeface="+mn-cs"/>
              </a:rPr>
              <a:t>1-3</a:t>
            </a:r>
            <a:r>
              <a:rPr lang="zh-CN" altLang="en-US" sz="1400" dirty="0">
                <a:solidFill>
                  <a:schemeClr val="tx1"/>
                </a:solidFill>
                <a:latin typeface="微软雅黑" panose="020B0503020204020204" pitchFamily="34" charset="-122"/>
                <a:ea typeface="微软雅黑" panose="020B0503020204020204" pitchFamily="34" charset="-122"/>
                <a:cs typeface="+mn-cs"/>
              </a:rPr>
              <a:t>月，二手车使用年限在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3-6</a:t>
            </a:r>
            <a:r>
              <a:rPr lang="zh-CN" altLang="en-US" sz="1400" dirty="0">
                <a:solidFill>
                  <a:schemeClr val="tx1"/>
                </a:solidFill>
                <a:latin typeface="微软雅黑" panose="020B0503020204020204" pitchFamily="34" charset="-122"/>
                <a:ea typeface="微软雅黑" panose="020B0503020204020204" pitchFamily="34" charset="-122"/>
                <a:cs typeface="+mn-cs"/>
              </a:rPr>
              <a:t>年的交易量最多</a:t>
            </a:r>
            <a:r>
              <a:rPr lang="en-US" altLang="zh-CN" sz="1400" dirty="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占比为</a:t>
            </a:r>
            <a:r>
              <a:rPr lang="en-US" altLang="zh-CN" sz="1400" dirty="0">
                <a:solidFill>
                  <a:schemeClr val="tx1"/>
                </a:solidFill>
                <a:latin typeface="微软雅黑" panose="020B0503020204020204" pitchFamily="34" charset="-122"/>
                <a:ea typeface="微软雅黑" panose="020B0503020204020204" pitchFamily="34" charset="-122"/>
                <a:cs typeface="+mn-cs"/>
              </a:rPr>
              <a:t>40%</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，较去年同期增加了</a:t>
            </a:r>
            <a:r>
              <a:rPr lang="en-US" altLang="zh-CN" sz="1400" dirty="0">
                <a:solidFill>
                  <a:schemeClr val="tx1"/>
                </a:solidFill>
                <a:latin typeface="微软雅黑" panose="020B0503020204020204" pitchFamily="34" charset="-122"/>
                <a:ea typeface="微软雅黑" panose="020B0503020204020204" pitchFamily="34" charset="-122"/>
                <a:cs typeface="+mn-cs"/>
              </a:rPr>
              <a:t>2.8</a:t>
            </a:r>
            <a:r>
              <a:rPr lang="zh-CN" altLang="en-US" sz="1400" dirty="0">
                <a:solidFill>
                  <a:schemeClr val="tx1"/>
                </a:solidFill>
                <a:latin typeface="微软雅黑" panose="020B0503020204020204" pitchFamily="34" charset="-122"/>
                <a:ea typeface="微软雅黑" panose="020B0503020204020204" pitchFamily="34" charset="-122"/>
                <a:cs typeface="+mn-cs"/>
              </a:rPr>
              <a:t>个百分点；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a:t>
            </a:r>
            <a:r>
              <a:rPr lang="zh-CN" altLang="en-US" sz="1400" dirty="0">
                <a:solidFill>
                  <a:schemeClr val="tx1"/>
                </a:solidFill>
                <a:latin typeface="微软雅黑" panose="020B0503020204020204" pitchFamily="34" charset="-122"/>
                <a:ea typeface="微软雅黑" panose="020B0503020204020204" pitchFamily="34" charset="-122"/>
                <a:cs typeface="+mn-cs"/>
              </a:rPr>
              <a:t>年内车型占比为</a:t>
            </a:r>
            <a:r>
              <a:rPr lang="en-US" altLang="zh-CN" sz="1400" dirty="0">
                <a:latin typeface="微软雅黑" panose="020B0503020204020204" pitchFamily="34" charset="-122"/>
                <a:ea typeface="微软雅黑" panose="020B0503020204020204" pitchFamily="34" charset="-122"/>
              </a:rPr>
              <a:t>27.5</a:t>
            </a:r>
            <a:r>
              <a:rPr lang="en-US" altLang="zh-CN" sz="1400" dirty="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减少</a:t>
            </a:r>
            <a:r>
              <a:rPr lang="zh-CN" altLang="en-US" sz="1400" dirty="0">
                <a:solidFill>
                  <a:schemeClr val="tx1"/>
                </a:solidFill>
                <a:latin typeface="微软雅黑" panose="020B0503020204020204" pitchFamily="34" charset="-122"/>
                <a:ea typeface="微软雅黑" panose="020B0503020204020204" pitchFamily="34" charset="-122"/>
                <a:cs typeface="+mn-cs"/>
              </a:rPr>
              <a:t>了</a:t>
            </a:r>
            <a:r>
              <a:rPr lang="en-US" altLang="zh-CN" sz="1400" dirty="0">
                <a:latin typeface="微软雅黑" panose="020B0503020204020204" pitchFamily="34" charset="-122"/>
                <a:ea typeface="微软雅黑" panose="020B0503020204020204" pitchFamily="34" charset="-122"/>
              </a:rPr>
              <a:t>2.3</a:t>
            </a:r>
            <a:r>
              <a:rPr lang="zh-CN" altLang="en-US" sz="1400" dirty="0">
                <a:solidFill>
                  <a:schemeClr val="tx1"/>
                </a:solidFill>
                <a:latin typeface="微软雅黑" panose="020B0503020204020204" pitchFamily="34" charset="-122"/>
                <a:ea typeface="微软雅黑" panose="020B0503020204020204" pitchFamily="34" charset="-122"/>
                <a:cs typeface="+mn-cs"/>
              </a:rPr>
              <a:t>个百分点；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车龄在</a:t>
            </a:r>
            <a:r>
              <a:rPr lang="en-US" altLang="zh-CN" sz="1400" dirty="0">
                <a:solidFill>
                  <a:schemeClr val="tx1"/>
                </a:solidFill>
                <a:latin typeface="微软雅黑" panose="020B0503020204020204" pitchFamily="34" charset="-122"/>
                <a:ea typeface="微软雅黑" panose="020B0503020204020204" pitchFamily="34" charset="-122"/>
                <a:cs typeface="+mn-cs"/>
              </a:rPr>
              <a:t>7-10</a:t>
            </a:r>
            <a:r>
              <a:rPr lang="zh-CN" altLang="en-US" sz="1400" dirty="0">
                <a:solidFill>
                  <a:schemeClr val="tx1"/>
                </a:solidFill>
                <a:latin typeface="微软雅黑" panose="020B0503020204020204" pitchFamily="34" charset="-122"/>
                <a:ea typeface="微软雅黑" panose="020B0503020204020204" pitchFamily="34" charset="-122"/>
                <a:cs typeface="+mn-cs"/>
              </a:rPr>
              <a:t>年的车型占比为</a:t>
            </a:r>
            <a:r>
              <a:rPr lang="en-US" altLang="zh-CN" sz="1400" dirty="0">
                <a:solidFill>
                  <a:schemeClr val="tx1"/>
                </a:solidFill>
                <a:latin typeface="微软雅黑" panose="020B0503020204020204" pitchFamily="34" charset="-122"/>
                <a:ea typeface="微软雅黑" panose="020B0503020204020204" pitchFamily="34" charset="-122"/>
                <a:cs typeface="+mn-cs"/>
              </a:rPr>
              <a:t>21.9%</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，较去年同期增加</a:t>
            </a:r>
            <a:r>
              <a:rPr lang="zh-CN" altLang="en-US" sz="1400" dirty="0">
                <a:latin typeface="微软雅黑" panose="020B0503020204020204" pitchFamily="34" charset="-122"/>
                <a:ea typeface="微软雅黑" panose="020B0503020204020204" pitchFamily="34" charset="-122"/>
              </a:rPr>
              <a:t>了</a:t>
            </a:r>
            <a:r>
              <a:rPr lang="en-US" altLang="zh-CN" sz="1400" dirty="0">
                <a:latin typeface="微软雅黑" panose="020B0503020204020204" pitchFamily="34" charset="-122"/>
                <a:ea typeface="微软雅黑" panose="020B0503020204020204" pitchFamily="34" charset="-122"/>
              </a:rPr>
              <a:t>1.1</a:t>
            </a:r>
            <a:r>
              <a:rPr lang="zh-CN" altLang="en-US" sz="1400" dirty="0">
                <a:solidFill>
                  <a:schemeClr val="tx1"/>
                </a:solidFill>
                <a:latin typeface="微软雅黑" panose="020B0503020204020204" pitchFamily="34" charset="-122"/>
                <a:ea typeface="微软雅黑" panose="020B0503020204020204" pitchFamily="34" charset="-122"/>
                <a:cs typeface="+mn-cs"/>
              </a:rPr>
              <a:t>个百分点；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a:t>
            </a:r>
            <a:r>
              <a:rPr lang="en-US" altLang="zh-CN" sz="1400" dirty="0">
                <a:solidFill>
                  <a:schemeClr val="tx1"/>
                </a:solidFill>
                <a:latin typeface="微软雅黑" panose="020B0503020204020204" pitchFamily="34" charset="-122"/>
                <a:ea typeface="微软雅黑" panose="020B0503020204020204" pitchFamily="34" charset="-122"/>
                <a:cs typeface="+mn-cs"/>
              </a:rPr>
              <a:t>10</a:t>
            </a:r>
            <a:r>
              <a:rPr lang="zh-CN" altLang="en-US" sz="1400" dirty="0">
                <a:solidFill>
                  <a:schemeClr val="tx1"/>
                </a:solidFill>
                <a:latin typeface="微软雅黑" panose="020B0503020204020204" pitchFamily="34" charset="-122"/>
                <a:ea typeface="微软雅黑" panose="020B0503020204020204" pitchFamily="34" charset="-122"/>
                <a:cs typeface="+mn-cs"/>
              </a:rPr>
              <a:t>年以上的车型占比为</a:t>
            </a:r>
            <a:r>
              <a:rPr lang="en-US" altLang="zh-CN" sz="1400" dirty="0">
                <a:solidFill>
                  <a:schemeClr val="tx1"/>
                </a:solidFill>
                <a:latin typeface="微软雅黑" panose="020B0503020204020204" pitchFamily="34" charset="-122"/>
                <a:ea typeface="微软雅黑" panose="020B0503020204020204" pitchFamily="34" charset="-122"/>
                <a:cs typeface="+mn-cs"/>
              </a:rPr>
              <a:t>10.6%</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，较去年同期减少了</a:t>
            </a:r>
            <a:r>
              <a:rPr lang="en-US" altLang="zh-CN" sz="1400" dirty="0">
                <a:solidFill>
                  <a:schemeClr val="tx1"/>
                </a:solidFill>
                <a:latin typeface="微软雅黑" panose="020B0503020204020204" pitchFamily="34" charset="-122"/>
                <a:ea typeface="微软雅黑" panose="020B0503020204020204" pitchFamily="34" charset="-122"/>
                <a:cs typeface="+mn-cs"/>
              </a:rPr>
              <a:t>1.7</a:t>
            </a:r>
            <a:r>
              <a:rPr lang="zh-CN" altLang="en-US" sz="1400" dirty="0">
                <a:solidFill>
                  <a:schemeClr val="tx1"/>
                </a:solidFill>
                <a:latin typeface="微软雅黑" panose="020B0503020204020204" pitchFamily="34" charset="-122"/>
                <a:ea typeface="微软雅黑" panose="020B0503020204020204" pitchFamily="34" charset="-122"/>
                <a:cs typeface="+mn-cs"/>
              </a:rPr>
              <a:t>个百分点。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61665"/>
          </a:xfrm>
        </p:spPr>
        <p:txBody>
          <a:bodyPr/>
          <a:lstStyle/>
          <a:p>
            <a:r>
              <a:rPr lang="en-US" altLang="zh-CN" sz="2000" b="1" kern="0" dirty="0">
                <a:solidFill>
                  <a:schemeClr val="tx1"/>
                </a:solidFill>
              </a:rPr>
              <a:t>2023</a:t>
            </a:r>
            <a:r>
              <a:rPr lang="zh-CN" altLang="en-US" sz="2000" b="1" kern="0" dirty="0">
                <a:solidFill>
                  <a:schemeClr val="tx1"/>
                </a:solidFill>
              </a:rPr>
              <a:t>年</a:t>
            </a:r>
            <a:r>
              <a:rPr lang="en-US" altLang="zh-CN" sz="2000" b="1" kern="0" dirty="0">
                <a:solidFill>
                  <a:schemeClr val="tx1"/>
                </a:solidFill>
              </a:rPr>
              <a:t>1-3</a:t>
            </a:r>
            <a:r>
              <a:rPr lang="zh-CN" altLang="en-US" sz="2000" b="1" kern="0" dirty="0">
                <a:solidFill>
                  <a:schemeClr val="tx1"/>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9612" y="6033056"/>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下 27">
            <a:extLst>
              <a:ext uri="{FF2B5EF4-FFF2-40B4-BE49-F238E27FC236}">
                <a16:creationId xmlns:a16="http://schemas.microsoft.com/office/drawing/2014/main" id="{22124AD7-0185-4BA9-8D78-1DD44DEAE0AA}"/>
              </a:ext>
            </a:extLst>
          </p:cNvPr>
          <p:cNvSpPr/>
          <p:nvPr/>
        </p:nvSpPr>
        <p:spPr>
          <a:xfrm flipH="1" flipV="1">
            <a:off x="7989615" y="4778359"/>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下 8">
            <a:extLst>
              <a:ext uri="{FF2B5EF4-FFF2-40B4-BE49-F238E27FC236}">
                <a16:creationId xmlns:a16="http://schemas.microsoft.com/office/drawing/2014/main" id="{A95B449C-7BFF-0D46-C585-007AD7BAE549}"/>
              </a:ext>
            </a:extLst>
          </p:cNvPr>
          <p:cNvSpPr/>
          <p:nvPr/>
        </p:nvSpPr>
        <p:spPr>
          <a:xfrm rot="10800000" flipH="1" flipV="1">
            <a:off x="7980953" y="5177600"/>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00000000-0008-0000-0100-000082000000}"/>
              </a:ext>
            </a:extLst>
          </p:cNvPr>
          <p:cNvGrpSpPr/>
          <p:nvPr/>
        </p:nvGrpSpPr>
        <p:grpSpPr>
          <a:xfrm>
            <a:off x="460656" y="1258861"/>
            <a:ext cx="8222687" cy="3133867"/>
            <a:chOff x="0" y="0"/>
            <a:chExt cx="8301790" cy="2957431"/>
          </a:xfrm>
        </p:grpSpPr>
        <p:graphicFrame>
          <p:nvGraphicFramePr>
            <p:cNvPr id="4" name="图表 3">
              <a:extLst>
                <a:ext uri="{FF2B5EF4-FFF2-40B4-BE49-F238E27FC236}">
                  <a16:creationId xmlns:a16="http://schemas.microsoft.com/office/drawing/2014/main" id="{00000000-0008-0000-0100-000083000000}"/>
                </a:ext>
              </a:extLst>
            </p:cNvPr>
            <p:cNvGraphicFramePr>
              <a:graphicFrameLocks noChangeAspect="1"/>
            </p:cNvGraphicFramePr>
            <p:nvPr>
              <p:extLst>
                <p:ext uri="{D42A27DB-BD31-4B8C-83A1-F6EECF244321}">
                  <p14:modId xmlns:p14="http://schemas.microsoft.com/office/powerpoint/2010/main" val="3676484359"/>
                </p:ext>
              </p:extLst>
            </p:nvPr>
          </p:nvGraphicFramePr>
          <p:xfrm>
            <a:off x="4242236" y="0"/>
            <a:ext cx="4059554"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图表 4">
              <a:extLst>
                <a:ext uri="{FF2B5EF4-FFF2-40B4-BE49-F238E27FC236}">
                  <a16:creationId xmlns:a16="http://schemas.microsoft.com/office/drawing/2014/main" id="{00000000-0008-0000-0100-00008B000000}"/>
                </a:ext>
              </a:extLst>
            </p:cNvPr>
            <p:cNvGraphicFramePr>
              <a:graphicFrameLocks noChangeAspect="1"/>
            </p:cNvGraphicFramePr>
            <p:nvPr>
              <p:extLst>
                <p:ext uri="{D42A27DB-BD31-4B8C-83A1-F6EECF244321}">
                  <p14:modId xmlns:p14="http://schemas.microsoft.com/office/powerpoint/2010/main" val="895535843"/>
                </p:ext>
              </p:extLst>
            </p:nvPr>
          </p:nvGraphicFramePr>
          <p:xfrm>
            <a:off x="0" y="0"/>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
        <p:nvSpPr>
          <p:cNvPr id="10" name="箭头: 下 9">
            <a:extLst>
              <a:ext uri="{FF2B5EF4-FFF2-40B4-BE49-F238E27FC236}">
                <a16:creationId xmlns:a16="http://schemas.microsoft.com/office/drawing/2014/main" id="{03F345D1-DF6B-82BB-2CE2-5AC17869B836}"/>
              </a:ext>
            </a:extLst>
          </p:cNvPr>
          <p:cNvSpPr/>
          <p:nvPr/>
        </p:nvSpPr>
        <p:spPr>
          <a:xfrm flipH="1" flipV="1">
            <a:off x="7989612" y="5576841"/>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97207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23609" y="4722502"/>
            <a:ext cx="8896782" cy="1513941"/>
          </a:xfrm>
          <a:prstGeom prst="rect">
            <a:avLst/>
          </a:prstGeom>
          <a:noFill/>
        </p:spPr>
        <p:txBody>
          <a:bodyPr wrap="square" rtlCol="0">
            <a:spAutoFit/>
          </a:bodyPr>
          <a:lstStyle/>
          <a:p>
            <a:pPr algn="l">
              <a:lnSpc>
                <a:spcPct val="200000"/>
              </a:lnSpc>
            </a:pPr>
            <a:r>
              <a:rPr lang="en-US" altLang="zh-CN" sz="1200" dirty="0">
                <a:solidFill>
                  <a:schemeClr val="tx1"/>
                </a:solidFill>
                <a:latin typeface="微软雅黑" panose="020B0503020204020204" pitchFamily="34" charset="-122"/>
                <a:ea typeface="微软雅黑" panose="020B0503020204020204" pitchFamily="34" charset="-122"/>
                <a:cs typeface="+mn-cs"/>
              </a:rPr>
              <a:t>3</a:t>
            </a:r>
            <a:r>
              <a:rPr lang="zh-CN" altLang="en-US" sz="1200" dirty="0">
                <a:solidFill>
                  <a:schemeClr val="tx1"/>
                </a:solidFill>
                <a:latin typeface="微软雅黑" panose="020B0503020204020204" pitchFamily="34" charset="-122"/>
                <a:ea typeface="微软雅黑" panose="020B0503020204020204" pitchFamily="34" charset="-122"/>
                <a:cs typeface="+mn-cs"/>
              </a:rPr>
              <a:t>月，二手车交易价格区间在</a:t>
            </a:r>
            <a:r>
              <a:rPr lang="en-US" altLang="zh-CN" sz="1200" dirty="0">
                <a:solidFill>
                  <a:schemeClr val="tx1"/>
                </a:solidFill>
                <a:latin typeface="微软雅黑" panose="020B0503020204020204" pitchFamily="34" charset="-122"/>
                <a:ea typeface="微软雅黑" panose="020B0503020204020204" pitchFamily="34" charset="-122"/>
                <a:cs typeface="+mn-cs"/>
              </a:rPr>
              <a:t>3</a:t>
            </a:r>
            <a:r>
              <a:rPr lang="zh-CN" altLang="en-US" sz="1200" dirty="0">
                <a:solidFill>
                  <a:schemeClr val="tx1"/>
                </a:solidFill>
                <a:latin typeface="微软雅黑" panose="020B0503020204020204" pitchFamily="34" charset="-122"/>
                <a:ea typeface="微软雅黑" panose="020B0503020204020204" pitchFamily="34" charset="-122"/>
                <a:cs typeface="+mn-cs"/>
              </a:rPr>
              <a:t>万元以下的车辆市场占比最大，占</a:t>
            </a:r>
            <a:r>
              <a:rPr lang="en-US" altLang="zh-CN" sz="1200" dirty="0">
                <a:solidFill>
                  <a:schemeClr val="tx1"/>
                </a:solidFill>
                <a:latin typeface="微软雅黑" panose="020B0503020204020204" pitchFamily="34" charset="-122"/>
                <a:ea typeface="微软雅黑" panose="020B0503020204020204" pitchFamily="34" charset="-122"/>
                <a:cs typeface="+mn-cs"/>
              </a:rPr>
              <a:t>33.1%</a:t>
            </a:r>
            <a:r>
              <a:rPr lang="zh-CN" altLang="en-US" sz="1200" dirty="0">
                <a:solidFill>
                  <a:schemeClr val="tx1"/>
                </a:solidFill>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环比增长</a:t>
            </a:r>
            <a:r>
              <a:rPr lang="zh-CN" altLang="en-US" sz="1200" dirty="0">
                <a:solidFill>
                  <a:schemeClr val="tx1"/>
                </a:solidFill>
                <a:latin typeface="微软雅黑" panose="020B0503020204020204" pitchFamily="34" charset="-122"/>
                <a:ea typeface="微软雅黑" panose="020B0503020204020204" pitchFamily="34" charset="-122"/>
                <a:cs typeface="+mn-cs"/>
              </a:rPr>
              <a:t>了</a:t>
            </a:r>
            <a:r>
              <a:rPr lang="en-US" altLang="zh-CN" sz="1200" dirty="0">
                <a:solidFill>
                  <a:schemeClr val="tx1"/>
                </a:solidFill>
                <a:latin typeface="微软雅黑" panose="020B0503020204020204" pitchFamily="34" charset="-122"/>
                <a:ea typeface="微软雅黑" panose="020B0503020204020204" pitchFamily="34" charset="-122"/>
                <a:cs typeface="+mn-cs"/>
              </a:rPr>
              <a:t>0.5</a:t>
            </a:r>
            <a:r>
              <a:rPr lang="zh-CN" altLang="en-US" sz="1200" dirty="0">
                <a:solidFill>
                  <a:schemeClr val="tx1"/>
                </a:solidFill>
                <a:latin typeface="微软雅黑" panose="020B0503020204020204" pitchFamily="34" charset="-122"/>
                <a:ea typeface="微软雅黑" panose="020B0503020204020204" pitchFamily="34" charset="-122"/>
                <a:cs typeface="+mn-cs"/>
              </a:rPr>
              <a:t>个点。其次是</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万的车辆占</a:t>
            </a:r>
            <a:r>
              <a:rPr lang="en-US" altLang="zh-CN" sz="1200" dirty="0">
                <a:latin typeface="微软雅黑" panose="020B0503020204020204" pitchFamily="34" charset="-122"/>
                <a:ea typeface="微软雅黑" panose="020B0503020204020204" pitchFamily="34" charset="-122"/>
              </a:rPr>
              <a:t>24.4%</a:t>
            </a:r>
            <a:r>
              <a:rPr lang="zh-CN" altLang="en-US" sz="1200" dirty="0">
                <a:latin typeface="微软雅黑" panose="020B0503020204020204" pitchFamily="34" charset="-122"/>
                <a:ea typeface="微软雅黑" panose="020B0503020204020204" pitchFamily="34" charset="-122"/>
              </a:rPr>
              <a:t>，环比增加了</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5-8</a:t>
            </a:r>
            <a:r>
              <a:rPr lang="zh-CN" altLang="en-US" sz="1200" dirty="0">
                <a:latin typeface="微软雅黑" panose="020B0503020204020204" pitchFamily="34" charset="-122"/>
                <a:ea typeface="微软雅黑" panose="020B0503020204020204" pitchFamily="34" charset="-122"/>
              </a:rPr>
              <a:t>万车辆占</a:t>
            </a:r>
            <a:r>
              <a:rPr lang="en-US" altLang="zh-CN" sz="1200" dirty="0">
                <a:latin typeface="微软雅黑" panose="020B0503020204020204" pitchFamily="34" charset="-122"/>
                <a:ea typeface="微软雅黑" panose="020B0503020204020204" pitchFamily="34" charset="-122"/>
              </a:rPr>
              <a:t>16.8% </a:t>
            </a:r>
            <a:r>
              <a:rPr lang="zh-CN" altLang="en-US" sz="1200" dirty="0">
                <a:latin typeface="微软雅黑" panose="020B0503020204020204" pitchFamily="34" charset="-122"/>
                <a:ea typeface="微软雅黑" panose="020B0503020204020204" pitchFamily="34" charset="-122"/>
              </a:rPr>
              <a:t>，环比增加了</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万的车辆占</a:t>
            </a:r>
            <a:r>
              <a:rPr lang="en-US" altLang="zh-CN" sz="1200" dirty="0">
                <a:latin typeface="微软雅黑" panose="020B0503020204020204" pitchFamily="34" charset="-122"/>
                <a:ea typeface="微软雅黑" panose="020B0503020204020204" pitchFamily="34" charset="-122"/>
              </a:rPr>
              <a:t>8.3%</a:t>
            </a:r>
            <a:r>
              <a:rPr lang="zh-CN" altLang="en-US" sz="1200" dirty="0">
                <a:latin typeface="微软雅黑" panose="020B0503020204020204" pitchFamily="34" charset="-122"/>
                <a:ea typeface="微软雅黑" panose="020B0503020204020204" pitchFamily="34" charset="-122"/>
              </a:rPr>
              <a:t>，环比增加了</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8-12</a:t>
            </a:r>
            <a:r>
              <a:rPr lang="zh-CN" altLang="en-US" sz="1200" dirty="0">
                <a:latin typeface="微软雅黑" panose="020B0503020204020204" pitchFamily="34" charset="-122"/>
                <a:ea typeface="微软雅黑" panose="020B0503020204020204" pitchFamily="34" charset="-122"/>
              </a:rPr>
              <a:t>万、</a:t>
            </a:r>
            <a:r>
              <a:rPr lang="en-US" altLang="zh-CN" sz="1200" dirty="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万以上车辆分别减少了</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个点和</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个点</a:t>
            </a:r>
            <a:r>
              <a:rPr lang="zh-CN" altLang="en-US" sz="1200" b="1" dirty="0">
                <a:latin typeface="微软雅黑" panose="020B0503020204020204" pitchFamily="34" charset="-122"/>
                <a:ea typeface="微软雅黑" panose="020B0503020204020204" pitchFamily="34" charset="-122"/>
              </a:rPr>
              <a:t>； </a:t>
            </a:r>
            <a:endParaRPr lang="en-US" altLang="zh-CN" sz="1200" b="1" dirty="0">
              <a:latin typeface="微软雅黑" panose="020B0503020204020204" pitchFamily="34" charset="-122"/>
              <a:ea typeface="微软雅黑" panose="020B0503020204020204" pitchFamily="34" charset="-122"/>
            </a:endParaRPr>
          </a:p>
          <a:p>
            <a:pPr algn="l">
              <a:lnSpc>
                <a:spcPct val="200000"/>
              </a:lnSpc>
            </a:pPr>
            <a:r>
              <a:rPr lang="zh-CN" altLang="en-US" sz="1200" dirty="0">
                <a:latin typeface="微软雅黑" panose="020B0503020204020204" pitchFamily="34" charset="-122"/>
                <a:ea typeface="微软雅黑" panose="020B0503020204020204" pitchFamily="34" charset="-122"/>
              </a:rPr>
              <a:t>整体来看</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月份，</a:t>
            </a:r>
            <a:r>
              <a:rPr lang="en-US" altLang="zh-CN" sz="1200" dirty="0">
                <a:latin typeface="微软雅黑" panose="020B0503020204020204" pitchFamily="34" charset="-122"/>
                <a:ea typeface="微软雅黑" panose="020B0503020204020204" pitchFamily="34" charset="-122"/>
              </a:rPr>
              <a:t>8</a:t>
            </a:r>
            <a:r>
              <a:rPr lang="zh-CN" altLang="en-US" sz="1200" dirty="0">
                <a:latin typeface="微软雅黑" panose="020B0503020204020204" pitchFamily="34" charset="-122"/>
                <a:ea typeface="微软雅黑" panose="020B0503020204020204" pitchFamily="34" charset="-122"/>
              </a:rPr>
              <a:t>万以内的二手车占</a:t>
            </a:r>
            <a:r>
              <a:rPr lang="en-US" altLang="zh-CN" sz="1200" dirty="0">
                <a:latin typeface="微软雅黑" panose="020B0503020204020204" pitchFamily="34" charset="-122"/>
                <a:ea typeface="微软雅黑" panose="020B0503020204020204" pitchFamily="34" charset="-122"/>
              </a:rPr>
              <a:t>74.3%</a:t>
            </a:r>
            <a:r>
              <a:rPr lang="zh-CN" altLang="en-US" sz="1200" dirty="0">
                <a:latin typeface="微软雅黑" panose="020B0503020204020204" pitchFamily="34" charset="-122"/>
                <a:ea typeface="微软雅黑" panose="020B0503020204020204" pitchFamily="34" charset="-122"/>
              </a:rPr>
              <a:t>，较上月增加了</a:t>
            </a:r>
            <a:r>
              <a:rPr lang="en-US" altLang="zh-CN" sz="1200" dirty="0">
                <a:latin typeface="微软雅黑" panose="020B0503020204020204" pitchFamily="34" charset="-122"/>
                <a:ea typeface="微软雅黑" panose="020B0503020204020204" pitchFamily="34" charset="-122"/>
              </a:rPr>
              <a:t>1.1</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 8-15</a:t>
            </a:r>
            <a:r>
              <a:rPr lang="zh-CN" altLang="en-US" sz="1200" dirty="0">
                <a:latin typeface="微软雅黑" panose="020B0503020204020204" pitchFamily="34" charset="-122"/>
                <a:ea typeface="微软雅黑" panose="020B0503020204020204" pitchFamily="34" charset="-122"/>
              </a:rPr>
              <a:t>万二手车占</a:t>
            </a:r>
            <a:r>
              <a:rPr lang="en-US" altLang="zh-CN" sz="1200" dirty="0">
                <a:latin typeface="微软雅黑" panose="020B0503020204020204" pitchFamily="34" charset="-122"/>
                <a:ea typeface="微软雅黑" panose="020B0503020204020204" pitchFamily="34" charset="-122"/>
              </a:rPr>
              <a:t>15.2%</a:t>
            </a:r>
            <a:r>
              <a:rPr lang="zh-CN" altLang="en-US" sz="1200" dirty="0">
                <a:latin typeface="微软雅黑" panose="020B0503020204020204" pitchFamily="34" charset="-122"/>
                <a:ea typeface="微软雅黑" panose="020B0503020204020204" pitchFamily="34" charset="-122"/>
              </a:rPr>
              <a:t>，较上月减少了</a:t>
            </a:r>
            <a:r>
              <a:rPr lang="en-US" altLang="zh-CN" sz="1200" dirty="0">
                <a:latin typeface="微软雅黑" panose="020B0503020204020204" pitchFamily="34" charset="-122"/>
                <a:ea typeface="微软雅黑" panose="020B0503020204020204" pitchFamily="34" charset="-122"/>
              </a:rPr>
              <a:t>0.9</a:t>
            </a:r>
            <a:r>
              <a:rPr lang="zh-CN" altLang="en-US" sz="1200" dirty="0">
                <a:latin typeface="微软雅黑" panose="020B0503020204020204" pitchFamily="34" charset="-122"/>
                <a:ea typeface="微软雅黑" panose="020B0503020204020204" pitchFamily="34" charset="-122"/>
              </a:rPr>
              <a:t>个点。</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2023</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月二手车交易价格区间分析</a:t>
            </a:r>
          </a:p>
        </p:txBody>
      </p:sp>
      <p:grpSp>
        <p:nvGrpSpPr>
          <p:cNvPr id="8" name="组合 7">
            <a:extLst>
              <a:ext uri="{FF2B5EF4-FFF2-40B4-BE49-F238E27FC236}">
                <a16:creationId xmlns:a16="http://schemas.microsoft.com/office/drawing/2014/main" id="{00000000-0008-0000-0100-00000C000000}"/>
              </a:ext>
            </a:extLst>
          </p:cNvPr>
          <p:cNvGrpSpPr/>
          <p:nvPr/>
        </p:nvGrpSpPr>
        <p:grpSpPr>
          <a:xfrm>
            <a:off x="319997" y="1118256"/>
            <a:ext cx="8504005" cy="3604246"/>
            <a:chOff x="0" y="0"/>
            <a:chExt cx="8511447" cy="2820307"/>
          </a:xfrm>
        </p:grpSpPr>
        <p:grpSp>
          <p:nvGrpSpPr>
            <p:cNvPr id="9" name="组合 8">
              <a:extLst>
                <a:ext uri="{FF2B5EF4-FFF2-40B4-BE49-F238E27FC236}">
                  <a16:creationId xmlns:a16="http://schemas.microsoft.com/office/drawing/2014/main" id="{00000000-0008-0000-0100-00000D000000}"/>
                </a:ext>
              </a:extLst>
            </p:cNvPr>
            <p:cNvGrpSpPr/>
            <p:nvPr/>
          </p:nvGrpSpPr>
          <p:grpSpPr>
            <a:xfrm>
              <a:off x="0" y="512536"/>
              <a:ext cx="8511447" cy="2307771"/>
              <a:chOff x="0" y="512536"/>
              <a:chExt cx="8504615" cy="3208021"/>
            </a:xfrm>
          </p:grpSpPr>
          <p:graphicFrame>
            <p:nvGraphicFramePr>
              <p:cNvPr id="16" name="图表 15">
                <a:extLst>
                  <a:ext uri="{FF2B5EF4-FFF2-40B4-BE49-F238E27FC236}">
                    <a16:creationId xmlns:a16="http://schemas.microsoft.com/office/drawing/2014/main" id="{00000000-0008-0000-0100-000011000000}"/>
                  </a:ext>
                </a:extLst>
              </p:cNvPr>
              <p:cNvGraphicFramePr>
                <a:graphicFrameLocks/>
              </p:cNvGraphicFramePr>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图表 16">
                <a:extLst>
                  <a:ext uri="{FF2B5EF4-FFF2-40B4-BE49-F238E27FC236}">
                    <a16:creationId xmlns:a16="http://schemas.microsoft.com/office/drawing/2014/main" id="{00000000-0008-0000-0100-000012000000}"/>
                  </a:ext>
                </a:extLst>
              </p:cNvPr>
              <p:cNvGraphicFramePr>
                <a:graphicFrameLocks/>
              </p:cNvGraphicFramePr>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2" name="组合 11">
              <a:extLst>
                <a:ext uri="{FF2B5EF4-FFF2-40B4-BE49-F238E27FC236}">
                  <a16:creationId xmlns:a16="http://schemas.microsoft.com/office/drawing/2014/main" id="{00000000-0008-0000-0100-00000E000000}"/>
                </a:ext>
              </a:extLst>
            </p:cNvPr>
            <p:cNvGrpSpPr/>
            <p:nvPr/>
          </p:nvGrpSpPr>
          <p:grpSpPr>
            <a:xfrm>
              <a:off x="715292" y="0"/>
              <a:ext cx="7080861" cy="347805"/>
              <a:chOff x="715292" y="0"/>
              <a:chExt cx="6592402" cy="347805"/>
            </a:xfrm>
          </p:grpSpPr>
          <p:sp>
            <p:nvSpPr>
              <p:cNvPr id="13" name="文本框 4">
                <a:extLst>
                  <a:ext uri="{FF2B5EF4-FFF2-40B4-BE49-F238E27FC236}">
                    <a16:creationId xmlns:a16="http://schemas.microsoft.com/office/drawing/2014/main" id="{00000000-0008-0000-0100-00000F000000}"/>
                  </a:ext>
                </a:extLst>
              </p:cNvPr>
              <p:cNvSpPr txBox="1"/>
              <p:nvPr/>
            </p:nvSpPr>
            <p:spPr>
              <a:xfrm>
                <a:off x="715292" y="0"/>
                <a:ext cx="2585965" cy="34780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2023年3月价格区间分布</a:t>
                </a:r>
              </a:p>
            </p:txBody>
          </p:sp>
          <p:sp>
            <p:nvSpPr>
              <p:cNvPr id="15" name="文本框 17">
                <a:extLst>
                  <a:ext uri="{FF2B5EF4-FFF2-40B4-BE49-F238E27FC236}">
                    <a16:creationId xmlns:a16="http://schemas.microsoft.com/office/drawing/2014/main" id="{00000000-0008-0000-0100-000010000000}"/>
                  </a:ext>
                </a:extLst>
              </p:cNvPr>
              <p:cNvSpPr txBox="1"/>
              <p:nvPr/>
            </p:nvSpPr>
            <p:spPr>
              <a:xfrm>
                <a:off x="4721729" y="0"/>
                <a:ext cx="2585965" cy="34780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2023年2月价格区间分布</a:t>
                </a:r>
              </a:p>
            </p:txBody>
          </p:sp>
        </p:grpSp>
      </p:grpSp>
    </p:spTree>
    <p:extLst>
      <p:ext uri="{BB962C8B-B14F-4D97-AF65-F5344CB8AC3E}">
        <p14:creationId xmlns:p14="http://schemas.microsoft.com/office/powerpoint/2010/main" val="3761646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2023</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3</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月六</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342549" y="3979372"/>
            <a:ext cx="8458902" cy="2601610"/>
          </a:xfrm>
          <a:prstGeom prst="rect">
            <a:avLst/>
          </a:prstGeom>
          <a:noFill/>
        </p:spPr>
        <p:txBody>
          <a:bodyPr wrap="square" rtlCol="0">
            <a:spAutoFit/>
          </a:bodyPr>
          <a:lstStyle/>
          <a:p>
            <a:pPr indent="266700">
              <a:lnSpc>
                <a:spcPct val="150000"/>
              </a:lnSpc>
            </a:pPr>
            <a:r>
              <a:rPr lang="en-US" altLang="zh-CN" sz="1100">
                <a:latin typeface="微软雅黑" panose="020B0503020204020204" pitchFamily="34" charset="-122"/>
                <a:ea typeface="微软雅黑" panose="020B0503020204020204" pitchFamily="34" charset="-122"/>
              </a:rPr>
              <a:t>2023</a:t>
            </a:r>
            <a:r>
              <a:rPr lang="zh-CN" altLang="en-US" sz="1100">
                <a:latin typeface="微软雅黑" panose="020B0503020204020204" pitchFamily="34" charset="-122"/>
                <a:ea typeface="微软雅黑" panose="020B0503020204020204" pitchFamily="34" charset="-122"/>
              </a:rPr>
              <a:t>年</a:t>
            </a: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月，全国六大区环比</a:t>
            </a:r>
            <a:r>
              <a:rPr lang="en-US" altLang="zh-CN" sz="1100">
                <a:latin typeface="微软雅黑" panose="020B0503020204020204" pitchFamily="34" charset="-122"/>
                <a:ea typeface="微软雅黑" panose="020B0503020204020204" pitchFamily="34" charset="-122"/>
              </a:rPr>
              <a:t>2</a:t>
            </a:r>
            <a:r>
              <a:rPr lang="zh-CN" altLang="en-US" sz="1100">
                <a:latin typeface="微软雅黑" panose="020B0503020204020204" pitchFamily="34" charset="-122"/>
                <a:ea typeface="微软雅黑" panose="020B0503020204020204" pitchFamily="34" charset="-122"/>
              </a:rPr>
              <a:t>月均有不同程度的增长。交易规模最大的华东地区环比增长了</a:t>
            </a:r>
            <a:r>
              <a:rPr lang="en-US" altLang="zh-CN" sz="1100">
                <a:latin typeface="微软雅黑" panose="020B0503020204020204" pitchFamily="34" charset="-122"/>
                <a:ea typeface="微软雅黑" panose="020B0503020204020204" pitchFamily="34" charset="-122"/>
              </a:rPr>
              <a:t>4.46%</a:t>
            </a:r>
            <a:r>
              <a:rPr lang="zh-CN" altLang="en-US"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44.99</a:t>
            </a:r>
            <a:r>
              <a:rPr lang="zh-CN" altLang="en-US" sz="1100">
                <a:latin typeface="微软雅黑" panose="020B0503020204020204" pitchFamily="34" charset="-122"/>
                <a:ea typeface="微软雅黑" panose="020B0503020204020204" pitchFamily="34" charset="-122"/>
              </a:rPr>
              <a:t>万辆，增加了</a:t>
            </a:r>
            <a:r>
              <a:rPr lang="en-US" altLang="zh-CN" sz="1100">
                <a:latin typeface="微软雅黑" panose="020B0503020204020204" pitchFamily="34" charset="-122"/>
                <a:ea typeface="微软雅黑" panose="020B0503020204020204" pitchFamily="34" charset="-122"/>
              </a:rPr>
              <a:t>2.01</a:t>
            </a:r>
            <a:r>
              <a:rPr lang="zh-CN" altLang="en-US" sz="1100">
                <a:latin typeface="微软雅黑" panose="020B0503020204020204" pitchFamily="34" charset="-122"/>
                <a:ea typeface="微软雅黑" panose="020B0503020204020204" pitchFamily="34" charset="-122"/>
              </a:rPr>
              <a:t>万辆，本月上海的增速最为明显，环比增长了</a:t>
            </a:r>
            <a:r>
              <a:rPr lang="en-US" altLang="zh-CN" sz="1100">
                <a:latin typeface="微软雅黑" panose="020B0503020204020204" pitchFamily="34" charset="-122"/>
                <a:ea typeface="微软雅黑" panose="020B0503020204020204" pitchFamily="34" charset="-122"/>
              </a:rPr>
              <a:t>21.1%</a:t>
            </a:r>
            <a:r>
              <a:rPr lang="zh-CN" altLang="en-US" sz="1100">
                <a:latin typeface="微软雅黑" panose="020B0503020204020204" pitchFamily="34" charset="-122"/>
                <a:ea typeface="微软雅黑" panose="020B0503020204020204" pitchFamily="34" charset="-122"/>
              </a:rPr>
              <a:t>，浙江、福建两省也有小幅的增长，分别增长了</a:t>
            </a:r>
            <a:r>
              <a:rPr lang="en-US" altLang="zh-CN" sz="1100">
                <a:latin typeface="微软雅黑" panose="020B0503020204020204" pitchFamily="34" charset="-122"/>
                <a:ea typeface="微软雅黑" panose="020B0503020204020204" pitchFamily="34" charset="-122"/>
              </a:rPr>
              <a:t>6.5%</a:t>
            </a:r>
            <a:r>
              <a:rPr lang="zh-CN" altLang="en-US" sz="1100">
                <a:latin typeface="微软雅黑" panose="020B0503020204020204" pitchFamily="34" charset="-122"/>
                <a:ea typeface="微软雅黑" panose="020B0503020204020204" pitchFamily="34" charset="-122"/>
              </a:rPr>
              <a:t>和</a:t>
            </a:r>
            <a:r>
              <a:rPr lang="en-US" altLang="zh-CN" sz="1100">
                <a:latin typeface="微软雅黑" panose="020B0503020204020204" pitchFamily="34" charset="-122"/>
                <a:ea typeface="微软雅黑" panose="020B0503020204020204" pitchFamily="34" charset="-122"/>
              </a:rPr>
              <a:t>5.8%</a:t>
            </a:r>
            <a:r>
              <a:rPr lang="zh-CN" altLang="en-US" sz="1100">
                <a:latin typeface="微软雅黑" panose="020B0503020204020204" pitchFamily="34" charset="-122"/>
                <a:ea typeface="微软雅黑" panose="020B0503020204020204" pitchFamily="34" charset="-122"/>
              </a:rPr>
              <a:t>。</a:t>
            </a:r>
            <a:endParaRPr lang="en-US" altLang="zh-CN" sz="1100">
              <a:latin typeface="微软雅黑" panose="020B0503020204020204" pitchFamily="34" charset="-122"/>
              <a:ea typeface="微软雅黑" panose="020B0503020204020204" pitchFamily="34" charset="-122"/>
            </a:endParaRPr>
          </a:p>
          <a:p>
            <a:pPr indent="266700">
              <a:lnSpc>
                <a:spcPct val="150000"/>
              </a:lnSpc>
            </a:pPr>
            <a:r>
              <a:rPr lang="zh-CN" altLang="en-US" sz="1100">
                <a:latin typeface="微软雅黑" panose="020B0503020204020204" pitchFamily="34" charset="-122"/>
                <a:ea typeface="微软雅黑" panose="020B0503020204020204" pitchFamily="34" charset="-122"/>
              </a:rPr>
              <a:t>中南地区二手车交易量为</a:t>
            </a:r>
            <a:r>
              <a:rPr lang="en-US" altLang="zh-CN" sz="1100">
                <a:latin typeface="微软雅黑" panose="020B0503020204020204" pitchFamily="34" charset="-122"/>
                <a:ea typeface="微软雅黑" panose="020B0503020204020204" pitchFamily="34" charset="-122"/>
              </a:rPr>
              <a:t>45.80</a:t>
            </a:r>
            <a:r>
              <a:rPr lang="zh-CN" altLang="en-US" sz="1100">
                <a:latin typeface="微软雅黑" panose="020B0503020204020204" pitchFamily="34" charset="-122"/>
                <a:ea typeface="微软雅黑" panose="020B0503020204020204" pitchFamily="34" charset="-122"/>
              </a:rPr>
              <a:t>万辆，环比增长</a:t>
            </a:r>
            <a:r>
              <a:rPr lang="en-US" altLang="zh-CN" sz="1100">
                <a:latin typeface="微软雅黑" panose="020B0503020204020204" pitchFamily="34" charset="-122"/>
                <a:ea typeface="微软雅黑" panose="020B0503020204020204" pitchFamily="34" charset="-122"/>
              </a:rPr>
              <a:t>9.16%</a:t>
            </a:r>
            <a:r>
              <a:rPr lang="zh-CN" altLang="en-US" sz="1100">
                <a:latin typeface="微软雅黑" panose="020B0503020204020204" pitchFamily="34" charset="-122"/>
                <a:ea typeface="微软雅黑" panose="020B0503020204020204" pitchFamily="34" charset="-122"/>
              </a:rPr>
              <a:t>，增加了</a:t>
            </a:r>
            <a:r>
              <a:rPr lang="en-US" altLang="zh-CN" sz="1100">
                <a:latin typeface="微软雅黑" panose="020B0503020204020204" pitchFamily="34" charset="-122"/>
                <a:ea typeface="微软雅黑" panose="020B0503020204020204" pitchFamily="34" charset="-122"/>
              </a:rPr>
              <a:t>7.1</a:t>
            </a:r>
            <a:r>
              <a:rPr lang="zh-CN" altLang="en-US" sz="1100">
                <a:latin typeface="微软雅黑" panose="020B0503020204020204" pitchFamily="34" charset="-122"/>
                <a:ea typeface="微软雅黑" panose="020B0503020204020204" pitchFamily="34" charset="-122"/>
              </a:rPr>
              <a:t>万辆。广东、海南两省表现突出，广东较上月增长了</a:t>
            </a:r>
            <a:r>
              <a:rPr lang="en-US" altLang="zh-CN" sz="1100">
                <a:latin typeface="微软雅黑" panose="020B0503020204020204" pitchFamily="34" charset="-122"/>
                <a:ea typeface="微软雅黑" panose="020B0503020204020204" pitchFamily="34" charset="-122"/>
              </a:rPr>
              <a:t>11.9%</a:t>
            </a:r>
            <a:r>
              <a:rPr lang="zh-CN" altLang="en-US" sz="1100">
                <a:latin typeface="微软雅黑" panose="020B0503020204020204" pitchFamily="34" charset="-122"/>
                <a:ea typeface="微软雅黑" panose="020B0503020204020204" pitchFamily="34" charset="-122"/>
              </a:rPr>
              <a:t>，海南增长了</a:t>
            </a:r>
            <a:r>
              <a:rPr lang="en-US" altLang="zh-CN" sz="1100">
                <a:latin typeface="微软雅黑" panose="020B0503020204020204" pitchFamily="34" charset="-122"/>
                <a:ea typeface="微软雅黑" panose="020B0503020204020204" pitchFamily="34" charset="-122"/>
              </a:rPr>
              <a:t>15.1%</a:t>
            </a:r>
            <a:r>
              <a:rPr lang="zh-CN" altLang="en-US" sz="1100">
                <a:latin typeface="微软雅黑" panose="020B0503020204020204" pitchFamily="34" charset="-122"/>
                <a:ea typeface="微软雅黑" panose="020B0503020204020204" pitchFamily="34" charset="-122"/>
              </a:rPr>
              <a:t>。</a:t>
            </a:r>
            <a:endParaRPr lang="en-US" altLang="zh-CN" sz="1100">
              <a:latin typeface="微软雅黑" panose="020B0503020204020204" pitchFamily="34" charset="-122"/>
              <a:ea typeface="微软雅黑" panose="020B0503020204020204" pitchFamily="34" charset="-122"/>
            </a:endParaRPr>
          </a:p>
          <a:p>
            <a:pPr indent="266700">
              <a:lnSpc>
                <a:spcPct val="150000"/>
              </a:lnSpc>
            </a:pPr>
            <a:r>
              <a:rPr lang="zh-CN" altLang="en-US" sz="1100">
                <a:latin typeface="微软雅黑" panose="020B0503020204020204" pitchFamily="34" charset="-122"/>
                <a:ea typeface="微软雅黑" panose="020B0503020204020204" pitchFamily="34" charset="-122"/>
              </a:rPr>
              <a:t>华北地区二手车交易量为</a:t>
            </a:r>
            <a:r>
              <a:rPr lang="en-US" altLang="zh-CN" sz="1100">
                <a:latin typeface="微软雅黑" panose="020B0503020204020204" pitchFamily="34" charset="-122"/>
                <a:ea typeface="微软雅黑" panose="020B0503020204020204" pitchFamily="34" charset="-122"/>
              </a:rPr>
              <a:t>20.95</a:t>
            </a:r>
            <a:r>
              <a:rPr lang="zh-CN" altLang="en-US" sz="1100">
                <a:latin typeface="微软雅黑" panose="020B0503020204020204" pitchFamily="34" charset="-122"/>
                <a:ea typeface="微软雅黑" panose="020B0503020204020204" pitchFamily="34" charset="-122"/>
              </a:rPr>
              <a:t>万辆，环比增长</a:t>
            </a:r>
            <a:r>
              <a:rPr lang="en-US" altLang="zh-CN" sz="1100">
                <a:latin typeface="微软雅黑" panose="020B0503020204020204" pitchFamily="34" charset="-122"/>
                <a:ea typeface="微软雅黑" panose="020B0503020204020204" pitchFamily="34" charset="-122"/>
              </a:rPr>
              <a:t>6.28%</a:t>
            </a:r>
            <a:r>
              <a:rPr lang="zh-CN" altLang="en-US" sz="1100">
                <a:latin typeface="微软雅黑" panose="020B0503020204020204" pitchFamily="34" charset="-122"/>
                <a:ea typeface="微软雅黑" panose="020B0503020204020204" pitchFamily="34" charset="-122"/>
              </a:rPr>
              <a:t>，增长了</a:t>
            </a:r>
            <a:r>
              <a:rPr lang="en-US" altLang="zh-CN" sz="1100">
                <a:latin typeface="微软雅黑" panose="020B0503020204020204" pitchFamily="34" charset="-122"/>
                <a:ea typeface="微软雅黑" panose="020B0503020204020204" pitchFamily="34" charset="-122"/>
              </a:rPr>
              <a:t>1.24</a:t>
            </a:r>
            <a:r>
              <a:rPr lang="zh-CN" altLang="en-US" sz="1100">
                <a:latin typeface="微软雅黑" panose="020B0503020204020204" pitchFamily="34" charset="-122"/>
                <a:ea typeface="微软雅黑" panose="020B0503020204020204" pitchFamily="34" charset="-122"/>
              </a:rPr>
              <a:t>万辆，北京、内蒙古环比均有</a:t>
            </a:r>
            <a:r>
              <a:rPr lang="en-US" altLang="zh-CN" sz="1100">
                <a:latin typeface="微软雅黑" panose="020B0503020204020204" pitchFamily="34" charset="-122"/>
                <a:ea typeface="微软雅黑" panose="020B0503020204020204" pitchFamily="34" charset="-122"/>
              </a:rPr>
              <a:t>2</a:t>
            </a:r>
            <a:r>
              <a:rPr lang="zh-CN" altLang="en-US" sz="1100">
                <a:latin typeface="微软雅黑" panose="020B0503020204020204" pitchFamily="34" charset="-122"/>
                <a:ea typeface="微软雅黑" panose="020B0503020204020204" pitchFamily="34" charset="-122"/>
              </a:rPr>
              <a:t>位数增长，北京较</a:t>
            </a:r>
            <a:r>
              <a:rPr lang="en-US" altLang="zh-CN" sz="1100">
                <a:latin typeface="微软雅黑" panose="020B0503020204020204" pitchFamily="34" charset="-122"/>
                <a:ea typeface="微软雅黑" panose="020B0503020204020204" pitchFamily="34" charset="-122"/>
              </a:rPr>
              <a:t>2</a:t>
            </a:r>
            <a:r>
              <a:rPr lang="zh-CN" altLang="en-US" sz="1100">
                <a:latin typeface="微软雅黑" panose="020B0503020204020204" pitchFamily="34" charset="-122"/>
                <a:ea typeface="微软雅黑" panose="020B0503020204020204" pitchFamily="34" charset="-122"/>
              </a:rPr>
              <a:t>月增长了</a:t>
            </a:r>
            <a:r>
              <a:rPr lang="en-US" altLang="zh-CN" sz="1100">
                <a:latin typeface="微软雅黑" panose="020B0503020204020204" pitchFamily="34" charset="-122"/>
                <a:ea typeface="微软雅黑" panose="020B0503020204020204" pitchFamily="34" charset="-122"/>
              </a:rPr>
              <a:t>18.9%</a:t>
            </a:r>
            <a:r>
              <a:rPr lang="zh-CN" altLang="en-US" sz="1100">
                <a:latin typeface="微软雅黑" panose="020B0503020204020204" pitchFamily="34" charset="-122"/>
                <a:ea typeface="微软雅黑" panose="020B0503020204020204" pitchFamily="34" charset="-122"/>
              </a:rPr>
              <a:t>，内蒙古增长了</a:t>
            </a:r>
            <a:r>
              <a:rPr lang="en-US" altLang="zh-CN" sz="1100">
                <a:latin typeface="微软雅黑" panose="020B0503020204020204" pitchFamily="34" charset="-122"/>
                <a:ea typeface="微软雅黑" panose="020B0503020204020204" pitchFamily="34" charset="-122"/>
              </a:rPr>
              <a:t>14.9%</a:t>
            </a:r>
            <a:r>
              <a:rPr lang="zh-CN" altLang="en-US" sz="1100">
                <a:latin typeface="微软雅黑" panose="020B0503020204020204" pitchFamily="34" charset="-122"/>
                <a:ea typeface="微软雅黑" panose="020B0503020204020204" pitchFamily="34" charset="-122"/>
              </a:rPr>
              <a:t>。</a:t>
            </a:r>
            <a:endParaRPr lang="en-US" altLang="zh-CN" sz="1100">
              <a:latin typeface="微软雅黑" panose="020B0503020204020204" pitchFamily="34" charset="-122"/>
              <a:ea typeface="微软雅黑" panose="020B0503020204020204" pitchFamily="34" charset="-122"/>
            </a:endParaRPr>
          </a:p>
          <a:p>
            <a:pPr indent="266700">
              <a:lnSpc>
                <a:spcPct val="150000"/>
              </a:lnSpc>
            </a:pPr>
            <a:r>
              <a:rPr lang="zh-CN" altLang="en-US" sz="1100">
                <a:latin typeface="微软雅黑" panose="020B0503020204020204" pitchFamily="34" charset="-122"/>
                <a:ea typeface="微软雅黑" panose="020B0503020204020204" pitchFamily="34" charset="-122"/>
              </a:rPr>
              <a:t>西南地区环比增长</a:t>
            </a:r>
            <a:r>
              <a:rPr lang="en-US" altLang="zh-CN" sz="1100">
                <a:latin typeface="微软雅黑" panose="020B0503020204020204" pitchFamily="34" charset="-122"/>
                <a:ea typeface="微软雅黑" panose="020B0503020204020204" pitchFamily="34" charset="-122"/>
              </a:rPr>
              <a:t>9.12%</a:t>
            </a:r>
            <a:r>
              <a:rPr lang="zh-CN" altLang="en-US"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25.02</a:t>
            </a:r>
            <a:r>
              <a:rPr lang="zh-CN" altLang="en-US" sz="1100">
                <a:latin typeface="微软雅黑" panose="020B0503020204020204" pitchFamily="34" charset="-122"/>
                <a:ea typeface="微软雅黑" panose="020B0503020204020204" pitchFamily="34" charset="-122"/>
              </a:rPr>
              <a:t>万辆，增加了</a:t>
            </a:r>
            <a:r>
              <a:rPr lang="en-US" altLang="zh-CN" sz="1100">
                <a:latin typeface="微软雅黑" panose="020B0503020204020204" pitchFamily="34" charset="-122"/>
                <a:ea typeface="微软雅黑" panose="020B0503020204020204" pitchFamily="34" charset="-122"/>
              </a:rPr>
              <a:t>2.09</a:t>
            </a:r>
            <a:r>
              <a:rPr lang="zh-CN" altLang="en-US" sz="1100">
                <a:latin typeface="微软雅黑" panose="020B0503020204020204" pitchFamily="34" charset="-122"/>
                <a:ea typeface="微软雅黑" panose="020B0503020204020204" pitchFamily="34" charset="-122"/>
              </a:rPr>
              <a:t>万辆。云南、重庆两省表现较好，分别增长了</a:t>
            </a:r>
            <a:r>
              <a:rPr lang="en-US" altLang="zh-CN" sz="1100">
                <a:latin typeface="微软雅黑" panose="020B0503020204020204" pitchFamily="34" charset="-122"/>
                <a:ea typeface="微软雅黑" panose="020B0503020204020204" pitchFamily="34" charset="-122"/>
              </a:rPr>
              <a:t>20%</a:t>
            </a:r>
            <a:r>
              <a:rPr lang="zh-CN" altLang="en-US" sz="1100">
                <a:latin typeface="微软雅黑" panose="020B0503020204020204" pitchFamily="34" charset="-122"/>
                <a:ea typeface="微软雅黑" panose="020B0503020204020204" pitchFamily="34" charset="-122"/>
              </a:rPr>
              <a:t>、</a:t>
            </a:r>
            <a:r>
              <a:rPr lang="en-US" altLang="zh-CN" sz="1100">
                <a:latin typeface="微软雅黑" panose="020B0503020204020204" pitchFamily="34" charset="-122"/>
                <a:ea typeface="微软雅黑" panose="020B0503020204020204" pitchFamily="34" charset="-122"/>
              </a:rPr>
              <a:t>13%</a:t>
            </a:r>
            <a:r>
              <a:rPr lang="zh-CN" altLang="en-US" sz="1100">
                <a:latin typeface="微软雅黑" panose="020B0503020204020204" pitchFamily="34" charset="-122"/>
                <a:ea typeface="微软雅黑" panose="020B0503020204020204" pitchFamily="34" charset="-122"/>
              </a:rPr>
              <a:t>，西藏本月增长超过</a:t>
            </a:r>
            <a:r>
              <a:rPr lang="en-US" altLang="zh-CN" sz="1100">
                <a:latin typeface="微软雅黑" panose="020B0503020204020204" pitchFamily="34" charset="-122"/>
                <a:ea typeface="微软雅黑" panose="020B0503020204020204" pitchFamily="34" charset="-122"/>
              </a:rPr>
              <a:t>30%</a:t>
            </a:r>
            <a:r>
              <a:rPr lang="zh-CN" altLang="en-US" sz="1100">
                <a:latin typeface="微软雅黑" panose="020B0503020204020204" pitchFamily="34" charset="-122"/>
                <a:ea typeface="微软雅黑" panose="020B0503020204020204" pitchFamily="34" charset="-122"/>
              </a:rPr>
              <a:t>，主要是因为</a:t>
            </a:r>
            <a:r>
              <a:rPr lang="en-US" altLang="zh-CN" sz="1100">
                <a:latin typeface="微软雅黑" panose="020B0503020204020204" pitchFamily="34" charset="-122"/>
                <a:ea typeface="微软雅黑" panose="020B0503020204020204" pitchFamily="34" charset="-122"/>
              </a:rPr>
              <a:t>2</a:t>
            </a:r>
            <a:r>
              <a:rPr lang="zh-CN" altLang="en-US" sz="1100">
                <a:latin typeface="微软雅黑" panose="020B0503020204020204" pitchFamily="34" charset="-122"/>
                <a:ea typeface="微软雅黑" panose="020B0503020204020204" pitchFamily="34" charset="-122"/>
              </a:rPr>
              <a:t>月份是藏历新年对比基数相对较小。</a:t>
            </a:r>
            <a:endParaRPr lang="en-US" altLang="zh-CN" sz="1100">
              <a:latin typeface="微软雅黑" panose="020B0503020204020204" pitchFamily="34" charset="-122"/>
              <a:ea typeface="微软雅黑" panose="020B0503020204020204" pitchFamily="34" charset="-122"/>
            </a:endParaRPr>
          </a:p>
          <a:p>
            <a:pPr indent="266700">
              <a:lnSpc>
                <a:spcPct val="150000"/>
              </a:lnSpc>
            </a:pPr>
            <a:r>
              <a:rPr lang="zh-CN" altLang="en-US" sz="1100">
                <a:latin typeface="微软雅黑" panose="020B0503020204020204" pitchFamily="34" charset="-122"/>
                <a:ea typeface="微软雅黑" panose="020B0503020204020204" pitchFamily="34" charset="-122"/>
              </a:rPr>
              <a:t>东北地区环比增长</a:t>
            </a:r>
            <a:r>
              <a:rPr lang="en-US" altLang="zh-CN" sz="1100">
                <a:latin typeface="微软雅黑" panose="020B0503020204020204" pitchFamily="34" charset="-122"/>
                <a:ea typeface="微软雅黑" panose="020B0503020204020204" pitchFamily="34" charset="-122"/>
              </a:rPr>
              <a:t>8.80%</a:t>
            </a:r>
            <a:r>
              <a:rPr lang="zh-CN" altLang="en-US"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11.42</a:t>
            </a:r>
            <a:r>
              <a:rPr lang="zh-CN" altLang="en-US" sz="1100">
                <a:latin typeface="微软雅黑" panose="020B0503020204020204" pitchFamily="34" charset="-122"/>
                <a:ea typeface="微软雅黑" panose="020B0503020204020204" pitchFamily="34" charset="-122"/>
              </a:rPr>
              <a:t>万辆，增长了</a:t>
            </a:r>
            <a:r>
              <a:rPr lang="en-US" altLang="zh-CN" sz="1100">
                <a:latin typeface="微软雅黑" panose="020B0503020204020204" pitchFamily="34" charset="-122"/>
                <a:ea typeface="微软雅黑" panose="020B0503020204020204" pitchFamily="34" charset="-122"/>
              </a:rPr>
              <a:t>0.92</a:t>
            </a:r>
            <a:r>
              <a:rPr lang="zh-CN" altLang="en-US" sz="1100">
                <a:latin typeface="微软雅黑" panose="020B0503020204020204" pitchFamily="34" charset="-122"/>
                <a:ea typeface="微软雅黑" panose="020B0503020204020204" pitchFamily="34" charset="-122"/>
              </a:rPr>
              <a:t>万辆。黑、吉、辽三省分别增长了</a:t>
            </a:r>
            <a:r>
              <a:rPr lang="en-US" altLang="zh-CN" sz="1100">
                <a:latin typeface="微软雅黑" panose="020B0503020204020204" pitchFamily="34" charset="-122"/>
                <a:ea typeface="微软雅黑" panose="020B0503020204020204" pitchFamily="34" charset="-122"/>
              </a:rPr>
              <a:t>5.1%</a:t>
            </a:r>
            <a:r>
              <a:rPr lang="zh-CN" altLang="en-US" sz="1100">
                <a:latin typeface="微软雅黑" panose="020B0503020204020204" pitchFamily="34" charset="-122"/>
                <a:ea typeface="微软雅黑" panose="020B0503020204020204" pitchFamily="34" charset="-122"/>
              </a:rPr>
              <a:t>、</a:t>
            </a:r>
            <a:r>
              <a:rPr lang="en-US" altLang="zh-CN" sz="1100">
                <a:latin typeface="微软雅黑" panose="020B0503020204020204" pitchFamily="34" charset="-122"/>
                <a:ea typeface="微软雅黑" panose="020B0503020204020204" pitchFamily="34" charset="-122"/>
              </a:rPr>
              <a:t>13.6%</a:t>
            </a:r>
            <a:r>
              <a:rPr lang="zh-CN" altLang="en-US" sz="1100">
                <a:latin typeface="微软雅黑" panose="020B0503020204020204" pitchFamily="34" charset="-122"/>
                <a:ea typeface="微软雅黑" panose="020B0503020204020204" pitchFamily="34" charset="-122"/>
              </a:rPr>
              <a:t>和</a:t>
            </a:r>
            <a:r>
              <a:rPr lang="en-US" altLang="zh-CN" sz="1100">
                <a:latin typeface="微软雅黑" panose="020B0503020204020204" pitchFamily="34" charset="-122"/>
                <a:ea typeface="微软雅黑" panose="020B0503020204020204" pitchFamily="34" charset="-122"/>
              </a:rPr>
              <a:t>9.3%</a:t>
            </a:r>
            <a:r>
              <a:rPr lang="zh-CN" altLang="en-US" sz="1100">
                <a:latin typeface="微软雅黑" panose="020B0503020204020204" pitchFamily="34" charset="-122"/>
                <a:ea typeface="微软雅黑" panose="020B0503020204020204" pitchFamily="34" charset="-122"/>
              </a:rPr>
              <a:t>。</a:t>
            </a:r>
            <a:endParaRPr lang="en-US" altLang="zh-CN" sz="1100">
              <a:latin typeface="微软雅黑" panose="020B0503020204020204" pitchFamily="34" charset="-122"/>
              <a:ea typeface="微软雅黑" panose="020B0503020204020204" pitchFamily="34" charset="-122"/>
            </a:endParaRPr>
          </a:p>
          <a:p>
            <a:pPr indent="266700">
              <a:lnSpc>
                <a:spcPct val="150000"/>
              </a:lnSpc>
            </a:pPr>
            <a:r>
              <a:rPr lang="zh-CN" altLang="en-US" sz="1100">
                <a:latin typeface="微软雅黑" panose="020B0503020204020204" pitchFamily="34" charset="-122"/>
                <a:ea typeface="微软雅黑" panose="020B0503020204020204" pitchFamily="34" charset="-122"/>
              </a:rPr>
              <a:t>西北地区是本月增速最快的地区环比增长</a:t>
            </a:r>
            <a:r>
              <a:rPr lang="en-US" altLang="zh-CN" sz="1100">
                <a:latin typeface="微软雅黑" panose="020B0503020204020204" pitchFamily="34" charset="-122"/>
                <a:ea typeface="微软雅黑" panose="020B0503020204020204" pitchFamily="34" charset="-122"/>
              </a:rPr>
              <a:t>13.06%</a:t>
            </a:r>
            <a:r>
              <a:rPr lang="zh-CN" altLang="en-US"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6.56</a:t>
            </a:r>
            <a:r>
              <a:rPr lang="zh-CN" altLang="en-US" sz="1100">
                <a:latin typeface="微软雅黑" panose="020B0503020204020204" pitchFamily="34" charset="-122"/>
                <a:ea typeface="微软雅黑" panose="020B0503020204020204" pitchFamily="34" charset="-122"/>
              </a:rPr>
              <a:t>万辆，环比增长了</a:t>
            </a:r>
            <a:r>
              <a:rPr lang="en-US" altLang="zh-CN" sz="1100">
                <a:latin typeface="微软雅黑" panose="020B0503020204020204" pitchFamily="34" charset="-122"/>
                <a:ea typeface="微软雅黑" panose="020B0503020204020204" pitchFamily="34" charset="-122"/>
              </a:rPr>
              <a:t>0.76</a:t>
            </a:r>
            <a:r>
              <a:rPr lang="zh-CN" altLang="en-US" sz="1100">
                <a:latin typeface="微软雅黑" panose="020B0503020204020204" pitchFamily="34" charset="-122"/>
                <a:ea typeface="微软雅黑" panose="020B0503020204020204" pitchFamily="34" charset="-122"/>
              </a:rPr>
              <a:t>万辆。</a:t>
            </a:r>
            <a:endParaRPr lang="zh-CN" altLang="zh-CN" sz="1100" dirty="0">
              <a:latin typeface="微软雅黑" panose="020B0503020204020204" pitchFamily="34" charset="-122"/>
              <a:ea typeface="微软雅黑" panose="020B0503020204020204" pitchFamily="34" charset="-122"/>
            </a:endParaRPr>
          </a:p>
        </p:txBody>
      </p:sp>
      <p:graphicFrame>
        <p:nvGraphicFramePr>
          <p:cNvPr id="105" name="图表 104">
            <a:extLst>
              <a:ext uri="{FF2B5EF4-FFF2-40B4-BE49-F238E27FC236}">
                <a16:creationId xmlns:a16="http://schemas.microsoft.com/office/drawing/2014/main" id="{00000000-0008-0000-0100-000034000000}"/>
              </a:ext>
            </a:extLst>
          </p:cNvPr>
          <p:cNvGraphicFramePr>
            <a:graphicFrameLocks/>
          </p:cNvGraphicFramePr>
          <p:nvPr/>
        </p:nvGraphicFramePr>
        <p:xfrm>
          <a:off x="4737382" y="1526242"/>
          <a:ext cx="4291157" cy="1298799"/>
        </p:xfrm>
        <a:graphic>
          <a:graphicData uri="http://schemas.openxmlformats.org/drawingml/2006/chart">
            <c:chart xmlns:c="http://schemas.openxmlformats.org/drawingml/2006/chart" xmlns:r="http://schemas.openxmlformats.org/officeDocument/2006/relationships" r:id="rId2"/>
          </a:graphicData>
        </a:graphic>
      </p:graphicFrame>
      <p:grpSp>
        <p:nvGrpSpPr>
          <p:cNvPr id="113" name="组合 112">
            <a:extLst>
              <a:ext uri="{FF2B5EF4-FFF2-40B4-BE49-F238E27FC236}">
                <a16:creationId xmlns:a16="http://schemas.microsoft.com/office/drawing/2014/main" id="{C5315345-7D30-4641-9715-3322F95DD5FE}"/>
              </a:ext>
            </a:extLst>
          </p:cNvPr>
          <p:cNvGrpSpPr/>
          <p:nvPr/>
        </p:nvGrpSpPr>
        <p:grpSpPr>
          <a:xfrm>
            <a:off x="441486" y="1108787"/>
            <a:ext cx="3600690" cy="2849349"/>
            <a:chOff x="0" y="8357"/>
            <a:chExt cx="3726374" cy="2831255"/>
          </a:xfrm>
        </p:grpSpPr>
        <p:grpSp>
          <p:nvGrpSpPr>
            <p:cNvPr id="120" name="组合 119">
              <a:extLst>
                <a:ext uri="{FF2B5EF4-FFF2-40B4-BE49-F238E27FC236}">
                  <a16:creationId xmlns:a16="http://schemas.microsoft.com/office/drawing/2014/main" id="{EB92BB70-EB5C-49F8-8FF4-A709FDAF154E}"/>
                </a:ext>
              </a:extLst>
            </p:cNvPr>
            <p:cNvGrpSpPr/>
            <p:nvPr/>
          </p:nvGrpSpPr>
          <p:grpSpPr>
            <a:xfrm>
              <a:off x="0" y="8357"/>
              <a:ext cx="3726374" cy="2831255"/>
              <a:chOff x="0" y="8357"/>
              <a:chExt cx="7358653" cy="5741611"/>
            </a:xfrm>
          </p:grpSpPr>
          <p:sp>
            <p:nvSpPr>
              <p:cNvPr id="136" name="江西">
                <a:extLst>
                  <a:ext uri="{FF2B5EF4-FFF2-40B4-BE49-F238E27FC236}">
                    <a16:creationId xmlns:a16="http://schemas.microsoft.com/office/drawing/2014/main" id="{D8FA6882-625C-4851-97B5-BE11DC57F626}"/>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7" name="黑龙江">
                <a:extLst>
                  <a:ext uri="{FF2B5EF4-FFF2-40B4-BE49-F238E27FC236}">
                    <a16:creationId xmlns:a16="http://schemas.microsoft.com/office/drawing/2014/main" id="{B5CC9AF6-3DA2-42B1-9F0A-18AC7F20BD69}"/>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8" name="湖北">
                <a:extLst>
                  <a:ext uri="{FF2B5EF4-FFF2-40B4-BE49-F238E27FC236}">
                    <a16:creationId xmlns:a16="http://schemas.microsoft.com/office/drawing/2014/main" id="{F72C9BAB-4BFA-448F-96A8-41F2F6142878}"/>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9" name="山东">
                <a:extLst>
                  <a:ext uri="{FF2B5EF4-FFF2-40B4-BE49-F238E27FC236}">
                    <a16:creationId xmlns:a16="http://schemas.microsoft.com/office/drawing/2014/main" id="{1B787260-A883-41B5-84B9-F3AEAA8CBE5C}"/>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0" name="安徽">
                <a:extLst>
                  <a:ext uri="{FF2B5EF4-FFF2-40B4-BE49-F238E27FC236}">
                    <a16:creationId xmlns:a16="http://schemas.microsoft.com/office/drawing/2014/main" id="{AF88438A-E3F1-4250-A4C9-A1415FCABA6D}"/>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1" name="山西">
                <a:extLst>
                  <a:ext uri="{FF2B5EF4-FFF2-40B4-BE49-F238E27FC236}">
                    <a16:creationId xmlns:a16="http://schemas.microsoft.com/office/drawing/2014/main" id="{13AC1D35-389A-4BA3-8542-8C2E119122EB}"/>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2" name="吉林">
                <a:extLst>
                  <a:ext uri="{FF2B5EF4-FFF2-40B4-BE49-F238E27FC236}">
                    <a16:creationId xmlns:a16="http://schemas.microsoft.com/office/drawing/2014/main" id="{7FCE889E-5493-4412-97F3-AEFDBCB45495}"/>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3" name="湖南">
                <a:extLst>
                  <a:ext uri="{FF2B5EF4-FFF2-40B4-BE49-F238E27FC236}">
                    <a16:creationId xmlns:a16="http://schemas.microsoft.com/office/drawing/2014/main" id="{7C045439-A9B1-40C8-B1E6-77C3A16AA012}"/>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4" name="江苏">
                <a:extLst>
                  <a:ext uri="{FF2B5EF4-FFF2-40B4-BE49-F238E27FC236}">
                    <a16:creationId xmlns:a16="http://schemas.microsoft.com/office/drawing/2014/main" id="{76A28571-C21F-4AA8-930C-EEC506488F5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5" name="福建">
                <a:extLst>
                  <a:ext uri="{FF2B5EF4-FFF2-40B4-BE49-F238E27FC236}">
                    <a16:creationId xmlns:a16="http://schemas.microsoft.com/office/drawing/2014/main" id="{38B5FE84-514C-4CE3-AE5A-F961BDBA9366}"/>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6" name="河南">
                <a:extLst>
                  <a:ext uri="{FF2B5EF4-FFF2-40B4-BE49-F238E27FC236}">
                    <a16:creationId xmlns:a16="http://schemas.microsoft.com/office/drawing/2014/main" id="{FE9612B2-66EC-4721-A820-D5B8C6C7CA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7" name="辽宁">
                <a:extLst>
                  <a:ext uri="{FF2B5EF4-FFF2-40B4-BE49-F238E27FC236}">
                    <a16:creationId xmlns:a16="http://schemas.microsoft.com/office/drawing/2014/main" id="{735747F5-5FAE-4AA5-A51B-EB6C1F01B30C}"/>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8" name="浙江">
                <a:extLst>
                  <a:ext uri="{FF2B5EF4-FFF2-40B4-BE49-F238E27FC236}">
                    <a16:creationId xmlns:a16="http://schemas.microsoft.com/office/drawing/2014/main" id="{D86436E5-1A50-4939-A7D2-9601B8E915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9" name="广东">
                <a:extLst>
                  <a:ext uri="{FF2B5EF4-FFF2-40B4-BE49-F238E27FC236}">
                    <a16:creationId xmlns:a16="http://schemas.microsoft.com/office/drawing/2014/main" id="{33CA27A3-2936-4C32-B51E-A3309748CC8C}"/>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0" name="天津">
                <a:extLst>
                  <a:ext uri="{FF2B5EF4-FFF2-40B4-BE49-F238E27FC236}">
                    <a16:creationId xmlns:a16="http://schemas.microsoft.com/office/drawing/2014/main" id="{D161CFBC-B393-4895-ABEE-126BFF7690DD}"/>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1" name="北京">
                <a:extLst>
                  <a:ext uri="{FF2B5EF4-FFF2-40B4-BE49-F238E27FC236}">
                    <a16:creationId xmlns:a16="http://schemas.microsoft.com/office/drawing/2014/main" id="{3A2AAFF0-BA2B-4810-A704-D959B326F5B1}"/>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2" name="河北">
                <a:extLst>
                  <a:ext uri="{FF2B5EF4-FFF2-40B4-BE49-F238E27FC236}">
                    <a16:creationId xmlns:a16="http://schemas.microsoft.com/office/drawing/2014/main" id="{0A285607-3A50-4659-AF59-4A150AFF668A}"/>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3" name="内蒙古">
                <a:extLst>
                  <a:ext uri="{FF2B5EF4-FFF2-40B4-BE49-F238E27FC236}">
                    <a16:creationId xmlns:a16="http://schemas.microsoft.com/office/drawing/2014/main" id="{88FE07AE-64FE-4E43-8AEC-508A3B08DD46}"/>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4" name="陕西">
                <a:extLst>
                  <a:ext uri="{FF2B5EF4-FFF2-40B4-BE49-F238E27FC236}">
                    <a16:creationId xmlns:a16="http://schemas.microsoft.com/office/drawing/2014/main" id="{3E11E0AB-571B-404C-B7E7-148D1AF0AB5C}"/>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5" name="重庆">
                <a:extLst>
                  <a:ext uri="{FF2B5EF4-FFF2-40B4-BE49-F238E27FC236}">
                    <a16:creationId xmlns:a16="http://schemas.microsoft.com/office/drawing/2014/main" id="{AB25F43D-B831-4670-B532-D98239644F6E}"/>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6" name="广西">
                <a:extLst>
                  <a:ext uri="{FF2B5EF4-FFF2-40B4-BE49-F238E27FC236}">
                    <a16:creationId xmlns:a16="http://schemas.microsoft.com/office/drawing/2014/main" id="{7C8A7AFB-8D95-4894-8F3E-E34D299B03B2}"/>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7" name="云南">
                <a:extLst>
                  <a:ext uri="{FF2B5EF4-FFF2-40B4-BE49-F238E27FC236}">
                    <a16:creationId xmlns:a16="http://schemas.microsoft.com/office/drawing/2014/main" id="{C3D79F74-BF50-4EF6-92A8-CD241E5D6E8A}"/>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8" name="青海">
                <a:extLst>
                  <a:ext uri="{FF2B5EF4-FFF2-40B4-BE49-F238E27FC236}">
                    <a16:creationId xmlns:a16="http://schemas.microsoft.com/office/drawing/2014/main" id="{30BB5E66-1603-4793-BBF4-E1EEC6231364}"/>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9" name="西藏">
                <a:extLst>
                  <a:ext uri="{FF2B5EF4-FFF2-40B4-BE49-F238E27FC236}">
                    <a16:creationId xmlns:a16="http://schemas.microsoft.com/office/drawing/2014/main" id="{736AB9CE-BBB2-499D-B010-7E59D0F7EB28}"/>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0" name="新疆">
                <a:extLst>
                  <a:ext uri="{FF2B5EF4-FFF2-40B4-BE49-F238E27FC236}">
                    <a16:creationId xmlns:a16="http://schemas.microsoft.com/office/drawing/2014/main" id="{478AADF1-1735-4009-B095-2F311C04032C}"/>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1" name="宁夏">
                <a:extLst>
                  <a:ext uri="{FF2B5EF4-FFF2-40B4-BE49-F238E27FC236}">
                    <a16:creationId xmlns:a16="http://schemas.microsoft.com/office/drawing/2014/main" id="{29FFADEF-7C41-4B94-9F22-927D32EF82EE}"/>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2" name="甘肃">
                <a:extLst>
                  <a:ext uri="{FF2B5EF4-FFF2-40B4-BE49-F238E27FC236}">
                    <a16:creationId xmlns:a16="http://schemas.microsoft.com/office/drawing/2014/main" id="{AAE59339-0BA3-4A1D-950A-BE1D2C33606E}"/>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3" name="四川">
                <a:extLst>
                  <a:ext uri="{FF2B5EF4-FFF2-40B4-BE49-F238E27FC236}">
                    <a16:creationId xmlns:a16="http://schemas.microsoft.com/office/drawing/2014/main" id="{6C6EC094-7399-4AD5-8F83-45A6C661051D}"/>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4" name="贵州">
                <a:extLst>
                  <a:ext uri="{FF2B5EF4-FFF2-40B4-BE49-F238E27FC236}">
                    <a16:creationId xmlns:a16="http://schemas.microsoft.com/office/drawing/2014/main" id="{85BF7CD5-40B3-465F-8555-76498DB86B37}"/>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5" name="组合 164">
                <a:extLst>
                  <a:ext uri="{FF2B5EF4-FFF2-40B4-BE49-F238E27FC236}">
                    <a16:creationId xmlns:a16="http://schemas.microsoft.com/office/drawing/2014/main" id="{077C0B25-0473-401A-848B-EE029E1BD58B}"/>
                  </a:ext>
                </a:extLst>
              </p:cNvPr>
              <p:cNvGrpSpPr/>
              <p:nvPr/>
            </p:nvGrpSpPr>
            <p:grpSpPr>
              <a:xfrm>
                <a:off x="4893792" y="5020547"/>
                <a:ext cx="78932" cy="65777"/>
                <a:chOff x="4893792" y="5020547"/>
                <a:chExt cx="78932" cy="65777"/>
              </a:xfrm>
              <a:solidFill>
                <a:srgbClr val="0070BC"/>
              </a:solidFill>
            </p:grpSpPr>
            <p:sp>
              <p:nvSpPr>
                <p:cNvPr id="216" name="Freeform 75">
                  <a:extLst>
                    <a:ext uri="{FF2B5EF4-FFF2-40B4-BE49-F238E27FC236}">
                      <a16:creationId xmlns:a16="http://schemas.microsoft.com/office/drawing/2014/main" id="{A6E1EB1A-643C-480B-8FF9-33502DEBE805}"/>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7" name="Freeform 105">
                  <a:extLst>
                    <a:ext uri="{FF2B5EF4-FFF2-40B4-BE49-F238E27FC236}">
                      <a16:creationId xmlns:a16="http://schemas.microsoft.com/office/drawing/2014/main" id="{4FA0B3CE-05DE-4E47-AC41-1DB610CFE979}"/>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166" name="台湾">
                <a:extLst>
                  <a:ext uri="{FF2B5EF4-FFF2-40B4-BE49-F238E27FC236}">
                    <a16:creationId xmlns:a16="http://schemas.microsoft.com/office/drawing/2014/main" id="{0D3E456E-9916-4BB3-AE0B-BC2EFD06886B}"/>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7" name="海南">
                <a:extLst>
                  <a:ext uri="{FF2B5EF4-FFF2-40B4-BE49-F238E27FC236}">
                    <a16:creationId xmlns:a16="http://schemas.microsoft.com/office/drawing/2014/main" id="{141DDB7F-5E97-4822-B97B-6A5262513E66}"/>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8" name="组合 167">
                <a:extLst>
                  <a:ext uri="{FF2B5EF4-FFF2-40B4-BE49-F238E27FC236}">
                    <a16:creationId xmlns:a16="http://schemas.microsoft.com/office/drawing/2014/main" id="{5132BCE0-37A9-426B-9333-00169D93DFFE}"/>
                  </a:ext>
                </a:extLst>
              </p:cNvPr>
              <p:cNvGrpSpPr/>
              <p:nvPr/>
            </p:nvGrpSpPr>
            <p:grpSpPr>
              <a:xfrm>
                <a:off x="5775201" y="3468215"/>
                <a:ext cx="131554" cy="184175"/>
                <a:chOff x="5775201" y="3468215"/>
                <a:chExt cx="131554" cy="184175"/>
              </a:xfrm>
              <a:solidFill>
                <a:srgbClr val="0070BC"/>
              </a:solidFill>
            </p:grpSpPr>
            <p:grpSp>
              <p:nvGrpSpPr>
                <p:cNvPr id="211" name="组合 210">
                  <a:extLst>
                    <a:ext uri="{FF2B5EF4-FFF2-40B4-BE49-F238E27FC236}">
                      <a16:creationId xmlns:a16="http://schemas.microsoft.com/office/drawing/2014/main" id="{A9A287EF-5797-4DC0-9D91-B4D8CA2E1E9F}"/>
                    </a:ext>
                  </a:extLst>
                </p:cNvPr>
                <p:cNvGrpSpPr/>
                <p:nvPr/>
              </p:nvGrpSpPr>
              <p:grpSpPr>
                <a:xfrm>
                  <a:off x="5775201" y="3468215"/>
                  <a:ext cx="131554" cy="184175"/>
                  <a:chOff x="5775201" y="3468215"/>
                  <a:chExt cx="131554" cy="184175"/>
                </a:xfrm>
                <a:grpFill/>
              </p:grpSpPr>
              <p:sp>
                <p:nvSpPr>
                  <p:cNvPr id="213" name="上海">
                    <a:extLst>
                      <a:ext uri="{FF2B5EF4-FFF2-40B4-BE49-F238E27FC236}">
                        <a16:creationId xmlns:a16="http://schemas.microsoft.com/office/drawing/2014/main" id="{FE5EE976-510D-4266-9A02-85831ED8C42F}"/>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4" name="Freeform 108">
                    <a:extLst>
                      <a:ext uri="{FF2B5EF4-FFF2-40B4-BE49-F238E27FC236}">
                        <a16:creationId xmlns:a16="http://schemas.microsoft.com/office/drawing/2014/main" id="{14D0AD6F-97D6-43FB-87E0-7233FCEBDE7C}"/>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5" name="Freeform 109">
                    <a:extLst>
                      <a:ext uri="{FF2B5EF4-FFF2-40B4-BE49-F238E27FC236}">
                        <a16:creationId xmlns:a16="http://schemas.microsoft.com/office/drawing/2014/main" id="{71A1354B-534F-4695-94B7-D257C1C2468F}"/>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212" name="Freeform 110">
                  <a:extLst>
                    <a:ext uri="{FF2B5EF4-FFF2-40B4-BE49-F238E27FC236}">
                      <a16:creationId xmlns:a16="http://schemas.microsoft.com/office/drawing/2014/main" id="{E3188D01-B274-4F8B-9479-FCB5E8550429}"/>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169" name="组合 168">
                <a:extLst>
                  <a:ext uri="{FF2B5EF4-FFF2-40B4-BE49-F238E27FC236}">
                    <a16:creationId xmlns:a16="http://schemas.microsoft.com/office/drawing/2014/main" id="{CB505AFD-14B4-45C3-8B1C-D49A8DE7F8C7}"/>
                  </a:ext>
                </a:extLst>
              </p:cNvPr>
              <p:cNvGrpSpPr/>
              <p:nvPr/>
            </p:nvGrpSpPr>
            <p:grpSpPr>
              <a:xfrm>
                <a:off x="1091453" y="807169"/>
                <a:ext cx="5674650" cy="4942799"/>
                <a:chOff x="1091453" y="807169"/>
                <a:chExt cx="5674650" cy="4942799"/>
              </a:xfrm>
            </p:grpSpPr>
            <p:sp>
              <p:nvSpPr>
                <p:cNvPr id="177" name="TextBox 92">
                  <a:extLst>
                    <a:ext uri="{FF2B5EF4-FFF2-40B4-BE49-F238E27FC236}">
                      <a16:creationId xmlns:a16="http://schemas.microsoft.com/office/drawing/2014/main" id="{77EA77DE-6D63-4C67-90EE-13D86AAB7A67}"/>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178" name="TextBox 93">
                  <a:extLst>
                    <a:ext uri="{FF2B5EF4-FFF2-40B4-BE49-F238E27FC236}">
                      <a16:creationId xmlns:a16="http://schemas.microsoft.com/office/drawing/2014/main" id="{2DEA5444-1B62-4469-8115-88010D980331}"/>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179" name="TextBox 94">
                  <a:extLst>
                    <a:ext uri="{FF2B5EF4-FFF2-40B4-BE49-F238E27FC236}">
                      <a16:creationId xmlns:a16="http://schemas.microsoft.com/office/drawing/2014/main" id="{97807D43-8B5F-4C29-951C-8497AC94F566}"/>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180" name="TextBox 95">
                  <a:extLst>
                    <a:ext uri="{FF2B5EF4-FFF2-40B4-BE49-F238E27FC236}">
                      <a16:creationId xmlns:a16="http://schemas.microsoft.com/office/drawing/2014/main" id="{0E3727B3-FE18-4858-95D7-F46520D799DF}"/>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181" name="TextBox 96">
                  <a:extLst>
                    <a:ext uri="{FF2B5EF4-FFF2-40B4-BE49-F238E27FC236}">
                      <a16:creationId xmlns:a16="http://schemas.microsoft.com/office/drawing/2014/main" id="{74D9158F-B37A-4FA4-B7E1-2606964CA9CD}"/>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182" name="TextBox 98">
                  <a:extLst>
                    <a:ext uri="{FF2B5EF4-FFF2-40B4-BE49-F238E27FC236}">
                      <a16:creationId xmlns:a16="http://schemas.microsoft.com/office/drawing/2014/main" id="{B71CDE7D-C8FB-499E-8E4C-7BEDF831BB1D}"/>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183" name="TextBox 99">
                  <a:extLst>
                    <a:ext uri="{FF2B5EF4-FFF2-40B4-BE49-F238E27FC236}">
                      <a16:creationId xmlns:a16="http://schemas.microsoft.com/office/drawing/2014/main" id="{CA338923-3AE1-4640-ADC9-1C720C2DE73C}"/>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184" name="TextBox 100">
                  <a:extLst>
                    <a:ext uri="{FF2B5EF4-FFF2-40B4-BE49-F238E27FC236}">
                      <a16:creationId xmlns:a16="http://schemas.microsoft.com/office/drawing/2014/main" id="{DC98FAEC-5594-4EA2-BDA7-A52EF45367EA}"/>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185" name="TextBox 101">
                  <a:extLst>
                    <a:ext uri="{FF2B5EF4-FFF2-40B4-BE49-F238E27FC236}">
                      <a16:creationId xmlns:a16="http://schemas.microsoft.com/office/drawing/2014/main" id="{9B95BA5A-DFAC-45E4-B932-EEA2FE5DBF4D}"/>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186" name="TextBox 102">
                  <a:extLst>
                    <a:ext uri="{FF2B5EF4-FFF2-40B4-BE49-F238E27FC236}">
                      <a16:creationId xmlns:a16="http://schemas.microsoft.com/office/drawing/2014/main" id="{888617F1-CB7F-4782-9459-F711C57DE69E}"/>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187" name="TextBox 103">
                  <a:extLst>
                    <a:ext uri="{FF2B5EF4-FFF2-40B4-BE49-F238E27FC236}">
                      <a16:creationId xmlns:a16="http://schemas.microsoft.com/office/drawing/2014/main" id="{4FAD049F-F40B-47DD-BD46-45677812F89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188" name="TextBox 104">
                  <a:extLst>
                    <a:ext uri="{FF2B5EF4-FFF2-40B4-BE49-F238E27FC236}">
                      <a16:creationId xmlns:a16="http://schemas.microsoft.com/office/drawing/2014/main" id="{3DA54F06-AD85-40B0-8A57-634EFB4F4DCB}"/>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189" name="TextBox 105">
                  <a:extLst>
                    <a:ext uri="{FF2B5EF4-FFF2-40B4-BE49-F238E27FC236}">
                      <a16:creationId xmlns:a16="http://schemas.microsoft.com/office/drawing/2014/main" id="{6562A0B0-C4A4-4EEB-9F07-0B05A7E7EE65}"/>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190" name="TextBox 106">
                  <a:extLst>
                    <a:ext uri="{FF2B5EF4-FFF2-40B4-BE49-F238E27FC236}">
                      <a16:creationId xmlns:a16="http://schemas.microsoft.com/office/drawing/2014/main" id="{F1FF1D59-C0FD-4E75-9815-3A2E295E7496}"/>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191" name="TextBox 107">
                  <a:extLst>
                    <a:ext uri="{FF2B5EF4-FFF2-40B4-BE49-F238E27FC236}">
                      <a16:creationId xmlns:a16="http://schemas.microsoft.com/office/drawing/2014/main" id="{3C26603E-43BF-4FB6-BC1F-4D32E6C863C2}"/>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192" name="TextBox 108">
                  <a:extLst>
                    <a:ext uri="{FF2B5EF4-FFF2-40B4-BE49-F238E27FC236}">
                      <a16:creationId xmlns:a16="http://schemas.microsoft.com/office/drawing/2014/main" id="{F2BF1389-E122-42E9-A227-4733BF0CE1CF}"/>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193" name="TextBox 109">
                  <a:extLst>
                    <a:ext uri="{FF2B5EF4-FFF2-40B4-BE49-F238E27FC236}">
                      <a16:creationId xmlns:a16="http://schemas.microsoft.com/office/drawing/2014/main" id="{D9C0B305-B805-44A0-B821-32BB6D95C197}"/>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194" name="TextBox 110">
                  <a:extLst>
                    <a:ext uri="{FF2B5EF4-FFF2-40B4-BE49-F238E27FC236}">
                      <a16:creationId xmlns:a16="http://schemas.microsoft.com/office/drawing/2014/main" id="{254B027C-F068-439E-97AD-8A88ECAD77D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195" name="TextBox 111">
                  <a:extLst>
                    <a:ext uri="{FF2B5EF4-FFF2-40B4-BE49-F238E27FC236}">
                      <a16:creationId xmlns:a16="http://schemas.microsoft.com/office/drawing/2014/main" id="{71089D89-3F22-4DE4-B568-2D9C11F466E4}"/>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196" name="TextBox 112">
                  <a:extLst>
                    <a:ext uri="{FF2B5EF4-FFF2-40B4-BE49-F238E27FC236}">
                      <a16:creationId xmlns:a16="http://schemas.microsoft.com/office/drawing/2014/main" id="{63C5AAEF-66CC-42CA-B45D-EF838D3AD832}"/>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197" name="TextBox 113">
                  <a:extLst>
                    <a:ext uri="{FF2B5EF4-FFF2-40B4-BE49-F238E27FC236}">
                      <a16:creationId xmlns:a16="http://schemas.microsoft.com/office/drawing/2014/main" id="{4C5A06B4-F34C-4108-96B4-24AD880CFFD0}"/>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198" name="TextBox 114">
                  <a:extLst>
                    <a:ext uri="{FF2B5EF4-FFF2-40B4-BE49-F238E27FC236}">
                      <a16:creationId xmlns:a16="http://schemas.microsoft.com/office/drawing/2014/main" id="{935507BB-4AF0-4EC3-B64A-3FB8087967CF}"/>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199" name="TextBox 115">
                  <a:extLst>
                    <a:ext uri="{FF2B5EF4-FFF2-40B4-BE49-F238E27FC236}">
                      <a16:creationId xmlns:a16="http://schemas.microsoft.com/office/drawing/2014/main" id="{A5105ACD-2C3F-4EF7-9365-A54DC61F2816}"/>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200" name="TextBox 116">
                  <a:extLst>
                    <a:ext uri="{FF2B5EF4-FFF2-40B4-BE49-F238E27FC236}">
                      <a16:creationId xmlns:a16="http://schemas.microsoft.com/office/drawing/2014/main" id="{67135F54-F351-4437-BDE2-E459B8E25790}"/>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201" name="TextBox 117">
                  <a:extLst>
                    <a:ext uri="{FF2B5EF4-FFF2-40B4-BE49-F238E27FC236}">
                      <a16:creationId xmlns:a16="http://schemas.microsoft.com/office/drawing/2014/main" id="{BB055157-2EC3-422E-9651-531FBBB5E571}"/>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202" name="TextBox 118">
                  <a:extLst>
                    <a:ext uri="{FF2B5EF4-FFF2-40B4-BE49-F238E27FC236}">
                      <a16:creationId xmlns:a16="http://schemas.microsoft.com/office/drawing/2014/main" id="{9A12658B-4C33-497A-A407-657908E9173C}"/>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203" name="TextBox 119">
                  <a:extLst>
                    <a:ext uri="{FF2B5EF4-FFF2-40B4-BE49-F238E27FC236}">
                      <a16:creationId xmlns:a16="http://schemas.microsoft.com/office/drawing/2014/main" id="{CDEB707E-FFBD-4BDC-9F34-B96F3C6A6246}"/>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204" name="TextBox 120">
                  <a:extLst>
                    <a:ext uri="{FF2B5EF4-FFF2-40B4-BE49-F238E27FC236}">
                      <a16:creationId xmlns:a16="http://schemas.microsoft.com/office/drawing/2014/main" id="{65AAAA99-F956-420B-9F78-EBA67BD78D8C}"/>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205" name="TextBox 121">
                  <a:extLst>
                    <a:ext uri="{FF2B5EF4-FFF2-40B4-BE49-F238E27FC236}">
                      <a16:creationId xmlns:a16="http://schemas.microsoft.com/office/drawing/2014/main" id="{B36B9CA0-0E4D-4BAD-82A7-130FB570C6A1}"/>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206" name="TextBox 122">
                  <a:extLst>
                    <a:ext uri="{FF2B5EF4-FFF2-40B4-BE49-F238E27FC236}">
                      <a16:creationId xmlns:a16="http://schemas.microsoft.com/office/drawing/2014/main" id="{1803E36B-0C69-4896-8689-9E25135E666E}"/>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207" name="TextBox 123">
                  <a:extLst>
                    <a:ext uri="{FF2B5EF4-FFF2-40B4-BE49-F238E27FC236}">
                      <a16:creationId xmlns:a16="http://schemas.microsoft.com/office/drawing/2014/main" id="{84BE1AF2-1AB3-40C4-8E06-71057AE0E23B}"/>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208" name="TextBox 124">
                  <a:extLst>
                    <a:ext uri="{FF2B5EF4-FFF2-40B4-BE49-F238E27FC236}">
                      <a16:creationId xmlns:a16="http://schemas.microsoft.com/office/drawing/2014/main" id="{434BD1FA-86A3-4958-A33A-AD3EFDD77D5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209" name="TextBox 125">
                  <a:extLst>
                    <a:ext uri="{FF2B5EF4-FFF2-40B4-BE49-F238E27FC236}">
                      <a16:creationId xmlns:a16="http://schemas.microsoft.com/office/drawing/2014/main" id="{5DD5B264-FCA3-44FF-910F-9A1B53C40D0B}"/>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210" name="TextBox 97">
                  <a:extLst>
                    <a:ext uri="{FF2B5EF4-FFF2-40B4-BE49-F238E27FC236}">
                      <a16:creationId xmlns:a16="http://schemas.microsoft.com/office/drawing/2014/main" id="{4DFBDCEE-343E-43B9-A68C-D300EEBD0EF2}"/>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170" name="TextBox 128">
                <a:extLst>
                  <a:ext uri="{FF2B5EF4-FFF2-40B4-BE49-F238E27FC236}">
                    <a16:creationId xmlns:a16="http://schemas.microsoft.com/office/drawing/2014/main" id="{AD768769-A9D3-472F-9843-9AA5F4E5A6BD}"/>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171" name="任意多边形 52">
                <a:extLst>
                  <a:ext uri="{FF2B5EF4-FFF2-40B4-BE49-F238E27FC236}">
                    <a16:creationId xmlns:a16="http://schemas.microsoft.com/office/drawing/2014/main" id="{E8145FD8-5E68-4B9B-A800-8BBC66F5D1BE}"/>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72" name="南海诸岛">
                <a:extLst>
                  <a:ext uri="{FF2B5EF4-FFF2-40B4-BE49-F238E27FC236}">
                    <a16:creationId xmlns:a16="http://schemas.microsoft.com/office/drawing/2014/main" id="{E71CBBD4-FA29-4429-B621-D15EA0B6D3B8}"/>
                  </a:ext>
                </a:extLst>
              </p:cNvPr>
              <p:cNvGrpSpPr/>
              <p:nvPr/>
            </p:nvGrpSpPr>
            <p:grpSpPr>
              <a:xfrm>
                <a:off x="6452200" y="4518540"/>
                <a:ext cx="906453" cy="1148563"/>
                <a:chOff x="6452200" y="4518540"/>
                <a:chExt cx="906453" cy="1148563"/>
              </a:xfrm>
            </p:grpSpPr>
            <p:pic>
              <p:nvPicPr>
                <p:cNvPr id="173" name="图片 172">
                  <a:extLst>
                    <a:ext uri="{FF2B5EF4-FFF2-40B4-BE49-F238E27FC236}">
                      <a16:creationId xmlns:a16="http://schemas.microsoft.com/office/drawing/2014/main" id="{E28B1379-F57A-4B81-8CDB-35DC0038CC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174" name="矩形 173">
                  <a:extLst>
                    <a:ext uri="{FF2B5EF4-FFF2-40B4-BE49-F238E27FC236}">
                      <a16:creationId xmlns:a16="http://schemas.microsoft.com/office/drawing/2014/main" id="{87D736CF-2894-4592-918E-3A423D771D3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5" name="矩形 174">
                  <a:extLst>
                    <a:ext uri="{FF2B5EF4-FFF2-40B4-BE49-F238E27FC236}">
                      <a16:creationId xmlns:a16="http://schemas.microsoft.com/office/drawing/2014/main" id="{D3434ED4-D239-495D-88B0-CC23F0F07048}"/>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6" name="TextBox 56">
                  <a:extLst>
                    <a:ext uri="{FF2B5EF4-FFF2-40B4-BE49-F238E27FC236}">
                      <a16:creationId xmlns:a16="http://schemas.microsoft.com/office/drawing/2014/main" id="{78BB2E02-9B1D-4FC4-88E2-E3DB8171E82A}"/>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121" name="组合 120">
              <a:extLst>
                <a:ext uri="{FF2B5EF4-FFF2-40B4-BE49-F238E27FC236}">
                  <a16:creationId xmlns:a16="http://schemas.microsoft.com/office/drawing/2014/main" id="{0FAC3BE7-4C65-42F6-BC5F-3FA99AC94F28}"/>
                </a:ext>
              </a:extLst>
            </p:cNvPr>
            <p:cNvGrpSpPr/>
            <p:nvPr/>
          </p:nvGrpSpPr>
          <p:grpSpPr>
            <a:xfrm>
              <a:off x="202272" y="2113975"/>
              <a:ext cx="413931" cy="597951"/>
              <a:chOff x="202272" y="2113975"/>
              <a:chExt cx="352492" cy="565885"/>
            </a:xfrm>
          </p:grpSpPr>
          <p:grpSp>
            <p:nvGrpSpPr>
              <p:cNvPr id="122" name="组合 121">
                <a:extLst>
                  <a:ext uri="{FF2B5EF4-FFF2-40B4-BE49-F238E27FC236}">
                    <a16:creationId xmlns:a16="http://schemas.microsoft.com/office/drawing/2014/main" id="{727A2884-B014-47AB-ACB2-CA98CBED7F89}"/>
                  </a:ext>
                </a:extLst>
              </p:cNvPr>
              <p:cNvGrpSpPr/>
              <p:nvPr/>
            </p:nvGrpSpPr>
            <p:grpSpPr>
              <a:xfrm>
                <a:off x="202272" y="2161307"/>
                <a:ext cx="90694" cy="448364"/>
                <a:chOff x="202272" y="2161307"/>
                <a:chExt cx="90694" cy="448364"/>
              </a:xfrm>
            </p:grpSpPr>
            <p:sp>
              <p:nvSpPr>
                <p:cNvPr id="130" name="矩形 129">
                  <a:extLst>
                    <a:ext uri="{FF2B5EF4-FFF2-40B4-BE49-F238E27FC236}">
                      <a16:creationId xmlns:a16="http://schemas.microsoft.com/office/drawing/2014/main" id="{8CB371F2-71C1-46BC-BEFE-FF8FD2260610}"/>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1" name="矩形 130">
                  <a:extLst>
                    <a:ext uri="{FF2B5EF4-FFF2-40B4-BE49-F238E27FC236}">
                      <a16:creationId xmlns:a16="http://schemas.microsoft.com/office/drawing/2014/main" id="{964F9458-9C77-4786-B71C-81D6A71EBAA3}"/>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2" name="矩形 131">
                  <a:extLst>
                    <a:ext uri="{FF2B5EF4-FFF2-40B4-BE49-F238E27FC236}">
                      <a16:creationId xmlns:a16="http://schemas.microsoft.com/office/drawing/2014/main" id="{89A697DA-0B84-42AE-AD2B-E31131593C26}"/>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3" name="矩形 132">
                  <a:extLst>
                    <a:ext uri="{FF2B5EF4-FFF2-40B4-BE49-F238E27FC236}">
                      <a16:creationId xmlns:a16="http://schemas.microsoft.com/office/drawing/2014/main" id="{6524F65B-13BC-4553-8BE7-871597BF9F1D}"/>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4" name="矩形 133">
                  <a:extLst>
                    <a:ext uri="{FF2B5EF4-FFF2-40B4-BE49-F238E27FC236}">
                      <a16:creationId xmlns:a16="http://schemas.microsoft.com/office/drawing/2014/main" id="{005DFC4B-5959-4097-9ADF-CD1FE17766F2}"/>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5" name="矩形 134">
                  <a:extLst>
                    <a:ext uri="{FF2B5EF4-FFF2-40B4-BE49-F238E27FC236}">
                      <a16:creationId xmlns:a16="http://schemas.microsoft.com/office/drawing/2014/main" id="{7E35240D-CFC1-4389-8B3A-E1270EBE82AC}"/>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23" name="组合 122">
                <a:extLst>
                  <a:ext uri="{FF2B5EF4-FFF2-40B4-BE49-F238E27FC236}">
                    <a16:creationId xmlns:a16="http://schemas.microsoft.com/office/drawing/2014/main" id="{370AA46A-E6DF-4B08-BFBD-6D5C0515023A}"/>
                  </a:ext>
                </a:extLst>
              </p:cNvPr>
              <p:cNvGrpSpPr/>
              <p:nvPr/>
            </p:nvGrpSpPr>
            <p:grpSpPr>
              <a:xfrm>
                <a:off x="238515" y="2113975"/>
                <a:ext cx="316249" cy="565885"/>
                <a:chOff x="238515" y="2113975"/>
                <a:chExt cx="316249" cy="565885"/>
              </a:xfrm>
            </p:grpSpPr>
            <p:sp>
              <p:nvSpPr>
                <p:cNvPr id="124" name="文本框 103">
                  <a:extLst>
                    <a:ext uri="{FF2B5EF4-FFF2-40B4-BE49-F238E27FC236}">
                      <a16:creationId xmlns:a16="http://schemas.microsoft.com/office/drawing/2014/main" id="{ACC0EB31-789E-407A-8DBF-604CD839890D}"/>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5" name="文本框 105">
                  <a:extLst>
                    <a:ext uri="{FF2B5EF4-FFF2-40B4-BE49-F238E27FC236}">
                      <a16:creationId xmlns:a16="http://schemas.microsoft.com/office/drawing/2014/main" id="{D96EF6A5-FCEC-43E3-88A3-549B3B2564AC}"/>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26" name="文本框 107">
                  <a:extLst>
                    <a:ext uri="{FF2B5EF4-FFF2-40B4-BE49-F238E27FC236}">
                      <a16:creationId xmlns:a16="http://schemas.microsoft.com/office/drawing/2014/main" id="{132D91A8-C715-4E7B-B452-499740768CCC}"/>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27" name="文本框 109">
                  <a:extLst>
                    <a:ext uri="{FF2B5EF4-FFF2-40B4-BE49-F238E27FC236}">
                      <a16:creationId xmlns:a16="http://schemas.microsoft.com/office/drawing/2014/main" id="{4B8EA546-3B2A-4C58-9FBD-7842CF02613E}"/>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28" name="文本框 111">
                  <a:extLst>
                    <a:ext uri="{FF2B5EF4-FFF2-40B4-BE49-F238E27FC236}">
                      <a16:creationId xmlns:a16="http://schemas.microsoft.com/office/drawing/2014/main" id="{A6FB408F-1795-4A02-A47A-3401D3230144}"/>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29" name="文本框 113">
                  <a:extLst>
                    <a:ext uri="{FF2B5EF4-FFF2-40B4-BE49-F238E27FC236}">
                      <a16:creationId xmlns:a16="http://schemas.microsoft.com/office/drawing/2014/main" id="{923B2621-BF77-4908-84A6-ED942C19ADE0}"/>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3" name="图表 2">
            <a:extLst>
              <a:ext uri="{FF2B5EF4-FFF2-40B4-BE49-F238E27FC236}">
                <a16:creationId xmlns:a16="http://schemas.microsoft.com/office/drawing/2014/main" id="{00000000-0008-0000-0200-0000BD000000}"/>
              </a:ext>
            </a:extLst>
          </p:cNvPr>
          <p:cNvGraphicFramePr>
            <a:graphicFrameLocks/>
          </p:cNvGraphicFramePr>
          <p:nvPr/>
        </p:nvGraphicFramePr>
        <p:xfrm>
          <a:off x="4482228" y="1206264"/>
          <a:ext cx="4520900" cy="275187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01229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cs typeface="+mn-cs"/>
              </a:rPr>
              <a:t>2023</a:t>
            </a:r>
            <a:r>
              <a:rPr lang="zh-CN" altLang="en-US" sz="2000" b="1">
                <a:solidFill>
                  <a:schemeClr val="tx1"/>
                </a:solidFill>
                <a:cs typeface="+mn-cs"/>
              </a:rPr>
              <a:t>年</a:t>
            </a:r>
            <a:r>
              <a:rPr lang="zh-CN" altLang="en-US" sz="2000" b="1" dirty="0">
                <a:solidFill>
                  <a:schemeClr val="tx1"/>
                </a:solidFill>
                <a:cs typeface="+mn-cs"/>
              </a:rPr>
              <a:t>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497849" y="5390175"/>
            <a:ext cx="8480807" cy="377411"/>
          </a:xfrm>
          <a:prstGeom prst="rect">
            <a:avLst/>
          </a:prstGeom>
        </p:spPr>
        <p:txBody>
          <a:bodyPr wrap="square">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月份，二手车交易均价较上月略有回落，环比</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月下降了</a:t>
            </a:r>
            <a:r>
              <a:rPr lang="en-US" altLang="zh-CN" sz="1400" dirty="0">
                <a:latin typeface="微软雅黑" panose="020B0503020204020204" pitchFamily="34" charset="-122"/>
                <a:ea typeface="微软雅黑" panose="020B0503020204020204" pitchFamily="34" charset="-122"/>
              </a:rPr>
              <a:t>0.08</a:t>
            </a:r>
            <a:r>
              <a:rPr lang="zh-CN" altLang="en-US" sz="1400" dirty="0">
                <a:latin typeface="微软雅黑" panose="020B0503020204020204" pitchFamily="34" charset="-122"/>
                <a:ea typeface="微软雅黑" panose="020B0503020204020204" pitchFamily="34" charset="-122"/>
              </a:rPr>
              <a:t>万元，较去年同期下降了</a:t>
            </a:r>
            <a:r>
              <a:rPr lang="en-US" altLang="zh-CN" sz="1400" dirty="0">
                <a:latin typeface="微软雅黑" panose="020B0503020204020204" pitchFamily="34" charset="-122"/>
                <a:ea typeface="微软雅黑" panose="020B0503020204020204" pitchFamily="34" charset="-122"/>
              </a:rPr>
              <a:t>0.59</a:t>
            </a:r>
            <a:r>
              <a:rPr lang="zh-CN" altLang="en-US" sz="1400" dirty="0">
                <a:latin typeface="微软雅黑" panose="020B0503020204020204" pitchFamily="34" charset="-122"/>
                <a:ea typeface="微软雅黑" panose="020B0503020204020204" pitchFamily="34" charset="-122"/>
              </a:rPr>
              <a:t>万元。</a:t>
            </a:r>
            <a:endParaRPr lang="en-US" altLang="zh-CN" sz="1400" dirty="0">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0200-000006000000}"/>
              </a:ext>
            </a:extLst>
          </p:cNvPr>
          <p:cNvGraphicFramePr>
            <a:graphicFrameLocks/>
          </p:cNvGraphicFramePr>
          <p:nvPr>
            <p:extLst>
              <p:ext uri="{D42A27DB-BD31-4B8C-83A1-F6EECF244321}">
                <p14:modId xmlns:p14="http://schemas.microsoft.com/office/powerpoint/2010/main" val="1070111329"/>
              </p:ext>
            </p:extLst>
          </p:nvPr>
        </p:nvGraphicFramePr>
        <p:xfrm>
          <a:off x="275733" y="1073519"/>
          <a:ext cx="8536668" cy="42020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955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163319"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3</a:t>
            </a:r>
            <a:r>
              <a:rPr lang="zh-CN" altLang="en-US" sz="3600" b="1" dirty="0">
                <a:latin typeface="微软雅黑" panose="020B0503020204020204" pitchFamily="34" charset="-122"/>
                <a:ea typeface="微软雅黑" panose="020B0503020204020204" pitchFamily="34" charset="-122"/>
              </a:rPr>
              <a:t>月新能源市场概况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3</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775445" y="4995313"/>
            <a:ext cx="8433990" cy="405945"/>
          </a:xfrm>
          <a:prstGeom prst="rect">
            <a:avLst/>
          </a:prstGeom>
          <a:noFill/>
        </p:spPr>
        <p:txBody>
          <a:bodyPr wrap="square" rtlCol="0">
            <a:spAutoFit/>
          </a:bodyPr>
          <a:lstStyle/>
          <a:p>
            <a:pPr>
              <a:lnSpc>
                <a:spcPct val="200000"/>
              </a:lnSpc>
            </a:pPr>
            <a:r>
              <a:rPr lang="en-US" altLang="zh-CN" sz="1200" dirty="0">
                <a:solidFill>
                  <a:prstClr val="black"/>
                </a:solidFill>
                <a:latin typeface="微软雅黑" panose="020B0503020204020204" pitchFamily="34" charset="-122"/>
                <a:ea typeface="微软雅黑" panose="020B0503020204020204" pitchFamily="34" charset="-122"/>
              </a:rPr>
              <a:t>2023</a:t>
            </a:r>
            <a:r>
              <a:rPr lang="zh-CN" altLang="en-US" sz="1200" dirty="0">
                <a:solidFill>
                  <a:prstClr val="black"/>
                </a:solidFill>
                <a:latin typeface="微软雅黑" panose="020B0503020204020204" pitchFamily="34" charset="-122"/>
                <a:ea typeface="微软雅黑" panose="020B0503020204020204" pitchFamily="34" charset="-122"/>
              </a:rPr>
              <a:t>年</a:t>
            </a:r>
            <a:r>
              <a:rPr lang="en-US" altLang="zh-CN" sz="1200" dirty="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月，全国新能源二手车共交易了</a:t>
            </a:r>
            <a:r>
              <a:rPr lang="en-US" altLang="zh-CN" sz="1200" dirty="0">
                <a:solidFill>
                  <a:prstClr val="black"/>
                </a:solidFill>
                <a:latin typeface="微软雅黑" panose="020B0503020204020204" pitchFamily="34" charset="-122"/>
                <a:ea typeface="微软雅黑" panose="020B0503020204020204" pitchFamily="34" charset="-122"/>
              </a:rPr>
              <a:t>5.59</a:t>
            </a:r>
            <a:r>
              <a:rPr lang="zh-CN" altLang="en-US" sz="1200" dirty="0">
                <a:solidFill>
                  <a:prstClr val="black"/>
                </a:solidFill>
                <a:latin typeface="微软雅黑" panose="020B0503020204020204" pitchFamily="34" charset="-122"/>
                <a:ea typeface="微软雅黑" panose="020B0503020204020204" pitchFamily="34" charset="-122"/>
              </a:rPr>
              <a:t>万辆，环比</a:t>
            </a:r>
            <a:r>
              <a:rPr lang="en-US" altLang="zh-CN" sz="1200" dirty="0">
                <a:solidFill>
                  <a:prstClr val="black"/>
                </a:solidFill>
                <a:latin typeface="微软雅黑" panose="020B0503020204020204" pitchFamily="34" charset="-122"/>
                <a:ea typeface="微软雅黑" panose="020B0503020204020204" pitchFamily="34" charset="-122"/>
              </a:rPr>
              <a:t>2</a:t>
            </a:r>
            <a:r>
              <a:rPr lang="zh-CN" altLang="en-US" sz="1200" dirty="0">
                <a:solidFill>
                  <a:prstClr val="black"/>
                </a:solidFill>
                <a:latin typeface="微软雅黑" panose="020B0503020204020204" pitchFamily="34" charset="-122"/>
                <a:ea typeface="微软雅黑" panose="020B0503020204020204" pitchFamily="34" charset="-122"/>
              </a:rPr>
              <a:t>月份增长了</a:t>
            </a:r>
            <a:r>
              <a:rPr lang="en-US" altLang="zh-CN" sz="1200" dirty="0">
                <a:solidFill>
                  <a:prstClr val="black"/>
                </a:solidFill>
                <a:latin typeface="微软雅黑" panose="020B0503020204020204" pitchFamily="34" charset="-122"/>
                <a:ea typeface="微软雅黑" panose="020B0503020204020204" pitchFamily="34" charset="-122"/>
              </a:rPr>
              <a:t>21.7%</a:t>
            </a:r>
            <a:r>
              <a:rPr lang="zh-CN" altLang="en-US" sz="1200" dirty="0">
                <a:solidFill>
                  <a:prstClr val="black"/>
                </a:solidFill>
                <a:latin typeface="微软雅黑" panose="020B0503020204020204" pitchFamily="34" charset="-122"/>
                <a:ea typeface="微软雅黑" panose="020B0503020204020204" pitchFamily="34" charset="-122"/>
              </a:rPr>
              <a:t>，同比去年同期增长了</a:t>
            </a:r>
            <a:r>
              <a:rPr lang="en-US" altLang="zh-CN" sz="1200" dirty="0">
                <a:solidFill>
                  <a:prstClr val="black"/>
                </a:solidFill>
                <a:latin typeface="微软雅黑" panose="020B0503020204020204" pitchFamily="34" charset="-122"/>
                <a:ea typeface="微软雅黑" panose="020B0503020204020204" pitchFamily="34" charset="-122"/>
              </a:rPr>
              <a:t>21.59%</a:t>
            </a:r>
            <a:r>
              <a:rPr lang="zh-CN" altLang="en-US" sz="1200" dirty="0">
                <a:solidFill>
                  <a:prstClr val="black"/>
                </a:solidFill>
                <a:latin typeface="微软雅黑" panose="020B0503020204020204" pitchFamily="34" charset="-122"/>
                <a:ea typeface="微软雅黑" panose="020B0503020204020204" pitchFamily="34" charset="-122"/>
              </a:rPr>
              <a:t>。</a:t>
            </a:r>
            <a:endParaRPr lang="en-US" altLang="zh-CN" sz="1200" dirty="0">
              <a:solidFill>
                <a:prstClr val="black"/>
              </a:solidFill>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B424EADC-F92F-43B0-AE24-DA17ED65CF03}"/>
              </a:ext>
            </a:extLst>
          </p:cNvPr>
          <p:cNvGraphicFramePr>
            <a:graphicFrameLocks/>
          </p:cNvGraphicFramePr>
          <p:nvPr>
            <p:extLst>
              <p:ext uri="{D42A27DB-BD31-4B8C-83A1-F6EECF244321}">
                <p14:modId xmlns:p14="http://schemas.microsoft.com/office/powerpoint/2010/main" val="4286620553"/>
              </p:ext>
            </p:extLst>
          </p:nvPr>
        </p:nvGraphicFramePr>
        <p:xfrm>
          <a:off x="574795" y="1201586"/>
          <a:ext cx="7994410" cy="342361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904726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3</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31093" y="958055"/>
            <a:ext cx="8433990" cy="1513941"/>
          </a:xfrm>
          <a:prstGeom prst="rect">
            <a:avLst/>
          </a:prstGeom>
          <a:noFill/>
        </p:spPr>
        <p:txBody>
          <a:bodyPr wrap="square" rtlCol="0">
            <a:spAutoFit/>
          </a:bodyPr>
          <a:lstStyle/>
          <a:p>
            <a:pPr>
              <a:lnSpc>
                <a:spcPct val="200000"/>
              </a:lnSpc>
            </a:pPr>
            <a:r>
              <a:rPr lang="en-US" altLang="zh-CN" sz="1200" dirty="0">
                <a:solidFill>
                  <a:prstClr val="black"/>
                </a:solidFill>
                <a:latin typeface="微软雅黑" panose="020B0503020204020204" pitchFamily="34" charset="-122"/>
                <a:ea typeface="微软雅黑" panose="020B0503020204020204" pitchFamily="34" charset="-122"/>
              </a:rPr>
              <a:t>2023</a:t>
            </a:r>
            <a:r>
              <a:rPr lang="zh-CN" altLang="en-US" sz="1200" dirty="0">
                <a:solidFill>
                  <a:prstClr val="black"/>
                </a:solidFill>
                <a:latin typeface="微软雅黑" panose="020B0503020204020204" pitchFamily="34" charset="-122"/>
                <a:ea typeface="微软雅黑" panose="020B0503020204020204" pitchFamily="34" charset="-122"/>
              </a:rPr>
              <a:t>年</a:t>
            </a:r>
            <a:r>
              <a:rPr lang="en-US" altLang="zh-CN" sz="1200" dirty="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月，全国新能源二手车中</a:t>
            </a:r>
            <a:r>
              <a:rPr lang="en-US" altLang="zh-CN" sz="1200" dirty="0">
                <a:solidFill>
                  <a:prstClr val="black"/>
                </a:solidFill>
                <a:latin typeface="微软雅黑" panose="020B0503020204020204" pitchFamily="34" charset="-122"/>
                <a:ea typeface="微软雅黑" panose="020B0503020204020204" pitchFamily="34" charset="-122"/>
              </a:rPr>
              <a:t>A00</a:t>
            </a:r>
            <a:r>
              <a:rPr lang="zh-CN" altLang="en-US" sz="1200" dirty="0">
                <a:solidFill>
                  <a:prstClr val="black"/>
                </a:solidFill>
                <a:latin typeface="微软雅黑" panose="020B0503020204020204" pitchFamily="34" charset="-122"/>
                <a:ea typeface="微软雅黑" panose="020B0503020204020204" pitchFamily="34" charset="-122"/>
              </a:rPr>
              <a:t>级、</a:t>
            </a:r>
            <a:r>
              <a:rPr lang="en-US" altLang="zh-CN" sz="1200" dirty="0">
                <a:solidFill>
                  <a:prstClr val="black"/>
                </a:solidFill>
                <a:latin typeface="微软雅黑" panose="020B0503020204020204" pitchFamily="34" charset="-122"/>
                <a:ea typeface="微软雅黑" panose="020B0503020204020204" pitchFamily="34" charset="-122"/>
              </a:rPr>
              <a:t>A0</a:t>
            </a:r>
            <a:r>
              <a:rPr lang="zh-CN" altLang="en-US" sz="1200" dirty="0">
                <a:solidFill>
                  <a:prstClr val="black"/>
                </a:solidFill>
                <a:latin typeface="微软雅黑" panose="020B0503020204020204" pitchFamily="34" charset="-122"/>
                <a:ea typeface="微软雅黑" panose="020B0503020204020204" pitchFamily="34" charset="-122"/>
              </a:rPr>
              <a:t>级、</a:t>
            </a:r>
            <a:r>
              <a:rPr lang="en-US" altLang="zh-CN" sz="1200" dirty="0">
                <a:solidFill>
                  <a:prstClr val="black"/>
                </a:solidFill>
                <a:latin typeface="微软雅黑" panose="020B0503020204020204" pitchFamily="34" charset="-122"/>
                <a:ea typeface="微软雅黑" panose="020B0503020204020204" pitchFamily="34" charset="-122"/>
              </a:rPr>
              <a:t>B</a:t>
            </a:r>
            <a:r>
              <a:rPr lang="zh-CN" altLang="en-US" sz="1200" dirty="0">
                <a:solidFill>
                  <a:prstClr val="black"/>
                </a:solidFill>
                <a:latin typeface="微软雅黑" panose="020B0503020204020204" pitchFamily="34" charset="-122"/>
                <a:ea typeface="微软雅黑" panose="020B0503020204020204" pitchFamily="34" charset="-122"/>
              </a:rPr>
              <a:t>级、</a:t>
            </a:r>
            <a:r>
              <a:rPr lang="en-US" altLang="zh-CN" sz="1200" dirty="0">
                <a:solidFill>
                  <a:prstClr val="black"/>
                </a:solidFill>
                <a:latin typeface="微软雅黑" panose="020B0503020204020204" pitchFamily="34" charset="-122"/>
                <a:ea typeface="微软雅黑" panose="020B0503020204020204" pitchFamily="34" charset="-122"/>
              </a:rPr>
              <a:t>C</a:t>
            </a:r>
            <a:r>
              <a:rPr lang="zh-CN" altLang="en-US" sz="1200" dirty="0">
                <a:solidFill>
                  <a:prstClr val="black"/>
                </a:solidFill>
                <a:latin typeface="微软雅黑" panose="020B0503020204020204" pitchFamily="34" charset="-122"/>
                <a:ea typeface="微软雅黑" panose="020B0503020204020204" pitchFamily="34" charset="-122"/>
              </a:rPr>
              <a:t>级车型环比有所增加，</a:t>
            </a:r>
            <a:r>
              <a:rPr lang="en-US" altLang="zh-CN" sz="1200" dirty="0">
                <a:solidFill>
                  <a:prstClr val="black"/>
                </a:solidFill>
                <a:latin typeface="微软雅黑" panose="020B0503020204020204" pitchFamily="34" charset="-122"/>
                <a:ea typeface="微软雅黑" panose="020B0503020204020204" pitchFamily="34" charset="-122"/>
              </a:rPr>
              <a:t>A</a:t>
            </a:r>
            <a:r>
              <a:rPr lang="zh-CN" altLang="en-US" sz="1200" dirty="0">
                <a:solidFill>
                  <a:prstClr val="black"/>
                </a:solidFill>
                <a:latin typeface="微软雅黑" panose="020B0503020204020204" pitchFamily="34" charset="-122"/>
                <a:ea typeface="微软雅黑" panose="020B0503020204020204" pitchFamily="34" charset="-122"/>
              </a:rPr>
              <a:t>级、</a:t>
            </a:r>
            <a:r>
              <a:rPr lang="en-US" altLang="zh-CN" sz="1200" dirty="0">
                <a:solidFill>
                  <a:prstClr val="black"/>
                </a:solidFill>
                <a:latin typeface="微软雅黑" panose="020B0503020204020204" pitchFamily="34" charset="-122"/>
                <a:ea typeface="微软雅黑" panose="020B0503020204020204" pitchFamily="34" charset="-122"/>
              </a:rPr>
              <a:t>MPV</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dirty="0">
                <a:solidFill>
                  <a:prstClr val="black"/>
                </a:solidFill>
                <a:latin typeface="微软雅黑" panose="020B0503020204020204" pitchFamily="34" charset="-122"/>
                <a:ea typeface="微软雅黑" panose="020B0503020204020204" pitchFamily="34" charset="-122"/>
              </a:rPr>
              <a:t>SUV</a:t>
            </a:r>
            <a:r>
              <a:rPr lang="zh-CN" altLang="en-US" sz="1200" dirty="0">
                <a:solidFill>
                  <a:prstClr val="black"/>
                </a:solidFill>
                <a:latin typeface="微软雅黑" panose="020B0503020204020204" pitchFamily="34" charset="-122"/>
                <a:ea typeface="微软雅黑" panose="020B0503020204020204" pitchFamily="34" charset="-122"/>
              </a:rPr>
              <a:t>车型占比有所减少。其中</a:t>
            </a:r>
            <a:r>
              <a:rPr lang="en-US" altLang="zh-CN" sz="1200" dirty="0">
                <a:solidFill>
                  <a:prstClr val="black"/>
                </a:solidFill>
                <a:latin typeface="微软雅黑" panose="020B0503020204020204" pitchFamily="34" charset="-122"/>
                <a:ea typeface="微软雅黑" panose="020B0503020204020204" pitchFamily="34" charset="-122"/>
              </a:rPr>
              <a:t>A00</a:t>
            </a:r>
            <a:r>
              <a:rPr lang="zh-CN" altLang="en-US" sz="1200" dirty="0">
                <a:solidFill>
                  <a:prstClr val="black"/>
                </a:solidFill>
                <a:latin typeface="微软雅黑" panose="020B0503020204020204" pitchFamily="34" charset="-122"/>
                <a:ea typeface="微软雅黑" panose="020B0503020204020204" pitchFamily="34" charset="-122"/>
              </a:rPr>
              <a:t>级、</a:t>
            </a:r>
            <a:r>
              <a:rPr lang="en-US" altLang="zh-CN" sz="1200" dirty="0">
                <a:solidFill>
                  <a:prstClr val="black"/>
                </a:solidFill>
                <a:latin typeface="微软雅黑" panose="020B0503020204020204" pitchFamily="34" charset="-122"/>
                <a:ea typeface="微软雅黑" panose="020B0503020204020204" pitchFamily="34" charset="-122"/>
              </a:rPr>
              <a:t>A0</a:t>
            </a:r>
            <a:r>
              <a:rPr lang="zh-CN" altLang="en-US" sz="1200" dirty="0">
                <a:solidFill>
                  <a:prstClr val="black"/>
                </a:solidFill>
                <a:latin typeface="微软雅黑" panose="020B0503020204020204" pitchFamily="34" charset="-122"/>
                <a:ea typeface="微软雅黑" panose="020B0503020204020204" pitchFamily="34" charset="-122"/>
              </a:rPr>
              <a:t>车型分别增加了</a:t>
            </a:r>
            <a:r>
              <a:rPr lang="en-US" altLang="zh-CN" sz="1200" dirty="0">
                <a:solidFill>
                  <a:prstClr val="black"/>
                </a:solidFill>
                <a:latin typeface="微软雅黑" panose="020B0503020204020204" pitchFamily="34" charset="-122"/>
                <a:ea typeface="微软雅黑" panose="020B0503020204020204" pitchFamily="34" charset="-122"/>
              </a:rPr>
              <a:t>1.6</a:t>
            </a:r>
            <a:r>
              <a:rPr lang="zh-CN" altLang="en-US" sz="1200" dirty="0">
                <a:solidFill>
                  <a:prstClr val="black"/>
                </a:solidFill>
                <a:latin typeface="微软雅黑" panose="020B0503020204020204" pitchFamily="34" charset="-122"/>
                <a:ea typeface="微软雅黑" panose="020B0503020204020204" pitchFamily="34" charset="-122"/>
              </a:rPr>
              <a:t>个点和</a:t>
            </a:r>
            <a:r>
              <a:rPr lang="en-US" altLang="zh-CN" sz="1200" dirty="0">
                <a:solidFill>
                  <a:prstClr val="black"/>
                </a:solidFill>
                <a:latin typeface="微软雅黑" panose="020B0503020204020204" pitchFamily="34" charset="-122"/>
                <a:ea typeface="微软雅黑" panose="020B0503020204020204" pitchFamily="34" charset="-122"/>
              </a:rPr>
              <a:t>0.5</a:t>
            </a:r>
            <a:r>
              <a:rPr lang="zh-CN" altLang="en-US" sz="1200" dirty="0">
                <a:solidFill>
                  <a:prstClr val="black"/>
                </a:solidFill>
                <a:latin typeface="微软雅黑" panose="020B0503020204020204" pitchFamily="34" charset="-122"/>
                <a:ea typeface="微软雅黑" panose="020B0503020204020204" pitchFamily="34" charset="-122"/>
              </a:rPr>
              <a:t>个点 ；</a:t>
            </a:r>
            <a:r>
              <a:rPr lang="en-US" altLang="zh-CN" sz="1200" dirty="0">
                <a:solidFill>
                  <a:prstClr val="black"/>
                </a:solidFill>
                <a:latin typeface="微软雅黑" panose="020B0503020204020204" pitchFamily="34" charset="-122"/>
                <a:ea typeface="微软雅黑" panose="020B0503020204020204" pitchFamily="34" charset="-122"/>
              </a:rPr>
              <a:t>B</a:t>
            </a:r>
            <a:r>
              <a:rPr lang="zh-CN" altLang="en-US" sz="1200" dirty="0">
                <a:solidFill>
                  <a:prstClr val="black"/>
                </a:solidFill>
                <a:latin typeface="微软雅黑" panose="020B0503020204020204" pitchFamily="34" charset="-122"/>
                <a:ea typeface="微软雅黑" panose="020B0503020204020204" pitchFamily="34" charset="-122"/>
              </a:rPr>
              <a:t>级、</a:t>
            </a:r>
            <a:r>
              <a:rPr lang="en-US" altLang="zh-CN" sz="1200" dirty="0">
                <a:solidFill>
                  <a:prstClr val="black"/>
                </a:solidFill>
                <a:latin typeface="微软雅黑" panose="020B0503020204020204" pitchFamily="34" charset="-122"/>
                <a:ea typeface="微软雅黑" panose="020B0503020204020204" pitchFamily="34" charset="-122"/>
              </a:rPr>
              <a:t>C</a:t>
            </a:r>
            <a:r>
              <a:rPr lang="zh-CN" altLang="en-US" sz="1200" dirty="0">
                <a:solidFill>
                  <a:prstClr val="black"/>
                </a:solidFill>
                <a:latin typeface="微软雅黑" panose="020B0503020204020204" pitchFamily="34" charset="-122"/>
                <a:ea typeface="微软雅黑" panose="020B0503020204020204" pitchFamily="34" charset="-122"/>
              </a:rPr>
              <a:t>级分别增加了</a:t>
            </a:r>
            <a:r>
              <a:rPr lang="en-US" altLang="zh-CN" sz="1200" dirty="0">
                <a:solidFill>
                  <a:prstClr val="black"/>
                </a:solidFill>
                <a:latin typeface="微软雅黑" panose="020B0503020204020204" pitchFamily="34" charset="-122"/>
                <a:ea typeface="微软雅黑" panose="020B0503020204020204" pitchFamily="34" charset="-122"/>
              </a:rPr>
              <a:t>1.1</a:t>
            </a:r>
            <a:r>
              <a:rPr lang="zh-CN" altLang="en-US" sz="1200" dirty="0">
                <a:solidFill>
                  <a:prstClr val="black"/>
                </a:solidFill>
                <a:latin typeface="微软雅黑" panose="020B0503020204020204" pitchFamily="34" charset="-122"/>
                <a:ea typeface="微软雅黑" panose="020B0503020204020204" pitchFamily="34" charset="-122"/>
              </a:rPr>
              <a:t>和</a:t>
            </a:r>
            <a:r>
              <a:rPr lang="en-US" altLang="zh-CN" sz="1200" dirty="0">
                <a:solidFill>
                  <a:prstClr val="black"/>
                </a:solidFill>
                <a:latin typeface="微软雅黑" panose="020B0503020204020204" pitchFamily="34" charset="-122"/>
                <a:ea typeface="微软雅黑" panose="020B0503020204020204" pitchFamily="34" charset="-122"/>
              </a:rPr>
              <a:t>0.2</a:t>
            </a:r>
            <a:r>
              <a:rPr lang="zh-CN" altLang="en-US" sz="1200" dirty="0">
                <a:solidFill>
                  <a:prstClr val="black"/>
                </a:solidFill>
                <a:latin typeface="微软雅黑" panose="020B0503020204020204" pitchFamily="34" charset="-122"/>
                <a:ea typeface="微软雅黑" panose="020B0503020204020204" pitchFamily="34" charset="-122"/>
              </a:rPr>
              <a:t>个点。本月</a:t>
            </a:r>
            <a:r>
              <a:rPr lang="en-US" altLang="zh-CN" sz="1200" dirty="0">
                <a:solidFill>
                  <a:prstClr val="black"/>
                </a:solidFill>
                <a:latin typeface="微软雅黑" panose="020B0503020204020204" pitchFamily="34" charset="-122"/>
                <a:ea typeface="微软雅黑" panose="020B0503020204020204" pitchFamily="34" charset="-122"/>
              </a:rPr>
              <a:t>SUV</a:t>
            </a:r>
            <a:r>
              <a:rPr lang="zh-CN" altLang="en-US" sz="1200" dirty="0">
                <a:solidFill>
                  <a:prstClr val="black"/>
                </a:solidFill>
                <a:latin typeface="微软雅黑" panose="020B0503020204020204" pitchFamily="34" charset="-122"/>
                <a:ea typeface="微软雅黑" panose="020B0503020204020204" pitchFamily="34" charset="-122"/>
              </a:rPr>
              <a:t>和</a:t>
            </a:r>
            <a:r>
              <a:rPr lang="en-US" altLang="zh-CN" sz="1200" dirty="0">
                <a:solidFill>
                  <a:prstClr val="black"/>
                </a:solidFill>
                <a:latin typeface="微软雅黑" panose="020B0503020204020204" pitchFamily="34" charset="-122"/>
                <a:ea typeface="微软雅黑" panose="020B0503020204020204" pitchFamily="34" charset="-122"/>
              </a:rPr>
              <a:t>MPV</a:t>
            </a:r>
            <a:r>
              <a:rPr lang="zh-CN" altLang="en-US" sz="1200" dirty="0">
                <a:solidFill>
                  <a:prstClr val="black"/>
                </a:solidFill>
                <a:latin typeface="微软雅黑" panose="020B0503020204020204" pitchFamily="34" charset="-122"/>
                <a:ea typeface="微软雅黑" panose="020B0503020204020204" pitchFamily="34" charset="-122"/>
              </a:rPr>
              <a:t>分别减少了</a:t>
            </a:r>
            <a:r>
              <a:rPr lang="en-US" altLang="zh-CN" sz="1200" dirty="0">
                <a:solidFill>
                  <a:prstClr val="black"/>
                </a:solidFill>
                <a:latin typeface="微软雅黑" panose="020B0503020204020204" pitchFamily="34" charset="-122"/>
                <a:ea typeface="微软雅黑" panose="020B0503020204020204" pitchFamily="34" charset="-122"/>
              </a:rPr>
              <a:t>2.1</a:t>
            </a:r>
            <a:r>
              <a:rPr lang="zh-CN" altLang="en-US" sz="1200" dirty="0">
                <a:solidFill>
                  <a:prstClr val="black"/>
                </a:solidFill>
                <a:latin typeface="微软雅黑" panose="020B0503020204020204" pitchFamily="34" charset="-122"/>
                <a:ea typeface="微软雅黑" panose="020B0503020204020204" pitchFamily="34" charset="-122"/>
              </a:rPr>
              <a:t>和</a:t>
            </a:r>
            <a:r>
              <a:rPr lang="en-US" altLang="zh-CN" sz="1200" dirty="0">
                <a:solidFill>
                  <a:prstClr val="black"/>
                </a:solidFill>
                <a:latin typeface="微软雅黑" panose="020B0503020204020204" pitchFamily="34" charset="-122"/>
                <a:ea typeface="微软雅黑" panose="020B0503020204020204" pitchFamily="34" charset="-122"/>
              </a:rPr>
              <a:t>0.4</a:t>
            </a:r>
            <a:r>
              <a:rPr lang="zh-CN" altLang="en-US" sz="1200" dirty="0">
                <a:solidFill>
                  <a:prstClr val="black"/>
                </a:solidFill>
                <a:latin typeface="微软雅黑" panose="020B0503020204020204" pitchFamily="34" charset="-122"/>
                <a:ea typeface="微软雅黑" panose="020B0503020204020204" pitchFamily="34" charset="-122"/>
              </a:rPr>
              <a:t>个点，</a:t>
            </a:r>
            <a:r>
              <a:rPr lang="en-US" altLang="zh-CN" sz="1200" dirty="0">
                <a:solidFill>
                  <a:prstClr val="black"/>
                </a:solidFill>
                <a:latin typeface="微软雅黑" panose="020B0503020204020204" pitchFamily="34" charset="-122"/>
                <a:ea typeface="微软雅黑" panose="020B0503020204020204" pitchFamily="34" charset="-122"/>
              </a:rPr>
              <a:t>A</a:t>
            </a:r>
            <a:r>
              <a:rPr lang="zh-CN" altLang="en-US" sz="1200" dirty="0">
                <a:solidFill>
                  <a:prstClr val="black"/>
                </a:solidFill>
                <a:latin typeface="微软雅黑" panose="020B0503020204020204" pitchFamily="34" charset="-122"/>
                <a:ea typeface="微软雅黑" panose="020B0503020204020204" pitchFamily="34" charset="-122"/>
              </a:rPr>
              <a:t>级车型下降了</a:t>
            </a:r>
            <a:r>
              <a:rPr lang="en-US" altLang="zh-CN" sz="1200" dirty="0">
                <a:solidFill>
                  <a:prstClr val="black"/>
                </a:solidFill>
                <a:latin typeface="微软雅黑" panose="020B0503020204020204" pitchFamily="34" charset="-122"/>
                <a:ea typeface="微软雅黑" panose="020B0503020204020204" pitchFamily="34" charset="-122"/>
              </a:rPr>
              <a:t>1</a:t>
            </a:r>
            <a:r>
              <a:rPr lang="zh-CN" altLang="en-US" sz="1200" dirty="0">
                <a:solidFill>
                  <a:prstClr val="black"/>
                </a:solidFill>
                <a:latin typeface="微软雅黑" panose="020B0503020204020204" pitchFamily="34" charset="-122"/>
                <a:ea typeface="微软雅黑" panose="020B0503020204020204" pitchFamily="34" charset="-122"/>
              </a:rPr>
              <a:t>个点。</a:t>
            </a:r>
            <a:endParaRPr lang="en-US" altLang="zh-CN" sz="1200" dirty="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200" dirty="0">
                <a:solidFill>
                  <a:prstClr val="black"/>
                </a:solidFill>
                <a:latin typeface="微软雅黑" panose="020B0503020204020204" pitchFamily="34" charset="-122"/>
                <a:ea typeface="微软雅黑" panose="020B0503020204020204" pitchFamily="34" charset="-122"/>
              </a:rPr>
              <a:t>从车型结构上看，</a:t>
            </a:r>
            <a:r>
              <a:rPr lang="en-US" altLang="zh-CN" sz="1200" dirty="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月份小微型车环比略有增长，</a:t>
            </a:r>
            <a:r>
              <a:rPr lang="en-US" altLang="zh-CN" sz="1200" dirty="0">
                <a:solidFill>
                  <a:prstClr val="black"/>
                </a:solidFill>
                <a:latin typeface="微软雅黑" panose="020B0503020204020204" pitchFamily="34" charset="-122"/>
                <a:ea typeface="微软雅黑" panose="020B0503020204020204" pitchFamily="34" charset="-122"/>
              </a:rPr>
              <a:t>MPV</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dirty="0">
                <a:solidFill>
                  <a:prstClr val="black"/>
                </a:solidFill>
                <a:latin typeface="微软雅黑" panose="020B0503020204020204" pitchFamily="34" charset="-122"/>
                <a:ea typeface="微软雅黑" panose="020B0503020204020204" pitchFamily="34" charset="-122"/>
              </a:rPr>
              <a:t>SUV</a:t>
            </a:r>
            <a:r>
              <a:rPr lang="zh-CN" altLang="en-US" sz="1200" dirty="0">
                <a:solidFill>
                  <a:prstClr val="black"/>
                </a:solidFill>
                <a:latin typeface="微软雅黑" panose="020B0503020204020204" pitchFamily="34" charset="-122"/>
                <a:ea typeface="微软雅黑" panose="020B0503020204020204" pitchFamily="34" charset="-122"/>
              </a:rPr>
              <a:t>车型占比略有下降。</a:t>
            </a:r>
            <a:endParaRPr lang="en-US" altLang="zh-CN" sz="1200" dirty="0">
              <a:solidFill>
                <a:prstClr val="black"/>
              </a:solidFill>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id="{00000000-0008-0000-1000-0000A8000000}"/>
              </a:ext>
            </a:extLst>
          </p:cNvPr>
          <p:cNvGrpSpPr/>
          <p:nvPr/>
        </p:nvGrpSpPr>
        <p:grpSpPr>
          <a:xfrm>
            <a:off x="402829" y="2604655"/>
            <a:ext cx="8410078" cy="3693857"/>
            <a:chOff x="0" y="0"/>
            <a:chExt cx="8125482" cy="3292394"/>
          </a:xfrm>
        </p:grpSpPr>
        <p:grpSp>
          <p:nvGrpSpPr>
            <p:cNvPr id="6" name="组合 5">
              <a:extLst>
                <a:ext uri="{FF2B5EF4-FFF2-40B4-BE49-F238E27FC236}">
                  <a16:creationId xmlns:a16="http://schemas.microsoft.com/office/drawing/2014/main" id="{00000000-0008-0000-1000-0000A9000000}"/>
                </a:ext>
              </a:extLst>
            </p:cNvPr>
            <p:cNvGrpSpPr/>
            <p:nvPr/>
          </p:nvGrpSpPr>
          <p:grpSpPr>
            <a:xfrm>
              <a:off x="0" y="509379"/>
              <a:ext cx="8125482" cy="2783015"/>
              <a:chOff x="0" y="509379"/>
              <a:chExt cx="8721534" cy="2580786"/>
            </a:xfrm>
          </p:grpSpPr>
          <p:graphicFrame>
            <p:nvGraphicFramePr>
              <p:cNvPr id="9" name="图表 8">
                <a:extLst>
                  <a:ext uri="{FF2B5EF4-FFF2-40B4-BE49-F238E27FC236}">
                    <a16:creationId xmlns:a16="http://schemas.microsoft.com/office/drawing/2014/main" id="{00000000-0008-0000-1000-0000E2000000}"/>
                  </a:ext>
                </a:extLst>
              </p:cNvPr>
              <p:cNvGraphicFramePr/>
              <p:nvPr/>
            </p:nvGraphicFramePr>
            <p:xfrm>
              <a:off x="0" y="509379"/>
              <a:ext cx="4336610" cy="257109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图表 9">
                <a:extLst>
                  <a:ext uri="{FF2B5EF4-FFF2-40B4-BE49-F238E27FC236}">
                    <a16:creationId xmlns:a16="http://schemas.microsoft.com/office/drawing/2014/main" id="{00000000-0008-0000-1000-0000E3000000}"/>
                  </a:ext>
                </a:extLst>
              </p:cNvPr>
              <p:cNvGraphicFramePr/>
              <p:nvPr/>
            </p:nvGraphicFramePr>
            <p:xfrm>
              <a:off x="4384924" y="519075"/>
              <a:ext cx="4336610" cy="2571090"/>
            </p:xfrm>
            <a:graphic>
              <a:graphicData uri="http://schemas.openxmlformats.org/drawingml/2006/chart">
                <c:chart xmlns:c="http://schemas.openxmlformats.org/drawingml/2006/chart" xmlns:r="http://schemas.openxmlformats.org/officeDocument/2006/relationships" r:id="rId3"/>
              </a:graphicData>
            </a:graphic>
          </p:graphicFrame>
        </p:grpSp>
        <p:sp>
          <p:nvSpPr>
            <p:cNvPr id="7" name="文本框 4">
              <a:extLst>
                <a:ext uri="{FF2B5EF4-FFF2-40B4-BE49-F238E27FC236}">
                  <a16:creationId xmlns:a16="http://schemas.microsoft.com/office/drawing/2014/main" id="{00000000-0008-0000-1000-0000AA000000}"/>
                </a:ext>
              </a:extLst>
            </p:cNvPr>
            <p:cNvSpPr txBox="1"/>
            <p:nvPr/>
          </p:nvSpPr>
          <p:spPr>
            <a:xfrm>
              <a:off x="650228" y="17526"/>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2023年3</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文本框 4">
              <a:extLst>
                <a:ext uri="{FF2B5EF4-FFF2-40B4-BE49-F238E27FC236}">
                  <a16:creationId xmlns:a16="http://schemas.microsoft.com/office/drawing/2014/main" id="{00000000-0008-0000-1000-0000AB000000}"/>
                </a:ext>
              </a:extLst>
            </p:cNvPr>
            <p:cNvSpPr txBox="1"/>
            <p:nvPr/>
          </p:nvSpPr>
          <p:spPr>
            <a:xfrm>
              <a:off x="4738538" y="0"/>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2023年2</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1423467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defRPr/>
            </a:pPr>
            <a:r>
              <a:rPr lang="en-US" altLang="zh-CN" sz="2000" b="1" dirty="0">
                <a:solidFill>
                  <a:srgbClr val="E7E6E6">
                    <a:lumMod val="25000"/>
                  </a:srgbClr>
                </a:solidFill>
                <a:latin typeface="微软雅黑" panose="020B0503020204020204" pitchFamily="34" charset="-122"/>
                <a:ea typeface="微软雅黑" panose="020B0503020204020204" pitchFamily="34" charset="-122"/>
              </a:rPr>
              <a:t>2023</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3</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月新能源二手车使用年限分析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307247" y="4563897"/>
            <a:ext cx="8138068" cy="2067938"/>
          </a:xfrm>
          <a:prstGeom prst="rect">
            <a:avLst/>
          </a:prstGeom>
          <a:noFill/>
        </p:spPr>
        <p:txBody>
          <a:bodyPr wrap="square" rtlCol="0">
            <a:spAutoFit/>
          </a:bodyPr>
          <a:lstStyle/>
          <a:p>
            <a:pPr>
              <a:lnSpc>
                <a:spcPct val="150000"/>
              </a:lnSpc>
              <a:defRPr/>
            </a:pPr>
            <a:r>
              <a:rPr lang="zh-CN" altLang="en-US" sz="1200" dirty="0">
                <a:solidFill>
                  <a:prstClr val="black"/>
                </a:solidFill>
                <a:latin typeface="微软雅黑" panose="020B0503020204020204" pitchFamily="34" charset="-122"/>
                <a:ea typeface="微软雅黑" panose="020B0503020204020204" pitchFamily="34" charset="-122"/>
              </a:rPr>
              <a:t>从车龄结构来看</a:t>
            </a:r>
            <a:r>
              <a:rPr lang="en-US" altLang="zh-CN" sz="1200" dirty="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月份，</a:t>
            </a:r>
            <a:r>
              <a:rPr lang="en-US" altLang="zh-CN" sz="1200" dirty="0">
                <a:solidFill>
                  <a:prstClr val="black"/>
                </a:solidFill>
                <a:latin typeface="微软雅黑" panose="020B0503020204020204" pitchFamily="34" charset="-122"/>
                <a:ea typeface="微软雅黑" panose="020B0503020204020204" pitchFamily="34" charset="-122"/>
              </a:rPr>
              <a:t>4-6</a:t>
            </a:r>
            <a:r>
              <a:rPr lang="zh-CN" altLang="en-US" sz="1200" dirty="0">
                <a:solidFill>
                  <a:prstClr val="black"/>
                </a:solidFill>
                <a:latin typeface="微软雅黑" panose="020B0503020204020204" pitchFamily="34" charset="-122"/>
                <a:ea typeface="微软雅黑" panose="020B0503020204020204" pitchFamily="34" charset="-122"/>
              </a:rPr>
              <a:t>年和</a:t>
            </a:r>
            <a:r>
              <a:rPr lang="en-US" altLang="zh-CN" sz="1200" dirty="0">
                <a:solidFill>
                  <a:prstClr val="black"/>
                </a:solidFill>
                <a:latin typeface="微软雅黑" panose="020B0503020204020204" pitchFamily="34" charset="-122"/>
                <a:ea typeface="微软雅黑" panose="020B0503020204020204" pitchFamily="34" charset="-122"/>
              </a:rPr>
              <a:t>6</a:t>
            </a:r>
            <a:r>
              <a:rPr lang="zh-CN" altLang="en-US" sz="1200" dirty="0">
                <a:solidFill>
                  <a:prstClr val="black"/>
                </a:solidFill>
                <a:latin typeface="微软雅黑" panose="020B0503020204020204" pitchFamily="34" charset="-122"/>
                <a:ea typeface="微软雅黑" panose="020B0503020204020204" pitchFamily="34" charset="-122"/>
              </a:rPr>
              <a:t>年以上的车型环比有所增加，</a:t>
            </a:r>
            <a:r>
              <a:rPr lang="en-US" altLang="zh-CN" sz="1200" dirty="0">
                <a:solidFill>
                  <a:prstClr val="black"/>
                </a:solidFill>
                <a:latin typeface="微软雅黑" panose="020B0503020204020204" pitchFamily="34" charset="-122"/>
                <a:ea typeface="微软雅黑" panose="020B0503020204020204" pitchFamily="34" charset="-122"/>
              </a:rPr>
              <a:t>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年以内和</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年的车型占比有所下降</a:t>
            </a:r>
            <a:r>
              <a:rPr lang="zh-CN" altLang="en-US" sz="1200" dirty="0">
                <a:solidFill>
                  <a:prstClr val="black"/>
                </a:solidFill>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年以下的占</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30.9%</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，环比上月</a:t>
            </a:r>
            <a:r>
              <a:rPr lang="zh-CN" altLang="en-US" sz="1200" dirty="0">
                <a:solidFill>
                  <a:prstClr val="black"/>
                </a:solidFill>
                <a:latin typeface="微软雅黑" panose="020B0503020204020204" pitchFamily="34" charset="-122"/>
                <a:ea typeface="微软雅黑" panose="020B0503020204020204" pitchFamily="34" charset="-122"/>
              </a:rPr>
              <a:t>下降</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2.1</a:t>
            </a:r>
            <a:r>
              <a:rPr lang="zh-CN" altLang="en-US" sz="1200" dirty="0">
                <a:solidFill>
                  <a:prstClr val="black"/>
                </a:solidFill>
                <a:latin typeface="微软雅黑" panose="020B0503020204020204" pitchFamily="34" charset="-122"/>
                <a:ea typeface="微软雅黑" panose="020B0503020204020204" pitchFamily="34" charset="-122"/>
              </a:rPr>
              <a:t>个点</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39%</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，环比下降了</a:t>
            </a:r>
            <a:r>
              <a:rPr lang="en-US" altLang="zh-CN" sz="1200" dirty="0">
                <a:solidFill>
                  <a:prstClr val="black"/>
                </a:solidFill>
                <a:latin typeface="微软雅黑" panose="020B0503020204020204" pitchFamily="34" charset="-122"/>
                <a:ea typeface="微软雅黑" panose="020B0503020204020204" pitchFamily="34" charset="-122"/>
              </a:rPr>
              <a:t>0.7</a:t>
            </a:r>
            <a:r>
              <a:rPr lang="zh-CN" altLang="en-US" sz="1200" dirty="0">
                <a:solidFill>
                  <a:prstClr val="black"/>
                </a:solidFill>
                <a:latin typeface="微软雅黑" panose="020B0503020204020204" pitchFamily="34" charset="-122"/>
                <a:ea typeface="微软雅黑" panose="020B0503020204020204" pitchFamily="34" charset="-122"/>
              </a:rPr>
              <a:t>个点</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年的交易量占</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22.8%</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，环比增加了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1.4</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年以上的占</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7.3</a:t>
            </a:r>
            <a:r>
              <a:rPr lang="en-US" altLang="zh-CN" sz="1200" dirty="0">
                <a:solidFill>
                  <a:prstClr val="black"/>
                </a:solidFill>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，环比增加了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1.4</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2" name="图表 1">
            <a:extLst>
              <a:ext uri="{FF2B5EF4-FFF2-40B4-BE49-F238E27FC236}">
                <a16:creationId xmlns:a16="http://schemas.microsoft.com/office/drawing/2014/main" id="{00000000-0008-0000-1000-000010000000}"/>
              </a:ext>
            </a:extLst>
          </p:cNvPr>
          <p:cNvGraphicFramePr>
            <a:graphicFrameLocks/>
          </p:cNvGraphicFramePr>
          <p:nvPr>
            <p:extLst>
              <p:ext uri="{D42A27DB-BD31-4B8C-83A1-F6EECF244321}">
                <p14:modId xmlns:p14="http://schemas.microsoft.com/office/powerpoint/2010/main" val="3910179105"/>
              </p:ext>
            </p:extLst>
          </p:nvPr>
        </p:nvGraphicFramePr>
        <p:xfrm>
          <a:off x="307247" y="1058637"/>
          <a:ext cx="8432950" cy="35052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67634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3</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302114" y="1056954"/>
            <a:ext cx="8539771" cy="1513941"/>
          </a:xfrm>
          <a:prstGeom prst="rect">
            <a:avLst/>
          </a:prstGeom>
          <a:noFill/>
        </p:spPr>
        <p:txBody>
          <a:bodyPr wrap="square" rtlCol="0">
            <a:spAutoFit/>
          </a:bodyPr>
          <a:lstStyle/>
          <a:p>
            <a:pPr algn="l">
              <a:lnSpc>
                <a:spcPct val="200000"/>
              </a:lnSpc>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200" dirty="0">
                <a:solidFill>
                  <a:prstClr val="black"/>
                </a:solidFill>
                <a:latin typeface="微软雅黑" panose="020B0503020204020204" pitchFamily="34" charset="-122"/>
                <a:ea typeface="微软雅黑" panose="020B0503020204020204" pitchFamily="34" charset="-122"/>
              </a:rPr>
              <a:t>3</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3-5</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lang="en-US" altLang="zh-CN" sz="1200" dirty="0">
                <a:solidFill>
                  <a:prstClr val="black"/>
                </a:solidFill>
                <a:latin typeface="微软雅黑" panose="020B0503020204020204" pitchFamily="34" charset="-122"/>
                <a:ea typeface="微软雅黑" panose="020B0503020204020204" pitchFamily="34" charset="-122"/>
              </a:rPr>
              <a:t>12</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-15</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15-30</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万的新能源二手车有所增加，</a:t>
            </a:r>
            <a:r>
              <a:rPr lang="zh-CN" altLang="en-US" sz="1200" dirty="0">
                <a:solidFill>
                  <a:prstClr val="black"/>
                </a:solidFill>
                <a:latin typeface="微软雅黑" panose="020B0503020204020204" pitchFamily="34" charset="-122"/>
                <a:ea typeface="微软雅黑" panose="020B0503020204020204" pitchFamily="34" charset="-122"/>
              </a:rPr>
              <a:t>其中</a:t>
            </a:r>
            <a:r>
              <a:rPr lang="en-US" altLang="zh-CN" sz="1200" dirty="0">
                <a:solidFill>
                  <a:prstClr val="black"/>
                </a:solidFill>
                <a:latin typeface="微软雅黑" panose="020B0503020204020204" pitchFamily="34" charset="-122"/>
                <a:ea typeface="微软雅黑" panose="020B0503020204020204" pitchFamily="34" charset="-122"/>
              </a:rPr>
              <a:t>3-5</a:t>
            </a:r>
            <a:r>
              <a:rPr lang="zh-CN" altLang="en-US" sz="1200" dirty="0">
                <a:solidFill>
                  <a:prstClr val="black"/>
                </a:solidFill>
                <a:latin typeface="微软雅黑" panose="020B0503020204020204" pitchFamily="34" charset="-122"/>
                <a:ea typeface="微软雅黑" panose="020B0503020204020204" pitchFamily="34" charset="-122"/>
              </a:rPr>
              <a:t>万的占</a:t>
            </a:r>
            <a:r>
              <a:rPr lang="en-US" altLang="zh-CN" sz="1200" dirty="0">
                <a:solidFill>
                  <a:prstClr val="black"/>
                </a:solidFill>
                <a:latin typeface="微软雅黑" panose="020B0503020204020204" pitchFamily="34" charset="-122"/>
                <a:ea typeface="微软雅黑" panose="020B0503020204020204" pitchFamily="34" charset="-122"/>
              </a:rPr>
              <a:t>17.3%</a:t>
            </a:r>
            <a:r>
              <a:rPr lang="zh-CN" altLang="en-US" sz="1200" dirty="0">
                <a:solidFill>
                  <a:prstClr val="black"/>
                </a:solidFill>
                <a:latin typeface="微软雅黑" panose="020B0503020204020204" pitchFamily="34" charset="-122"/>
                <a:ea typeface="微软雅黑" panose="020B0503020204020204" pitchFamily="34" charset="-122"/>
              </a:rPr>
              <a:t>，环比增加了</a:t>
            </a:r>
            <a:r>
              <a:rPr lang="en-US" altLang="zh-CN" sz="1200" dirty="0">
                <a:solidFill>
                  <a:prstClr val="black"/>
                </a:solidFill>
                <a:latin typeface="微软雅黑" panose="020B0503020204020204" pitchFamily="34" charset="-122"/>
                <a:ea typeface="微软雅黑" panose="020B0503020204020204" pitchFamily="34" charset="-122"/>
              </a:rPr>
              <a:t>0.8</a:t>
            </a:r>
            <a:r>
              <a:rPr lang="zh-CN" altLang="en-US" sz="1200" dirty="0">
                <a:solidFill>
                  <a:prstClr val="black"/>
                </a:solidFill>
                <a:latin typeface="微软雅黑" panose="020B0503020204020204" pitchFamily="34" charset="-122"/>
                <a:ea typeface="微软雅黑" panose="020B0503020204020204" pitchFamily="34" charset="-122"/>
              </a:rPr>
              <a:t>个点；</a:t>
            </a:r>
            <a:r>
              <a:rPr lang="en-US" altLang="zh-CN" sz="1200" dirty="0">
                <a:solidFill>
                  <a:prstClr val="black"/>
                </a:solidFill>
                <a:latin typeface="微软雅黑" panose="020B0503020204020204" pitchFamily="34" charset="-122"/>
                <a:ea typeface="微软雅黑" panose="020B0503020204020204" pitchFamily="34" charset="-122"/>
              </a:rPr>
              <a:t>12-15</a:t>
            </a:r>
            <a:r>
              <a:rPr lang="zh-CN" altLang="en-US" sz="1200" dirty="0">
                <a:solidFill>
                  <a:prstClr val="black"/>
                </a:solidFill>
                <a:latin typeface="微软雅黑" panose="020B0503020204020204" pitchFamily="34" charset="-122"/>
                <a:ea typeface="微软雅黑" panose="020B0503020204020204" pitchFamily="34" charset="-122"/>
              </a:rPr>
              <a:t>万</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的车型环比</a:t>
            </a:r>
            <a:r>
              <a:rPr lang="zh-CN" altLang="en-US" sz="1200" dirty="0">
                <a:solidFill>
                  <a:prstClr val="black"/>
                </a:solidFill>
                <a:latin typeface="微软雅黑" panose="020B0503020204020204" pitchFamily="34" charset="-122"/>
                <a:ea typeface="微软雅黑" panose="020B0503020204020204" pitchFamily="34" charset="-122"/>
              </a:rPr>
              <a:t>增加了</a:t>
            </a:r>
            <a:r>
              <a:rPr lang="en-US" altLang="zh-CN" sz="1200" dirty="0">
                <a:solidFill>
                  <a:prstClr val="black"/>
                </a:solidFill>
                <a:latin typeface="微软雅黑" panose="020B0503020204020204" pitchFamily="34" charset="-122"/>
                <a:ea typeface="微软雅黑" panose="020B0503020204020204" pitchFamily="34" charset="-122"/>
              </a:rPr>
              <a:t>0.6</a:t>
            </a:r>
            <a:r>
              <a:rPr lang="zh-CN" altLang="en-US" sz="1200" dirty="0">
                <a:solidFill>
                  <a:prstClr val="black"/>
                </a:solidFill>
                <a:latin typeface="微软雅黑" panose="020B0503020204020204" pitchFamily="34" charset="-122"/>
                <a:ea typeface="微软雅黑" panose="020B0503020204020204" pitchFamily="34" charset="-122"/>
              </a:rPr>
              <a:t>个点；</a:t>
            </a:r>
            <a:r>
              <a:rPr lang="en-US" altLang="zh-CN" sz="1200" dirty="0">
                <a:solidFill>
                  <a:prstClr val="black"/>
                </a:solidFill>
                <a:latin typeface="微软雅黑" panose="020B0503020204020204" pitchFamily="34" charset="-122"/>
                <a:ea typeface="微软雅黑" panose="020B0503020204020204" pitchFamily="34" charset="-122"/>
              </a:rPr>
              <a:t>15-30</a:t>
            </a:r>
            <a:r>
              <a:rPr lang="zh-CN" altLang="en-US" sz="1200" dirty="0">
                <a:solidFill>
                  <a:prstClr val="black"/>
                </a:solidFill>
                <a:latin typeface="微软雅黑" panose="020B0503020204020204" pitchFamily="34" charset="-122"/>
                <a:ea typeface="微软雅黑" panose="020B0503020204020204" pitchFamily="34" charset="-122"/>
              </a:rPr>
              <a:t>万的车增加了</a:t>
            </a:r>
            <a:r>
              <a:rPr lang="en-US" altLang="zh-CN" sz="1200" dirty="0">
                <a:solidFill>
                  <a:prstClr val="black"/>
                </a:solidFill>
                <a:latin typeface="微软雅黑" panose="020B0503020204020204" pitchFamily="34" charset="-122"/>
                <a:ea typeface="微软雅黑" panose="020B0503020204020204" pitchFamily="34" charset="-122"/>
              </a:rPr>
              <a:t>0.1</a:t>
            </a:r>
            <a:r>
              <a:rPr lang="zh-CN" altLang="en-US" sz="1200" dirty="0">
                <a:solidFill>
                  <a:prstClr val="black"/>
                </a:solidFill>
                <a:latin typeface="微软雅黑" panose="020B0503020204020204" pitchFamily="34" charset="-122"/>
                <a:ea typeface="微软雅黑" panose="020B0503020204020204" pitchFamily="34" charset="-122"/>
              </a:rPr>
              <a:t>个点。</a:t>
            </a:r>
            <a:endParaRPr lang="en-US" altLang="zh-CN" sz="1200" dirty="0">
              <a:solidFill>
                <a:prstClr val="black"/>
              </a:solidFill>
              <a:latin typeface="微软雅黑" panose="020B0503020204020204" pitchFamily="34" charset="-122"/>
              <a:ea typeface="微软雅黑" panose="020B0503020204020204" pitchFamily="34" charset="-122"/>
            </a:endParaRPr>
          </a:p>
          <a:p>
            <a:pPr algn="l">
              <a:lnSpc>
                <a:spcPct val="200000"/>
              </a:lnSpc>
            </a:pPr>
            <a:r>
              <a:rPr lang="en-US" altLang="zh-CN" sz="1200" dirty="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万以下、</a:t>
            </a:r>
            <a:r>
              <a:rPr lang="en-US" altLang="zh-CN" sz="1200" dirty="0">
                <a:solidFill>
                  <a:prstClr val="black"/>
                </a:solidFill>
                <a:latin typeface="微软雅黑" panose="020B0503020204020204" pitchFamily="34" charset="-122"/>
                <a:ea typeface="微软雅黑" panose="020B0503020204020204" pitchFamily="34" charset="-122"/>
              </a:rPr>
              <a:t>5-8</a:t>
            </a:r>
            <a:r>
              <a:rPr lang="zh-CN" altLang="en-US" sz="1200" dirty="0">
                <a:solidFill>
                  <a:prstClr val="black"/>
                </a:solidFill>
                <a:latin typeface="微软雅黑" panose="020B0503020204020204" pitchFamily="34" charset="-122"/>
                <a:ea typeface="微软雅黑" panose="020B0503020204020204" pitchFamily="34" charset="-122"/>
              </a:rPr>
              <a:t>万、</a:t>
            </a:r>
            <a:r>
              <a:rPr lang="en-US" altLang="zh-CN" sz="1200" dirty="0">
                <a:solidFill>
                  <a:prstClr val="black"/>
                </a:solidFill>
                <a:latin typeface="微软雅黑" panose="020B0503020204020204" pitchFamily="34" charset="-122"/>
                <a:ea typeface="微软雅黑" panose="020B0503020204020204" pitchFamily="34" charset="-122"/>
              </a:rPr>
              <a:t>8-12</a:t>
            </a:r>
            <a:r>
              <a:rPr lang="zh-CN" altLang="en-US" sz="1200" dirty="0">
                <a:solidFill>
                  <a:prstClr val="black"/>
                </a:solidFill>
                <a:latin typeface="微软雅黑" panose="020B0503020204020204" pitchFamily="34" charset="-122"/>
                <a:ea typeface="微软雅黑" panose="020B0503020204020204" pitchFamily="34" charset="-122"/>
              </a:rPr>
              <a:t>万、</a:t>
            </a:r>
            <a:r>
              <a:rPr lang="en-US" altLang="zh-CN" sz="1200" dirty="0">
                <a:solidFill>
                  <a:prstClr val="black"/>
                </a:solidFill>
                <a:latin typeface="微软雅黑" panose="020B0503020204020204" pitchFamily="34" charset="-122"/>
                <a:ea typeface="微软雅黑" panose="020B0503020204020204" pitchFamily="34" charset="-122"/>
              </a:rPr>
              <a:t>30</a:t>
            </a:r>
            <a:r>
              <a:rPr lang="zh-CN" altLang="en-US" sz="1200" dirty="0">
                <a:solidFill>
                  <a:prstClr val="black"/>
                </a:solidFill>
                <a:latin typeface="微软雅黑" panose="020B0503020204020204" pitchFamily="34" charset="-122"/>
                <a:ea typeface="微软雅黑" panose="020B0503020204020204" pitchFamily="34" charset="-122"/>
              </a:rPr>
              <a:t>万以上的车型环比有所下降，</a:t>
            </a:r>
            <a:r>
              <a:rPr lang="en-US" altLang="zh-CN" sz="1200" dirty="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万以内的下降了</a:t>
            </a:r>
            <a:r>
              <a:rPr lang="en-US" altLang="zh-CN" sz="1200" dirty="0">
                <a:solidFill>
                  <a:prstClr val="black"/>
                </a:solidFill>
                <a:latin typeface="微软雅黑" panose="020B0503020204020204" pitchFamily="34" charset="-122"/>
                <a:ea typeface="微软雅黑" panose="020B0503020204020204" pitchFamily="34" charset="-122"/>
              </a:rPr>
              <a:t>0.3</a:t>
            </a:r>
            <a:r>
              <a:rPr lang="zh-CN" altLang="en-US" sz="1200" dirty="0">
                <a:solidFill>
                  <a:prstClr val="black"/>
                </a:solidFill>
                <a:latin typeface="微软雅黑" panose="020B0503020204020204" pitchFamily="34" charset="-122"/>
                <a:ea typeface="微软雅黑" panose="020B0503020204020204" pitchFamily="34" charset="-122"/>
              </a:rPr>
              <a:t>个点，</a:t>
            </a:r>
            <a:r>
              <a:rPr lang="en-US" altLang="zh-CN" sz="1200" dirty="0">
                <a:solidFill>
                  <a:prstClr val="black"/>
                </a:solidFill>
                <a:latin typeface="微软雅黑" panose="020B0503020204020204" pitchFamily="34" charset="-122"/>
                <a:ea typeface="微软雅黑" panose="020B0503020204020204" pitchFamily="34" charset="-122"/>
              </a:rPr>
              <a:t>5-8</a:t>
            </a:r>
            <a:r>
              <a:rPr lang="zh-CN" altLang="en-US" sz="1200" dirty="0">
                <a:solidFill>
                  <a:prstClr val="black"/>
                </a:solidFill>
                <a:latin typeface="微软雅黑" panose="020B0503020204020204" pitchFamily="34" charset="-122"/>
                <a:ea typeface="微软雅黑" panose="020B0503020204020204" pitchFamily="34" charset="-122"/>
              </a:rPr>
              <a:t>万的下降了</a:t>
            </a:r>
            <a:r>
              <a:rPr lang="en-US" altLang="zh-CN" sz="1200" dirty="0">
                <a:solidFill>
                  <a:prstClr val="black"/>
                </a:solidFill>
                <a:latin typeface="微软雅黑" panose="020B0503020204020204" pitchFamily="34" charset="-122"/>
                <a:ea typeface="微软雅黑" panose="020B0503020204020204" pitchFamily="34" charset="-122"/>
              </a:rPr>
              <a:t>0.7</a:t>
            </a:r>
            <a:r>
              <a:rPr lang="zh-CN" altLang="en-US" sz="1200" dirty="0">
                <a:solidFill>
                  <a:prstClr val="black"/>
                </a:solidFill>
                <a:latin typeface="微软雅黑" panose="020B0503020204020204" pitchFamily="34" charset="-122"/>
                <a:ea typeface="微软雅黑" panose="020B0503020204020204" pitchFamily="34" charset="-122"/>
              </a:rPr>
              <a:t>个点，</a:t>
            </a:r>
            <a:r>
              <a:rPr lang="en-US" altLang="zh-CN" sz="1200" dirty="0">
                <a:solidFill>
                  <a:prstClr val="black"/>
                </a:solidFill>
                <a:latin typeface="微软雅黑" panose="020B0503020204020204" pitchFamily="34" charset="-122"/>
                <a:ea typeface="微软雅黑" panose="020B0503020204020204" pitchFamily="34" charset="-122"/>
              </a:rPr>
              <a:t>8-12</a:t>
            </a:r>
            <a:r>
              <a:rPr lang="zh-CN" altLang="en-US" sz="1200" dirty="0">
                <a:solidFill>
                  <a:prstClr val="black"/>
                </a:solidFill>
                <a:latin typeface="微软雅黑" panose="020B0503020204020204" pitchFamily="34" charset="-122"/>
                <a:ea typeface="微软雅黑" panose="020B0503020204020204" pitchFamily="34" charset="-122"/>
              </a:rPr>
              <a:t>万下降了</a:t>
            </a:r>
            <a:r>
              <a:rPr lang="en-US" altLang="zh-CN" sz="1200" dirty="0">
                <a:solidFill>
                  <a:prstClr val="black"/>
                </a:solidFill>
                <a:latin typeface="微软雅黑" panose="020B0503020204020204" pitchFamily="34" charset="-122"/>
                <a:ea typeface="微软雅黑" panose="020B0503020204020204" pitchFamily="34" charset="-122"/>
              </a:rPr>
              <a:t>30</a:t>
            </a:r>
            <a:r>
              <a:rPr lang="zh-CN" altLang="en-US" sz="1200" dirty="0">
                <a:solidFill>
                  <a:prstClr val="black"/>
                </a:solidFill>
                <a:latin typeface="微软雅黑" panose="020B0503020204020204" pitchFamily="34" charset="-122"/>
                <a:ea typeface="微软雅黑" panose="020B0503020204020204" pitchFamily="34" charset="-122"/>
              </a:rPr>
              <a:t>万以上车型下降了</a:t>
            </a:r>
            <a:r>
              <a:rPr lang="en-US" altLang="zh-CN" sz="1200" dirty="0">
                <a:solidFill>
                  <a:prstClr val="black"/>
                </a:solidFill>
                <a:latin typeface="微软雅黑" panose="020B0503020204020204" pitchFamily="34" charset="-122"/>
                <a:ea typeface="微软雅黑" panose="020B0503020204020204" pitchFamily="34" charset="-122"/>
              </a:rPr>
              <a:t>1.1</a:t>
            </a:r>
            <a:r>
              <a:rPr lang="zh-CN" altLang="en-US" sz="1200" dirty="0">
                <a:solidFill>
                  <a:prstClr val="black"/>
                </a:solidFill>
                <a:latin typeface="微软雅黑" panose="020B0503020204020204" pitchFamily="34" charset="-122"/>
                <a:ea typeface="微软雅黑" panose="020B0503020204020204" pitchFamily="34" charset="-122"/>
              </a:rPr>
              <a:t>个点。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2" name="图表 1">
            <a:extLst>
              <a:ext uri="{FF2B5EF4-FFF2-40B4-BE49-F238E27FC236}">
                <a16:creationId xmlns:a16="http://schemas.microsoft.com/office/drawing/2014/main" id="{00000000-0008-0000-1000-00000F000000}"/>
              </a:ext>
            </a:extLst>
          </p:cNvPr>
          <p:cNvGraphicFramePr>
            <a:graphicFrameLocks/>
          </p:cNvGraphicFramePr>
          <p:nvPr>
            <p:extLst>
              <p:ext uri="{D42A27DB-BD31-4B8C-83A1-F6EECF244321}">
                <p14:modId xmlns:p14="http://schemas.microsoft.com/office/powerpoint/2010/main" val="2616562394"/>
              </p:ext>
            </p:extLst>
          </p:nvPr>
        </p:nvGraphicFramePr>
        <p:xfrm>
          <a:off x="228599" y="2705584"/>
          <a:ext cx="8831080" cy="324935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28457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166744"/>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2023</a:t>
                  </a:r>
                  <a:r>
                    <a:rPr lang="zh-CN" altLang="en-US" b="1" dirty="0">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3</a:t>
                  </a:r>
                  <a:r>
                    <a:rPr lang="zh-CN" altLang="en-US" b="1" dirty="0">
                      <a:solidFill>
                        <a:schemeClr val="bg1"/>
                      </a:solidFill>
                      <a:latin typeface="微软雅黑" panose="020B0503020204020204" pitchFamily="34" charset="-122"/>
                      <a:ea typeface="微软雅黑" panose="020B0503020204020204" pitchFamily="34" charset="-122"/>
                    </a:rPr>
                    <a:t>月市场概况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3</a:t>
                </a:r>
                <a:r>
                  <a:rPr lang="zh-CN" altLang="en-US" b="1" dirty="0">
                    <a:solidFill>
                      <a:schemeClr val="bg1"/>
                    </a:solidFill>
                    <a:latin typeface="微软雅黑" panose="020B0503020204020204" pitchFamily="34" charset="-122"/>
                    <a:ea typeface="微软雅黑" panose="020B0503020204020204" pitchFamily="34" charset="-122"/>
                  </a:rPr>
                  <a:t>月新能源市场概况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2023</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zh-CN"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跨区域流通</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08257" y="4959542"/>
            <a:ext cx="8127481" cy="896040"/>
            <a:chOff x="5988846" y="1837871"/>
            <a:chExt cx="9510935" cy="1027120"/>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a:solidFill>
                    <a:srgbClr val="0E0F13"/>
                  </a:solidFill>
                  <a:latin typeface="微软雅黑" panose="020B0503020204020204" pitchFamily="34" charset="-122"/>
                  <a:ea typeface="微软雅黑" panose="020B0503020204020204" pitchFamily="34" charset="-122"/>
                </a:rPr>
                <a:t>2023</a:t>
              </a:r>
              <a:r>
                <a:rPr lang="zh-CN" altLang="en-US" sz="1400" b="1">
                  <a:solidFill>
                    <a:srgbClr val="0E0F13"/>
                  </a:solidFill>
                  <a:latin typeface="微软雅黑" panose="020B0503020204020204" pitchFamily="34" charset="-122"/>
                  <a:ea typeface="微软雅黑" panose="020B0503020204020204" pitchFamily="34" charset="-122"/>
                </a:rPr>
                <a:t>年</a:t>
              </a:r>
              <a:r>
                <a:rPr lang="en-US" altLang="zh-CN" sz="1400" b="1">
                  <a:solidFill>
                    <a:srgbClr val="0E0F13"/>
                  </a:solidFill>
                  <a:latin typeface="微软雅黑" panose="020B0503020204020204" pitchFamily="34" charset="-122"/>
                  <a:ea typeface="微软雅黑" panose="020B0503020204020204" pitchFamily="34" charset="-122"/>
                </a:rPr>
                <a:t>3</a:t>
              </a:r>
              <a:r>
                <a:rPr lang="zh-CN" altLang="en-US" sz="1400" b="1">
                  <a:solidFill>
                    <a:srgbClr val="0E0F13"/>
                  </a:solidFill>
                  <a:latin typeface="微软雅黑" panose="020B0503020204020204" pitchFamily="34" charset="-122"/>
                  <a:ea typeface="微软雅黑" panose="020B0503020204020204" pitchFamily="34" charset="-122"/>
                </a:rPr>
                <a:t>月</a:t>
              </a:r>
              <a:r>
                <a:rPr lang="zh-CN" altLang="en-US" sz="1400" b="1" dirty="0">
                  <a:solidFill>
                    <a:srgbClr val="0E0F13"/>
                  </a:solidFill>
                  <a:latin typeface="微软雅黑" panose="020B0503020204020204" pitchFamily="34" charset="-122"/>
                  <a:ea typeface="微软雅黑" panose="020B0503020204020204" pitchFamily="34" charset="-122"/>
                </a:rPr>
                <a:t>跨区域流通情况</a:t>
              </a:r>
              <a:endParaRPr lang="en-US" altLang="zh-CN" sz="1400" b="1" dirty="0">
                <a:solidFill>
                  <a:srgbClr val="0E0F13"/>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6" y="2161521"/>
              <a:ext cx="9510935" cy="703470"/>
            </a:xfrm>
            <a:prstGeom prst="rect">
              <a:avLst/>
            </a:prstGeom>
            <a:noFill/>
          </p:spPr>
          <p:txBody>
            <a:bodyPr wrap="square">
              <a:spAutoFit/>
            </a:bodyPr>
            <a:lstStyle/>
            <a:p>
              <a:pPr indent="457200">
                <a:lnSpc>
                  <a:spcPct val="15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月份跨区域流通较</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月有所回落，环比下降了</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0.5</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个百分点，</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同比去年同期增加了</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2.6</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个百分点。</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月份，转籍总量为</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40.89</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万辆，环比增加了</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5.4%</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，同比增加了</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31.8%</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aphicFrame>
        <p:nvGraphicFramePr>
          <p:cNvPr id="2" name="图表 1">
            <a:extLst>
              <a:ext uri="{FF2B5EF4-FFF2-40B4-BE49-F238E27FC236}">
                <a16:creationId xmlns:a16="http://schemas.microsoft.com/office/drawing/2014/main" id="{00000000-0008-0000-0100-000064000000}"/>
              </a:ext>
            </a:extLst>
          </p:cNvPr>
          <p:cNvGraphicFramePr>
            <a:graphicFrameLocks/>
          </p:cNvGraphicFramePr>
          <p:nvPr/>
        </p:nvGraphicFramePr>
        <p:xfrm>
          <a:off x="273238" y="1146780"/>
          <a:ext cx="8597518" cy="36588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55831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2023</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月省市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pSp>
        <p:nvGrpSpPr>
          <p:cNvPr id="8" name="组合 7">
            <a:extLst>
              <a:ext uri="{FF2B5EF4-FFF2-40B4-BE49-F238E27FC236}">
                <a16:creationId xmlns:a16="http://schemas.microsoft.com/office/drawing/2014/main" id="{6C3EEEAE-C51D-491F-863E-6AD100B4B3F2}"/>
              </a:ext>
            </a:extLst>
          </p:cNvPr>
          <p:cNvGrpSpPr/>
          <p:nvPr/>
        </p:nvGrpSpPr>
        <p:grpSpPr>
          <a:xfrm>
            <a:off x="292100" y="1408280"/>
            <a:ext cx="3931975" cy="314903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8880" y="4026969"/>
                <a:ext cx="614939"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4175822891"/>
              </p:ext>
            </p:extLst>
          </p:nvPr>
        </p:nvGraphicFramePr>
        <p:xfrm>
          <a:off x="4662789" y="1870363"/>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marL="0" algn="ctr" defTabSz="914400" rtl="0" eaLnBrk="1" fontAlgn="ctr" latinLnBrk="0" hangingPunct="1"/>
                      <a:r>
                        <a:rPr lang="zh-CN" altLang="en-US" sz="1200" b="1" i="0" u="none" strike="noStrike" kern="1200" dirty="0">
                          <a:solidFill>
                            <a:srgbClr val="000000"/>
                          </a:solidFill>
                          <a:effectLst/>
                          <a:latin typeface="宋体" panose="02010600030101010101" pitchFamily="2" charset="-122"/>
                          <a:ea typeface="宋体" panose="02010600030101010101" pitchFamily="2" charset="-122"/>
                          <a:cs typeface="+mn-cs"/>
                        </a:rPr>
                        <a:t>北京</a:t>
                      </a:r>
                    </a:p>
                  </a:txBody>
                  <a:tcPr marL="6350" marR="6350" marT="6350"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dirty="0">
                          <a:solidFill>
                            <a:srgbClr val="000000"/>
                          </a:solidFill>
                          <a:effectLst/>
                          <a:latin typeface="宋体" panose="02010600030101010101" pitchFamily="2" charset="-122"/>
                          <a:ea typeface="宋体" panose="02010600030101010101" pitchFamily="2" charset="-122"/>
                          <a:cs typeface="+mn-cs"/>
                        </a:rPr>
                        <a:t>42.29%</a:t>
                      </a:r>
                    </a:p>
                  </a:txBody>
                  <a:tcPr marL="6350" marR="6350" marT="6350"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2.85</a:t>
                      </a:r>
                    </a:p>
                  </a:txBody>
                  <a:tcPr marL="6350" marR="6350" marT="6350"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marL="0" algn="ctr" defTabSz="914400" rtl="0" eaLnBrk="1" fontAlgn="ctr" latinLnBrk="0" hangingPunct="1"/>
                      <a:r>
                        <a:rPr lang="zh-CN" altLang="en-US" sz="1200" b="1" i="0" u="none" strike="noStrike" kern="1200" dirty="0">
                          <a:solidFill>
                            <a:srgbClr val="000000"/>
                          </a:solidFill>
                          <a:effectLst/>
                          <a:latin typeface="宋体" panose="02010600030101010101" pitchFamily="2" charset="-122"/>
                          <a:ea typeface="宋体" panose="02010600030101010101" pitchFamily="2" charset="-122"/>
                          <a:cs typeface="+mn-cs"/>
                        </a:rPr>
                        <a:t>安徽</a:t>
                      </a:r>
                    </a:p>
                  </a:txBody>
                  <a:tcPr marL="6350" marR="6350" marT="6350"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dirty="0">
                          <a:solidFill>
                            <a:srgbClr val="000000"/>
                          </a:solidFill>
                          <a:effectLst/>
                          <a:latin typeface="宋体" panose="02010600030101010101" pitchFamily="2" charset="-122"/>
                          <a:ea typeface="宋体" panose="02010600030101010101" pitchFamily="2" charset="-122"/>
                          <a:cs typeface="+mn-cs"/>
                        </a:rPr>
                        <a:t>32.77%</a:t>
                      </a:r>
                    </a:p>
                  </a:txBody>
                  <a:tcPr marL="6350" marR="6350" marT="6350"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0.59</a:t>
                      </a:r>
                    </a:p>
                  </a:txBody>
                  <a:tcPr marL="6350" marR="6350" marT="6350"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山东</a:t>
                      </a:r>
                    </a:p>
                  </a:txBody>
                  <a:tcPr marL="6350" marR="6350" marT="6350"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dirty="0">
                          <a:solidFill>
                            <a:srgbClr val="000000"/>
                          </a:solidFill>
                          <a:effectLst/>
                          <a:latin typeface="宋体" panose="02010600030101010101" pitchFamily="2" charset="-122"/>
                          <a:ea typeface="宋体" panose="02010600030101010101" pitchFamily="2" charset="-122"/>
                          <a:cs typeface="+mn-cs"/>
                        </a:rPr>
                        <a:t>31.33%</a:t>
                      </a:r>
                    </a:p>
                  </a:txBody>
                  <a:tcPr marL="6350" marR="6350" marT="6350"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3.93</a:t>
                      </a:r>
                    </a:p>
                  </a:txBody>
                  <a:tcPr marL="6350" marR="6350" marT="6350"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上海</a:t>
                      </a:r>
                    </a:p>
                  </a:txBody>
                  <a:tcPr marL="6350" marR="6350" marT="6350"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dirty="0">
                          <a:solidFill>
                            <a:srgbClr val="000000"/>
                          </a:solidFill>
                          <a:effectLst/>
                          <a:latin typeface="宋体" panose="02010600030101010101" pitchFamily="2" charset="-122"/>
                          <a:ea typeface="宋体" panose="02010600030101010101" pitchFamily="2" charset="-122"/>
                          <a:cs typeface="+mn-cs"/>
                        </a:rPr>
                        <a:t>30.92%</a:t>
                      </a:r>
                    </a:p>
                  </a:txBody>
                  <a:tcPr marL="6350" marR="6350" marT="6350"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dirty="0">
                          <a:solidFill>
                            <a:srgbClr val="000000"/>
                          </a:solidFill>
                          <a:effectLst/>
                          <a:latin typeface="宋体" panose="02010600030101010101" pitchFamily="2" charset="-122"/>
                          <a:ea typeface="宋体" panose="02010600030101010101" pitchFamily="2" charset="-122"/>
                          <a:cs typeface="+mn-cs"/>
                        </a:rPr>
                        <a:t>1.75</a:t>
                      </a:r>
                    </a:p>
                  </a:txBody>
                  <a:tcPr marL="6350" marR="6350" marT="6350"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marL="0" algn="ctr" defTabSz="914400" rtl="0" eaLnBrk="1" fontAlgn="ctr" latinLnBrk="0" hangingPunct="1"/>
                      <a:r>
                        <a:rPr lang="zh-CN" altLang="en-US" sz="1200" b="1" i="0" u="none" strike="noStrike" kern="1200" dirty="0">
                          <a:solidFill>
                            <a:srgbClr val="000000"/>
                          </a:solidFill>
                          <a:effectLst/>
                          <a:latin typeface="宋体" panose="02010600030101010101" pitchFamily="2" charset="-122"/>
                          <a:ea typeface="宋体" panose="02010600030101010101" pitchFamily="2" charset="-122"/>
                          <a:cs typeface="+mn-cs"/>
                        </a:rPr>
                        <a:t>湖北</a:t>
                      </a:r>
                    </a:p>
                  </a:txBody>
                  <a:tcPr marL="6350" marR="6350" marT="6350"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dirty="0">
                          <a:solidFill>
                            <a:srgbClr val="000000"/>
                          </a:solidFill>
                          <a:effectLst/>
                          <a:latin typeface="宋体" panose="02010600030101010101" pitchFamily="2" charset="-122"/>
                          <a:ea typeface="宋体" panose="02010600030101010101" pitchFamily="2" charset="-122"/>
                          <a:cs typeface="+mn-cs"/>
                        </a:rPr>
                        <a:t>30.25%</a:t>
                      </a:r>
                    </a:p>
                  </a:txBody>
                  <a:tcPr marL="6350" marR="6350" marT="6350"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dirty="0">
                          <a:solidFill>
                            <a:srgbClr val="000000"/>
                          </a:solidFill>
                          <a:effectLst/>
                          <a:latin typeface="宋体" panose="02010600030101010101" pitchFamily="2" charset="-122"/>
                          <a:ea typeface="宋体" panose="02010600030101010101" pitchFamily="2" charset="-122"/>
                          <a:cs typeface="+mn-cs"/>
                        </a:rPr>
                        <a:t>1.31</a:t>
                      </a:r>
                    </a:p>
                  </a:txBody>
                  <a:tcPr marL="6350" marR="6350" marT="6350"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dirty="0">
                <a:solidFill>
                  <a:schemeClr val="bg1"/>
                </a:solidFill>
                <a:latin typeface="+mj-ea"/>
                <a:ea typeface="+mj-ea"/>
              </a:rPr>
              <a:t>2023</a:t>
            </a:r>
            <a:r>
              <a:rPr lang="zh-CN" altLang="en-US" b="1" dirty="0">
                <a:solidFill>
                  <a:schemeClr val="bg1"/>
                </a:solidFill>
                <a:latin typeface="+mj-ea"/>
                <a:ea typeface="+mj-ea"/>
              </a:rPr>
              <a:t>年</a:t>
            </a:r>
            <a:r>
              <a:rPr lang="en-US" altLang="zh-CN" b="1" dirty="0">
                <a:solidFill>
                  <a:schemeClr val="bg1"/>
                </a:solidFill>
                <a:latin typeface="+mj-ea"/>
                <a:ea typeface="+mj-ea"/>
              </a:rPr>
              <a:t>3</a:t>
            </a:r>
            <a:r>
              <a:rPr lang="zh-CN" altLang="en-US" b="1" dirty="0">
                <a:solidFill>
                  <a:schemeClr val="bg1"/>
                </a:solidFill>
                <a:latin typeface="+mj-ea"/>
                <a:ea typeface="+mj-ea"/>
              </a:rPr>
              <a:t>月流通活跃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89548" y="4703036"/>
            <a:ext cx="8964904" cy="1585947"/>
          </a:xfrm>
          <a:prstGeom prst="rect">
            <a:avLst/>
          </a:prstGeom>
          <a:noFill/>
        </p:spPr>
        <p:txBody>
          <a:bodyPr wrap="square" rtlCol="0">
            <a:spAutoFit/>
          </a:bodyPr>
          <a:lstStyle/>
          <a:p>
            <a:pPr algn="l">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100" dirty="0">
                <a:latin typeface="微软雅黑" panose="020B0503020204020204" pitchFamily="34" charset="-122"/>
                <a:ea typeface="微软雅黑" panose="020B0503020204020204" pitchFamily="34" charset="-122"/>
              </a:rPr>
              <a:t>全国转籍比例排名前五的省份是北京、安徽、山东、上海、湖北。其中仅安徽转籍率环比小幅增长，其余</a:t>
            </a:r>
            <a:r>
              <a:rPr lang="en-US" altLang="zh-CN" sz="1100" dirty="0">
                <a:latin typeface="微软雅黑" panose="020B0503020204020204" pitchFamily="34" charset="-122"/>
                <a:ea typeface="微软雅黑" panose="020B0503020204020204" pitchFamily="34" charset="-122"/>
              </a:rPr>
              <a:t>4</a:t>
            </a:r>
            <a:r>
              <a:rPr lang="zh-CN" altLang="en-US" sz="1100" dirty="0">
                <a:latin typeface="微软雅黑" panose="020B0503020204020204" pitchFamily="34" charset="-122"/>
                <a:ea typeface="微软雅黑" panose="020B0503020204020204" pitchFamily="34" charset="-122"/>
              </a:rPr>
              <a:t>个省份均有小幅的下降。</a:t>
            </a:r>
            <a:endParaRPr lang="en-US" altLang="zh-CN" sz="1100" dirty="0">
              <a:latin typeface="微软雅黑" panose="020B0503020204020204" pitchFamily="34" charset="-122"/>
              <a:ea typeface="微软雅黑" panose="020B0503020204020204" pitchFamily="34" charset="-122"/>
            </a:endParaRPr>
          </a:p>
          <a:p>
            <a:pPr algn="l">
              <a:lnSpc>
                <a:spcPct val="150000"/>
              </a:lnSpc>
            </a:pPr>
            <a:r>
              <a:rPr lang="zh-CN" altLang="en-US" sz="1100" dirty="0">
                <a:latin typeface="微软雅黑" panose="020B0503020204020204" pitchFamily="34" charset="-122"/>
                <a:ea typeface="微软雅黑" panose="020B0503020204020204" pitchFamily="34" charset="-122"/>
              </a:rPr>
              <a:t>具体来看</a:t>
            </a:r>
            <a:r>
              <a:rPr lang="zh-CN" altLang="en-US" sz="1100" dirty="0">
                <a:solidFill>
                  <a:prstClr val="black"/>
                </a:solidFill>
                <a:latin typeface="微软雅黑" panose="020B0503020204020204" pitchFamily="34" charset="-122"/>
                <a:ea typeface="微软雅黑" panose="020B0503020204020204" pitchFamily="34" charset="-122"/>
              </a:rPr>
              <a:t>北京转籍率为</a:t>
            </a:r>
            <a:r>
              <a:rPr lang="en-US" altLang="zh-CN" sz="1100" dirty="0">
                <a:solidFill>
                  <a:prstClr val="black"/>
                </a:solidFill>
                <a:latin typeface="微软雅黑" panose="020B0503020204020204" pitchFamily="34" charset="-122"/>
                <a:ea typeface="微软雅黑" panose="020B0503020204020204" pitchFamily="34" charset="-122"/>
              </a:rPr>
              <a:t>42.29%</a:t>
            </a:r>
            <a:r>
              <a:rPr lang="zh-CN" altLang="en-US" sz="1100" dirty="0">
                <a:solidFill>
                  <a:prstClr val="black"/>
                </a:solidFill>
                <a:latin typeface="微软雅黑" panose="020B0503020204020204" pitchFamily="34" charset="-122"/>
                <a:ea typeface="微软雅黑" panose="020B0503020204020204" pitchFamily="34" charset="-122"/>
              </a:rPr>
              <a:t>，环比下降</a:t>
            </a:r>
            <a:r>
              <a:rPr lang="en-US" altLang="zh-CN" sz="1100" dirty="0">
                <a:solidFill>
                  <a:prstClr val="black"/>
                </a:solidFill>
                <a:latin typeface="微软雅黑" panose="020B0503020204020204" pitchFamily="34" charset="-122"/>
                <a:ea typeface="微软雅黑" panose="020B0503020204020204" pitchFamily="34" charset="-122"/>
              </a:rPr>
              <a:t>0.9</a:t>
            </a:r>
            <a:r>
              <a:rPr lang="zh-CN" altLang="en-US" sz="1100" dirty="0">
                <a:solidFill>
                  <a:prstClr val="black"/>
                </a:solidFill>
                <a:latin typeface="微软雅黑" panose="020B0503020204020204" pitchFamily="34" charset="-122"/>
                <a:ea typeface="微软雅黑" panose="020B0503020204020204" pitchFamily="34" charset="-122"/>
              </a:rPr>
              <a:t>个点</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2.85</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安徽</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转籍率为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32.77%</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，环比增加</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0.2</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0.59</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山东转籍率为</a:t>
            </a:r>
            <a:r>
              <a:rPr lang="en-US" altLang="zh-CN" sz="1100" dirty="0">
                <a:solidFill>
                  <a:prstClr val="black"/>
                </a:solidFill>
                <a:latin typeface="微软雅黑" panose="020B0503020204020204" pitchFamily="34" charset="-122"/>
                <a:ea typeface="微软雅黑" panose="020B0503020204020204" pitchFamily="34" charset="-122"/>
              </a:rPr>
              <a:t>31.33%</a:t>
            </a:r>
            <a:r>
              <a:rPr lang="zh-CN" altLang="en-US" sz="1100" dirty="0">
                <a:solidFill>
                  <a:prstClr val="black"/>
                </a:solidFill>
                <a:latin typeface="微软雅黑" panose="020B0503020204020204" pitchFamily="34" charset="-122"/>
                <a:ea typeface="微软雅黑" panose="020B0503020204020204" pitchFamily="34" charset="-122"/>
              </a:rPr>
              <a:t>，环比下降</a:t>
            </a:r>
            <a:r>
              <a:rPr lang="en-US" altLang="zh-CN" sz="1100" dirty="0">
                <a:solidFill>
                  <a:prstClr val="black"/>
                </a:solidFill>
                <a:latin typeface="微软雅黑" panose="020B0503020204020204" pitchFamily="34" charset="-122"/>
                <a:ea typeface="微软雅黑" panose="020B0503020204020204" pitchFamily="34" charset="-122"/>
              </a:rPr>
              <a:t>0.9</a:t>
            </a:r>
            <a:r>
              <a:rPr lang="zh-CN" altLang="en-US" sz="1100" dirty="0">
                <a:solidFill>
                  <a:prstClr val="black"/>
                </a:solidFill>
                <a:latin typeface="微软雅黑" panose="020B0503020204020204" pitchFamily="34" charset="-122"/>
                <a:ea typeface="微软雅黑" panose="020B0503020204020204" pitchFamily="34" charset="-122"/>
              </a:rPr>
              <a:t>个点</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3.93</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上海转籍率为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30.92%</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solidFill>
                  <a:prstClr val="black"/>
                </a:solidFill>
                <a:latin typeface="微软雅黑" panose="020B0503020204020204" pitchFamily="34" charset="-122"/>
                <a:ea typeface="微软雅黑" panose="020B0503020204020204" pitchFamily="34" charset="-122"/>
              </a:rPr>
              <a:t>环比下降</a:t>
            </a:r>
            <a:r>
              <a:rPr lang="en-US" altLang="zh-CN" sz="1100" dirty="0">
                <a:solidFill>
                  <a:prstClr val="black"/>
                </a:solidFill>
                <a:latin typeface="微软雅黑" panose="020B0503020204020204" pitchFamily="34" charset="-122"/>
                <a:ea typeface="微软雅黑" panose="020B0503020204020204" pitchFamily="34" charset="-122"/>
              </a:rPr>
              <a:t>2.8</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1.75</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湖北转籍率为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30.25%</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solidFill>
                  <a:prstClr val="black"/>
                </a:solidFill>
                <a:latin typeface="微软雅黑" panose="020B0503020204020204" pitchFamily="34" charset="-122"/>
                <a:ea typeface="微软雅黑" panose="020B0503020204020204" pitchFamily="34" charset="-122"/>
              </a:rPr>
              <a:t>环比下降</a:t>
            </a:r>
            <a:r>
              <a:rPr lang="en-US" altLang="zh-CN" sz="1100" dirty="0">
                <a:solidFill>
                  <a:prstClr val="black"/>
                </a:solidFill>
                <a:latin typeface="微软雅黑" panose="020B0503020204020204" pitchFamily="34" charset="-122"/>
                <a:ea typeface="微软雅黑" panose="020B0503020204020204" pitchFamily="34" charset="-122"/>
              </a:rPr>
              <a:t>0.7</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1.31</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cxnSp>
        <p:nvCxnSpPr>
          <p:cNvPr id="6" name="直接箭头连接符 5">
            <a:extLst>
              <a:ext uri="{FF2B5EF4-FFF2-40B4-BE49-F238E27FC236}">
                <a16:creationId xmlns:a16="http://schemas.microsoft.com/office/drawing/2014/main" id="{FEEB75F4-FA80-4414-EAC7-D4E839A87A25}"/>
              </a:ext>
            </a:extLst>
          </p:cNvPr>
          <p:cNvCxnSpPr>
            <a:cxnSpLocks/>
          </p:cNvCxnSpPr>
          <p:nvPr/>
        </p:nvCxnSpPr>
        <p:spPr>
          <a:xfrm>
            <a:off x="7180711" y="2580341"/>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a:extLst>
              <a:ext uri="{FF2B5EF4-FFF2-40B4-BE49-F238E27FC236}">
                <a16:creationId xmlns:a16="http://schemas.microsoft.com/office/drawing/2014/main" id="{598571EF-A923-1D38-C7B0-980B326C5769}"/>
              </a:ext>
            </a:extLst>
          </p:cNvPr>
          <p:cNvCxnSpPr>
            <a:cxnSpLocks/>
          </p:cNvCxnSpPr>
          <p:nvPr/>
        </p:nvCxnSpPr>
        <p:spPr>
          <a:xfrm flipV="1">
            <a:off x="7180711" y="2981876"/>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 name="直接箭头连接符 1">
            <a:extLst>
              <a:ext uri="{FF2B5EF4-FFF2-40B4-BE49-F238E27FC236}">
                <a16:creationId xmlns:a16="http://schemas.microsoft.com/office/drawing/2014/main" id="{DCEE7D54-7F6E-3449-1CD8-98EA1D1F47D3}"/>
              </a:ext>
            </a:extLst>
          </p:cNvPr>
          <p:cNvCxnSpPr>
            <a:cxnSpLocks/>
          </p:cNvCxnSpPr>
          <p:nvPr/>
        </p:nvCxnSpPr>
        <p:spPr>
          <a:xfrm>
            <a:off x="7180711" y="3353406"/>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3" name="直接箭头连接符 2">
            <a:extLst>
              <a:ext uri="{FF2B5EF4-FFF2-40B4-BE49-F238E27FC236}">
                <a16:creationId xmlns:a16="http://schemas.microsoft.com/office/drawing/2014/main" id="{FF155E9D-F3B8-BE6C-9225-E7B68BFA7D33}"/>
              </a:ext>
            </a:extLst>
          </p:cNvPr>
          <p:cNvCxnSpPr>
            <a:cxnSpLocks/>
          </p:cNvCxnSpPr>
          <p:nvPr/>
        </p:nvCxnSpPr>
        <p:spPr>
          <a:xfrm>
            <a:off x="7180711" y="3749543"/>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接箭头连接符 4">
            <a:extLst>
              <a:ext uri="{FF2B5EF4-FFF2-40B4-BE49-F238E27FC236}">
                <a16:creationId xmlns:a16="http://schemas.microsoft.com/office/drawing/2014/main" id="{2AB0F20F-F8C7-EF00-9A9E-12AE62FA02D3}"/>
              </a:ext>
            </a:extLst>
          </p:cNvPr>
          <p:cNvCxnSpPr>
            <a:cxnSpLocks/>
          </p:cNvCxnSpPr>
          <p:nvPr/>
        </p:nvCxnSpPr>
        <p:spPr>
          <a:xfrm>
            <a:off x="7180711" y="4149685"/>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348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081954" y="2151540"/>
            <a:ext cx="3573065" cy="2783519"/>
          </a:xfrm>
          <a:prstGeom prst="rect">
            <a:avLst/>
          </a:prstGeom>
          <a:noFill/>
        </p:spPr>
        <p:txBody>
          <a:bodyPr wrap="square" rtlCol="0">
            <a:spAutoFit/>
          </a:bodyPr>
          <a:lstStyle/>
          <a:p>
            <a:pPr>
              <a:lnSpc>
                <a:spcPct val="250000"/>
              </a:lnSpc>
            </a:pP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调研</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显示</a:t>
            </a:r>
            <a:r>
              <a:rPr lang="zh-CN" altLang="zh-CN" sz="1200" b="1">
                <a:solidFill>
                  <a:schemeClr val="bg2">
                    <a:lumMod val="25000"/>
                  </a:schemeClr>
                </a:solidFill>
                <a:latin typeface="微软雅黑" panose="020B0503020204020204" pitchFamily="34" charset="-122"/>
                <a:ea typeface="微软雅黑" panose="020B0503020204020204" pitchFamily="34" charset="-122"/>
              </a:rPr>
              <a:t>，</a:t>
            </a:r>
            <a:r>
              <a:rPr lang="en-US" altLang="zh-CN" sz="1200" b="1">
                <a:solidFill>
                  <a:schemeClr val="bg2">
                    <a:lumMod val="25000"/>
                  </a:schemeClr>
                </a:solidFill>
                <a:latin typeface="微软雅黑" panose="020B0503020204020204" pitchFamily="34" charset="-122"/>
                <a:ea typeface="微软雅黑" panose="020B0503020204020204" pitchFamily="34" charset="-122"/>
              </a:rPr>
              <a:t>2023</a:t>
            </a:r>
            <a:r>
              <a:rPr lang="zh-CN" altLang="en-US" sz="1200" b="1">
                <a:solidFill>
                  <a:schemeClr val="bg2">
                    <a:lumMod val="25000"/>
                  </a:schemeClr>
                </a:solidFill>
                <a:latin typeface="微软雅黑" panose="020B0503020204020204" pitchFamily="34" charset="-122"/>
                <a:ea typeface="微软雅黑" panose="020B0503020204020204" pitchFamily="34" charset="-122"/>
              </a:rPr>
              <a:t>年</a:t>
            </a:r>
            <a:r>
              <a:rPr lang="en-US" altLang="zh-CN" sz="1200" b="1">
                <a:solidFill>
                  <a:schemeClr val="bg2">
                    <a:lumMod val="25000"/>
                  </a:schemeClr>
                </a:solidFill>
                <a:latin typeface="微软雅黑" panose="020B0503020204020204" pitchFamily="34" charset="-122"/>
                <a:ea typeface="微软雅黑" panose="020B0503020204020204" pitchFamily="34" charset="-122"/>
              </a:rPr>
              <a:t>4</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天以内的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6.8%</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较上月下降了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11.2%</a:t>
            </a:r>
            <a:r>
              <a:rPr lang="zh-CN" altLang="en-US" sz="1200" b="1">
                <a:solidFill>
                  <a:schemeClr val="bg2">
                    <a:lumMod val="25000"/>
                  </a:schemeClr>
                </a:solidFill>
                <a:latin typeface="微软雅黑" panose="020B0503020204020204" pitchFamily="34" charset="-122"/>
                <a:ea typeface="微软雅黑" panose="020B0503020204020204" pitchFamily="34" charset="-122"/>
              </a:rPr>
              <a:t>。 </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库存周期在</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60.6%</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较上月下降了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6.3%</a:t>
            </a:r>
            <a:r>
              <a:rPr lang="zh-CN" altLang="en-US" sz="1200" b="1">
                <a:solidFill>
                  <a:schemeClr val="bg2">
                    <a:lumMod val="25000"/>
                  </a:schemeClr>
                </a:solidFill>
                <a:latin typeface="微软雅黑" panose="020B0503020204020204" pitchFamily="34" charset="-122"/>
                <a:ea typeface="微软雅黑" panose="020B0503020204020204" pitchFamily="34" charset="-122"/>
              </a:rPr>
              <a:t>。 </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天以上的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32.6%</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较上月增加了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17.5%</a:t>
            </a:r>
            <a:r>
              <a:rPr lang="zh-CN" altLang="en-US" sz="1200" b="1">
                <a:solidFill>
                  <a:schemeClr val="bg2">
                    <a:lumMod val="25000"/>
                  </a:schemeClr>
                </a:solidFill>
                <a:latin typeface="微软雅黑" panose="020B0503020204020204" pitchFamily="34" charset="-122"/>
                <a:ea typeface="微软雅黑" panose="020B0503020204020204" pitchFamily="34" charset="-122"/>
              </a:rPr>
              <a:t>。</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a:p>
            <a:pPr>
              <a:lnSpc>
                <a:spcPct val="250000"/>
              </a:lnSpc>
            </a:pPr>
            <a:r>
              <a:rPr lang="en-US" altLang="zh-CN" sz="1200" b="1">
                <a:solidFill>
                  <a:schemeClr val="bg2">
                    <a:lumMod val="25000"/>
                  </a:schemeClr>
                </a:solidFill>
                <a:latin typeface="微软雅黑" panose="020B0503020204020204" pitchFamily="34" charset="-122"/>
                <a:ea typeface="微软雅黑" panose="020B0503020204020204" pitchFamily="34" charset="-122"/>
              </a:rPr>
              <a:t>4</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的平均库存</a:t>
            </a:r>
            <a:r>
              <a:rPr lang="zh-CN" altLang="en-US" sz="1200" b="1">
                <a:solidFill>
                  <a:schemeClr val="bg2">
                    <a:lumMod val="25000"/>
                  </a:schemeClr>
                </a:solidFill>
                <a:latin typeface="微软雅黑" panose="020B0503020204020204" pitchFamily="34" charset="-122"/>
                <a:ea typeface="微软雅黑" panose="020B0503020204020204" pitchFamily="34" charset="-122"/>
              </a:rPr>
              <a:t>周期是</a:t>
            </a:r>
            <a:r>
              <a:rPr lang="en-US" altLang="zh-CN" sz="1200" b="1">
                <a:solidFill>
                  <a:schemeClr val="bg2">
                    <a:lumMod val="25000"/>
                  </a:schemeClr>
                </a:solidFill>
                <a:latin typeface="微软雅黑" panose="020B0503020204020204" pitchFamily="34" charset="-122"/>
                <a:ea typeface="微软雅黑" panose="020B0503020204020204" pitchFamily="34" charset="-122"/>
              </a:rPr>
              <a:t>55</a:t>
            </a:r>
            <a:r>
              <a:rPr lang="zh-CN" altLang="en-US" sz="1200" b="1">
                <a:solidFill>
                  <a:schemeClr val="bg2">
                    <a:lumMod val="25000"/>
                  </a:schemeClr>
                </a:solidFill>
                <a:latin typeface="微软雅黑" panose="020B0503020204020204" pitchFamily="34" charset="-122"/>
                <a:ea typeface="微软雅黑" panose="020B0503020204020204" pitchFamily="34" charset="-122"/>
              </a:rPr>
              <a:t>天，较</a:t>
            </a:r>
            <a:r>
              <a:rPr lang="en-US" altLang="zh-CN" sz="1200" b="1">
                <a:solidFill>
                  <a:schemeClr val="bg2">
                    <a:lumMod val="25000"/>
                  </a:schemeClr>
                </a:solidFill>
                <a:latin typeface="微软雅黑" panose="020B0503020204020204" pitchFamily="34" charset="-122"/>
                <a:ea typeface="微软雅黑" panose="020B0503020204020204" pitchFamily="34" charset="-122"/>
              </a:rPr>
              <a:t>3</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月份增加了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3</a:t>
            </a:r>
            <a:r>
              <a:rPr lang="zh-CN" altLang="en-US" sz="1200" b="1">
                <a:solidFill>
                  <a:schemeClr val="bg2">
                    <a:lumMod val="25000"/>
                  </a:schemeClr>
                </a:solidFill>
                <a:latin typeface="微软雅黑" panose="020B0503020204020204" pitchFamily="34" charset="-122"/>
                <a:ea typeface="微软雅黑" panose="020B0503020204020204" pitchFamily="34" charset="-122"/>
              </a:rPr>
              <a:t>天。</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2" name="图表 1">
            <a:extLst>
              <a:ext uri="{FF2B5EF4-FFF2-40B4-BE49-F238E27FC236}">
                <a16:creationId xmlns:a16="http://schemas.microsoft.com/office/drawing/2014/main" id="{00000000-0008-0000-1100-000002000000}"/>
              </a:ext>
            </a:extLst>
          </p:cNvPr>
          <p:cNvGraphicFramePr>
            <a:graphicFrameLocks/>
          </p:cNvGraphicFramePr>
          <p:nvPr>
            <p:extLst>
              <p:ext uri="{D42A27DB-BD31-4B8C-83A1-F6EECF244321}">
                <p14:modId xmlns:p14="http://schemas.microsoft.com/office/powerpoint/2010/main" val="26750642"/>
              </p:ext>
            </p:extLst>
          </p:nvPr>
        </p:nvGraphicFramePr>
        <p:xfrm>
          <a:off x="367582" y="1446547"/>
          <a:ext cx="4135773" cy="45276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42461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pic>
        <p:nvPicPr>
          <p:cNvPr id="3" name="图片 2">
            <a:extLst>
              <a:ext uri="{FF2B5EF4-FFF2-40B4-BE49-F238E27FC236}">
                <a16:creationId xmlns:a16="http://schemas.microsoft.com/office/drawing/2014/main" id="{D5E0BA43-11EC-E866-64B0-D4587BC9DF93}"/>
              </a:ext>
            </a:extLst>
          </p:cNvPr>
          <p:cNvPicPr>
            <a:picLocks noChangeAspect="1"/>
          </p:cNvPicPr>
          <p:nvPr/>
        </p:nvPicPr>
        <p:blipFill>
          <a:blip r:embed="rId2"/>
          <a:stretch>
            <a:fillRect/>
          </a:stretch>
        </p:blipFill>
        <p:spPr>
          <a:xfrm>
            <a:off x="213236" y="1370888"/>
            <a:ext cx="5161459" cy="2474672"/>
          </a:xfrm>
          <a:prstGeom prst="rect">
            <a:avLst/>
          </a:prstGeom>
        </p:spPr>
      </p:pic>
      <p:pic>
        <p:nvPicPr>
          <p:cNvPr id="6" name="图片 5">
            <a:extLst>
              <a:ext uri="{FF2B5EF4-FFF2-40B4-BE49-F238E27FC236}">
                <a16:creationId xmlns:a16="http://schemas.microsoft.com/office/drawing/2014/main" id="{25305118-A691-C8E1-54EF-5CCF83BC61C3}"/>
              </a:ext>
            </a:extLst>
          </p:cNvPr>
          <p:cNvPicPr>
            <a:picLocks noChangeAspect="1"/>
          </p:cNvPicPr>
          <p:nvPr/>
        </p:nvPicPr>
        <p:blipFill>
          <a:blip r:embed="rId3"/>
          <a:stretch>
            <a:fillRect/>
          </a:stretch>
        </p:blipFill>
        <p:spPr>
          <a:xfrm>
            <a:off x="5485765" y="1960245"/>
            <a:ext cx="3490595" cy="1396892"/>
          </a:xfrm>
          <a:prstGeom prst="rect">
            <a:avLst/>
          </a:prstGeom>
        </p:spPr>
      </p:pic>
      <p:sp>
        <p:nvSpPr>
          <p:cNvPr id="5" name="文本框 4">
            <a:extLst>
              <a:ext uri="{FF2B5EF4-FFF2-40B4-BE49-F238E27FC236}">
                <a16:creationId xmlns:a16="http://schemas.microsoft.com/office/drawing/2014/main" id="{6B6AB1FB-B55A-8FE9-F5E9-709BCBF7D4CB}"/>
              </a:ext>
            </a:extLst>
          </p:cNvPr>
          <p:cNvSpPr txBox="1"/>
          <p:nvPr/>
        </p:nvSpPr>
        <p:spPr>
          <a:xfrm>
            <a:off x="385154" y="4641496"/>
            <a:ext cx="8328024" cy="1319977"/>
          </a:xfrm>
          <a:prstGeom prst="rect">
            <a:avLst/>
          </a:prstGeom>
          <a:noFill/>
        </p:spPr>
        <p:txBody>
          <a:bodyPr wrap="square">
            <a:spAutoFit/>
          </a:bodyPr>
          <a:lstStyle/>
          <a:p>
            <a:pPr>
              <a:lnSpc>
                <a:spcPct val="200000"/>
              </a:lnSpc>
            </a:pPr>
            <a:r>
              <a:rPr lang="en-US" altLang="zh-CN" sz="1400">
                <a:solidFill>
                  <a:prstClr val="black"/>
                </a:solidFill>
                <a:latin typeface="微软雅黑" panose="020B0503020204020204" pitchFamily="34" charset="-122"/>
                <a:ea typeface="微软雅黑" panose="020B0503020204020204" pitchFamily="34" charset="-122"/>
              </a:rPr>
              <a:t>2023</a:t>
            </a:r>
            <a:r>
              <a:rPr lang="zh-CN" altLang="en-US" sz="1400">
                <a:solidFill>
                  <a:prstClr val="black"/>
                </a:solidFill>
                <a:latin typeface="微软雅黑" panose="020B0503020204020204" pitchFamily="34" charset="-122"/>
                <a:ea typeface="微软雅黑" panose="020B0503020204020204" pitchFamily="34" charset="-122"/>
              </a:rPr>
              <a:t>年</a:t>
            </a:r>
            <a:r>
              <a:rPr lang="en-US" altLang="zh-CN" sz="1400">
                <a:solidFill>
                  <a:prstClr val="black"/>
                </a:solidFill>
                <a:latin typeface="微软雅黑" panose="020B0503020204020204" pitchFamily="34" charset="-122"/>
                <a:ea typeface="微软雅黑" panose="020B0503020204020204" pitchFamily="34" charset="-122"/>
              </a:rPr>
              <a:t>4</a:t>
            </a:r>
            <a:r>
              <a:rPr lang="zh-CN" altLang="en-US" sz="1400">
                <a:solidFill>
                  <a:prstClr val="black"/>
                </a:solidFill>
                <a:latin typeface="微软雅黑" panose="020B0503020204020204" pitchFamily="34" charset="-122"/>
                <a:ea typeface="微软雅黑" panose="020B0503020204020204" pitchFamily="34" charset="-122"/>
              </a:rPr>
              <a:t>月，行认证共接收到上传车源数据</a:t>
            </a:r>
            <a:r>
              <a:rPr lang="en-US" altLang="zh-CN" sz="1400">
                <a:solidFill>
                  <a:prstClr val="black"/>
                </a:solidFill>
                <a:latin typeface="微软雅黑" panose="020B0503020204020204" pitchFamily="34" charset="-122"/>
                <a:ea typeface="微软雅黑" panose="020B0503020204020204" pitchFamily="34" charset="-122"/>
              </a:rPr>
              <a:t>42290</a:t>
            </a:r>
            <a:r>
              <a:rPr lang="zh-CN" altLang="en-US" sz="1400">
                <a:solidFill>
                  <a:prstClr val="black"/>
                </a:solidFill>
                <a:latin typeface="微软雅黑" panose="020B0503020204020204" pitchFamily="34" charset="-122"/>
                <a:ea typeface="微软雅黑" panose="020B0503020204020204" pitchFamily="34" charset="-122"/>
              </a:rPr>
              <a:t>台，较</a:t>
            </a:r>
            <a:r>
              <a:rPr lang="en-US" altLang="zh-CN" sz="1400">
                <a:solidFill>
                  <a:prstClr val="black"/>
                </a:solidFill>
                <a:latin typeface="微软雅黑" panose="020B0503020204020204" pitchFamily="34" charset="-122"/>
                <a:ea typeface="微软雅黑" panose="020B0503020204020204" pitchFamily="34" charset="-122"/>
              </a:rPr>
              <a:t>3</a:t>
            </a:r>
            <a:r>
              <a:rPr lang="zh-CN" altLang="en-US" sz="1400">
                <a:solidFill>
                  <a:prstClr val="black"/>
                </a:solidFill>
                <a:latin typeface="微软雅黑" panose="020B0503020204020204" pitchFamily="34" charset="-122"/>
                <a:ea typeface="微软雅黑" panose="020B0503020204020204" pitchFamily="34" charset="-122"/>
              </a:rPr>
              <a:t>月份微降约</a:t>
            </a:r>
            <a:r>
              <a:rPr lang="en-US" altLang="zh-CN" sz="1400">
                <a:solidFill>
                  <a:prstClr val="black"/>
                </a:solidFill>
                <a:latin typeface="微软雅黑" panose="020B0503020204020204" pitchFamily="34" charset="-122"/>
                <a:ea typeface="微软雅黑" panose="020B0503020204020204" pitchFamily="34" charset="-122"/>
              </a:rPr>
              <a:t>1%</a:t>
            </a:r>
            <a:r>
              <a:rPr lang="zh-CN" altLang="en-US" sz="1400">
                <a:solidFill>
                  <a:prstClr val="black"/>
                </a:solidFill>
                <a:latin typeface="微软雅黑" panose="020B0503020204020204" pitchFamily="34" charset="-122"/>
                <a:ea typeface="微软雅黑" panose="020B0503020204020204" pitchFamily="34" charset="-122"/>
              </a:rPr>
              <a:t>，其中符合行认证标准的车源数据</a:t>
            </a:r>
            <a:r>
              <a:rPr lang="en-US" altLang="zh-CN" sz="1400">
                <a:solidFill>
                  <a:prstClr val="black"/>
                </a:solidFill>
                <a:latin typeface="微软雅黑" panose="020B0503020204020204" pitchFamily="34" charset="-122"/>
                <a:ea typeface="微软雅黑" panose="020B0503020204020204" pitchFamily="34" charset="-122"/>
              </a:rPr>
              <a:t>37328</a:t>
            </a:r>
            <a:r>
              <a:rPr lang="zh-CN" altLang="en-US" sz="1400">
                <a:solidFill>
                  <a:prstClr val="black"/>
                </a:solidFill>
                <a:latin typeface="微软雅黑" panose="020B0503020204020204" pitchFamily="34" charset="-122"/>
                <a:ea typeface="微软雅黑" panose="020B0503020204020204" pitchFamily="34" charset="-122"/>
              </a:rPr>
              <a:t>台、符合团标的数据</a:t>
            </a:r>
            <a:r>
              <a:rPr lang="en-US" altLang="zh-CN" sz="1400">
                <a:solidFill>
                  <a:prstClr val="black"/>
                </a:solidFill>
                <a:latin typeface="微软雅黑" panose="020B0503020204020204" pitchFamily="34" charset="-122"/>
                <a:ea typeface="微软雅黑" panose="020B0503020204020204" pitchFamily="34" charset="-122"/>
              </a:rPr>
              <a:t>25288</a:t>
            </a:r>
            <a:r>
              <a:rPr lang="zh-CN" altLang="en-US" sz="1400">
                <a:solidFill>
                  <a:prstClr val="black"/>
                </a:solidFill>
                <a:latin typeface="微软雅黑" panose="020B0503020204020204" pitchFamily="34" charset="-122"/>
                <a:ea typeface="微软雅黑" panose="020B0503020204020204" pitchFamily="34" charset="-122"/>
              </a:rPr>
              <a:t>，分别下降约</a:t>
            </a:r>
            <a:r>
              <a:rPr lang="en-US" altLang="zh-CN" sz="1400">
                <a:solidFill>
                  <a:prstClr val="black"/>
                </a:solidFill>
                <a:latin typeface="微软雅黑" panose="020B0503020204020204" pitchFamily="34" charset="-122"/>
                <a:ea typeface="微软雅黑" panose="020B0503020204020204" pitchFamily="34" charset="-122"/>
              </a:rPr>
              <a:t>5%</a:t>
            </a:r>
            <a:r>
              <a:rPr lang="zh-CN" altLang="en-US" sz="1400">
                <a:solidFill>
                  <a:prstClr val="black"/>
                </a:solidFill>
                <a:latin typeface="微软雅黑" panose="020B0503020204020204" pitchFamily="34" charset="-122"/>
                <a:ea typeface="微软雅黑" panose="020B0503020204020204" pitchFamily="34" charset="-122"/>
              </a:rPr>
              <a:t>，本月市场表现继续延续</a:t>
            </a:r>
            <a:r>
              <a:rPr lang="en-US" altLang="zh-CN" sz="1400">
                <a:solidFill>
                  <a:prstClr val="black"/>
                </a:solidFill>
                <a:latin typeface="微软雅黑" panose="020B0503020204020204" pitchFamily="34" charset="-122"/>
                <a:ea typeface="微软雅黑" panose="020B0503020204020204" pitchFamily="34" charset="-122"/>
              </a:rPr>
              <a:t>3</a:t>
            </a:r>
            <a:r>
              <a:rPr lang="zh-CN" altLang="en-US" sz="1400">
                <a:solidFill>
                  <a:prstClr val="black"/>
                </a:solidFill>
                <a:latin typeface="微软雅黑" panose="020B0503020204020204" pitchFamily="34" charset="-122"/>
                <a:ea typeface="微软雅黑" panose="020B0503020204020204" pitchFamily="34" charset="-122"/>
              </a:rPr>
              <a:t>月份的“保守”态势，经销企业收车比较谨慎</a:t>
            </a:r>
            <a:r>
              <a:rPr lang="en-US" altLang="zh-CN" sz="1400">
                <a:solidFill>
                  <a:prstClr val="black"/>
                </a:solidFill>
                <a:latin typeface="微软雅黑" panose="020B0503020204020204" pitchFamily="34" charset="-122"/>
                <a:ea typeface="微软雅黑" panose="020B0503020204020204" pitchFamily="34" charset="-122"/>
              </a:rPr>
              <a:t> </a:t>
            </a:r>
            <a:r>
              <a:rPr lang="zh-CN" altLang="en-US" sz="1400">
                <a:solidFill>
                  <a:prstClr val="black"/>
                </a:solidFill>
                <a:latin typeface="微软雅黑" panose="020B0503020204020204" pitchFamily="34" charset="-122"/>
                <a:ea typeface="微软雅黑" panose="020B0503020204020204" pitchFamily="34" charset="-122"/>
              </a:rPr>
              <a:t>。</a:t>
            </a:r>
            <a:endParaRPr lang="en-US" altLang="zh-CN" sz="14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96601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pic>
        <p:nvPicPr>
          <p:cNvPr id="3" name="图片 2">
            <a:extLst>
              <a:ext uri="{FF2B5EF4-FFF2-40B4-BE49-F238E27FC236}">
                <a16:creationId xmlns:a16="http://schemas.microsoft.com/office/drawing/2014/main" id="{28128403-E658-90D6-B0A7-018C66971A9E}"/>
              </a:ext>
            </a:extLst>
          </p:cNvPr>
          <p:cNvPicPr>
            <a:picLocks noChangeAspect="1"/>
          </p:cNvPicPr>
          <p:nvPr/>
        </p:nvPicPr>
        <p:blipFill>
          <a:blip r:embed="rId2"/>
          <a:stretch>
            <a:fillRect/>
          </a:stretch>
        </p:blipFill>
        <p:spPr>
          <a:xfrm>
            <a:off x="210543" y="1708889"/>
            <a:ext cx="8722913" cy="2367280"/>
          </a:xfrm>
          <a:prstGeom prst="rect">
            <a:avLst/>
          </a:prstGeom>
        </p:spPr>
      </p:pic>
      <p:sp>
        <p:nvSpPr>
          <p:cNvPr id="6" name="文本框 5">
            <a:extLst>
              <a:ext uri="{FF2B5EF4-FFF2-40B4-BE49-F238E27FC236}">
                <a16:creationId xmlns:a16="http://schemas.microsoft.com/office/drawing/2014/main" id="{BA717C73-2CAD-3DA3-B8B9-026DBA4B0954}"/>
              </a:ext>
            </a:extLst>
          </p:cNvPr>
          <p:cNvSpPr txBox="1"/>
          <p:nvPr/>
        </p:nvSpPr>
        <p:spPr>
          <a:xfrm>
            <a:off x="391256" y="4975728"/>
            <a:ext cx="8361486" cy="889090"/>
          </a:xfrm>
          <a:prstGeom prst="rect">
            <a:avLst/>
          </a:prstGeom>
          <a:noFill/>
        </p:spPr>
        <p:txBody>
          <a:bodyPr wrap="square">
            <a:spAutoFit/>
          </a:bodyPr>
          <a:lstStyle/>
          <a:p>
            <a:pPr>
              <a:lnSpc>
                <a:spcPct val="200000"/>
              </a:lnSpc>
            </a:pPr>
            <a:r>
              <a:rPr lang="en-US" altLang="zh-CN" sz="1400">
                <a:solidFill>
                  <a:prstClr val="black"/>
                </a:solidFill>
                <a:latin typeface="微软雅黑" panose="020B0503020204020204" pitchFamily="34" charset="-122"/>
                <a:ea typeface="微软雅黑" panose="020B0503020204020204" pitchFamily="34" charset="-122"/>
              </a:rPr>
              <a:t>2023</a:t>
            </a:r>
            <a:r>
              <a:rPr lang="zh-CN" altLang="en-US" sz="1400">
                <a:solidFill>
                  <a:prstClr val="black"/>
                </a:solidFill>
                <a:latin typeface="微软雅黑" panose="020B0503020204020204" pitchFamily="34" charset="-122"/>
                <a:ea typeface="微软雅黑" panose="020B0503020204020204" pitchFamily="34" charset="-122"/>
              </a:rPr>
              <a:t>年</a:t>
            </a:r>
            <a:r>
              <a:rPr lang="en-US" altLang="zh-CN" sz="1400">
                <a:solidFill>
                  <a:prstClr val="black"/>
                </a:solidFill>
                <a:latin typeface="微软雅黑" panose="020B0503020204020204" pitchFamily="34" charset="-122"/>
                <a:ea typeface="微软雅黑" panose="020B0503020204020204" pitchFamily="34" charset="-122"/>
              </a:rPr>
              <a:t>4</a:t>
            </a:r>
            <a:r>
              <a:rPr lang="zh-CN" altLang="en-US" sz="1400">
                <a:solidFill>
                  <a:prstClr val="black"/>
                </a:solidFill>
                <a:latin typeface="微软雅黑" panose="020B0503020204020204" pitchFamily="34" charset="-122"/>
                <a:ea typeface="微软雅黑" panose="020B0503020204020204" pitchFamily="34" charset="-122"/>
              </a:rPr>
              <a:t>月，相对于上月来看，各地均呈现出微降的状态，其中，广东、山西较上月减少明显，上海地区较上月有所增加。</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53779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pic>
        <p:nvPicPr>
          <p:cNvPr id="6" name="图片 5">
            <a:extLst>
              <a:ext uri="{FF2B5EF4-FFF2-40B4-BE49-F238E27FC236}">
                <a16:creationId xmlns:a16="http://schemas.microsoft.com/office/drawing/2014/main" id="{BC45413F-D85F-0F9A-DC6C-9894197D11C1}"/>
              </a:ext>
            </a:extLst>
          </p:cNvPr>
          <p:cNvPicPr>
            <a:picLocks noChangeAspect="1"/>
          </p:cNvPicPr>
          <p:nvPr/>
        </p:nvPicPr>
        <p:blipFill>
          <a:blip r:embed="rId2"/>
          <a:stretch>
            <a:fillRect/>
          </a:stretch>
        </p:blipFill>
        <p:spPr>
          <a:xfrm>
            <a:off x="561866" y="1146944"/>
            <a:ext cx="8184004" cy="3326592"/>
          </a:xfrm>
          <a:prstGeom prst="rect">
            <a:avLst/>
          </a:prstGeom>
        </p:spPr>
      </p:pic>
      <p:sp>
        <p:nvSpPr>
          <p:cNvPr id="3" name="文本框 2">
            <a:extLst>
              <a:ext uri="{FF2B5EF4-FFF2-40B4-BE49-F238E27FC236}">
                <a16:creationId xmlns:a16="http://schemas.microsoft.com/office/drawing/2014/main" id="{3FBA7A86-A1C7-37DF-858C-282D8EC650F8}"/>
              </a:ext>
            </a:extLst>
          </p:cNvPr>
          <p:cNvSpPr txBox="1"/>
          <p:nvPr/>
        </p:nvSpPr>
        <p:spPr>
          <a:xfrm>
            <a:off x="479998" y="4609993"/>
            <a:ext cx="8184004" cy="1750864"/>
          </a:xfrm>
          <a:prstGeom prst="rect">
            <a:avLst/>
          </a:prstGeom>
          <a:noFill/>
        </p:spPr>
        <p:txBody>
          <a:bodyPr wrap="square">
            <a:spAutoFit/>
          </a:bodyPr>
          <a:lstStyle/>
          <a:p>
            <a:pPr>
              <a:lnSpc>
                <a:spcPct val="200000"/>
              </a:lnSpc>
            </a:pPr>
            <a:r>
              <a:rPr lang="en-US" altLang="zh-CN" sz="1400">
                <a:solidFill>
                  <a:prstClr val="black"/>
                </a:solidFill>
                <a:latin typeface="微软雅黑" panose="020B0503020204020204" pitchFamily="34" charset="-122"/>
                <a:ea typeface="微软雅黑" panose="020B0503020204020204" pitchFamily="34" charset="-122"/>
              </a:rPr>
              <a:t>2023</a:t>
            </a:r>
            <a:r>
              <a:rPr lang="zh-CN" altLang="en-US" sz="1400">
                <a:solidFill>
                  <a:prstClr val="black"/>
                </a:solidFill>
                <a:latin typeface="微软雅黑" panose="020B0503020204020204" pitchFamily="34" charset="-122"/>
                <a:ea typeface="微软雅黑" panose="020B0503020204020204" pitchFamily="34" charset="-122"/>
              </a:rPr>
              <a:t>年</a:t>
            </a:r>
            <a:r>
              <a:rPr lang="en-US" altLang="zh-CN" sz="1400">
                <a:solidFill>
                  <a:prstClr val="black"/>
                </a:solidFill>
                <a:latin typeface="微软雅黑" panose="020B0503020204020204" pitchFamily="34" charset="-122"/>
                <a:ea typeface="微软雅黑" panose="020B0503020204020204" pitchFamily="34" charset="-122"/>
              </a:rPr>
              <a:t>4</a:t>
            </a:r>
            <a:r>
              <a:rPr lang="zh-CN" altLang="en-US" sz="1400">
                <a:solidFill>
                  <a:prstClr val="black"/>
                </a:solidFill>
                <a:latin typeface="微软雅黑" panose="020B0503020204020204" pitchFamily="34" charset="-122"/>
                <a:ea typeface="微软雅黑" panose="020B0503020204020204" pitchFamily="34" charset="-122"/>
              </a:rPr>
              <a:t>月，二手车经销企业整体表现更加“保守”；</a:t>
            </a:r>
            <a:endParaRPr lang="en-US" altLang="zh-CN" sz="140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400">
                <a:solidFill>
                  <a:prstClr val="black"/>
                </a:solidFill>
                <a:latin typeface="微软雅黑" panose="020B0503020204020204" pitchFamily="34" charset="-122"/>
                <a:ea typeface="微软雅黑" panose="020B0503020204020204" pitchFamily="34" charset="-122"/>
              </a:rPr>
              <a:t>其中，</a:t>
            </a:r>
            <a:r>
              <a:rPr lang="en-US" altLang="zh-CN" sz="1400">
                <a:solidFill>
                  <a:prstClr val="black"/>
                </a:solidFill>
                <a:latin typeface="微软雅黑" panose="020B0503020204020204" pitchFamily="34" charset="-122"/>
                <a:ea typeface="微软雅黑" panose="020B0503020204020204" pitchFamily="34" charset="-122"/>
              </a:rPr>
              <a:t>3</a:t>
            </a:r>
            <a:r>
              <a:rPr lang="zh-CN" altLang="en-US" sz="1400">
                <a:solidFill>
                  <a:prstClr val="black"/>
                </a:solidFill>
                <a:latin typeface="微软雅黑" panose="020B0503020204020204" pitchFamily="34" charset="-122"/>
                <a:ea typeface="微软雅黑" panose="020B0503020204020204" pitchFamily="34" charset="-122"/>
              </a:rPr>
              <a:t>万公里以内的“准新车”较上月再次降低了</a:t>
            </a:r>
            <a:r>
              <a:rPr lang="en-US" altLang="zh-CN" sz="1400">
                <a:solidFill>
                  <a:prstClr val="black"/>
                </a:solidFill>
                <a:latin typeface="微软雅黑" panose="020B0503020204020204" pitchFamily="34" charset="-122"/>
                <a:ea typeface="微软雅黑" panose="020B0503020204020204" pitchFamily="34" charset="-122"/>
              </a:rPr>
              <a:t>1%</a:t>
            </a:r>
            <a:r>
              <a:rPr lang="zh-CN" altLang="en-US" sz="1400">
                <a:solidFill>
                  <a:prstClr val="black"/>
                </a:solidFill>
                <a:latin typeface="微软雅黑" panose="020B0503020204020204" pitchFamily="34" charset="-122"/>
                <a:ea typeface="微软雅黑" panose="020B0503020204020204" pitchFamily="34" charset="-122"/>
              </a:rPr>
              <a:t>，</a:t>
            </a:r>
            <a:r>
              <a:rPr lang="en-US" altLang="zh-CN" sz="1400">
                <a:solidFill>
                  <a:prstClr val="black"/>
                </a:solidFill>
                <a:latin typeface="微软雅黑" panose="020B0503020204020204" pitchFamily="34" charset="-122"/>
                <a:ea typeface="微软雅黑" panose="020B0503020204020204" pitchFamily="34" charset="-122"/>
              </a:rPr>
              <a:t>3-5</a:t>
            </a:r>
            <a:r>
              <a:rPr lang="zh-CN" altLang="en-US" sz="1400">
                <a:solidFill>
                  <a:prstClr val="black"/>
                </a:solidFill>
                <a:latin typeface="微软雅黑" panose="020B0503020204020204" pitchFamily="34" charset="-122"/>
                <a:ea typeface="微软雅黑" panose="020B0503020204020204" pitchFamily="34" charset="-122"/>
              </a:rPr>
              <a:t>万公里以内的“较新车” 较上月同样降低了</a:t>
            </a:r>
            <a:r>
              <a:rPr lang="en-US" altLang="zh-CN" sz="1400">
                <a:solidFill>
                  <a:prstClr val="black"/>
                </a:solidFill>
                <a:latin typeface="微软雅黑" panose="020B0503020204020204" pitchFamily="34" charset="-122"/>
                <a:ea typeface="微软雅黑" panose="020B0503020204020204" pitchFamily="34" charset="-122"/>
              </a:rPr>
              <a:t>1%</a:t>
            </a:r>
            <a:r>
              <a:rPr lang="zh-CN" altLang="en-US" sz="1400">
                <a:solidFill>
                  <a:prstClr val="black"/>
                </a:solidFill>
                <a:latin typeface="微软雅黑" panose="020B0503020204020204" pitchFamily="34" charset="-122"/>
                <a:ea typeface="微软雅黑" panose="020B0503020204020204" pitchFamily="34" charset="-122"/>
              </a:rPr>
              <a:t>；</a:t>
            </a:r>
            <a:endParaRPr lang="en-US" altLang="zh-CN" sz="140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400">
                <a:solidFill>
                  <a:prstClr val="black"/>
                </a:solidFill>
                <a:latin typeface="微软雅黑" panose="020B0503020204020204" pitchFamily="34" charset="-122"/>
                <a:ea typeface="微软雅黑" panose="020B0503020204020204" pitchFamily="34" charset="-122"/>
              </a:rPr>
              <a:t>而</a:t>
            </a:r>
            <a:r>
              <a:rPr lang="en-US" altLang="zh-CN" sz="1400">
                <a:solidFill>
                  <a:prstClr val="black"/>
                </a:solidFill>
                <a:latin typeface="微软雅黑" panose="020B0503020204020204" pitchFamily="34" charset="-122"/>
                <a:ea typeface="微软雅黑" panose="020B0503020204020204" pitchFamily="34" charset="-122"/>
              </a:rPr>
              <a:t>5-10</a:t>
            </a:r>
            <a:r>
              <a:rPr lang="zh-CN" altLang="en-US" sz="1400">
                <a:solidFill>
                  <a:prstClr val="black"/>
                </a:solidFill>
                <a:latin typeface="微软雅黑" panose="020B0503020204020204" pitchFamily="34" charset="-122"/>
                <a:ea typeface="微软雅黑" panose="020B0503020204020204" pitchFamily="34" charset="-122"/>
              </a:rPr>
              <a:t>万公里的“性价比”车源数据则较上月提升了</a:t>
            </a:r>
            <a:r>
              <a:rPr lang="en-US" altLang="zh-CN" sz="1400">
                <a:solidFill>
                  <a:prstClr val="black"/>
                </a:solidFill>
                <a:latin typeface="微软雅黑" panose="020B0503020204020204" pitchFamily="34" charset="-122"/>
                <a:ea typeface="微软雅黑" panose="020B0503020204020204" pitchFamily="34" charset="-122"/>
              </a:rPr>
              <a:t>1%,10</a:t>
            </a:r>
            <a:r>
              <a:rPr lang="zh-CN" altLang="en-US" sz="1400">
                <a:solidFill>
                  <a:prstClr val="black"/>
                </a:solidFill>
                <a:latin typeface="微软雅黑" panose="020B0503020204020204" pitchFamily="34" charset="-122"/>
                <a:ea typeface="微软雅黑" panose="020B0503020204020204" pitchFamily="34" charset="-122"/>
              </a:rPr>
              <a:t>万公里以上的“老旧车”数据则提升了</a:t>
            </a:r>
            <a:r>
              <a:rPr lang="en-US" altLang="zh-CN" sz="1400">
                <a:solidFill>
                  <a:prstClr val="black"/>
                </a:solidFill>
                <a:latin typeface="微软雅黑" panose="020B0503020204020204" pitchFamily="34" charset="-122"/>
                <a:ea typeface="微软雅黑" panose="020B0503020204020204" pitchFamily="34" charset="-122"/>
              </a:rPr>
              <a:t>1%</a:t>
            </a:r>
            <a:r>
              <a:rPr lang="zh-CN" altLang="en-US" sz="1400">
                <a:solidFill>
                  <a:prstClr val="black"/>
                </a:solidFill>
                <a:latin typeface="微软雅黑" panose="020B0503020204020204" pitchFamily="34" charset="-122"/>
                <a:ea typeface="微软雅黑" panose="020B0503020204020204" pitchFamily="34" charset="-122"/>
              </a:rPr>
              <a:t>。</a:t>
            </a:r>
            <a:endParaRPr lang="en-US" altLang="zh-CN" sz="14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243958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pic>
        <p:nvPicPr>
          <p:cNvPr id="2" name="图片 1">
            <a:extLst>
              <a:ext uri="{FF2B5EF4-FFF2-40B4-BE49-F238E27FC236}">
                <a16:creationId xmlns:a16="http://schemas.microsoft.com/office/drawing/2014/main" id="{88746AA3-8ABA-B464-48BF-03D25D891D70}"/>
              </a:ext>
            </a:extLst>
          </p:cNvPr>
          <p:cNvPicPr>
            <a:picLocks noChangeAspect="1"/>
          </p:cNvPicPr>
          <p:nvPr/>
        </p:nvPicPr>
        <p:blipFill>
          <a:blip r:embed="rId2"/>
          <a:stretch>
            <a:fillRect/>
          </a:stretch>
        </p:blipFill>
        <p:spPr>
          <a:xfrm>
            <a:off x="462280" y="1256096"/>
            <a:ext cx="8219440" cy="3439731"/>
          </a:xfrm>
          <a:prstGeom prst="rect">
            <a:avLst/>
          </a:prstGeom>
        </p:spPr>
      </p:pic>
      <p:sp>
        <p:nvSpPr>
          <p:cNvPr id="6" name="文本框 5">
            <a:extLst>
              <a:ext uri="{FF2B5EF4-FFF2-40B4-BE49-F238E27FC236}">
                <a16:creationId xmlns:a16="http://schemas.microsoft.com/office/drawing/2014/main" id="{E8C76031-3B5C-1138-0715-CF0DD10DC5DB}"/>
              </a:ext>
            </a:extLst>
          </p:cNvPr>
          <p:cNvSpPr txBox="1"/>
          <p:nvPr/>
        </p:nvSpPr>
        <p:spPr>
          <a:xfrm>
            <a:off x="314960" y="4889682"/>
            <a:ext cx="8625840" cy="1319977"/>
          </a:xfrm>
          <a:prstGeom prst="rect">
            <a:avLst/>
          </a:prstGeom>
          <a:noFill/>
        </p:spPr>
        <p:txBody>
          <a:bodyPr wrap="square">
            <a:spAutoFit/>
          </a:bodyPr>
          <a:lstStyle/>
          <a:p>
            <a:pPr marR="0" lvl="0" indent="0" fontAlgn="auto">
              <a:lnSpc>
                <a:spcPct val="200000"/>
              </a:lnSpc>
              <a:spcBef>
                <a:spcPts val="0"/>
              </a:spcBef>
              <a:spcAft>
                <a:spcPts val="0"/>
              </a:spcAft>
              <a:buClrTx/>
              <a:buSzTx/>
              <a:buFontTx/>
              <a:buNone/>
              <a:tabLst/>
              <a:defRPr/>
            </a:pPr>
            <a:r>
              <a:rPr lang="en-US" altLang="zh-CN" sz="1400">
                <a:solidFill>
                  <a:prstClr val="black"/>
                </a:solidFill>
                <a:latin typeface="微软雅黑" panose="020B0503020204020204" pitchFamily="34" charset="-122"/>
                <a:ea typeface="微软雅黑" panose="020B0503020204020204" pitchFamily="34" charset="-122"/>
              </a:rPr>
              <a:t>2023</a:t>
            </a:r>
            <a:r>
              <a:rPr lang="zh-CN" altLang="en-US" sz="1400">
                <a:solidFill>
                  <a:prstClr val="black"/>
                </a:solidFill>
                <a:latin typeface="微软雅黑" panose="020B0503020204020204" pitchFamily="34" charset="-122"/>
                <a:ea typeface="微软雅黑" panose="020B0503020204020204" pitchFamily="34" charset="-122"/>
              </a:rPr>
              <a:t>年</a:t>
            </a:r>
            <a:r>
              <a:rPr lang="en-US" altLang="zh-CN" sz="1400">
                <a:solidFill>
                  <a:prstClr val="black"/>
                </a:solidFill>
                <a:latin typeface="微软雅黑" panose="020B0503020204020204" pitchFamily="34" charset="-122"/>
                <a:ea typeface="微软雅黑" panose="020B0503020204020204" pitchFamily="34" charset="-122"/>
              </a:rPr>
              <a:t>4</a:t>
            </a:r>
            <a:r>
              <a:rPr lang="zh-CN" altLang="en-US" sz="1400">
                <a:solidFill>
                  <a:prstClr val="black"/>
                </a:solidFill>
                <a:latin typeface="微软雅黑" panose="020B0503020204020204" pitchFamily="34" charset="-122"/>
                <a:ea typeface="微软雅黑" panose="020B0503020204020204" pitchFamily="34" charset="-122"/>
              </a:rPr>
              <a:t>月，</a:t>
            </a:r>
            <a:r>
              <a:rPr lang="en-US" altLang="zh-CN" sz="1400">
                <a:solidFill>
                  <a:prstClr val="black"/>
                </a:solidFill>
                <a:latin typeface="微软雅黑" panose="020B0503020204020204" pitchFamily="34" charset="-122"/>
                <a:ea typeface="微软雅黑" panose="020B0503020204020204" pitchFamily="34" charset="-122"/>
              </a:rPr>
              <a:t> 1</a:t>
            </a:r>
            <a:r>
              <a:rPr lang="zh-CN" altLang="en-US" sz="1400">
                <a:solidFill>
                  <a:prstClr val="black"/>
                </a:solidFill>
                <a:latin typeface="微软雅黑" panose="020B0503020204020204" pitchFamily="34" charset="-122"/>
                <a:ea typeface="微软雅黑" panose="020B0503020204020204" pitchFamily="34" charset="-122"/>
              </a:rPr>
              <a:t>年内的准新车数据、</a:t>
            </a:r>
            <a:r>
              <a:rPr lang="en-US" altLang="zh-CN" sz="1400">
                <a:solidFill>
                  <a:prstClr val="black"/>
                </a:solidFill>
                <a:latin typeface="微软雅黑" panose="020B0503020204020204" pitchFamily="34" charset="-122"/>
                <a:ea typeface="微软雅黑" panose="020B0503020204020204" pitchFamily="34" charset="-122"/>
              </a:rPr>
              <a:t>1-3</a:t>
            </a:r>
            <a:r>
              <a:rPr lang="zh-CN" altLang="en-US" sz="1400">
                <a:solidFill>
                  <a:prstClr val="black"/>
                </a:solidFill>
                <a:latin typeface="微软雅黑" panose="020B0503020204020204" pitchFamily="34" charset="-122"/>
                <a:ea typeface="微软雅黑" panose="020B0503020204020204" pitchFamily="34" charset="-122"/>
              </a:rPr>
              <a:t>年以内较新车龄数据较上月分别降低了</a:t>
            </a:r>
            <a:r>
              <a:rPr lang="en-US" altLang="zh-CN" sz="1400">
                <a:solidFill>
                  <a:prstClr val="black"/>
                </a:solidFill>
                <a:latin typeface="微软雅黑" panose="020B0503020204020204" pitchFamily="34" charset="-122"/>
                <a:ea typeface="微软雅黑" panose="020B0503020204020204" pitchFamily="34" charset="-122"/>
              </a:rPr>
              <a:t>1%</a:t>
            </a:r>
            <a:r>
              <a:rPr lang="zh-CN" altLang="en-US" sz="1400">
                <a:solidFill>
                  <a:prstClr val="black"/>
                </a:solidFill>
                <a:latin typeface="微软雅黑" panose="020B0503020204020204" pitchFamily="34" charset="-122"/>
                <a:ea typeface="微软雅黑" panose="020B0503020204020204" pitchFamily="34" charset="-122"/>
              </a:rPr>
              <a:t>；</a:t>
            </a:r>
            <a:endParaRPr lang="en-US" altLang="zh-CN" sz="1400">
              <a:solidFill>
                <a:prstClr val="black"/>
              </a:solidFill>
              <a:latin typeface="微软雅黑" panose="020B0503020204020204" pitchFamily="34" charset="-122"/>
              <a:ea typeface="微软雅黑" panose="020B0503020204020204" pitchFamily="34" charset="-122"/>
            </a:endParaRPr>
          </a:p>
          <a:p>
            <a:pPr marR="0" lvl="0" indent="0" fontAlgn="auto">
              <a:lnSpc>
                <a:spcPct val="200000"/>
              </a:lnSpc>
              <a:spcBef>
                <a:spcPts val="0"/>
              </a:spcBef>
              <a:spcAft>
                <a:spcPts val="0"/>
              </a:spcAft>
              <a:buClrTx/>
              <a:buSzTx/>
              <a:buFontTx/>
              <a:buNone/>
              <a:tabLst/>
              <a:defRPr/>
            </a:pPr>
            <a:r>
              <a:rPr lang="en-US" altLang="zh-CN" sz="1400">
                <a:solidFill>
                  <a:prstClr val="black"/>
                </a:solidFill>
                <a:latin typeface="微软雅黑" panose="020B0503020204020204" pitchFamily="34" charset="-122"/>
                <a:ea typeface="微软雅黑" panose="020B0503020204020204" pitchFamily="34" charset="-122"/>
              </a:rPr>
              <a:t>3-5</a:t>
            </a:r>
            <a:r>
              <a:rPr lang="zh-CN" altLang="en-US" sz="1400">
                <a:solidFill>
                  <a:prstClr val="black"/>
                </a:solidFill>
                <a:latin typeface="微软雅黑" panose="020B0503020204020204" pitchFamily="34" charset="-122"/>
                <a:ea typeface="微软雅黑" panose="020B0503020204020204" pitchFamily="34" charset="-122"/>
              </a:rPr>
              <a:t>年的次新车龄数据增长了</a:t>
            </a:r>
            <a:r>
              <a:rPr lang="en-US" altLang="zh-CN" sz="1400">
                <a:solidFill>
                  <a:prstClr val="black"/>
                </a:solidFill>
                <a:latin typeface="微软雅黑" panose="020B0503020204020204" pitchFamily="34" charset="-122"/>
                <a:ea typeface="微软雅黑" panose="020B0503020204020204" pitchFamily="34" charset="-122"/>
              </a:rPr>
              <a:t>2%</a:t>
            </a:r>
            <a:r>
              <a:rPr lang="zh-CN" altLang="en-US" sz="1400">
                <a:solidFill>
                  <a:prstClr val="black"/>
                </a:solidFill>
                <a:latin typeface="微软雅黑" panose="020B0503020204020204" pitchFamily="34" charset="-122"/>
                <a:ea typeface="微软雅黑" panose="020B0503020204020204" pitchFamily="34" charset="-122"/>
              </a:rPr>
              <a:t>，</a:t>
            </a:r>
            <a:r>
              <a:rPr lang="en-US" altLang="zh-CN" sz="1400">
                <a:solidFill>
                  <a:prstClr val="black"/>
                </a:solidFill>
                <a:latin typeface="微软雅黑" panose="020B0503020204020204" pitchFamily="34" charset="-122"/>
                <a:ea typeface="微软雅黑" panose="020B0503020204020204" pitchFamily="34" charset="-122"/>
              </a:rPr>
              <a:t>5-7</a:t>
            </a:r>
            <a:r>
              <a:rPr lang="zh-CN" altLang="en-US" sz="1400">
                <a:solidFill>
                  <a:prstClr val="black"/>
                </a:solidFill>
                <a:latin typeface="微软雅黑" panose="020B0503020204020204" pitchFamily="34" charset="-122"/>
                <a:ea typeface="微软雅黑" panose="020B0503020204020204" pitchFamily="34" charset="-122"/>
              </a:rPr>
              <a:t>年“性价比”车型增长了</a:t>
            </a:r>
            <a:r>
              <a:rPr lang="en-US" altLang="zh-CN" sz="1400">
                <a:solidFill>
                  <a:prstClr val="black"/>
                </a:solidFill>
                <a:latin typeface="微软雅黑" panose="020B0503020204020204" pitchFamily="34" charset="-122"/>
                <a:ea typeface="微软雅黑" panose="020B0503020204020204" pitchFamily="34" charset="-122"/>
              </a:rPr>
              <a:t>1%</a:t>
            </a:r>
            <a:r>
              <a:rPr lang="zh-CN" altLang="en-US" sz="1400">
                <a:solidFill>
                  <a:prstClr val="black"/>
                </a:solidFill>
                <a:latin typeface="微软雅黑" panose="020B0503020204020204" pitchFamily="34" charset="-122"/>
                <a:ea typeface="微软雅黑" panose="020B0503020204020204" pitchFamily="34" charset="-122"/>
              </a:rPr>
              <a:t>，</a:t>
            </a:r>
            <a:r>
              <a:rPr lang="en-US" altLang="zh-CN" sz="1400">
                <a:solidFill>
                  <a:prstClr val="black"/>
                </a:solidFill>
                <a:latin typeface="微软雅黑" panose="020B0503020204020204" pitchFamily="34" charset="-122"/>
                <a:ea typeface="微软雅黑" panose="020B0503020204020204" pitchFamily="34" charset="-122"/>
              </a:rPr>
              <a:t>10</a:t>
            </a:r>
            <a:r>
              <a:rPr lang="zh-CN" altLang="en-US" sz="1400">
                <a:solidFill>
                  <a:prstClr val="black"/>
                </a:solidFill>
                <a:latin typeface="微软雅黑" panose="020B0503020204020204" pitchFamily="34" charset="-122"/>
                <a:ea typeface="微软雅黑" panose="020B0503020204020204" pitchFamily="34" charset="-122"/>
              </a:rPr>
              <a:t>年以上“老旧车型”数据降低了</a:t>
            </a:r>
            <a:r>
              <a:rPr lang="en-US" altLang="zh-CN" sz="1400">
                <a:solidFill>
                  <a:prstClr val="black"/>
                </a:solidFill>
                <a:latin typeface="微软雅黑" panose="020B0503020204020204" pitchFamily="34" charset="-122"/>
                <a:ea typeface="微软雅黑" panose="020B0503020204020204" pitchFamily="34" charset="-122"/>
              </a:rPr>
              <a:t>1%</a:t>
            </a:r>
            <a:r>
              <a:rPr lang="zh-CN" altLang="en-US" sz="1400">
                <a:solidFill>
                  <a:prstClr val="black"/>
                </a:solidFill>
                <a:latin typeface="微软雅黑" panose="020B0503020204020204" pitchFamily="34" charset="-122"/>
                <a:ea typeface="微软雅黑" panose="020B0503020204020204" pitchFamily="34" charset="-122"/>
              </a:rPr>
              <a:t>。</a:t>
            </a:r>
            <a:endParaRPr lang="en-US" altLang="zh-CN" sz="1400">
              <a:solidFill>
                <a:prstClr val="black"/>
              </a:solidFill>
              <a:latin typeface="微软雅黑" panose="020B0503020204020204" pitchFamily="34" charset="-122"/>
              <a:ea typeface="微软雅黑" panose="020B0503020204020204" pitchFamily="34" charset="-122"/>
            </a:endParaRPr>
          </a:p>
          <a:p>
            <a:pPr marR="0" lvl="0" indent="0" fontAlgn="auto">
              <a:lnSpc>
                <a:spcPct val="200000"/>
              </a:lnSpc>
              <a:spcBef>
                <a:spcPts val="0"/>
              </a:spcBef>
              <a:spcAft>
                <a:spcPts val="0"/>
              </a:spcAft>
              <a:buClrTx/>
              <a:buSzTx/>
              <a:buFontTx/>
              <a:buNone/>
              <a:tabLst/>
              <a:defRPr/>
            </a:pPr>
            <a:r>
              <a:rPr lang="zh-CN" altLang="en-US" sz="1400">
                <a:solidFill>
                  <a:prstClr val="black"/>
                </a:solidFill>
                <a:latin typeface="微软雅黑" panose="020B0503020204020204" pitchFamily="34" charset="-122"/>
                <a:ea typeface="微软雅黑" panose="020B0503020204020204" pitchFamily="34" charset="-122"/>
              </a:rPr>
              <a:t>整体来看，二手车商收车策略继续趋于保守，更倾向价格敏感性较低的车龄。</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77168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2023</a:t>
            </a:r>
            <a:r>
              <a:rPr lang="zh-CN" altLang="en-US" sz="3600" b="1" dirty="0">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3</a:t>
            </a:r>
            <a:r>
              <a:rPr lang="zh-CN" altLang="en-US" sz="3600" b="1" dirty="0">
                <a:latin typeface="微软雅黑" panose="020B0503020204020204" pitchFamily="34" charset="-122"/>
                <a:ea typeface="微软雅黑" panose="020B0503020204020204" pitchFamily="34" charset="-122"/>
              </a:rPr>
              <a:t>月市场概况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2023</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月二手车市场月度交易趋势</a:t>
            </a:r>
          </a:p>
        </p:txBody>
      </p:sp>
      <p:graphicFrame>
        <p:nvGraphicFramePr>
          <p:cNvPr id="3" name="图表 2">
            <a:extLst>
              <a:ext uri="{FF2B5EF4-FFF2-40B4-BE49-F238E27FC236}">
                <a16:creationId xmlns:a16="http://schemas.microsoft.com/office/drawing/2014/main" id="{AA663236-FE4C-6B3B-B29D-F903E216232D}"/>
              </a:ext>
            </a:extLst>
          </p:cNvPr>
          <p:cNvGraphicFramePr>
            <a:graphicFrameLocks/>
          </p:cNvGraphicFramePr>
          <p:nvPr>
            <p:extLst>
              <p:ext uri="{D42A27DB-BD31-4B8C-83A1-F6EECF244321}">
                <p14:modId xmlns:p14="http://schemas.microsoft.com/office/powerpoint/2010/main" val="3820571516"/>
              </p:ext>
            </p:extLst>
          </p:nvPr>
        </p:nvGraphicFramePr>
        <p:xfrm>
          <a:off x="287004" y="1262490"/>
          <a:ext cx="8819740" cy="3165623"/>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a:extLst>
              <a:ext uri="{FF2B5EF4-FFF2-40B4-BE49-F238E27FC236}">
                <a16:creationId xmlns:a16="http://schemas.microsoft.com/office/drawing/2014/main" id="{E453117B-605C-E8D7-415F-FD5113B6E335}"/>
              </a:ext>
            </a:extLst>
          </p:cNvPr>
          <p:cNvSpPr txBox="1"/>
          <p:nvPr/>
        </p:nvSpPr>
        <p:spPr>
          <a:xfrm>
            <a:off x="637557" y="4632170"/>
            <a:ext cx="8184777" cy="1144609"/>
          </a:xfrm>
          <a:prstGeom prst="rect">
            <a:avLst/>
          </a:prstGeom>
          <a:noFill/>
        </p:spPr>
        <p:txBody>
          <a:bodyPr wrap="square">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2023</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156.74</a:t>
            </a:r>
            <a:r>
              <a:rPr lang="zh-CN" altLang="en-US" sz="1200" dirty="0">
                <a:latin typeface="微软雅黑" panose="020B0503020204020204" pitchFamily="34" charset="-122"/>
                <a:ea typeface="微软雅黑" panose="020B0503020204020204" pitchFamily="34" charset="-122"/>
              </a:rPr>
              <a:t>万辆，交易量环比增长</a:t>
            </a:r>
            <a:r>
              <a:rPr lang="en-US" altLang="zh-CN" sz="1200" dirty="0">
                <a:latin typeface="微软雅黑" panose="020B0503020204020204" pitchFamily="34" charset="-122"/>
                <a:ea typeface="微软雅黑" panose="020B0503020204020204" pitchFamily="34" charset="-122"/>
              </a:rPr>
              <a:t>7.4%</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18.9%</a:t>
            </a:r>
            <a:r>
              <a:rPr lang="zh-CN" altLang="en-US" sz="1200" dirty="0">
                <a:latin typeface="微软雅黑" panose="020B0503020204020204" pitchFamily="34" charset="-122"/>
                <a:ea typeface="微软雅黑" panose="020B0503020204020204" pitchFamily="34" charset="-122"/>
              </a:rPr>
              <a:t>，交易金额为</a:t>
            </a:r>
            <a:r>
              <a:rPr lang="en-US" altLang="zh-CN" sz="1200" dirty="0">
                <a:latin typeface="微软雅黑" panose="020B0503020204020204" pitchFamily="34" charset="-122"/>
                <a:ea typeface="微软雅黑" panose="020B0503020204020204" pitchFamily="34" charset="-122"/>
              </a:rPr>
              <a:t>992.32</a:t>
            </a:r>
            <a:r>
              <a:rPr lang="zh-CN" altLang="en-US" sz="1200" dirty="0">
                <a:latin typeface="微软雅黑" panose="020B0503020204020204" pitchFamily="34" charset="-122"/>
                <a:ea typeface="微软雅黑" panose="020B0503020204020204" pitchFamily="34" charset="-122"/>
              </a:rPr>
              <a:t>亿元。</a:t>
            </a:r>
          </a:p>
          <a:p>
            <a:pPr>
              <a:lnSpc>
                <a:spcPct val="200000"/>
              </a:lnSpc>
            </a:pPr>
            <a:r>
              <a:rPr lang="en-US" altLang="zh-CN" sz="1200" dirty="0">
                <a:latin typeface="微软雅黑" panose="020B0503020204020204" pitchFamily="34" charset="-122"/>
                <a:ea typeface="微软雅黑" panose="020B0503020204020204" pitchFamily="34" charset="-122"/>
              </a:rPr>
              <a:t>2023</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1-3</a:t>
            </a:r>
            <a:r>
              <a:rPr lang="zh-CN" altLang="en-US" sz="1200" dirty="0">
                <a:latin typeface="微软雅黑" panose="020B0503020204020204" pitchFamily="34" charset="-122"/>
                <a:ea typeface="微软雅黑" panose="020B0503020204020204" pitchFamily="34" charset="-122"/>
              </a:rPr>
              <a:t>月，二手车累计交易量</a:t>
            </a:r>
            <a:r>
              <a:rPr lang="en-US" altLang="zh-CN" sz="1200" dirty="0">
                <a:latin typeface="微软雅黑" panose="020B0503020204020204" pitchFamily="34" charset="-122"/>
                <a:ea typeface="微软雅黑" panose="020B0503020204020204" pitchFamily="34" charset="-122"/>
              </a:rPr>
              <a:t>427.44</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10.18%</a:t>
            </a:r>
            <a:r>
              <a:rPr lang="zh-CN" altLang="en-US" sz="1200" dirty="0">
                <a:latin typeface="微软雅黑" panose="020B0503020204020204" pitchFamily="34" charset="-122"/>
                <a:ea typeface="微软雅黑" panose="020B0503020204020204" pitchFamily="34" charset="-122"/>
              </a:rPr>
              <a:t>，与同期相比增加了</a:t>
            </a:r>
            <a:r>
              <a:rPr lang="en-US" altLang="zh-CN" sz="1200" dirty="0">
                <a:latin typeface="微软雅黑" panose="020B0503020204020204" pitchFamily="34" charset="-122"/>
                <a:ea typeface="微软雅黑" panose="020B0503020204020204" pitchFamily="34" charset="-122"/>
              </a:rPr>
              <a:t>39.48</a:t>
            </a:r>
            <a:r>
              <a:rPr lang="zh-CN" altLang="en-US" sz="1200" dirty="0">
                <a:latin typeface="微软雅黑" panose="020B0503020204020204" pitchFamily="34" charset="-122"/>
                <a:ea typeface="微软雅黑" panose="020B0503020204020204" pitchFamily="34" charset="-122"/>
              </a:rPr>
              <a:t>万辆，累计交易金额为</a:t>
            </a:r>
            <a:r>
              <a:rPr lang="en-US" altLang="zh-CN" sz="1200" dirty="0">
                <a:latin typeface="微软雅黑" panose="020B0503020204020204" pitchFamily="34" charset="-122"/>
                <a:ea typeface="微软雅黑" panose="020B0503020204020204" pitchFamily="34" charset="-122"/>
              </a:rPr>
              <a:t>2707.48</a:t>
            </a:r>
            <a:r>
              <a:rPr lang="zh-CN" altLang="en-US" sz="1200" dirty="0">
                <a:latin typeface="微软雅黑" panose="020B0503020204020204" pitchFamily="34" charset="-122"/>
                <a:ea typeface="微软雅黑" panose="020B0503020204020204" pitchFamily="34" charset="-122"/>
              </a:rPr>
              <a:t>亿元。</a:t>
            </a:r>
          </a:p>
        </p:txBody>
      </p:sp>
    </p:spTree>
    <p:extLst>
      <p:ext uri="{BB962C8B-B14F-4D97-AF65-F5344CB8AC3E}">
        <p14:creationId xmlns:p14="http://schemas.microsoft.com/office/powerpoint/2010/main" val="3948658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10B1352-DF19-4D96-A1C3-D45DC9D65060}"/>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dirty="0">
                <a:latin typeface="微软雅黑" panose="020B0503020204020204" pitchFamily="34" charset="-122"/>
                <a:ea typeface="微软雅黑" panose="020B0503020204020204" pitchFamily="34" charset="-122"/>
              </a:rPr>
              <a:t>2023</a:t>
            </a:r>
            <a:r>
              <a:rPr kumimoji="1" lang="zh-CN" altLang="en-US" sz="2000" b="1" dirty="0">
                <a:latin typeface="微软雅黑" panose="020B0503020204020204" pitchFamily="34" charset="-122"/>
                <a:ea typeface="微软雅黑" panose="020B0503020204020204" pitchFamily="34" charset="-122"/>
              </a:rPr>
              <a:t>年</a:t>
            </a:r>
            <a:r>
              <a:rPr kumimoji="1" lang="en-US" altLang="zh-CN" sz="2000" b="1" dirty="0">
                <a:latin typeface="微软雅黑" panose="020B0503020204020204" pitchFamily="34" charset="-122"/>
                <a:ea typeface="微软雅黑" panose="020B0503020204020204" pitchFamily="34" charset="-122"/>
              </a:rPr>
              <a:t>4</a:t>
            </a:r>
            <a:r>
              <a:rPr kumimoji="1" lang="zh-CN" altLang="en-US" sz="2000" b="1" dirty="0">
                <a:latin typeface="微软雅黑" panose="020B0503020204020204" pitchFamily="34" charset="-122"/>
                <a:ea typeface="微软雅黑" panose="020B0503020204020204" pitchFamily="34" charset="-122"/>
              </a:rPr>
              <a:t>月周度情况分析</a:t>
            </a:r>
          </a:p>
        </p:txBody>
      </p:sp>
      <p:sp>
        <p:nvSpPr>
          <p:cNvPr id="2" name="文本框 1">
            <a:extLst>
              <a:ext uri="{FF2B5EF4-FFF2-40B4-BE49-F238E27FC236}">
                <a16:creationId xmlns:a16="http://schemas.microsoft.com/office/drawing/2014/main" id="{0E282C11-7C60-474D-A2D2-753363D1E8FE}"/>
              </a:ext>
            </a:extLst>
          </p:cNvPr>
          <p:cNvSpPr txBox="1"/>
          <p:nvPr/>
        </p:nvSpPr>
        <p:spPr>
          <a:xfrm>
            <a:off x="461394" y="4394539"/>
            <a:ext cx="8247721" cy="2621936"/>
          </a:xfrm>
          <a:prstGeom prst="rect">
            <a:avLst/>
          </a:prstGeom>
          <a:noFill/>
        </p:spPr>
        <p:txBody>
          <a:bodyPr wrap="square" rtlCol="0">
            <a:spAutoFit/>
          </a:bodyPr>
          <a:lstStyle/>
          <a:p>
            <a:pPr>
              <a:lnSpc>
                <a:spcPct val="200000"/>
              </a:lnSpc>
              <a:defRPr/>
            </a:pPr>
            <a:r>
              <a:rPr lang="en-US" altLang="zh-CN" sz="1200" dirty="0">
                <a:solidFill>
                  <a:prstClr val="black"/>
                </a:solidFill>
                <a:latin typeface="微软雅黑" panose="020B0503020204020204" pitchFamily="34" charset="-122"/>
                <a:ea typeface="微软雅黑" panose="020B0503020204020204" pitchFamily="34" charset="-122"/>
              </a:rPr>
              <a:t>4</a:t>
            </a:r>
            <a:r>
              <a:rPr lang="zh-CN" altLang="en-US" sz="1200" dirty="0">
                <a:solidFill>
                  <a:prstClr val="black"/>
                </a:solidFill>
                <a:latin typeface="微软雅黑" panose="020B0503020204020204" pitchFamily="34" charset="-122"/>
                <a:ea typeface="微软雅黑" panose="020B0503020204020204" pitchFamily="34" charset="-122"/>
              </a:rPr>
              <a:t>月第三周二手车市场日均交易量</a:t>
            </a:r>
            <a:r>
              <a:rPr lang="en-US" altLang="zh-CN" sz="1200" dirty="0">
                <a:solidFill>
                  <a:prstClr val="black"/>
                </a:solidFill>
                <a:latin typeface="微软雅黑" panose="020B0503020204020204" pitchFamily="34" charset="-122"/>
                <a:ea typeface="微软雅黑" panose="020B0503020204020204" pitchFamily="34" charset="-122"/>
              </a:rPr>
              <a:t>6.23</a:t>
            </a:r>
            <a:r>
              <a:rPr lang="zh-CN" altLang="en-US" sz="1200" dirty="0">
                <a:solidFill>
                  <a:prstClr val="black"/>
                </a:solidFill>
                <a:latin typeface="微软雅黑" panose="020B0503020204020204" pitchFamily="34" charset="-122"/>
                <a:ea typeface="微软雅黑" panose="020B0503020204020204" pitchFamily="34" charset="-122"/>
              </a:rPr>
              <a:t>万辆，环比上涨</a:t>
            </a:r>
            <a:r>
              <a:rPr lang="en-US" altLang="zh-CN" sz="1200" dirty="0">
                <a:solidFill>
                  <a:prstClr val="black"/>
                </a:solidFill>
                <a:latin typeface="微软雅黑" panose="020B0503020204020204" pitchFamily="34" charset="-122"/>
                <a:ea typeface="微软雅黑" panose="020B0503020204020204" pitchFamily="34" charset="-122"/>
              </a:rPr>
              <a:t>11.29%</a:t>
            </a:r>
            <a:r>
              <a:rPr lang="zh-CN" altLang="en-US" sz="1200" dirty="0">
                <a:solidFill>
                  <a:prstClr val="black"/>
                </a:solidFill>
                <a:latin typeface="微软雅黑" panose="020B0503020204020204" pitchFamily="34" charset="-122"/>
                <a:ea typeface="微软雅黑" panose="020B0503020204020204" pitchFamily="34" charset="-122"/>
              </a:rPr>
              <a:t>，市场景气度逐渐回升。近期车展等线下活动恢复全面活跃市场气氛并加速聚拢人气，置换出的车源也相对丰富。但总体来看市场压力依然较大，新车市场的降价对二手车的影响犹在，如果二手车商们不调整价格，可能会导致二手车市场的交易量和价格都下降；如果能及时调整价格，必然会有亏损以价换量。</a:t>
            </a:r>
            <a:endParaRPr lang="en-US" altLang="zh-CN" sz="1200" dirty="0">
              <a:solidFill>
                <a:prstClr val="black"/>
              </a:solidFill>
              <a:latin typeface="微软雅黑" panose="020B0503020204020204" pitchFamily="34" charset="-122"/>
              <a:ea typeface="微软雅黑" panose="020B0503020204020204" pitchFamily="34" charset="-122"/>
            </a:endParaRPr>
          </a:p>
          <a:p>
            <a:pPr>
              <a:lnSpc>
                <a:spcPct val="200000"/>
              </a:lnSpc>
              <a:defRPr/>
            </a:pPr>
            <a:r>
              <a:rPr lang="zh-CN" altLang="zh-CN" sz="1200" dirty="0">
                <a:solidFill>
                  <a:prstClr val="black"/>
                </a:solidFill>
                <a:latin typeface="微软雅黑" panose="020B0503020204020204" pitchFamily="34" charset="-122"/>
                <a:ea typeface="微软雅黑" panose="020B0503020204020204" pitchFamily="34" charset="-122"/>
              </a:rPr>
              <a:t>根据周度数据计算，</a:t>
            </a:r>
            <a:r>
              <a:rPr lang="en-US" altLang="zh-CN" sz="1200" dirty="0">
                <a:solidFill>
                  <a:prstClr val="black"/>
                </a:solidFill>
                <a:latin typeface="微软雅黑" panose="020B0503020204020204" pitchFamily="34" charset="-122"/>
                <a:ea typeface="微软雅黑" panose="020B0503020204020204" pitchFamily="34" charset="-122"/>
              </a:rPr>
              <a:t>4</a:t>
            </a:r>
            <a:r>
              <a:rPr lang="zh-CN" altLang="zh-CN" sz="1200" dirty="0">
                <a:solidFill>
                  <a:prstClr val="black"/>
                </a:solidFill>
                <a:latin typeface="微软雅黑" panose="020B0503020204020204" pitchFamily="34" charset="-122"/>
                <a:ea typeface="微软雅黑" panose="020B0503020204020204" pitchFamily="34" charset="-122"/>
              </a:rPr>
              <a:t>月</a:t>
            </a:r>
            <a:r>
              <a:rPr lang="en-US" altLang="zh-CN" sz="1200" dirty="0">
                <a:solidFill>
                  <a:prstClr val="black"/>
                </a:solidFill>
                <a:latin typeface="微软雅黑" panose="020B0503020204020204" pitchFamily="34" charset="-122"/>
                <a:ea typeface="微软雅黑" panose="020B0503020204020204" pitchFamily="34" charset="-122"/>
              </a:rPr>
              <a:t>1</a:t>
            </a:r>
            <a:r>
              <a:rPr lang="zh-CN" altLang="zh-CN" sz="1200" dirty="0">
                <a:solidFill>
                  <a:prstClr val="black"/>
                </a:solidFill>
                <a:latin typeface="微软雅黑" panose="020B0503020204020204" pitchFamily="34" charset="-122"/>
                <a:ea typeface="微软雅黑" panose="020B0503020204020204" pitchFamily="34" charset="-122"/>
              </a:rPr>
              <a:t>日</a:t>
            </a:r>
            <a:r>
              <a:rPr lang="en-US" altLang="zh-CN" sz="1200" dirty="0">
                <a:solidFill>
                  <a:prstClr val="black"/>
                </a:solidFill>
                <a:latin typeface="微软雅黑" panose="020B0503020204020204" pitchFamily="34" charset="-122"/>
                <a:ea typeface="微软雅黑" panose="020B0503020204020204" pitchFamily="34" charset="-122"/>
              </a:rPr>
              <a:t>-23</a:t>
            </a:r>
            <a:r>
              <a:rPr lang="zh-CN" altLang="zh-CN" sz="1200" dirty="0">
                <a:solidFill>
                  <a:prstClr val="black"/>
                </a:solidFill>
                <a:latin typeface="微软雅黑" panose="020B0503020204020204" pitchFamily="34" charset="-122"/>
                <a:ea typeface="微软雅黑" panose="020B0503020204020204" pitchFamily="34" charset="-122"/>
              </a:rPr>
              <a:t>日共交易</a:t>
            </a:r>
            <a:r>
              <a:rPr lang="en-US" altLang="zh-CN" sz="1200" dirty="0">
                <a:solidFill>
                  <a:prstClr val="black"/>
                </a:solidFill>
                <a:latin typeface="微软雅黑" panose="020B0503020204020204" pitchFamily="34" charset="-122"/>
                <a:ea typeface="微软雅黑" panose="020B0503020204020204" pitchFamily="34" charset="-122"/>
              </a:rPr>
              <a:t>117</a:t>
            </a:r>
            <a:r>
              <a:rPr lang="zh-CN" altLang="zh-CN" sz="1200" dirty="0">
                <a:solidFill>
                  <a:prstClr val="black"/>
                </a:solidFill>
                <a:latin typeface="微软雅黑" panose="020B0503020204020204" pitchFamily="34" charset="-122"/>
                <a:ea typeface="微软雅黑" panose="020B0503020204020204" pitchFamily="34" charset="-122"/>
              </a:rPr>
              <a:t>万辆，与</a:t>
            </a:r>
            <a:r>
              <a:rPr lang="en-US" altLang="zh-CN" sz="1200" dirty="0">
                <a:solidFill>
                  <a:prstClr val="black"/>
                </a:solidFill>
                <a:latin typeface="微软雅黑" panose="020B0503020204020204" pitchFamily="34" charset="-122"/>
                <a:ea typeface="微软雅黑" panose="020B0503020204020204" pitchFamily="34" charset="-122"/>
              </a:rPr>
              <a:t>3</a:t>
            </a:r>
            <a:r>
              <a:rPr lang="zh-CN" altLang="zh-CN" sz="1200" dirty="0">
                <a:solidFill>
                  <a:prstClr val="black"/>
                </a:solidFill>
                <a:latin typeface="微软雅黑" panose="020B0503020204020204" pitchFamily="34" charset="-122"/>
                <a:ea typeface="微软雅黑" panose="020B0503020204020204" pitchFamily="34" charset="-122"/>
              </a:rPr>
              <a:t>月份同期相比下降了</a:t>
            </a:r>
            <a:r>
              <a:rPr lang="en-US" altLang="zh-CN" sz="1200" dirty="0">
                <a:solidFill>
                  <a:prstClr val="black"/>
                </a:solidFill>
                <a:latin typeface="微软雅黑" panose="020B0503020204020204" pitchFamily="34" charset="-122"/>
                <a:ea typeface="微软雅黑" panose="020B0503020204020204" pitchFamily="34" charset="-122"/>
              </a:rPr>
              <a:t>5.3%</a:t>
            </a:r>
            <a:r>
              <a:rPr lang="zh-CN" altLang="zh-CN" sz="1200" dirty="0">
                <a:solidFill>
                  <a:prstClr val="black"/>
                </a:solidFill>
                <a:latin typeface="微软雅黑" panose="020B0503020204020204" pitchFamily="34" charset="-122"/>
                <a:ea typeface="微软雅黑" panose="020B0503020204020204" pitchFamily="34" charset="-122"/>
              </a:rPr>
              <a:t>，第四周临近五一小长假出行需求使得市场持续活跃，预计</a:t>
            </a:r>
            <a:r>
              <a:rPr lang="en-US" altLang="zh-CN" sz="1200" dirty="0">
                <a:solidFill>
                  <a:prstClr val="black"/>
                </a:solidFill>
                <a:latin typeface="微软雅黑" panose="020B0503020204020204" pitchFamily="34" charset="-122"/>
                <a:ea typeface="微软雅黑" panose="020B0503020204020204" pitchFamily="34" charset="-122"/>
              </a:rPr>
              <a:t>4</a:t>
            </a:r>
            <a:r>
              <a:rPr lang="zh-CN" altLang="zh-CN" sz="1200" dirty="0">
                <a:solidFill>
                  <a:prstClr val="black"/>
                </a:solidFill>
                <a:latin typeface="微软雅黑" panose="020B0503020204020204" pitchFamily="34" charset="-122"/>
                <a:ea typeface="微软雅黑" panose="020B0503020204020204" pitchFamily="34" charset="-122"/>
              </a:rPr>
              <a:t>月份交易总量在</a:t>
            </a:r>
            <a:r>
              <a:rPr lang="en-US" altLang="zh-CN" sz="1200" dirty="0">
                <a:solidFill>
                  <a:prstClr val="black"/>
                </a:solidFill>
                <a:latin typeface="微软雅黑" panose="020B0503020204020204" pitchFamily="34" charset="-122"/>
                <a:ea typeface="微软雅黑" panose="020B0503020204020204" pitchFamily="34" charset="-122"/>
              </a:rPr>
              <a:t>151</a:t>
            </a:r>
            <a:r>
              <a:rPr lang="zh-CN" altLang="zh-CN" sz="1200" dirty="0">
                <a:solidFill>
                  <a:prstClr val="black"/>
                </a:solidFill>
                <a:latin typeface="微软雅黑" panose="020B0503020204020204" pitchFamily="34" charset="-122"/>
                <a:ea typeface="微软雅黑" panose="020B0503020204020204" pitchFamily="34" charset="-122"/>
              </a:rPr>
              <a:t>万辆，环比下降</a:t>
            </a:r>
            <a:r>
              <a:rPr lang="en-US" altLang="zh-CN" sz="1200" dirty="0">
                <a:solidFill>
                  <a:prstClr val="black"/>
                </a:solidFill>
                <a:latin typeface="微软雅黑" panose="020B0503020204020204" pitchFamily="34" charset="-122"/>
                <a:ea typeface="微软雅黑" panose="020B0503020204020204" pitchFamily="34" charset="-122"/>
              </a:rPr>
              <a:t>3.8%</a:t>
            </a:r>
            <a:r>
              <a:rPr lang="zh-CN" altLang="zh-CN" sz="1200" dirty="0">
                <a:solidFill>
                  <a:prstClr val="black"/>
                </a:solidFill>
                <a:latin typeface="微软雅黑" panose="020B0503020204020204" pitchFamily="34" charset="-122"/>
                <a:ea typeface="微软雅黑" panose="020B0503020204020204" pitchFamily="34" charset="-122"/>
              </a:rPr>
              <a:t>。</a:t>
            </a:r>
            <a:endParaRPr lang="en-US" altLang="zh-CN" sz="1200" dirty="0">
              <a:solidFill>
                <a:prstClr val="black"/>
              </a:solidFill>
              <a:latin typeface="微软雅黑" panose="020B0503020204020204" pitchFamily="34" charset="-122"/>
              <a:ea typeface="微软雅黑" panose="020B0503020204020204" pitchFamily="34" charset="-122"/>
            </a:endParaRPr>
          </a:p>
          <a:p>
            <a:pPr>
              <a:lnSpc>
                <a:spcPct val="200000"/>
              </a:lnSpc>
              <a:defRPr/>
            </a:pPr>
            <a:endParaRPr lang="en-US" altLang="zh-CN" sz="1200" dirty="0">
              <a:solidFill>
                <a:prstClr val="black"/>
              </a:solidFill>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18172658-D0B7-34E7-381F-527742D8DA7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80554" y="1152493"/>
            <a:ext cx="7382891" cy="3279013"/>
          </a:xfrm>
          <a:prstGeom prst="rect">
            <a:avLst/>
          </a:prstGeom>
          <a:noFill/>
          <a:ln>
            <a:noFill/>
          </a:ln>
        </p:spPr>
      </p:pic>
    </p:spTree>
    <p:extLst>
      <p:ext uri="{BB962C8B-B14F-4D97-AF65-F5344CB8AC3E}">
        <p14:creationId xmlns:p14="http://schemas.microsoft.com/office/powerpoint/2010/main" val="3994823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2023</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3</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230400" y="4812323"/>
            <a:ext cx="8669760" cy="1513941"/>
          </a:xfrm>
          <a:prstGeom prst="rect">
            <a:avLst/>
          </a:prstGeom>
          <a:noFill/>
        </p:spPr>
        <p:txBody>
          <a:bodyPr wrap="square" rtlCol="0">
            <a:spAutoFit/>
          </a:bodyPr>
          <a:lstStyle/>
          <a:p>
            <a:pPr>
              <a:lnSpc>
                <a:spcPct val="200000"/>
              </a:lnSpc>
            </a:pPr>
            <a:r>
              <a:rPr lang="en-US" altLang="zh-CN" sz="1200" b="1">
                <a:latin typeface="微软雅黑" panose="020B0503020204020204" pitchFamily="34" charset="-122"/>
                <a:ea typeface="微软雅黑" panose="020B0503020204020204" pitchFamily="34" charset="-122"/>
              </a:rPr>
              <a:t>2022</a:t>
            </a:r>
            <a:r>
              <a:rPr lang="zh-CN" altLang="en-US" sz="1200" b="1">
                <a:latin typeface="微软雅黑" panose="020B0503020204020204" pitchFamily="34" charset="-122"/>
                <a:ea typeface="微软雅黑" panose="020B0503020204020204" pitchFamily="34" charset="-122"/>
              </a:rPr>
              <a:t>年</a:t>
            </a:r>
            <a:r>
              <a:rPr lang="en-US" altLang="zh-CN" sz="1200" b="1">
                <a:latin typeface="微软雅黑" panose="020B0503020204020204" pitchFamily="34" charset="-122"/>
                <a:ea typeface="微软雅黑" panose="020B0503020204020204" pitchFamily="34" charset="-122"/>
              </a:rPr>
              <a:t>3</a:t>
            </a:r>
            <a:r>
              <a:rPr lang="zh-CN" altLang="en-US" sz="1200" b="1">
                <a:latin typeface="微软雅黑" panose="020B0503020204020204" pitchFamily="34" charset="-122"/>
                <a:ea typeface="微软雅黑" panose="020B0503020204020204" pitchFamily="34" charset="-122"/>
              </a:rPr>
              <a:t>月，全国二手车市场交易量</a:t>
            </a:r>
            <a:r>
              <a:rPr lang="en-US" altLang="zh-CN" sz="1200" b="1">
                <a:latin typeface="微软雅黑" panose="020B0503020204020204" pitchFamily="34" charset="-122"/>
                <a:ea typeface="微软雅黑" panose="020B0503020204020204" pitchFamily="34" charset="-122"/>
              </a:rPr>
              <a:t>156.74</a:t>
            </a:r>
            <a:r>
              <a:rPr lang="zh-CN" altLang="en-US" sz="1200" b="1">
                <a:latin typeface="微软雅黑" panose="020B0503020204020204" pitchFamily="34" charset="-122"/>
                <a:ea typeface="微软雅黑" panose="020B0503020204020204" pitchFamily="34" charset="-122"/>
              </a:rPr>
              <a:t>万辆，交易量环比增长</a:t>
            </a:r>
            <a:r>
              <a:rPr lang="en-US" altLang="zh-CN" sz="1200" b="1">
                <a:latin typeface="微软雅黑" panose="020B0503020204020204" pitchFamily="34" charset="-122"/>
                <a:ea typeface="微软雅黑" panose="020B0503020204020204" pitchFamily="34" charset="-122"/>
              </a:rPr>
              <a:t>7.4%</a:t>
            </a:r>
            <a:r>
              <a:rPr lang="zh-CN" altLang="en-US" sz="1200" b="1">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基本型乘用车共交易</a:t>
            </a:r>
            <a:r>
              <a:rPr lang="en-US" altLang="zh-CN" sz="1200">
                <a:latin typeface="微软雅黑" panose="020B0503020204020204" pitchFamily="34" charset="-122"/>
                <a:ea typeface="微软雅黑" panose="020B0503020204020204" pitchFamily="34" charset="-122"/>
              </a:rPr>
              <a:t>93.04</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6.6%</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19.9%</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SUV </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19.95</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7.3%</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17.5%</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MPV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9.55</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7.6%</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18.4%</a:t>
            </a:r>
            <a:r>
              <a:rPr lang="zh-CN" altLang="en-US" sz="1200">
                <a:latin typeface="微软雅黑" panose="020B0503020204020204" pitchFamily="34" charset="-122"/>
                <a:ea typeface="微软雅黑" panose="020B0503020204020204" pitchFamily="34" charset="-122"/>
              </a:rPr>
              <a:t>；交叉型乘用车共交易</a:t>
            </a:r>
            <a:r>
              <a:rPr lang="en-US" altLang="zh-CN" sz="1200">
                <a:latin typeface="微软雅黑" panose="020B0503020204020204" pitchFamily="34" charset="-122"/>
                <a:ea typeface="微软雅黑" panose="020B0503020204020204" pitchFamily="34" charset="-122"/>
              </a:rPr>
              <a:t>2.97</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4.8%</a:t>
            </a:r>
            <a:r>
              <a:rPr lang="zh-CN" altLang="en-US" sz="1200">
                <a:latin typeface="微软雅黑" panose="020B0503020204020204" pitchFamily="34" charset="-122"/>
                <a:ea typeface="微软雅黑" panose="020B0503020204020204" pitchFamily="34" charset="-122"/>
              </a:rPr>
              <a:t>，同比下降</a:t>
            </a:r>
            <a:r>
              <a:rPr lang="en-US" altLang="zh-CN" sz="1200">
                <a:latin typeface="微软雅黑" panose="020B0503020204020204" pitchFamily="34" charset="-122"/>
                <a:ea typeface="微软雅黑" panose="020B0503020204020204" pitchFamily="34" charset="-122"/>
              </a:rPr>
              <a:t>4.1%</a:t>
            </a:r>
            <a:r>
              <a:rPr lang="zh-CN" altLang="en-US" sz="120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a:latin typeface="微软雅黑" panose="020B0503020204020204" pitchFamily="34" charset="-122"/>
                <a:ea typeface="微软雅黑" panose="020B0503020204020204" pitchFamily="34" charset="-122"/>
              </a:rPr>
              <a:t>商用车情况：客车</a:t>
            </a:r>
            <a:r>
              <a:rPr lang="en-US" altLang="zh-CN" sz="1200" i="0">
                <a:latin typeface="微软雅黑" panose="020B0503020204020204" pitchFamily="34" charset="-122"/>
                <a:ea typeface="微软雅黑" panose="020B0503020204020204" pitchFamily="34" charset="-122"/>
              </a:rPr>
              <a:t>9.69</a:t>
            </a:r>
            <a:r>
              <a:rPr lang="zh-CN" altLang="en-US" sz="1200" i="0">
                <a:latin typeface="微软雅黑" panose="020B0503020204020204" pitchFamily="34" charset="-122"/>
                <a:ea typeface="微软雅黑" panose="020B0503020204020204" pitchFamily="34" charset="-122"/>
              </a:rPr>
              <a:t>万辆，环比增长</a:t>
            </a:r>
            <a:r>
              <a:rPr lang="en-US" altLang="zh-CN" sz="1200" i="0">
                <a:latin typeface="微软雅黑" panose="020B0503020204020204" pitchFamily="34" charset="-122"/>
                <a:ea typeface="微软雅黑" panose="020B0503020204020204" pitchFamily="34" charset="-122"/>
              </a:rPr>
              <a:t>10.5%</a:t>
            </a:r>
            <a:r>
              <a:rPr lang="zh-CN" altLang="en-US" sz="1200" i="0">
                <a:latin typeface="微软雅黑" panose="020B0503020204020204" pitchFamily="34" charset="-122"/>
                <a:ea typeface="微软雅黑" panose="020B0503020204020204" pitchFamily="34" charset="-122"/>
              </a:rPr>
              <a:t>，同比增长</a:t>
            </a:r>
            <a:r>
              <a:rPr lang="en-US" altLang="zh-CN" sz="1200" i="0">
                <a:latin typeface="微软雅黑" panose="020B0503020204020204" pitchFamily="34" charset="-122"/>
                <a:ea typeface="微软雅黑" panose="020B0503020204020204" pitchFamily="34" charset="-122"/>
              </a:rPr>
              <a:t>4.9% </a:t>
            </a:r>
            <a:r>
              <a:rPr lang="zh-CN" altLang="en-US" sz="1200" i="0">
                <a:latin typeface="微软雅黑" panose="020B0503020204020204" pitchFamily="34" charset="-122"/>
                <a:ea typeface="微软雅黑" panose="020B0503020204020204" pitchFamily="34" charset="-122"/>
              </a:rPr>
              <a:t>；载货车</a:t>
            </a:r>
            <a:r>
              <a:rPr lang="en-US" altLang="zh-CN" sz="1200" i="0">
                <a:latin typeface="微软雅黑" panose="020B0503020204020204" pitchFamily="34" charset="-122"/>
                <a:ea typeface="微软雅黑" panose="020B0503020204020204" pitchFamily="34" charset="-122"/>
              </a:rPr>
              <a:t>13.08</a:t>
            </a:r>
            <a:r>
              <a:rPr lang="zh-CN" altLang="en-US" sz="1200" i="0">
                <a:latin typeface="微软雅黑" panose="020B0503020204020204" pitchFamily="34" charset="-122"/>
                <a:ea typeface="微软雅黑" panose="020B0503020204020204" pitchFamily="34" charset="-122"/>
              </a:rPr>
              <a:t>万辆，环比增长</a:t>
            </a:r>
            <a:r>
              <a:rPr lang="en-US" altLang="zh-CN" sz="1200" i="0">
                <a:latin typeface="微软雅黑" panose="020B0503020204020204" pitchFamily="34" charset="-122"/>
                <a:ea typeface="微软雅黑" panose="020B0503020204020204" pitchFamily="34" charset="-122"/>
              </a:rPr>
              <a:t>9.1%</a:t>
            </a:r>
            <a:r>
              <a:rPr lang="zh-CN" altLang="en-US" sz="1200" i="0">
                <a:latin typeface="微软雅黑" panose="020B0503020204020204" pitchFamily="34" charset="-122"/>
                <a:ea typeface="微软雅黑" panose="020B0503020204020204" pitchFamily="34" charset="-122"/>
              </a:rPr>
              <a:t>，同比增长</a:t>
            </a:r>
            <a:r>
              <a:rPr lang="en-US" altLang="zh-CN" sz="1200" i="0">
                <a:latin typeface="微软雅黑" panose="020B0503020204020204" pitchFamily="34" charset="-122"/>
                <a:ea typeface="微软雅黑" panose="020B0503020204020204" pitchFamily="34" charset="-122"/>
              </a:rPr>
              <a:t>26.2%</a:t>
            </a:r>
            <a:r>
              <a:rPr lang="zh-CN" altLang="en-US" sz="1200" i="0">
                <a:latin typeface="微软雅黑" panose="020B0503020204020204" pitchFamily="34" charset="-122"/>
                <a:ea typeface="微软雅黑" panose="020B0503020204020204" pitchFamily="34" charset="-122"/>
              </a:rPr>
              <a:t>。</a:t>
            </a:r>
            <a:endParaRPr lang="zh-CN" altLang="en-US" sz="1200" i="0" dirty="0">
              <a:latin typeface="微软雅黑" panose="020B0503020204020204" pitchFamily="34" charset="-122"/>
              <a:ea typeface="微软雅黑" panose="020B0503020204020204" pitchFamily="34" charset="-122"/>
            </a:endParaRPr>
          </a:p>
        </p:txBody>
      </p:sp>
      <p:graphicFrame>
        <p:nvGraphicFramePr>
          <p:cNvPr id="3" name="图表 2">
            <a:extLst>
              <a:ext uri="{FF2B5EF4-FFF2-40B4-BE49-F238E27FC236}">
                <a16:creationId xmlns:a16="http://schemas.microsoft.com/office/drawing/2014/main" id="{00000000-0008-0000-0100-000081000000}"/>
              </a:ext>
            </a:extLst>
          </p:cNvPr>
          <p:cNvGraphicFramePr>
            <a:graphicFrameLocks/>
          </p:cNvGraphicFramePr>
          <p:nvPr/>
        </p:nvGraphicFramePr>
        <p:xfrm>
          <a:off x="157717" y="1072448"/>
          <a:ext cx="8872359" cy="360256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01437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dirty="0">
                <a:latin typeface="微软雅黑" panose="020B0503020204020204" pitchFamily="34" charset="-122"/>
                <a:ea typeface="微软雅黑" panose="020B0503020204020204" pitchFamily="34" charset="-122"/>
              </a:rPr>
              <a:t>2023</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1-3</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111420" y="4818554"/>
            <a:ext cx="8921162" cy="1144609"/>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2023</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1-3</a:t>
            </a:r>
            <a:r>
              <a:rPr lang="zh-CN" altLang="en-US" sz="1200" dirty="0">
                <a:latin typeface="微软雅黑" panose="020B0503020204020204" pitchFamily="34" charset="-122"/>
                <a:ea typeface="微软雅黑" panose="020B0503020204020204" pitchFamily="34" charset="-122"/>
              </a:rPr>
              <a:t>月，全国二手车市场累计交易量</a:t>
            </a:r>
            <a:r>
              <a:rPr lang="en-US" altLang="zh-CN" sz="1200" dirty="0">
                <a:latin typeface="微软雅黑" panose="020B0503020204020204" pitchFamily="34" charset="-122"/>
                <a:ea typeface="微软雅黑" panose="020B0503020204020204" pitchFamily="34" charset="-122"/>
              </a:rPr>
              <a:t>427.4</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10.2%</a:t>
            </a:r>
            <a:r>
              <a:rPr lang="zh-CN" altLang="en-US" sz="1200" dirty="0">
                <a:latin typeface="微软雅黑" panose="020B0503020204020204" pitchFamily="34" charset="-122"/>
                <a:ea typeface="微软雅黑" panose="020B0503020204020204" pitchFamily="34" charset="-122"/>
              </a:rPr>
              <a:t>。基本型乘用车共交易</a:t>
            </a:r>
            <a:r>
              <a:rPr lang="en-US" altLang="zh-CN" sz="1200" dirty="0">
                <a:latin typeface="微软雅黑" panose="020B0503020204020204" pitchFamily="34" charset="-122"/>
                <a:ea typeface="微软雅黑" panose="020B0503020204020204" pitchFamily="34" charset="-122"/>
              </a:rPr>
              <a:t>255.6</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10.8%</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 </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54.5</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10.3%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25.7</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12.1%</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8.4</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4.1%</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商用车情况：客车</a:t>
            </a:r>
            <a:r>
              <a:rPr lang="en-US" altLang="zh-CN" sz="1200" i="0" dirty="0">
                <a:latin typeface="微软雅黑" panose="020B0503020204020204" pitchFamily="34" charset="-122"/>
                <a:ea typeface="微软雅黑" panose="020B0503020204020204" pitchFamily="34" charset="-122"/>
              </a:rPr>
              <a:t>26</a:t>
            </a:r>
            <a:r>
              <a:rPr lang="zh-CN" altLang="en-US" sz="1200" i="0" dirty="0">
                <a:latin typeface="微软雅黑" panose="020B0503020204020204" pitchFamily="34" charset="-122"/>
                <a:ea typeface="微软雅黑" panose="020B0503020204020204" pitchFamily="34" charset="-122"/>
              </a:rPr>
              <a:t>万辆，同比下降</a:t>
            </a:r>
            <a:r>
              <a:rPr lang="en-US" altLang="zh-CN" sz="1200" i="0" dirty="0">
                <a:latin typeface="微软雅黑" panose="020B0503020204020204" pitchFamily="34" charset="-122"/>
                <a:ea typeface="微软雅黑" panose="020B0503020204020204" pitchFamily="34" charset="-122"/>
              </a:rPr>
              <a:t>4.1%</a:t>
            </a:r>
            <a:r>
              <a:rPr lang="zh-CN" altLang="en-US" sz="1200" i="0" dirty="0">
                <a:latin typeface="微软雅黑" panose="020B0503020204020204" pitchFamily="34" charset="-122"/>
                <a:ea typeface="微软雅黑" panose="020B0503020204020204" pitchFamily="34" charset="-122"/>
              </a:rPr>
              <a:t>；载货车</a:t>
            </a:r>
            <a:r>
              <a:rPr lang="en-US" altLang="zh-CN" sz="1200" i="0" dirty="0">
                <a:latin typeface="微软雅黑" panose="020B0503020204020204" pitchFamily="34" charset="-122"/>
                <a:ea typeface="微软雅黑" panose="020B0503020204020204" pitchFamily="34" charset="-122"/>
              </a:rPr>
              <a:t>35</a:t>
            </a:r>
            <a:r>
              <a:rPr lang="zh-CN" altLang="en-US" sz="1200" i="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16.5</a:t>
            </a:r>
            <a:r>
              <a:rPr lang="en-US" altLang="zh-CN" sz="1200" i="0" dirty="0">
                <a:latin typeface="微软雅黑" panose="020B0503020204020204" pitchFamily="34" charset="-122"/>
                <a:ea typeface="微软雅黑" panose="020B0503020204020204" pitchFamily="34" charset="-122"/>
              </a:rPr>
              <a:t>%</a:t>
            </a:r>
            <a:r>
              <a:rPr lang="zh-CN" altLang="en-US" sz="1200" i="0" dirty="0">
                <a:latin typeface="微软雅黑" panose="020B0503020204020204" pitchFamily="34" charset="-122"/>
                <a:ea typeface="微软雅黑" panose="020B0503020204020204" pitchFamily="34" charset="-122"/>
              </a:rPr>
              <a:t>。</a:t>
            </a:r>
          </a:p>
        </p:txBody>
      </p:sp>
      <p:graphicFrame>
        <p:nvGraphicFramePr>
          <p:cNvPr id="4" name="图表 3">
            <a:extLst>
              <a:ext uri="{FF2B5EF4-FFF2-40B4-BE49-F238E27FC236}">
                <a16:creationId xmlns:a16="http://schemas.microsoft.com/office/drawing/2014/main" id="{00000000-0008-0000-0100-000003000000}"/>
              </a:ext>
            </a:extLst>
          </p:cNvPr>
          <p:cNvGraphicFramePr>
            <a:graphicFrameLocks/>
          </p:cNvGraphicFramePr>
          <p:nvPr>
            <p:extLst>
              <p:ext uri="{D42A27DB-BD31-4B8C-83A1-F6EECF244321}">
                <p14:modId xmlns:p14="http://schemas.microsoft.com/office/powerpoint/2010/main" val="2558898270"/>
              </p:ext>
            </p:extLst>
          </p:nvPr>
        </p:nvGraphicFramePr>
        <p:xfrm>
          <a:off x="113363" y="1112251"/>
          <a:ext cx="8919219" cy="36276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54305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latin typeface="微软雅黑" panose="020B0503020204020204" pitchFamily="34" charset="-122"/>
                <a:ea typeface="微软雅黑" panose="020B0503020204020204" pitchFamily="34" charset="-122"/>
              </a:rPr>
              <a:t>2023</a:t>
            </a:r>
            <a:r>
              <a:rPr lang="zh-CN" altLang="en-US" sz="2000" b="1" dirty="0">
                <a:solidFill>
                  <a:schemeClr val="tx1"/>
                </a:solidFill>
                <a:latin typeface="微软雅黑" panose="020B0503020204020204" pitchFamily="34" charset="-122"/>
                <a:ea typeface="微软雅黑" panose="020B0503020204020204" pitchFamily="34" charset="-122"/>
              </a:rPr>
              <a:t>年</a:t>
            </a:r>
            <a:r>
              <a:rPr lang="en-US" altLang="zh-CN" sz="2000" b="1" dirty="0">
                <a:solidFill>
                  <a:schemeClr val="tx1"/>
                </a:solidFill>
                <a:latin typeface="微软雅黑" panose="020B0503020204020204" pitchFamily="34" charset="-122"/>
                <a:ea typeface="微软雅黑" panose="020B0503020204020204" pitchFamily="34" charset="-122"/>
              </a:rPr>
              <a:t>3</a:t>
            </a:r>
            <a:r>
              <a:rPr lang="zh-CN" altLang="en-US" sz="2000" b="1" dirty="0">
                <a:solidFill>
                  <a:schemeClr val="tx1"/>
                </a:solidFill>
                <a:latin typeface="微软雅黑" panose="020B0503020204020204" pitchFamily="34" charset="-122"/>
                <a:ea typeface="微软雅黑" panose="020B0503020204020204" pitchFamily="34" charset="-122"/>
              </a:rPr>
              <a:t>月二手车各级别轿车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7" name="文本框 26">
            <a:extLst>
              <a:ext uri="{FF2B5EF4-FFF2-40B4-BE49-F238E27FC236}">
                <a16:creationId xmlns:a16="http://schemas.microsoft.com/office/drawing/2014/main" id="{6595E093-9322-D4C4-0DF3-7095C82A0D72}"/>
              </a:ext>
            </a:extLst>
          </p:cNvPr>
          <p:cNvSpPr txBox="1"/>
          <p:nvPr/>
        </p:nvSpPr>
        <p:spPr>
          <a:xfrm>
            <a:off x="292953" y="4663619"/>
            <a:ext cx="8654693" cy="1517082"/>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2023</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月，各级别轿车的整体销量来看，</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级轿车仍旧是二手车市场中最热销的车型，占比为</a:t>
            </a:r>
            <a:r>
              <a:rPr lang="en-US" altLang="zh-CN" sz="1200" dirty="0">
                <a:latin typeface="微软雅黑" panose="020B0503020204020204" pitchFamily="34" charset="-122"/>
                <a:ea typeface="微软雅黑" panose="020B0503020204020204" pitchFamily="34" charset="-122"/>
              </a:rPr>
              <a:t>48.43%</a:t>
            </a:r>
            <a:r>
              <a:rPr lang="zh-CN" altLang="en-US" sz="1200" dirty="0">
                <a:latin typeface="微软雅黑" panose="020B0503020204020204" pitchFamily="34" charset="-122"/>
                <a:ea typeface="微软雅黑" panose="020B0503020204020204" pitchFamily="34" charset="-122"/>
              </a:rPr>
              <a:t>，环比下降了</a:t>
            </a:r>
            <a:r>
              <a:rPr lang="en-US" altLang="zh-CN" sz="1200" dirty="0">
                <a:latin typeface="微软雅黑" panose="020B0503020204020204" pitchFamily="34" charset="-122"/>
                <a:ea typeface="微软雅黑" panose="020B0503020204020204" pitchFamily="34" charset="-122"/>
              </a:rPr>
              <a:t>0.9%</a:t>
            </a:r>
            <a:r>
              <a:rPr lang="zh-CN" altLang="en-US" sz="1200" dirty="0">
                <a:latin typeface="微软雅黑" panose="020B0503020204020204" pitchFamily="34" charset="-122"/>
                <a:ea typeface="微软雅黑" panose="020B0503020204020204" pitchFamily="34" charset="-122"/>
              </a:rPr>
              <a:t>，其次是</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级轿车平均占比</a:t>
            </a:r>
            <a:r>
              <a:rPr lang="en-US" altLang="zh-CN" sz="1200" dirty="0">
                <a:latin typeface="微软雅黑" panose="020B0503020204020204" pitchFamily="34" charset="-122"/>
                <a:ea typeface="微软雅黑" panose="020B0503020204020204" pitchFamily="34" charset="-122"/>
              </a:rPr>
              <a:t>23.48%,</a:t>
            </a:r>
            <a:r>
              <a:rPr lang="zh-CN" altLang="en-US" sz="1200" dirty="0">
                <a:latin typeface="微软雅黑" panose="020B0503020204020204" pitchFamily="34" charset="-122"/>
                <a:ea typeface="微软雅黑" panose="020B0503020204020204" pitchFamily="34" charset="-122"/>
              </a:rPr>
              <a:t>环比下降了</a:t>
            </a:r>
            <a:r>
              <a:rPr lang="en-US" altLang="zh-CN" sz="1200" dirty="0">
                <a:latin typeface="微软雅黑" panose="020B0503020204020204" pitchFamily="34" charset="-122"/>
                <a:ea typeface="微软雅黑" panose="020B0503020204020204" pitchFamily="34" charset="-122"/>
              </a:rPr>
              <a:t>0.37%</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7.88%</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0.35%</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D</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2.29%</a:t>
            </a:r>
            <a:r>
              <a:rPr lang="zh-CN" altLang="en-US" sz="1200" dirty="0">
                <a:latin typeface="微软雅黑" panose="020B0503020204020204" pitchFamily="34" charset="-122"/>
                <a:ea typeface="微软雅黑" panose="020B0503020204020204" pitchFamily="34" charset="-122"/>
              </a:rPr>
              <a:t>，环比增加了</a:t>
            </a:r>
            <a:r>
              <a:rPr lang="en-US" altLang="zh-CN" sz="1200" dirty="0">
                <a:latin typeface="微软雅黑" panose="020B0503020204020204" pitchFamily="34" charset="-122"/>
                <a:ea typeface="微软雅黑" panose="020B0503020204020204" pitchFamily="34" charset="-122"/>
              </a:rPr>
              <a:t>0.14%</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 A00</a:t>
            </a:r>
            <a:r>
              <a:rPr lang="zh-CN" altLang="en-US" sz="1200" dirty="0">
                <a:latin typeface="微软雅黑" panose="020B0503020204020204" pitchFamily="34" charset="-122"/>
                <a:ea typeface="微软雅黑" panose="020B0503020204020204" pitchFamily="34" charset="-122"/>
              </a:rPr>
              <a:t>级、</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级轿车分别增长了</a:t>
            </a:r>
            <a:r>
              <a:rPr lang="en-US" altLang="zh-CN" sz="1200" dirty="0">
                <a:latin typeface="微软雅黑" panose="020B0503020204020204" pitchFamily="34" charset="-122"/>
                <a:ea typeface="微软雅黑" panose="020B0503020204020204" pitchFamily="34" charset="-122"/>
              </a:rPr>
              <a:t>0.69%</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0.08%</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dirty="0">
                <a:solidFill>
                  <a:schemeClr val="dk1"/>
                </a:solidFill>
                <a:latin typeface="微软雅黑" panose="020B0503020204020204" pitchFamily="34" charset="-122"/>
                <a:ea typeface="微软雅黑" panose="020B0503020204020204" pitchFamily="34" charset="-122"/>
              </a:rPr>
              <a:t>整体来看</a:t>
            </a:r>
            <a:r>
              <a:rPr lang="en-US" altLang="zh-CN" sz="1200" dirty="0">
                <a:solidFill>
                  <a:schemeClr val="dk1"/>
                </a:solidFill>
                <a:latin typeface="微软雅黑" panose="020B0503020204020204" pitchFamily="34" charset="-122"/>
                <a:ea typeface="微软雅黑" panose="020B0503020204020204" pitchFamily="34" charset="-122"/>
              </a:rPr>
              <a:t>3</a:t>
            </a:r>
            <a:r>
              <a:rPr lang="zh-CN" altLang="en-US" sz="1200" dirty="0">
                <a:solidFill>
                  <a:schemeClr val="dk1"/>
                </a:solidFill>
                <a:latin typeface="微软雅黑" panose="020B0503020204020204" pitchFamily="34" charset="-122"/>
                <a:ea typeface="微软雅黑" panose="020B0503020204020204" pitchFamily="34" charset="-122"/>
              </a:rPr>
              <a:t>月份，</a:t>
            </a:r>
            <a:r>
              <a:rPr lang="en-US" altLang="zh-CN" sz="1200" dirty="0">
                <a:solidFill>
                  <a:schemeClr val="dk1"/>
                </a:solidFill>
                <a:latin typeface="微软雅黑" panose="020B0503020204020204" pitchFamily="34" charset="-122"/>
                <a:ea typeface="微软雅黑" panose="020B0503020204020204" pitchFamily="34" charset="-122"/>
              </a:rPr>
              <a:t>A</a:t>
            </a:r>
            <a:r>
              <a:rPr lang="zh-CN" altLang="en-US" sz="1200" dirty="0">
                <a:solidFill>
                  <a:schemeClr val="dk1"/>
                </a:solidFill>
                <a:latin typeface="微软雅黑" panose="020B0503020204020204" pitchFamily="34" charset="-122"/>
                <a:ea typeface="微软雅黑" panose="020B0503020204020204" pitchFamily="34" charset="-122"/>
              </a:rPr>
              <a:t>级、</a:t>
            </a:r>
            <a:r>
              <a:rPr lang="en-US" altLang="zh-CN" sz="1200" dirty="0">
                <a:solidFill>
                  <a:schemeClr val="dk1"/>
                </a:solidFill>
                <a:latin typeface="微软雅黑" panose="020B0503020204020204" pitchFamily="34" charset="-122"/>
                <a:ea typeface="微软雅黑" panose="020B0503020204020204" pitchFamily="34" charset="-122"/>
              </a:rPr>
              <a:t>B</a:t>
            </a:r>
            <a:r>
              <a:rPr lang="zh-CN" altLang="en-US" sz="1200" dirty="0">
                <a:solidFill>
                  <a:schemeClr val="dk1"/>
                </a:solidFill>
                <a:latin typeface="微软雅黑" panose="020B0503020204020204" pitchFamily="34" charset="-122"/>
                <a:ea typeface="微软雅黑" panose="020B0503020204020204" pitchFamily="34" charset="-122"/>
              </a:rPr>
              <a:t>级轿车环比上月有所下降，其余的车型均有不同程度的增长。</a:t>
            </a:r>
            <a:endParaRPr lang="zh-CN" altLang="en-US" dirty="0"/>
          </a:p>
        </p:txBody>
      </p:sp>
      <p:grpSp>
        <p:nvGrpSpPr>
          <p:cNvPr id="2" name="组合 1">
            <a:extLst>
              <a:ext uri="{FF2B5EF4-FFF2-40B4-BE49-F238E27FC236}">
                <a16:creationId xmlns:a16="http://schemas.microsoft.com/office/drawing/2014/main" id="{00000000-0008-0000-0300-0000D5010000}"/>
              </a:ext>
            </a:extLst>
          </p:cNvPr>
          <p:cNvGrpSpPr/>
          <p:nvPr/>
        </p:nvGrpSpPr>
        <p:grpSpPr>
          <a:xfrm>
            <a:off x="261937" y="1073277"/>
            <a:ext cx="8620125" cy="3486150"/>
            <a:chOff x="0" y="0"/>
            <a:chExt cx="8790731" cy="3082834"/>
          </a:xfrm>
        </p:grpSpPr>
        <p:sp>
          <p:nvSpPr>
            <p:cNvPr id="28" name="矩形 27">
              <a:extLst>
                <a:ext uri="{FF2B5EF4-FFF2-40B4-BE49-F238E27FC236}">
                  <a16:creationId xmlns:a16="http://schemas.microsoft.com/office/drawing/2014/main" id="{00000000-0008-0000-0300-0000D601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29" name="组合 28">
              <a:extLst>
                <a:ext uri="{FF2B5EF4-FFF2-40B4-BE49-F238E27FC236}">
                  <a16:creationId xmlns:a16="http://schemas.microsoft.com/office/drawing/2014/main" id="{00000000-0008-0000-0300-0000D7010000}"/>
                </a:ext>
              </a:extLst>
            </p:cNvPr>
            <p:cNvGrpSpPr/>
            <p:nvPr/>
          </p:nvGrpSpPr>
          <p:grpSpPr>
            <a:xfrm>
              <a:off x="0" y="104503"/>
              <a:ext cx="8646468" cy="2728253"/>
              <a:chOff x="0" y="104503"/>
              <a:chExt cx="8646468" cy="2728253"/>
            </a:xfrm>
          </p:grpSpPr>
          <p:graphicFrame>
            <p:nvGraphicFramePr>
              <p:cNvPr id="30" name="图表 29">
                <a:extLst>
                  <a:ext uri="{FF2B5EF4-FFF2-40B4-BE49-F238E27FC236}">
                    <a16:creationId xmlns:a16="http://schemas.microsoft.com/office/drawing/2014/main" id="{00000000-0008-0000-0300-0000D8010000}"/>
                  </a:ext>
                </a:extLst>
              </p:cNvPr>
              <p:cNvGraphicFramePr>
                <a:graphicFrameLocks/>
              </p:cNvGraphicFramePr>
              <p:nvPr>
                <p:extLst>
                  <p:ext uri="{D42A27DB-BD31-4B8C-83A1-F6EECF244321}">
                    <p14:modId xmlns:p14="http://schemas.microsoft.com/office/powerpoint/2010/main" val="2566826338"/>
                  </p:ext>
                </p:extLst>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31" name="组合 30">
                <a:extLst>
                  <a:ext uri="{FF2B5EF4-FFF2-40B4-BE49-F238E27FC236}">
                    <a16:creationId xmlns:a16="http://schemas.microsoft.com/office/drawing/2014/main" id="{00000000-0008-0000-0300-0000D9010000}"/>
                  </a:ext>
                </a:extLst>
              </p:cNvPr>
              <p:cNvGrpSpPr/>
              <p:nvPr/>
            </p:nvGrpSpPr>
            <p:grpSpPr>
              <a:xfrm>
                <a:off x="686305" y="104503"/>
                <a:ext cx="7273831" cy="802219"/>
                <a:chOff x="686306" y="104503"/>
                <a:chExt cx="6799981" cy="776581"/>
              </a:xfrm>
            </p:grpSpPr>
            <p:grpSp>
              <p:nvGrpSpPr>
                <p:cNvPr id="32" name="组合 31">
                  <a:extLst>
                    <a:ext uri="{FF2B5EF4-FFF2-40B4-BE49-F238E27FC236}">
                      <a16:creationId xmlns:a16="http://schemas.microsoft.com/office/drawing/2014/main" id="{00000000-0008-0000-0300-0000DA010000}"/>
                    </a:ext>
                  </a:extLst>
                </p:cNvPr>
                <p:cNvGrpSpPr/>
                <p:nvPr/>
              </p:nvGrpSpPr>
              <p:grpSpPr>
                <a:xfrm>
                  <a:off x="2820849" y="198459"/>
                  <a:ext cx="921202" cy="603975"/>
                  <a:chOff x="2820849" y="198459"/>
                  <a:chExt cx="921202" cy="603975"/>
                </a:xfrm>
              </p:grpSpPr>
              <p:pic>
                <p:nvPicPr>
                  <p:cNvPr id="48" name="图片 47">
                    <a:extLst>
                      <a:ext uri="{FF2B5EF4-FFF2-40B4-BE49-F238E27FC236}">
                        <a16:creationId xmlns:a16="http://schemas.microsoft.com/office/drawing/2014/main" id="{00000000-0008-0000-0300-0000EA01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9" y="198459"/>
                    <a:ext cx="921202" cy="357980"/>
                  </a:xfrm>
                  <a:prstGeom prst="rect">
                    <a:avLst/>
                  </a:prstGeom>
                  <a:ln w="15875">
                    <a:noFill/>
                  </a:ln>
                </p:spPr>
              </p:pic>
              <p:sp>
                <p:nvSpPr>
                  <p:cNvPr id="49" name="文本框 10">
                    <a:extLst>
                      <a:ext uri="{FF2B5EF4-FFF2-40B4-BE49-F238E27FC236}">
                        <a16:creationId xmlns:a16="http://schemas.microsoft.com/office/drawing/2014/main" id="{00000000-0008-0000-0300-000049000000}"/>
                      </a:ext>
                    </a:extLst>
                  </p:cNvPr>
                  <p:cNvSpPr txBox="1"/>
                  <p:nvPr/>
                </p:nvSpPr>
                <p:spPr>
                  <a:xfrm>
                    <a:off x="2987842"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33" name="组合 32">
                  <a:extLst>
                    <a:ext uri="{FF2B5EF4-FFF2-40B4-BE49-F238E27FC236}">
                      <a16:creationId xmlns:a16="http://schemas.microsoft.com/office/drawing/2014/main" id="{00000000-0008-0000-0300-0000DB010000}"/>
                    </a:ext>
                  </a:extLst>
                </p:cNvPr>
                <p:cNvGrpSpPr/>
                <p:nvPr/>
              </p:nvGrpSpPr>
              <p:grpSpPr>
                <a:xfrm>
                  <a:off x="3884480" y="191825"/>
                  <a:ext cx="1091839" cy="612494"/>
                  <a:chOff x="3884480" y="191825"/>
                  <a:chExt cx="1091839" cy="612494"/>
                </a:xfrm>
              </p:grpSpPr>
              <p:pic>
                <p:nvPicPr>
                  <p:cNvPr id="46" name="图片 45">
                    <a:extLst>
                      <a:ext uri="{FF2B5EF4-FFF2-40B4-BE49-F238E27FC236}">
                        <a16:creationId xmlns:a16="http://schemas.microsoft.com/office/drawing/2014/main" id="{00000000-0008-0000-0300-0000E801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80" y="191825"/>
                    <a:ext cx="1091839" cy="357980"/>
                  </a:xfrm>
                  <a:prstGeom prst="rect">
                    <a:avLst/>
                  </a:prstGeom>
                  <a:ln w="15875">
                    <a:noFill/>
                  </a:ln>
                </p:spPr>
              </p:pic>
              <p:sp>
                <p:nvSpPr>
                  <p:cNvPr id="47" name="文本框 14">
                    <a:extLst>
                      <a:ext uri="{FF2B5EF4-FFF2-40B4-BE49-F238E27FC236}">
                        <a16:creationId xmlns:a16="http://schemas.microsoft.com/office/drawing/2014/main" id="{00000000-0008-0000-0300-0000E9010000}"/>
                      </a:ext>
                    </a:extLst>
                  </p:cNvPr>
                  <p:cNvSpPr txBox="1"/>
                  <p:nvPr/>
                </p:nvSpPr>
                <p:spPr>
                  <a:xfrm>
                    <a:off x="4199789"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34" name="组合 33">
                  <a:extLst>
                    <a:ext uri="{FF2B5EF4-FFF2-40B4-BE49-F238E27FC236}">
                      <a16:creationId xmlns:a16="http://schemas.microsoft.com/office/drawing/2014/main" id="{00000000-0008-0000-0300-0000DC010000}"/>
                    </a:ext>
                  </a:extLst>
                </p:cNvPr>
                <p:cNvGrpSpPr/>
                <p:nvPr/>
              </p:nvGrpSpPr>
              <p:grpSpPr>
                <a:xfrm>
                  <a:off x="1647788" y="193355"/>
                  <a:ext cx="841463" cy="627658"/>
                  <a:chOff x="1647788" y="193355"/>
                  <a:chExt cx="841463" cy="627658"/>
                </a:xfrm>
              </p:grpSpPr>
              <p:pic>
                <p:nvPicPr>
                  <p:cNvPr id="44" name="图片 43">
                    <a:extLst>
                      <a:ext uri="{FF2B5EF4-FFF2-40B4-BE49-F238E27FC236}">
                        <a16:creationId xmlns:a16="http://schemas.microsoft.com/office/drawing/2014/main" id="{00000000-0008-0000-0300-0000E6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8" y="193355"/>
                    <a:ext cx="841463" cy="396826"/>
                  </a:xfrm>
                  <a:prstGeom prst="rect">
                    <a:avLst/>
                  </a:prstGeom>
                  <a:ln w="15875">
                    <a:noFill/>
                  </a:ln>
                </p:spPr>
              </p:pic>
              <p:sp>
                <p:nvSpPr>
                  <p:cNvPr id="45" name="文本框 20">
                    <a:extLst>
                      <a:ext uri="{FF2B5EF4-FFF2-40B4-BE49-F238E27FC236}">
                        <a16:creationId xmlns:a16="http://schemas.microsoft.com/office/drawing/2014/main" id="{00000000-0008-0000-0300-0000E7010000}"/>
                      </a:ext>
                    </a:extLst>
                  </p:cNvPr>
                  <p:cNvSpPr txBox="1"/>
                  <p:nvPr/>
                </p:nvSpPr>
                <p:spPr>
                  <a:xfrm>
                    <a:off x="1860770"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35" name="组合 34">
                  <a:extLst>
                    <a:ext uri="{FF2B5EF4-FFF2-40B4-BE49-F238E27FC236}">
                      <a16:creationId xmlns:a16="http://schemas.microsoft.com/office/drawing/2014/main" id="{00000000-0008-0000-0300-0000DD010000}"/>
                    </a:ext>
                  </a:extLst>
                </p:cNvPr>
                <p:cNvGrpSpPr/>
                <p:nvPr/>
              </p:nvGrpSpPr>
              <p:grpSpPr>
                <a:xfrm>
                  <a:off x="686306" y="125681"/>
                  <a:ext cx="710063" cy="676753"/>
                  <a:chOff x="686306" y="125681"/>
                  <a:chExt cx="710063" cy="676753"/>
                </a:xfrm>
              </p:grpSpPr>
              <p:pic>
                <p:nvPicPr>
                  <p:cNvPr id="42" name="图片 41">
                    <a:extLst>
                      <a:ext uri="{FF2B5EF4-FFF2-40B4-BE49-F238E27FC236}">
                        <a16:creationId xmlns:a16="http://schemas.microsoft.com/office/drawing/2014/main" id="{00000000-0008-0000-0300-0000E4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6" y="125681"/>
                    <a:ext cx="710063" cy="454440"/>
                  </a:xfrm>
                  <a:prstGeom prst="rect">
                    <a:avLst/>
                  </a:prstGeom>
                  <a:ln w="15875">
                    <a:noFill/>
                  </a:ln>
                </p:spPr>
              </p:pic>
              <p:sp>
                <p:nvSpPr>
                  <p:cNvPr id="43" name="文本框 25">
                    <a:extLst>
                      <a:ext uri="{FF2B5EF4-FFF2-40B4-BE49-F238E27FC236}">
                        <a16:creationId xmlns:a16="http://schemas.microsoft.com/office/drawing/2014/main" id="{00000000-0008-0000-0300-0000E5010000}"/>
                      </a:ext>
                    </a:extLst>
                  </p:cNvPr>
                  <p:cNvSpPr txBox="1"/>
                  <p:nvPr/>
                </p:nvSpPr>
                <p:spPr>
                  <a:xfrm>
                    <a:off x="814278"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36" name="组合 35">
                  <a:extLst>
                    <a:ext uri="{FF2B5EF4-FFF2-40B4-BE49-F238E27FC236}">
                      <a16:creationId xmlns:a16="http://schemas.microsoft.com/office/drawing/2014/main" id="{00000000-0008-0000-0300-0000DE010000}"/>
                    </a:ext>
                  </a:extLst>
                </p:cNvPr>
                <p:cNvGrpSpPr/>
                <p:nvPr/>
              </p:nvGrpSpPr>
              <p:grpSpPr>
                <a:xfrm>
                  <a:off x="5106262" y="104503"/>
                  <a:ext cx="987089" cy="697931"/>
                  <a:chOff x="5106262" y="104503"/>
                  <a:chExt cx="987089" cy="697931"/>
                </a:xfrm>
              </p:grpSpPr>
              <p:pic>
                <p:nvPicPr>
                  <p:cNvPr id="40" name="图片 39">
                    <a:extLst>
                      <a:ext uri="{FF2B5EF4-FFF2-40B4-BE49-F238E27FC236}">
                        <a16:creationId xmlns:a16="http://schemas.microsoft.com/office/drawing/2014/main" id="{00000000-0008-0000-0300-0000E2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62" y="104503"/>
                    <a:ext cx="987089" cy="448285"/>
                  </a:xfrm>
                  <a:prstGeom prst="rect">
                    <a:avLst/>
                  </a:prstGeom>
                  <a:ln w="15875">
                    <a:noFill/>
                  </a:ln>
                </p:spPr>
              </p:pic>
              <p:sp>
                <p:nvSpPr>
                  <p:cNvPr id="41" name="文本框 30">
                    <a:extLst>
                      <a:ext uri="{FF2B5EF4-FFF2-40B4-BE49-F238E27FC236}">
                        <a16:creationId xmlns:a16="http://schemas.microsoft.com/office/drawing/2014/main" id="{00000000-0008-0000-0300-0000E3010000}"/>
                      </a:ext>
                    </a:extLst>
                  </p:cNvPr>
                  <p:cNvSpPr txBox="1"/>
                  <p:nvPr/>
                </p:nvSpPr>
                <p:spPr>
                  <a:xfrm>
                    <a:off x="5348466"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37" name="组合 36">
                  <a:extLst>
                    <a:ext uri="{FF2B5EF4-FFF2-40B4-BE49-F238E27FC236}">
                      <a16:creationId xmlns:a16="http://schemas.microsoft.com/office/drawing/2014/main" id="{00000000-0008-0000-0300-0000DF010000}"/>
                    </a:ext>
                  </a:extLst>
                </p:cNvPr>
                <p:cNvGrpSpPr/>
                <p:nvPr/>
              </p:nvGrpSpPr>
              <p:grpSpPr>
                <a:xfrm>
                  <a:off x="6231910" y="104503"/>
                  <a:ext cx="1254377" cy="776581"/>
                  <a:chOff x="6231910" y="104503"/>
                  <a:chExt cx="1270295" cy="842380"/>
                </a:xfrm>
              </p:grpSpPr>
              <p:pic>
                <p:nvPicPr>
                  <p:cNvPr id="38" name="图片 37">
                    <a:extLst>
                      <a:ext uri="{FF2B5EF4-FFF2-40B4-BE49-F238E27FC236}">
                        <a16:creationId xmlns:a16="http://schemas.microsoft.com/office/drawing/2014/main" id="{00000000-0008-0000-0300-0000E0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10" y="104503"/>
                    <a:ext cx="1270295" cy="557323"/>
                  </a:xfrm>
                  <a:prstGeom prst="rect">
                    <a:avLst/>
                  </a:prstGeom>
                  <a:ln w="15875">
                    <a:noFill/>
                  </a:ln>
                </p:spPr>
              </p:pic>
              <p:sp>
                <p:nvSpPr>
                  <p:cNvPr id="39" name="文本框 33">
                    <a:extLst>
                      <a:ext uri="{FF2B5EF4-FFF2-40B4-BE49-F238E27FC236}">
                        <a16:creationId xmlns:a16="http://schemas.microsoft.com/office/drawing/2014/main" id="{00000000-0008-0000-0300-0000E1010000}"/>
                      </a:ext>
                    </a:extLst>
                  </p:cNvPr>
                  <p:cNvSpPr txBox="1"/>
                  <p:nvPr/>
                </p:nvSpPr>
                <p:spPr>
                  <a:xfrm>
                    <a:off x="6610009"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61665"/>
          </a:xfrm>
        </p:spPr>
        <p:txBody>
          <a:bodyPr/>
          <a:lstStyle/>
          <a:p>
            <a:r>
              <a:rPr lang="en-US" altLang="zh-CN" sz="2000" b="1" kern="0">
                <a:solidFill>
                  <a:schemeClr val="tx1"/>
                </a:solidFill>
              </a:rPr>
              <a:t>2023</a:t>
            </a:r>
            <a:r>
              <a:rPr lang="zh-CN" altLang="en-US" sz="2000" b="1" kern="0">
                <a:solidFill>
                  <a:schemeClr val="tx1"/>
                </a:solidFill>
              </a:rPr>
              <a:t>年</a:t>
            </a:r>
            <a:r>
              <a:rPr lang="en-US" altLang="zh-CN" sz="2000" b="1" kern="0">
                <a:solidFill>
                  <a:schemeClr val="tx1"/>
                </a:solidFill>
              </a:rPr>
              <a:t>3</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404448" y="4418146"/>
            <a:ext cx="8739552" cy="2138983"/>
          </a:xfrm>
          <a:prstGeom prst="rect">
            <a:avLst/>
          </a:prstGeom>
          <a:noFill/>
        </p:spPr>
        <p:txBody>
          <a:bodyPr wrap="square" rtlCol="0">
            <a:spAutoFit/>
          </a:bodyPr>
          <a:lstStyle/>
          <a:p>
            <a:pPr>
              <a:lnSpc>
                <a:spcPct val="250000"/>
              </a:lnSpc>
            </a:pP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月，二手车使用年限在</a:t>
            </a:r>
            <a:r>
              <a:rPr lang="en-US" altLang="zh-CN" sz="1100">
                <a:latin typeface="微软雅黑" panose="020B0503020204020204" pitchFamily="34" charset="-122"/>
                <a:ea typeface="微软雅黑" panose="020B0503020204020204" pitchFamily="34" charset="-122"/>
              </a:rPr>
              <a:t>3-6</a:t>
            </a:r>
            <a:r>
              <a:rPr lang="zh-CN" altLang="en-US" sz="1100">
                <a:latin typeface="微软雅黑" panose="020B0503020204020204" pitchFamily="34" charset="-122"/>
                <a:ea typeface="微软雅黑" panose="020B0503020204020204" pitchFamily="34" charset="-122"/>
              </a:rPr>
              <a:t>年的交易占比最多，占</a:t>
            </a:r>
            <a:r>
              <a:rPr lang="en-US" altLang="zh-CN" sz="1100">
                <a:latin typeface="微软雅黑" panose="020B0503020204020204" pitchFamily="34" charset="-122"/>
                <a:ea typeface="微软雅黑" panose="020B0503020204020204" pitchFamily="34" charset="-122"/>
              </a:rPr>
              <a:t>40.8%</a:t>
            </a:r>
            <a:r>
              <a:rPr lang="zh-CN" altLang="en-US" sz="1100">
                <a:latin typeface="微软雅黑" panose="020B0503020204020204" pitchFamily="34" charset="-122"/>
                <a:ea typeface="微软雅黑" panose="020B0503020204020204" pitchFamily="34" charset="-122"/>
              </a:rPr>
              <a:t>。环比增长了</a:t>
            </a:r>
            <a:r>
              <a:rPr lang="en-US" altLang="zh-CN" sz="1100">
                <a:latin typeface="微软雅黑" panose="020B0503020204020204" pitchFamily="34" charset="-122"/>
                <a:ea typeface="微软雅黑" panose="020B0503020204020204" pitchFamily="34" charset="-122"/>
              </a:rPr>
              <a:t>1.14%</a:t>
            </a:r>
            <a:r>
              <a:rPr lang="zh-CN" altLang="en-US" sz="1100">
                <a:latin typeface="微软雅黑" panose="020B0503020204020204" pitchFamily="34" charset="-122"/>
                <a:ea typeface="微软雅黑" panose="020B0503020204020204" pitchFamily="34" charset="-122"/>
              </a:rPr>
              <a:t>，较去年同期增长了</a:t>
            </a:r>
            <a:r>
              <a:rPr lang="en-US" altLang="zh-CN" sz="1100">
                <a:latin typeface="微软雅黑" panose="020B0503020204020204" pitchFamily="34" charset="-122"/>
                <a:ea typeface="微软雅黑" panose="020B0503020204020204" pitchFamily="34" charset="-122"/>
              </a:rPr>
              <a:t>0.57%</a:t>
            </a:r>
            <a:r>
              <a:rPr lang="zh-CN" altLang="en-US" sz="1100">
                <a:latin typeface="微软雅黑" panose="020B0503020204020204" pitchFamily="34" charset="-122"/>
                <a:ea typeface="微软雅黑" panose="020B0503020204020204" pitchFamily="34" charset="-122"/>
              </a:rPr>
              <a:t>；</a:t>
            </a:r>
            <a:endParaRPr lang="en-US" altLang="zh-CN" sz="1100">
              <a:latin typeface="微软雅黑" panose="020B0503020204020204" pitchFamily="34" charset="-122"/>
              <a:ea typeface="微软雅黑" panose="020B0503020204020204" pitchFamily="34" charset="-122"/>
            </a:endParaRPr>
          </a:p>
          <a:p>
            <a:pPr>
              <a:lnSpc>
                <a:spcPct val="250000"/>
              </a:lnSpc>
            </a:pPr>
            <a:r>
              <a:rPr lang="zh-CN" altLang="en-US" sz="1100">
                <a:latin typeface="微软雅黑" panose="020B0503020204020204" pitchFamily="34" charset="-122"/>
                <a:ea typeface="微软雅黑" panose="020B0503020204020204" pitchFamily="34" charset="-122"/>
              </a:rPr>
              <a:t>使用年限在</a:t>
            </a: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年内车型占</a:t>
            </a:r>
            <a:r>
              <a:rPr lang="en-US" altLang="zh-CN" sz="1100">
                <a:latin typeface="微软雅黑" panose="020B0503020204020204" pitchFamily="34" charset="-122"/>
                <a:ea typeface="微软雅黑" panose="020B0503020204020204" pitchFamily="34" charset="-122"/>
              </a:rPr>
              <a:t>26.80%</a:t>
            </a:r>
            <a:r>
              <a:rPr lang="zh-CN" altLang="en-US" sz="1100">
                <a:latin typeface="微软雅黑" panose="020B0503020204020204" pitchFamily="34" charset="-122"/>
                <a:ea typeface="微软雅黑" panose="020B0503020204020204" pitchFamily="34" charset="-122"/>
              </a:rPr>
              <a:t>，环比下降了</a:t>
            </a:r>
            <a:r>
              <a:rPr lang="en-US" altLang="zh-CN" sz="1100">
                <a:latin typeface="微软雅黑" panose="020B0503020204020204" pitchFamily="34" charset="-122"/>
                <a:ea typeface="微软雅黑" panose="020B0503020204020204" pitchFamily="34" charset="-122"/>
              </a:rPr>
              <a:t>1.17%</a:t>
            </a:r>
            <a:r>
              <a:rPr lang="zh-CN" altLang="en-US" sz="1100">
                <a:latin typeface="微软雅黑" panose="020B0503020204020204" pitchFamily="34" charset="-122"/>
                <a:ea typeface="微软雅黑" panose="020B0503020204020204" pitchFamily="34" charset="-122"/>
              </a:rPr>
              <a:t>，较去年同期减少了</a:t>
            </a:r>
            <a:r>
              <a:rPr lang="en-US" altLang="zh-CN" sz="1100">
                <a:latin typeface="微软雅黑" panose="020B0503020204020204" pitchFamily="34" charset="-122"/>
                <a:ea typeface="微软雅黑" panose="020B0503020204020204" pitchFamily="34" charset="-122"/>
              </a:rPr>
              <a:t>4.17%</a:t>
            </a:r>
            <a:r>
              <a:rPr lang="zh-CN" altLang="en-US" sz="1100">
                <a:latin typeface="微软雅黑" panose="020B0503020204020204" pitchFamily="34" charset="-122"/>
                <a:ea typeface="微软雅黑" panose="020B0503020204020204" pitchFamily="34" charset="-122"/>
              </a:rPr>
              <a:t>；</a:t>
            </a:r>
            <a:endParaRPr lang="en-US" altLang="zh-CN" sz="1100">
              <a:latin typeface="微软雅黑" panose="020B0503020204020204" pitchFamily="34" charset="-122"/>
              <a:ea typeface="微软雅黑" panose="020B0503020204020204" pitchFamily="34" charset="-122"/>
            </a:endParaRPr>
          </a:p>
          <a:p>
            <a:pPr>
              <a:lnSpc>
                <a:spcPct val="250000"/>
              </a:lnSpc>
            </a:pPr>
            <a:r>
              <a:rPr lang="zh-CN" altLang="en-US" sz="1100">
                <a:latin typeface="微软雅黑" panose="020B0503020204020204" pitchFamily="34" charset="-122"/>
                <a:ea typeface="微软雅黑" panose="020B0503020204020204" pitchFamily="34" charset="-122"/>
              </a:rPr>
              <a:t>车龄在</a:t>
            </a:r>
            <a:r>
              <a:rPr lang="en-US" altLang="zh-CN" sz="1100">
                <a:latin typeface="微软雅黑" panose="020B0503020204020204" pitchFamily="34" charset="-122"/>
                <a:ea typeface="微软雅黑" panose="020B0503020204020204" pitchFamily="34" charset="-122"/>
              </a:rPr>
              <a:t>7-10</a:t>
            </a:r>
            <a:r>
              <a:rPr lang="zh-CN" altLang="en-US" sz="1100">
                <a:latin typeface="微软雅黑" panose="020B0503020204020204" pitchFamily="34" charset="-122"/>
                <a:ea typeface="微软雅黑" panose="020B0503020204020204" pitchFamily="34" charset="-122"/>
              </a:rPr>
              <a:t>年的车型占</a:t>
            </a:r>
            <a:r>
              <a:rPr lang="en-US" altLang="zh-CN" sz="1100">
                <a:latin typeface="微软雅黑" panose="020B0503020204020204" pitchFamily="34" charset="-122"/>
                <a:ea typeface="微软雅黑" panose="020B0503020204020204" pitchFamily="34" charset="-122"/>
              </a:rPr>
              <a:t>22.39%</a:t>
            </a:r>
            <a:r>
              <a:rPr lang="zh-CN" altLang="en-US" sz="1100">
                <a:latin typeface="微软雅黑" panose="020B0503020204020204" pitchFamily="34" charset="-122"/>
                <a:ea typeface="微软雅黑" panose="020B0503020204020204" pitchFamily="34" charset="-122"/>
              </a:rPr>
              <a:t>，环比增长了</a:t>
            </a:r>
            <a:r>
              <a:rPr lang="en-US" altLang="zh-CN" sz="1100">
                <a:latin typeface="微软雅黑" panose="020B0503020204020204" pitchFamily="34" charset="-122"/>
                <a:ea typeface="微软雅黑" panose="020B0503020204020204" pitchFamily="34" charset="-122"/>
              </a:rPr>
              <a:t>1.02%</a:t>
            </a:r>
            <a:r>
              <a:rPr lang="zh-CN" altLang="en-US" sz="1100">
                <a:latin typeface="微软雅黑" panose="020B0503020204020204" pitchFamily="34" charset="-122"/>
                <a:ea typeface="微软雅黑" panose="020B0503020204020204" pitchFamily="34" charset="-122"/>
              </a:rPr>
              <a:t>，较去年同期增加了</a:t>
            </a:r>
            <a:r>
              <a:rPr lang="en-US" altLang="zh-CN" sz="1100">
                <a:latin typeface="微软雅黑" panose="020B0503020204020204" pitchFamily="34" charset="-122"/>
                <a:ea typeface="微软雅黑" panose="020B0503020204020204" pitchFamily="34" charset="-122"/>
              </a:rPr>
              <a:t>3.42%</a:t>
            </a:r>
            <a:r>
              <a:rPr lang="zh-CN" altLang="en-US" sz="1100">
                <a:latin typeface="微软雅黑" panose="020B0503020204020204" pitchFamily="34" charset="-122"/>
                <a:ea typeface="微软雅黑" panose="020B0503020204020204" pitchFamily="34" charset="-122"/>
              </a:rPr>
              <a:t>；</a:t>
            </a:r>
            <a:endParaRPr lang="en-US" altLang="zh-CN" sz="1100">
              <a:latin typeface="微软雅黑" panose="020B0503020204020204" pitchFamily="34" charset="-122"/>
              <a:ea typeface="微软雅黑" panose="020B0503020204020204" pitchFamily="34" charset="-122"/>
            </a:endParaRPr>
          </a:p>
          <a:p>
            <a:pPr>
              <a:lnSpc>
                <a:spcPct val="250000"/>
              </a:lnSpc>
            </a:pPr>
            <a:r>
              <a:rPr lang="zh-CN" altLang="en-US" sz="1100">
                <a:latin typeface="微软雅黑" panose="020B0503020204020204" pitchFamily="34" charset="-122"/>
                <a:ea typeface="微软雅黑" panose="020B0503020204020204" pitchFamily="34" charset="-122"/>
              </a:rPr>
              <a:t>车龄</a:t>
            </a:r>
            <a:r>
              <a:rPr lang="en-US" altLang="zh-CN" sz="1100">
                <a:latin typeface="微软雅黑" panose="020B0503020204020204" pitchFamily="34" charset="-122"/>
                <a:ea typeface="微软雅黑" panose="020B0503020204020204" pitchFamily="34" charset="-122"/>
              </a:rPr>
              <a:t>10</a:t>
            </a:r>
            <a:r>
              <a:rPr lang="zh-CN" altLang="en-US" sz="1100">
                <a:latin typeface="微软雅黑" panose="020B0503020204020204" pitchFamily="34" charset="-122"/>
                <a:ea typeface="微软雅黑" panose="020B0503020204020204" pitchFamily="34" charset="-122"/>
              </a:rPr>
              <a:t>年以上的车型占比为</a:t>
            </a:r>
            <a:r>
              <a:rPr lang="en-US" altLang="zh-CN" sz="1100">
                <a:latin typeface="微软雅黑" panose="020B0503020204020204" pitchFamily="34" charset="-122"/>
                <a:ea typeface="微软雅黑" panose="020B0503020204020204" pitchFamily="34" charset="-122"/>
              </a:rPr>
              <a:t>10.02%</a:t>
            </a:r>
            <a:r>
              <a:rPr lang="zh-CN" altLang="en-US" sz="1100">
                <a:latin typeface="微软雅黑" panose="020B0503020204020204" pitchFamily="34" charset="-122"/>
                <a:ea typeface="微软雅黑" panose="020B0503020204020204" pitchFamily="34" charset="-122"/>
              </a:rPr>
              <a:t>，环比下降了</a:t>
            </a:r>
            <a:r>
              <a:rPr lang="en-US" altLang="zh-CN" sz="1100">
                <a:latin typeface="微软雅黑" panose="020B0503020204020204" pitchFamily="34" charset="-122"/>
                <a:ea typeface="微软雅黑" panose="020B0503020204020204" pitchFamily="34" charset="-122"/>
              </a:rPr>
              <a:t>0.99%</a:t>
            </a:r>
            <a:r>
              <a:rPr lang="zh-CN" altLang="en-US" sz="1100">
                <a:latin typeface="微软雅黑" panose="020B0503020204020204" pitchFamily="34" charset="-122"/>
                <a:ea typeface="微软雅黑" panose="020B0503020204020204" pitchFamily="34" charset="-122"/>
              </a:rPr>
              <a:t>，较去年同期增加了</a:t>
            </a:r>
            <a:r>
              <a:rPr lang="en-US" altLang="zh-CN" sz="1100">
                <a:latin typeface="微软雅黑" panose="020B0503020204020204" pitchFamily="34" charset="-122"/>
                <a:ea typeface="微软雅黑" panose="020B0503020204020204" pitchFamily="34" charset="-122"/>
              </a:rPr>
              <a:t>0.18%</a:t>
            </a:r>
            <a:r>
              <a:rPr lang="zh-CN" altLang="en-US" sz="1100">
                <a:latin typeface="微软雅黑" panose="020B0503020204020204" pitchFamily="34" charset="-122"/>
                <a:ea typeface="微软雅黑" panose="020B0503020204020204" pitchFamily="34" charset="-122"/>
              </a:rPr>
              <a:t>。</a:t>
            </a:r>
            <a:endParaRPr lang="en-US" altLang="zh-CN" sz="1100">
              <a:latin typeface="微软雅黑" panose="020B0503020204020204" pitchFamily="34" charset="-122"/>
              <a:ea typeface="微软雅黑" panose="020B0503020204020204" pitchFamily="34" charset="-122"/>
            </a:endParaRPr>
          </a:p>
          <a:p>
            <a:pPr>
              <a:lnSpc>
                <a:spcPct val="250000"/>
              </a:lnSpc>
            </a:pPr>
            <a:r>
              <a:rPr lang="zh-CN" altLang="en-US" sz="1100">
                <a:latin typeface="微软雅黑" panose="020B0503020204020204" pitchFamily="34" charset="-122"/>
                <a:ea typeface="微软雅黑" panose="020B0503020204020204" pitchFamily="34" charset="-122"/>
              </a:rPr>
              <a:t>从车龄结构上看</a:t>
            </a: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月份较长车龄的占比是有所增加的，</a:t>
            </a:r>
            <a:r>
              <a:rPr lang="en-US" altLang="zh-CN" sz="1100">
                <a:latin typeface="微软雅黑" panose="020B0503020204020204" pitchFamily="34" charset="-122"/>
                <a:ea typeface="微软雅黑" panose="020B0503020204020204" pitchFamily="34" charset="-122"/>
              </a:rPr>
              <a:t>3-6</a:t>
            </a:r>
            <a:r>
              <a:rPr lang="zh-CN" altLang="en-US" sz="1100">
                <a:latin typeface="微软雅黑" panose="020B0503020204020204" pitchFamily="34" charset="-122"/>
                <a:ea typeface="微软雅黑" panose="020B0503020204020204" pitchFamily="34" charset="-122"/>
              </a:rPr>
              <a:t>年、</a:t>
            </a:r>
            <a:r>
              <a:rPr lang="en-US" altLang="zh-CN" sz="1100">
                <a:latin typeface="微软雅黑" panose="020B0503020204020204" pitchFamily="34" charset="-122"/>
                <a:ea typeface="微软雅黑" panose="020B0503020204020204" pitchFamily="34" charset="-122"/>
              </a:rPr>
              <a:t>7-10</a:t>
            </a:r>
            <a:r>
              <a:rPr lang="zh-CN" altLang="en-US" sz="1100">
                <a:latin typeface="微软雅黑" panose="020B0503020204020204" pitchFamily="34" charset="-122"/>
                <a:ea typeface="微软雅黑" panose="020B0503020204020204" pitchFamily="34" charset="-122"/>
              </a:rPr>
              <a:t>年的车型比</a:t>
            </a:r>
            <a:r>
              <a:rPr lang="en-US" altLang="zh-CN" sz="1100">
                <a:latin typeface="微软雅黑" panose="020B0503020204020204" pitchFamily="34" charset="-122"/>
                <a:ea typeface="微软雅黑" panose="020B0503020204020204" pitchFamily="34" charset="-122"/>
              </a:rPr>
              <a:t>2</a:t>
            </a:r>
            <a:r>
              <a:rPr lang="zh-CN" altLang="en-US" sz="1100">
                <a:latin typeface="微软雅黑" panose="020B0503020204020204" pitchFamily="34" charset="-122"/>
                <a:ea typeface="微软雅黑" panose="020B0503020204020204" pitchFamily="34" charset="-122"/>
              </a:rPr>
              <a:t>月份均有所增长。</a:t>
            </a:r>
            <a:r>
              <a:rPr lang="en-US" altLang="zh-CN" sz="1100">
                <a:latin typeface="微软雅黑" panose="020B0503020204020204" pitchFamily="34" charset="-122"/>
                <a:ea typeface="微软雅黑" panose="020B0503020204020204" pitchFamily="34" charset="-122"/>
              </a:rPr>
              <a:t>	</a:t>
            </a:r>
            <a:endParaRPr lang="zh-CN" altLang="en-US"/>
          </a:p>
        </p:txBody>
      </p:sp>
      <p:grpSp>
        <p:nvGrpSpPr>
          <p:cNvPr id="5" name="组合 4">
            <a:extLst>
              <a:ext uri="{FF2B5EF4-FFF2-40B4-BE49-F238E27FC236}">
                <a16:creationId xmlns:a16="http://schemas.microsoft.com/office/drawing/2014/main" id="{00000000-0008-0000-0100-000060000000}"/>
              </a:ext>
            </a:extLst>
          </p:cNvPr>
          <p:cNvGrpSpPr/>
          <p:nvPr/>
        </p:nvGrpSpPr>
        <p:grpSpPr>
          <a:xfrm>
            <a:off x="401801" y="1208292"/>
            <a:ext cx="8284998" cy="3140153"/>
            <a:chOff x="0" y="0"/>
            <a:chExt cx="8611928" cy="3404679"/>
          </a:xfrm>
        </p:grpSpPr>
        <p:graphicFrame>
          <p:nvGraphicFramePr>
            <p:cNvPr id="7" name="图表 6">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0" y="0"/>
            <a:ext cx="4211214"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a:extLst>
                <a:ext uri="{FF2B5EF4-FFF2-40B4-BE49-F238E27FC236}">
                  <a16:creationId xmlns:a16="http://schemas.microsoft.com/office/drawing/2014/main" id="{00000000-0008-0000-0100-000062000000}"/>
                </a:ext>
              </a:extLst>
            </p:cNvPr>
            <p:cNvGraphicFramePr>
              <a:graphicFrameLocks noChangeAspect="1"/>
            </p:cNvGraphicFramePr>
            <p:nvPr/>
          </p:nvGraphicFramePr>
          <p:xfrm>
            <a:off x="4391751" y="0"/>
            <a:ext cx="4220177" cy="3404679"/>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775351109"/>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91660</TotalTime>
  <Words>2862</Words>
  <Application>Microsoft Office PowerPoint</Application>
  <PresentationFormat>全屏显示(4:3)</PresentationFormat>
  <Paragraphs>241</Paragraphs>
  <Slides>30</Slides>
  <Notes>7</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30</vt:i4>
      </vt:variant>
    </vt:vector>
  </HeadingPairs>
  <TitlesOfParts>
    <vt:vector size="41" baseType="lpstr">
      <vt:lpstr>等线</vt:lpstr>
      <vt:lpstr>等线 Light</vt:lpstr>
      <vt:lpstr>黑体</vt:lpstr>
      <vt:lpstr>华文行楷</vt:lpstr>
      <vt:lpstr>宋体</vt:lpstr>
      <vt:lpstr>微软雅黑</vt:lpstr>
      <vt:lpstr>Arial</vt:lpstr>
      <vt:lpstr>Calibri</vt:lpstr>
      <vt:lpstr>Calibri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2023年3月二手车各级别轿车销量分析</vt:lpstr>
      <vt:lpstr>2023年3月二手车交易车辆使用年限分析 </vt:lpstr>
      <vt:lpstr>2023年1-3月二手车交易车辆使用年限分析 </vt:lpstr>
      <vt:lpstr>PowerPoint 演示文稿</vt:lpstr>
      <vt:lpstr>PowerPoint 演示文稿</vt:lpstr>
      <vt:lpstr>2023年全国二手车均价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sumojie</cp:lastModifiedBy>
  <cp:revision>5234</cp:revision>
  <dcterms:created xsi:type="dcterms:W3CDTF">2016-02-18T09:25:00Z</dcterms:created>
  <dcterms:modified xsi:type="dcterms:W3CDTF">2023-05-04T04:11:02Z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