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notesSlides/notesSlide2.xml" ContentType="application/vnd.openxmlformats-officedocument.presentationml.notesSlide+xml"/>
  <Default Extension="svg" ContentType="image/svg+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19"/>
  </p:notesMasterIdLst>
  <p:sldIdLst>
    <p:sldId id="257" r:id="rId3"/>
    <p:sldId id="293" r:id="rId4"/>
    <p:sldId id="331" r:id="rId5"/>
    <p:sldId id="394" r:id="rId6"/>
    <p:sldId id="387" r:id="rId7"/>
    <p:sldId id="391" r:id="rId8"/>
    <p:sldId id="390" r:id="rId9"/>
    <p:sldId id="398" r:id="rId10"/>
    <p:sldId id="392" r:id="rId11"/>
    <p:sldId id="399" r:id="rId12"/>
    <p:sldId id="393" r:id="rId13"/>
    <p:sldId id="389" r:id="rId14"/>
    <p:sldId id="395" r:id="rId15"/>
    <p:sldId id="396" r:id="rId16"/>
    <p:sldId id="397" r:id="rId17"/>
    <p:sldId id="311" r:id="rId18"/>
  </p:sldIdLst>
  <p:sldSz cx="9144000" cy="5143500" type="screen16x9"/>
  <p:notesSz cx="6858000" cy="9144000"/>
  <p:custDataLst>
    <p:tags r:id="rId20"/>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9EBE"/>
    <a:srgbClr val="8CC345"/>
    <a:srgbClr val="EAEFF7"/>
    <a:srgbClr val="D2DEEF"/>
    <a:srgbClr val="92D050"/>
    <a:srgbClr val="0F6F85"/>
    <a:srgbClr val="939BA7"/>
    <a:srgbClr val="1EA185"/>
    <a:srgbClr val="727272"/>
    <a:srgbClr val="004C41"/>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9" d="100"/>
          <a:sy n="89" d="100"/>
        </p:scale>
        <p:origin x="-846" y="-102"/>
      </p:cViewPr>
      <p:guideLst>
        <p:guide orient="horz" pos="1441"/>
        <p:guide pos="2657"/>
      </p:guideLst>
    </p:cSldViewPr>
  </p:slideViewPr>
  <p:notesTextViewPr>
    <p:cViewPr>
      <p:scale>
        <a:sx n="1" d="1"/>
        <a:sy n="1" d="1"/>
      </p:scale>
      <p:origin x="0" y="0"/>
    </p:cViewPr>
  </p:notesTextViewPr>
  <p:sorterViewPr>
    <p:cViewPr>
      <p:scale>
        <a:sx n="50" d="100"/>
        <a:sy n="5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21E4B3-EC4C-453A-9EA7-43FCD1B5DA28}" type="datetimeFigureOut">
              <a:rPr lang="zh-CN" altLang="en-US" smtClean="0"/>
              <a:pPr/>
              <a:t>2023/4/19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12A2F4-AB12-47ED-9A6B-E61F9EF43DC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16</a:t>
            </a:fld>
            <a:endParaRPr lang="zh-CN" altLang="en-US" smtClean="0">
              <a:solidFill>
                <a:prstClr val="black"/>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2.jpe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2.xml"/><Relationship Id="rId1" Type="http://schemas.openxmlformats.org/officeDocument/2006/relationships/tags" Target="../tags/tag4.xml"/><Relationship Id="rId6" Type="http://schemas.openxmlformats.org/officeDocument/2006/relationships/image" Target="../media/image1.svg"/><Relationship Id="rId5" Type="http://schemas.openxmlformats.org/officeDocument/2006/relationships/image" Target="../media/image5.png"/><Relationship Id="rId4" Type="http://schemas.openxmlformats.org/officeDocument/2006/relationships/image" Target="../media/image2.jpe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2023/4/19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35" name="6"/>
          <p:cNvSpPr/>
          <p:nvPr userDrawn="1"/>
        </p:nvSpPr>
        <p:spPr bwMode="auto">
          <a:xfrm>
            <a:off x="-18236" y="-13064"/>
            <a:ext cx="3275488" cy="3802152"/>
          </a:xfrm>
          <a:custGeom>
            <a:avLst/>
            <a:gdLst>
              <a:gd name="connsiteX0" fmla="*/ 3873521 w 4367317"/>
              <a:gd name="connsiteY0" fmla="*/ 0 h 5069536"/>
              <a:gd name="connsiteX1" fmla="*/ 4367317 w 4367317"/>
              <a:gd name="connsiteY1" fmla="*/ 0 h 5069536"/>
              <a:gd name="connsiteX2" fmla="*/ 0 w 4367317"/>
              <a:gd name="connsiteY2" fmla="*/ 5069536 h 5069536"/>
              <a:gd name="connsiteX3" fmla="*/ 0 w 4367317"/>
              <a:gd name="connsiteY3" fmla="*/ 1974215 h 5069536"/>
            </a:gdLst>
            <a:ahLst/>
            <a:cxnLst>
              <a:cxn ang="0">
                <a:pos x="connsiteX0" y="connsiteY0"/>
              </a:cxn>
              <a:cxn ang="0">
                <a:pos x="connsiteX1" y="connsiteY1"/>
              </a:cxn>
              <a:cxn ang="0">
                <a:pos x="connsiteX2" y="connsiteY2"/>
              </a:cxn>
              <a:cxn ang="0">
                <a:pos x="connsiteX3" y="connsiteY3"/>
              </a:cxn>
            </a:cxnLst>
            <a:rect l="l" t="t" r="r" b="b"/>
            <a:pathLst>
              <a:path w="4367317" h="5069536">
                <a:moveTo>
                  <a:pt x="3873521" y="0"/>
                </a:moveTo>
                <a:lnTo>
                  <a:pt x="4367317" y="0"/>
                </a:lnTo>
                <a:lnTo>
                  <a:pt x="0" y="5069536"/>
                </a:lnTo>
                <a:lnTo>
                  <a:pt x="0" y="1974215"/>
                </a:lnTo>
                <a:close/>
              </a:path>
            </a:pathLst>
          </a:custGeom>
          <a:solidFill>
            <a:srgbClr val="EFEFF0"/>
          </a:solidFill>
          <a:ln>
            <a:noFill/>
          </a:ln>
          <a:extLst>
            <a:ext uri="{91240B29-F687-4F45-9708-019B960494DF}">
              <a14:hiddenLine xmlns=""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7" name="5"/>
          <p:cNvSpPr/>
          <p:nvPr userDrawn="1"/>
        </p:nvSpPr>
        <p:spPr bwMode="auto">
          <a:xfrm>
            <a:off x="-18237" y="-32659"/>
            <a:ext cx="2966363" cy="1735930"/>
          </a:xfrm>
          <a:custGeom>
            <a:avLst/>
            <a:gdLst>
              <a:gd name="connsiteX0" fmla="*/ 0 w 3955151"/>
              <a:gd name="connsiteY0" fmla="*/ 0 h 2314573"/>
              <a:gd name="connsiteX1" fmla="*/ 3541893 w 3955151"/>
              <a:gd name="connsiteY1" fmla="*/ 0 h 2314573"/>
              <a:gd name="connsiteX2" fmla="*/ 3955151 w 3955151"/>
              <a:gd name="connsiteY2" fmla="*/ 10116 h 2314573"/>
              <a:gd name="connsiteX3" fmla="*/ 0 w 3955151"/>
              <a:gd name="connsiteY3" fmla="*/ 2314573 h 2314573"/>
            </a:gdLst>
            <a:ahLst/>
            <a:cxnLst>
              <a:cxn ang="0">
                <a:pos x="connsiteX0" y="connsiteY0"/>
              </a:cxn>
              <a:cxn ang="0">
                <a:pos x="connsiteX1" y="connsiteY1"/>
              </a:cxn>
              <a:cxn ang="0">
                <a:pos x="connsiteX2" y="connsiteY2"/>
              </a:cxn>
              <a:cxn ang="0">
                <a:pos x="connsiteX3" y="connsiteY3"/>
              </a:cxn>
            </a:cxnLst>
            <a:rect l="l" t="t" r="r" b="b"/>
            <a:pathLst>
              <a:path w="3955151" h="2314573">
                <a:moveTo>
                  <a:pt x="0" y="0"/>
                </a:moveTo>
                <a:lnTo>
                  <a:pt x="3541893" y="0"/>
                </a:lnTo>
                <a:lnTo>
                  <a:pt x="3955151" y="10116"/>
                </a:lnTo>
                <a:lnTo>
                  <a:pt x="0" y="2314573"/>
                </a:lnTo>
                <a:close/>
              </a:path>
            </a:pathLst>
          </a:custGeom>
          <a:solidFill>
            <a:srgbClr val="159EBE"/>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6" name="4"/>
          <p:cNvSpPr/>
          <p:nvPr userDrawn="1"/>
        </p:nvSpPr>
        <p:spPr bwMode="auto">
          <a:xfrm>
            <a:off x="-18237" y="-13063"/>
            <a:ext cx="2986517" cy="2303852"/>
          </a:xfrm>
          <a:custGeom>
            <a:avLst/>
            <a:gdLst>
              <a:gd name="connsiteX0" fmla="*/ 3934942 w 3982022"/>
              <a:gd name="connsiteY0" fmla="*/ 0 h 3071803"/>
              <a:gd name="connsiteX1" fmla="*/ 3982022 w 3982022"/>
              <a:gd name="connsiteY1" fmla="*/ 0 h 3071803"/>
              <a:gd name="connsiteX2" fmla="*/ 0 w 3982022"/>
              <a:gd name="connsiteY2" fmla="*/ 3071803 h 3071803"/>
              <a:gd name="connsiteX3" fmla="*/ 0 w 3982022"/>
              <a:gd name="connsiteY3" fmla="*/ 1848528 h 3071803"/>
            </a:gdLst>
            <a:ahLst/>
            <a:cxnLst>
              <a:cxn ang="0">
                <a:pos x="connsiteX0" y="connsiteY0"/>
              </a:cxn>
              <a:cxn ang="0">
                <a:pos x="connsiteX1" y="connsiteY1"/>
              </a:cxn>
              <a:cxn ang="0">
                <a:pos x="connsiteX2" y="connsiteY2"/>
              </a:cxn>
              <a:cxn ang="0">
                <a:pos x="connsiteX3" y="connsiteY3"/>
              </a:cxn>
            </a:cxnLst>
            <a:rect l="l" t="t" r="r" b="b"/>
            <a:pathLst>
              <a:path w="3982022" h="3071803">
                <a:moveTo>
                  <a:pt x="3934942" y="0"/>
                </a:moveTo>
                <a:lnTo>
                  <a:pt x="3982022" y="0"/>
                </a:lnTo>
                <a:lnTo>
                  <a:pt x="0" y="3071803"/>
                </a:lnTo>
                <a:lnTo>
                  <a:pt x="0" y="1848528"/>
                </a:lnTo>
                <a:close/>
              </a:path>
            </a:pathLst>
          </a:custGeom>
          <a:solidFill>
            <a:srgbClr val="8CC345"/>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4" name="3"/>
          <p:cNvSpPr/>
          <p:nvPr userDrawn="1"/>
        </p:nvSpPr>
        <p:spPr bwMode="auto">
          <a:xfrm>
            <a:off x="6967698" y="2015967"/>
            <a:ext cx="2193928" cy="2607469"/>
          </a:xfrm>
          <a:custGeom>
            <a:avLst/>
            <a:gdLst>
              <a:gd name="connsiteX0" fmla="*/ 2919413 w 2925237"/>
              <a:gd name="connsiteY0" fmla="*/ 0 h 3476625"/>
              <a:gd name="connsiteX1" fmla="*/ 2925237 w 2925237"/>
              <a:gd name="connsiteY1" fmla="*/ 163915 h 3476625"/>
              <a:gd name="connsiteX2" fmla="*/ 2925237 w 2925237"/>
              <a:gd name="connsiteY2" fmla="*/ 3398721 h 3476625"/>
              <a:gd name="connsiteX3" fmla="*/ 0 w 2925237"/>
              <a:gd name="connsiteY3" fmla="*/ 3476625 h 3476625"/>
            </a:gdLst>
            <a:ahLst/>
            <a:cxnLst>
              <a:cxn ang="0">
                <a:pos x="connsiteX0" y="connsiteY0"/>
              </a:cxn>
              <a:cxn ang="0">
                <a:pos x="connsiteX1" y="connsiteY1"/>
              </a:cxn>
              <a:cxn ang="0">
                <a:pos x="connsiteX2" y="connsiteY2"/>
              </a:cxn>
              <a:cxn ang="0">
                <a:pos x="connsiteX3" y="connsiteY3"/>
              </a:cxn>
            </a:cxnLst>
            <a:rect l="l" t="t" r="r" b="b"/>
            <a:pathLst>
              <a:path w="2925237" h="3476625">
                <a:moveTo>
                  <a:pt x="2919413" y="0"/>
                </a:moveTo>
                <a:lnTo>
                  <a:pt x="2925237" y="163915"/>
                </a:lnTo>
                <a:lnTo>
                  <a:pt x="2925237" y="3398721"/>
                </a:lnTo>
                <a:lnTo>
                  <a:pt x="0" y="3476625"/>
                </a:lnTo>
                <a:close/>
              </a:path>
            </a:pathLst>
          </a:custGeom>
          <a:solidFill>
            <a:srgbClr val="EFEFF0"/>
          </a:solidFill>
          <a:ln>
            <a:noFill/>
          </a:ln>
          <a:extLst>
            <a:ext uri="{91240B29-F687-4F45-9708-019B960494DF}">
              <a14:hiddenLine xmlns=""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2" name="2"/>
          <p:cNvSpPr/>
          <p:nvPr userDrawn="1"/>
        </p:nvSpPr>
        <p:spPr bwMode="auto">
          <a:xfrm>
            <a:off x="6178314" y="3098667"/>
            <a:ext cx="2983312" cy="2069021"/>
          </a:xfrm>
          <a:custGeom>
            <a:avLst/>
            <a:gdLst>
              <a:gd name="connsiteX0" fmla="*/ 3977749 w 3977749"/>
              <a:gd name="connsiteY0" fmla="*/ 0 h 2758695"/>
              <a:gd name="connsiteX1" fmla="*/ 3977749 w 3977749"/>
              <a:gd name="connsiteY1" fmla="*/ 2758695 h 2758695"/>
              <a:gd name="connsiteX2" fmla="*/ 626774 w 3977749"/>
              <a:gd name="connsiteY2" fmla="*/ 2758695 h 2758695"/>
              <a:gd name="connsiteX3" fmla="*/ 0 w 3977749"/>
              <a:gd name="connsiteY3" fmla="*/ 2734703 h 2758695"/>
            </a:gdLst>
            <a:ahLst/>
            <a:cxnLst>
              <a:cxn ang="0">
                <a:pos x="connsiteX0" y="connsiteY0"/>
              </a:cxn>
              <a:cxn ang="0">
                <a:pos x="connsiteX1" y="connsiteY1"/>
              </a:cxn>
              <a:cxn ang="0">
                <a:pos x="connsiteX2" y="connsiteY2"/>
              </a:cxn>
              <a:cxn ang="0">
                <a:pos x="connsiteX3" y="connsiteY3"/>
              </a:cxn>
            </a:cxnLst>
            <a:rect l="l" t="t" r="r" b="b"/>
            <a:pathLst>
              <a:path w="3977749" h="2758695">
                <a:moveTo>
                  <a:pt x="3977749" y="0"/>
                </a:moveTo>
                <a:lnTo>
                  <a:pt x="3977749" y="2758695"/>
                </a:lnTo>
                <a:lnTo>
                  <a:pt x="626774" y="2758695"/>
                </a:lnTo>
                <a:lnTo>
                  <a:pt x="0" y="2734703"/>
                </a:lnTo>
                <a:close/>
              </a:path>
            </a:pathLst>
          </a:custGeom>
          <a:solidFill>
            <a:srgbClr val="159EBE"/>
          </a:solidFill>
          <a:ln>
            <a:noFill/>
          </a:ln>
          <a:extLst>
            <a:ext uri="{91240B29-F687-4F45-9708-019B960494DF}">
              <a14:hiddenLine xmlns=""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3" name="1"/>
          <p:cNvSpPr/>
          <p:nvPr userDrawn="1"/>
        </p:nvSpPr>
        <p:spPr bwMode="auto">
          <a:xfrm>
            <a:off x="5906682" y="3674391"/>
            <a:ext cx="3254944" cy="1493297"/>
          </a:xfrm>
          <a:custGeom>
            <a:avLst/>
            <a:gdLst>
              <a:gd name="connsiteX0" fmla="*/ 4339925 w 4339925"/>
              <a:gd name="connsiteY0" fmla="*/ 0 h 1991063"/>
              <a:gd name="connsiteX1" fmla="*/ 4339925 w 4339925"/>
              <a:gd name="connsiteY1" fmla="*/ 913141 h 1991063"/>
              <a:gd name="connsiteX2" fmla="*/ 305017 w 4339925"/>
              <a:gd name="connsiteY2" fmla="*/ 1991063 h 1991063"/>
              <a:gd name="connsiteX3" fmla="*/ 0 w 4339925"/>
              <a:gd name="connsiteY3" fmla="*/ 1991063 h 1991063"/>
            </a:gdLst>
            <a:ahLst/>
            <a:cxnLst>
              <a:cxn ang="0">
                <a:pos x="connsiteX0" y="connsiteY0"/>
              </a:cxn>
              <a:cxn ang="0">
                <a:pos x="connsiteX1" y="connsiteY1"/>
              </a:cxn>
              <a:cxn ang="0">
                <a:pos x="connsiteX2" y="connsiteY2"/>
              </a:cxn>
              <a:cxn ang="0">
                <a:pos x="connsiteX3" y="connsiteY3"/>
              </a:cxn>
            </a:cxnLst>
            <a:rect l="l" t="t" r="r" b="b"/>
            <a:pathLst>
              <a:path w="4339925" h="1991063">
                <a:moveTo>
                  <a:pt x="4339925" y="0"/>
                </a:moveTo>
                <a:lnTo>
                  <a:pt x="4339925" y="913141"/>
                </a:lnTo>
                <a:lnTo>
                  <a:pt x="305017" y="1991063"/>
                </a:lnTo>
                <a:lnTo>
                  <a:pt x="0" y="1991063"/>
                </a:lnTo>
                <a:close/>
              </a:path>
            </a:pathLst>
          </a:custGeom>
          <a:solidFill>
            <a:srgbClr val="8CC345"/>
          </a:solidFill>
          <a:ln>
            <a:noFill/>
          </a:ln>
          <a:extLst>
            <a:ext uri="{91240B29-F687-4F45-9708-019B960494DF}">
              <a14:hiddenLine xmlns=""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23" name="任意多边形 22"/>
          <p:cNvSpPr/>
          <p:nvPr userDrawn="1"/>
        </p:nvSpPr>
        <p:spPr>
          <a:xfrm>
            <a:off x="1378585" y="1202055"/>
            <a:ext cx="7392035" cy="2171700"/>
          </a:xfrm>
          <a:custGeom>
            <a:avLst/>
            <a:gdLst>
              <a:gd name="connsiteX0" fmla="*/ 0 w 6585492"/>
              <a:gd name="connsiteY0" fmla="*/ 0 h 2171406"/>
              <a:gd name="connsiteX1" fmla="*/ 1849289 w 6585492"/>
              <a:gd name="connsiteY1" fmla="*/ 0 h 2171406"/>
              <a:gd name="connsiteX2" fmla="*/ 1849289 w 6585492"/>
              <a:gd name="connsiteY2" fmla="*/ 149501 h 2171406"/>
              <a:gd name="connsiteX3" fmla="*/ 149501 w 6585492"/>
              <a:gd name="connsiteY3" fmla="*/ 149501 h 2171406"/>
              <a:gd name="connsiteX4" fmla="*/ 149501 w 6585492"/>
              <a:gd name="connsiteY4" fmla="*/ 2021905 h 2171406"/>
              <a:gd name="connsiteX5" fmla="*/ 6435991 w 6585492"/>
              <a:gd name="connsiteY5" fmla="*/ 2021905 h 2171406"/>
              <a:gd name="connsiteX6" fmla="*/ 6435991 w 6585492"/>
              <a:gd name="connsiteY6" fmla="*/ 149501 h 2171406"/>
              <a:gd name="connsiteX7" fmla="*/ 4399901 w 6585492"/>
              <a:gd name="connsiteY7" fmla="*/ 149501 h 2171406"/>
              <a:gd name="connsiteX8" fmla="*/ 4399901 w 6585492"/>
              <a:gd name="connsiteY8" fmla="*/ 0 h 2171406"/>
              <a:gd name="connsiteX9" fmla="*/ 6585492 w 6585492"/>
              <a:gd name="connsiteY9" fmla="*/ 0 h 2171406"/>
              <a:gd name="connsiteX10" fmla="*/ 6585492 w 6585492"/>
              <a:gd name="connsiteY10" fmla="*/ 2171406 h 2171406"/>
              <a:gd name="connsiteX11" fmla="*/ 0 w 6585492"/>
              <a:gd name="connsiteY11" fmla="*/ 2171406 h 2171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85492" h="2171406">
                <a:moveTo>
                  <a:pt x="0" y="0"/>
                </a:moveTo>
                <a:lnTo>
                  <a:pt x="1849289" y="0"/>
                </a:lnTo>
                <a:lnTo>
                  <a:pt x="1849289" y="149501"/>
                </a:lnTo>
                <a:lnTo>
                  <a:pt x="149501" y="149501"/>
                </a:lnTo>
                <a:lnTo>
                  <a:pt x="149501" y="2021905"/>
                </a:lnTo>
                <a:lnTo>
                  <a:pt x="6435991" y="2021905"/>
                </a:lnTo>
                <a:lnTo>
                  <a:pt x="6435991" y="149501"/>
                </a:lnTo>
                <a:lnTo>
                  <a:pt x="4399901" y="149501"/>
                </a:lnTo>
                <a:lnTo>
                  <a:pt x="4399901" y="0"/>
                </a:lnTo>
                <a:lnTo>
                  <a:pt x="6585492" y="0"/>
                </a:lnTo>
                <a:lnTo>
                  <a:pt x="6585492" y="2171406"/>
                </a:lnTo>
                <a:lnTo>
                  <a:pt x="0" y="2171406"/>
                </a:lnTo>
                <a:close/>
              </a:path>
            </a:pathLst>
          </a:cu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pic>
        <p:nvPicPr>
          <p:cNvPr id="56" name="图片 55" descr="乘联会组合LOGO"/>
          <p:cNvPicPr>
            <a:picLocks noChangeAspect="1"/>
          </p:cNvPicPr>
          <p:nvPr userDrawn="1"/>
        </p:nvPicPr>
        <p:blipFill>
          <a:blip r:embed="rId4" cstate="print"/>
          <a:stretch>
            <a:fillRect/>
          </a:stretch>
        </p:blipFill>
        <p:spPr>
          <a:xfrm>
            <a:off x="7895590" y="101600"/>
            <a:ext cx="1125220" cy="392430"/>
          </a:xfrm>
          <a:prstGeom prst="rect">
            <a:avLst/>
          </a:prstGeom>
        </p:spPr>
      </p:pic>
      <p:sp>
        <p:nvSpPr>
          <p:cNvPr id="21" name="PA_文本框 23"/>
          <p:cNvSpPr txBox="1"/>
          <p:nvPr userDrawn="1">
            <p:custDataLst>
              <p:tags r:id="rId1"/>
            </p:custDataLst>
          </p:nvPr>
        </p:nvSpPr>
        <p:spPr>
          <a:xfrm>
            <a:off x="3710004" y="2814988"/>
            <a:ext cx="2305685" cy="3371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i="0" u="none" strike="noStrike" kern="1200" cap="none" spc="0" normalizeH="0" baseline="0" noProof="0" dirty="0" smtClean="0">
                <a:ln>
                  <a:noFill/>
                </a:ln>
                <a:solidFill>
                  <a:srgbClr val="159EBE"/>
                </a:solidFill>
                <a:effectLst/>
                <a:uLnTx/>
                <a:uFillTx/>
                <a:cs typeface="+mn-ea"/>
                <a:sym typeface="+mn-lt"/>
              </a:rPr>
              <a:t>专业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共享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高效</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创新</a:t>
            </a:r>
          </a:p>
        </p:txBody>
      </p:sp>
      <p:pic>
        <p:nvPicPr>
          <p:cNvPr id="8" name="图片 43027" descr="微信二维码"/>
          <p:cNvPicPr>
            <a:picLocks noChangeAspect="1"/>
          </p:cNvPicPr>
          <p:nvPr userDrawn="1"/>
        </p:nvPicPr>
        <p:blipFill>
          <a:blip r:embed="rId5" cstate="print"/>
          <a:stretch>
            <a:fillRect/>
          </a:stretch>
        </p:blipFill>
        <p:spPr>
          <a:xfrm>
            <a:off x="635" y="4173855"/>
            <a:ext cx="981075" cy="963295"/>
          </a:xfrm>
          <a:prstGeom prst="rect">
            <a:avLst/>
          </a:prstGeom>
          <a:noFill/>
          <a:ln w="9525">
            <a:noFill/>
          </a:ln>
        </p:spPr>
      </p:pic>
      <p:sp>
        <p:nvSpPr>
          <p:cNvPr id="9" name="PA_文本框 23"/>
          <p:cNvSpPr txBox="1"/>
          <p:nvPr userDrawn="1">
            <p:custDataLst>
              <p:tags r:id="rId2"/>
            </p:custDataLst>
          </p:nvPr>
        </p:nvSpPr>
        <p:spPr>
          <a:xfrm>
            <a:off x="3730006" y="914433"/>
            <a:ext cx="2214880" cy="706755"/>
          </a:xfrm>
          <a:prstGeom prst="rect">
            <a:avLst/>
          </a:prstGeom>
          <a:noFill/>
        </p:spPr>
        <p:txBody>
          <a:bodyPr wrap="none" rtlCol="0">
            <a:spAutoFit/>
            <a:scene3d>
              <a:camera prst="orthographicFront"/>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u="none" strike="noStrike" kern="1200" cap="none" spc="0" normalizeH="0" baseline="0" noProof="0" dirty="0" smtClean="0">
                <a:ln w="10160">
                  <a:solidFill>
                    <a:schemeClr val="bg1"/>
                  </a:solidFill>
                  <a:prstDash val="solid"/>
                </a:ln>
                <a:solidFill>
                  <a:srgbClr val="8CC345"/>
                </a:solidFill>
                <a:effectLst>
                  <a:outerShdw blurRad="38100" dist="22860" dir="5400000" algn="tl" rotWithShape="0">
                    <a:srgbClr val="000000">
                      <a:alpha val="30000"/>
                    </a:srgbClr>
                  </a:outerShdw>
                </a:effectLst>
                <a:uLnTx/>
                <a:uFillTx/>
                <a:cs typeface="+mn-ea"/>
                <a:sym typeface="+mn-lt"/>
              </a:rPr>
              <a:t>政策分析</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2023/4/19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2023/4/19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2023/4/19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2023/4/19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2023/4/19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2023/4/19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2023/4/19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2023/4/19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2023/4/19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1" name="任意多边形 10"/>
          <p:cNvSpPr/>
          <p:nvPr userDrawn="1"/>
        </p:nvSpPr>
        <p:spPr>
          <a:xfrm>
            <a:off x="1681888" y="250814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userDrawn="1"/>
        </p:nvSpPr>
        <p:spPr>
          <a:xfrm>
            <a:off x="2124075" y="251084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感谢关注！</a:t>
            </a:r>
            <a:endPar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cs typeface="Meiryo" panose="020B0604030504040204" pitchFamily="34" charset="-128"/>
              <a:sym typeface="+mn-ea"/>
            </a:endParaRPr>
          </a:p>
        </p:txBody>
      </p:sp>
      <p:sp>
        <p:nvSpPr>
          <p:cNvPr id="18" name="矩形 17"/>
          <p:cNvSpPr/>
          <p:nvPr userDrawn="1"/>
        </p:nvSpPr>
        <p:spPr>
          <a:xfrm>
            <a:off x="1" y="1935019"/>
            <a:ext cx="6984207" cy="581458"/>
          </a:xfrm>
          <a:prstGeom prst="rect">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更多内容敬请关注乘联会官网及公众号</a:t>
            </a:r>
          </a:p>
        </p:txBody>
      </p:sp>
      <p:sp>
        <p:nvSpPr>
          <p:cNvPr id="19" name="直角三角形 18"/>
          <p:cNvSpPr/>
          <p:nvPr userDrawn="1"/>
        </p:nvSpPr>
        <p:spPr>
          <a:xfrm>
            <a:off x="6984207" y="1931989"/>
            <a:ext cx="640276" cy="584488"/>
          </a:xfrm>
          <a:prstGeom prst="rtTriangle">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0" name="文本框 19"/>
          <p:cNvSpPr txBox="1"/>
          <p:nvPr userDrawn="1"/>
        </p:nvSpPr>
        <p:spPr>
          <a:xfrm>
            <a:off x="1163955" y="395605"/>
            <a:ext cx="3086100" cy="306705"/>
          </a:xfrm>
          <a:prstGeom prst="rect">
            <a:avLst/>
          </a:prstGeom>
          <a:noFill/>
        </p:spPr>
        <p:txBody>
          <a:bodyPr wrap="square" rtlCol="0">
            <a:spAutoFit/>
          </a:bodyPr>
          <a:lstStyle/>
          <a:p>
            <a:r>
              <a:rPr lang="zh-CN" altLang="en-US" sz="1400" b="1">
                <a:solidFill>
                  <a:srgbClr val="159EBE"/>
                </a:solidFill>
                <a:latin typeface="微软雅黑" panose="020B0503020204020204" pitchFamily="34" charset="-122"/>
                <a:ea typeface="微软雅黑" panose="020B0503020204020204" pitchFamily="34" charset="-122"/>
              </a:rPr>
              <a:t>如有疑问或需求请联系乘联会秘书处</a:t>
            </a:r>
          </a:p>
        </p:txBody>
      </p:sp>
      <p:sp>
        <p:nvSpPr>
          <p:cNvPr id="27" name="文本框 26"/>
          <p:cNvSpPr txBox="1"/>
          <p:nvPr userDrawn="1"/>
        </p:nvSpPr>
        <p:spPr>
          <a:xfrm>
            <a:off x="2458085" y="1030605"/>
            <a:ext cx="104457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021-52680968</a:t>
            </a:r>
          </a:p>
        </p:txBody>
      </p:sp>
      <p:sp>
        <p:nvSpPr>
          <p:cNvPr id="28" name="文本框 27"/>
          <p:cNvSpPr txBox="1"/>
          <p:nvPr userDrawn="1"/>
        </p:nvSpPr>
        <p:spPr>
          <a:xfrm>
            <a:off x="2465070" y="1252220"/>
            <a:ext cx="194881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cpcanews@sxtauto.com.cn</a:t>
            </a:r>
          </a:p>
        </p:txBody>
      </p:sp>
      <p:sp>
        <p:nvSpPr>
          <p:cNvPr id="29" name="文本框 28"/>
          <p:cNvSpPr txBox="1"/>
          <p:nvPr userDrawn="1"/>
        </p:nvSpPr>
        <p:spPr>
          <a:xfrm>
            <a:off x="2475230" y="1474470"/>
            <a:ext cx="1442720"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www.cpcaauto.com</a:t>
            </a:r>
          </a:p>
        </p:txBody>
      </p:sp>
      <p:pic>
        <p:nvPicPr>
          <p:cNvPr id="30" name="图片 29" descr="乘早读"/>
          <p:cNvPicPr>
            <a:picLocks noChangeAspect="1"/>
          </p:cNvPicPr>
          <p:nvPr userDrawn="1"/>
        </p:nvPicPr>
        <p:blipFill>
          <a:blip r:embed="rId3" cstate="print"/>
          <a:stretch>
            <a:fillRect/>
          </a:stretch>
        </p:blipFill>
        <p:spPr>
          <a:xfrm>
            <a:off x="6870700" y="758190"/>
            <a:ext cx="981710" cy="981710"/>
          </a:xfrm>
          <a:prstGeom prst="rect">
            <a:avLst/>
          </a:prstGeom>
        </p:spPr>
      </p:pic>
      <p:pic>
        <p:nvPicPr>
          <p:cNvPr id="31" name="图片 43027" descr="微信二维码"/>
          <p:cNvPicPr>
            <a:picLocks noChangeAspect="1"/>
          </p:cNvPicPr>
          <p:nvPr userDrawn="1"/>
        </p:nvPicPr>
        <p:blipFill>
          <a:blip r:embed="rId4" cstate="print"/>
          <a:stretch>
            <a:fillRect/>
          </a:stretch>
        </p:blipFill>
        <p:spPr>
          <a:xfrm>
            <a:off x="5937250" y="757555"/>
            <a:ext cx="1014095" cy="995045"/>
          </a:xfrm>
          <a:prstGeom prst="rect">
            <a:avLst/>
          </a:prstGeom>
          <a:noFill/>
          <a:ln w="9525">
            <a:noFill/>
          </a:ln>
        </p:spPr>
      </p:pic>
      <p:cxnSp>
        <p:nvCxnSpPr>
          <p:cNvPr id="32" name="直接连接符 31"/>
          <p:cNvCxnSpPr/>
          <p:nvPr userDrawn="1"/>
        </p:nvCxnSpPr>
        <p:spPr>
          <a:xfrm>
            <a:off x="5897245" y="83439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3" name="Freeform 51"/>
          <p:cNvSpPr>
            <a:spLocks noChangeArrowheads="1"/>
          </p:cNvSpPr>
          <p:nvPr userDrawn="1"/>
        </p:nvSpPr>
        <p:spPr bwMode="auto">
          <a:xfrm>
            <a:off x="2238375" y="1297305"/>
            <a:ext cx="208280" cy="158115"/>
          </a:xfrm>
          <a:custGeom>
            <a:avLst/>
            <a:gdLst>
              <a:gd name="T0" fmla="*/ 8120 w 461"/>
              <a:gd name="T1" fmla="*/ 12182 h 285"/>
              <a:gd name="T2" fmla="*/ 8120 w 461"/>
              <a:gd name="T3" fmla="*/ 12182 h 285"/>
              <a:gd name="T4" fmla="*/ 91576 w 461"/>
              <a:gd name="T5" fmla="*/ 56398 h 285"/>
              <a:gd name="T6" fmla="*/ 104207 w 461"/>
              <a:gd name="T7" fmla="*/ 60008 h 285"/>
              <a:gd name="T8" fmla="*/ 111876 w 461"/>
              <a:gd name="T9" fmla="*/ 56398 h 285"/>
              <a:gd name="T10" fmla="*/ 195783 w 461"/>
              <a:gd name="T11" fmla="*/ 12182 h 285"/>
              <a:gd name="T12" fmla="*/ 199843 w 461"/>
              <a:gd name="T13" fmla="*/ 0 h 285"/>
              <a:gd name="T14" fmla="*/ 8120 w 461"/>
              <a:gd name="T15" fmla="*/ 0 h 285"/>
              <a:gd name="T16" fmla="*/ 8120 w 461"/>
              <a:gd name="T17" fmla="*/ 12182 h 285"/>
              <a:gd name="T18" fmla="*/ 199843 w 461"/>
              <a:gd name="T19" fmla="*/ 36095 h 285"/>
              <a:gd name="T20" fmla="*/ 199843 w 461"/>
              <a:gd name="T21" fmla="*/ 36095 h 285"/>
              <a:gd name="T22" fmla="*/ 111876 w 461"/>
              <a:gd name="T23" fmla="*/ 80311 h 285"/>
              <a:gd name="T24" fmla="*/ 104207 w 461"/>
              <a:gd name="T25" fmla="*/ 80311 h 285"/>
              <a:gd name="T26" fmla="*/ 91576 w 461"/>
              <a:gd name="T27" fmla="*/ 80311 h 285"/>
              <a:gd name="T28" fmla="*/ 8120 w 461"/>
              <a:gd name="T29" fmla="*/ 36095 h 285"/>
              <a:gd name="T30" fmla="*/ 4060 w 461"/>
              <a:gd name="T31" fmla="*/ 36095 h 285"/>
              <a:gd name="T32" fmla="*/ 4060 w 461"/>
              <a:gd name="T33" fmla="*/ 120015 h 285"/>
              <a:gd name="T34" fmla="*/ 15789 w 461"/>
              <a:gd name="T35" fmla="*/ 128137 h 285"/>
              <a:gd name="T36" fmla="*/ 191723 w 461"/>
              <a:gd name="T37" fmla="*/ 128137 h 285"/>
              <a:gd name="T38" fmla="*/ 203903 w 461"/>
              <a:gd name="T39" fmla="*/ 120015 h 285"/>
              <a:gd name="T40" fmla="*/ 203903 w 461"/>
              <a:gd name="T41" fmla="*/ 36095 h 285"/>
              <a:gd name="T42" fmla="*/ 199843 w 461"/>
              <a:gd name="T43" fmla="*/ 36095 h 2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solidFill>
            <a:srgbClr val="159EBE"/>
          </a:solidFill>
          <a:ln>
            <a:noFill/>
          </a:ln>
          <a:effectLst/>
          <a:extLst>
            <a:ext uri="{91240B29-F687-4F45-9708-019B960494DF}">
              <a14:hiddenLine xmlns="" xmlns:a14="http://schemas.microsoft.com/office/drawing/2010/main" w="9525">
                <a:solidFill>
                  <a:srgbClr val="808080"/>
                </a:solidFill>
                <a:bevel/>
              </a14:hiddenLine>
            </a:ext>
            <a:ext uri="{AF507438-7753-43E0-B8FC-AC1667EBCBE1}">
              <a14:hiddenEffects xmln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grpSp>
        <p:nvGrpSpPr>
          <p:cNvPr id="46" name="Group 20"/>
          <p:cNvGrpSpPr>
            <a:grpSpLocks noChangeAspect="1"/>
          </p:cNvGrpSpPr>
          <p:nvPr userDrawn="1"/>
        </p:nvGrpSpPr>
        <p:grpSpPr bwMode="auto">
          <a:xfrm>
            <a:off x="5194935" y="978535"/>
            <a:ext cx="586740" cy="508000"/>
            <a:chOff x="1536" y="46"/>
            <a:chExt cx="4737" cy="4097"/>
          </a:xfrm>
          <a:solidFill>
            <a:srgbClr val="159EBE"/>
          </a:solidFill>
        </p:grpSpPr>
        <p:sp>
          <p:nvSpPr>
            <p:cNvPr id="47" name="Freeform 22"/>
            <p:cNvSpPr>
              <a:spLocks noEditPoints="1"/>
            </p:cNvSpPr>
            <p:nvPr/>
          </p:nvSpPr>
          <p:spPr bwMode="auto">
            <a:xfrm>
              <a:off x="3565" y="1576"/>
              <a:ext cx="2708" cy="2567"/>
            </a:xfrm>
            <a:custGeom>
              <a:avLst/>
              <a:gdLst>
                <a:gd name="T0" fmla="*/ 1163 w 1417"/>
                <a:gd name="T1" fmla="*/ 1343 h 1343"/>
                <a:gd name="T2" fmla="*/ 1096 w 1417"/>
                <a:gd name="T3" fmla="*/ 1277 h 1343"/>
                <a:gd name="T4" fmla="*/ 984 w 1417"/>
                <a:gd name="T5" fmla="*/ 1197 h 1343"/>
                <a:gd name="T6" fmla="*/ 912 w 1417"/>
                <a:gd name="T7" fmla="*/ 1192 h 1343"/>
                <a:gd name="T8" fmla="*/ 906 w 1417"/>
                <a:gd name="T9" fmla="*/ 1193 h 1343"/>
                <a:gd name="T10" fmla="*/ 671 w 1417"/>
                <a:gd name="T11" fmla="*/ 1200 h 1343"/>
                <a:gd name="T12" fmla="*/ 473 w 1417"/>
                <a:gd name="T13" fmla="*/ 1164 h 1343"/>
                <a:gd name="T14" fmla="*/ 242 w 1417"/>
                <a:gd name="T15" fmla="*/ 1048 h 1343"/>
                <a:gd name="T16" fmla="*/ 84 w 1417"/>
                <a:gd name="T17" fmla="*/ 873 h 1343"/>
                <a:gd name="T18" fmla="*/ 24 w 1417"/>
                <a:gd name="T19" fmla="*/ 734 h 1343"/>
                <a:gd name="T20" fmla="*/ 7 w 1417"/>
                <a:gd name="T21" fmla="*/ 555 h 1343"/>
                <a:gd name="T22" fmla="*/ 112 w 1417"/>
                <a:gd name="T23" fmla="*/ 288 h 1343"/>
                <a:gd name="T24" fmla="*/ 395 w 1417"/>
                <a:gd name="T25" fmla="*/ 66 h 1343"/>
                <a:gd name="T26" fmla="*/ 585 w 1417"/>
                <a:gd name="T27" fmla="*/ 14 h 1343"/>
                <a:gd name="T28" fmla="*/ 703 w 1417"/>
                <a:gd name="T29" fmla="*/ 1 h 1343"/>
                <a:gd name="T30" fmla="*/ 917 w 1417"/>
                <a:gd name="T31" fmla="*/ 29 h 1343"/>
                <a:gd name="T32" fmla="*/ 1283 w 1417"/>
                <a:gd name="T33" fmla="*/ 256 h 1343"/>
                <a:gd name="T34" fmla="*/ 1394 w 1417"/>
                <a:gd name="T35" fmla="*/ 463 h 1343"/>
                <a:gd name="T36" fmla="*/ 1415 w 1417"/>
                <a:gd name="T37" fmla="*/ 610 h 1343"/>
                <a:gd name="T38" fmla="*/ 1305 w 1417"/>
                <a:gd name="T39" fmla="*/ 917 h 1343"/>
                <a:gd name="T40" fmla="*/ 1215 w 1417"/>
                <a:gd name="T41" fmla="*/ 1008 h 1343"/>
                <a:gd name="T42" fmla="*/ 1152 w 1417"/>
                <a:gd name="T43" fmla="*/ 1139 h 1343"/>
                <a:gd name="T44" fmla="*/ 1153 w 1417"/>
                <a:gd name="T45" fmla="*/ 1245 h 1343"/>
                <a:gd name="T46" fmla="*/ 1165 w 1417"/>
                <a:gd name="T47" fmla="*/ 1309 h 1343"/>
                <a:gd name="T48" fmla="*/ 1169 w 1417"/>
                <a:gd name="T49" fmla="*/ 1340 h 1343"/>
                <a:gd name="T50" fmla="*/ 1163 w 1417"/>
                <a:gd name="T51" fmla="*/ 1343 h 1343"/>
                <a:gd name="T52" fmla="*/ 868 w 1417"/>
                <a:gd name="T53" fmla="*/ 399 h 1343"/>
                <a:gd name="T54" fmla="*/ 977 w 1417"/>
                <a:gd name="T55" fmla="*/ 509 h 1343"/>
                <a:gd name="T56" fmla="*/ 1088 w 1417"/>
                <a:gd name="T57" fmla="*/ 402 h 1343"/>
                <a:gd name="T58" fmla="*/ 978 w 1417"/>
                <a:gd name="T59" fmla="*/ 288 h 1343"/>
                <a:gd name="T60" fmla="*/ 868 w 1417"/>
                <a:gd name="T61" fmla="*/ 399 h 1343"/>
                <a:gd name="T62" fmla="*/ 485 w 1417"/>
                <a:gd name="T63" fmla="*/ 285 h 1343"/>
                <a:gd name="T64" fmla="*/ 372 w 1417"/>
                <a:gd name="T65" fmla="*/ 392 h 1343"/>
                <a:gd name="T66" fmla="*/ 481 w 1417"/>
                <a:gd name="T67" fmla="*/ 503 h 1343"/>
                <a:gd name="T68" fmla="*/ 595 w 1417"/>
                <a:gd name="T69" fmla="*/ 395 h 1343"/>
                <a:gd name="T70" fmla="*/ 485 w 1417"/>
                <a:gd name="T71" fmla="*/ 285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17" h="1343">
                  <a:moveTo>
                    <a:pt x="1163" y="1343"/>
                  </a:moveTo>
                  <a:cubicBezTo>
                    <a:pt x="1141" y="1321"/>
                    <a:pt x="1118" y="1298"/>
                    <a:pt x="1096" y="1277"/>
                  </a:cubicBezTo>
                  <a:cubicBezTo>
                    <a:pt x="1062" y="1245"/>
                    <a:pt x="1029" y="1212"/>
                    <a:pt x="984" y="1197"/>
                  </a:cubicBezTo>
                  <a:cubicBezTo>
                    <a:pt x="962" y="1189"/>
                    <a:pt x="936" y="1193"/>
                    <a:pt x="912" y="1192"/>
                  </a:cubicBezTo>
                  <a:cubicBezTo>
                    <a:pt x="910" y="1192"/>
                    <a:pt x="908" y="1193"/>
                    <a:pt x="906" y="1193"/>
                  </a:cubicBezTo>
                  <a:cubicBezTo>
                    <a:pt x="828" y="1195"/>
                    <a:pt x="749" y="1203"/>
                    <a:pt x="671" y="1200"/>
                  </a:cubicBezTo>
                  <a:cubicBezTo>
                    <a:pt x="604" y="1197"/>
                    <a:pt x="538" y="1184"/>
                    <a:pt x="473" y="1164"/>
                  </a:cubicBezTo>
                  <a:cubicBezTo>
                    <a:pt x="389" y="1139"/>
                    <a:pt x="311" y="1100"/>
                    <a:pt x="242" y="1048"/>
                  </a:cubicBezTo>
                  <a:cubicBezTo>
                    <a:pt x="179" y="1000"/>
                    <a:pt x="125" y="943"/>
                    <a:pt x="84" y="873"/>
                  </a:cubicBezTo>
                  <a:cubicBezTo>
                    <a:pt x="58" y="829"/>
                    <a:pt x="38" y="783"/>
                    <a:pt x="24" y="734"/>
                  </a:cubicBezTo>
                  <a:cubicBezTo>
                    <a:pt x="7" y="676"/>
                    <a:pt x="0" y="615"/>
                    <a:pt x="7" y="555"/>
                  </a:cubicBezTo>
                  <a:cubicBezTo>
                    <a:pt x="19" y="457"/>
                    <a:pt x="52" y="367"/>
                    <a:pt x="112" y="288"/>
                  </a:cubicBezTo>
                  <a:cubicBezTo>
                    <a:pt x="186" y="188"/>
                    <a:pt x="281" y="115"/>
                    <a:pt x="395" y="66"/>
                  </a:cubicBezTo>
                  <a:cubicBezTo>
                    <a:pt x="455" y="40"/>
                    <a:pt x="518" y="21"/>
                    <a:pt x="585" y="14"/>
                  </a:cubicBezTo>
                  <a:cubicBezTo>
                    <a:pt x="624" y="10"/>
                    <a:pt x="664" y="0"/>
                    <a:pt x="703" y="1"/>
                  </a:cubicBezTo>
                  <a:cubicBezTo>
                    <a:pt x="775" y="4"/>
                    <a:pt x="846" y="11"/>
                    <a:pt x="917" y="29"/>
                  </a:cubicBezTo>
                  <a:cubicBezTo>
                    <a:pt x="1064" y="66"/>
                    <a:pt x="1185" y="143"/>
                    <a:pt x="1283" y="256"/>
                  </a:cubicBezTo>
                  <a:cubicBezTo>
                    <a:pt x="1336" y="316"/>
                    <a:pt x="1373" y="386"/>
                    <a:pt x="1394" y="463"/>
                  </a:cubicBezTo>
                  <a:cubicBezTo>
                    <a:pt x="1407" y="512"/>
                    <a:pt x="1417" y="560"/>
                    <a:pt x="1415" y="610"/>
                  </a:cubicBezTo>
                  <a:cubicBezTo>
                    <a:pt x="1409" y="723"/>
                    <a:pt x="1380" y="829"/>
                    <a:pt x="1305" y="917"/>
                  </a:cubicBezTo>
                  <a:cubicBezTo>
                    <a:pt x="1277" y="949"/>
                    <a:pt x="1247" y="980"/>
                    <a:pt x="1215" y="1008"/>
                  </a:cubicBezTo>
                  <a:cubicBezTo>
                    <a:pt x="1175" y="1043"/>
                    <a:pt x="1152" y="1085"/>
                    <a:pt x="1152" y="1139"/>
                  </a:cubicBezTo>
                  <a:cubicBezTo>
                    <a:pt x="1151" y="1174"/>
                    <a:pt x="1151" y="1209"/>
                    <a:pt x="1153" y="1245"/>
                  </a:cubicBezTo>
                  <a:cubicBezTo>
                    <a:pt x="1154" y="1266"/>
                    <a:pt x="1161" y="1287"/>
                    <a:pt x="1165" y="1309"/>
                  </a:cubicBezTo>
                  <a:cubicBezTo>
                    <a:pt x="1167" y="1319"/>
                    <a:pt x="1168" y="1329"/>
                    <a:pt x="1169" y="1340"/>
                  </a:cubicBezTo>
                  <a:cubicBezTo>
                    <a:pt x="1167" y="1341"/>
                    <a:pt x="1165" y="1342"/>
                    <a:pt x="1163" y="1343"/>
                  </a:cubicBezTo>
                  <a:close/>
                  <a:moveTo>
                    <a:pt x="868" y="399"/>
                  </a:moveTo>
                  <a:cubicBezTo>
                    <a:pt x="868" y="463"/>
                    <a:pt x="919" y="510"/>
                    <a:pt x="977" y="509"/>
                  </a:cubicBezTo>
                  <a:cubicBezTo>
                    <a:pt x="1039" y="509"/>
                    <a:pt x="1087" y="469"/>
                    <a:pt x="1088" y="402"/>
                  </a:cubicBezTo>
                  <a:cubicBezTo>
                    <a:pt x="1090" y="331"/>
                    <a:pt x="1036" y="289"/>
                    <a:pt x="978" y="288"/>
                  </a:cubicBezTo>
                  <a:cubicBezTo>
                    <a:pt x="921" y="287"/>
                    <a:pt x="868" y="334"/>
                    <a:pt x="868" y="399"/>
                  </a:cubicBezTo>
                  <a:close/>
                  <a:moveTo>
                    <a:pt x="485" y="285"/>
                  </a:moveTo>
                  <a:cubicBezTo>
                    <a:pt x="420" y="279"/>
                    <a:pt x="373" y="336"/>
                    <a:pt x="372" y="392"/>
                  </a:cubicBezTo>
                  <a:cubicBezTo>
                    <a:pt x="372" y="450"/>
                    <a:pt x="423" y="502"/>
                    <a:pt x="481" y="503"/>
                  </a:cubicBezTo>
                  <a:cubicBezTo>
                    <a:pt x="547" y="504"/>
                    <a:pt x="592" y="453"/>
                    <a:pt x="595" y="395"/>
                  </a:cubicBezTo>
                  <a:cubicBezTo>
                    <a:pt x="597" y="341"/>
                    <a:pt x="550" y="280"/>
                    <a:pt x="485" y="285"/>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3"/>
            <p:cNvSpPr/>
            <p:nvPr/>
          </p:nvSpPr>
          <p:spPr bwMode="auto">
            <a:xfrm>
              <a:off x="1536" y="46"/>
              <a:ext cx="3628" cy="3660"/>
            </a:xfrm>
            <a:custGeom>
              <a:avLst/>
              <a:gdLst>
                <a:gd name="T0" fmla="*/ 423 w 1899"/>
                <a:gd name="T1" fmla="*/ 1545 h 1914"/>
                <a:gd name="T2" fmla="*/ 537 w 1899"/>
                <a:gd name="T3" fmla="*/ 1495 h 1914"/>
                <a:gd name="T4" fmla="*/ 728 w 1899"/>
                <a:gd name="T5" fmla="*/ 1482 h 1914"/>
                <a:gd name="T6" fmla="*/ 835 w 1899"/>
                <a:gd name="T7" fmla="*/ 1500 h 1914"/>
                <a:gd name="T8" fmla="*/ 932 w 1899"/>
                <a:gd name="T9" fmla="*/ 1508 h 1914"/>
                <a:gd name="T10" fmla="*/ 952 w 1899"/>
                <a:gd name="T11" fmla="*/ 1533 h 1914"/>
                <a:gd name="T12" fmla="*/ 996 w 1899"/>
                <a:gd name="T13" fmla="*/ 1673 h 1914"/>
                <a:gd name="T14" fmla="*/ 977 w 1899"/>
                <a:gd name="T15" fmla="*/ 1674 h 1914"/>
                <a:gd name="T16" fmla="*/ 793 w 1899"/>
                <a:gd name="T17" fmla="*/ 1664 h 1914"/>
                <a:gd name="T18" fmla="*/ 702 w 1899"/>
                <a:gd name="T19" fmla="*/ 1645 h 1914"/>
                <a:gd name="T20" fmla="*/ 590 w 1899"/>
                <a:gd name="T21" fmla="*/ 1653 h 1914"/>
                <a:gd name="T22" fmla="*/ 407 w 1899"/>
                <a:gd name="T23" fmla="*/ 1757 h 1914"/>
                <a:gd name="T24" fmla="*/ 240 w 1899"/>
                <a:gd name="T25" fmla="*/ 1858 h 1914"/>
                <a:gd name="T26" fmla="*/ 142 w 1899"/>
                <a:gd name="T27" fmla="*/ 1914 h 1914"/>
                <a:gd name="T28" fmla="*/ 153 w 1899"/>
                <a:gd name="T29" fmla="*/ 1865 h 1914"/>
                <a:gd name="T30" fmla="*/ 221 w 1899"/>
                <a:gd name="T31" fmla="*/ 1644 h 1914"/>
                <a:gd name="T32" fmla="*/ 253 w 1899"/>
                <a:gd name="T33" fmla="*/ 1484 h 1914"/>
                <a:gd name="T34" fmla="*/ 192 w 1899"/>
                <a:gd name="T35" fmla="*/ 1342 h 1914"/>
                <a:gd name="T36" fmla="*/ 114 w 1899"/>
                <a:gd name="T37" fmla="*/ 1236 h 1914"/>
                <a:gd name="T38" fmla="*/ 35 w 1899"/>
                <a:gd name="T39" fmla="*/ 1066 h 1914"/>
                <a:gd name="T40" fmla="*/ 8 w 1899"/>
                <a:gd name="T41" fmla="*/ 935 h 1914"/>
                <a:gd name="T42" fmla="*/ 1 w 1899"/>
                <a:gd name="T43" fmla="*/ 822 h 1914"/>
                <a:gd name="T44" fmla="*/ 60 w 1899"/>
                <a:gd name="T45" fmla="*/ 549 h 1914"/>
                <a:gd name="T46" fmla="*/ 207 w 1899"/>
                <a:gd name="T47" fmla="*/ 321 h 1914"/>
                <a:gd name="T48" fmla="*/ 549 w 1899"/>
                <a:gd name="T49" fmla="*/ 82 h 1914"/>
                <a:gd name="T50" fmla="*/ 751 w 1899"/>
                <a:gd name="T51" fmla="*/ 22 h 1914"/>
                <a:gd name="T52" fmla="*/ 867 w 1899"/>
                <a:gd name="T53" fmla="*/ 7 h 1914"/>
                <a:gd name="T54" fmla="*/ 1002 w 1899"/>
                <a:gd name="T55" fmla="*/ 1 h 1914"/>
                <a:gd name="T56" fmla="*/ 1113 w 1899"/>
                <a:gd name="T57" fmla="*/ 14 h 1914"/>
                <a:gd name="T58" fmla="*/ 1208 w 1899"/>
                <a:gd name="T59" fmla="*/ 31 h 1914"/>
                <a:gd name="T60" fmla="*/ 1371 w 1899"/>
                <a:gd name="T61" fmla="*/ 84 h 1914"/>
                <a:gd name="T62" fmla="*/ 1548 w 1899"/>
                <a:gd name="T63" fmla="*/ 178 h 1914"/>
                <a:gd name="T64" fmla="*/ 1684 w 1899"/>
                <a:gd name="T65" fmla="*/ 291 h 1914"/>
                <a:gd name="T66" fmla="*/ 1863 w 1899"/>
                <a:gd name="T67" fmla="*/ 553 h 1914"/>
                <a:gd name="T68" fmla="*/ 1897 w 1899"/>
                <a:gd name="T69" fmla="*/ 652 h 1914"/>
                <a:gd name="T70" fmla="*/ 1898 w 1899"/>
                <a:gd name="T71" fmla="*/ 669 h 1914"/>
                <a:gd name="T72" fmla="*/ 1740 w 1899"/>
                <a:gd name="T73" fmla="*/ 669 h 1914"/>
                <a:gd name="T74" fmla="*/ 1724 w 1899"/>
                <a:gd name="T75" fmla="*/ 657 h 1914"/>
                <a:gd name="T76" fmla="*/ 1585 w 1899"/>
                <a:gd name="T77" fmla="*/ 427 h 1914"/>
                <a:gd name="T78" fmla="*/ 1322 w 1899"/>
                <a:gd name="T79" fmla="*/ 242 h 1914"/>
                <a:gd name="T80" fmla="*/ 1189 w 1899"/>
                <a:gd name="T81" fmla="*/ 198 h 1914"/>
                <a:gd name="T82" fmla="*/ 1037 w 1899"/>
                <a:gd name="T83" fmla="*/ 173 h 1914"/>
                <a:gd name="T84" fmla="*/ 910 w 1899"/>
                <a:gd name="T85" fmla="*/ 168 h 1914"/>
                <a:gd name="T86" fmla="*/ 658 w 1899"/>
                <a:gd name="T87" fmla="*/ 219 h 1914"/>
                <a:gd name="T88" fmla="*/ 347 w 1899"/>
                <a:gd name="T89" fmla="*/ 415 h 1914"/>
                <a:gd name="T90" fmla="*/ 199 w 1899"/>
                <a:gd name="T91" fmla="*/ 654 h 1914"/>
                <a:gd name="T92" fmla="*/ 174 w 1899"/>
                <a:gd name="T93" fmla="*/ 770 h 1914"/>
                <a:gd name="T94" fmla="*/ 168 w 1899"/>
                <a:gd name="T95" fmla="*/ 871 h 1914"/>
                <a:gd name="T96" fmla="*/ 203 w 1899"/>
                <a:gd name="T97" fmla="*/ 1041 h 1914"/>
                <a:gd name="T98" fmla="*/ 328 w 1899"/>
                <a:gd name="T99" fmla="*/ 1248 h 1914"/>
                <a:gd name="T100" fmla="*/ 410 w 1899"/>
                <a:gd name="T101" fmla="*/ 1382 h 1914"/>
                <a:gd name="T102" fmla="*/ 424 w 1899"/>
                <a:gd name="T103" fmla="*/ 1493 h 1914"/>
                <a:gd name="T104" fmla="*/ 423 w 1899"/>
                <a:gd name="T105" fmla="*/ 1545 h 1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99" h="1914">
                  <a:moveTo>
                    <a:pt x="423" y="1545"/>
                  </a:moveTo>
                  <a:cubicBezTo>
                    <a:pt x="464" y="1527"/>
                    <a:pt x="500" y="1510"/>
                    <a:pt x="537" y="1495"/>
                  </a:cubicBezTo>
                  <a:cubicBezTo>
                    <a:pt x="599" y="1472"/>
                    <a:pt x="662" y="1466"/>
                    <a:pt x="728" y="1482"/>
                  </a:cubicBezTo>
                  <a:cubicBezTo>
                    <a:pt x="763" y="1490"/>
                    <a:pt x="799" y="1495"/>
                    <a:pt x="835" y="1500"/>
                  </a:cubicBezTo>
                  <a:cubicBezTo>
                    <a:pt x="867" y="1504"/>
                    <a:pt x="900" y="1507"/>
                    <a:pt x="932" y="1508"/>
                  </a:cubicBezTo>
                  <a:cubicBezTo>
                    <a:pt x="951" y="1508"/>
                    <a:pt x="949" y="1524"/>
                    <a:pt x="952" y="1533"/>
                  </a:cubicBezTo>
                  <a:cubicBezTo>
                    <a:pt x="968" y="1579"/>
                    <a:pt x="981" y="1625"/>
                    <a:pt x="996" y="1673"/>
                  </a:cubicBezTo>
                  <a:cubicBezTo>
                    <a:pt x="991" y="1674"/>
                    <a:pt x="984" y="1675"/>
                    <a:pt x="977" y="1674"/>
                  </a:cubicBezTo>
                  <a:cubicBezTo>
                    <a:pt x="916" y="1671"/>
                    <a:pt x="854" y="1670"/>
                    <a:pt x="793" y="1664"/>
                  </a:cubicBezTo>
                  <a:cubicBezTo>
                    <a:pt x="762" y="1662"/>
                    <a:pt x="732" y="1650"/>
                    <a:pt x="702" y="1645"/>
                  </a:cubicBezTo>
                  <a:cubicBezTo>
                    <a:pt x="664" y="1638"/>
                    <a:pt x="627" y="1638"/>
                    <a:pt x="590" y="1653"/>
                  </a:cubicBezTo>
                  <a:cubicBezTo>
                    <a:pt x="524" y="1679"/>
                    <a:pt x="467" y="1720"/>
                    <a:pt x="407" y="1757"/>
                  </a:cubicBezTo>
                  <a:cubicBezTo>
                    <a:pt x="352" y="1791"/>
                    <a:pt x="296" y="1825"/>
                    <a:pt x="240" y="1858"/>
                  </a:cubicBezTo>
                  <a:cubicBezTo>
                    <a:pt x="209" y="1876"/>
                    <a:pt x="178" y="1894"/>
                    <a:pt x="142" y="1914"/>
                  </a:cubicBezTo>
                  <a:cubicBezTo>
                    <a:pt x="147" y="1894"/>
                    <a:pt x="149" y="1879"/>
                    <a:pt x="153" y="1865"/>
                  </a:cubicBezTo>
                  <a:cubicBezTo>
                    <a:pt x="176" y="1791"/>
                    <a:pt x="201" y="1718"/>
                    <a:pt x="221" y="1644"/>
                  </a:cubicBezTo>
                  <a:cubicBezTo>
                    <a:pt x="236" y="1591"/>
                    <a:pt x="251" y="1538"/>
                    <a:pt x="253" y="1484"/>
                  </a:cubicBezTo>
                  <a:cubicBezTo>
                    <a:pt x="256" y="1430"/>
                    <a:pt x="228" y="1384"/>
                    <a:pt x="192" y="1342"/>
                  </a:cubicBezTo>
                  <a:cubicBezTo>
                    <a:pt x="163" y="1309"/>
                    <a:pt x="135" y="1274"/>
                    <a:pt x="114" y="1236"/>
                  </a:cubicBezTo>
                  <a:cubicBezTo>
                    <a:pt x="84" y="1181"/>
                    <a:pt x="57" y="1124"/>
                    <a:pt x="35" y="1066"/>
                  </a:cubicBezTo>
                  <a:cubicBezTo>
                    <a:pt x="20" y="1024"/>
                    <a:pt x="14" y="979"/>
                    <a:pt x="8" y="935"/>
                  </a:cubicBezTo>
                  <a:cubicBezTo>
                    <a:pt x="3" y="897"/>
                    <a:pt x="0" y="859"/>
                    <a:pt x="1" y="822"/>
                  </a:cubicBezTo>
                  <a:cubicBezTo>
                    <a:pt x="3" y="727"/>
                    <a:pt x="23" y="636"/>
                    <a:pt x="60" y="549"/>
                  </a:cubicBezTo>
                  <a:cubicBezTo>
                    <a:pt x="96" y="464"/>
                    <a:pt x="146" y="389"/>
                    <a:pt x="207" y="321"/>
                  </a:cubicBezTo>
                  <a:cubicBezTo>
                    <a:pt x="302" y="213"/>
                    <a:pt x="419" y="137"/>
                    <a:pt x="549" y="82"/>
                  </a:cubicBezTo>
                  <a:cubicBezTo>
                    <a:pt x="614" y="55"/>
                    <a:pt x="681" y="31"/>
                    <a:pt x="751" y="22"/>
                  </a:cubicBezTo>
                  <a:cubicBezTo>
                    <a:pt x="790" y="17"/>
                    <a:pt x="828" y="10"/>
                    <a:pt x="867" y="7"/>
                  </a:cubicBezTo>
                  <a:cubicBezTo>
                    <a:pt x="912" y="3"/>
                    <a:pt x="957" y="0"/>
                    <a:pt x="1002" y="1"/>
                  </a:cubicBezTo>
                  <a:cubicBezTo>
                    <a:pt x="1039" y="2"/>
                    <a:pt x="1076" y="8"/>
                    <a:pt x="1113" y="14"/>
                  </a:cubicBezTo>
                  <a:cubicBezTo>
                    <a:pt x="1145" y="18"/>
                    <a:pt x="1177" y="23"/>
                    <a:pt x="1208" y="31"/>
                  </a:cubicBezTo>
                  <a:cubicBezTo>
                    <a:pt x="1263" y="47"/>
                    <a:pt x="1319" y="61"/>
                    <a:pt x="1371" y="84"/>
                  </a:cubicBezTo>
                  <a:cubicBezTo>
                    <a:pt x="1432" y="110"/>
                    <a:pt x="1493" y="141"/>
                    <a:pt x="1548" y="178"/>
                  </a:cubicBezTo>
                  <a:cubicBezTo>
                    <a:pt x="1597" y="210"/>
                    <a:pt x="1641" y="251"/>
                    <a:pt x="1684" y="291"/>
                  </a:cubicBezTo>
                  <a:cubicBezTo>
                    <a:pt x="1763" y="364"/>
                    <a:pt x="1820" y="454"/>
                    <a:pt x="1863" y="553"/>
                  </a:cubicBezTo>
                  <a:cubicBezTo>
                    <a:pt x="1877" y="585"/>
                    <a:pt x="1886" y="619"/>
                    <a:pt x="1897" y="652"/>
                  </a:cubicBezTo>
                  <a:cubicBezTo>
                    <a:pt x="1899" y="658"/>
                    <a:pt x="1898" y="665"/>
                    <a:pt x="1898" y="669"/>
                  </a:cubicBezTo>
                  <a:cubicBezTo>
                    <a:pt x="1844" y="669"/>
                    <a:pt x="1792" y="670"/>
                    <a:pt x="1740" y="669"/>
                  </a:cubicBezTo>
                  <a:cubicBezTo>
                    <a:pt x="1734" y="669"/>
                    <a:pt x="1726" y="662"/>
                    <a:pt x="1724" y="657"/>
                  </a:cubicBezTo>
                  <a:cubicBezTo>
                    <a:pt x="1692" y="572"/>
                    <a:pt x="1647" y="495"/>
                    <a:pt x="1585" y="427"/>
                  </a:cubicBezTo>
                  <a:cubicBezTo>
                    <a:pt x="1510" y="347"/>
                    <a:pt x="1422" y="286"/>
                    <a:pt x="1322" y="242"/>
                  </a:cubicBezTo>
                  <a:cubicBezTo>
                    <a:pt x="1279" y="224"/>
                    <a:pt x="1234" y="211"/>
                    <a:pt x="1189" y="198"/>
                  </a:cubicBezTo>
                  <a:cubicBezTo>
                    <a:pt x="1140" y="182"/>
                    <a:pt x="1089" y="174"/>
                    <a:pt x="1037" y="173"/>
                  </a:cubicBezTo>
                  <a:cubicBezTo>
                    <a:pt x="995" y="172"/>
                    <a:pt x="952" y="164"/>
                    <a:pt x="910" y="168"/>
                  </a:cubicBezTo>
                  <a:cubicBezTo>
                    <a:pt x="824" y="175"/>
                    <a:pt x="740" y="188"/>
                    <a:pt x="658" y="219"/>
                  </a:cubicBezTo>
                  <a:cubicBezTo>
                    <a:pt x="540" y="263"/>
                    <a:pt x="435" y="324"/>
                    <a:pt x="347" y="415"/>
                  </a:cubicBezTo>
                  <a:cubicBezTo>
                    <a:pt x="280" y="484"/>
                    <a:pt x="228" y="562"/>
                    <a:pt x="199" y="654"/>
                  </a:cubicBezTo>
                  <a:cubicBezTo>
                    <a:pt x="187" y="692"/>
                    <a:pt x="180" y="731"/>
                    <a:pt x="174" y="770"/>
                  </a:cubicBezTo>
                  <a:cubicBezTo>
                    <a:pt x="169" y="803"/>
                    <a:pt x="166" y="837"/>
                    <a:pt x="168" y="871"/>
                  </a:cubicBezTo>
                  <a:cubicBezTo>
                    <a:pt x="171" y="929"/>
                    <a:pt x="183" y="986"/>
                    <a:pt x="203" y="1041"/>
                  </a:cubicBezTo>
                  <a:cubicBezTo>
                    <a:pt x="232" y="1118"/>
                    <a:pt x="277" y="1184"/>
                    <a:pt x="328" y="1248"/>
                  </a:cubicBezTo>
                  <a:cubicBezTo>
                    <a:pt x="360" y="1288"/>
                    <a:pt x="386" y="1335"/>
                    <a:pt x="410" y="1382"/>
                  </a:cubicBezTo>
                  <a:cubicBezTo>
                    <a:pt x="427" y="1416"/>
                    <a:pt x="424" y="1455"/>
                    <a:pt x="424" y="1493"/>
                  </a:cubicBezTo>
                  <a:cubicBezTo>
                    <a:pt x="423" y="1510"/>
                    <a:pt x="423" y="1526"/>
                    <a:pt x="423" y="1545"/>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4"/>
            <p:cNvSpPr/>
            <p:nvPr/>
          </p:nvSpPr>
          <p:spPr bwMode="auto">
            <a:xfrm>
              <a:off x="3670" y="880"/>
              <a:ext cx="484" cy="481"/>
            </a:xfrm>
            <a:custGeom>
              <a:avLst/>
              <a:gdLst>
                <a:gd name="T0" fmla="*/ 6 w 253"/>
                <a:gd name="T1" fmla="*/ 126 h 252"/>
                <a:gd name="T2" fmla="*/ 128 w 253"/>
                <a:gd name="T3" fmla="*/ 2 h 252"/>
                <a:gd name="T4" fmla="*/ 252 w 253"/>
                <a:gd name="T5" fmla="*/ 128 h 252"/>
                <a:gd name="T6" fmla="*/ 125 w 253"/>
                <a:gd name="T7" fmla="*/ 250 h 252"/>
                <a:gd name="T8" fmla="*/ 6 w 253"/>
                <a:gd name="T9" fmla="*/ 126 h 252"/>
              </a:gdLst>
              <a:ahLst/>
              <a:cxnLst>
                <a:cxn ang="0">
                  <a:pos x="T0" y="T1"/>
                </a:cxn>
                <a:cxn ang="0">
                  <a:pos x="T2" y="T3"/>
                </a:cxn>
                <a:cxn ang="0">
                  <a:pos x="T4" y="T5"/>
                </a:cxn>
                <a:cxn ang="0">
                  <a:pos x="T6" y="T7"/>
                </a:cxn>
                <a:cxn ang="0">
                  <a:pos x="T8" y="T9"/>
                </a:cxn>
              </a:cxnLst>
              <a:rect l="0" t="0" r="r" b="b"/>
              <a:pathLst>
                <a:path w="253" h="252">
                  <a:moveTo>
                    <a:pt x="6" y="126"/>
                  </a:moveTo>
                  <a:cubicBezTo>
                    <a:pt x="0" y="59"/>
                    <a:pt x="60" y="0"/>
                    <a:pt x="128" y="2"/>
                  </a:cubicBezTo>
                  <a:cubicBezTo>
                    <a:pt x="200" y="5"/>
                    <a:pt x="252" y="58"/>
                    <a:pt x="252" y="128"/>
                  </a:cubicBezTo>
                  <a:cubicBezTo>
                    <a:pt x="253" y="192"/>
                    <a:pt x="193" y="252"/>
                    <a:pt x="125" y="250"/>
                  </a:cubicBezTo>
                  <a:cubicBezTo>
                    <a:pt x="69" y="249"/>
                    <a:pt x="0" y="201"/>
                    <a:pt x="6" y="126"/>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5"/>
            <p:cNvSpPr/>
            <p:nvPr/>
          </p:nvSpPr>
          <p:spPr bwMode="auto">
            <a:xfrm>
              <a:off x="2480" y="885"/>
              <a:ext cx="474" cy="490"/>
            </a:xfrm>
            <a:custGeom>
              <a:avLst/>
              <a:gdLst>
                <a:gd name="T0" fmla="*/ 127 w 248"/>
                <a:gd name="T1" fmla="*/ 248 h 256"/>
                <a:gd name="T2" fmla="*/ 3 w 248"/>
                <a:gd name="T3" fmla="*/ 124 h 256"/>
                <a:gd name="T4" fmla="*/ 130 w 248"/>
                <a:gd name="T5" fmla="*/ 1 h 256"/>
                <a:gd name="T6" fmla="*/ 246 w 248"/>
                <a:gd name="T7" fmla="*/ 126 h 256"/>
                <a:gd name="T8" fmla="*/ 127 w 248"/>
                <a:gd name="T9" fmla="*/ 248 h 256"/>
              </a:gdLst>
              <a:ahLst/>
              <a:cxnLst>
                <a:cxn ang="0">
                  <a:pos x="T0" y="T1"/>
                </a:cxn>
                <a:cxn ang="0">
                  <a:pos x="T2" y="T3"/>
                </a:cxn>
                <a:cxn ang="0">
                  <a:pos x="T4" y="T5"/>
                </a:cxn>
                <a:cxn ang="0">
                  <a:pos x="T6" y="T7"/>
                </a:cxn>
                <a:cxn ang="0">
                  <a:pos x="T8" y="T9"/>
                </a:cxn>
              </a:cxnLst>
              <a:rect l="0" t="0" r="r" b="b"/>
              <a:pathLst>
                <a:path w="248" h="256">
                  <a:moveTo>
                    <a:pt x="127" y="248"/>
                  </a:moveTo>
                  <a:cubicBezTo>
                    <a:pt x="55" y="252"/>
                    <a:pt x="0" y="186"/>
                    <a:pt x="3" y="124"/>
                  </a:cubicBezTo>
                  <a:cubicBezTo>
                    <a:pt x="6" y="52"/>
                    <a:pt x="54" y="3"/>
                    <a:pt x="130" y="1"/>
                  </a:cubicBezTo>
                  <a:cubicBezTo>
                    <a:pt x="195" y="0"/>
                    <a:pt x="245" y="56"/>
                    <a:pt x="246" y="126"/>
                  </a:cubicBezTo>
                  <a:cubicBezTo>
                    <a:pt x="248" y="185"/>
                    <a:pt x="194" y="256"/>
                    <a:pt x="127" y="248"/>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9" name="PA_文本框 23"/>
          <p:cNvSpPr txBox="1"/>
          <p:nvPr userDrawn="1">
            <p:custDataLst>
              <p:tags r:id="rId1"/>
            </p:custDataLst>
          </p:nvPr>
        </p:nvSpPr>
        <p:spPr>
          <a:xfrm>
            <a:off x="2644775" y="3446145"/>
            <a:ext cx="4662170" cy="1129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愿   景：最具价值的汽车信息交流平台和行业研究机构</a:t>
            </a: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宗   旨：为汽车企业服务  为中国汽车产业发展做贡献</a:t>
            </a: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价值观：专业  共享  高效  创新</a:t>
            </a: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5" name="Freeform 231"/>
          <p:cNvSpPr>
            <a:spLocks noEditPoints="1"/>
          </p:cNvSpPr>
          <p:nvPr userDrawn="1"/>
        </p:nvSpPr>
        <p:spPr>
          <a:xfrm>
            <a:off x="2239645" y="1045845"/>
            <a:ext cx="203835" cy="200025"/>
          </a:xfrm>
          <a:custGeom>
            <a:avLst/>
            <a:gdLst/>
            <a:ahLst/>
            <a:cxnLst>
              <a:cxn ang="0">
                <a:pos x="688945793" y="558997452"/>
              </a:cxn>
              <a:cxn ang="0">
                <a:pos x="560497809" y="689827597"/>
              </a:cxn>
              <a:cxn ang="0">
                <a:pos x="128447984" y="689827597"/>
              </a:cxn>
              <a:cxn ang="0">
                <a:pos x="0" y="558997452"/>
              </a:cxn>
              <a:cxn ang="0">
                <a:pos x="0" y="118935555"/>
              </a:cxn>
              <a:cxn ang="0">
                <a:pos x="128447984" y="0"/>
              </a:cxn>
              <a:cxn ang="0">
                <a:pos x="560497809" y="0"/>
              </a:cxn>
              <a:cxn ang="0">
                <a:pos x="688945793" y="118935555"/>
              </a:cxn>
              <a:cxn ang="0">
                <a:pos x="688945793" y="558997452"/>
              </a:cxn>
              <a:cxn ang="0">
                <a:pos x="572174277" y="463851078"/>
              </a:cxn>
              <a:cxn ang="0">
                <a:pos x="490435583" y="416276166"/>
              </a:cxn>
              <a:cxn ang="0">
                <a:pos x="467082646" y="404381576"/>
              </a:cxn>
              <a:cxn ang="0">
                <a:pos x="397020420" y="463851078"/>
              </a:cxn>
              <a:cxn ang="0">
                <a:pos x="373664067" y="451956488"/>
              </a:cxn>
              <a:cxn ang="0">
                <a:pos x="233539615" y="321126343"/>
              </a:cxn>
              <a:cxn ang="0">
                <a:pos x="221863146" y="285446021"/>
              </a:cxn>
              <a:cxn ang="0">
                <a:pos x="280248904" y="225976519"/>
              </a:cxn>
              <a:cxn ang="0">
                <a:pos x="268572436" y="190296198"/>
              </a:cxn>
              <a:cxn ang="0">
                <a:pos x="221863146" y="107040965"/>
              </a:cxn>
              <a:cxn ang="0">
                <a:pos x="210186678" y="107040965"/>
              </a:cxn>
              <a:cxn ang="0">
                <a:pos x="163477388" y="118935555"/>
              </a:cxn>
              <a:cxn ang="0">
                <a:pos x="116771516" y="225976519"/>
              </a:cxn>
              <a:cxn ang="0">
                <a:pos x="140124452" y="309231753"/>
              </a:cxn>
              <a:cxn ang="0">
                <a:pos x="373664067" y="547106311"/>
              </a:cxn>
              <a:cxn ang="0">
                <a:pos x="467082646" y="570892042"/>
              </a:cxn>
              <a:cxn ang="0">
                <a:pos x="560497809" y="523317131"/>
              </a:cxn>
              <a:cxn ang="0">
                <a:pos x="572174277" y="475742219"/>
              </a:cxn>
              <a:cxn ang="0">
                <a:pos x="572174277" y="463851078"/>
              </a:cxn>
            </a:cxnLst>
            <a:rect l="0" t="0" r="0" b="0"/>
            <a:pathLst>
              <a:path w="59" h="58">
                <a:moveTo>
                  <a:pt x="59" y="47"/>
                </a:moveTo>
                <a:cubicBezTo>
                  <a:pt x="59" y="53"/>
                  <a:pt x="54" y="58"/>
                  <a:pt x="48" y="58"/>
                </a:cubicBezTo>
                <a:cubicBezTo>
                  <a:pt x="11" y="58"/>
                  <a:pt x="11" y="58"/>
                  <a:pt x="11" y="58"/>
                </a:cubicBezTo>
                <a:cubicBezTo>
                  <a:pt x="5" y="58"/>
                  <a:pt x="0" y="53"/>
                  <a:pt x="0" y="47"/>
                </a:cubicBezTo>
                <a:cubicBezTo>
                  <a:pt x="0" y="10"/>
                  <a:pt x="0" y="10"/>
                  <a:pt x="0" y="10"/>
                </a:cubicBezTo>
                <a:cubicBezTo>
                  <a:pt x="0" y="4"/>
                  <a:pt x="5" y="0"/>
                  <a:pt x="11" y="0"/>
                </a:cubicBezTo>
                <a:cubicBezTo>
                  <a:pt x="48" y="0"/>
                  <a:pt x="48" y="0"/>
                  <a:pt x="48" y="0"/>
                </a:cubicBezTo>
                <a:cubicBezTo>
                  <a:pt x="54" y="0"/>
                  <a:pt x="59" y="4"/>
                  <a:pt x="59" y="10"/>
                </a:cubicBezTo>
                <a:lnTo>
                  <a:pt x="59" y="47"/>
                </a:lnTo>
                <a:close/>
                <a:moveTo>
                  <a:pt x="49" y="39"/>
                </a:moveTo>
                <a:cubicBezTo>
                  <a:pt x="49" y="39"/>
                  <a:pt x="43" y="36"/>
                  <a:pt x="42" y="35"/>
                </a:cubicBezTo>
                <a:cubicBezTo>
                  <a:pt x="41" y="35"/>
                  <a:pt x="41" y="34"/>
                  <a:pt x="40" y="34"/>
                </a:cubicBezTo>
                <a:cubicBezTo>
                  <a:pt x="38" y="34"/>
                  <a:pt x="36" y="39"/>
                  <a:pt x="34" y="39"/>
                </a:cubicBezTo>
                <a:cubicBezTo>
                  <a:pt x="33" y="39"/>
                  <a:pt x="32" y="38"/>
                  <a:pt x="32" y="38"/>
                </a:cubicBezTo>
                <a:cubicBezTo>
                  <a:pt x="27" y="35"/>
                  <a:pt x="23" y="32"/>
                  <a:pt x="20" y="27"/>
                </a:cubicBezTo>
                <a:cubicBezTo>
                  <a:pt x="20" y="26"/>
                  <a:pt x="19" y="25"/>
                  <a:pt x="19" y="24"/>
                </a:cubicBezTo>
                <a:cubicBezTo>
                  <a:pt x="19" y="23"/>
                  <a:pt x="24" y="20"/>
                  <a:pt x="24" y="19"/>
                </a:cubicBezTo>
                <a:cubicBezTo>
                  <a:pt x="24" y="18"/>
                  <a:pt x="23" y="17"/>
                  <a:pt x="23" y="16"/>
                </a:cubicBezTo>
                <a:cubicBezTo>
                  <a:pt x="22" y="15"/>
                  <a:pt x="20" y="10"/>
                  <a:pt x="19" y="9"/>
                </a:cubicBezTo>
                <a:cubicBezTo>
                  <a:pt x="19" y="9"/>
                  <a:pt x="19" y="9"/>
                  <a:pt x="18" y="9"/>
                </a:cubicBezTo>
                <a:cubicBezTo>
                  <a:pt x="17" y="9"/>
                  <a:pt x="15" y="10"/>
                  <a:pt x="14" y="10"/>
                </a:cubicBezTo>
                <a:cubicBezTo>
                  <a:pt x="12" y="11"/>
                  <a:pt x="10" y="16"/>
                  <a:pt x="10" y="19"/>
                </a:cubicBezTo>
                <a:cubicBezTo>
                  <a:pt x="10" y="21"/>
                  <a:pt x="11" y="24"/>
                  <a:pt x="12" y="26"/>
                </a:cubicBezTo>
                <a:cubicBezTo>
                  <a:pt x="15" y="34"/>
                  <a:pt x="24" y="43"/>
                  <a:pt x="32" y="46"/>
                </a:cubicBezTo>
                <a:cubicBezTo>
                  <a:pt x="35" y="47"/>
                  <a:pt x="37" y="48"/>
                  <a:pt x="40" y="48"/>
                </a:cubicBezTo>
                <a:cubicBezTo>
                  <a:pt x="42" y="48"/>
                  <a:pt x="47" y="46"/>
                  <a:pt x="48" y="44"/>
                </a:cubicBezTo>
                <a:cubicBezTo>
                  <a:pt x="49" y="43"/>
                  <a:pt x="49" y="41"/>
                  <a:pt x="49" y="40"/>
                </a:cubicBezTo>
                <a:cubicBezTo>
                  <a:pt x="49" y="40"/>
                  <a:pt x="49" y="40"/>
                  <a:pt x="49" y="39"/>
                </a:cubicBezTo>
                <a:close/>
              </a:path>
            </a:pathLst>
          </a:custGeom>
          <a:solidFill>
            <a:srgbClr val="159EBE"/>
          </a:solidFill>
          <a:ln w="9525">
            <a:noFill/>
          </a:ln>
        </p:spPr>
        <p:txBody>
          <a:bodyPr/>
          <a:lstStyle/>
          <a:p>
            <a:endParaRPr lang="zh-CN" altLang="en-US"/>
          </a:p>
        </p:txBody>
      </p:sp>
      <p:cxnSp>
        <p:nvCxnSpPr>
          <p:cNvPr id="26" name="直接连接符 25"/>
          <p:cNvCxnSpPr/>
          <p:nvPr userDrawn="1"/>
        </p:nvCxnSpPr>
        <p:spPr>
          <a:xfrm>
            <a:off x="2122805" y="82931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4" name="Freeform 75"/>
          <p:cNvSpPr>
            <a:spLocks noChangeArrowheads="1"/>
          </p:cNvSpPr>
          <p:nvPr userDrawn="1"/>
        </p:nvSpPr>
        <p:spPr bwMode="auto">
          <a:xfrm>
            <a:off x="1283970" y="999490"/>
            <a:ext cx="716915" cy="483870"/>
          </a:xfrm>
          <a:custGeom>
            <a:avLst/>
            <a:gdLst>
              <a:gd name="T0" fmla="*/ 199518 w 497"/>
              <a:gd name="T1" fmla="*/ 0 h 400"/>
              <a:gd name="T2" fmla="*/ 199518 w 497"/>
              <a:gd name="T3" fmla="*/ 0 h 400"/>
              <a:gd name="T4" fmla="*/ 23870 w 497"/>
              <a:gd name="T5" fmla="*/ 0 h 400"/>
              <a:gd name="T6" fmla="*/ 0 w 497"/>
              <a:gd name="T7" fmla="*/ 19733 h 400"/>
              <a:gd name="T8" fmla="*/ 0 w 497"/>
              <a:gd name="T9" fmla="*/ 155171 h 400"/>
              <a:gd name="T10" fmla="*/ 23870 w 497"/>
              <a:gd name="T11" fmla="*/ 178940 h 400"/>
              <a:gd name="T12" fmla="*/ 199518 w 497"/>
              <a:gd name="T13" fmla="*/ 178940 h 400"/>
              <a:gd name="T14" fmla="*/ 223388 w 497"/>
              <a:gd name="T15" fmla="*/ 155171 h 400"/>
              <a:gd name="T16" fmla="*/ 223388 w 497"/>
              <a:gd name="T17" fmla="*/ 19733 h 400"/>
              <a:gd name="T18" fmla="*/ 199518 w 497"/>
              <a:gd name="T19" fmla="*/ 0 h 400"/>
              <a:gd name="T20" fmla="*/ 199518 w 497"/>
              <a:gd name="T21" fmla="*/ 155171 h 400"/>
              <a:gd name="T22" fmla="*/ 199518 w 497"/>
              <a:gd name="T23" fmla="*/ 155171 h 400"/>
              <a:gd name="T24" fmla="*/ 23870 w 497"/>
              <a:gd name="T25" fmla="*/ 155171 h 400"/>
              <a:gd name="T26" fmla="*/ 23870 w 497"/>
              <a:gd name="T27" fmla="*/ 19733 h 400"/>
              <a:gd name="T28" fmla="*/ 199518 w 497"/>
              <a:gd name="T29" fmla="*/ 19733 h 400"/>
              <a:gd name="T30" fmla="*/ 199518 w 497"/>
              <a:gd name="T31" fmla="*/ 155171 h 400"/>
              <a:gd name="T32" fmla="*/ 99984 w 497"/>
              <a:gd name="T33" fmla="*/ 111669 h 400"/>
              <a:gd name="T34" fmla="*/ 99984 w 497"/>
              <a:gd name="T35" fmla="*/ 111669 h 400"/>
              <a:gd name="T36" fmla="*/ 43687 w 497"/>
              <a:gd name="T37" fmla="*/ 111669 h 400"/>
              <a:gd name="T38" fmla="*/ 43687 w 497"/>
              <a:gd name="T39" fmla="*/ 131402 h 400"/>
              <a:gd name="T40" fmla="*/ 99984 w 497"/>
              <a:gd name="T41" fmla="*/ 131402 h 400"/>
              <a:gd name="T42" fmla="*/ 99984 w 497"/>
              <a:gd name="T43" fmla="*/ 111669 h 400"/>
              <a:gd name="T44" fmla="*/ 99984 w 497"/>
              <a:gd name="T45" fmla="*/ 79828 h 400"/>
              <a:gd name="T46" fmla="*/ 99984 w 497"/>
              <a:gd name="T47" fmla="*/ 79828 h 400"/>
              <a:gd name="T48" fmla="*/ 43687 w 497"/>
              <a:gd name="T49" fmla="*/ 79828 h 400"/>
              <a:gd name="T50" fmla="*/ 43687 w 497"/>
              <a:gd name="T51" fmla="*/ 99560 h 400"/>
              <a:gd name="T52" fmla="*/ 99984 w 497"/>
              <a:gd name="T53" fmla="*/ 99560 h 400"/>
              <a:gd name="T54" fmla="*/ 99984 w 497"/>
              <a:gd name="T55" fmla="*/ 79828 h 400"/>
              <a:gd name="T56" fmla="*/ 99984 w 497"/>
              <a:gd name="T57" fmla="*/ 43950 h 400"/>
              <a:gd name="T58" fmla="*/ 99984 w 497"/>
              <a:gd name="T59" fmla="*/ 43950 h 400"/>
              <a:gd name="T60" fmla="*/ 43687 w 497"/>
              <a:gd name="T61" fmla="*/ 43950 h 400"/>
              <a:gd name="T62" fmla="*/ 43687 w 497"/>
              <a:gd name="T63" fmla="*/ 64131 h 400"/>
              <a:gd name="T64" fmla="*/ 99984 w 497"/>
              <a:gd name="T65" fmla="*/ 64131 h 400"/>
              <a:gd name="T66" fmla="*/ 99984 w 497"/>
              <a:gd name="T67" fmla="*/ 43950 h 400"/>
              <a:gd name="T68" fmla="*/ 175197 w 497"/>
              <a:gd name="T69" fmla="*/ 115257 h 400"/>
              <a:gd name="T70" fmla="*/ 175197 w 497"/>
              <a:gd name="T71" fmla="*/ 115257 h 400"/>
              <a:gd name="T72" fmla="*/ 159434 w 497"/>
              <a:gd name="T73" fmla="*/ 103597 h 400"/>
              <a:gd name="T74" fmla="*/ 171594 w 497"/>
              <a:gd name="T75" fmla="*/ 67719 h 400"/>
              <a:gd name="T76" fmla="*/ 151327 w 497"/>
              <a:gd name="T77" fmla="*/ 43950 h 400"/>
              <a:gd name="T78" fmla="*/ 131510 w 497"/>
              <a:gd name="T79" fmla="*/ 67719 h 400"/>
              <a:gd name="T80" fmla="*/ 143671 w 497"/>
              <a:gd name="T81" fmla="*/ 103597 h 400"/>
              <a:gd name="T82" fmla="*/ 123854 w 497"/>
              <a:gd name="T83" fmla="*/ 115257 h 400"/>
              <a:gd name="T84" fmla="*/ 123854 w 497"/>
              <a:gd name="T85" fmla="*/ 131402 h 400"/>
              <a:gd name="T86" fmla="*/ 179251 w 497"/>
              <a:gd name="T87" fmla="*/ 131402 h 400"/>
              <a:gd name="T88" fmla="*/ 175197 w 497"/>
              <a:gd name="T89" fmla="*/ 115257 h 4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159EBE"/>
          </a:solidFill>
          <a:ln>
            <a:noFill/>
          </a:ln>
          <a:effectLst/>
          <a:extLst>
            <a:ext uri="{91240B29-F687-4F45-9708-019B960494DF}">
              <a14:hiddenLine xmlns="" xmlns:a14="http://schemas.microsoft.com/office/drawing/2010/main" w="9525">
                <a:solidFill>
                  <a:srgbClr val="808080"/>
                </a:solidFill>
                <a:bevel/>
              </a14:hiddenLine>
            </a:ext>
            <a:ext uri="{AF507438-7753-43E0-B8FC-AC1667EBCBE1}">
              <a14:hiddenEffects xmln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pic>
        <p:nvPicPr>
          <p:cNvPr id="35" name="图形 7"/>
          <p:cNvPicPr>
            <a:picLocks noChangeAspect="1"/>
          </p:cNvPicPr>
          <p:nvPr userDrawn="1"/>
        </p:nvPicPr>
        <p:blipFill>
          <a:blip r:embed="rId5" cstate="print">
            <a:extLst>
              <a:ext uri="{28A0092B-C50C-407E-A947-70E740481C1C}">
                <a14:useLocalDpi xmlns="" xmlns:a14="http://schemas.microsoft.com/office/drawing/2010/main" val="0"/>
              </a:ext>
              <a:ext uri="{96DAC541-7B7A-43D3-8B79-37D633B846F1}">
                <asvg:svgBlip xmlns="" xmlns:asvg="http://schemas.microsoft.com/office/drawing/2016/SVG/main" r:embed="rId6"/>
              </a:ext>
            </a:extLst>
          </a:blip>
          <a:stretch>
            <a:fillRect/>
          </a:stretch>
        </p:blipFill>
        <p:spPr>
          <a:xfrm>
            <a:off x="2226310" y="1481455"/>
            <a:ext cx="213995" cy="213995"/>
          </a:xfrm>
          <a:prstGeom prst="rect">
            <a:avLst/>
          </a:prstGeom>
        </p:spPr>
      </p:pic>
      <p:sp>
        <p:nvSpPr>
          <p:cNvPr id="36" name="Freeform 251"/>
          <p:cNvSpPr/>
          <p:nvPr userDrawn="1"/>
        </p:nvSpPr>
        <p:spPr bwMode="auto">
          <a:xfrm>
            <a:off x="2216150" y="784860"/>
            <a:ext cx="236220" cy="201930"/>
          </a:xfrm>
          <a:custGeom>
            <a:avLst/>
            <a:gdLst>
              <a:gd name="T0" fmla="*/ 176 w 182"/>
              <a:gd name="T1" fmla="*/ 76 h 159"/>
              <a:gd name="T2" fmla="*/ 152 w 182"/>
              <a:gd name="T3" fmla="*/ 54 h 159"/>
              <a:gd name="T4" fmla="*/ 152 w 182"/>
              <a:gd name="T5" fmla="*/ 20 h 159"/>
              <a:gd name="T6" fmla="*/ 148 w 182"/>
              <a:gd name="T7" fmla="*/ 15 h 159"/>
              <a:gd name="T8" fmla="*/ 129 w 182"/>
              <a:gd name="T9" fmla="*/ 15 h 159"/>
              <a:gd name="T10" fmla="*/ 124 w 182"/>
              <a:gd name="T11" fmla="*/ 20 h 159"/>
              <a:gd name="T12" fmla="*/ 124 w 182"/>
              <a:gd name="T13" fmla="*/ 26 h 159"/>
              <a:gd name="T14" fmla="*/ 103 w 182"/>
              <a:gd name="T15" fmla="*/ 6 h 159"/>
              <a:gd name="T16" fmla="*/ 79 w 182"/>
              <a:gd name="T17" fmla="*/ 6 h 159"/>
              <a:gd name="T18" fmla="*/ 7 w 182"/>
              <a:gd name="T19" fmla="*/ 76 h 159"/>
              <a:gd name="T20" fmla="*/ 11 w 182"/>
              <a:gd name="T21" fmla="*/ 87 h 159"/>
              <a:gd name="T22" fmla="*/ 22 w 182"/>
              <a:gd name="T23" fmla="*/ 87 h 159"/>
              <a:gd name="T24" fmla="*/ 22 w 182"/>
              <a:gd name="T25" fmla="*/ 89 h 159"/>
              <a:gd name="T26" fmla="*/ 22 w 182"/>
              <a:gd name="T27" fmla="*/ 144 h 159"/>
              <a:gd name="T28" fmla="*/ 37 w 182"/>
              <a:gd name="T29" fmla="*/ 159 h 159"/>
              <a:gd name="T30" fmla="*/ 56 w 182"/>
              <a:gd name="T31" fmla="*/ 159 h 159"/>
              <a:gd name="T32" fmla="*/ 73 w 182"/>
              <a:gd name="T33" fmla="*/ 159 h 159"/>
              <a:gd name="T34" fmla="*/ 73 w 182"/>
              <a:gd name="T35" fmla="*/ 114 h 159"/>
              <a:gd name="T36" fmla="*/ 79 w 182"/>
              <a:gd name="T37" fmla="*/ 108 h 159"/>
              <a:gd name="T38" fmla="*/ 103 w 182"/>
              <a:gd name="T39" fmla="*/ 108 h 159"/>
              <a:gd name="T40" fmla="*/ 108 w 182"/>
              <a:gd name="T41" fmla="*/ 114 h 159"/>
              <a:gd name="T42" fmla="*/ 108 w 182"/>
              <a:gd name="T43" fmla="*/ 159 h 159"/>
              <a:gd name="T44" fmla="*/ 114 w 182"/>
              <a:gd name="T45" fmla="*/ 159 h 159"/>
              <a:gd name="T46" fmla="*/ 145 w 182"/>
              <a:gd name="T47" fmla="*/ 159 h 159"/>
              <a:gd name="T48" fmla="*/ 160 w 182"/>
              <a:gd name="T49" fmla="*/ 144 h 159"/>
              <a:gd name="T50" fmla="*/ 160 w 182"/>
              <a:gd name="T51" fmla="*/ 89 h 159"/>
              <a:gd name="T52" fmla="*/ 160 w 182"/>
              <a:gd name="T53" fmla="*/ 87 h 159"/>
              <a:gd name="T54" fmla="*/ 171 w 182"/>
              <a:gd name="T55" fmla="*/ 87 h 159"/>
              <a:gd name="T56" fmla="*/ 176 w 182"/>
              <a:gd name="T57" fmla="*/ 7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2" h="159">
                <a:moveTo>
                  <a:pt x="176" y="76"/>
                </a:moveTo>
                <a:cubicBezTo>
                  <a:pt x="152" y="54"/>
                  <a:pt x="152" y="54"/>
                  <a:pt x="152" y="54"/>
                </a:cubicBezTo>
                <a:cubicBezTo>
                  <a:pt x="152" y="20"/>
                  <a:pt x="152" y="20"/>
                  <a:pt x="152" y="20"/>
                </a:cubicBezTo>
                <a:cubicBezTo>
                  <a:pt x="152" y="17"/>
                  <a:pt x="150" y="15"/>
                  <a:pt x="148" y="15"/>
                </a:cubicBezTo>
                <a:cubicBezTo>
                  <a:pt x="129" y="15"/>
                  <a:pt x="129" y="15"/>
                  <a:pt x="129" y="15"/>
                </a:cubicBezTo>
                <a:cubicBezTo>
                  <a:pt x="126" y="15"/>
                  <a:pt x="124" y="17"/>
                  <a:pt x="124" y="20"/>
                </a:cubicBezTo>
                <a:cubicBezTo>
                  <a:pt x="124" y="26"/>
                  <a:pt x="124" y="26"/>
                  <a:pt x="124" y="26"/>
                </a:cubicBezTo>
                <a:cubicBezTo>
                  <a:pt x="103" y="6"/>
                  <a:pt x="103" y="6"/>
                  <a:pt x="103" y="6"/>
                </a:cubicBezTo>
                <a:cubicBezTo>
                  <a:pt x="96" y="0"/>
                  <a:pt x="86" y="0"/>
                  <a:pt x="79" y="6"/>
                </a:cubicBezTo>
                <a:cubicBezTo>
                  <a:pt x="7" y="76"/>
                  <a:pt x="7" y="76"/>
                  <a:pt x="7" y="76"/>
                </a:cubicBezTo>
                <a:cubicBezTo>
                  <a:pt x="0" y="82"/>
                  <a:pt x="2" y="87"/>
                  <a:pt x="11" y="87"/>
                </a:cubicBezTo>
                <a:cubicBezTo>
                  <a:pt x="22" y="87"/>
                  <a:pt x="22" y="87"/>
                  <a:pt x="22" y="87"/>
                </a:cubicBezTo>
                <a:cubicBezTo>
                  <a:pt x="22" y="88"/>
                  <a:pt x="22" y="88"/>
                  <a:pt x="22" y="89"/>
                </a:cubicBezTo>
                <a:cubicBezTo>
                  <a:pt x="22" y="144"/>
                  <a:pt x="22" y="144"/>
                  <a:pt x="22" y="144"/>
                </a:cubicBezTo>
                <a:cubicBezTo>
                  <a:pt x="22" y="152"/>
                  <a:pt x="29" y="159"/>
                  <a:pt x="37" y="159"/>
                </a:cubicBezTo>
                <a:cubicBezTo>
                  <a:pt x="56" y="159"/>
                  <a:pt x="56" y="159"/>
                  <a:pt x="56" y="159"/>
                </a:cubicBezTo>
                <a:cubicBezTo>
                  <a:pt x="73" y="159"/>
                  <a:pt x="73" y="159"/>
                  <a:pt x="73" y="159"/>
                </a:cubicBezTo>
                <a:cubicBezTo>
                  <a:pt x="73" y="114"/>
                  <a:pt x="73" y="114"/>
                  <a:pt x="73" y="114"/>
                </a:cubicBezTo>
                <a:cubicBezTo>
                  <a:pt x="73" y="111"/>
                  <a:pt x="75" y="108"/>
                  <a:pt x="79" y="108"/>
                </a:cubicBezTo>
                <a:cubicBezTo>
                  <a:pt x="103" y="108"/>
                  <a:pt x="103" y="108"/>
                  <a:pt x="103" y="108"/>
                </a:cubicBezTo>
                <a:cubicBezTo>
                  <a:pt x="106" y="108"/>
                  <a:pt x="108" y="111"/>
                  <a:pt x="108" y="114"/>
                </a:cubicBezTo>
                <a:cubicBezTo>
                  <a:pt x="108" y="159"/>
                  <a:pt x="108" y="159"/>
                  <a:pt x="108" y="159"/>
                </a:cubicBezTo>
                <a:cubicBezTo>
                  <a:pt x="114" y="159"/>
                  <a:pt x="114" y="159"/>
                  <a:pt x="114" y="159"/>
                </a:cubicBezTo>
                <a:cubicBezTo>
                  <a:pt x="145" y="159"/>
                  <a:pt x="145" y="159"/>
                  <a:pt x="145" y="159"/>
                </a:cubicBezTo>
                <a:cubicBezTo>
                  <a:pt x="153" y="159"/>
                  <a:pt x="160" y="152"/>
                  <a:pt x="160" y="144"/>
                </a:cubicBezTo>
                <a:cubicBezTo>
                  <a:pt x="160" y="89"/>
                  <a:pt x="160" y="89"/>
                  <a:pt x="160" y="89"/>
                </a:cubicBezTo>
                <a:cubicBezTo>
                  <a:pt x="160" y="88"/>
                  <a:pt x="160" y="88"/>
                  <a:pt x="160" y="87"/>
                </a:cubicBezTo>
                <a:cubicBezTo>
                  <a:pt x="171" y="87"/>
                  <a:pt x="171" y="87"/>
                  <a:pt x="171" y="87"/>
                </a:cubicBezTo>
                <a:cubicBezTo>
                  <a:pt x="180" y="87"/>
                  <a:pt x="182" y="82"/>
                  <a:pt x="176" y="76"/>
                </a:cubicBezTo>
                <a:close/>
              </a:path>
            </a:pathLst>
          </a:custGeom>
          <a:solidFill>
            <a:srgbClr val="159EBE"/>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文本框 36"/>
          <p:cNvSpPr txBox="1"/>
          <p:nvPr userDrawn="1"/>
        </p:nvSpPr>
        <p:spPr>
          <a:xfrm>
            <a:off x="2426970" y="763270"/>
            <a:ext cx="2491105" cy="245110"/>
          </a:xfrm>
          <a:prstGeom prst="rect">
            <a:avLst/>
          </a:prstGeom>
          <a:noFill/>
        </p:spPr>
        <p:txBody>
          <a:bodyPr wrap="square" rtlCol="0">
            <a:spAutoFit/>
          </a:bodyPr>
          <a:lstStyle/>
          <a:p>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上海市普陀区武宁路</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423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18</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号楼</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1103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室</a:t>
            </a:r>
          </a:p>
        </p:txBody>
      </p:sp>
      <p:sp>
        <p:nvSpPr>
          <p:cNvPr id="38" name="文本框 37"/>
          <p:cNvSpPr txBox="1"/>
          <p:nvPr userDrawn="1"/>
        </p:nvSpPr>
        <p:spPr>
          <a:xfrm>
            <a:off x="3804285" y="1030605"/>
            <a:ext cx="64706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200062</a:t>
            </a:r>
          </a:p>
        </p:txBody>
      </p:sp>
      <p:sp>
        <p:nvSpPr>
          <p:cNvPr id="6162" name="Freeform 16"/>
          <p:cNvSpPr/>
          <p:nvPr userDrawn="1"/>
        </p:nvSpPr>
        <p:spPr>
          <a:xfrm>
            <a:off x="3639185" y="1045845"/>
            <a:ext cx="181610" cy="198755"/>
          </a:xfrm>
          <a:custGeom>
            <a:avLst/>
            <a:gdLst/>
            <a:ahLst/>
            <a:cxnLst>
              <a:cxn ang="0">
                <a:pos x="2147483646" y="2147483646"/>
              </a:cxn>
              <a:cxn ang="0">
                <a:pos x="2147483646" y="2147483646"/>
              </a:cxn>
              <a:cxn ang="0">
                <a:pos x="2147483646" y="2147483646"/>
              </a:cxn>
              <a:cxn ang="0">
                <a:pos x="2147483646" y="0"/>
              </a:cxn>
              <a:cxn ang="0">
                <a:pos x="2147483646" y="0"/>
              </a:cxn>
              <a:cxn ang="0">
                <a:pos x="2147483646" y="1300853838"/>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1300853838"/>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2147483646" y="2147483646"/>
              </a:cxn>
              <a:cxn ang="0">
                <a:pos x="2147483646"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Lst>
            <a:rect l="0" t="0" r="0" b="0"/>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rgbClr val="159EBE"/>
          </a:solidFill>
          <a:ln w="9525">
            <a:noFill/>
          </a:ln>
        </p:spPr>
        <p:txBody>
          <a:bodyPr/>
          <a:lstStyle/>
          <a:p>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2023/4/19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2023/4/19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pic>
        <p:nvPicPr>
          <p:cNvPr id="56" name="图片 55" descr="乘联会组合LOGO"/>
          <p:cNvPicPr>
            <a:picLocks noChangeAspect="1"/>
          </p:cNvPicPr>
          <p:nvPr userDrawn="1"/>
        </p:nvPicPr>
        <p:blipFill>
          <a:blip r:embed="rId2" cstate="print"/>
          <a:stretch>
            <a:fillRect/>
          </a:stretch>
        </p:blipFill>
        <p:spPr>
          <a:xfrm>
            <a:off x="8032115" y="204470"/>
            <a:ext cx="984885" cy="365760"/>
          </a:xfrm>
          <a:prstGeom prst="rect">
            <a:avLst/>
          </a:prstGeom>
        </p:spPr>
      </p:pic>
      <p:sp>
        <p:nvSpPr>
          <p:cNvPr id="7" name="燕尾形 6"/>
          <p:cNvSpPr/>
          <p:nvPr userDrawn="1"/>
        </p:nvSpPr>
        <p:spPr>
          <a:xfrm>
            <a:off x="2431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燕尾形 7"/>
          <p:cNvSpPr/>
          <p:nvPr userDrawn="1"/>
        </p:nvSpPr>
        <p:spPr>
          <a:xfrm>
            <a:off x="3955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7" name="直接连接符 56"/>
          <p:cNvCxnSpPr/>
          <p:nvPr userDrawn="1"/>
        </p:nvCxnSpPr>
        <p:spPr>
          <a:xfrm>
            <a:off x="-3810" y="4950143"/>
            <a:ext cx="756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58" name="文本框 57"/>
          <p:cNvSpPr txBox="1"/>
          <p:nvPr userDrawn="1"/>
        </p:nvSpPr>
        <p:spPr>
          <a:xfrm>
            <a:off x="7682865" y="4822825"/>
            <a:ext cx="853440" cy="245110"/>
          </a:xfrm>
          <a:prstGeom prst="rect">
            <a:avLst/>
          </a:prstGeom>
          <a:noFill/>
          <a:ln>
            <a:noFill/>
          </a:ln>
        </p:spPr>
        <p:txBody>
          <a:bodyPr wrap="square" rtlCol="0">
            <a:spAutoFit/>
            <a:scene3d>
              <a:camera prst="orthographicFront"/>
              <a:lightRig rig="threePt" dir="t"/>
            </a:scene3d>
          </a:bodyPr>
          <a:lstStyle/>
          <a:p>
            <a:r>
              <a:rPr lang="zh-CN" altLang="en-US" sz="1000" b="1">
                <a:solidFill>
                  <a:srgbClr val="00A4C5"/>
                </a:solidFill>
                <a:effectLst/>
                <a:latin typeface="楷体" panose="02010609060101010101" charset="-122"/>
                <a:ea typeface="楷体" panose="02010609060101010101" charset="-122"/>
              </a:rPr>
              <a:t>政策分析</a:t>
            </a:r>
          </a:p>
        </p:txBody>
      </p:sp>
      <p:cxnSp>
        <p:nvCxnSpPr>
          <p:cNvPr id="59" name="直接连接符 58"/>
          <p:cNvCxnSpPr/>
          <p:nvPr userDrawn="1"/>
        </p:nvCxnSpPr>
        <p:spPr>
          <a:xfrm>
            <a:off x="8425815" y="4947603"/>
            <a:ext cx="72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9" name="Text Box 12"/>
          <p:cNvSpPr txBox="1">
            <a:spLocks noChangeArrowheads="1"/>
          </p:cNvSpPr>
          <p:nvPr userDrawn="1"/>
        </p:nvSpPr>
        <p:spPr bwMode="auto">
          <a:xfrm>
            <a:off x="-81915" y="4946650"/>
            <a:ext cx="6650355" cy="21399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30257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34829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9401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43973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愿景</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最具价值的汽车信息交流平台和行业研究机构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宗旨</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为汽车企业服务  为中国汽车产业发展做贡献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价值观</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专业  共享  高效  创新</a:t>
            </a:r>
            <a:endParaRPr kumimoji="0" lang="en-US" altLang="zh-CN"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2023/4/19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2023/4/19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2023/4/19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2023/4/19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2023/4/19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338D311F-5273-49D9-8923-B0334C2356D8}" type="datetimeFigureOut">
              <a:rPr lang="zh-CN" altLang="en-US" smtClean="0"/>
              <a:pPr/>
              <a:t>2023/4/19</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338D311F-5273-49D9-8923-B0334C2356D8}" type="datetimeFigureOut">
              <a:rPr lang="zh-CN" altLang="en-US" smtClean="0"/>
              <a:pPr/>
              <a:t>2023/4/19</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8D311F-5273-49D9-8923-B0334C2356D8}" type="datetimeFigureOut">
              <a:rPr lang="zh-CN" altLang="en-US" smtClean="0"/>
              <a:pPr/>
              <a:t>2023/4/19</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2023/4/19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2023/4/19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38D311F-5273-49D9-8923-B0334C2356D8}" type="datetimeFigureOut">
              <a:rPr lang="zh-CN" altLang="en-US" smtClean="0"/>
              <a:pPr/>
              <a:t>2023/4/19</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2952373-7980-4DA7-9ADE-54D716DB38B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2023/4/19</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tags" Target="../tags/tag5.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A_文本框 22"/>
          <p:cNvSpPr txBox="1"/>
          <p:nvPr>
            <p:custDataLst>
              <p:tags r:id="rId1"/>
            </p:custDataLst>
          </p:nvPr>
        </p:nvSpPr>
        <p:spPr>
          <a:xfrm>
            <a:off x="3772505" y="4388555"/>
            <a:ext cx="2214880" cy="5530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中国汽车流通协会汽车市场研究分会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乘用车市场信息联席会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2023</a:t>
            </a:r>
            <a:r>
              <a:rPr kumimoji="0" lang="zh-CN" altLang="en-US"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年</a:t>
            </a:r>
            <a:r>
              <a:rPr lang="en-US" altLang="zh-CN" sz="1000" noProof="0"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4</a:t>
            </a:r>
            <a:r>
              <a:rPr kumimoji="0" lang="zh-CN" altLang="en-US"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月</a:t>
            </a:r>
            <a:r>
              <a:rPr kumimoji="0" lang="en-US" altLang="zh-CN"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27</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日</a:t>
            </a:r>
          </a:p>
        </p:txBody>
      </p:sp>
      <p:sp>
        <p:nvSpPr>
          <p:cNvPr id="14" name="PA_矩形 3"/>
          <p:cNvSpPr txBox="1">
            <a:spLocks noChangeArrowheads="1"/>
          </p:cNvSpPr>
          <p:nvPr>
            <p:custDataLst>
              <p:tags r:id="rId2"/>
            </p:custDataLst>
          </p:nvPr>
        </p:nvSpPr>
        <p:spPr bwMode="auto">
          <a:xfrm>
            <a:off x="1447165" y="1519555"/>
            <a:ext cx="7233920" cy="1348105"/>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lvl="0" algn="ctr" defTabSz="914400">
              <a:defRPr/>
            </a:pPr>
            <a:r>
              <a:rPr lang="zh-CN" altLang="en-US"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关于对</a:t>
            </a:r>
            <a:r>
              <a:rPr lang="en-US" altLang="zh-CN"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2023</a:t>
            </a:r>
            <a:r>
              <a:rPr lang="zh-CN" altLang="en-US"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年两会汽车界代表委员促进</a:t>
            </a:r>
            <a:endParaRPr lang="en-US" altLang="zh-CN"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endParaRPr>
          </a:p>
          <a:p>
            <a:pPr lvl="0" algn="ctr" defTabSz="914400">
              <a:defRPr/>
            </a:pPr>
            <a:r>
              <a:rPr lang="zh-CN" altLang="en-US"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汽车产业高质量发展意见建议的综合分析</a:t>
            </a:r>
          </a:p>
        </p:txBody>
      </p:sp>
    </p:spTree>
  </p:cSld>
  <p:clrMapOvr>
    <a:masterClrMapping/>
  </p:clrMapOvr>
  <mc:AlternateContent xmlns:mc="http://schemas.openxmlformats.org/markup-compatibility/2006">
    <mc:Choice xmlns="" xmlns:p14="http://schemas.microsoft.com/office/powerpoint/2010/main" Requires="p14">
      <p:transition spd="med" p14:dur="700"/>
    </mc:Choice>
    <mc:Fallback>
      <p:transition spd="med"/>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促进汽车产业高质量发展意见建议的综合分析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关于扩大汽车特别是新能源汽车出口的建议（</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但是，目前日韩政府在中国汽车主要海外市场所在国家均签订了自由贸易协定，日韩汽车企业因此享受更多的优惠政策，竞争优势非常明显，这就造成中国汽车品牌在国际市场竞争中处于不平等地位。在此背景下尹同跃建议：一是目前中国进口整车基本都是高端小众车型，建议国家税务总局、海关总署等单位研究进一步降低整车进口关税，以便争取更加互惠的贸易政策，降低关税壁垒；二是建议商务部等部委加速与中国汽车出口主要市场所在国和地区签订贸易协定或关税联盟，制定与汽车有关的关税政策，特别是拉丁美洲南方共同市场（南共体）、墨西哥、南非、欧洲国家。同时推进与已签订自贸协定国家的第二阶段谈判，将汽车纳入协定目录，加快汽车产品关税互减的进程。</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日，国务院新闻办举行发布会，海关总署新闻发言人、统计分析司司长吕大良在回答记者提问时指出，今年一季度，我国电动载人汽车、锂电池、太阳能电池“新三样”产品合计出口</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2646.9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亿元，同比增长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66.9%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。其中，电动载人汽车出口</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647.5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亿元，增长了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。我国“新三样”产品对全球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多个国家和地区都有出口记录。因此，我国汽车产品出口具有广阔市场空间。</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促进汽车产业高质量发展意见建议的综合分析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关于支持汽车经销商可持续发展的建议</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全国工商联汽车经销商商会（简称“全联车商”）向全国工商联提报了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关于支持汽车经销商可持续发展的提案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。该提案提出，新冠疫情暴发三年来，汽车流通业面临前所未有的压力，很多经销商深陷经营困境。全联车商最新抽样调研显示，几乎所有经销商集团的经营利润均出现不同程度下滑，出现亏损的超过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。具体到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4S</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店，营收总额同比平均下降</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以上，新车销售、售后收入大多下降</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左右。同时，目前经销商在厂商关系中还处于相对弱势的地位。对于厂商政策的制定，经销商的参与权和建议权很少，整体没有明显的改变。如果经销商的利润无从保障，势必会影响消费者的体验和服务满意度。经销商与主机厂实现共赢，才是汽车行业可持续发展的基础。</a:t>
            </a: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为此建议，有关方面认真贯彻落实国务院和国家有关部委下发的一系支持汽车流通行业发展的政策措施，切实打通相关政策措施贯彻执行过程中的痛点、堵点；结合汽车消费市场和汽车流通企业现状，继续出台有针对性、实用性的扶持政策；加大对汽车流通企业的金融扶持力度；纠正治理主机厂不合理商务政策，切实缓解经销商经营压力。</a:t>
            </a:r>
          </a:p>
        </p:txBody>
      </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促进汽车产业高质量发展意见建议的综合分析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关于加快制定实施商用车碳积分管理办法的建议</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吉利控股集团董事长李书福提出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关于加快制定实施商用车碳积分管理办法的提案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。该提案称，占全国汽车保有量</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的商用车，消耗了超过一半的车用汽柴油，二氧化碳排放量占全部汽车排放量的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商用车碳减排对国家能源安全及节能减排都具有重要意义。在政策、市场同步推进的情况下，加速商用车的低碳转型升级，亟待出台商用车碳积分的管理办法。一是国际商用车减碳政策不断加码，建立碳积分制度能为我国低碳商用车发展保驾护航。二是新能源商用车增长空间大，产业急需政策激励，让“</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3060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双碳”目标行稳致远。三是出台碳积分可促进商用车产业全面转型，辐射全价值链。为了加快商用车的低碳转型升级，建议借鉴乘用车积分机制，同时考虑多能源并驾齐驱的现状，以全生命周期减碳为目的，加快制定、实施商用车碳积分管理办法。为此建议：一是商用车碳积分设计可大胆创新，紧跟时代潮流。二是全面统筹、通盘考虑，避免“一刀切”。建议重点关注成熟度较高且应用场景固定、未来潜力较大的轻型商用车产品。三是商用车碳积分管理应稳中求进，分区域、分步骤实施。在固定场景，例如城市公交、物流、港口等公共领域先行实施，推动商用车碳积分发展。</a:t>
            </a:r>
          </a:p>
        </p:txBody>
      </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促进汽车产业高质量发展意见建议的综合分析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关于加快全国换电模式推广整体布局的建议</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广汽集团党委副书记、总经理冯兴亚提交的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关于加快全国换电模式推广的整体布局的建议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指出，换电模式作为新能源汽车主要补电模式之一，具备非常明显的优势。但是，目前我国的换电模式仍处于起步阶段，规划布局整体落后，换电车型研发投入较少，换电站建设成本高，电池标准规格不一，资源共享缺乏基础等问题尚待解决。因此建议，加快全国换电模式推广的整体布局，研究出台各类对换电模式支持的扶持政策，扶持奖励汽车企业推出换电车型、加大车电分离政策鼓励。同时，加速统一电池标准，并同步开展公共领域车辆换电试点，推动汽车电池全面标准化快速落地。</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奇瑞控股集团党委书记、董事长尹同跃建议，加快商用车（重卡、大巴）换电模式推广应用，全面推动商用车电动化。新能源客车主要应用于城市公交，在公路客运和其他业务上仍不具备优势，续驶里程短和充电时间长成为限制发展的瓶颈，减弱了新能源客车的竞争优势。因此建议：工信部等部委加快商用车专用换电站等基础设施建设，满足换电模式的应用需求；有关部委围绕矿场、港口、城市转运等应用场景，推动重型货车和港口内部集卡、大巴等领域电动化转型，形成明确的切换计划。</a:t>
            </a:r>
          </a:p>
        </p:txBody>
      </p:sp>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促进汽车产业高质量发展意见建议的综合分析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关于推动我国汽车芯片产业链高质量发展的建议</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广汽集团党委副书记、总经理冯兴亚提交的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关于提升国产芯片应用率、推动我国汽车芯片产业链高质量发展的建议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提出，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年下半年以来，芯片短缺问题一直困扰着诸多汽车生产企业和汽车行业。三年来，芯片短缺导致全球汽车产量减少了约</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1500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万辆，在中国减少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万辆以上。随着汽车行业智能化的进步，汽车单车所搭载的芯片数量可达</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3000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颗，国内汽车芯片的供给率不足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，最低的不足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，关键智能芯片未来的需求量会越来越大，但瓶颈也越来越高。</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近两年，芯片产业在国家和地方各级政府的支持下，整体短缺情况有所缓解，但算力和稳定性高的车规级芯片国产化率仍较低，芯片产业链发展结构失衡，国产化应用体量不足、拉动效应不高，国产芯片的整体配套保障仍有待提升，标准体系仍需完善。因此建议，要大力提高国产芯片的应用率。一是从政策层面加快引导产业转型，推动“卡脖子”及高端芯片的研发及应用，并加大政策刺激力度，在芯片的研发端、应用端以及汽车消费端等多方面研究和出台针对国产芯片全产业链条的鼓励措施；二是加速完善汽车芯片的配套措施，健全汽车芯片应用保障机制、完善细分领域技术规范和测试标准。</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促进汽车产业高质量发展意见建议的综合分析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关于构建完善汽车数据安全管理体系和安全法规标准的建议</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小米集团创始人、董事长兼</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CEO</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雷军提交了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关于构建完善汽车数据安全管理体系的建议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。雷军认为，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年以来，我国相继发布了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数据安全法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个人信息保护法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，相关产业部门出台了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汽车数据安全管理若干规定</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试行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等管理文件，规定了汽车领域处理重要数据、敏感个人信息等一些基本原则和要求。但是，目前汽车数据安全标准、认证评价、应用管理等机制仍不完善，制约了行业发展。因此建议：一是加快制定汽车全生命周期的数据安全标准，指导产业发展；二是建立汽车数据安全认证、评价机制；三是构建汽车数据共享机制及平台，促进汽车数据共享使用。</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奇瑞控股集团党委书记、董事长尹同跃提出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完善汽车安全法规和安全性能评价标准的建议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。建议工信部牵头，完善车辆安全技术标准，对严重影响用车安全的指标使用强制标准，如操纵稳定性强制标准、车辆装配远近光自动切换或智能远光灯（</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ADB</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）的强制标准；整合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C-NCAP</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评价体系和保险指数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CIASI</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评价体系，制定出台符合中国交通特点的评价体系，缩减主机厂开发成本和时间周期；梳理汽车网络安全评价与验收标准，并尽快实施国内网络安全法规，可在部分城市先行试点。</a:t>
            </a:r>
          </a:p>
        </p:txBody>
      </p:sp>
    </p:spTree>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194102" cy="403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问题的提出</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6" name="矩形 5"/>
          <p:cNvSpPr/>
          <p:nvPr/>
        </p:nvSpPr>
        <p:spPr>
          <a:xfrm>
            <a:off x="254636" y="795655"/>
            <a:ext cx="8555878" cy="3884140"/>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600" dirty="0" smtClean="0"/>
              <a:t> </a:t>
            </a:r>
            <a:r>
              <a:rPr lang="zh-CN" altLang="zh-CN" sz="1600" dirty="0" smtClean="0"/>
              <a:t>党的二十大明确提出，高质量发展是全面建设社会主义现代化国家的首要任务。</a:t>
            </a:r>
            <a:r>
              <a:rPr lang="en-US" altLang="zh-CN" sz="1600" dirty="0" smtClean="0"/>
              <a:t>2023</a:t>
            </a:r>
            <a:r>
              <a:rPr lang="zh-CN" altLang="zh-CN" sz="1600" dirty="0" smtClean="0"/>
              <a:t>年</a:t>
            </a:r>
            <a:r>
              <a:rPr lang="en-US" altLang="zh-CN" sz="1600" dirty="0" smtClean="0"/>
              <a:t>《</a:t>
            </a:r>
            <a:r>
              <a:rPr lang="zh-CN" altLang="zh-CN" sz="1600" dirty="0" smtClean="0"/>
              <a:t>政府工作报告</a:t>
            </a:r>
            <a:r>
              <a:rPr lang="en-US" altLang="zh-CN" sz="1600" dirty="0" smtClean="0"/>
              <a:t>》</a:t>
            </a:r>
            <a:r>
              <a:rPr lang="zh-CN" altLang="zh-CN" sz="1600" dirty="0" smtClean="0"/>
              <a:t>中将“稳增长、高质量”定为经济发展的主基调，继续确保“质的有效提升和量的合理增长”。</a:t>
            </a:r>
            <a:r>
              <a:rPr lang="en-US" altLang="zh-CN" sz="16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报告对今年政府工作的建议中提出，今年要大力提振市场信心，把实施扩大内需战略同深化供给侧结构性改革有机结合起来。把恢复和扩大消费摆在优先位置，提出多渠道增加城乡居民收入，稳定汽车等大宗消费的举措，这对促进和稳定汽车消费，提振汽车市场需求增强了信心。</a:t>
            </a:r>
            <a:r>
              <a:rPr lang="zh-CN" altLang="zh-CN" sz="1600" dirty="0" smtClean="0"/>
              <a:t>工信部部长金壮龙</a:t>
            </a:r>
            <a:r>
              <a:rPr lang="zh-CN" altLang="en-US" sz="1600" dirty="0" smtClean="0"/>
              <a:t>在</a:t>
            </a:r>
            <a:r>
              <a:rPr lang="zh-CN" altLang="zh-CN" sz="1600" dirty="0" smtClean="0"/>
              <a:t>全国工业和信息化工作会议上表示，</a:t>
            </a:r>
            <a:r>
              <a:rPr lang="en-US" altLang="zh-CN" sz="1600" dirty="0" smtClean="0"/>
              <a:t>2023</a:t>
            </a:r>
            <a:r>
              <a:rPr lang="zh-CN" altLang="zh-CN" sz="1600" dirty="0" smtClean="0"/>
              <a:t>年工信部要促进汽车等重点行业的增长，在扩大消费方面，首先要稳住新能源汽车大宗消费</a:t>
            </a:r>
            <a:r>
              <a:rPr lang="zh-CN" altLang="en-US" sz="1600" dirty="0" smtClean="0"/>
              <a:t>。   </a:t>
            </a:r>
            <a:endParaRPr lang="en-US" altLang="zh-CN" sz="1600" dirty="0" smtClean="0"/>
          </a:p>
          <a:p>
            <a:pPr>
              <a:lnSpc>
                <a:spcPct val="140000"/>
              </a:lnSpc>
            </a:pPr>
            <a:r>
              <a:rPr lang="en-US" altLang="zh-CN" sz="1600" dirty="0" smtClean="0"/>
              <a:t>       </a:t>
            </a:r>
            <a:r>
              <a:rPr lang="zh-CN" altLang="zh-CN" sz="1600" dirty="0" smtClean="0"/>
              <a:t>汽车产业作为国民经济的支柱产业、工业转型升级的新动力和创新发展的新引擎，历来是汽车界代表委员们关注的焦点。在党的二十大确定的中国式现代化宏伟蓝图展开后的首次全国两会上，汽车界代表委员们为促进汽车产业高质量发展献计献策</a:t>
            </a:r>
            <a:r>
              <a:rPr lang="zh-CN" altLang="en-US" sz="1600" dirty="0" smtClean="0"/>
              <a:t>。因此，有必要对</a:t>
            </a:r>
            <a:r>
              <a:rPr lang="en-US" altLang="zh-CN" sz="1600" dirty="0" smtClean="0"/>
              <a:t>2023</a:t>
            </a:r>
            <a:r>
              <a:rPr lang="zh-CN" altLang="en-US" sz="1600" dirty="0" smtClean="0"/>
              <a:t>年两会汽车界代表委员有关促进汽车产业高质量发展方面的重点意见建议进行综合梳理分析。</a:t>
            </a:r>
            <a:endParaRPr lang="zh-CN" altLang="zh-CN" sz="1600" dirty="0" smtClean="0"/>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促进汽车产业高质量发展意见建议的综合分析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关于提振汽车消费激发汽车消费潜力的建议</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广汽集团党委副书记、总经理冯兴亚提出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关于提振汽车消费、带动后疫情时代国民经济增长若干措施的建议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。进入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以来，我国汽车消费整体疲软，补贴及减税政策大面积退坡。因此，冯兴亚建议，国家补贴政策向需求侧进行战略转型，对新能源汽车消费实施持续补贴，直接将优惠补贴给消费者，并延续汽车购置税减免政策。同时，优化汽车限购措施，推动汽车消费由购买管理向使用管理转变，并加快推动二手车市场走向成熟，健全报废机动车回收利用体系，促进汽车循环流通。</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同城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CEO</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姚劲波提出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关于进一步畅通大循环，激发汽车消费潜力的建议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。一是</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年财政部、税务总局发布的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关于二手车经销有关增值税政策的公告</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截止日期为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日，为巩固前期成果，让政策体系持续发挥应有价值，建议长期确定二手车经销减按销售额</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0.5%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征收增值税政策。二是应用数字化手段提升二手车交易便利化水平。在具备条件的二手车交易市场、经销企业设立机动车登记服务站，为消费者提供二手车交易、纳税、登记、保险等“一站式”服务。同时，探索线上“二手车交易市场”模式，设立网上机动车登记站，实现“网上过户”功能。</a:t>
            </a: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促进汽车产业高质量发展意见建议的综合分析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4013406"/>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关于调整和完善汽车财税政策的建议</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长安汽车党委书记、董事长朱华荣提出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关于我国主流燃油车消费税改革的建议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。朱华荣指出，目前，我国汽车税费较多，用户购车成本较高。既有流转环节的增值税、消费税，又有购置过程中的车购税，还有财产持有期间的财产税、所得产生的所得税。汽车消费税与车购税都作为中央税，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上缴中央，地方不留存，这无法充分激发地方政府拉动经济的积极性，导致地方政府重汽车产值，轻汽车销量，不利于充分带动汽车消费。因此，建议将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2.0L</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及以下排量的汽车消费税税率减半；将车辆购置税、汽车消费税合并，保留一个税种，并增加地方财政留成比例。</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日，工信部副部长辛国斌在中国电动汽车百人会论坛（</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上表示，为了积极扩大消费，将组织开展公共领域车辆全面电动化先行区试点，及早研究明确新能源汽车车辆购置税减免等接续优惠政策，支持扩大新能源汽车消费。试行研究出台促进汽车消费的相关政策，指导地方维护公平有序的市场环境，保障汽车产业稳定运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a:t>
            </a:r>
            <a:r>
              <a:rPr lang="zh-CN" altLang="zh-CN" sz="1600" dirty="0" smtClean="0"/>
              <a:t>税务总局总会计师罗天舒</a:t>
            </a:r>
            <a:r>
              <a:rPr lang="zh-CN" altLang="en-US" sz="1600" dirty="0" smtClean="0"/>
              <a:t>提出，要进一步落实支持新能源汽车等新兴产业发展的税收优惠政策。</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因此，预测汽车财税政策将进一步完善。</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促进汽车产业高质量发展意见建议的综合分析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关于推广氢能产业和氢燃料电池汽车应用的建议</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北京亿华通科技股份有限公司董事长张国强提出，近几年，在双碳目标及示范城市群等利好政策的推动下，氢能领域相关政策持续出台，内容涉及财政资金支持、税收优惠、氢能技术研发、加氢站以及氢能工业多元利用等多个方面。特别是我国先后批复京津冀、上海、广东、河北、河南五个氢燃料电池汽车示范城市群，涵盖</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个城市，发展目标各有侧重。因此，张国强建议，立足燃料电池核心技术，推广氢能产业和氢燃料电池汽车应用，推进能源技术革命，助力中国经济高质量发展。</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海马集团董事长景柱提出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关于在海南大力发展氢燃料电池乘用车的建议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景柱认为，海南选择发展高技术、高附加值的氢燃料电池乘用车，具有一定的比较优势。相比氢燃料电池商用车，氢燃料电池乘用车技术难度高，产业化突破意义大。经过多年发展，海南已具备开展氢燃料电池乘用车示范运营的条件。对此，他提出了三项具体建议：一是将海南纳入燃料电池汽车示范城市群；二是加大政策和资金支持，鼓励本土企业积极参与氢燃料电池乘用车全产业链的研发和生产；三是由政府统筹，整合社会资源，在海南东、西、南、北、中率先建成五个大型“绿色能源中心”。</a:t>
            </a: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促进汽车产业高质量发展意见建议的综合分析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关于保障新能源汽车健康协同发展的建议</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长安汽车党委书记、董事长朱华荣提出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关于保障新能源汽车健康协同发展的建议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具体建议有五点：一是建立、健全汽车数据相关法律法规。建议搭建国家智能网联汽车数据法律、法规工作组。包括：建立完善的企业准入制度；推动健全车联网数据共享的法律法规，制定明确数据责任主体的法规，建立相应的安全法规，形成数据使用报备制度和预警机制；在具体应用场景（高精度地图）方面，定义道路路网数据公益属性，并归国家所有。二是建立汽车数据采集统一方案、数据统一标准。从采集的规则、数量、定义层面拉齐行业认知，约束各企业必备采集范围，构建统一的行业标准，规范汽车企业上下游产业链在数据采集和应用的标准行为。三是完善高精度地图数据策略与管理机制。建议适时增设智能驾驶高精地图等专项资质，支持多主体联合攻关，激发企业创新主体作用。四是培育</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家国资为主的国家级地图公司。鼓励、引导一批具有国资背景的整车厂、图商、物流及出行公司相互整合，形成业务互补的平台型国家级地图公司，使其进行自主技术研究与应用。五是建立汽车数据质量国家过检平台。提供从标准定义、质量监控、重大问题及时告警等数据质量全生命周期管理。</a:t>
            </a:r>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促进汽车产业高质量发展意见建议的综合分析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关于加快推动智能网联汽车产业发展的建议（</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小鹏汽车董事长、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CEO</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何小鹏提出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关于探索加快自动驾驶应用落地体系化保障的建议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何小鹏认为，目前，我国新能源汽车已逐步进入全面市场化拓展期，智能网联汽车产业呈现强劲发展势头，乘用车市场智能化进程保持高速发展，消费者接受程度不断提升，市场需求逐步扩大，产业发展受市场驱动明显。国家在智能交通领域开展了大量的产业基础建设，相关部委和地方层面陆续出台了一系列政策规划和地方性法规，行业内也陆续涌现出越来越多开展自动驾驶研究和实践的企业，开始在部分城市启动道路测试和商业化运营试点。然而，随着自动驾驶技术的加速发展和落地应用，与之相配合的体系化保障与支撑不完善的问题也日益凸显。因此建议：一是探索建立自动驾驶技术及自动驾驶汽车保险产品体系。制定自动驾驶汽车保险纲领性规划，鼓励部分地区开展自动驾驶保险创新先行先试，鼓励自动驾驶汽车生产企业参与保险产品创新。二是推动加快城市高精度地图审核流程。允许地图增量更新集中审核，建立线上备案流程和先用后审机制，允许和鼓励众源方式更新地图。三是推动加快智能网联汽车和自动驾驶相关立法工作，完善相应法律法规的修订制定。</a:t>
            </a:r>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促进汽车产业高质量发展意见建议的综合分析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关于加快推动智能网联汽车产业发展的建议（</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今年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日，中国汽车战略与政策研究中心发布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关于加快推动智能网联汽车商业化发展的建议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该建议与何小鹏提出的建议各有侧重。该建议通过研究自动驾驶汽车商业化现状和面临形势，深入分析面临的主要政策法规问题和障碍，提出推进我国智能网联汽车商业化的政策建议。认为当前面临形势和存在的问题有以下几点：一是全球自动驾驶汽车正迎来向商业化应用发展的转型期。中国积极开展产业探索，初步具备商业化基础条件；二是国家积极推动构建政策法规体系，仍有部分问题亟待解决。主要是相关标准体系还需要不断调整完善。现行的交通管理法律法规部分内容不适用于智能网联汽车；三是国家试点需在试点过程中加大对商业化路径的探索。为此，提出以下几点具体建议：一是尽快启动国家试点，在实践中不断探索优化商业化管理制度。明确国家试点产品准入要求，推动建立试点检验合格产品的商业化升级机制；二是选择雄安等有条件地区支持其开展全域商业化试点，并上升为国家战略。出台支撑智能网联汽车全域商业化试点政策；三是推动开展产品准入和上路行驶等领域关键政策的制修订，适应产业监管需求；四是制定国家商业化政策的清单、路线图和时间表。</a:t>
            </a:r>
          </a:p>
        </p:txBody>
      </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促进汽车产业高质量发展意见建议的综合分析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关于扩大汽车特别是新能源汽车出口的建议（</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全国工商联副主席、赛力斯集团董事长张兴海提出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关于支持自主新能源汽车参与全球竞争的提案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张兴海认为，我国新能源汽车得以快速发展，已经形成了全球范围的竞争新优势。但是，我国新能源汽车出口仍存在一些困难。一是出口认证难，部分国家提出繁复的技术法规及安全要求。二是陆海两个通道运力受限，导致出口物流难。为此，一是建议在出口认证方面，给予企业政策技术性指导，助力汽车企业开拓海外市场。为汽车企业在技术交流、海外参展等方面提供便利。帮助企业熟悉海外汽车市场规范等。二是建议促进铁路运输降成本，补贴运价。发展“多港出海”模式，打通广州南沙港、宁波</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舟山港等多个港口运输通道，协调解决出口运费高、运力不足等突出矛盾。</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奇瑞控股集团党委书记、董事长尹同跃提出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加速推进与有关国家开展关税和自贸协议谈判，支持中国车企走出去</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的建议。尹同跃指出，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中国已成为仅次于日本的世界第二大汽车出口国，汽车出口远大于进口。特别在智能网联技术和新能源汽车方面已经走在前列，开始出口欧美等发达国家和地区。在海外市场，进口国对所有国家汽车关税一致的情况下，中国汽车品牌则占有一定优势。</a:t>
            </a:r>
          </a:p>
        </p:txBody>
      </p:sp>
    </p:spTree>
  </p:cSld>
  <p:clrMapOvr>
    <a:masterClrMapping/>
  </p:clrMapOvr>
  <p:transition spd="med"/>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815-2"/>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hfdrusjd">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618</TotalTime>
  <Words>4287</Words>
  <Application>Microsoft Office PowerPoint</Application>
  <PresentationFormat>全屏显示(16:9)</PresentationFormat>
  <Paragraphs>100</Paragraphs>
  <Slides>16</Slides>
  <Notes>16</Notes>
  <HiddenSlides>0</HiddenSlides>
  <MMClips>0</MMClips>
  <ScaleCrop>false</ScaleCrop>
  <HeadingPairs>
    <vt:vector size="4" baseType="variant">
      <vt:variant>
        <vt:lpstr>主题</vt:lpstr>
      </vt:variant>
      <vt:variant>
        <vt:i4>2</vt:i4>
      </vt:variant>
      <vt:variant>
        <vt:lpstr>幻灯片标题</vt:lpstr>
      </vt:variant>
      <vt:variant>
        <vt:i4>16</vt:i4>
      </vt:variant>
    </vt:vector>
  </HeadingPairs>
  <TitlesOfParts>
    <vt:vector size="18" baseType="lpstr">
      <vt:lpstr>Office 主题​​</vt:lpstr>
      <vt:lpstr>Office Theme</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yrl</cp:lastModifiedBy>
  <cp:revision>250</cp:revision>
  <dcterms:created xsi:type="dcterms:W3CDTF">2017-08-15T01:04:00Z</dcterms:created>
  <dcterms:modified xsi:type="dcterms:W3CDTF">2023-04-19T02:10:39Z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