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custDataLst>
    <p:tags r:id="rId1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 showGuides="1">
      <p:cViewPr>
        <p:scale>
          <a:sx n="80" d="100"/>
          <a:sy n="80" d="100"/>
        </p:scale>
        <p:origin x="-2514" y="-690"/>
      </p:cViewPr>
      <p:guideLst>
        <p:guide orient="horz" pos="2172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fld id="{E66DBB69-B731-49A1-986D-328AED60B40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8752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69813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238"/>
            <a:ext cx="9144000" cy="688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911619"/>
            <a:ext cx="6834310" cy="97633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66847093"/>
              </p:ext>
            </p:ext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/>
                <a:gridCol w="993645"/>
                <a:gridCol w="1157879"/>
                <a:gridCol w="1157879"/>
                <a:gridCol w="1157879"/>
                <a:gridCol w="1157879"/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-21.66%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16129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14.67%</a:t>
                      </a:r>
                    </a:p>
                  </a:txBody>
                  <a:tcPr marL="9525" marR="9525" marT="9525" marB="0" anchor="ctr" anchorCtr="1"/>
                </a:tc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7146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27940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5.26%</a:t>
                      </a:r>
                    </a:p>
                  </a:txBody>
                  <a:tcPr marL="9525" marR="9525" marT="9525" marB="0" anchor="ctr" anchorCtr="1"/>
                </a:tc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10917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1091600%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43358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10.21%</a:t>
                      </a:r>
                    </a:p>
                  </a:txBody>
                  <a:tcPr marL="9525" marR="9525" marT="9525" marB="0" anchor="ctr" anchorCtr="1"/>
                </a:tc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22243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-26.93%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2224200%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89142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54.67%</a:t>
                      </a:r>
                    </a:p>
                  </a:txBody>
                  <a:tcPr marL="9525" marR="9525" marT="9525" marB="0" anchor="ctr" anchorCtr="1"/>
                </a:tc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-46.26%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16.72%</a:t>
                      </a:r>
                    </a:p>
                  </a:txBody>
                  <a:tcPr marL="9525" marR="9525" marT="9525" marB="0" anchor="ctr" anchorCtr="1"/>
                </a:tc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-35.29%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15.01%</a:t>
                      </a:r>
                    </a:p>
                  </a:txBody>
                  <a:tcPr marL="9525" marR="9525" marT="9525" marB="0" anchor="ctr" anchorCtr="1"/>
                </a:tc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4704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104.17%</a:t>
                      </a:r>
                    </a:p>
                  </a:txBody>
                  <a:tcPr marL="9525" marR="9525" marT="9525" marB="0" anchor="ctr" anchorCtr="1"/>
                </a:tc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45897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-19.52%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2294750%</a:t>
                      </a:r>
                      <a:endParaRPr lang="en-US" altLang="zh-CN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184363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29.31%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84BF272-735A-4879-82F5-F45F4EFB2653}" type="slidenum">
              <a:rPr lang="en-US" altLang="zh-CN"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2593C078-7EA0-40C3-A6B3-D4408DA7A2EA}" type="slidenum">
              <a:rPr lang="en-US" altLang="zh-CN"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4" y="1963867"/>
            <a:ext cx="7309817" cy="4236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9142AEA4-219D-4603-A3F0-EC76EAB6320E}" type="slidenum">
              <a:rPr lang="en-US" altLang="zh-CN"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56" y="1976438"/>
            <a:ext cx="7761200" cy="426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6754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上海上牌进口车（不含新能源）来源国情况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61730704"/>
              </p:ext>
            </p:extLst>
          </p:nvPr>
        </p:nvGraphicFramePr>
        <p:xfrm>
          <a:off x="827583" y="2023843"/>
          <a:ext cx="7928994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63643"/>
                <a:gridCol w="1298115"/>
                <a:gridCol w="1298116"/>
                <a:gridCol w="1298115"/>
                <a:gridCol w="1298116"/>
                <a:gridCol w="1372889"/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2135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-23.15%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10102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30.55%</a:t>
                      </a:r>
                    </a:p>
                  </a:txBody>
                  <a:tcPr marL="9525" marR="9525" marT="9525" marB="0" anchor="ctr" anchorCtr="1"/>
                </a:tc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-25.25%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-24.03%</a:t>
                      </a:r>
                    </a:p>
                  </a:txBody>
                  <a:tcPr marL="9525" marR="9525" marT="9525" marB="0" anchor="ctr" anchorCtr="1"/>
                </a:tc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-18.76%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1994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34.64%</a:t>
                      </a:r>
                    </a:p>
                  </a:txBody>
                  <a:tcPr marL="9525" marR="9525" marT="9525" marB="0" anchor="ctr" anchorCtr="1"/>
                </a:tc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 smtClean="0">
                          <a:effectLst/>
                          <a:latin typeface="宋体" panose="02010600030101010101" pitchFamily="2" charset="-122"/>
                        </a:rPr>
                        <a:t>瑞典</a:t>
                      </a:r>
                      <a:endParaRPr lang="zh-CN" altLang="en-US" sz="1800" b="0" i="0" u="none" strike="noStrike" dirty="0"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46.99%</a:t>
                      </a:r>
                    </a:p>
                  </a:txBody>
                  <a:tcPr marL="9525" marR="9525" marT="9525" marB="0" anchor="ctr" anchorCtr="1"/>
                </a:tc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 smtClean="0">
                          <a:effectLst/>
                          <a:latin typeface="宋体" panose="02010600030101010101" pitchFamily="2" charset="-122"/>
                        </a:rPr>
                        <a:t>意大利</a:t>
                      </a:r>
                      <a:endParaRPr lang="zh-CN" altLang="en-US" sz="1800" b="0" i="0" u="none" strike="noStrike" dirty="0"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1.36%</a:t>
                      </a:r>
                    </a:p>
                  </a:txBody>
                  <a:tcPr marL="9525" marR="9525" marT="9525" marB="0" anchor="ctr" anchorCtr="1"/>
                </a:tc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15.58%</a:t>
                      </a:r>
                    </a:p>
                  </a:txBody>
                  <a:tcPr marL="9525" marR="9525" marT="9525" marB="0" anchor="ctr" anchorCtr="1"/>
                </a:tc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-32.80%</a:t>
                      </a:r>
                    </a:p>
                  </a:txBody>
                  <a:tcPr marL="9525" marR="9525" marT="9525" marB="0" anchor="ctr" anchorCtr="1"/>
                </a:tc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3436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-21.66%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16129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14.67%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57237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上海国产轿车（不含新能源）分类型上牌情况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53519728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/>
                <a:gridCol w="1206827"/>
                <a:gridCol w="1206827"/>
                <a:gridCol w="1206827"/>
                <a:gridCol w="1206827"/>
                <a:gridCol w="1206827"/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6439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26.11%</a:t>
                      </a:r>
                    </a:p>
                  </a:txBody>
                  <a:tcPr marL="9525" marR="9525" marT="9525" marB="0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11278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8.15%</a:t>
                      </a:r>
                    </a:p>
                  </a:txBody>
                  <a:tcPr marL="9525" marR="9525" marT="9525" marB="0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-15.52%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6584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1.48%</a:t>
                      </a:r>
                    </a:p>
                  </a:txBody>
                  <a:tcPr marL="9525" marR="9525" marT="9525" marB="0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-13.84%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3633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-18.94%</a:t>
                      </a:r>
                    </a:p>
                  </a:txBody>
                  <a:tcPr marL="9525" marR="9525" marT="9525" marB="0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-84.62%</a:t>
                      </a:r>
                    </a:p>
                  </a:txBody>
                  <a:tcPr marL="9525" marR="9525" marT="9525" marB="0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7146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-6.26%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27940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5.26%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E8198A21-6D86-4513-B10A-8468C373FDFA}" type="slidenum">
              <a:rPr lang="en-US" altLang="zh-CN"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上海国产小客车（不含新能源）分类型上牌情况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7096869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/>
                <a:gridCol w="1177687"/>
                <a:gridCol w="1177687"/>
                <a:gridCol w="1177687"/>
                <a:gridCol w="1177687"/>
                <a:gridCol w="1177687"/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2148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-13.49%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8572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34.78%</a:t>
                      </a:r>
                    </a:p>
                  </a:txBody>
                  <a:tcPr marL="9525" marR="9525" marT="9525" marB="0" anchor="ctr" anchorCtr="1"/>
                </a:tc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8515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851400 %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33446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4.88%</a:t>
                      </a:r>
                    </a:p>
                  </a:txBody>
                  <a:tcPr marL="9525" marR="9525" marT="9525" marB="0" anchor="ctr" anchorCtr="1"/>
                </a:tc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-37.28%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1340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22.71%</a:t>
                      </a:r>
                    </a:p>
                  </a:txBody>
                  <a:tcPr marL="9525" marR="9525" marT="9525" marB="0" anchor="ctr" anchorCtr="1"/>
                </a:tc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10917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-6.05%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/>
                        </a:rPr>
                        <a:t>1091600%</a:t>
                      </a:r>
                      <a:endParaRPr lang="en-US" altLang="zh-CN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43358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10.21%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50B80A3-BBD6-4BFA-A667-16D013B5EF30}" type="slidenum">
              <a:rPr lang="en-US" altLang="zh-CN"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-68458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91330337"/>
              </p:ext>
            </p:extLst>
          </p:nvPr>
        </p:nvGraphicFramePr>
        <p:xfrm>
          <a:off x="835221" y="1957006"/>
          <a:ext cx="7841234" cy="428382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0257"/>
                <a:gridCol w="1284195"/>
                <a:gridCol w="1284196"/>
                <a:gridCol w="1284195"/>
                <a:gridCol w="1284196"/>
                <a:gridCol w="1284195"/>
              </a:tblGrid>
              <a:tr h="83231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1-4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874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260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2.36%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867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27.31%</a:t>
                      </a:r>
                    </a:p>
                  </a:txBody>
                  <a:tcPr marL="9525" marR="9525" marT="9525" marB="0" anchor="ctr" anchorCtr="1"/>
                </a:tc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>
                          <a:effectLst/>
                          <a:latin typeface="Times New Roman"/>
                        </a:rPr>
                        <a:t>9174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>
                          <a:effectLst/>
                          <a:latin typeface="Times New Roman"/>
                        </a:rPr>
                        <a:t>-29.27%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1" i="0" u="none" strike="noStrike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>
                          <a:effectLst/>
                          <a:latin typeface="Times New Roman"/>
                        </a:rPr>
                        <a:t>38906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60.10%</a:t>
                      </a:r>
                    </a:p>
                  </a:txBody>
                  <a:tcPr marL="9525" marR="9525" marT="9525" marB="0" anchor="ctr" anchorCtr="1"/>
                </a:tc>
              </a:tr>
              <a:tr h="3047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-3.70%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-90.43%</a:t>
                      </a:r>
                    </a:p>
                  </a:txBody>
                  <a:tcPr marL="9525" marR="9525" marT="9525" marB="0" anchor="ctr" anchorCtr="1"/>
                </a:tc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3594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-35.44%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15791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99.38%</a:t>
                      </a:r>
                    </a:p>
                  </a:txBody>
                  <a:tcPr marL="9525" marR="9525" marT="9525" marB="0" anchor="ctr" anchorCtr="1"/>
                </a:tc>
              </a:tr>
              <a:tr h="3713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3094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-22.10%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12456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111.41%</a:t>
                      </a:r>
                    </a:p>
                  </a:txBody>
                  <a:tcPr marL="9525" marR="9525" marT="9525" marB="0" anchor="ctr" anchorCtr="1"/>
                </a:tc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2447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-27.52%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10485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11.51%</a:t>
                      </a:r>
                    </a:p>
                  </a:txBody>
                  <a:tcPr marL="9525" marR="9525" marT="9525" marB="0" anchor="ctr" anchorCtr="1"/>
                </a:tc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-53.57%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altLang="zh-CN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135.48%</a:t>
                      </a:r>
                    </a:p>
                  </a:txBody>
                  <a:tcPr marL="9525" marR="9525" marT="9525" marB="0" anchor="ctr" anchorCtr="1"/>
                </a:tc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12809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-25.60%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 smtClean="0">
                          <a:effectLst/>
                          <a:latin typeface="Times New Roman"/>
                        </a:rPr>
                        <a:t>1280800 %</a:t>
                      </a:r>
                      <a:endParaRPr lang="en-US" altLang="zh-CN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49369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51.20%</a:t>
                      </a:r>
                    </a:p>
                  </a:txBody>
                  <a:tcPr marL="9525" marR="9525" marT="9525" marB="0" anchor="ctr" anchorCtr="1"/>
                </a:tc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640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18.96%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 dirty="0">
                          <a:effectLst/>
                          <a:latin typeface="Times New Roman"/>
                        </a:rPr>
                        <a:t>2244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 dirty="0">
                          <a:effectLst/>
                          <a:latin typeface="Times New Roman"/>
                        </a:rPr>
                        <a:t>756.49%</a:t>
                      </a:r>
                    </a:p>
                  </a:txBody>
                  <a:tcPr marL="9525" marR="9525" marT="9525" marB="0" anchor="ctr" anchorCtr="1"/>
                </a:tc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12154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-27.04%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 dirty="0" smtClean="0">
                          <a:effectLst/>
                          <a:latin typeface="Times New Roman"/>
                        </a:rPr>
                        <a:t>1215300 %</a:t>
                      </a:r>
                      <a:endParaRPr lang="en-US" altLang="zh-CN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47080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45.56%</a:t>
                      </a:r>
                    </a:p>
                  </a:txBody>
                  <a:tcPr marL="9525" marR="9525" marT="9525" marB="0" anchor="ctr" anchorCtr="1"/>
                </a:tc>
              </a:tr>
              <a:tr h="2916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-28.57%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600" b="0" i="0" u="none" strike="noStrike" dirty="0" smtClean="0">
                          <a:effectLst/>
                          <a:latin typeface="Times New Roman"/>
                        </a:rPr>
                        <a:t>-</a:t>
                      </a:r>
                      <a:endParaRPr lang="en-US" sz="16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0" i="0" u="none" strike="noStrike">
                          <a:effectLst/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</a:tr>
              <a:tr h="3014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22243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-26.93%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 smtClean="0">
                          <a:effectLst/>
                          <a:latin typeface="Times New Roman"/>
                        </a:rPr>
                        <a:t>2224200 %</a:t>
                      </a:r>
                      <a:endParaRPr lang="en-US" altLang="zh-CN" sz="16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89142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54.67%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0D6BD66C-F5DE-46B3-B1A5-543C148B923F}" type="slidenum">
              <a:rPr lang="en-US" altLang="zh-CN"/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4e88b80-cecd-47c6-8f16-18cd9920f782"/>
  <p:tag name="COMMONDATA" val="eyJoZGlkIjoiYjU1YjUyNzBlZmJhNWIyNDM0NTMyMTNjOWQ0N2Q2OG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86e4e70-e907-4f12-92cd-7d0bae68275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5615bc0-7b50-4bcd-92fa-e038f9c8dd8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09261c4-d317-4349-bec4-5cf180fa6dd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cebca0a-ebc2-4e21-926f-a0a91c2524bd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bc2618-fbc3-4eb5-8971-a57a1e652aea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611</Words>
  <Application>Microsoft Office PowerPoint</Application>
  <PresentationFormat>全屏显示(4:3)</PresentationFormat>
  <Paragraphs>324</Paragraphs>
  <Slides>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2023年4月上海各车型上牌量同比情况</vt:lpstr>
      <vt:lpstr>近几年上海车辆月度上牌数累计情况</vt:lpstr>
      <vt:lpstr>近几年上海车辆月度上牌数量情况</vt:lpstr>
      <vt:lpstr>2023年4月上海上牌进口车（不含新能源）来源国情况 </vt:lpstr>
      <vt:lpstr>2023年4月上海国产轿车（不含新能源）分类型上牌情况 </vt:lpstr>
      <vt:lpstr>2023年4月上海国产小客车（不含新能源）分类型上牌情况</vt:lpstr>
      <vt:lpstr>2023年4月上海上牌新能源小客车情况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714</cp:revision>
  <dcterms:created xsi:type="dcterms:W3CDTF">2002-12-18T04:51:00Z</dcterms:created>
  <dcterms:modified xsi:type="dcterms:W3CDTF">2023-05-15T02:02:36Z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26788C7C4E55400984765795D5FECC41</vt:lpwstr>
  </property>
  <property fmtid="{D5CDD505-2E9C-101B-9397-08002B2CF9AE}" pid="3" name="KSOProductBuildVer">
    <vt:lpwstr>2052-11.1.0.12980</vt:lpwstr>
  </property>
</Properties>
</file>