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3.xml" ContentType="application/vnd.openxmlformats-officedocument.drawingml.chart+xml"/>
  <Override PartName="/ppt/theme/themeOverride6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5.xml" ContentType="application/vnd.openxmlformats-officedocument.drawingml.chart+xml"/>
  <Override PartName="/ppt/theme/themeOverride8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9.xml" ContentType="application/vnd.openxmlformats-officedocument.drawingml.chart+xml"/>
  <Override PartName="/ppt/theme/themeOverride10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1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4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8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20.xml" ContentType="application/vnd.openxmlformats-officedocument.drawingml.chart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20.xml" ContentType="application/vnd.openxmlformats-officedocument.themeOverrid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22.xml" ContentType="application/vnd.openxmlformats-officedocument.themeOverrid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8.xml" ContentType="application/vnd.openxmlformats-officedocument.drawingml.chart+xml"/>
  <Override PartName="/ppt/theme/themeOverride23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4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7.xml" ContentType="application/vnd.openxmlformats-officedocument.themeOverride+xml"/>
  <Override PartName="/ppt/charts/chart32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8.xml" ContentType="application/vnd.openxmlformats-officedocument.themeOverride+xml"/>
  <Override PartName="/ppt/charts/chart33.xml" ContentType="application/vnd.openxmlformats-officedocument.drawingml.chart+xml"/>
  <Override PartName="/ppt/theme/themeOverride29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30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rts/chart35.xml" ContentType="application/vnd.openxmlformats-officedocument.drawingml.chart+xml"/>
  <Override PartName="/ppt/theme/themeOverride31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32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39.xml" ContentType="application/vnd.openxmlformats-officedocument.drawingml.chart+xml"/>
  <Override PartName="/ppt/theme/themeOverride33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4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5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6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9.xml" ContentType="application/vnd.openxmlformats-officedocument.themeOverride+xml"/>
  <Override PartName="/ppt/charts/chart47.xml" ContentType="application/vnd.openxmlformats-officedocument.drawingml.chart+xml"/>
  <Override PartName="/ppt/theme/themeOverride40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41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42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50.xml" ContentType="application/vnd.openxmlformats-officedocument.drawingml.chart+xml"/>
  <Override PartName="/ppt/theme/themeOverride43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44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charts/chart54.xml" ContentType="application/vnd.openxmlformats-officedocument.drawingml.chart+xml"/>
  <Override PartName="/ppt/theme/themeOverride45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6.xml" ContentType="application/vnd.openxmlformats-officedocument.themeOverr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charts/chart58.xml" ContentType="application/vnd.openxmlformats-officedocument.drawingml.chart+xml"/>
  <Override PartName="/ppt/theme/themeOverride47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8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ags/tag1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53" r:id="rId3"/>
    <p:sldId id="258" r:id="rId4"/>
    <p:sldId id="333" r:id="rId5"/>
    <p:sldId id="334" r:id="rId6"/>
    <p:sldId id="335" r:id="rId7"/>
    <p:sldId id="336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5" userDrawn="1">
          <p15:clr>
            <a:srgbClr val="A4A3A4"/>
          </p15:clr>
        </p15:guide>
        <p15:guide id="2" orient="horz" pos="2042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0006"/>
    <a:srgbClr val="006100"/>
    <a:srgbClr val="339933"/>
    <a:srgbClr val="BFEFBF"/>
    <a:srgbClr val="33CC33"/>
    <a:srgbClr val="E1FFE1"/>
    <a:srgbClr val="CCFFCC"/>
    <a:srgbClr val="00EA6A"/>
    <a:srgbClr val="B2C1D3"/>
    <a:srgbClr val="048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76" autoAdjust="0"/>
    <p:restoredTop sz="96327"/>
  </p:normalViewPr>
  <p:slideViewPr>
    <p:cSldViewPr snapToGrid="0" showGuides="1">
      <p:cViewPr varScale="1">
        <p:scale>
          <a:sx n="107" d="100"/>
          <a:sy n="107" d="100"/>
        </p:scale>
        <p:origin x="282" y="96"/>
      </p:cViewPr>
      <p:guideLst>
        <p:guide orient="horz" pos="3735"/>
        <p:guide orient="horz" pos="20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1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3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6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2.xlsx"/><Relationship Id="rId1" Type="http://schemas.openxmlformats.org/officeDocument/2006/relationships/themeOverride" Target="../theme/themeOverride29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3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5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40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2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8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43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5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6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7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8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9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0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15.602050096726112</c:v>
                </c:pt>
                <c:pt idx="1">
                  <c:v>19.112401135979301</c:v>
                </c:pt>
                <c:pt idx="2">
                  <c:v>27.904618446573568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10.929650789822654</c:v>
                </c:pt>
                <c:pt idx="1">
                  <c:v>14.742184192201295</c:v>
                </c:pt>
                <c:pt idx="2">
                  <c:v>23.963714026249733</c:v>
                </c:pt>
                <c:pt idx="3">
                  <c:v>36.973841961332525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11.19</c:v>
                </c:pt>
                <c:pt idx="1">
                  <c:v>15.44</c:v>
                </c:pt>
                <c:pt idx="2">
                  <c:v>24.75</c:v>
                </c:pt>
                <c:pt idx="3">
                  <c:v>38.68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49515</c:v>
                </c:pt>
                <c:pt idx="1">
                  <c:v>361023</c:v>
                </c:pt>
                <c:pt idx="2">
                  <c:v>197688</c:v>
                </c:pt>
                <c:pt idx="3" formatCode="_ * #,##0_ ;_ * \-#,##0_ ;_ * &quot;-&quot;??_ ;_ @_ ">
                  <c:v>57323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23.51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26.49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28.99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27.90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21.78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20.99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20.58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20.73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21.93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21.63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3.5</c:v>
                </c:pt>
                <c:pt idx="2">
                  <c:v>16.61</c:v>
                </c:pt>
                <c:pt idx="3">
                  <c:v>27.59</c:v>
                </c:pt>
                <c:pt idx="4">
                  <c:v>22.84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8033</c:v>
                </c:pt>
                <c:pt idx="1">
                  <c:v>11324</c:v>
                </c:pt>
                <c:pt idx="2">
                  <c:v>28003</c:v>
                </c:pt>
                <c:pt idx="3">
                  <c:v>28587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9636</c:v>
                </c:pt>
                <c:pt idx="1">
                  <c:v>7276</c:v>
                </c:pt>
                <c:pt idx="2">
                  <c:v>17470</c:v>
                </c:pt>
                <c:pt idx="3">
                  <c:v>39503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2.4804994904935587</c:v>
                </c:pt>
                <c:pt idx="1">
                  <c:v>2.4316306360975721</c:v>
                </c:pt>
                <c:pt idx="2">
                  <c:v>0.98582934345624129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2.38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2.20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2.37</c:v>
                </c:pt>
                <c:pt idx="2">
                  <c:v>3.77</c:v>
                </c:pt>
                <c:pt idx="3">
                  <c:v>3.2</c:v>
                </c:pt>
                <c:pt idx="4">
                  <c:v>6.29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1.9</c:v>
                </c:pt>
                <c:pt idx="1">
                  <c:v>1.93</c:v>
                </c:pt>
                <c:pt idx="2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234-42A5-8D41-5DA5F751BE15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234-42A5-8D41-5DA5F751BE15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234-42A5-8D41-5DA5F751BE1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234-42A5-8D41-5DA5F751BE1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34-42A5-8D41-5DA5F751BE1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234-42A5-8D41-5DA5F751BE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735342</c:v>
                </c:pt>
                <c:pt idx="1">
                  <c:v>665549</c:v>
                </c:pt>
                <c:pt idx="2">
                  <c:v>75947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34-42A5-8D41-5DA5F751BE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735342</c:v>
                </c:pt>
                <c:pt idx="1">
                  <c:v>665549</c:v>
                </c:pt>
                <c:pt idx="2">
                  <c:v>75947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2.58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2.60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3.69</c:v>
                </c:pt>
                <c:pt idx="2">
                  <c:v>4.0999999999999996</c:v>
                </c:pt>
                <c:pt idx="3">
                  <c:v>3.21</c:v>
                </c:pt>
                <c:pt idx="4">
                  <c:v>6.84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FF1-494D-B5F2-F2CCAF1EB215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FF1-494D-B5F2-F2CCAF1EB215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FF1-494D-B5F2-F2CCAF1EB215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FF1-494D-B5F2-F2CCAF1EB215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FF1-494D-B5F2-F2CCAF1EB215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0461475914935839E-2"/>
                      <c:h val="5.2319068537349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FF1-494D-B5F2-F2CCAF1EB215}"/>
                </c:ext>
              </c:extLst>
            </c:dLbl>
            <c:dLbl>
              <c:idx val="1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FF1-494D-B5F2-F2CCAF1EB215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FF1-494D-B5F2-F2CCAF1EB2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44616</c:v>
                </c:pt>
                <c:pt idx="1">
                  <c:v>63685</c:v>
                </c:pt>
                <c:pt idx="2">
                  <c:v>353099</c:v>
                </c:pt>
                <c:pt idx="3">
                  <c:v>212990</c:v>
                </c:pt>
                <c:pt idx="4" formatCode="_ * #,##0_ ;_ * \-#,##0_ ;_ * &quot;-&quot;??_ ;_ @_ ">
                  <c:v>60952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FF1-494D-B5F2-F2CCAF1EB2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0.25668747300885281</c:v>
                </c:pt>
                <c:pt idx="1">
                  <c:v>0.91433578965306084</c:v>
                </c:pt>
                <c:pt idx="2">
                  <c:v>2.0646013977235143</c:v>
                </c:pt>
                <c:pt idx="3">
                  <c:v>3.142304653976844</c:v>
                </c:pt>
                <c:pt idx="4">
                  <c:v>5.8414072728276976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0.17</c:v>
                </c:pt>
                <c:pt idx="1">
                  <c:v>0.65</c:v>
                </c:pt>
                <c:pt idx="2">
                  <c:v>1.62</c:v>
                </c:pt>
                <c:pt idx="3">
                  <c:v>2.38</c:v>
                </c:pt>
                <c:pt idx="4">
                  <c:v>4.6399999999999997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2.20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1.6</c:v>
                </c:pt>
                <c:pt idx="2">
                  <c:v>3.82</c:v>
                </c:pt>
                <c:pt idx="3">
                  <c:v>3.5</c:v>
                </c:pt>
                <c:pt idx="4">
                  <c:v>6.21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F5-4E03-8E3A-78C942F518C4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F5-4E03-8E3A-78C942F518C4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6F5-4E03-8E3A-78C942F518C4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6F5-4E03-8E3A-78C942F518C4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6F5-4E03-8E3A-78C942F518C4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6F5-4E03-8E3A-78C942F518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49515</c:v>
                </c:pt>
                <c:pt idx="1">
                  <c:v>361023</c:v>
                </c:pt>
                <c:pt idx="2">
                  <c:v>197688</c:v>
                </c:pt>
                <c:pt idx="3" formatCode="_ * #,##0_ ;_ * \-#,##0_ ;_ * &quot;-&quot;??_ ;_ @_ ">
                  <c:v>57323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F5-4E03-8E3A-78C942F518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1.5058949399467636</c:v>
                </c:pt>
                <c:pt idx="1">
                  <c:v>2.2514929070366589</c:v>
                </c:pt>
                <c:pt idx="2">
                  <c:v>3.1968502525909428</c:v>
                </c:pt>
                <c:pt idx="3">
                  <c:v>1.7267989072683871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1.4</c:v>
                </c:pt>
                <c:pt idx="1">
                  <c:v>1.7</c:v>
                </c:pt>
                <c:pt idx="2">
                  <c:v>2.5299999999999998</c:v>
                </c:pt>
                <c:pt idx="3">
                  <c:v>1.54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0.29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0.59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0.45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0.91</c:v>
                </c:pt>
                <c:pt idx="2">
                  <c:v>2.23</c:v>
                </c:pt>
                <c:pt idx="3">
                  <c:v>1.68</c:v>
                </c:pt>
                <c:pt idx="4">
                  <c:v>3.98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348-4402-A934-9B319CC0BC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10249</c:v>
                </c:pt>
                <c:pt idx="1">
                  <c:v>19269</c:v>
                </c:pt>
                <c:pt idx="2">
                  <c:v>46429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17.71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17.92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18.60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17.82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1.4085005452333377</c:v>
                </c:pt>
                <c:pt idx="2">
                  <c:v>2.62</c:v>
                </c:pt>
                <c:pt idx="3">
                  <c:v>6.49</c:v>
                </c:pt>
                <c:pt idx="4">
                  <c:v>2.02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0"/>
          <c:min val="-5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14441</c:v>
                </c:pt>
                <c:pt idx="1">
                  <c:v>37643</c:v>
                </c:pt>
                <c:pt idx="2" formatCode="General">
                  <c:v>21801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14.82709464981998</c:v>
                </c:pt>
                <c:pt idx="1">
                  <c:v>21.978629659154294</c:v>
                </c:pt>
                <c:pt idx="2">
                  <c:v>38.970963440201672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253904</c:v>
                </c:pt>
                <c:pt idx="1">
                  <c:v>195584</c:v>
                </c:pt>
                <c:pt idx="2">
                  <c:v>14694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19.94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18.27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19.10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18.60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9.68</c:v>
                </c:pt>
                <c:pt idx="2">
                  <c:v>0.51</c:v>
                </c:pt>
                <c:pt idx="3">
                  <c:v>5.0599999999999996</c:v>
                </c:pt>
                <c:pt idx="4">
                  <c:v>2.33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15.17</c:v>
                </c:pt>
                <c:pt idx="1">
                  <c:v>22.32</c:v>
                </c:pt>
                <c:pt idx="2">
                  <c:v>39.33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17.17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14.66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15.17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14.83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16.17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15.95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15.66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15.85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15.26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9.75</c:v>
                </c:pt>
                <c:pt idx="2">
                  <c:v>-6.26</c:v>
                </c:pt>
                <c:pt idx="3">
                  <c:v>-3.03</c:v>
                </c:pt>
                <c:pt idx="4">
                  <c:v>-5.21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5.253631317363002</c:v>
                </c:pt>
                <c:pt idx="1">
                  <c:v>10.247350921066799</c:v>
                </c:pt>
                <c:pt idx="2">
                  <c:v>14.163529421729088</c:v>
                </c:pt>
                <c:pt idx="3">
                  <c:v>21.83575877548034</c:v>
                </c:pt>
                <c:pt idx="4">
                  <c:v>35.387654999327665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5.34</c:v>
                </c:pt>
                <c:pt idx="1">
                  <c:v>11.61</c:v>
                </c:pt>
                <c:pt idx="2">
                  <c:v>14.76</c:v>
                </c:pt>
                <c:pt idx="3">
                  <c:v>21.98</c:v>
                </c:pt>
                <c:pt idx="4">
                  <c:v>39.08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4"/>
              <c:layout>
                <c:manualLayout>
                  <c:x val="9.7818166011664747E-3"/>
                  <c:y val="-0.223408617443711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08981495449933E-2"/>
                      <c:h val="1.81554976640802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04B4-4131-B602-98BC9BE954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A0级</c:v>
                </c:pt>
                <c:pt idx="1">
                  <c:v>A00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33281</c:v>
                </c:pt>
                <c:pt idx="1">
                  <c:v>54553</c:v>
                </c:pt>
                <c:pt idx="2" formatCode="#,##0">
                  <c:v>102925</c:v>
                </c:pt>
                <c:pt idx="3" formatCode="#,##0">
                  <c:v>63988</c:v>
                </c:pt>
                <c:pt idx="4">
                  <c:v>10892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21.88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22.32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21.98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17.96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17.42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3.98</c:v>
                </c:pt>
                <c:pt idx="2">
                  <c:v>2.9</c:v>
                </c:pt>
                <c:pt idx="3">
                  <c:v>6.09</c:v>
                </c:pt>
                <c:pt idx="4">
                  <c:v>4.47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16.39</c:v>
                </c:pt>
                <c:pt idx="1">
                  <c:v>19.8</c:v>
                </c:pt>
                <c:pt idx="2">
                  <c:v>28.99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14.572634144908868</c:v>
                </c:pt>
                <c:pt idx="1">
                  <c:v>16.086493758914891</c:v>
                </c:pt>
                <c:pt idx="2">
                  <c:v>25.141857559683537</c:v>
                </c:pt>
                <c:pt idx="3">
                  <c:v>34.695887292567434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15.43</c:v>
                </c:pt>
                <c:pt idx="1">
                  <c:v>16.239999999999998</c:v>
                </c:pt>
                <c:pt idx="2">
                  <c:v>26.21</c:v>
                </c:pt>
                <c:pt idx="3">
                  <c:v>35.47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13097</c:v>
                </c:pt>
                <c:pt idx="1">
                  <c:v>102166</c:v>
                </c:pt>
                <c:pt idx="2">
                  <c:v>89048</c:v>
                </c:pt>
                <c:pt idx="3" formatCode="_ * #,##0_ ;_ * \-#,##0_ ;_ * &quot;-&quot;??_ ;_ @_ ">
                  <c:v>27766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37.93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38.39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39.33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38.97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21.78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20.99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20.58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20.73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21.93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21.63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44.86</c:v>
                </c:pt>
                <c:pt idx="2">
                  <c:v>46.64</c:v>
                </c:pt>
                <c:pt idx="3">
                  <c:v>50.21</c:v>
                </c:pt>
                <c:pt idx="4">
                  <c:v>48.85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1522</c:v>
                </c:pt>
                <c:pt idx="1">
                  <c:v>266</c:v>
                </c:pt>
                <c:pt idx="2">
                  <c:v>1705</c:v>
                </c:pt>
                <c:pt idx="3">
                  <c:v>11201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1457</c:v>
                </c:pt>
                <c:pt idx="1">
                  <c:v>360</c:v>
                </c:pt>
                <c:pt idx="2">
                  <c:v>1470</c:v>
                </c:pt>
                <c:pt idx="3">
                  <c:v>11450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0.92519109219582096</c:v>
                </c:pt>
                <c:pt idx="1">
                  <c:v>1.020276857966351</c:v>
                </c:pt>
                <c:pt idx="2">
                  <c:v>0.51294739793772148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0.61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2.20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-0.78</c:v>
                </c:pt>
                <c:pt idx="2">
                  <c:v>-0.47</c:v>
                </c:pt>
                <c:pt idx="3">
                  <c:v>0.78</c:v>
                </c:pt>
                <c:pt idx="4">
                  <c:v>1.39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0.89</c:v>
                </c:pt>
                <c:pt idx="1">
                  <c:v>0.81</c:v>
                </c:pt>
                <c:pt idx="2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2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841-49CC-BED7-6893A07C5525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841-49CC-BED7-6893A07C552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841-49CC-BED7-6893A07C552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841-49CC-BED7-6893A07C552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841-49CC-BED7-6893A07C552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841-49CC-BED7-6893A07C55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253904</c:v>
                </c:pt>
                <c:pt idx="1">
                  <c:v>195584</c:v>
                </c:pt>
                <c:pt idx="2">
                  <c:v>14694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841-49CC-BED7-6893A07C5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16.38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15.68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15.60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16.17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15.95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15.66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15.85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15.26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2.4300000000000002</c:v>
                </c:pt>
                <c:pt idx="2">
                  <c:v>-1.93</c:v>
                </c:pt>
                <c:pt idx="3">
                  <c:v>2.5</c:v>
                </c:pt>
                <c:pt idx="4">
                  <c:v>-2.4500000000000002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2.58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2.60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0.31</c:v>
                </c:pt>
                <c:pt idx="2">
                  <c:v>0.08</c:v>
                </c:pt>
                <c:pt idx="3">
                  <c:v>1.39</c:v>
                </c:pt>
                <c:pt idx="4">
                  <c:v>1.59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0.25669322639836323</c:v>
                </c:pt>
                <c:pt idx="1">
                  <c:v>0.64366383442195985</c:v>
                </c:pt>
                <c:pt idx="2">
                  <c:v>0.88377095270858885</c:v>
                </c:pt>
                <c:pt idx="3">
                  <c:v>1.504134855558529</c:v>
                </c:pt>
                <c:pt idx="4">
                  <c:v>1.8284190105886611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0.17</c:v>
                </c:pt>
                <c:pt idx="1">
                  <c:v>0.32</c:v>
                </c:pt>
                <c:pt idx="2">
                  <c:v>0.95</c:v>
                </c:pt>
                <c:pt idx="3">
                  <c:v>1.4</c:v>
                </c:pt>
                <c:pt idx="4">
                  <c:v>2.75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25-45B0-B3B9-96F24C1BE5FA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25-45B0-B3B9-96F24C1BE5FA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725-45B0-B3B9-96F24C1BE5FA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725-45B0-B3B9-96F24C1BE5FA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C725-45B0-B3B9-96F24C1BE5FA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725-45B0-B3B9-96F24C1BE5FA}"/>
                </c:ext>
              </c:extLst>
            </c:dLbl>
            <c:dLbl>
              <c:idx val="4"/>
              <c:layout>
                <c:manualLayout>
                  <c:x val="9.7818166011664747E-3"/>
                  <c:y val="-0.223408617443711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08981495449933E-2"/>
                      <c:h val="1.81554976640802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C725-45B0-B3B9-96F24C1BE5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A0级</c:v>
                </c:pt>
                <c:pt idx="1">
                  <c:v>A00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33281</c:v>
                </c:pt>
                <c:pt idx="1">
                  <c:v>54553</c:v>
                </c:pt>
                <c:pt idx="2" formatCode="#,##0">
                  <c:v>102925</c:v>
                </c:pt>
                <c:pt idx="3" formatCode="#,##0">
                  <c:v>63988</c:v>
                </c:pt>
                <c:pt idx="4">
                  <c:v>10892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725-45B0-B3B9-96F24C1BE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0.40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0.54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2.20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-1.67</c:v>
                </c:pt>
                <c:pt idx="2">
                  <c:v>-1</c:v>
                </c:pt>
                <c:pt idx="3">
                  <c:v>0.26</c:v>
                </c:pt>
                <c:pt idx="4">
                  <c:v>1.28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0.47900757164017771</c:v>
                </c:pt>
                <c:pt idx="1">
                  <c:v>1.03060742966284</c:v>
                </c:pt>
                <c:pt idx="2">
                  <c:v>1.1224117629902626</c:v>
                </c:pt>
                <c:pt idx="3">
                  <c:v>0.95705268249689401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2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0.4</c:v>
                </c:pt>
                <c:pt idx="1">
                  <c:v>0.79</c:v>
                </c:pt>
                <c:pt idx="2">
                  <c:v>0.88</c:v>
                </c:pt>
                <c:pt idx="3">
                  <c:v>0.84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2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0F7-4F2A-B018-587F1C517472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0F7-4F2A-B018-587F1C517472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0F7-4F2A-B018-587F1C517472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0F7-4F2A-B018-587F1C517472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0F7-4F2A-B018-587F1C517472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0F7-4F2A-B018-587F1C5174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13097</c:v>
                </c:pt>
                <c:pt idx="1">
                  <c:v>102166</c:v>
                </c:pt>
                <c:pt idx="2">
                  <c:v>89048</c:v>
                </c:pt>
                <c:pt idx="3" formatCode="_ * #,##0_ ;_ * \-#,##0_ ;_ * &quot;-&quot;??_ ;_ @_ ">
                  <c:v>27766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0F7-4F2A-B018-587F1C517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0.20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0.21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0.44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0.45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-0.28999999999999998</c:v>
                </c:pt>
                <c:pt idx="2">
                  <c:v>-0.25</c:v>
                </c:pt>
                <c:pt idx="3">
                  <c:v>0.63</c:v>
                </c:pt>
                <c:pt idx="4">
                  <c:v>0.9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994-446A-B4FA-C5229282465B}"/>
              </c:ext>
            </c:extLst>
          </c:dPt>
          <c:dPt>
            <c:idx val="1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994-446A-B4FA-C522928246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994-446A-B4FA-C5229282465B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994-446A-B4FA-C522928246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1813</c:v>
                </c:pt>
                <c:pt idx="1">
                  <c:v>10059</c:v>
                </c:pt>
                <c:pt idx="2">
                  <c:v>1148</c:v>
                </c:pt>
                <c:pt idx="3">
                  <c:v>1674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994-446A-B4FA-C522928246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5.2536919765140384</c:v>
                </c:pt>
                <c:pt idx="1">
                  <c:v>9.51901805491201</c:v>
                </c:pt>
                <c:pt idx="2">
                  <c:v>11.200922727350942</c:v>
                </c:pt>
                <c:pt idx="3">
                  <c:v>20.839234503073854</c:v>
                </c:pt>
                <c:pt idx="4">
                  <c:v>36.727952573516198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A6-4ADC-8940-CAE925561FBC}"/>
              </c:ext>
            </c:extLst>
          </c:dPt>
          <c:dPt>
            <c:idx val="1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A6-4ADC-8940-CAE925561FBC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A6-4ADC-8940-CAE925561FBC}"/>
              </c:ext>
            </c:extLst>
          </c:dPt>
          <c:dPt>
            <c:idx val="3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6A6-4ADC-8940-CAE925561F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2603</c:v>
                </c:pt>
                <c:pt idx="1">
                  <c:v>10133</c:v>
                </c:pt>
                <c:pt idx="2">
                  <c:v>335</c:v>
                </c:pt>
                <c:pt idx="3">
                  <c:v>1666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6A6-4ADC-8940-CAE925561F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5.35</c:v>
                </c:pt>
                <c:pt idx="1">
                  <c:v>10.3</c:v>
                </c:pt>
                <c:pt idx="2">
                  <c:v>12.01</c:v>
                </c:pt>
                <c:pt idx="3">
                  <c:v>21.62</c:v>
                </c:pt>
                <c:pt idx="4">
                  <c:v>40.1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0461475914935839E-2"/>
                      <c:h val="5.2319068537349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44616</c:v>
                </c:pt>
                <c:pt idx="1">
                  <c:v>63685</c:v>
                </c:pt>
                <c:pt idx="2">
                  <c:v>353099</c:v>
                </c:pt>
                <c:pt idx="3">
                  <c:v>212990</c:v>
                </c:pt>
                <c:pt idx="4" formatCode="_ * #,##0_ ;_ * \-#,##0_ ;_ * &quot;-&quot;??_ ;_ @_ ">
                  <c:v>60952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18.38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19.31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19.80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19.11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17.96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17.42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-1.1299999999999999</c:v>
                </c:pt>
                <c:pt idx="2">
                  <c:v>3.91</c:v>
                </c:pt>
                <c:pt idx="3">
                  <c:v>6.52</c:v>
                </c:pt>
                <c:pt idx="4">
                  <c:v>2.82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2023/6/6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2DA0FF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ľîḑe">
            <a:extLst>
              <a:ext uri="{FF2B5EF4-FFF2-40B4-BE49-F238E27FC236}">
                <a16:creationId xmlns:a16="http://schemas.microsoft.com/office/drawing/2014/main" id="{6E18C361-0440-D430-2569-1212608D231B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EAB9A4F-0B54-B0CF-9034-486624F1B0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44071"/>
            <a:ext cx="9921270" cy="156198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 b="1" dirty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9527" y="5837829"/>
            <a:ext cx="5159373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172074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0976EC-3746-0C92-1438-992DD3DE6A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990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843A96-03C5-9D7B-2B61-D476974FF4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301" y="366870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ślídé">
            <a:extLst>
              <a:ext uri="{FF2B5EF4-FFF2-40B4-BE49-F238E27FC236}">
                <a16:creationId xmlns:a16="http://schemas.microsoft.com/office/drawing/2014/main" id="{1C14DA17-3CF3-6103-D0D3-B5FE5A8B7D9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C4CC43B-9EB6-4465-8B1A-3F7180DAD0DF}" type="datetime1">
              <a:rPr lang="zh-CN" altLang="en-US" smtClean="0"/>
              <a:t>2023/6/6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2DA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í$1ïḋe">
            <a:extLst>
              <a:ext uri="{FF2B5EF4-FFF2-40B4-BE49-F238E27FC236}">
                <a16:creationId xmlns:a16="http://schemas.microsoft.com/office/drawing/2014/main" id="{E6BB28BA-D7DC-DCE1-48F5-442AE2D6768E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6834F10D-3A58-4285-A9DB-D9098A7BEDDD}" type="datetime1">
              <a:rPr lang="zh-CN" altLang="en-US" smtClean="0"/>
              <a:t>2023/6/6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íṣḷíḑè">
            <a:extLst>
              <a:ext uri="{FF2B5EF4-FFF2-40B4-BE49-F238E27FC236}">
                <a16:creationId xmlns:a16="http://schemas.microsoft.com/office/drawing/2014/main" id="{63C173BC-86D4-0C45-905B-0B5A38D9D32F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3000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247FF78-C3ED-400F-0B06-FC367289A06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95" y="114942"/>
            <a:ext cx="671197" cy="294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766613" y="6446976"/>
            <a:ext cx="2059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www.isengine.com.cn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C9D6027-F7C7-4EF3-85DD-09E27ACE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50ECBEB-8597-4EA4-9D29-E1D7025CFAA0}" type="datetime1">
              <a:rPr lang="zh-CN" altLang="en-US" smtClean="0"/>
              <a:t>2023/6/6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262BA1-A5A7-45F4-B365-E880E1C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0CF1E8-0939-4B4D-A4D3-E47E208F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Pr>
        <a:solidFill>
          <a:srgbClr val="2DA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íŝḷiďe">
            <a:extLst>
              <a:ext uri="{FF2B5EF4-FFF2-40B4-BE49-F238E27FC236}">
                <a16:creationId xmlns:a16="http://schemas.microsoft.com/office/drawing/2014/main" id="{4579D2BA-B7AE-F98D-C1AA-E86802071DC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1F54E3C-EC85-2444-3700-D70BE6F1CE8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5360"/>
            <a:ext cx="10858500" cy="16430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lang="en-US" altLang="zh-CN" sz="3200" b="1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A0E05B-55F4-A93D-7847-C3FB41F69CB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6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chart" Target="../charts/chart23.xml"/><Relationship Id="rId5" Type="http://schemas.openxmlformats.org/officeDocument/2006/relationships/tags" Target="../tags/tag40.xml"/><Relationship Id="rId10" Type="http://schemas.openxmlformats.org/officeDocument/2006/relationships/chart" Target="../charts/chart22.xml"/><Relationship Id="rId4" Type="http://schemas.openxmlformats.org/officeDocument/2006/relationships/tags" Target="../tags/tag39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chart" Target="../charts/chart27.xml"/><Relationship Id="rId5" Type="http://schemas.openxmlformats.org/officeDocument/2006/relationships/tags" Target="../tags/tag46.xml"/><Relationship Id="rId10" Type="http://schemas.openxmlformats.org/officeDocument/2006/relationships/chart" Target="../charts/chart26.xml"/><Relationship Id="rId4" Type="http://schemas.openxmlformats.org/officeDocument/2006/relationships/tags" Target="../tags/tag45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chart" Target="../charts/chart30.xml"/><Relationship Id="rId4" Type="http://schemas.openxmlformats.org/officeDocument/2006/relationships/tags" Target="../tags/tag51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chart" Target="../charts/chart34.xml"/><Relationship Id="rId5" Type="http://schemas.openxmlformats.org/officeDocument/2006/relationships/tags" Target="../tags/tag59.xml"/><Relationship Id="rId10" Type="http://schemas.openxmlformats.org/officeDocument/2006/relationships/chart" Target="../charts/chart33.xml"/><Relationship Id="rId4" Type="http://schemas.openxmlformats.org/officeDocument/2006/relationships/tags" Target="../tags/tag58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chart" Target="../charts/chart38.xml"/><Relationship Id="rId5" Type="http://schemas.openxmlformats.org/officeDocument/2006/relationships/tags" Target="../tags/tag65.xml"/><Relationship Id="rId10" Type="http://schemas.openxmlformats.org/officeDocument/2006/relationships/chart" Target="../charts/chart37.xml"/><Relationship Id="rId4" Type="http://schemas.openxmlformats.org/officeDocument/2006/relationships/tags" Target="../tags/tag64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chart" Target="../charts/chart42.xml"/><Relationship Id="rId5" Type="http://schemas.openxmlformats.org/officeDocument/2006/relationships/tags" Target="../tags/tag71.xml"/><Relationship Id="rId10" Type="http://schemas.openxmlformats.org/officeDocument/2006/relationships/chart" Target="../charts/chart41.xml"/><Relationship Id="rId4" Type="http://schemas.openxmlformats.org/officeDocument/2006/relationships/tags" Target="../tags/tag70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chart" Target="../charts/chart45.xml"/><Relationship Id="rId5" Type="http://schemas.openxmlformats.org/officeDocument/2006/relationships/tags" Target="../tags/tag77.xml"/><Relationship Id="rId10" Type="http://schemas.openxmlformats.org/officeDocument/2006/relationships/chart" Target="../charts/chart44.xml"/><Relationship Id="rId4" Type="http://schemas.openxmlformats.org/officeDocument/2006/relationships/tags" Target="../tags/tag76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chart" Target="../charts/chart49.xml"/><Relationship Id="rId5" Type="http://schemas.openxmlformats.org/officeDocument/2006/relationships/tags" Target="../tags/tag84.xml"/><Relationship Id="rId10" Type="http://schemas.openxmlformats.org/officeDocument/2006/relationships/chart" Target="../charts/chart48.xml"/><Relationship Id="rId4" Type="http://schemas.openxmlformats.org/officeDocument/2006/relationships/tags" Target="../tags/tag83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chart" Target="../charts/chart53.xml"/><Relationship Id="rId5" Type="http://schemas.openxmlformats.org/officeDocument/2006/relationships/tags" Target="../tags/tag90.xml"/><Relationship Id="rId10" Type="http://schemas.openxmlformats.org/officeDocument/2006/relationships/chart" Target="../charts/chart52.xml"/><Relationship Id="rId4" Type="http://schemas.openxmlformats.org/officeDocument/2006/relationships/tags" Target="../tags/tag89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chart" Target="../charts/chart57.xml"/><Relationship Id="rId5" Type="http://schemas.openxmlformats.org/officeDocument/2006/relationships/tags" Target="../tags/tag96.xml"/><Relationship Id="rId10" Type="http://schemas.openxmlformats.org/officeDocument/2006/relationships/chart" Target="../charts/chart56.xml"/><Relationship Id="rId4" Type="http://schemas.openxmlformats.org/officeDocument/2006/relationships/tags" Target="../tags/tag95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chart" Target="../charts/chart60.xml"/><Relationship Id="rId4" Type="http://schemas.openxmlformats.org/officeDocument/2006/relationships/tags" Target="../tags/tag101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4.xml"/><Relationship Id="rId1" Type="http://schemas.openxmlformats.org/officeDocument/2006/relationships/themeOverride" Target="../theme/themeOverride50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chart" Target="../charts/chart4.xml"/><Relationship Id="rId5" Type="http://schemas.openxmlformats.org/officeDocument/2006/relationships/tags" Target="../tags/tag9.xml"/><Relationship Id="rId10" Type="http://schemas.openxmlformats.org/officeDocument/2006/relationships/chart" Target="../charts/chart3.xml"/><Relationship Id="rId4" Type="http://schemas.openxmlformats.org/officeDocument/2006/relationships/tags" Target="../tags/tag8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chart" Target="../charts/chart8.xml"/><Relationship Id="rId5" Type="http://schemas.openxmlformats.org/officeDocument/2006/relationships/tags" Target="../tags/tag15.xml"/><Relationship Id="rId10" Type="http://schemas.openxmlformats.org/officeDocument/2006/relationships/chart" Target="../charts/chart7.xml"/><Relationship Id="rId4" Type="http://schemas.openxmlformats.org/officeDocument/2006/relationships/tags" Target="../tags/tag14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chart" Target="../charts/chart12.xml"/><Relationship Id="rId5" Type="http://schemas.openxmlformats.org/officeDocument/2006/relationships/tags" Target="../tags/tag21.xml"/><Relationship Id="rId10" Type="http://schemas.openxmlformats.org/officeDocument/2006/relationships/chart" Target="../charts/chart11.xml"/><Relationship Id="rId4" Type="http://schemas.openxmlformats.org/officeDocument/2006/relationships/tags" Target="../tags/tag20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chart" Target="../charts/chart15.xml"/><Relationship Id="rId4" Type="http://schemas.openxmlformats.org/officeDocument/2006/relationships/tags" Target="../tags/tag26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chart" Target="../charts/chart19.xml"/><Relationship Id="rId5" Type="http://schemas.openxmlformats.org/officeDocument/2006/relationships/tags" Target="../tags/tag34.xml"/><Relationship Id="rId10" Type="http://schemas.openxmlformats.org/officeDocument/2006/relationships/chart" Target="../charts/chart18.xml"/><Relationship Id="rId4" Type="http://schemas.openxmlformats.org/officeDocument/2006/relationships/tags" Target="../tags/tag33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1839" y="2481942"/>
            <a:ext cx="9921270" cy="1714521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M.A.D.E 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产业研究</a:t>
            </a:r>
            <a:br>
              <a:rPr lang="en-US" altLang="zh-CN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价格</a:t>
            </a:r>
            <a:r>
              <a: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/</a:t>
            </a:r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优惠指数走势报告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2" name="iṡ1íḑé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</a:t>
            </a:r>
            <a:r>
              <a:rPr lang="en-US" altLang="zh-CN" dirty="0" err="1"/>
              <a:t>isengine</a:t>
            </a:r>
            <a:r>
              <a:rPr lang="en-US" altLang="zh-CN" dirty="0"/>
              <a:t>.</a:t>
            </a:r>
            <a:r>
              <a:rPr lang="en-GB" altLang="zh-CN" dirty="0"/>
              <a:t>com.cn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+mn-ea"/>
              </a:rPr>
              <a:t>2023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590557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全国乘用车市场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6.84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2.48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5,800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30.5%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月轿车市场整体优惠幅度增长明显，各级别细分市场终端优惠也全部出现增长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30940083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858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409E1416-2E99-66AB-1697-8DD4E8F54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385363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258487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108848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</a:rPr>
                        <a:t>+48.5%</a:t>
                      </a:r>
                      <a:endParaRPr lang="zh-CN" altLang="en-US" sz="9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+41.3%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+27.1%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+32.3%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+25.9%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733812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CDF231-6FC5-1059-6748-ED8895FF0F6A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73.5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D754ED4-CFAE-BB61-CDAD-DF38AE5488A7}"/>
              </a:ext>
            </a:extLst>
          </p:cNvPr>
          <p:cNvSpPr txBox="1"/>
          <p:nvPr/>
        </p:nvSpPr>
        <p:spPr>
          <a:xfrm>
            <a:off x="6140698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21.3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29.0%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1460D7-2BC8-C9C4-2452-E1AB8DA54468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35.3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48.0%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8D566EC-F358-477B-C2B9-DA80C2B8FF1D}"/>
              </a:ext>
            </a:extLst>
          </p:cNvPr>
          <p:cNvSpPr txBox="1"/>
          <p:nvPr/>
        </p:nvSpPr>
        <p:spPr>
          <a:xfrm>
            <a:off x="7528297" y="354852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6.1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8.3%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5F8285E-6442-42F4-FBDD-ACAA7165B125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6.4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8.7%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CBC4924-3D98-BB83-27ED-96D95EE60B2A}"/>
              </a:ext>
            </a:extLst>
          </p:cNvPr>
          <p:cNvSpPr txBox="1"/>
          <p:nvPr/>
        </p:nvSpPr>
        <p:spPr>
          <a:xfrm>
            <a:off x="7528297" y="471299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4.5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6.1%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6.21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2.43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5,000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26.2%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市场整体优惠同样有所扩大，各级别细分市场终端优惠幅度全部出现扩大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27062286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33BFB22C-A415-D58E-339D-1A67FA1038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648164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5605795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241874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9C0006"/>
                          </a:solidFill>
                        </a:rPr>
                        <a:t>+7.9%</a:t>
                      </a:r>
                      <a:endParaRPr lang="zh-CN" altLang="en-US" sz="900" b="1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+32.1%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26.3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+11.9%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7437078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0000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140143-6F5E-AA21-5580-D4E75C4354F1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66.5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1D1406-1E9F-287A-A3B0-36580FCCC49C}"/>
              </a:ext>
            </a:extLst>
          </p:cNvPr>
          <p:cNvSpPr txBox="1"/>
          <p:nvPr/>
        </p:nvSpPr>
        <p:spPr>
          <a:xfrm>
            <a:off x="5990446" y="377161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19.8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29.7%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047CEF-9667-63FB-954B-4938F4474242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36.1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54.2%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9325A0-AD5C-ED40-C658-308077270B77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5.7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8.6%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A6E9B8-444E-DFCA-A6E5-C6A9BAE4AADC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4.9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7.4%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0.99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5,300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112.8%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市场大多权重车型的终端优惠金额均有所增加，其中艾力绅、奥德赛的终端优惠幅度增长明显，同时优惠幅度近万元的传祺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M6 PRO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本月销量权重大幅上升，进一步扩大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市场本月的整体优惠幅度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9754381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3850251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092414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7,120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5,098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腾势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endParaRPr lang="en-US" sz="8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6,285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3,259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-2,766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6,660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M6 PRO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9,118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-175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4.9%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艾力绅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39,433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21,552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奥德赛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33,080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24,369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HEV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2,887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3,259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4,761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959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大通</a:t>
                      </a:r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G50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7,784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-11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606842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2.33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18.60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5,000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2.6%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月全国新能源乘用车市场整体成交价格小幅下滑，三大车身市场成交均价环比都出现下降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本月整体新能源市场监测车型销量合计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46.4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1237479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337421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10932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5126610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747954" y="4879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25.4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54.7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6123558" y="378646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19.6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42.1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MPV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3.2%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60124532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8546973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月新能源轿车市场价格变化指数为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-5.21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14.83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本月新能源轿车市场成交均价较上月下跌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3,400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2.3%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月新能源轿车市场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中各级别细分市场的成交均价环比全部下跌，其中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级跌幅较大，其它级别跌幅相对较小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本月新能源轿车市场监测车型销量合计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25.4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18833267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833031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920534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-1.6%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-11.7%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-4.0%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-9.5%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5549255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10669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20599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338557" y="383440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5.8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22.9%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331444" y="425586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36.5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70808" y="36958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5.4%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4.5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17.6%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D2012F-C59F-57FD-D539-3D30F7ECABB3}"/>
              </a:ext>
            </a:extLst>
          </p:cNvPr>
          <p:cNvSpPr txBox="1"/>
          <p:nvPr/>
        </p:nvSpPr>
        <p:spPr>
          <a:xfrm>
            <a:off x="6094412" y="506806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4.4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17.6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4.47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21.98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3,400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市场同样各级别细分市场环比呈现普跌，其中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级跌幅较为明显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SUV</a:t>
            </a:r>
            <a:r>
              <a:rPr lang="zh-CN" altLang="en-US" dirty="0"/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19.6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59007123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8084921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343611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-5.6%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-4.1%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3247118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40197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0801450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864172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6.6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33.6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8.8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45.3%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52967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15.7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5.4%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48.85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38.97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3,600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市场中单车价格最高的极氪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销量权重下降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4.4%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，成为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该市场整体价格下滑的最大动因，但次高价车型腾势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D9 DM-</a:t>
            </a:r>
            <a:r>
              <a:rPr lang="en-US" altLang="zh-CN" sz="1400" dirty="0" err="1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本月销量权重上升，一定幅度上减缓了该市场整体成交均价下跌的幅度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19559370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2241241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937750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411,381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-2,563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极氪</a:t>
                      </a:r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528,418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27,640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PHEV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376,366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499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宋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MAX DM-</a:t>
                      </a:r>
                      <a:r>
                        <a:rPr lang="en-US" sz="800" b="0" i="0" u="none" strike="noStrike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160,313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-1,558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荣威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iMAX8 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305,323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-825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381,943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-1,780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菱智 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140,776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-1,635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大通</a:t>
                      </a:r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MIFA 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293,713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-4,911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枫叶</a:t>
                      </a:r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80</a:t>
                      </a:r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170,800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Euniq 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179,231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-1,342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7453597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全国新能源乘用车市场优惠指数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1.39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0.95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1,100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13.1%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月新能源乘用车市场整体优惠继续延续前两个月增加的态势，三大车身形式市场终端优化幅度均有所扩大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6905638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888156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+3.5%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+26.4%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+16.5%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04774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71347942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0520692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CA77E57-FC8E-70E8-9C7E-62607112A2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7958054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D112B7-6A99-DBD6-2F04-6248281D877B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本月整体新能源市场监测车型销量合计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46.4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391E7D-4014-1116-B428-E40BF3F0A8FE}"/>
              </a:ext>
            </a:extLst>
          </p:cNvPr>
          <p:cNvSpPr txBox="1"/>
          <p:nvPr/>
        </p:nvSpPr>
        <p:spPr>
          <a:xfrm>
            <a:off x="5747954" y="4879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25.4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54.7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E95256-1780-D9E6-DD9A-FB679D7D4FE6}"/>
              </a:ext>
            </a:extLst>
          </p:cNvPr>
          <p:cNvSpPr txBox="1"/>
          <p:nvPr/>
        </p:nvSpPr>
        <p:spPr>
          <a:xfrm>
            <a:off x="6123558" y="378646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19.6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42.1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706DF1-1691-3BBD-118B-210DE9378A01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MPV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3.2%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全国整体乘用车市场价格指数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全国整体乘用车市场优惠指数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全国新能源乘用车市场价格指数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全国新能源乘用车市场优惠指数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indent="0">
              <a:buNone/>
            </a:pPr>
            <a:endParaRPr lang="en-GB" altLang="zh-CN" dirty="0">
              <a:latin typeface="+mn-ea"/>
            </a:endParaRPr>
          </a:p>
          <a:p>
            <a:endParaRPr lang="zh-CN" altLang="en-US" dirty="0">
              <a:latin typeface="+mn-ea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+mn-ea"/>
              </a:rPr>
              <a:t>CONTENTS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1.59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0.93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本月新能源轿车市场整体优惠幅度较上月增加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新能源轿车市场各级别细分市场优惠表现有所分化，低端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级终端优惠出现大幅增加，而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其它中高端市场终端优惠则环比有所收窄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05909406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002907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02785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</a:rPr>
                        <a:t>+49.2%</a:t>
                      </a:r>
                      <a:endParaRPr lang="zh-CN" altLang="en-US" sz="9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+99.2%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-7.3%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-7.8%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-33.5%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903879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4139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1CDD0283-737E-D67E-02BA-3626319B8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24045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CBDA21-47CC-EE7E-31BA-27E38A56D831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本月新能源轿车市场监测车型销量合计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25.4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9C7A1D0-8C3C-A2C8-644C-450F5757E146}"/>
              </a:ext>
            </a:extLst>
          </p:cNvPr>
          <p:cNvSpPr txBox="1"/>
          <p:nvPr/>
        </p:nvSpPr>
        <p:spPr>
          <a:xfrm>
            <a:off x="6338557" y="383440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5.8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22.9%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9123594-6D22-413D-98F8-125C9BF9E429}"/>
              </a:ext>
            </a:extLst>
          </p:cNvPr>
          <p:cNvSpPr txBox="1"/>
          <p:nvPr/>
        </p:nvSpPr>
        <p:spPr>
          <a:xfrm>
            <a:off x="5331444" y="425586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36.5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0B549B8-D8B9-29A5-4112-E1FB110CD1C6}"/>
              </a:ext>
            </a:extLst>
          </p:cNvPr>
          <p:cNvSpPr txBox="1"/>
          <p:nvPr/>
        </p:nvSpPr>
        <p:spPr>
          <a:xfrm>
            <a:off x="7570808" y="36958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5.4%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5717467-1AC9-4C96-3C3F-077878AF495F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4.5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17.6%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985EC88-975C-EC99-1F8C-B244CBE78E9C}"/>
              </a:ext>
            </a:extLst>
          </p:cNvPr>
          <p:cNvSpPr txBox="1"/>
          <p:nvPr/>
        </p:nvSpPr>
        <p:spPr>
          <a:xfrm>
            <a:off x="6094412" y="506806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4.4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17.6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1.02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2,100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26.4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月新能源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中四大细分市场的优惠幅度较上月全部扩大，同时也推动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市场整体优惠连续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个月保持增加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SUV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517191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9929916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478188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9C0006"/>
                          </a:solidFill>
                        </a:rPr>
                        <a:t>+20.5%</a:t>
                      </a:r>
                      <a:endParaRPr lang="zh-CN" altLang="en-US" sz="900" b="1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+30.6%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+27.6%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+14.4%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9026058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64433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BE3A1DC-0159-E57A-1B08-8267CA19E2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0594039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35B638-6A53-934E-071F-7B2BA72B80B8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19.6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0B7D32-8958-42BD-7A13-01D45BD15C2C}"/>
              </a:ext>
            </a:extLst>
          </p:cNvPr>
          <p:cNvSpPr txBox="1"/>
          <p:nvPr/>
        </p:nvSpPr>
        <p:spPr>
          <a:xfrm>
            <a:off x="5864172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6.6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33.6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C5E7B0-52A5-2983-74DD-5CE04A065309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8.8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45.3%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D9FBDC-9750-7F1D-CE99-97552417824D}"/>
              </a:ext>
            </a:extLst>
          </p:cNvPr>
          <p:cNvSpPr txBox="1"/>
          <p:nvPr/>
        </p:nvSpPr>
        <p:spPr>
          <a:xfrm>
            <a:off x="7528297" y="352967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15.7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C1B61A-41DC-805C-0ED6-F29529AE5D34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5.4%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0.90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0.51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16.5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继上月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市场整体优惠幅度大幅增长后，本月该市场继续保持小幅放大；终端暂无优惠的极氪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009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本月销量权重大幅下滑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4.4%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，成为该市场优惠增加的最大动因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22876656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283348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极氪</a:t>
                      </a:r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PHEV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39,617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宋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MAX DM-</a:t>
                      </a:r>
                      <a:r>
                        <a:rPr lang="en-US" sz="800" b="0" i="0" u="none" strike="noStrike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5,936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1,677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荣威</a:t>
                      </a:r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iMAX8 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7,326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707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39,288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-516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菱智 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25,101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1,435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大通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MIFA 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4,001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-6,772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枫叶</a:t>
                      </a:r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80</a:t>
                      </a:r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Euniq 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4,545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387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5AEF9989-52CE-5C4C-4A09-96BDB9FFA4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8496515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1C9F102D-8DA8-7156-E8EE-8F83AE7D7E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9419749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55F06911-AE2A-32B1-78D3-B71A76F73F58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C63E2C-30E2-75AC-C503-1435776A247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ļiḋè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026024"/>
            <a:ext cx="10858500" cy="21123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获取更多市场价格信息</a:t>
            </a:r>
            <a:endParaRPr lang="en-US" altLang="zh-CN" sz="5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欢迎访问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ISE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官方网站</a:t>
            </a:r>
            <a:endParaRPr lang="en-GB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" name="îŝļide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5540189"/>
            <a:ext cx="5830047" cy="593912"/>
          </a:xfrm>
        </p:spPr>
        <p:txBody>
          <a:bodyPr>
            <a:normAutofit/>
          </a:bodyPr>
          <a:lstStyle/>
          <a:p>
            <a:r>
              <a:rPr lang="en-GB" altLang="zh-CN" sz="2800" dirty="0"/>
              <a:t>www.</a:t>
            </a:r>
            <a:r>
              <a:rPr lang="en-US" altLang="zh-CN" sz="2800" dirty="0"/>
              <a:t>isengine.com.cn</a:t>
            </a:r>
            <a:endParaRPr lang="en-GB" altLang="zh-CN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04A94E-ADDB-14B3-AB5C-FE1339D9F93F}"/>
              </a:ext>
            </a:extLst>
          </p:cNvPr>
          <p:cNvSpPr txBox="1"/>
          <p:nvPr/>
        </p:nvSpPr>
        <p:spPr>
          <a:xfrm>
            <a:off x="9043554" y="6269864"/>
            <a:ext cx="763693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335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网址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1AA86-FB36-D844-A876-B3C586CB2FA4}"/>
              </a:ext>
            </a:extLst>
          </p:cNvPr>
          <p:cNvSpPr txBox="1"/>
          <p:nvPr/>
        </p:nvSpPr>
        <p:spPr>
          <a:xfrm>
            <a:off x="10457108" y="6269864"/>
            <a:ext cx="1079500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335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公众号</a:t>
            </a:r>
          </a:p>
        </p:txBody>
      </p:sp>
      <p:pic>
        <p:nvPicPr>
          <p:cNvPr id="10" name="图片 9" descr="ise官网二维码">
            <a:extLst>
              <a:ext uri="{FF2B5EF4-FFF2-40B4-BE49-F238E27FC236}">
                <a16:creationId xmlns:a16="http://schemas.microsoft.com/office/drawing/2014/main" id="{AE992ED3-6364-729A-826C-BB6E9E81C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714" y="5386734"/>
            <a:ext cx="792480" cy="792480"/>
          </a:xfrm>
          <a:prstGeom prst="rect">
            <a:avLst/>
          </a:prstGeom>
        </p:spPr>
      </p:pic>
      <p:pic>
        <p:nvPicPr>
          <p:cNvPr id="11" name="图片 10" descr="公众号二维码">
            <a:extLst>
              <a:ext uri="{FF2B5EF4-FFF2-40B4-BE49-F238E27FC236}">
                <a16:creationId xmlns:a16="http://schemas.microsoft.com/office/drawing/2014/main" id="{AA4A1B81-EC24-4D5C-5AA1-80B408A5E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9092" y="5386734"/>
            <a:ext cx="802640" cy="8026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2.02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17.82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7,800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2023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月，全国乘用车市场整体成交均价出现回落，三大车身市场成交均价环比全部下跌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月度销量环比变化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本月整体市场监测车型销量合计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</a:rPr>
              <a:t>147.6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0178423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197788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-4.8%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01394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3337943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73.5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49.6%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66.5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45.3%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7.6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5.1%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76654406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9118878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15.60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本月轿车市场成交均价较上月下跌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7,900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本月轿车市场整体成交均价出现明显下跌，各级别细分市场均价环比全部出现下滑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73.5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83695513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2551546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353698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-1.9%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-7.6%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-6.7%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-8.4%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3448323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22890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8127917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140698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21.3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29.0%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35.3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48.0%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28297" y="354852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6.1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8.3%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6.4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8.7%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C14A89-90B9-9C6E-EC35-FFDAE62941D8}"/>
              </a:ext>
            </a:extLst>
          </p:cNvPr>
          <p:cNvSpPr txBox="1"/>
          <p:nvPr/>
        </p:nvSpPr>
        <p:spPr>
          <a:xfrm>
            <a:off x="7528297" y="471299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4.5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6.1%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55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2.82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19.11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6,900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市场成交均价同样出现明显下滑，各级别细分市场成交均价全部环比下跌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66.5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72892616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9404076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492231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-2.3%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-4.5%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-4.4%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630237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79191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0190022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990446" y="377161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19.8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29.7%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36.1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54.2%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5.7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8.6%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4.9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7.4%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3114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22.84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27.90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10,900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3.7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市场低价车型传祺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M6 PRO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的销量权重出现较大幅度增加，成为影响该市场成交均价下降的重要原因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76281066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7532390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039719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295,372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-7,264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腾势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endParaRPr lang="en-US" sz="8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411,381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-2,563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245,646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-10,893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364,099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-5,801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M6 PRO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120,259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-361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4.9%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艾力绅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275,366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-21,203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奥德赛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247,909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-22,060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HEV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381,487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-3,064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78,518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-945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大通</a:t>
                      </a:r>
                      <a:r>
                        <a:rPr lang="en-US" sz="8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G50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123,627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5,371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1087348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308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6.29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2.38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5,400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29.2%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乘用车市场整体优惠幅度出现大幅增加，三大车身形式市场终端平均优惠都出现明显扩大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7587198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22343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+30.5%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+26.2%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+112.8%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77280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05134787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7738419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460AEAB5-D5ED-42C7-6E33-ED3C31B70A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550759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FDB6B5-237A-AED8-A3F2-00EAA42469C9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本月整体市场监测车型销量合计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</a:rPr>
              <a:t>147.6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万辆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58B290-F615-1177-CBDF-D387EAFE48B4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73.5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49.6%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DADD36-6C1B-9AC0-B58A-8C1FE1F91A3B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66.5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45.3%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5C7FB5A-12C1-07D4-9AF4-6FA6ED2398A7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: 7.6</a:t>
            </a:r>
            <a:r>
              <a:rPr lang="zh-CN" altLang="en-US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: 5.1%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302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DA0FF"/>
      </a:accent1>
      <a:accent2>
        <a:srgbClr val="0371D4"/>
      </a:accent2>
      <a:accent3>
        <a:srgbClr val="6EADE0"/>
      </a:accent3>
      <a:accent4>
        <a:srgbClr val="5B6F86"/>
      </a:accent4>
      <a:accent5>
        <a:srgbClr val="7F98B5"/>
      </a:accent5>
      <a:accent6>
        <a:srgbClr val="58B6D3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12222</TotalTime>
  <Words>3548</Words>
  <Application>Microsoft Office PowerPoint</Application>
  <PresentationFormat>宽屏</PresentationFormat>
  <Paragraphs>891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Microsoft YaHei</vt:lpstr>
      <vt:lpstr>Microsoft YaHei</vt:lpstr>
      <vt:lpstr>微软雅黑 Light</vt:lpstr>
      <vt:lpstr>Arial</vt:lpstr>
      <vt:lpstr>Wingdings</vt:lpstr>
      <vt:lpstr>Designed by iSlide</vt:lpstr>
      <vt:lpstr>M.A.D.E 产业研究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</dc:creator>
  <cp:lastModifiedBy>Gu Ryan</cp:lastModifiedBy>
  <cp:revision>165</cp:revision>
  <cp:lastPrinted>2022-10-30T16:00:00Z</cp:lastPrinted>
  <dcterms:created xsi:type="dcterms:W3CDTF">2022-10-30T16:00:00Z</dcterms:created>
  <dcterms:modified xsi:type="dcterms:W3CDTF">2023-06-06T05:46:01Z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c0ebd8ea-114a-44dd-bdb3-ea45792a0b8c</vt:lpwstr>
  </property>
</Properties>
</file>