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5.xml" ContentType="application/vnd.openxmlformats-officedocument.presentationml.notesSl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drawings/drawing1.xml" ContentType="application/vnd.openxmlformats-officedocument.drawingml.chartshapes+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6.xml" ContentType="application/vnd.openxmlformats-officedocument.presentationml.notesSlid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7.xml" ContentType="application/vnd.openxmlformats-officedocument.presentationml.notesSlid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8.xml" ContentType="application/vnd.openxmlformats-officedocument.presentationml.notesSlid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3"/>
  </p:notesMasterIdLst>
  <p:sldIdLst>
    <p:sldId id="9850" r:id="rId3"/>
    <p:sldId id="9969" r:id="rId4"/>
    <p:sldId id="9852" r:id="rId5"/>
    <p:sldId id="9949" r:id="rId6"/>
    <p:sldId id="9982" r:id="rId7"/>
    <p:sldId id="9894" r:id="rId8"/>
    <p:sldId id="9968" r:id="rId9"/>
    <p:sldId id="9879" r:id="rId10"/>
    <p:sldId id="9950" r:id="rId11"/>
    <p:sldId id="9925" r:id="rId12"/>
    <p:sldId id="9975" r:id="rId13"/>
    <p:sldId id="9983" r:id="rId14"/>
    <p:sldId id="9955" r:id="rId15"/>
    <p:sldId id="9810" r:id="rId16"/>
    <p:sldId id="9976" r:id="rId17"/>
    <p:sldId id="9971" r:id="rId18"/>
    <p:sldId id="9977" r:id="rId19"/>
    <p:sldId id="9931" r:id="rId20"/>
    <p:sldId id="9970" r:id="rId21"/>
    <p:sldId id="9984" r:id="rId22"/>
    <p:sldId id="9957" r:id="rId23"/>
    <p:sldId id="9891" r:id="rId24"/>
    <p:sldId id="9958" r:id="rId25"/>
    <p:sldId id="9893" r:id="rId26"/>
    <p:sldId id="9889" r:id="rId27"/>
    <p:sldId id="9887" r:id="rId28"/>
    <p:sldId id="9886" r:id="rId29"/>
    <p:sldId id="9884" r:id="rId30"/>
    <p:sldId id="9942" r:id="rId31"/>
    <p:sldId id="264"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3402" userDrawn="1">
          <p15:clr>
            <a:srgbClr val="A4A3A4"/>
          </p15:clr>
        </p15:guide>
        <p15:guide id="3" pos="1315" userDrawn="1">
          <p15:clr>
            <a:srgbClr val="A4A3A4"/>
          </p15:clr>
        </p15:guide>
        <p15:guide id="4" pos="4218" userDrawn="1">
          <p15:clr>
            <a:srgbClr val="A4A3A4"/>
          </p15:clr>
        </p15:guide>
        <p15:guide id="5" orient="horz" pos="3226" userDrawn="1">
          <p15:clr>
            <a:srgbClr val="A4A3A4"/>
          </p15:clr>
        </p15:guide>
        <p15:guide id="6" orient="horz" pos="1774" userDrawn="1">
          <p15:clr>
            <a:srgbClr val="A4A3A4"/>
          </p15:clr>
        </p15:guide>
        <p15:guide id="7" orient="horz" pos="411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4" clrIdx="4">
    <p:extLst>
      <p:ext uri="{19B8F6BF-5375-455C-9EA6-DF929625EA0E}">
        <p15:presenceInfo xmlns:p15="http://schemas.microsoft.com/office/powerpoint/2012/main" userId="b3eaa44e5b0a2a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045076"/>
    <a:srgbClr val="A6A6A6"/>
    <a:srgbClr val="A1C490"/>
    <a:srgbClr val="42AC84"/>
    <a:srgbClr val="C00000"/>
    <a:srgbClr val="C30F0F"/>
    <a:srgbClr val="D97979"/>
    <a:srgbClr val="006100"/>
    <a:srgbClr val="3A9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22" autoAdjust="0"/>
    <p:restoredTop sz="95244" autoAdjust="0"/>
  </p:normalViewPr>
  <p:slideViewPr>
    <p:cSldViewPr snapToGrid="0" showGuides="1">
      <p:cViewPr varScale="1">
        <p:scale>
          <a:sx n="109" d="100"/>
          <a:sy n="109" d="100"/>
        </p:scale>
        <p:origin x="2010" y="96"/>
      </p:cViewPr>
      <p:guideLst>
        <p:guide orient="horz" pos="3702"/>
        <p:guide pos="3402"/>
        <p:guide pos="1315"/>
        <p:guide pos="4218"/>
        <p:guide orient="horz" pos="3226"/>
        <p:guide orient="horz" pos="1774"/>
        <p:guide orient="horz" pos="4110"/>
      </p:guideLst>
    </p:cSldViewPr>
  </p:slid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J:\CADA&#20013;&#22269;&#27773;&#36710;&#27969;&#36890;&#21327;&#20250;&#24037;&#20316;&#25991;&#26723;\2023&#24180;&#24037;&#20316;&#20869;&#23481;\2023&#24180;PPT&#26376;&#25253;&#25968;&#25454;&#32479;&#35745;&#27169;&#26495;(&#2603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chartUserShapes" Target="../drawings/drawing1.xml"/></Relationships>
</file>

<file path=ppt/charts/_rels/chart14.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2022-2023</a:t>
            </a:r>
            <a:r>
              <a:rPr lang="zh-CN" sz="1400">
                <a:latin typeface="微软雅黑" panose="020B0503020204020204" pitchFamily="34" charset="-122"/>
                <a:ea typeface="微软雅黑" panose="020B0503020204020204" pitchFamily="34" charset="-122"/>
              </a:rPr>
              <a:t>年全国二手车月度交易量变化趋势（单位：万辆，</a:t>
            </a:r>
            <a:r>
              <a:rPr lang="en-US" sz="1400">
                <a:latin typeface="微软雅黑" panose="020B0503020204020204" pitchFamily="34" charset="-122"/>
                <a:ea typeface="微软雅黑" panose="020B0503020204020204" pitchFamily="34" charset="-122"/>
              </a:rPr>
              <a:t>%</a:t>
            </a:r>
            <a:r>
              <a:rPr lang="zh-CN" sz="1400">
                <a:latin typeface="微软雅黑" panose="020B0503020204020204" pitchFamily="34" charset="-122"/>
                <a:ea typeface="微软雅黑" panose="020B0503020204020204" pitchFamily="34" charset="-122"/>
              </a:rPr>
              <a:t>）</a:t>
            </a:r>
          </a:p>
        </c:rich>
      </c:tx>
      <c:layout>
        <c:manualLayout>
          <c:xMode val="edge"/>
          <c:yMode val="edge"/>
          <c:x val="0.1899424485194843"/>
          <c:y val="2.589676106195208E-2"/>
        </c:manualLayout>
      </c:layout>
      <c:overlay val="0"/>
      <c:spPr>
        <a:noFill/>
        <a:ln>
          <a:noFill/>
        </a:ln>
        <a:effectLst/>
      </c:spPr>
    </c:title>
    <c:autoTitleDeleted val="0"/>
    <c:plotArea>
      <c:layout>
        <c:manualLayout>
          <c:layoutTarget val="inner"/>
          <c:xMode val="edge"/>
          <c:yMode val="edge"/>
          <c:x val="7.0814035466949171E-2"/>
          <c:y val="0.30951718513546139"/>
          <c:w val="0.86190921566643419"/>
          <c:h val="0.54961866687306837"/>
        </c:manualLayout>
      </c:layout>
      <c:barChart>
        <c:barDir val="col"/>
        <c:grouping val="clustered"/>
        <c:varyColors val="0"/>
        <c:ser>
          <c:idx val="0"/>
          <c:order val="0"/>
          <c:tx>
            <c:strRef>
              <c:f>月度会!$B$19</c:f>
              <c:strCache>
                <c:ptCount val="1"/>
                <c:pt idx="0">
                  <c:v>2023年交易量</c:v>
                </c:pt>
              </c:strCache>
            </c:strRef>
          </c:tx>
          <c:spPr>
            <a:solidFill>
              <a:schemeClr val="accent1">
                <a:lumMod val="50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月度会!$B$20:$B$31</c:f>
              <c:numCache>
                <c:formatCode>0.00</c:formatCode>
                <c:ptCount val="12"/>
                <c:pt idx="0">
                  <c:v>124.8206</c:v>
                </c:pt>
                <c:pt idx="1">
                  <c:v>145.88239999999999</c:v>
                </c:pt>
                <c:pt idx="2">
                  <c:v>156.74109999999999</c:v>
                </c:pt>
                <c:pt idx="3">
                  <c:v>146.4076</c:v>
                </c:pt>
              </c:numCache>
            </c:numRef>
          </c:val>
          <c:extLst xmlns:c15="http://schemas.microsoft.com/office/drawing/2012/chart">
            <c:ext xmlns:c16="http://schemas.microsoft.com/office/drawing/2014/chart" uri="{C3380CC4-5D6E-409C-BE32-E72D297353CC}">
              <c16:uniqueId val="{00000000-BF03-4B68-80FC-5FFDF6E1C852}"/>
            </c:ext>
          </c:extLst>
        </c:ser>
        <c:ser>
          <c:idx val="1"/>
          <c:order val="1"/>
          <c:tx>
            <c:strRef>
              <c:f>月度会!$C$19</c:f>
              <c:strCache>
                <c:ptCount val="1"/>
                <c:pt idx="0">
                  <c:v>2022年交易量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0">
                <a:spAutoFit/>
              </a:bodyPr>
              <a:lstStyle/>
              <a:p>
                <a:pPr algn="ctr">
                  <a:defRPr lang="en-US" altLang="zh-CN" sz="1100" b="1" i="0" u="none" strike="noStrike" kern="1200" baseline="0">
                    <a:solidFill>
                      <a:schemeClr val="bg1"/>
                    </a:solidFill>
                    <a:latin typeface="+mn-lt"/>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月度会!$C$20:$C$31</c:f>
              <c:numCache>
                <c:formatCode>0.00</c:formatCode>
                <c:ptCount val="12"/>
                <c:pt idx="0">
                  <c:v>148.46469999999999</c:v>
                </c:pt>
                <c:pt idx="1">
                  <c:v>107.681</c:v>
                </c:pt>
                <c:pt idx="2">
                  <c:v>131.81360000000001</c:v>
                </c:pt>
                <c:pt idx="3">
                  <c:v>110.0561</c:v>
                </c:pt>
                <c:pt idx="4">
                  <c:v>118.8408</c:v>
                </c:pt>
                <c:pt idx="5">
                  <c:v>141.65880000000001</c:v>
                </c:pt>
                <c:pt idx="6">
                  <c:v>144.327</c:v>
                </c:pt>
                <c:pt idx="7">
                  <c:v>146.7621</c:v>
                </c:pt>
                <c:pt idx="8">
                  <c:v>148.51929999999999</c:v>
                </c:pt>
                <c:pt idx="9">
                  <c:v>135.17930000000001</c:v>
                </c:pt>
                <c:pt idx="10">
                  <c:v>127.84399999999999</c:v>
                </c:pt>
                <c:pt idx="11">
                  <c:v>141.6362</c:v>
                </c:pt>
              </c:numCache>
            </c:numRef>
          </c:val>
          <c:extLst>
            <c:ext xmlns:c16="http://schemas.microsoft.com/office/drawing/2014/chart" uri="{C3380CC4-5D6E-409C-BE32-E72D297353CC}">
              <c16:uniqueId val="{00000001-BF03-4B68-80FC-5FFDF6E1C852}"/>
            </c:ext>
          </c:extLst>
        </c:ser>
        <c:dLbls>
          <c:dLblPos val="ctr"/>
          <c:showLegendKey val="0"/>
          <c:showVal val="1"/>
          <c:showCatName val="0"/>
          <c:showSerName val="0"/>
          <c:showPercent val="0"/>
          <c:showBubbleSize val="0"/>
        </c:dLbls>
        <c:gapWidth val="50"/>
        <c:overlap val="-27"/>
        <c:axId val="1199899551"/>
        <c:axId val="1199888319"/>
        <c:extLst>
          <c:ext xmlns:c15="http://schemas.microsoft.com/office/drawing/2012/chart" uri="{02D57815-91ED-43cb-92C2-25804820EDAC}">
            <c15:filteredBarSeries>
              <c15:ser>
                <c:idx val="2"/>
                <c:order val="2"/>
                <c:tx>
                  <c:strRef>
                    <c:extLst>
                      <c:ext uri="{02D57815-91ED-43cb-92C2-25804820EDAC}">
                        <c15:formulaRef>
                          <c15:sqref>月度会!$D$19</c15:sqref>
                        </c15:formulaRef>
                      </c:ext>
                    </c:extLst>
                    <c:strCache>
                      <c:ptCount val="1"/>
                      <c:pt idx="0">
                        <c:v>2021年交易量</c:v>
                      </c:pt>
                    </c:strCache>
                  </c:strRef>
                </c:tx>
                <c:spPr>
                  <a:solidFill>
                    <a:schemeClr val="accent1">
                      <a:lumMod val="20000"/>
                      <a:lumOff val="80000"/>
                    </a:schemeClr>
                  </a:solidFill>
                  <a:ln>
                    <a:noFill/>
                  </a:ln>
                  <a:effectLst>
                    <a:outerShdw blurRad="57150" dist="19050" dir="5400000" algn="ctr" rotWithShape="0">
                      <a:srgbClr val="000000">
                        <a:alpha val="63000"/>
                      </a:srgbClr>
                    </a:outerShdw>
                  </a:effectLst>
                </c:spPr>
                <c:invertIfNegative val="0"/>
                <c:dPt>
                  <c:idx val="0"/>
                  <c:invertIfNegative val="0"/>
                  <c:bubble3D val="0"/>
                  <c:extLst>
                    <c:ext xmlns:c16="http://schemas.microsoft.com/office/drawing/2014/chart" uri="{C3380CC4-5D6E-409C-BE32-E72D297353CC}">
                      <c16:uniqueId val="{00000008-BF03-4B68-80FC-5FFDF6E1C852}"/>
                    </c:ext>
                  </c:extLst>
                </c:dPt>
                <c:dLbls>
                  <c:spPr>
                    <a:noFill/>
                    <a:ln>
                      <a:noFill/>
                    </a:ln>
                    <a:effectLst/>
                  </c:spPr>
                  <c:txPr>
                    <a:bodyPr spcFirstLastPara="1" vertOverflow="ellipsis" vert="eaVert" wrap="square" lIns="38100" tIns="19050" rIns="38100" bIns="19050" anchor="ctr" anchorCtr="0">
                      <a:spAutoFit/>
                    </a:bodyPr>
                    <a:lstStyle/>
                    <a:p>
                      <a:pPr algn="ctr">
                        <a:defRPr lang="en-US" altLang="zh-CN" sz="700" b="1"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月度会!$D$20:$D$31</c15:sqref>
                        </c15:formulaRef>
                      </c:ext>
                    </c:extLst>
                    <c:numCache>
                      <c:formatCode>0.00</c:formatCode>
                      <c:ptCount val="12"/>
                      <c:pt idx="0">
                        <c:v>143.155</c:v>
                      </c:pt>
                      <c:pt idx="1">
                        <c:v>95.533900000000003</c:v>
                      </c:pt>
                      <c:pt idx="2">
                        <c:v>156.90190000000001</c:v>
                      </c:pt>
                      <c:pt idx="3">
                        <c:v>148.92490000000001</c:v>
                      </c:pt>
                      <c:pt idx="4">
                        <c:v>146.21100000000001</c:v>
                      </c:pt>
                      <c:pt idx="5">
                        <c:v>152.69380000000001</c:v>
                      </c:pt>
                      <c:pt idx="6">
                        <c:v>145.90459999999999</c:v>
                      </c:pt>
                      <c:pt idx="7">
                        <c:v>149.82380000000001</c:v>
                      </c:pt>
                      <c:pt idx="8">
                        <c:v>157.5309</c:v>
                      </c:pt>
                      <c:pt idx="9">
                        <c:v>145.63800000000001</c:v>
                      </c:pt>
                      <c:pt idx="10">
                        <c:v>154.36840000000001</c:v>
                      </c:pt>
                      <c:pt idx="11">
                        <c:v>161.82169999999999</c:v>
                      </c:pt>
                    </c:numCache>
                  </c:numRef>
                </c:val>
                <c:extLst>
                  <c:ext xmlns:c16="http://schemas.microsoft.com/office/drawing/2014/chart" uri="{C3380CC4-5D6E-409C-BE32-E72D297353CC}">
                    <c16:uniqueId val="{00000009-BF03-4B68-80FC-5FFDF6E1C852}"/>
                  </c:ext>
                </c:extLst>
              </c15:ser>
            </c15:filteredBarSeries>
          </c:ext>
        </c:extLst>
      </c:barChart>
      <c:lineChart>
        <c:grouping val="standard"/>
        <c:varyColors val="0"/>
        <c:ser>
          <c:idx val="5"/>
          <c:order val="5"/>
          <c:tx>
            <c:strRef>
              <c:f>月度会!$G$19</c:f>
              <c:strCache>
                <c:ptCount val="1"/>
                <c:pt idx="0">
                  <c:v>2023月度同比</c:v>
                </c:pt>
              </c:strCache>
            </c:strRef>
          </c:tx>
          <c:spPr>
            <a:ln w="25400"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22225">
                <a:solidFill>
                  <a:schemeClr val="accent2"/>
                </a:solidFill>
                <a:round/>
              </a:ln>
              <a:effectLst>
                <a:outerShdw blurRad="57150" dist="19050" dir="5400000" algn="ctr" rotWithShape="0">
                  <a:srgbClr val="000000">
                    <a:alpha val="63000"/>
                  </a:srgbClr>
                </a:outerShdw>
              </a:effectLst>
            </c:spPr>
          </c:marker>
          <c:dPt>
            <c:idx val="0"/>
            <c:marker>
              <c:spPr>
                <a:solidFill>
                  <a:schemeClr val="bg1"/>
                </a:solidFill>
                <a:ln w="15875">
                  <a:solidFill>
                    <a:schemeClr val="accent2"/>
                  </a:solidFill>
                  <a:round/>
                </a:ln>
                <a:effectLst>
                  <a:outerShdw blurRad="57150" dist="19050" dir="5400000" algn="ctr" rotWithShape="0">
                    <a:srgbClr val="000000">
                      <a:alpha val="63000"/>
                    </a:srgbClr>
                  </a:outerShdw>
                </a:effectLst>
              </c:spPr>
            </c:marker>
            <c:bubble3D val="0"/>
            <c:extLst>
              <c:ext xmlns:c16="http://schemas.microsoft.com/office/drawing/2014/chart" uri="{C3380CC4-5D6E-409C-BE32-E72D297353CC}">
                <c16:uniqueId val="{00000002-BF03-4B68-80FC-5FFDF6E1C852}"/>
              </c:ext>
            </c:extLst>
          </c:dPt>
          <c:dLbls>
            <c:dLbl>
              <c:idx val="0"/>
              <c:layout>
                <c:manualLayout>
                  <c:x val="1.6570534418899146E-2"/>
                  <c:y val="-4.389027711696456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2-BF03-4B68-80FC-5FFDF6E1C852}"/>
                </c:ext>
              </c:extLst>
            </c:dLbl>
            <c:dLbl>
              <c:idx val="1"/>
              <c:layout>
                <c:manualLayout>
                  <c:x val="-3.6630656157898789E-2"/>
                  <c:y val="-9.00820573914715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F03-4B68-80FC-5FFDF6E1C852}"/>
                </c:ext>
              </c:extLst>
            </c:dLbl>
            <c:dLbl>
              <c:idx val="2"/>
              <c:layout>
                <c:manualLayout>
                  <c:x val="-2.1568032296187666E-2"/>
                  <c:y val="-0.15126201795497146"/>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4-BF03-4B68-80FC-5FFDF6E1C852}"/>
                </c:ext>
              </c:extLst>
            </c:dLbl>
            <c:dLbl>
              <c:idx val="3"/>
              <c:layout>
                <c:manualLayout>
                  <c:x val="3.5998709780755644E-3"/>
                  <c:y val="-2.04160063737775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5-BF03-4B68-80FC-5FFDF6E1C852}"/>
                </c:ext>
              </c:extLst>
            </c:dLbl>
            <c:dLbl>
              <c:idx val="4"/>
              <c:layout>
                <c:manualLayout>
                  <c:x val="-2.9967243112582035E-2"/>
                  <c:y val="-7.478992076440721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6-BF03-4B68-80FC-5FFDF6E1C852}"/>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月度会!$G$20:$G$31</c:f>
              <c:numCache>
                <c:formatCode>0.00%</c:formatCode>
                <c:ptCount val="12"/>
                <c:pt idx="0">
                  <c:v>-0.15925738576240678</c:v>
                </c:pt>
                <c:pt idx="1">
                  <c:v>0.35476453599056468</c:v>
                </c:pt>
                <c:pt idx="2">
                  <c:v>0.18911174567722891</c:v>
                </c:pt>
                <c:pt idx="3">
                  <c:v>0.33029972895641407</c:v>
                </c:pt>
              </c:numCache>
            </c:numRef>
          </c:val>
          <c:smooth val="1"/>
          <c:extLst xmlns:c15="http://schemas.microsoft.com/office/drawing/2012/chart">
            <c:ext xmlns:c16="http://schemas.microsoft.com/office/drawing/2014/chart" uri="{C3380CC4-5D6E-409C-BE32-E72D297353CC}">
              <c16:uniqueId val="{00000007-BF03-4B68-80FC-5FFDF6E1C852}"/>
            </c:ext>
          </c:extLst>
        </c:ser>
        <c:dLbls>
          <c:dLblPos val="ctr"/>
          <c:showLegendKey val="0"/>
          <c:showVal val="1"/>
          <c:showCatName val="0"/>
          <c:showSerName val="0"/>
          <c:showPercent val="0"/>
          <c:showBubbleSize val="0"/>
        </c:dLbls>
        <c:marker val="1"/>
        <c:smooth val="0"/>
        <c:axId val="1199902047"/>
        <c:axId val="1199897887"/>
        <c:extLst>
          <c:ext xmlns:c15="http://schemas.microsoft.com/office/drawing/2012/chart" uri="{02D57815-91ED-43cb-92C2-25804820EDAC}">
            <c15:filteredLineSeries>
              <c15:ser>
                <c:idx val="3"/>
                <c:order val="3"/>
                <c:tx>
                  <c:strRef>
                    <c:extLst>
                      <c:ext uri="{02D57815-91ED-43cb-92C2-25804820EDAC}">
                        <c15:formulaRef>
                          <c15:sqref>月度会!$E$19</c15:sqref>
                        </c15:formulaRef>
                      </c:ext>
                    </c:extLst>
                    <c:strCache>
                      <c:ptCount val="1"/>
                      <c:pt idx="0">
                        <c:v>2020年交易量</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dPt>
                  <c:idx val="1"/>
                  <c:bubble3D val="0"/>
                  <c:extLst>
                    <c:ext xmlns:c16="http://schemas.microsoft.com/office/drawing/2014/chart" uri="{C3380CC4-5D6E-409C-BE32-E72D297353CC}">
                      <c16:uniqueId val="{0000000A-BF03-4B68-80FC-5FFDF6E1C852}"/>
                    </c:ext>
                  </c:extLst>
                </c:dPt>
                <c:dLbls>
                  <c:dLbl>
                    <c:idx val="0"/>
                    <c:layout>
                      <c:manualLayout>
                        <c:x val="-2.8880155590623187E-2"/>
                        <c:y val="-0.15393532830468654"/>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B-BF03-4B68-80FC-5FFDF6E1C852}"/>
                      </c:ext>
                    </c:extLst>
                  </c:dLbl>
                  <c:dLbl>
                    <c:idx val="1"/>
                    <c:layout>
                      <c:manualLayout>
                        <c:x val="-3.2311729290566187E-2"/>
                        <c:y val="-5.0966626892186187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A-BF03-4B68-80FC-5FFDF6E1C852}"/>
                      </c:ext>
                    </c:extLst>
                  </c:dLbl>
                  <c:dLbl>
                    <c:idx val="2"/>
                    <c:layout>
                      <c:manualLayout>
                        <c:x val="-1.5704642465921553E-2"/>
                        <c:y val="-7.8211577075494476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C-BF03-4B68-80FC-5FFDF6E1C852}"/>
                      </c:ext>
                    </c:extLst>
                  </c:dLbl>
                  <c:dLbl>
                    <c:idx val="3"/>
                    <c:layout>
                      <c:manualLayout>
                        <c:x val="-1.5326232143477475E-2"/>
                        <c:y val="-8.5883333258636771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D-BF03-4B68-80FC-5FFDF6E1C852}"/>
                      </c:ext>
                    </c:extLst>
                  </c:dLbl>
                  <c:dLbl>
                    <c:idx val="4"/>
                    <c:layout>
                      <c:manualLayout>
                        <c:x val="-1.3477449084025912E-2"/>
                        <c:y val="-8.5900226192942908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E-BF03-4B68-80FC-5FFDF6E1C852}"/>
                      </c:ext>
                    </c:extLst>
                  </c:dLbl>
                  <c:dLbl>
                    <c:idx val="5"/>
                    <c:layout>
                      <c:manualLayout>
                        <c:x val="-1.3552652524602464E-2"/>
                        <c:y val="-7.846044002301576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F-BF03-4B68-80FC-5FFDF6E1C852}"/>
                      </c:ext>
                    </c:extLst>
                  </c:dLbl>
                  <c:dLbl>
                    <c:idx val="6"/>
                    <c:layout>
                      <c:manualLayout>
                        <c:x val="-1.2555157142742621E-2"/>
                        <c:y val="-6.59700112493152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0-BF03-4B68-80FC-5FFDF6E1C852}"/>
                      </c:ext>
                    </c:extLst>
                  </c:dLbl>
                  <c:dLbl>
                    <c:idx val="7"/>
                    <c:layout>
                      <c:manualLayout>
                        <c:x val="-1.2807057978671261E-2"/>
                        <c:y val="-6.563299182145353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1-BF03-4B68-80FC-5FFDF6E1C852}"/>
                      </c:ext>
                    </c:extLst>
                  </c:dLbl>
                  <c:dLbl>
                    <c:idx val="8"/>
                    <c:layout>
                      <c:manualLayout>
                        <c:x val="-1.2632239694837021E-2"/>
                        <c:y val="-5.6351116265050794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2-BF03-4B68-80FC-5FFDF6E1C852}"/>
                      </c:ext>
                    </c:extLst>
                  </c:dLbl>
                  <c:dLbl>
                    <c:idx val="9"/>
                    <c:layout>
                      <c:manualLayout>
                        <c:x val="-1.0484019102557716E-2"/>
                        <c:y val="-5.4599859371148723E-2"/>
                      </c:manualLayout>
                    </c:layout>
                    <c:tx>
                      <c:rich>
                        <a:bodyPr/>
                        <a:lstStyle/>
                        <a:p>
                          <a:r>
                            <a:rPr lang="en-US" altLang="zh-CN">
                              <a:solidFill>
                                <a:srgbClr val="C00000"/>
                              </a:solidFill>
                            </a:rPr>
                            <a:t>-1.52%</a:t>
                          </a:r>
                          <a:endParaRPr lang="en-US" altLang="zh-CN"/>
                        </a:p>
                      </c:rich>
                    </c:tx>
                    <c:dLblPos val="r"/>
                    <c:showLegendKey val="0"/>
                    <c:showVal val="1"/>
                    <c:showCatName val="0"/>
                    <c:showSerName val="0"/>
                    <c:showPercent val="0"/>
                    <c:showBubbleSize val="0"/>
                    <c:extLst>
                      <c:ext uri="{CE6537A1-D6FC-4f65-9D91-7224C49458BB}">
                        <c15:showDataLabelsRange val="0"/>
                      </c:ext>
                      <c:ext xmlns:c16="http://schemas.microsoft.com/office/drawing/2014/chart" uri="{C3380CC4-5D6E-409C-BE32-E72D297353CC}">
                        <c16:uniqueId val="{00000013-BF03-4B68-80FC-5FFDF6E1C852}"/>
                      </c:ext>
                    </c:extLst>
                  </c:dLbl>
                  <c:dLbl>
                    <c:idx val="10"/>
                    <c:layout>
                      <c:manualLayout>
                        <c:x val="-1.3322315130441733E-2"/>
                        <c:y val="-5.8666625041881915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4-BF03-4B68-80FC-5FFDF6E1C852}"/>
                      </c:ext>
                    </c:extLst>
                  </c:dLbl>
                  <c:dLbl>
                    <c:idx val="11"/>
                    <c:layout>
                      <c:manualLayout>
                        <c:x val="-1.4911810858068957E-2"/>
                        <c:y val="-5.481512242950316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5-BF03-4B68-80FC-5FFDF6E1C852}"/>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月度会!$E$20:$E$31</c15:sqref>
                        </c15:formulaRef>
                      </c:ext>
                    </c:extLst>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smooth val="1"/>
                <c:extLst>
                  <c:ext xmlns:c16="http://schemas.microsoft.com/office/drawing/2014/chart" uri="{C3380CC4-5D6E-409C-BE32-E72D297353CC}">
                    <c16:uniqueId val="{00000016-BF03-4B68-80FC-5FFDF6E1C852}"/>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月度会!$F$19</c15:sqref>
                        </c15:formulaRef>
                      </c:ext>
                    </c:extLst>
                    <c:strCache>
                      <c:ptCount val="1"/>
                      <c:pt idx="0">
                        <c:v>2019年交易量</c:v>
                      </c:pt>
                    </c:strCache>
                  </c:strRef>
                </c:tx>
                <c:spPr>
                  <a:ln w="31750"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12700">
                      <a:solidFill>
                        <a:schemeClr val="accent2"/>
                      </a:solidFill>
                      <a:round/>
                    </a:ln>
                    <a:effectLst>
                      <a:outerShdw blurRad="57150" dist="19050" dir="5400000" algn="ctr" rotWithShape="0">
                        <a:srgbClr val="000000">
                          <a:alpha val="63000"/>
                        </a:srgbClr>
                      </a:outerShdw>
                    </a:effectLst>
                  </c:spPr>
                </c:marker>
                <c:dLbls>
                  <c:dLbl>
                    <c:idx val="0"/>
                    <c:layout>
                      <c:manualLayout>
                        <c:x val="-3.6348748611628082E-2"/>
                        <c:y val="-0.1110631333882720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7-BF03-4B68-80FC-5FFDF6E1C852}"/>
                      </c:ext>
                    </c:extLst>
                  </c:dLbl>
                  <c:dLbl>
                    <c:idx val="1"/>
                    <c:layout>
                      <c:manualLayout>
                        <c:x val="-4.1771179444730584E-2"/>
                        <c:y val="-6.141839454270521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8-BF03-4B68-80FC-5FFDF6E1C852}"/>
                      </c:ext>
                    </c:extLst>
                  </c:dLbl>
                  <c:dLbl>
                    <c:idx val="2"/>
                    <c:layout>
                      <c:manualLayout>
                        <c:x val="1.5134524838931499E-2"/>
                        <c:y val="2.215369737770426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9-BF03-4B68-80FC-5FFDF6E1C852}"/>
                      </c:ext>
                    </c:extLst>
                  </c:dLbl>
                  <c:dLbl>
                    <c:idx val="3"/>
                    <c:layout>
                      <c:manualLayout>
                        <c:x val="1.03419604369487E-2"/>
                        <c:y val="1.10039135099197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A-BF03-4B68-80FC-5FFDF6E1C852}"/>
                      </c:ext>
                    </c:extLst>
                  </c:dLbl>
                  <c:dLbl>
                    <c:idx val="4"/>
                    <c:layout>
                      <c:manualLayout>
                        <c:x val="-6.8621963839219403E-3"/>
                        <c:y val="1.483925783951471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B-BF03-4B68-80FC-5FFDF6E1C852}"/>
                      </c:ext>
                    </c:extLst>
                  </c:dLbl>
                  <c:dLbl>
                    <c:idx val="5"/>
                    <c:layout>
                      <c:manualLayout>
                        <c:x val="-3.1544033243060744E-2"/>
                        <c:y val="7.214974551143542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C-BF03-4B68-80FC-5FFDF6E1C852}"/>
                      </c:ext>
                    </c:extLst>
                  </c:dLbl>
                  <c:dLbl>
                    <c:idx val="6"/>
                    <c:layout>
                      <c:manualLayout>
                        <c:x val="-4.0003833753947012E-2"/>
                        <c:y val="5.913967871327234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D-BF03-4B68-80FC-5FFDF6E1C852}"/>
                      </c:ext>
                    </c:extLst>
                  </c:dLbl>
                  <c:dLbl>
                    <c:idx val="7"/>
                    <c:layout>
                      <c:manualLayout>
                        <c:x val="-3.5793275853475214E-2"/>
                        <c:y val="5.201120935244014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E-BF03-4B68-80FC-5FFDF6E1C852}"/>
                      </c:ext>
                    </c:extLst>
                  </c:dLbl>
                  <c:dLbl>
                    <c:idx val="8"/>
                    <c:layout>
                      <c:manualLayout>
                        <c:x val="-3.5849071108200389E-2"/>
                        <c:y val="5.939655002074729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F-BF03-4B68-80FC-5FFDF6E1C852}"/>
                      </c:ext>
                    </c:extLst>
                  </c:dLbl>
                  <c:dLbl>
                    <c:idx val="9"/>
                    <c:layout>
                      <c:manualLayout>
                        <c:x val="-3.903857584720135E-2"/>
                        <c:y val="9.286711384745577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0-BF03-4B68-80FC-5FFDF6E1C852}"/>
                      </c:ext>
                    </c:extLst>
                  </c:dLbl>
                  <c:dLbl>
                    <c:idx val="10"/>
                    <c:layout>
                      <c:manualLayout>
                        <c:x val="-3.6732991932502242E-2"/>
                        <c:y val="4.758744375855013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1-BF03-4B68-80FC-5FFDF6E1C852}"/>
                      </c:ext>
                    </c:extLst>
                  </c:dLbl>
                  <c:dLbl>
                    <c:idx val="11"/>
                    <c:layout>
                      <c:manualLayout>
                        <c:x val="-2.7270612688932147E-2"/>
                        <c:y val="5.90795289840331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2-BF03-4B68-80FC-5FFDF6E1C852}"/>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100" b="1" i="0" u="none" strike="noStrike" kern="1200" baseline="0">
                          <a:solidFill>
                            <a:schemeClr val="accent2"/>
                          </a:solidFill>
                          <a:latin typeface="+mn-lt"/>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月度会!$F$20:$F$31</c15:sqref>
                        </c15:formulaRef>
                      </c:ext>
                    </c:extLst>
                    <c:numCache>
                      <c:formatCode>0.00</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smooth val="1"/>
                <c:extLst xmlns:c15="http://schemas.microsoft.com/office/drawing/2012/chart">
                  <c:ext xmlns:c16="http://schemas.microsoft.com/office/drawing/2014/chart" uri="{C3380CC4-5D6E-409C-BE32-E72D297353CC}">
                    <c16:uniqueId val="{00000023-BF03-4B68-80FC-5FFDF6E1C852}"/>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月度会!$H$19</c15:sqref>
                        </c15:formulaRef>
                      </c:ext>
                    </c:extLst>
                    <c:strCache>
                      <c:ptCount val="1"/>
                      <c:pt idx="0">
                        <c:v>2022月度同比</c:v>
                      </c:pt>
                    </c:strCache>
                  </c:strRef>
                </c:tx>
                <c:spPr>
                  <a:ln w="25400">
                    <a:solidFill>
                      <a:schemeClr val="accent2"/>
                    </a:solidFill>
                  </a:ln>
                </c:spPr>
                <c:marker>
                  <c:symbol val="circle"/>
                  <c:size val="7"/>
                  <c:spPr>
                    <a:solidFill>
                      <a:schemeClr val="bg1"/>
                    </a:solidFill>
                    <a:ln w="19050">
                      <a:solidFill>
                        <a:schemeClr val="accent2"/>
                      </a:solidFill>
                    </a:ln>
                  </c:spPr>
                </c:marker>
                <c:dLbls>
                  <c:dLbl>
                    <c:idx val="0"/>
                    <c:layout>
                      <c:manualLayout>
                        <c:x val="-5.6486861763633711E-2"/>
                        <c:y val="-0.12555056770260073"/>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4-BF03-4B68-80FC-5FFDF6E1C852}"/>
                      </c:ext>
                    </c:extLst>
                  </c:dLbl>
                  <c:dLbl>
                    <c:idx val="1"/>
                    <c:layout>
                      <c:manualLayout>
                        <c:x val="-2.9651601627293106E-2"/>
                        <c:y val="-7.0463784573752908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5-BF03-4B68-80FC-5FFDF6E1C852}"/>
                      </c:ext>
                    </c:extLst>
                  </c:dLbl>
                  <c:dLbl>
                    <c:idx val="2"/>
                    <c:layout>
                      <c:manualLayout>
                        <c:x val="-4.0704180288236323E-2"/>
                        <c:y val="6.503114907024419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6-BF03-4B68-80FC-5FFDF6E1C852}"/>
                      </c:ext>
                    </c:extLst>
                  </c:dLbl>
                  <c:spPr>
                    <a:noFill/>
                    <a:ln>
                      <a:noFill/>
                    </a:ln>
                    <a:effectLst/>
                  </c:spPr>
                  <c:txPr>
                    <a:bodyPr wrap="square" lIns="38100" tIns="19050" rIns="38100" bIns="19050" anchor="ctr" anchorCtr="0">
                      <a:spAutoFit/>
                    </a:bodyPr>
                    <a:lstStyle/>
                    <a:p>
                      <a:pPr algn="ctr">
                        <a:defRPr lang="en-US" altLang="zh-CN"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b"/>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0"/>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月度会!$H$20:$H$31</c15:sqref>
                        </c15:formulaRef>
                      </c:ext>
                    </c:extLst>
                    <c:numCache>
                      <c:formatCode>0.00%</c:formatCode>
                      <c:ptCount val="12"/>
                      <c:pt idx="0">
                        <c:v>3.709056616953646E-2</c:v>
                      </c:pt>
                      <c:pt idx="1">
                        <c:v>0.12714962960791923</c:v>
                      </c:pt>
                      <c:pt idx="2">
                        <c:v>-0.15989799996048487</c:v>
                      </c:pt>
                      <c:pt idx="3">
                        <c:v>-0.26099597850997386</c:v>
                      </c:pt>
                      <c:pt idx="4">
                        <c:v>-0.18719658575620171</c:v>
                      </c:pt>
                      <c:pt idx="5">
                        <c:v>-7.2268815105786852E-2</c:v>
                      </c:pt>
                      <c:pt idx="6">
                        <c:v>-1.081254463533014E-2</c:v>
                      </c:pt>
                      <c:pt idx="7">
                        <c:v>-2.043533804375541E-2</c:v>
                      </c:pt>
                      <c:pt idx="8">
                        <c:v>-5.720528480444164E-2</c:v>
                      </c:pt>
                      <c:pt idx="9">
                        <c:v>-7.1812988368420275E-2</c:v>
                      </c:pt>
                      <c:pt idx="10">
                        <c:v>-0.17182532176274426</c:v>
                      </c:pt>
                      <c:pt idx="11">
                        <c:v>-0.12473914190742028</c:v>
                      </c:pt>
                    </c:numCache>
                  </c:numRef>
                </c:val>
                <c:smooth val="1"/>
                <c:extLst xmlns:c15="http://schemas.microsoft.com/office/drawing/2012/chart">
                  <c:ext xmlns:c16="http://schemas.microsoft.com/office/drawing/2014/chart" uri="{C3380CC4-5D6E-409C-BE32-E72D297353CC}">
                    <c16:uniqueId val="{00000027-BF03-4B68-80FC-5FFDF6E1C852}"/>
                  </c:ext>
                </c:extLst>
              </c15:ser>
            </c15:filteredLineSeries>
            <c15:filteredLineSeries>
              <c15:ser>
                <c:idx val="7"/>
                <c:order val="7"/>
                <c:tx>
                  <c:strRef>
                    <c:extLst xmlns:c15="http://schemas.microsoft.com/office/drawing/2012/chart">
                      <c:ext xmlns:c15="http://schemas.microsoft.com/office/drawing/2012/chart" uri="{02D57815-91ED-43cb-92C2-25804820EDAC}">
                        <c15:formulaRef>
                          <c15:sqref>月度会!$I$19</c15:sqref>
                        </c15:formulaRef>
                      </c:ext>
                    </c:extLst>
                    <c:strCache>
                      <c:ptCount val="1"/>
                      <c:pt idx="0">
                        <c:v>2021月度同比</c:v>
                      </c:pt>
                    </c:strCache>
                  </c:strRef>
                </c:tx>
                <c:dLbls>
                  <c:spPr>
                    <a:noFill/>
                    <a:ln>
                      <a:noFill/>
                    </a:ln>
                    <a:effectLst/>
                  </c:sp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月度会!$I$20:$I$31</c15:sqref>
                        </c15:formulaRef>
                      </c:ext>
                    </c:extLst>
                    <c:numCache>
                      <c:formatCode>0.00%</c:formatCode>
                      <c:ptCount val="12"/>
                      <c:pt idx="0">
                        <c:v>0.45364541023558103</c:v>
                      </c:pt>
                      <c:pt idx="1">
                        <c:v>12.4384442256295</c:v>
                      </c:pt>
                      <c:pt idx="2">
                        <c:v>0.65205630611421928</c:v>
                      </c:pt>
                      <c:pt idx="3">
                        <c:v>0.33760114534841434</c:v>
                      </c:pt>
                      <c:pt idx="4">
                        <c:v>0.24663000383680792</c:v>
                      </c:pt>
                      <c:pt idx="5">
                        <c:v>0.246905474684423</c:v>
                      </c:pt>
                      <c:pt idx="6">
                        <c:v>0.15659611573523569</c:v>
                      </c:pt>
                      <c:pt idx="7">
                        <c:v>0.12084835789631196</c:v>
                      </c:pt>
                      <c:pt idx="8">
                        <c:v>7.4435963559552676E-2</c:v>
                      </c:pt>
                      <c:pt idx="9">
                        <c:v>-1.5237522102352078E-2</c:v>
                      </c:pt>
                      <c:pt idx="10">
                        <c:v>-1.9110919072793796E-2</c:v>
                      </c:pt>
                      <c:pt idx="11">
                        <c:v>-5.2511795173259393E-2</c:v>
                      </c:pt>
                    </c:numCache>
                  </c:numRef>
                </c:val>
                <c:smooth val="0"/>
                <c:extLst xmlns:c15="http://schemas.microsoft.com/office/drawing/2012/chart">
                  <c:ext xmlns:c16="http://schemas.microsoft.com/office/drawing/2014/chart" uri="{C3380CC4-5D6E-409C-BE32-E72D297353CC}">
                    <c16:uniqueId val="{00000028-BF03-4B68-80FC-5FFDF6E1C852}"/>
                  </c:ext>
                </c:extLst>
              </c15:ser>
            </c15:filteredLineSeries>
          </c:ext>
        </c:extLst>
      </c:lineChart>
      <c:catAx>
        <c:axId val="1199899551"/>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1"/>
          <c:order val="1"/>
          <c:tx>
            <c:strRef>
              <c:f>PPT模板1!$A$119</c:f>
              <c:strCache>
                <c:ptCount val="1"/>
                <c:pt idx="0">
                  <c:v>2023年3月</c:v>
                </c:pt>
              </c:strCache>
              <c:extLst xmlns:c15="http://schemas.microsoft.com/office/drawing/2012/chart"/>
            </c:strRef>
          </c:tx>
          <c:spPr>
            <a:ln w="19050">
              <a:solidFill>
                <a:schemeClr val="bg1"/>
              </a:solidFill>
            </a:ln>
          </c:spPr>
          <c:dPt>
            <c:idx val="0"/>
            <c:bubble3D val="0"/>
            <c:spPr>
              <a:solidFill>
                <a:schemeClr val="accent2">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CE7C-4586-B0DB-095D2C7D294C}"/>
              </c:ext>
            </c:extLst>
          </c:dPt>
          <c:dPt>
            <c:idx val="1"/>
            <c:bubble3D val="0"/>
            <c:spPr>
              <a:solidFill>
                <a:schemeClr val="accent2">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CE7C-4586-B0DB-095D2C7D294C}"/>
              </c:ext>
            </c:extLst>
          </c:dPt>
          <c:dPt>
            <c:idx val="2"/>
            <c:bubble3D val="0"/>
            <c:spPr>
              <a:solidFill>
                <a:schemeClr val="accent2">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CE7C-4586-B0DB-095D2C7D294C}"/>
              </c:ext>
            </c:extLst>
          </c:dPt>
          <c:dPt>
            <c:idx val="3"/>
            <c:bubble3D val="0"/>
            <c:spPr>
              <a:solidFill>
                <a:schemeClr val="accent2"/>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CE7C-4586-B0DB-095D2C7D294C}"/>
              </c:ext>
            </c:extLst>
          </c:dPt>
          <c:dPt>
            <c:idx val="4"/>
            <c:bubble3D val="0"/>
            <c:spPr>
              <a:solidFill>
                <a:schemeClr val="accent2">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CE7C-4586-B0DB-095D2C7D294C}"/>
              </c:ext>
            </c:extLst>
          </c:dPt>
          <c:dPt>
            <c:idx val="5"/>
            <c:bubble3D val="0"/>
            <c:spPr>
              <a:solidFill>
                <a:schemeClr val="accent2">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CE7C-4586-B0DB-095D2C7D294C}"/>
              </c:ext>
            </c:extLst>
          </c:dPt>
          <c:dPt>
            <c:idx val="6"/>
            <c:bubble3D val="0"/>
            <c:spPr>
              <a:solidFill>
                <a:schemeClr val="accent2">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CE7C-4586-B0DB-095D2C7D294C}"/>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1-CE7C-4586-B0DB-095D2C7D294C}"/>
                </c:ext>
              </c:extLst>
            </c:dLbl>
            <c:dLbl>
              <c:idx val="1"/>
              <c:layout>
                <c:manualLayout>
                  <c:x val="0.19257355300655232"/>
                  <c:y val="0.1299453238648754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3-CE7C-4586-B0DB-095D2C7D294C}"/>
                </c:ext>
              </c:extLst>
            </c:dLbl>
            <c:dLbl>
              <c:idx val="2"/>
              <c:layout>
                <c:manualLayout>
                  <c:x val="-0.18090099945894847"/>
                  <c:y val="0.1416555564941750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5-CE7C-4586-B0DB-095D2C7D294C}"/>
                </c:ext>
              </c:extLst>
            </c:dLbl>
            <c:dLbl>
              <c:idx val="3"/>
              <c:layout>
                <c:manualLayout>
                  <c:x val="-0.18841697831631896"/>
                  <c:y val="1.2213448727424166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7-CE7C-4586-B0DB-095D2C7D294C}"/>
                </c:ext>
              </c:extLst>
            </c:dLbl>
            <c:dLbl>
              <c:idx val="4"/>
              <c:layout>
                <c:manualLayout>
                  <c:x val="-0.2290731799205275"/>
                  <c:y val="-0.1346484048115381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9-CE7C-4586-B0DB-095D2C7D294C}"/>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B-CE7C-4586-B0DB-095D2C7D294C}"/>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D-CE7C-4586-B0DB-095D2C7D294C}"/>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PPT模板1!$B$119:$H$119</c:f>
              <c:numCache>
                <c:formatCode>0.0%</c:formatCode>
                <c:ptCount val="7"/>
                <c:pt idx="0">
                  <c:v>0.33059960136601962</c:v>
                </c:pt>
                <c:pt idx="1">
                  <c:v>0.24410195212160452</c:v>
                </c:pt>
                <c:pt idx="2">
                  <c:v>0.16779866868099549</c:v>
                </c:pt>
                <c:pt idx="3">
                  <c:v>0.10454197294197802</c:v>
                </c:pt>
                <c:pt idx="4">
                  <c:v>4.7501766769499E-2</c:v>
                </c:pt>
                <c:pt idx="5">
                  <c:v>8.2799070700402447E-2</c:v>
                </c:pt>
                <c:pt idx="6">
                  <c:v>2.2656967419500903E-2</c:v>
                </c:pt>
              </c:numCache>
              <c:extLst xmlns:c15="http://schemas.microsoft.com/office/drawing/2012/chart"/>
            </c:numRef>
          </c:val>
          <c:extLst>
            <c:ext xmlns:c16="http://schemas.microsoft.com/office/drawing/2014/chart" uri="{C3380CC4-5D6E-409C-BE32-E72D297353CC}">
              <c16:uniqueId val="{0000000E-CE7C-4586-B0DB-095D2C7D294C}"/>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PPT模板1!$A$118</c15:sqref>
                        </c15:formulaRef>
                      </c:ext>
                    </c:extLst>
                    <c:strCache>
                      <c:ptCount val="1"/>
                      <c:pt idx="0">
                        <c:v>2023年4月</c:v>
                      </c:pt>
                    </c:strCache>
                  </c:strRef>
                </c:tx>
                <c:dPt>
                  <c:idx val="0"/>
                  <c:bubble3D val="0"/>
                  <c:spPr>
                    <a:solidFill>
                      <a:schemeClr val="accent2">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CE7C-4586-B0DB-095D2C7D294C}"/>
                    </c:ext>
                  </c:extLst>
                </c:dPt>
                <c:dPt>
                  <c:idx val="1"/>
                  <c:bubble3D val="0"/>
                  <c:spPr>
                    <a:solidFill>
                      <a:schemeClr val="accent2">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CE7C-4586-B0DB-095D2C7D294C}"/>
                    </c:ext>
                  </c:extLst>
                </c:dPt>
                <c:dPt>
                  <c:idx val="2"/>
                  <c:bubble3D val="0"/>
                  <c:spPr>
                    <a:solidFill>
                      <a:schemeClr val="accent2">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CE7C-4586-B0DB-095D2C7D294C}"/>
                    </c:ext>
                  </c:extLst>
                </c:dPt>
                <c:dPt>
                  <c:idx val="3"/>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CE7C-4586-B0DB-095D2C7D294C}"/>
                    </c:ext>
                  </c:extLst>
                </c:dPt>
                <c:dPt>
                  <c:idx val="4"/>
                  <c:bubble3D val="0"/>
                  <c:spPr>
                    <a:solidFill>
                      <a:schemeClr val="accent2">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CE7C-4586-B0DB-095D2C7D294C}"/>
                    </c:ext>
                  </c:extLst>
                </c:dPt>
                <c:dPt>
                  <c:idx val="5"/>
                  <c:bubble3D val="0"/>
                  <c:spPr>
                    <a:solidFill>
                      <a:schemeClr val="accent2">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CE7C-4586-B0DB-095D2C7D294C}"/>
                    </c:ext>
                  </c:extLst>
                </c:dPt>
                <c:dPt>
                  <c:idx val="6"/>
                  <c:bubble3D val="0"/>
                  <c:spPr>
                    <a:solidFill>
                      <a:schemeClr val="accent2">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CE7C-4586-B0DB-095D2C7D294C}"/>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CE7C-4586-B0DB-095D2C7D294C}"/>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CE7C-4586-B0DB-095D2C7D294C}"/>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CE7C-4586-B0DB-095D2C7D294C}"/>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CE7C-4586-B0DB-095D2C7D294C}"/>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CE7C-4586-B0DB-095D2C7D294C}"/>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PPT模板1!$B$118:$H$118</c15:sqref>
                        </c15:formulaRef>
                      </c:ext>
                    </c:extLst>
                    <c:numCache>
                      <c:formatCode>0.0%</c:formatCode>
                      <c:ptCount val="7"/>
                      <c:pt idx="0">
                        <c:v>0.33419908504709595</c:v>
                      </c:pt>
                      <c:pt idx="1">
                        <c:v>0.25250145474673213</c:v>
                      </c:pt>
                      <c:pt idx="2">
                        <c:v>0.16229769558655863</c:v>
                      </c:pt>
                      <c:pt idx="3">
                        <c:v>0.10931652923449571</c:v>
                      </c:pt>
                      <c:pt idx="4">
                        <c:v>4.4801468466294819E-2</c:v>
                      </c:pt>
                      <c:pt idx="5">
                        <c:v>7.6498389134106365E-2</c:v>
                      </c:pt>
                      <c:pt idx="6">
                        <c:v>2.0385377784716406E-2</c:v>
                      </c:pt>
                    </c:numCache>
                  </c:numRef>
                </c:val>
                <c:extLst>
                  <c:ext xmlns:c16="http://schemas.microsoft.com/office/drawing/2014/chart" uri="{C3380CC4-5D6E-409C-BE32-E72D297353CC}">
                    <c16:uniqueId val="{0000001D-CE7C-4586-B0DB-095D2C7D294C}"/>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186287076977127E-2"/>
          <c:y val="0.17665181251682091"/>
          <c:w val="0.84030954992627471"/>
          <c:h val="0.65080455665279591"/>
        </c:manualLayout>
      </c:layout>
      <c:barChart>
        <c:barDir val="col"/>
        <c:grouping val="clustered"/>
        <c:varyColors val="0"/>
        <c:dLbls>
          <c:dLblPos val="outEnd"/>
          <c:showLegendKey val="0"/>
          <c:showVal val="1"/>
          <c:showCatName val="0"/>
          <c:showSerName val="0"/>
          <c:showPercent val="0"/>
          <c:showBubbleSize val="0"/>
        </c:dLbls>
        <c:gapWidth val="100"/>
        <c:overlap val="-27"/>
        <c:axId val="532862352"/>
        <c:axId val="532862680"/>
      </c:barChart>
      <c:catAx>
        <c:axId val="532862352"/>
        <c:scaling>
          <c:orientation val="minMax"/>
        </c:scaling>
        <c:delete val="0"/>
        <c:axPos val="b"/>
        <c:numFmt formatCode="General" sourceLinked="1"/>
        <c:majorTickMark val="none"/>
        <c:minorTickMark val="none"/>
        <c:tickLblPos val="low"/>
        <c:spPr>
          <a:noFill/>
          <a:ln w="25400" cap="flat" cmpd="sng" algn="ctr">
            <a:solidFill>
              <a:schemeClr val="tx1">
                <a:lumMod val="50000"/>
                <a:lumOff val="5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532862680"/>
        <c:crosses val="autoZero"/>
        <c:auto val="1"/>
        <c:lblAlgn val="ctr"/>
        <c:lblOffset val="100"/>
        <c:noMultiLvlLbl val="0"/>
      </c:catAx>
      <c:valAx>
        <c:axId val="532862680"/>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53286235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PPT模板2!$AO$109</c:f>
              <c:strCache>
                <c:ptCount val="1"/>
                <c:pt idx="0">
                  <c:v>2023.4</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PPT模板2!$AP$108:$AU$108</c:f>
              <c:strCache>
                <c:ptCount val="6"/>
                <c:pt idx="0">
                  <c:v>华东</c:v>
                </c:pt>
                <c:pt idx="1">
                  <c:v>中南</c:v>
                </c:pt>
                <c:pt idx="2">
                  <c:v>华北</c:v>
                </c:pt>
                <c:pt idx="3">
                  <c:v>西南</c:v>
                </c:pt>
                <c:pt idx="4">
                  <c:v>东北</c:v>
                </c:pt>
                <c:pt idx="5">
                  <c:v>西北</c:v>
                </c:pt>
              </c:strCache>
            </c:strRef>
          </c:cat>
          <c:val>
            <c:numRef>
              <c:f>PPT模板2!$AP$109:$AU$109</c:f>
              <c:numCache>
                <c:formatCode>0.00</c:formatCode>
                <c:ptCount val="6"/>
                <c:pt idx="0">
                  <c:v>43.014699999999998</c:v>
                </c:pt>
                <c:pt idx="1">
                  <c:v>42.761899999999997</c:v>
                </c:pt>
                <c:pt idx="2">
                  <c:v>19.850899999999999</c:v>
                </c:pt>
                <c:pt idx="3">
                  <c:v>24.281500000000001</c:v>
                </c:pt>
                <c:pt idx="4">
                  <c:v>10.3476</c:v>
                </c:pt>
                <c:pt idx="5">
                  <c:v>6.1509999999999998</c:v>
                </c:pt>
              </c:numCache>
            </c:numRef>
          </c:val>
          <c:extLst>
            <c:ext xmlns:c16="http://schemas.microsoft.com/office/drawing/2014/chart" uri="{C3380CC4-5D6E-409C-BE32-E72D297353CC}">
              <c16:uniqueId val="{00000000-D089-4F61-953A-11F7191647A8}"/>
            </c:ext>
          </c:extLst>
        </c:ser>
        <c:ser>
          <c:idx val="1"/>
          <c:order val="1"/>
          <c:tx>
            <c:strRef>
              <c:f>PPT模板2!$AO$110</c:f>
              <c:strCache>
                <c:ptCount val="1"/>
                <c:pt idx="0">
                  <c:v>2023.3</c:v>
                </c:pt>
              </c:strCache>
            </c:strRef>
          </c:tx>
          <c:spPr>
            <a:solidFill>
              <a:schemeClr val="accent5">
                <a:lumMod val="40000"/>
                <a:lumOff val="60000"/>
              </a:schemeClr>
            </a:solidFill>
            <a:ln>
              <a:noFill/>
            </a:ln>
            <a:effectLst>
              <a:outerShdw blurRad="57150" dist="19050" dir="5400000" algn="ctr" rotWithShape="0">
                <a:srgbClr val="000000">
                  <a:alpha val="63000"/>
                </a:srgbClr>
              </a:outerShdw>
            </a:effectLst>
          </c:spPr>
          <c:invertIfNegative val="0"/>
          <c:cat>
            <c:strRef>
              <c:f>PPT模板2!$AP$108:$AU$108</c:f>
              <c:strCache>
                <c:ptCount val="6"/>
                <c:pt idx="0">
                  <c:v>华东</c:v>
                </c:pt>
                <c:pt idx="1">
                  <c:v>中南</c:v>
                </c:pt>
                <c:pt idx="2">
                  <c:v>华北</c:v>
                </c:pt>
                <c:pt idx="3">
                  <c:v>西南</c:v>
                </c:pt>
                <c:pt idx="4">
                  <c:v>东北</c:v>
                </c:pt>
                <c:pt idx="5">
                  <c:v>西北</c:v>
                </c:pt>
              </c:strCache>
            </c:strRef>
          </c:cat>
          <c:val>
            <c:numRef>
              <c:f>PPT模板2!$AP$110:$AU$110</c:f>
              <c:numCache>
                <c:formatCode>0.00</c:formatCode>
                <c:ptCount val="6"/>
                <c:pt idx="0">
                  <c:v>46.988900000000001</c:v>
                </c:pt>
                <c:pt idx="1">
                  <c:v>45.798000000000002</c:v>
                </c:pt>
                <c:pt idx="2">
                  <c:v>20.948699999999999</c:v>
                </c:pt>
                <c:pt idx="3">
                  <c:v>25.020099999999999</c:v>
                </c:pt>
                <c:pt idx="4">
                  <c:v>11.423500000000001</c:v>
                </c:pt>
                <c:pt idx="5">
                  <c:v>6.5618999999999996</c:v>
                </c:pt>
              </c:numCache>
            </c:numRef>
          </c:val>
          <c:extLst>
            <c:ext xmlns:c16="http://schemas.microsoft.com/office/drawing/2014/chart" uri="{C3380CC4-5D6E-409C-BE32-E72D297353CC}">
              <c16:uniqueId val="{00000001-D089-4F61-953A-11F7191647A8}"/>
            </c:ext>
          </c:extLst>
        </c:ser>
        <c:dLbls>
          <c:showLegendKey val="0"/>
          <c:showVal val="0"/>
          <c:showCatName val="0"/>
          <c:showSerName val="0"/>
          <c:showPercent val="0"/>
          <c:showBubbleSize val="0"/>
        </c:dLbls>
        <c:gapWidth val="219"/>
        <c:overlap val="-27"/>
        <c:axId val="679514480"/>
        <c:axId val="679505328"/>
      </c:barChart>
      <c:lineChart>
        <c:grouping val="standard"/>
        <c:varyColors val="0"/>
        <c:ser>
          <c:idx val="2"/>
          <c:order val="2"/>
          <c:tx>
            <c:strRef>
              <c:f>PPT模板2!$AO$111</c:f>
              <c:strCache>
                <c:ptCount val="1"/>
                <c:pt idx="0">
                  <c:v>环比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solidFill>
              <a:ln w="9525">
                <a:solidFill>
                  <a:schemeClr val="accent2">
                    <a:alpha val="93000"/>
                  </a:schemeClr>
                </a:solidFill>
                <a:round/>
              </a:ln>
              <a:effectLst>
                <a:outerShdw blurRad="57150" dist="19050" dir="5400000" algn="ctr" rotWithShape="0">
                  <a:srgbClr val="000000">
                    <a:alpha val="63000"/>
                  </a:srgbClr>
                </a:outerShdw>
              </a:effectLst>
            </c:spPr>
          </c:marker>
          <c:cat>
            <c:strRef>
              <c:f>PPT模板2!$AP$108:$AU$108</c:f>
              <c:strCache>
                <c:ptCount val="6"/>
                <c:pt idx="0">
                  <c:v>华东</c:v>
                </c:pt>
                <c:pt idx="1">
                  <c:v>中南</c:v>
                </c:pt>
                <c:pt idx="2">
                  <c:v>华北</c:v>
                </c:pt>
                <c:pt idx="3">
                  <c:v>西南</c:v>
                </c:pt>
                <c:pt idx="4">
                  <c:v>东北</c:v>
                </c:pt>
                <c:pt idx="5">
                  <c:v>西北</c:v>
                </c:pt>
              </c:strCache>
            </c:strRef>
          </c:cat>
          <c:val>
            <c:numRef>
              <c:f>PPT模板2!$AP$111:$AU$111</c:f>
              <c:numCache>
                <c:formatCode>0.0%</c:formatCode>
                <c:ptCount val="6"/>
                <c:pt idx="0">
                  <c:v>-8.4577421476135922E-2</c:v>
                </c:pt>
                <c:pt idx="1">
                  <c:v>-6.6293287916503005E-2</c:v>
                </c:pt>
                <c:pt idx="2">
                  <c:v>-5.2404206466272349E-2</c:v>
                </c:pt>
                <c:pt idx="3">
                  <c:v>-2.9520265706372003E-2</c:v>
                </c:pt>
                <c:pt idx="4">
                  <c:v>-9.4183043725653323E-2</c:v>
                </c:pt>
                <c:pt idx="5">
                  <c:v>-6.2619058504396571E-2</c:v>
                </c:pt>
              </c:numCache>
            </c:numRef>
          </c:val>
          <c:smooth val="1"/>
          <c:extLst>
            <c:ext xmlns:c16="http://schemas.microsoft.com/office/drawing/2014/chart" uri="{C3380CC4-5D6E-409C-BE32-E72D297353CC}">
              <c16:uniqueId val="{00000002-D089-4F61-953A-11F7191647A8}"/>
            </c:ext>
          </c:extLst>
        </c:ser>
        <c:dLbls>
          <c:showLegendKey val="0"/>
          <c:showVal val="0"/>
          <c:showCatName val="0"/>
          <c:showSerName val="0"/>
          <c:showPercent val="0"/>
          <c:showBubbleSize val="0"/>
        </c:dLbls>
        <c:marker val="1"/>
        <c:smooth val="0"/>
        <c:axId val="679504080"/>
        <c:axId val="679528208"/>
      </c:lineChart>
      <c:catAx>
        <c:axId val="679514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79505328"/>
        <c:crosses val="autoZero"/>
        <c:auto val="1"/>
        <c:lblAlgn val="ctr"/>
        <c:lblOffset val="100"/>
        <c:noMultiLvlLbl val="0"/>
      </c:catAx>
      <c:valAx>
        <c:axId val="67950532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14480"/>
        <c:crosses val="autoZero"/>
        <c:crossBetween val="between"/>
      </c:valAx>
      <c:valAx>
        <c:axId val="679528208"/>
        <c:scaling>
          <c:orientation val="minMax"/>
        </c:scaling>
        <c:delete val="0"/>
        <c:axPos val="r"/>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04080"/>
        <c:crosses val="max"/>
        <c:crossBetween val="between"/>
      </c:valAx>
      <c:catAx>
        <c:axId val="679504080"/>
        <c:scaling>
          <c:orientation val="minMax"/>
        </c:scaling>
        <c:delete val="1"/>
        <c:axPos val="b"/>
        <c:numFmt formatCode="General" sourceLinked="1"/>
        <c:majorTickMark val="none"/>
        <c:minorTickMark val="none"/>
        <c:tickLblPos val="nextTo"/>
        <c:crossAx val="6795282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4"/>
          <c:order val="4"/>
          <c:tx>
            <c:strRef>
              <c:f>PPT模板2!$A$202</c:f>
              <c:strCache>
                <c:ptCount val="1"/>
                <c:pt idx="0">
                  <c:v>2022年</c:v>
                </c:pt>
              </c:strCache>
            </c:strRef>
          </c:tx>
          <c:spPr>
            <a:ln w="34925" cap="rnd">
              <a:solidFill>
                <a:schemeClr val="accent5"/>
              </a:solidFill>
              <a:round/>
            </a:ln>
            <a:effectLst>
              <a:outerShdw blurRad="57150" dist="19050" dir="5400000" algn="ctr" rotWithShape="0">
                <a:srgbClr val="000000">
                  <a:alpha val="63000"/>
                </a:srgbClr>
              </a:outerShdw>
            </a:effectLst>
          </c:spPr>
          <c:marker>
            <c:symbol val="none"/>
          </c:marker>
          <c:dLbls>
            <c:dLbl>
              <c:idx val="7"/>
              <c:layout>
                <c:manualLayout>
                  <c:x val="-2.7312824442343866E-2"/>
                  <c:y val="-7.88208612886274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DC4-4AAB-A4E1-030212C91BB1}"/>
                </c:ext>
              </c:extLst>
            </c:dLbl>
            <c:dLbl>
              <c:idx val="8"/>
              <c:layout>
                <c:manualLayout>
                  <c:x val="1.2567971806081935E-2"/>
                  <c:y val="1.350473219305618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DC4-4AAB-A4E1-030212C91BB1}"/>
                </c:ext>
              </c:extLst>
            </c:dLbl>
            <c:dLbl>
              <c:idx val="9"/>
              <c:layout>
                <c:manualLayout>
                  <c:x val="-1.673419553183635E-3"/>
                  <c:y val="-3.700437557349810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DC4-4AAB-A4E1-030212C91BB1}"/>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5"/>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PPT模板2!$B$202:$M$202</c:f>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pt idx="8">
                  <c:v>6.5105932225643413</c:v>
                </c:pt>
                <c:pt idx="9">
                  <c:v>6.2469467736554352</c:v>
                </c:pt>
                <c:pt idx="10">
                  <c:v>6.0180834096445208</c:v>
                </c:pt>
                <c:pt idx="11">
                  <c:v>5.9319390028820331</c:v>
                </c:pt>
              </c:numCache>
            </c:numRef>
          </c:val>
          <c:smooth val="1"/>
          <c:extLst>
            <c:ext xmlns:c16="http://schemas.microsoft.com/office/drawing/2014/chart" uri="{C3380CC4-5D6E-409C-BE32-E72D297353CC}">
              <c16:uniqueId val="{00000003-CDC4-4AAB-A4E1-030212C91BB1}"/>
            </c:ext>
          </c:extLst>
        </c:ser>
        <c:ser>
          <c:idx val="5"/>
          <c:order val="5"/>
          <c:tx>
            <c:strRef>
              <c:f>PPT模板2!$A$203</c:f>
              <c:strCache>
                <c:ptCount val="1"/>
                <c:pt idx="0">
                  <c:v>2023年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9525">
                <a:solidFill>
                  <a:schemeClr val="accent2"/>
                </a:solidFill>
                <a:round/>
              </a:ln>
              <a:effectLst>
                <a:outerShdw blurRad="57150" dist="19050" dir="5400000" algn="ctr" rotWithShape="0">
                  <a:srgbClr val="000000">
                    <a:alpha val="63000"/>
                  </a:srgbClr>
                </a:outerShdw>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2"/>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PPT模板2!$B$203:$M$203</c:f>
              <c:numCache>
                <c:formatCode>0.00</c:formatCode>
                <c:ptCount val="12"/>
                <c:pt idx="0">
                  <c:v>6.25</c:v>
                </c:pt>
                <c:pt idx="1">
                  <c:v>6.41</c:v>
                </c:pt>
                <c:pt idx="2">
                  <c:v>6.33</c:v>
                </c:pt>
                <c:pt idx="3">
                  <c:v>6.174000856886054</c:v>
                </c:pt>
              </c:numCache>
            </c:numRef>
          </c:val>
          <c:smooth val="1"/>
          <c:extLst>
            <c:ext xmlns:c16="http://schemas.microsoft.com/office/drawing/2014/chart" uri="{C3380CC4-5D6E-409C-BE32-E72D297353CC}">
              <c16:uniqueId val="{00000004-CDC4-4AAB-A4E1-030212C91BB1}"/>
            </c:ext>
          </c:extLst>
        </c:ser>
        <c:dLbls>
          <c:dLblPos val="t"/>
          <c:showLegendKey val="0"/>
          <c:showVal val="1"/>
          <c:showCatName val="0"/>
          <c:showSerName val="0"/>
          <c:showPercent val="0"/>
          <c:showBubbleSize val="0"/>
        </c:dLbls>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0"/>
                <c:extLst>
                  <c:ext xmlns:c16="http://schemas.microsoft.com/office/drawing/2014/chart" uri="{C3380CC4-5D6E-409C-BE32-E72D297353CC}">
                    <c16:uniqueId val="{00000005-CDC4-4AAB-A4E1-030212C91BB1}"/>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0"/>
                <c:extLst xmlns:c15="http://schemas.microsoft.com/office/drawing/2012/chart">
                  <c:ext xmlns:c16="http://schemas.microsoft.com/office/drawing/2014/chart" uri="{C3380CC4-5D6E-409C-BE32-E72D297353CC}">
                    <c16:uniqueId val="{00000006-CDC4-4AAB-A4E1-030212C91BB1}"/>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0"/>
                <c:extLst xmlns:c15="http://schemas.microsoft.com/office/drawing/2012/chart">
                  <c:ext xmlns:c16="http://schemas.microsoft.com/office/drawing/2014/chart" uri="{C3380CC4-5D6E-409C-BE32-E72D297353CC}">
                    <c16:uniqueId val="{00000007-CDC4-4AAB-A4E1-030212C91BB1}"/>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PPT模板2!$A$201</c15:sqref>
                        </c15:formulaRef>
                      </c:ext>
                    </c:extLst>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8-CDC4-4AAB-A4E1-030212C91BB1}"/>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PPT模板2!$B$201:$M$201</c15:sqref>
                        </c15:formulaRef>
                      </c:ext>
                    </c:extLst>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xmlns:c15="http://schemas.microsoft.com/office/drawing/2012/chart">
                  <c:ext xmlns:c16="http://schemas.microsoft.com/office/drawing/2014/chart" uri="{C3380CC4-5D6E-409C-BE32-E72D297353CC}">
                    <c16:uniqueId val="{00000009-CDC4-4AAB-A4E1-030212C91BB1}"/>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5.8"/>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solidFill>
            <a:schemeClr val="bg1"/>
          </a:solidFill>
          <a:ln>
            <a:noFill/>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rPr>
              <a:t>2023年新能源乘用车趋势</a:t>
            </a:r>
          </a:p>
        </c:rich>
      </c:tx>
      <c:layout>
        <c:manualLayout>
          <c:xMode val="edge"/>
          <c:yMode val="edge"/>
          <c:x val="0.35109958083210635"/>
          <c:y val="2.2257201533702281E-2"/>
        </c:manualLayout>
      </c:layout>
      <c:overlay val="0"/>
      <c:spPr>
        <a:noFill/>
        <a:ln>
          <a:noFill/>
        </a:ln>
        <a:effectLst/>
      </c:spPr>
      <c:txPr>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5.5280029560563833E-2"/>
          <c:y val="0.28829983430663819"/>
          <c:w val="0.88086200316105434"/>
          <c:h val="0.56707273552115423"/>
        </c:manualLayout>
      </c:layout>
      <c:barChart>
        <c:barDir val="col"/>
        <c:grouping val="clustered"/>
        <c:varyColors val="0"/>
        <c:ser>
          <c:idx val="1"/>
          <c:order val="0"/>
          <c:tx>
            <c:strRef>
              <c:f>'新能源模板（二手车）'!$A$416</c:f>
              <c:strCache>
                <c:ptCount val="1"/>
                <c:pt idx="0">
                  <c:v>2023年</c:v>
                </c:pt>
              </c:strCache>
            </c:strRef>
          </c:tx>
          <c:spPr>
            <a:solidFill>
              <a:srgbClr val="42AC8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'新能源模板（二手车）'!$B$414:$M$414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'新能源模板（二手车）'!$B$416:$M$416</c:f>
              <c:numCache>
                <c:formatCode>0.00</c:formatCode>
                <c:ptCount val="12"/>
                <c:pt idx="0">
                  <c:v>3.8153000000000001</c:v>
                </c:pt>
                <c:pt idx="1">
                  <c:v>4.5963000000000003</c:v>
                </c:pt>
                <c:pt idx="2">
                  <c:v>5.5936000000000003</c:v>
                </c:pt>
                <c:pt idx="3">
                  <c:v>5.2971000000000004</c:v>
                </c:pt>
              </c:numCache>
            </c:numRef>
          </c:val>
          <c:extLst>
            <c:ext xmlns:c16="http://schemas.microsoft.com/office/drawing/2014/chart" uri="{C3380CC4-5D6E-409C-BE32-E72D297353CC}">
              <c16:uniqueId val="{00000000-D6F5-42F0-B6D3-14ECDE1F76AC}"/>
            </c:ext>
          </c:extLst>
        </c:ser>
        <c:ser>
          <c:idx val="0"/>
          <c:order val="1"/>
          <c:tx>
            <c:strRef>
              <c:f>'新能源模板（二手车）'!$A$415</c:f>
              <c:strCache>
                <c:ptCount val="1"/>
                <c:pt idx="0">
                  <c:v>2022年</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'新能源模板（二手车）'!$B$414:$M$414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'新能源模板（二手车）'!$B$415:$M$415</c:f>
              <c:numCache>
                <c:formatCode>0.00</c:formatCode>
                <c:ptCount val="12"/>
                <c:pt idx="0">
                  <c:v>4.0083000000000002</c:v>
                </c:pt>
                <c:pt idx="1">
                  <c:v>2.5724</c:v>
                </c:pt>
                <c:pt idx="2">
                  <c:v>4.6002000000000001</c:v>
                </c:pt>
                <c:pt idx="3">
                  <c:v>4.1809000000000003</c:v>
                </c:pt>
                <c:pt idx="4">
                  <c:v>3.9977999999999998</c:v>
                </c:pt>
                <c:pt idx="5">
                  <c:v>5.4610000000000003</c:v>
                </c:pt>
                <c:pt idx="6">
                  <c:v>5.4381000000000004</c:v>
                </c:pt>
                <c:pt idx="7">
                  <c:v>5.4082999999999997</c:v>
                </c:pt>
                <c:pt idx="8">
                  <c:v>5.4260000000000002</c:v>
                </c:pt>
                <c:pt idx="9">
                  <c:v>4.4406999999999996</c:v>
                </c:pt>
                <c:pt idx="10">
                  <c:v>4.2079000000000004</c:v>
                </c:pt>
                <c:pt idx="11">
                  <c:v>4.0617000000000001</c:v>
                </c:pt>
              </c:numCache>
            </c:numRef>
          </c:val>
          <c:extLst>
            <c:ext xmlns:c16="http://schemas.microsoft.com/office/drawing/2014/chart" uri="{C3380CC4-5D6E-409C-BE32-E72D297353CC}">
              <c16:uniqueId val="{00000001-D6F5-42F0-B6D3-14ECDE1F76AC}"/>
            </c:ext>
          </c:extLst>
        </c:ser>
        <c:dLbls>
          <c:showLegendKey val="0"/>
          <c:showVal val="1"/>
          <c:showCatName val="0"/>
          <c:showSerName val="0"/>
          <c:showPercent val="0"/>
          <c:showBubbleSize val="0"/>
        </c:dLbls>
        <c:gapWidth val="25"/>
        <c:overlap val="-27"/>
        <c:axId val="1897466943"/>
        <c:axId val="2003501551"/>
      </c:barChart>
      <c:lineChart>
        <c:grouping val="standard"/>
        <c:varyColors val="0"/>
        <c:ser>
          <c:idx val="2"/>
          <c:order val="2"/>
          <c:tx>
            <c:strRef>
              <c:f>'新能源模板（二手车）'!$A$417</c:f>
              <c:strCache>
                <c:ptCount val="1"/>
                <c:pt idx="0">
                  <c:v>同比</c:v>
                </c:pt>
              </c:strCache>
            </c:strRef>
          </c:tx>
          <c:spPr>
            <a:ln w="28575" cap="rnd">
              <a:solidFill>
                <a:schemeClr val="accent2"/>
              </a:solidFill>
              <a:round/>
            </a:ln>
            <a:effectLst/>
          </c:spPr>
          <c:marker>
            <c:symbol val="circle"/>
            <c:size val="6"/>
            <c:spPr>
              <a:solidFill>
                <a:schemeClr val="bg1"/>
              </a:solidFill>
              <a:ln w="19050">
                <a:solidFill>
                  <a:schemeClr val="accent2"/>
                </a:solidFill>
              </a:ln>
              <a:effectLst/>
            </c:spPr>
          </c:marker>
          <c:dLbls>
            <c:dLbl>
              <c:idx val="0"/>
              <c:layout>
                <c:manualLayout>
                  <c:x val="3.5659181903301223E-3"/>
                  <c:y val="-1.85475367009190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6F5-42F0-B6D3-14ECDE1F76AC}"/>
                </c:ext>
              </c:extLst>
            </c:dLbl>
            <c:dLbl>
              <c:idx val="1"/>
              <c:layout>
                <c:manualLayout>
                  <c:x val="-3.9067362870288995E-2"/>
                  <c:y val="-7.03666388239325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6F5-42F0-B6D3-14ECDE1F76AC}"/>
                </c:ext>
              </c:extLst>
            </c:dLbl>
            <c:dLbl>
              <c:idx val="2"/>
              <c:layout>
                <c:manualLayout>
                  <c:x val="-2.1756018542452883E-2"/>
                  <c:y val="-9.028904853127074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6F5-42F0-B6D3-14ECDE1F76AC}"/>
                </c:ext>
              </c:extLst>
            </c:dLbl>
            <c:dLbl>
              <c:idx val="3"/>
              <c:layout>
                <c:manualLayout>
                  <c:x val="0"/>
                  <c:y val="-4.206521222004960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6F5-42F0-B6D3-14ECDE1F76AC}"/>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'新能源模板（二手车）'!$B$414:$M$414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'新能源模板（二手车）'!$B$417:$M$417</c:f>
              <c:numCache>
                <c:formatCode>0.00%</c:formatCode>
                <c:ptCount val="12"/>
                <c:pt idx="0">
                  <c:v>-4.8150088566225095E-2</c:v>
                </c:pt>
                <c:pt idx="1">
                  <c:v>0.78677499611257984</c:v>
                </c:pt>
                <c:pt idx="2">
                  <c:v>0.21594713273335947</c:v>
                </c:pt>
                <c:pt idx="3" formatCode="0.0%">
                  <c:v>0.26697600995001075</c:v>
                </c:pt>
              </c:numCache>
            </c:numRef>
          </c:val>
          <c:smooth val="1"/>
          <c:extLst>
            <c:ext xmlns:c16="http://schemas.microsoft.com/office/drawing/2014/chart" uri="{C3380CC4-5D6E-409C-BE32-E72D297353CC}">
              <c16:uniqueId val="{00000006-D6F5-42F0-B6D3-14ECDE1F76AC}"/>
            </c:ext>
          </c:extLst>
        </c:ser>
        <c:dLbls>
          <c:showLegendKey val="0"/>
          <c:showVal val="1"/>
          <c:showCatName val="0"/>
          <c:showSerName val="0"/>
          <c:showPercent val="0"/>
          <c:showBubbleSize val="0"/>
        </c:dLbls>
        <c:marker val="1"/>
        <c:smooth val="0"/>
        <c:axId val="1588902175"/>
        <c:axId val="2003474191"/>
      </c:lineChart>
      <c:catAx>
        <c:axId val="18974669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altLang="zh-CN" sz="9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03501551"/>
        <c:crosses val="autoZero"/>
        <c:auto val="1"/>
        <c:lblAlgn val="ctr"/>
        <c:lblOffset val="100"/>
        <c:noMultiLvlLbl val="0"/>
      </c:catAx>
      <c:valAx>
        <c:axId val="2003501551"/>
        <c:scaling>
          <c:orientation val="minMax"/>
          <c:max val="8"/>
          <c:min val="0"/>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97466943"/>
        <c:crosses val="autoZero"/>
        <c:crossBetween val="between"/>
      </c:valAx>
      <c:valAx>
        <c:axId val="2003474191"/>
        <c:scaling>
          <c:orientation val="minMax"/>
          <c:max val="1"/>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588902175"/>
        <c:crosses val="max"/>
        <c:crossBetween val="between"/>
      </c:valAx>
      <c:catAx>
        <c:axId val="1588902175"/>
        <c:scaling>
          <c:orientation val="minMax"/>
        </c:scaling>
        <c:delete val="1"/>
        <c:axPos val="b"/>
        <c:numFmt formatCode="General" sourceLinked="1"/>
        <c:majorTickMark val="out"/>
        <c:minorTickMark val="none"/>
        <c:tickLblPos val="nextTo"/>
        <c:crossAx val="2003474191"/>
        <c:crosses val="autoZero"/>
        <c:auto val="1"/>
        <c:lblAlgn val="ctr"/>
        <c:lblOffset val="100"/>
        <c:noMultiLvlLbl val="0"/>
      </c:catAx>
      <c:spPr>
        <a:noFill/>
        <a:ln>
          <a:noFill/>
        </a:ln>
        <a:effectLst/>
      </c:spPr>
    </c:plotArea>
    <c:legend>
      <c:legendPos val="t"/>
      <c:legendEntry>
        <c:idx val="0"/>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1"/>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overlay val="0"/>
      <c:spPr>
        <a:noFill/>
        <a:ln>
          <a:noFill/>
        </a:ln>
        <a:effectLst/>
      </c:spPr>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2023</a:t>
            </a:r>
            <a:r>
              <a:rPr lang="zh-CN">
                <a:solidFill>
                  <a:schemeClr val="bg2">
                    <a:lumMod val="25000"/>
                  </a:schemeClr>
                </a:solidFill>
                <a:latin typeface="微软雅黑" panose="020B0503020204020204" pitchFamily="34" charset="-122"/>
                <a:ea typeface="微软雅黑" panose="020B0503020204020204" pitchFamily="34" charset="-122"/>
              </a:rPr>
              <a:t>年新能源二手车使用年限分析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3735159633331316E-2"/>
          <c:y val="0.28364833533462458"/>
          <c:w val="0.82089526677634184"/>
          <c:h val="0.57888182185224424"/>
        </c:manualLayout>
      </c:layout>
      <c:barChart>
        <c:barDir val="col"/>
        <c:grouping val="clustered"/>
        <c:varyColors val="0"/>
        <c:ser>
          <c:idx val="0"/>
          <c:order val="0"/>
          <c:tx>
            <c:strRef>
              <c:f>'新能源模板（二手车）'!$A$286</c:f>
              <c:strCache>
                <c:ptCount val="1"/>
                <c:pt idx="0">
                  <c:v>2023年4月</c:v>
                </c:pt>
              </c:strCache>
            </c:strRef>
          </c:tx>
          <c:spPr>
            <a:solidFill>
              <a:srgbClr val="42AC84"/>
            </a:solidFill>
            <a:ln>
              <a:noFill/>
            </a:ln>
            <a:effectLst/>
          </c:spPr>
          <c:invertIfNegative val="0"/>
          <c:dLbls>
            <c:dLbl>
              <c:idx val="1"/>
              <c:layout>
                <c:manualLayout>
                  <c:x val="0"/>
                  <c:y val="1.23148131687695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64C-4B89-A4EB-67493C3B4658}"/>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'新能源模板（二手车）'!$B$285:$E$285</c:f>
              <c:strCache>
                <c:ptCount val="4"/>
                <c:pt idx="0">
                  <c:v>2年以下</c:v>
                </c:pt>
                <c:pt idx="1">
                  <c:v>2-4年</c:v>
                </c:pt>
                <c:pt idx="2">
                  <c:v>4-6年</c:v>
                </c:pt>
                <c:pt idx="3">
                  <c:v>6年以上</c:v>
                </c:pt>
              </c:strCache>
            </c:strRef>
          </c:cat>
          <c:val>
            <c:numRef>
              <c:f>'新能源模板（二手车）'!$B$286:$E$286</c:f>
              <c:numCache>
                <c:formatCode>0.0%</c:formatCode>
                <c:ptCount val="4"/>
                <c:pt idx="0">
                  <c:v>0.3016781993159946</c:v>
                </c:pt>
                <c:pt idx="1">
                  <c:v>0.41310745247753122</c:v>
                </c:pt>
                <c:pt idx="2">
                  <c:v>0.20607651316312736</c:v>
                </c:pt>
                <c:pt idx="3">
                  <c:v>7.9137835043346857E-2</c:v>
                </c:pt>
              </c:numCache>
            </c:numRef>
          </c:val>
          <c:extLst>
            <c:ext xmlns:c16="http://schemas.microsoft.com/office/drawing/2014/chart" uri="{C3380CC4-5D6E-409C-BE32-E72D297353CC}">
              <c16:uniqueId val="{00000001-D64C-4B89-A4EB-67493C3B4658}"/>
            </c:ext>
          </c:extLst>
        </c:ser>
        <c:ser>
          <c:idx val="1"/>
          <c:order val="1"/>
          <c:tx>
            <c:strRef>
              <c:f>'新能源模板（二手车）'!$A$287</c:f>
              <c:strCache>
                <c:ptCount val="1"/>
                <c:pt idx="0">
                  <c:v>2023年3月</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'新能源模板（二手车）'!$B$285:$E$285</c:f>
              <c:strCache>
                <c:ptCount val="4"/>
                <c:pt idx="0">
                  <c:v>2年以下</c:v>
                </c:pt>
                <c:pt idx="1">
                  <c:v>2-4年</c:v>
                </c:pt>
                <c:pt idx="2">
                  <c:v>4-6年</c:v>
                </c:pt>
                <c:pt idx="3">
                  <c:v>6年以上</c:v>
                </c:pt>
              </c:strCache>
            </c:strRef>
          </c:cat>
          <c:val>
            <c:numRef>
              <c:f>'新能源模板（二手车）'!$B$287:$E$287</c:f>
              <c:numCache>
                <c:formatCode>0.0%</c:formatCode>
                <c:ptCount val="4"/>
                <c:pt idx="0">
                  <c:v>0.30855685030683311</c:v>
                </c:pt>
                <c:pt idx="1">
                  <c:v>0.39019513204164658</c:v>
                </c:pt>
                <c:pt idx="2">
                  <c:v>0.22822864234985865</c:v>
                </c:pt>
                <c:pt idx="3">
                  <c:v>7.3019375301661721E-2</c:v>
                </c:pt>
              </c:numCache>
            </c:numRef>
          </c:val>
          <c:extLst>
            <c:ext xmlns:c16="http://schemas.microsoft.com/office/drawing/2014/chart" uri="{C3380CC4-5D6E-409C-BE32-E72D297353CC}">
              <c16:uniqueId val="{00000002-D64C-4B89-A4EB-67493C3B4658}"/>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60000000000000009"/>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ltLang="zh-CN"/>
              <a:t>2023</a:t>
            </a:r>
            <a:r>
              <a:rPr lang="zh-CN" altLang="en-US"/>
              <a:t>年二手车交易价格区间分布</a:t>
            </a:r>
            <a:endParaRPr lang="zh-CN"/>
          </a:p>
        </c:rich>
      </c:tx>
      <c:layout>
        <c:manualLayout>
          <c:xMode val="edge"/>
          <c:yMode val="edge"/>
          <c:x val="0.31958143470552219"/>
          <c:y val="1.8704136206170834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4880982794351436E-2"/>
          <c:y val="0.2301591352291513"/>
          <c:w val="0.87457568942751918"/>
          <c:h val="0.4831777200073708"/>
        </c:manualLayout>
      </c:layout>
      <c:barChart>
        <c:barDir val="col"/>
        <c:grouping val="clustered"/>
        <c:varyColors val="0"/>
        <c:ser>
          <c:idx val="0"/>
          <c:order val="0"/>
          <c:tx>
            <c:strRef>
              <c:f>'新能源模板（二手车）'!$A$81</c:f>
              <c:strCache>
                <c:ptCount val="1"/>
                <c:pt idx="0">
                  <c:v>2023年4月</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'新能源模板（二手车）'!$B$80:$H$80</c:f>
              <c:strCache>
                <c:ptCount val="7"/>
                <c:pt idx="0">
                  <c:v>3万以下</c:v>
                </c:pt>
                <c:pt idx="1">
                  <c:v>3-5万</c:v>
                </c:pt>
                <c:pt idx="2">
                  <c:v>5-8万</c:v>
                </c:pt>
                <c:pt idx="3">
                  <c:v>8-12万</c:v>
                </c:pt>
                <c:pt idx="4">
                  <c:v>12-15万</c:v>
                </c:pt>
                <c:pt idx="5">
                  <c:v>15-30万</c:v>
                </c:pt>
                <c:pt idx="6">
                  <c:v>30万以上</c:v>
                </c:pt>
              </c:strCache>
            </c:strRef>
          </c:cat>
          <c:val>
            <c:numRef>
              <c:f>'新能源模板（二手车）'!$B$81:$H$81</c:f>
              <c:numCache>
                <c:formatCode>0.0%</c:formatCode>
                <c:ptCount val="7"/>
                <c:pt idx="0">
                  <c:v>0.30571019564180052</c:v>
                </c:pt>
                <c:pt idx="1">
                  <c:v>0.18251948465086687</c:v>
                </c:pt>
                <c:pt idx="2">
                  <c:v>0.16947669794814696</c:v>
                </c:pt>
                <c:pt idx="3">
                  <c:v>0.12732622872594243</c:v>
                </c:pt>
                <c:pt idx="4">
                  <c:v>5.5590901860982977E-2</c:v>
                </c:pt>
                <c:pt idx="5">
                  <c:v>0.14681087959281056</c:v>
                </c:pt>
                <c:pt idx="6">
                  <c:v>1.2565611579449657E-2</c:v>
                </c:pt>
              </c:numCache>
            </c:numRef>
          </c:val>
          <c:extLst>
            <c:ext xmlns:c16="http://schemas.microsoft.com/office/drawing/2014/chart" uri="{C3380CC4-5D6E-409C-BE32-E72D297353CC}">
              <c16:uniqueId val="{00000000-959B-47AE-A765-89809A79CCDA}"/>
            </c:ext>
          </c:extLst>
        </c:ser>
        <c:ser>
          <c:idx val="1"/>
          <c:order val="1"/>
          <c:tx>
            <c:strRef>
              <c:f>'新能源模板（二手车）'!$A$82</c:f>
              <c:strCache>
                <c:ptCount val="1"/>
                <c:pt idx="0">
                  <c:v>2023年3月</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'新能源模板（二手车）'!$B$80:$H$80</c:f>
              <c:strCache>
                <c:ptCount val="7"/>
                <c:pt idx="0">
                  <c:v>3万以下</c:v>
                </c:pt>
                <c:pt idx="1">
                  <c:v>3-5万</c:v>
                </c:pt>
                <c:pt idx="2">
                  <c:v>5-8万</c:v>
                </c:pt>
                <c:pt idx="3">
                  <c:v>8-12万</c:v>
                </c:pt>
                <c:pt idx="4">
                  <c:v>12-15万</c:v>
                </c:pt>
                <c:pt idx="5">
                  <c:v>15-30万</c:v>
                </c:pt>
                <c:pt idx="6">
                  <c:v>30万以上</c:v>
                </c:pt>
              </c:strCache>
            </c:strRef>
          </c:cat>
          <c:val>
            <c:numRef>
              <c:f>'新能源模板（二手车）'!$B$82:$H$82</c:f>
              <c:numCache>
                <c:formatCode>0.0%</c:formatCode>
                <c:ptCount val="7"/>
                <c:pt idx="0">
                  <c:v>0.29851055026892842</c:v>
                </c:pt>
                <c:pt idx="1">
                  <c:v>0.173286443249207</c:v>
                </c:pt>
                <c:pt idx="2">
                  <c:v>0.16508067852709971</c:v>
                </c:pt>
                <c:pt idx="3">
                  <c:v>0.12880981933526411</c:v>
                </c:pt>
                <c:pt idx="4">
                  <c:v>5.688870500620604E-2</c:v>
                </c:pt>
                <c:pt idx="5">
                  <c:v>0.15880568197490003</c:v>
                </c:pt>
                <c:pt idx="6">
                  <c:v>1.8618121638394703E-2</c:v>
                </c:pt>
              </c:numCache>
            </c:numRef>
          </c:val>
          <c:extLst>
            <c:ext xmlns:c16="http://schemas.microsoft.com/office/drawing/2014/chart" uri="{C3380CC4-5D6E-409C-BE32-E72D297353CC}">
              <c16:uniqueId val="{00000001-959B-47AE-A765-89809A79CCDA}"/>
            </c:ext>
          </c:extLst>
        </c:ser>
        <c:dLbls>
          <c:showLegendKey val="0"/>
          <c:showVal val="0"/>
          <c:showCatName val="0"/>
          <c:showSerName val="0"/>
          <c:showPercent val="0"/>
          <c:showBubbleSize val="0"/>
        </c:dLbls>
        <c:gapWidth val="100"/>
        <c:overlap val="-24"/>
        <c:axId val="443785999"/>
        <c:axId val="443792239"/>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8451674983174267"/>
          <c:y val="0.14226588734063608"/>
          <c:w val="0.23096637810084392"/>
          <c:h val="7.0550868331130903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solidFill>
        <a:schemeClr val="bg1">
          <a:lumMod val="85000"/>
        </a:schemeClr>
      </a:solidFill>
      <a:round/>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a:effectLst/>
                <a:latin typeface="微软雅黑" panose="020B0503020204020204" pitchFamily="34" charset="-122"/>
                <a:ea typeface="微软雅黑" panose="020B0503020204020204" pitchFamily="34" charset="-122"/>
              </a:rPr>
              <a:t>2023</a:t>
            </a:r>
            <a:r>
              <a:rPr kumimoji="1" lang="zh-CN" altLang="zh-CN" sz="1800" b="1" i="0" baseline="0">
                <a:effectLst/>
                <a:latin typeface="微软雅黑" panose="020B0503020204020204" pitchFamily="34" charset="-122"/>
                <a:ea typeface="微软雅黑" panose="020B0503020204020204" pitchFamily="34" charset="-122"/>
              </a:rPr>
              <a:t>年跨区域流通情况</a:t>
            </a:r>
            <a:endParaRPr lang="zh-CN" altLang="zh-CN">
              <a:effectLst/>
              <a:latin typeface="微软雅黑" panose="020B0503020204020204" pitchFamily="34" charset="-122"/>
              <a:ea typeface="微软雅黑" panose="020B0503020204020204" pitchFamily="34" charset="-122"/>
            </a:endParaRPr>
          </a:p>
        </c:rich>
      </c:tx>
      <c:layout>
        <c:manualLayout>
          <c:xMode val="edge"/>
          <c:yMode val="edge"/>
          <c:x val="0.35625246577722464"/>
          <c:y val="1.45607219366448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0"/>
          <c:order val="0"/>
          <c:tx>
            <c:strRef>
              <c:f>PPT模板1!$A$249</c:f>
              <c:strCache>
                <c:ptCount val="1"/>
                <c:pt idx="0">
                  <c:v>2023转籍率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bg1"/>
              </a:solidFill>
              <a:ln w="9525">
                <a:solidFill>
                  <a:schemeClr val="accent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PPT模板1!$B$249:$M$249</c:f>
              <c:numCache>
                <c:formatCode>0.00%</c:formatCode>
                <c:ptCount val="12"/>
                <c:pt idx="0">
                  <c:v>0.2490406231022764</c:v>
                </c:pt>
                <c:pt idx="1">
                  <c:v>0.26604907939994799</c:v>
                </c:pt>
                <c:pt idx="2">
                  <c:v>0.26088626403668214</c:v>
                </c:pt>
                <c:pt idx="3">
                  <c:v>0.25763348350768678</c:v>
                </c:pt>
              </c:numCache>
            </c:numRef>
          </c:val>
          <c:smooth val="1"/>
          <c:extLst>
            <c:ext xmlns:c16="http://schemas.microsoft.com/office/drawing/2014/chart" uri="{C3380CC4-5D6E-409C-BE32-E72D297353CC}">
              <c16:uniqueId val="{00000000-A725-446B-9ED3-9E9144C6E964}"/>
            </c:ext>
          </c:extLst>
        </c:ser>
        <c:ser>
          <c:idx val="1"/>
          <c:order val="1"/>
          <c:tx>
            <c:strRef>
              <c:f>PPT模板1!$A$250</c:f>
              <c:strCache>
                <c:ptCount val="1"/>
                <c:pt idx="0">
                  <c:v>2022转籍率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2"/>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PPT模板1!$B$250:$M$250</c:f>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pt idx="8">
                  <c:v>0.27206632404004061</c:v>
                </c:pt>
                <c:pt idx="9">
                  <c:v>0.25974982856102968</c:v>
                </c:pt>
                <c:pt idx="10">
                  <c:v>0.23234958230343231</c:v>
                </c:pt>
                <c:pt idx="11">
                  <c:v>0.25403392635498551</c:v>
                </c:pt>
              </c:numCache>
            </c:numRef>
          </c:val>
          <c:smooth val="1"/>
          <c:extLst>
            <c:ext xmlns:c16="http://schemas.microsoft.com/office/drawing/2014/chart" uri="{C3380CC4-5D6E-409C-BE32-E72D297353CC}">
              <c16:uniqueId val="{00000001-A725-446B-9ED3-9E9144C6E964}"/>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2"/>
                <c:order val="2"/>
                <c:tx>
                  <c:strRef>
                    <c:extLst>
                      <c:ext uri="{02D57815-91ED-43cb-92C2-25804820EDAC}">
                        <c15:formulaRef>
                          <c15:sqref>PPT模板1!$A$251</c15:sqref>
                        </c15:formulaRef>
                      </c:ext>
                    </c:extLst>
                    <c:strCache>
                      <c:ptCount val="1"/>
                      <c:pt idx="0">
                        <c:v>2021转籍率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extLst>
                      <c:ex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PPT模板1!$B$251:$M$251</c15:sqref>
                        </c15:formulaRef>
                      </c:ext>
                    </c:extLst>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0"/>
                <c:extLst>
                  <c:ext xmlns:c16="http://schemas.microsoft.com/office/drawing/2014/chart" uri="{C3380CC4-5D6E-409C-BE32-E72D297353CC}">
                    <c16:uniqueId val="{00000002-A725-446B-9ED3-9E9144C6E964}"/>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PPT模板1!$A$252</c15:sqref>
                        </c15:formulaRef>
                      </c:ext>
                    </c:extLst>
                    <c:strCache>
                      <c:ptCount val="1"/>
                      <c:pt idx="0">
                        <c:v>2020转籍率</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PPT模板1!$B$252:$M$252</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xmlns:c15="http://schemas.microsoft.com/office/drawing/2012/chart">
                  <c:ext xmlns:c16="http://schemas.microsoft.com/office/drawing/2014/chart" uri="{C3380CC4-5D6E-409C-BE32-E72D297353CC}">
                    <c16:uniqueId val="{00000003-A725-446B-9ED3-9E9144C6E964}"/>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PPT模板1!$A$253</c15:sqref>
                        </c15:formulaRef>
                      </c:ext>
                    </c:extLst>
                    <c:strCache>
                      <c:ptCount val="1"/>
                      <c:pt idx="0">
                        <c:v>2019转籍率</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6"/>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9525">
                      <a:solidFill>
                        <a:schemeClr val="accent5"/>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PPT模板1!$B$253:$M$253</c15:sqref>
                        </c15:formulaRef>
                      </c:ext>
                    </c:extLst>
                    <c:numCache>
                      <c:formatCode>0.00%</c:formatCode>
                      <c:ptCount val="12"/>
                      <c:pt idx="0">
                        <c:v>0.30630000000000002</c:v>
                      </c:pt>
                      <c:pt idx="1">
                        <c:v>0.30009999999999998</c:v>
                      </c:pt>
                      <c:pt idx="2">
                        <c:v>0.2979</c:v>
                      </c:pt>
                      <c:pt idx="3">
                        <c:v>0.29360000000000003</c:v>
                      </c:pt>
                      <c:pt idx="4">
                        <c:v>0.28620000000000001</c:v>
                      </c:pt>
                      <c:pt idx="5">
                        <c:v>0.33019999999999999</c:v>
                      </c:pt>
                      <c:pt idx="6">
                        <c:v>0.26550000000000001</c:v>
                      </c:pt>
                      <c:pt idx="7">
                        <c:v>0.27560000000000001</c:v>
                      </c:pt>
                      <c:pt idx="8">
                        <c:v>0.26</c:v>
                      </c:pt>
                      <c:pt idx="9">
                        <c:v>0.2505</c:v>
                      </c:pt>
                      <c:pt idx="10">
                        <c:v>0.25059999999999999</c:v>
                      </c:pt>
                      <c:pt idx="11">
                        <c:v>0.25109999999999999</c:v>
                      </c:pt>
                    </c:numCache>
                  </c:numRef>
                </c:val>
                <c:smooth val="0"/>
                <c:extLst xmlns:c15="http://schemas.microsoft.com/office/drawing/2012/chart">
                  <c:ext xmlns:c16="http://schemas.microsoft.com/office/drawing/2014/chart" uri="{C3380CC4-5D6E-409C-BE32-E72D297353CC}">
                    <c16:uniqueId val="{00000004-A725-446B-9ED3-9E9144C6E964}"/>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PPT模板1!$A$254</c15:sqref>
                        </c15:formulaRef>
                      </c:ext>
                    </c:extLst>
                    <c:strCache>
                      <c:ptCount val="1"/>
                      <c:pt idx="0">
                        <c:v>2018转籍率</c:v>
                      </c:pt>
                    </c:strCache>
                  </c:strRef>
                </c:tx>
                <c:spPr>
                  <a:ln w="34925" cap="rnd">
                    <a:solidFill>
                      <a:schemeClr val="accent6"/>
                    </a:solidFill>
                    <a:round/>
                  </a:ln>
                  <a:effectLst>
                    <a:outerShdw blurRad="57150" dist="19050" dir="5400000" algn="ctr" rotWithShape="0">
                      <a:srgbClr val="000000">
                        <a:alpha val="63000"/>
                      </a:srgbClr>
                    </a:outerShdw>
                  </a:effectLst>
                </c:spPr>
                <c:marker>
                  <c:symbol val="circle"/>
                  <c:size val="6"/>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w="9525">
                      <a:solidFill>
                        <a:schemeClr val="accent6"/>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PPT模板1!$B$254:$M$254</c15:sqref>
                        </c15:formulaRef>
                      </c:ext>
                    </c:extLst>
                    <c:numCache>
                      <c:formatCode>0.00%</c:formatCode>
                      <c:ptCount val="12"/>
                      <c:pt idx="0">
                        <c:v>0.253</c:v>
                      </c:pt>
                      <c:pt idx="1">
                        <c:v>0.19489999999999999</c:v>
                      </c:pt>
                      <c:pt idx="2">
                        <c:v>0.2089</c:v>
                      </c:pt>
                      <c:pt idx="3">
                        <c:v>0.24460000000000001</c:v>
                      </c:pt>
                      <c:pt idx="4">
                        <c:v>0.28339999999999999</c:v>
                      </c:pt>
                      <c:pt idx="5">
                        <c:v>0.26400000000000001</c:v>
                      </c:pt>
                      <c:pt idx="6">
                        <c:v>0.25769999999999998</c:v>
                      </c:pt>
                      <c:pt idx="7">
                        <c:v>0.27129999999999999</c:v>
                      </c:pt>
                      <c:pt idx="8">
                        <c:v>0.29239999999999999</c:v>
                      </c:pt>
                      <c:pt idx="9">
                        <c:v>0.2828</c:v>
                      </c:pt>
                      <c:pt idx="10">
                        <c:v>0.27639999999999998</c:v>
                      </c:pt>
                      <c:pt idx="11">
                        <c:v>0.29139999999999999</c:v>
                      </c:pt>
                    </c:numCache>
                  </c:numRef>
                </c:val>
                <c:smooth val="0"/>
                <c:extLst xmlns:c15="http://schemas.microsoft.com/office/drawing/2012/chart">
                  <c:ext xmlns:c16="http://schemas.microsoft.com/office/drawing/2014/chart" uri="{C3380CC4-5D6E-409C-BE32-E72D297353CC}">
                    <c16:uniqueId val="{00000005-A725-446B-9ED3-9E9144C6E964}"/>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29000000000000004"/>
          <c:min val="0.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2023年4月</c:v>
                </c:pt>
                <c:pt idx="1">
                  <c:v>2023年5月</c:v>
                </c:pt>
              </c:strCache>
            </c:strRef>
          </c:cat>
          <c:val>
            <c:numRef>
              <c:f>调研模板!$B$4:$C$4</c:f>
              <c:numCache>
                <c:formatCode>0.0%</c:formatCode>
                <c:ptCount val="2"/>
                <c:pt idx="0">
                  <c:v>0.20567375886524822</c:v>
                </c:pt>
                <c:pt idx="1">
                  <c:v>0.20567375886524822</c:v>
                </c:pt>
              </c:numCache>
            </c:numRef>
          </c:val>
          <c:extLst>
            <c:ext xmlns:c16="http://schemas.microsoft.com/office/drawing/2014/chart" uri="{C3380CC4-5D6E-409C-BE32-E72D297353CC}">
              <c16:uniqueId val="{00000000-1B89-4E56-A30D-B7E9660D0897}"/>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2023年4月</c:v>
                </c:pt>
                <c:pt idx="1">
                  <c:v>2023年5月</c:v>
                </c:pt>
              </c:strCache>
            </c:strRef>
          </c:cat>
          <c:val>
            <c:numRef>
              <c:f>调研模板!$B$5:$C$5</c:f>
              <c:numCache>
                <c:formatCode>0.0%</c:formatCode>
                <c:ptCount val="2"/>
                <c:pt idx="0">
                  <c:v>0.6028368794326241</c:v>
                </c:pt>
                <c:pt idx="1">
                  <c:v>0.5957446808510638</c:v>
                </c:pt>
              </c:numCache>
            </c:numRef>
          </c:val>
          <c:extLst>
            <c:ext xmlns:c16="http://schemas.microsoft.com/office/drawing/2014/chart" uri="{C3380CC4-5D6E-409C-BE32-E72D297353CC}">
              <c16:uniqueId val="{00000001-1B89-4E56-A30D-B7E9660D0897}"/>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B89-4E56-A30D-B7E9660D0897}"/>
                </c:ext>
              </c:extLst>
            </c:dLbl>
            <c:dLbl>
              <c:idx val="1"/>
              <c:layout>
                <c:manualLayout>
                  <c:x val="0"/>
                  <c:y val="-1.905640745196528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B89-4E56-A30D-B7E9660D0897}"/>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2023年4月</c:v>
                </c:pt>
                <c:pt idx="1">
                  <c:v>2023年5月</c:v>
                </c:pt>
              </c:strCache>
            </c:strRef>
          </c:cat>
          <c:val>
            <c:numRef>
              <c:f>调研模板!$B$6:$C$6</c:f>
              <c:numCache>
                <c:formatCode>0.0%</c:formatCode>
                <c:ptCount val="2"/>
                <c:pt idx="0">
                  <c:v>0.19148936170212771</c:v>
                </c:pt>
                <c:pt idx="1">
                  <c:v>0.19858156028368801</c:v>
                </c:pt>
              </c:numCache>
            </c:numRef>
          </c:val>
          <c:extLst>
            <c:ext xmlns:c16="http://schemas.microsoft.com/office/drawing/2014/chart" uri="{C3380CC4-5D6E-409C-BE32-E72D297353CC}">
              <c16:uniqueId val="{00000004-1B89-4E56-A30D-B7E9660D0897}"/>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catAx>
        <c:axId val="1763902016"/>
        <c:scaling>
          <c:orientation val="minMax"/>
        </c:scaling>
        <c:delete val="0"/>
        <c:axPos val="b"/>
        <c:numFmt formatCode="General"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Algn val="ctr"/>
        <c:lblOffset val="100"/>
        <c:noMultiLvlLbl val="0"/>
      </c:cat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2023</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4</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PPT模板1!$M$309</c:f>
              <c:strCache>
                <c:ptCount val="1"/>
                <c:pt idx="0">
                  <c:v>2023.4</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PPT模板1!$L$311:$L$320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PPT模板1!$M$311:$M$320</c:f>
              <c:numCache>
                <c:formatCode>0.00_);[Red]\(0.00\)</c:formatCode>
                <c:ptCount val="10"/>
                <c:pt idx="0">
                  <c:v>86.644000000000005</c:v>
                </c:pt>
                <c:pt idx="1">
                  <c:v>18.784700000000001</c:v>
                </c:pt>
                <c:pt idx="2">
                  <c:v>8.9557000000000002</c:v>
                </c:pt>
                <c:pt idx="3">
                  <c:v>2.8033999999999999</c:v>
                </c:pt>
                <c:pt idx="4">
                  <c:v>8.8347999999999995</c:v>
                </c:pt>
                <c:pt idx="5">
                  <c:v>12.247999999999999</c:v>
                </c:pt>
                <c:pt idx="6">
                  <c:v>0.52680000000000005</c:v>
                </c:pt>
                <c:pt idx="7">
                  <c:v>1.0072000000000001</c:v>
                </c:pt>
                <c:pt idx="8">
                  <c:v>3.9342999999999999</c:v>
                </c:pt>
                <c:pt idx="9">
                  <c:v>2.6686999999999999</c:v>
                </c:pt>
              </c:numCache>
              <c:extLst/>
            </c:numRef>
          </c:val>
          <c:extLst>
            <c:ext xmlns:c16="http://schemas.microsoft.com/office/drawing/2014/chart" uri="{C3380CC4-5D6E-409C-BE32-E72D297353CC}">
              <c16:uniqueId val="{00000000-659A-4CA8-AAB0-76CBFE05DA41}"/>
            </c:ext>
          </c:extLst>
        </c:ser>
        <c:ser>
          <c:idx val="1"/>
          <c:order val="1"/>
          <c:tx>
            <c:strRef>
              <c:f>PPT模板1!$N$309</c:f>
              <c:strCache>
                <c:ptCount val="1"/>
                <c:pt idx="0">
                  <c:v>2023.3</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PPT模板1!$L$311:$L$320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PPT模板1!$N$311:$N$320</c:f>
              <c:numCache>
                <c:formatCode>0.00_);[Red]\(0.00\)</c:formatCode>
                <c:ptCount val="10"/>
                <c:pt idx="0">
                  <c:v>93.038600000000002</c:v>
                </c:pt>
                <c:pt idx="1">
                  <c:v>19.952100000000002</c:v>
                </c:pt>
                <c:pt idx="2">
                  <c:v>9.5500000000000007</c:v>
                </c:pt>
                <c:pt idx="3">
                  <c:v>2.9739</c:v>
                </c:pt>
                <c:pt idx="4">
                  <c:v>9.6904000000000003</c:v>
                </c:pt>
                <c:pt idx="5">
                  <c:v>13.082599999999999</c:v>
                </c:pt>
                <c:pt idx="6">
                  <c:v>0.54849999999999999</c:v>
                </c:pt>
                <c:pt idx="7">
                  <c:v>1.0820000000000001</c:v>
                </c:pt>
                <c:pt idx="8">
                  <c:v>3.7905000000000002</c:v>
                </c:pt>
                <c:pt idx="9">
                  <c:v>3.0325000000000002</c:v>
                </c:pt>
              </c:numCache>
              <c:extLst/>
            </c:numRef>
          </c:val>
          <c:extLst>
            <c:ext xmlns:c16="http://schemas.microsoft.com/office/drawing/2014/chart" uri="{C3380CC4-5D6E-409C-BE32-E72D297353CC}">
              <c16:uniqueId val="{00000001-659A-4CA8-AAB0-76CBFE05DA41}"/>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2023</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1-4</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4731746946614055"/>
          <c:w val="0.86300694578010306"/>
          <c:h val="0.46157257300038235"/>
        </c:manualLayout>
      </c:layout>
      <c:barChart>
        <c:barDir val="col"/>
        <c:grouping val="clustered"/>
        <c:varyColors val="0"/>
        <c:ser>
          <c:idx val="0"/>
          <c:order val="0"/>
          <c:tx>
            <c:strRef>
              <c:f>PPT模板1!$B$309</c:f>
              <c:strCache>
                <c:ptCount val="1"/>
                <c:pt idx="0">
                  <c:v>2023.1-4</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PPT模板1!$A$311:$A$320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PPT模板1!$B$311:$B$320</c:f>
              <c:numCache>
                <c:formatCode>0.0_);[Red]\(0.0\)</c:formatCode>
                <c:ptCount val="10"/>
                <c:pt idx="0">
                  <c:v>342.21359999999999</c:v>
                </c:pt>
                <c:pt idx="1">
                  <c:v>73.309299999999993</c:v>
                </c:pt>
                <c:pt idx="2">
                  <c:v>34.673200000000001</c:v>
                </c:pt>
                <c:pt idx="3">
                  <c:v>11.248200000000001</c:v>
                </c:pt>
                <c:pt idx="4">
                  <c:v>34.834800000000001</c:v>
                </c:pt>
                <c:pt idx="5">
                  <c:v>47.280099999999997</c:v>
                </c:pt>
                <c:pt idx="6">
                  <c:v>2.0022000000000002</c:v>
                </c:pt>
                <c:pt idx="7">
                  <c:v>3.8391999999999999</c:v>
                </c:pt>
                <c:pt idx="8">
                  <c:v>13.6332</c:v>
                </c:pt>
                <c:pt idx="9">
                  <c:v>10.8179</c:v>
                </c:pt>
              </c:numCache>
              <c:extLst/>
            </c:numRef>
          </c:val>
          <c:extLst>
            <c:ext xmlns:c16="http://schemas.microsoft.com/office/drawing/2014/chart" uri="{C3380CC4-5D6E-409C-BE32-E72D297353CC}">
              <c16:uniqueId val="{00000000-8E5C-423C-81A0-78C62DEFBE11}"/>
            </c:ext>
          </c:extLst>
        </c:ser>
        <c:ser>
          <c:idx val="1"/>
          <c:order val="1"/>
          <c:tx>
            <c:strRef>
              <c:f>PPT模板1!$C$309</c:f>
              <c:strCache>
                <c:ptCount val="1"/>
                <c:pt idx="0">
                  <c:v>2022.1-4</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PPT模板1!$A$311:$A$320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PPT模板1!$C$311:$C$320</c:f>
              <c:numCache>
                <c:formatCode>0.0_);[Red]\(0.0\)</c:formatCode>
                <c:ptCount val="10"/>
                <c:pt idx="0">
                  <c:v>295.79849999999999</c:v>
                </c:pt>
                <c:pt idx="1">
                  <c:v>63.623899999999999</c:v>
                </c:pt>
                <c:pt idx="2">
                  <c:v>29.301400000000001</c:v>
                </c:pt>
                <c:pt idx="3">
                  <c:v>11.3832</c:v>
                </c:pt>
                <c:pt idx="4">
                  <c:v>34.902299999999997</c:v>
                </c:pt>
                <c:pt idx="5">
                  <c:v>38.893799999999999</c:v>
                </c:pt>
                <c:pt idx="6">
                  <c:v>1.3973</c:v>
                </c:pt>
                <c:pt idx="7">
                  <c:v>3.0718000000000001</c:v>
                </c:pt>
                <c:pt idx="8">
                  <c:v>9.5358000000000001</c:v>
                </c:pt>
                <c:pt idx="9">
                  <c:v>10.1074</c:v>
                </c:pt>
              </c:numCache>
              <c:extLst/>
            </c:numRef>
          </c:val>
          <c:extLst>
            <c:ext xmlns:c16="http://schemas.microsoft.com/office/drawing/2014/chart" uri="{C3380CC4-5D6E-409C-BE32-E72D297353CC}">
              <c16:uniqueId val="{00000001-8E5C-423C-81A0-78C62DEFBE11}"/>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scaling>
        <c:delete val="0"/>
        <c:axPos val="l"/>
        <c:numFmt formatCode="0.0_);[Red]\(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PPT模板新!$A$187</c:f>
              <c:strCache>
                <c:ptCount val="1"/>
                <c:pt idx="0">
                  <c:v>2023.4</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PPT模板新!$B$187:$G$187</c:f>
              <c:numCache>
                <c:formatCode>0.0%</c:formatCode>
                <c:ptCount val="6"/>
                <c:pt idx="0">
                  <c:v>4.6739720617996937E-2</c:v>
                </c:pt>
                <c:pt idx="1">
                  <c:v>0.13752406337923886</c:v>
                </c:pt>
                <c:pt idx="2">
                  <c:v>0.48679105582703985</c:v>
                </c:pt>
                <c:pt idx="3">
                  <c:v>0.23213386642973494</c:v>
                </c:pt>
                <c:pt idx="4">
                  <c:v>7.5551606693321491E-2</c:v>
                </c:pt>
                <c:pt idx="5">
                  <c:v>2.1259687052667949E-2</c:v>
                </c:pt>
              </c:numCache>
            </c:numRef>
          </c:val>
          <c:extLst>
            <c:ext xmlns:c16="http://schemas.microsoft.com/office/drawing/2014/chart" uri="{C3380CC4-5D6E-409C-BE32-E72D297353CC}">
              <c16:uniqueId val="{00000000-7DB1-46C1-866A-A6A66A8B6ADE}"/>
            </c:ext>
          </c:extLst>
        </c:ser>
        <c:ser>
          <c:idx val="1"/>
          <c:order val="1"/>
          <c:tx>
            <c:strRef>
              <c:f>PPT模板新!$A$188</c:f>
              <c:strCache>
                <c:ptCount val="1"/>
                <c:pt idx="0">
                  <c:v>2023.3</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DB1-46C1-866A-A6A66A8B6ADE}"/>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DB1-46C1-866A-A6A66A8B6ADE}"/>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DB1-46C1-866A-A6A66A8B6ADE}"/>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DB1-46C1-866A-A6A66A8B6ADE}"/>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PPT模板新!$B$188:$G$188</c:f>
              <c:numCache>
                <c:formatCode>0.0%</c:formatCode>
                <c:ptCount val="6"/>
                <c:pt idx="0">
                  <c:v>4.575110170028323E-2</c:v>
                </c:pt>
                <c:pt idx="1">
                  <c:v>0.13355231605903484</c:v>
                </c:pt>
                <c:pt idx="2">
                  <c:v>0.4842821076634905</c:v>
                </c:pt>
                <c:pt idx="3">
                  <c:v>0.23475491127580059</c:v>
                </c:pt>
                <c:pt idx="4">
                  <c:v>7.8765914705323459E-2</c:v>
                </c:pt>
                <c:pt idx="5">
                  <c:v>2.2893648596067361E-2</c:v>
                </c:pt>
              </c:numCache>
            </c:numRef>
          </c:val>
          <c:extLst>
            <c:ext xmlns:c16="http://schemas.microsoft.com/office/drawing/2014/chart" uri="{C3380CC4-5D6E-409C-BE32-E72D297353CC}">
              <c16:uniqueId val="{00000005-7DB1-46C1-866A-A6A66A8B6ADE}"/>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2023年4月交易使用年限分析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PPT模板1!$B$67</c:f>
              <c:strCache>
                <c:ptCount val="1"/>
                <c:pt idx="0">
                  <c:v>车龄占比</c:v>
                </c:pt>
              </c:strCache>
            </c:strRef>
          </c:tx>
          <c:spPr>
            <a:ln>
              <a:solidFill>
                <a:schemeClr val="bg1"/>
              </a:solidFill>
            </a:ln>
          </c:spPr>
          <c:dPt>
            <c:idx val="0"/>
            <c:bubble3D val="0"/>
            <c:spPr>
              <a:solidFill>
                <a:schemeClr val="accent5">
                  <a:shade val="58000"/>
                </a:schemeClr>
              </a:solidFill>
              <a:ln>
                <a:solidFill>
                  <a:schemeClr val="bg1"/>
                </a:solidFill>
              </a:ln>
              <a:effectLst/>
            </c:spPr>
            <c:extLst>
              <c:ext xmlns:c16="http://schemas.microsoft.com/office/drawing/2014/chart" uri="{C3380CC4-5D6E-409C-BE32-E72D297353CC}">
                <c16:uniqueId val="{00000001-4755-4A8F-995C-1B9F31D49B1C}"/>
              </c:ext>
            </c:extLst>
          </c:dPt>
          <c:dPt>
            <c:idx val="1"/>
            <c:bubble3D val="0"/>
            <c:spPr>
              <a:solidFill>
                <a:schemeClr val="accent5">
                  <a:shade val="86000"/>
                </a:schemeClr>
              </a:solidFill>
              <a:ln>
                <a:solidFill>
                  <a:schemeClr val="bg1"/>
                </a:solidFill>
              </a:ln>
              <a:effectLst/>
            </c:spPr>
            <c:extLst>
              <c:ext xmlns:c16="http://schemas.microsoft.com/office/drawing/2014/chart" uri="{C3380CC4-5D6E-409C-BE32-E72D297353CC}">
                <c16:uniqueId val="{00000003-4755-4A8F-995C-1B9F31D49B1C}"/>
              </c:ext>
            </c:extLst>
          </c:dPt>
          <c:dPt>
            <c:idx val="2"/>
            <c:bubble3D val="0"/>
            <c:explosion val="2"/>
            <c:spPr>
              <a:solidFill>
                <a:schemeClr val="accent5">
                  <a:tint val="86000"/>
                </a:schemeClr>
              </a:solidFill>
              <a:ln>
                <a:solidFill>
                  <a:schemeClr val="bg1"/>
                </a:solidFill>
              </a:ln>
              <a:effectLst/>
            </c:spPr>
            <c:extLst>
              <c:ext xmlns:c16="http://schemas.microsoft.com/office/drawing/2014/chart" uri="{C3380CC4-5D6E-409C-BE32-E72D297353CC}">
                <c16:uniqueId val="{00000005-4755-4A8F-995C-1B9F31D49B1C}"/>
              </c:ext>
            </c:extLst>
          </c:dPt>
          <c:dPt>
            <c:idx val="3"/>
            <c:bubble3D val="0"/>
            <c:spPr>
              <a:solidFill>
                <a:schemeClr val="accent5">
                  <a:tint val="58000"/>
                </a:schemeClr>
              </a:solidFill>
              <a:ln>
                <a:solidFill>
                  <a:schemeClr val="bg1"/>
                </a:solidFill>
              </a:ln>
              <a:effectLst/>
            </c:spPr>
            <c:extLst>
              <c:ext xmlns:c16="http://schemas.microsoft.com/office/drawing/2014/chart" uri="{C3380CC4-5D6E-409C-BE32-E72D297353CC}">
                <c16:uniqueId val="{00000007-4755-4A8F-995C-1B9F31D49B1C}"/>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4755-4A8F-995C-1B9F31D49B1C}"/>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4755-4A8F-995C-1B9F31D49B1C}"/>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4755-4A8F-995C-1B9F31D49B1C}"/>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4755-4A8F-995C-1B9F31D49B1C}"/>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PPT模板1!$A$68:$A$71</c:f>
              <c:strCache>
                <c:ptCount val="4"/>
                <c:pt idx="0">
                  <c:v>3年内</c:v>
                </c:pt>
                <c:pt idx="1">
                  <c:v>3-6年</c:v>
                </c:pt>
                <c:pt idx="2">
                  <c:v>7-10年</c:v>
                </c:pt>
                <c:pt idx="3">
                  <c:v>10年以上</c:v>
                </c:pt>
              </c:strCache>
            </c:strRef>
          </c:cat>
          <c:val>
            <c:numRef>
              <c:f>PPT模板1!$B$68:$B$71</c:f>
              <c:numCache>
                <c:formatCode>0.00%</c:formatCode>
                <c:ptCount val="4"/>
                <c:pt idx="0">
                  <c:v>0.26606473980858919</c:v>
                </c:pt>
                <c:pt idx="1">
                  <c:v>0.41228597422538177</c:v>
                </c:pt>
                <c:pt idx="2">
                  <c:v>0.22793352257669683</c:v>
                </c:pt>
                <c:pt idx="3">
                  <c:v>9.3715763389332254E-2</c:v>
                </c:pt>
              </c:numCache>
            </c:numRef>
          </c:val>
          <c:extLst>
            <c:ext xmlns:c16="http://schemas.microsoft.com/office/drawing/2014/chart" uri="{C3380CC4-5D6E-409C-BE32-E72D297353CC}">
              <c16:uniqueId val="{00000008-4755-4A8F-995C-1B9F31D49B1C}"/>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2023年3月交易使用年限分析</a:t>
            </a:r>
          </a:p>
        </c:rich>
      </c:tx>
      <c:layout>
        <c:manualLayout>
          <c:xMode val="edge"/>
          <c:yMode val="edge"/>
          <c:x val="0.22491870016799256"/>
          <c:y val="2.5481723680126519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spPr>
            <a:ln>
              <a:solidFill>
                <a:schemeClr val="bg1"/>
              </a:solidFill>
            </a:ln>
          </c:spPr>
          <c:dPt>
            <c:idx val="0"/>
            <c:bubble3D val="0"/>
            <c:spPr>
              <a:solidFill>
                <a:schemeClr val="accent1">
                  <a:tint val="58000"/>
                </a:schemeClr>
              </a:solidFill>
              <a:ln>
                <a:solidFill>
                  <a:schemeClr val="bg1"/>
                </a:solidFill>
              </a:ln>
              <a:effectLst/>
            </c:spPr>
            <c:extLst>
              <c:ext xmlns:c16="http://schemas.microsoft.com/office/drawing/2014/chart" uri="{C3380CC4-5D6E-409C-BE32-E72D297353CC}">
                <c16:uniqueId val="{00000001-FB29-4605-96BC-90D371690EA8}"/>
              </c:ext>
            </c:extLst>
          </c:dPt>
          <c:dPt>
            <c:idx val="1"/>
            <c:bubble3D val="0"/>
            <c:spPr>
              <a:solidFill>
                <a:schemeClr val="accent1">
                  <a:tint val="86000"/>
                </a:schemeClr>
              </a:solidFill>
              <a:ln>
                <a:solidFill>
                  <a:schemeClr val="bg1"/>
                </a:solidFill>
              </a:ln>
              <a:effectLst/>
            </c:spPr>
            <c:extLst>
              <c:ext xmlns:c16="http://schemas.microsoft.com/office/drawing/2014/chart" uri="{C3380CC4-5D6E-409C-BE32-E72D297353CC}">
                <c16:uniqueId val="{00000003-FB29-4605-96BC-90D371690EA8}"/>
              </c:ext>
            </c:extLst>
          </c:dPt>
          <c:dPt>
            <c:idx val="2"/>
            <c:bubble3D val="0"/>
            <c:spPr>
              <a:solidFill>
                <a:schemeClr val="accent1">
                  <a:shade val="86000"/>
                </a:schemeClr>
              </a:solidFill>
              <a:ln>
                <a:solidFill>
                  <a:schemeClr val="bg1"/>
                </a:solidFill>
              </a:ln>
              <a:effectLst/>
            </c:spPr>
            <c:extLst>
              <c:ext xmlns:c16="http://schemas.microsoft.com/office/drawing/2014/chart" uri="{C3380CC4-5D6E-409C-BE32-E72D297353CC}">
                <c16:uniqueId val="{00000005-FB29-4605-96BC-90D371690EA8}"/>
              </c:ext>
            </c:extLst>
          </c:dPt>
          <c:dPt>
            <c:idx val="3"/>
            <c:bubble3D val="0"/>
            <c:spPr>
              <a:solidFill>
                <a:schemeClr val="accent1">
                  <a:shade val="58000"/>
                </a:schemeClr>
              </a:solidFill>
              <a:ln>
                <a:solidFill>
                  <a:schemeClr val="bg1"/>
                </a:solidFill>
              </a:ln>
              <a:effectLst/>
            </c:spPr>
            <c:extLst>
              <c:ext xmlns:c16="http://schemas.microsoft.com/office/drawing/2014/chart" uri="{C3380CC4-5D6E-409C-BE32-E72D297353CC}">
                <c16:uniqueId val="{00000007-FB29-4605-96BC-90D371690EA8}"/>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FB29-4605-96BC-90D371690EA8}"/>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FB29-4605-96BC-90D371690EA8}"/>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FB29-4605-96BC-90D371690EA8}"/>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FB29-4605-96BC-90D371690EA8}"/>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PPT模板1!$A$74:$A$77</c:f>
              <c:strCache>
                <c:ptCount val="4"/>
                <c:pt idx="0">
                  <c:v>3年内</c:v>
                </c:pt>
                <c:pt idx="1">
                  <c:v>3-6年</c:v>
                </c:pt>
                <c:pt idx="2">
                  <c:v>7-10年</c:v>
                </c:pt>
                <c:pt idx="3">
                  <c:v>10年以上</c:v>
                </c:pt>
              </c:strCache>
            </c:strRef>
          </c:cat>
          <c:val>
            <c:numRef>
              <c:f>PPT模板1!$B$74:$B$77</c:f>
              <c:numCache>
                <c:formatCode>0.00%</c:formatCode>
                <c:ptCount val="4"/>
                <c:pt idx="0">
                  <c:v>0.26797821375503939</c:v>
                </c:pt>
                <c:pt idx="1">
                  <c:v>0.40797595525359975</c:v>
                </c:pt>
                <c:pt idx="2">
                  <c:v>0.22387618818548549</c:v>
                </c:pt>
                <c:pt idx="3">
                  <c:v>0.10016964280587543</c:v>
                </c:pt>
              </c:numCache>
            </c:numRef>
          </c:val>
          <c:extLst>
            <c:ext xmlns:c16="http://schemas.microsoft.com/office/drawing/2014/chart" uri="{C3380CC4-5D6E-409C-BE32-E72D297353CC}">
              <c16:uniqueId val="{00000008-FB29-4605-96BC-90D371690EA8}"/>
            </c:ext>
          </c:extLst>
        </c:ser>
        <c:dLbls>
          <c:showLegendKey val="0"/>
          <c:showVal val="0"/>
          <c:showCatName val="0"/>
          <c:showSerName val="0"/>
          <c:showPercent val="0"/>
          <c:showBubbleSize val="0"/>
          <c:showLeaderLines val="0"/>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2022年1-4月交易使用年限分析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1"/>
          <c:order val="1"/>
          <c:tx>
            <c:strRef>
              <c:f>PPT模板1!$C$96</c:f>
              <c:strCache>
                <c:ptCount val="1"/>
                <c:pt idx="0">
                  <c:v>2022年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2D63-44BF-95FA-7B69804250DD}"/>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2D63-44BF-95FA-7B69804250DD}"/>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2D63-44BF-95FA-7B69804250DD}"/>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2D63-44BF-95FA-7B69804250DD}"/>
              </c:ext>
            </c:extLst>
          </c:dPt>
          <c:dLbls>
            <c:dLbl>
              <c:idx val="0"/>
              <c:layout>
                <c:manualLayout>
                  <c:x val="0.2270721651555056"/>
                  <c:y val="-5.8921625702881952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3407603476303155"/>
                      <c:h val="7.8736520579035157E-2"/>
                    </c:manualLayout>
                  </c15:layout>
                </c:ext>
                <c:ext xmlns:c16="http://schemas.microsoft.com/office/drawing/2014/chart" uri="{C3380CC4-5D6E-409C-BE32-E72D297353CC}">
                  <c16:uniqueId val="{00000001-2D63-44BF-95FA-7B69804250DD}"/>
                </c:ext>
              </c:extLst>
            </c:dLbl>
            <c:dLbl>
              <c:idx val="1"/>
              <c:layout>
                <c:manualLayout>
                  <c:x val="0.21462985473602575"/>
                  <c:y val="4.1463245316010595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1937867804370629"/>
                      <c:h val="0.13984025051841945"/>
                    </c:manualLayout>
                  </c15:layout>
                </c:ext>
                <c:ext xmlns:c16="http://schemas.microsoft.com/office/drawing/2014/chart" uri="{C3380CC4-5D6E-409C-BE32-E72D297353CC}">
                  <c16:uniqueId val="{00000003-2D63-44BF-95FA-7B69804250DD}"/>
                </c:ext>
              </c:extLst>
            </c:dLbl>
            <c:dLbl>
              <c:idx val="2"/>
              <c:layout>
                <c:manualLayout>
                  <c:x val="-0.17730280101390133"/>
                  <c:y val="1.5275932484845989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18562384103429885"/>
                      <c:h val="0.24022494970455074"/>
                    </c:manualLayout>
                  </c15:layout>
                </c:ext>
                <c:ext xmlns:c16="http://schemas.microsoft.com/office/drawing/2014/chart" uri="{C3380CC4-5D6E-409C-BE32-E72D297353CC}">
                  <c16:uniqueId val="{00000005-2D63-44BF-95FA-7B69804250DD}"/>
                </c:ext>
              </c:extLst>
            </c:dLbl>
            <c:dLbl>
              <c:idx val="3"/>
              <c:layout>
                <c:manualLayout>
                  <c:x val="-6.9987996109573652E-2"/>
                  <c:y val="-0.1462126684734309"/>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8073469883608063"/>
                      <c:h val="7.8736520579035157E-2"/>
                    </c:manualLayout>
                  </c15:layout>
                </c:ext>
                <c:ext xmlns:c16="http://schemas.microsoft.com/office/drawing/2014/chart" uri="{C3380CC4-5D6E-409C-BE32-E72D297353CC}">
                  <c16:uniqueId val="{00000007-2D63-44BF-95FA-7B69804250DD}"/>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PPT模板1!$C$97:$C$100</c:f>
              <c:numCache>
                <c:formatCode>0.0%</c:formatCode>
                <c:ptCount val="4"/>
                <c:pt idx="0">
                  <c:v>0.3013681906222177</c:v>
                </c:pt>
                <c:pt idx="1">
                  <c:v>0.37896157428063471</c:v>
                </c:pt>
                <c:pt idx="2">
                  <c:v>0.20042352103971081</c:v>
                </c:pt>
                <c:pt idx="3">
                  <c:v>0.11924671405743678</c:v>
                </c:pt>
              </c:numCache>
            </c:numRef>
          </c:val>
          <c:extLst>
            <c:ext xmlns:c16="http://schemas.microsoft.com/office/drawing/2014/chart" uri="{C3380CC4-5D6E-409C-BE32-E72D297353CC}">
              <c16:uniqueId val="{00000008-2D63-44BF-95FA-7B69804250DD}"/>
            </c:ext>
          </c:extLst>
        </c:ser>
        <c:dLbls>
          <c:showLegendKey val="0"/>
          <c:showVal val="0"/>
          <c:showCatName val="0"/>
          <c:showSerName val="0"/>
          <c:showPercent val="0"/>
          <c:showBubbleSize val="0"/>
          <c:showLeaderLines val="0"/>
        </c:dLbls>
        <c:firstSliceAng val="0"/>
        <c:holeSize val="60"/>
        <c:extLst>
          <c:ext xmlns:c15="http://schemas.microsoft.com/office/drawing/2012/chart" uri="{02D57815-91ED-43cb-92C2-25804820EDAC}">
            <c15:filteredPieSeries>
              <c15:ser>
                <c:idx val="0"/>
                <c:order val="0"/>
                <c:tx>
                  <c:strRef>
                    <c:extLst>
                      <c:ext uri="{02D57815-91ED-43cb-92C2-25804820EDAC}">
                        <c15:formulaRef>
                          <c15:sqref>PPT模板1!$B$96</c15:sqref>
                        </c15:formulaRef>
                      </c:ext>
                    </c:extLst>
                    <c:strCache>
                      <c:ptCount val="1"/>
                      <c:pt idx="0">
                        <c:v>2023年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A-2D63-44BF-95FA-7B69804250DD}"/>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C-2D63-44BF-95FA-7B69804250DD}"/>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E-2D63-44BF-95FA-7B69804250DD}"/>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10-2D63-44BF-95FA-7B69804250DD}"/>
                    </c:ext>
                  </c:extLst>
                </c:dPt>
                <c:dLbls>
                  <c:dLbl>
                    <c:idx val="0"/>
                    <c:layout>
                      <c:manualLayout>
                        <c:x val="0.20420210826489907"/>
                        <c:y val="-9.6771842408661421E-2"/>
                      </c:manualLayout>
                    </c:layout>
                    <c:showLegendKey val="0"/>
                    <c:showVal val="1"/>
                    <c:showCatName val="1"/>
                    <c:showSerName val="0"/>
                    <c:showPercent val="0"/>
                    <c:showBubbleSize val="0"/>
                    <c:extLst>
                      <c:ext uri="{CE6537A1-D6FC-4f65-9D91-7224C49458BB}">
                        <c15:layout>
                          <c:manualLayout>
                            <c:w val="0.34719645913026292"/>
                            <c:h val="0.13863222792579918"/>
                          </c:manualLayout>
                        </c15:layout>
                      </c:ext>
                      <c:ext xmlns:c16="http://schemas.microsoft.com/office/drawing/2014/chart" uri="{C3380CC4-5D6E-409C-BE32-E72D297353CC}">
                        <c16:uniqueId val="{0000000A-2D63-44BF-95FA-7B69804250DD}"/>
                      </c:ext>
                    </c:extLst>
                  </c:dLbl>
                  <c:dLbl>
                    <c:idx val="1"/>
                    <c:layout>
                      <c:manualLayout>
                        <c:x val="-5.4655155794680839E-2"/>
                        <c:y val="0.15857603713058763"/>
                      </c:manualLayout>
                    </c:layout>
                    <c:showLegendKey val="0"/>
                    <c:showVal val="1"/>
                    <c:showCatName val="1"/>
                    <c:showSerName val="0"/>
                    <c:showPercent val="0"/>
                    <c:showBubbleSize val="0"/>
                    <c:extLst>
                      <c:ext uri="{CE6537A1-D6FC-4f65-9D91-7224C49458BB}">
                        <c15:layout>
                          <c:manualLayout>
                            <c:w val="0.32534157838246103"/>
                            <c:h val="9.9294875578155403E-2"/>
                          </c:manualLayout>
                        </c15:layout>
                      </c:ext>
                      <c:ext xmlns:c16="http://schemas.microsoft.com/office/drawing/2014/chart" uri="{C3380CC4-5D6E-409C-BE32-E72D297353CC}">
                        <c16:uniqueId val="{0000000C-2D63-44BF-95FA-7B69804250DD}"/>
                      </c:ext>
                    </c:extLst>
                  </c:dLbl>
                  <c:dLbl>
                    <c:idx val="2"/>
                    <c:layout>
                      <c:manualLayout>
                        <c:x val="-0.19238003863826234"/>
                        <c:y val="8.3304720366245977E-2"/>
                      </c:manualLayout>
                    </c:layout>
                    <c:showLegendKey val="0"/>
                    <c:showVal val="1"/>
                    <c:showCatName val="1"/>
                    <c:showSerName val="0"/>
                    <c:showPercent val="0"/>
                    <c:showBubbleSize val="0"/>
                    <c:extLst>
                      <c:ext uri="{CE6537A1-D6FC-4f65-9D91-7224C49458BB}">
                        <c15:layout>
                          <c:manualLayout>
                            <c:w val="0.19056338763575603"/>
                            <c:h val="0.28424678297451123"/>
                          </c:manualLayout>
                        </c15:layout>
                      </c:ext>
                      <c:ext xmlns:c16="http://schemas.microsoft.com/office/drawing/2014/chart" uri="{C3380CC4-5D6E-409C-BE32-E72D297353CC}">
                        <c16:uniqueId val="{0000000E-2D63-44BF-95FA-7B69804250DD}"/>
                      </c:ext>
                    </c:extLst>
                  </c:dLbl>
                  <c:dLbl>
                    <c:idx val="3"/>
                    <c:layout>
                      <c:manualLayout>
                        <c:x val="-7.0854349415204673E-2"/>
                        <c:y val="-0.14708565330363771"/>
                      </c:manualLayout>
                    </c:layout>
                    <c:showLegendKey val="0"/>
                    <c:showVal val="1"/>
                    <c:showCatName val="1"/>
                    <c:showSerName val="0"/>
                    <c:showPercent val="0"/>
                    <c:showBubbleSize val="0"/>
                    <c:extLst>
                      <c:ext uri="{CE6537A1-D6FC-4f65-9D91-7224C49458BB}">
                        <c15:layout>
                          <c:manualLayout>
                            <c:w val="0.31917549180944499"/>
                            <c:h val="0.11901972173988699"/>
                          </c:manualLayout>
                        </c15:layout>
                      </c:ext>
                      <c:ext xmlns:c16="http://schemas.microsoft.com/office/drawing/2014/chart" uri="{C3380CC4-5D6E-409C-BE32-E72D297353CC}">
                        <c16:uniqueId val="{00000010-2D63-44BF-95FA-7B69804250DD}"/>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uri="{CE6537A1-D6FC-4f65-9D91-7224C49458BB}"/>
                  </c:extLst>
                </c:dLbls>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PPT模板1!$B$97:$B$100</c15:sqref>
                        </c15:formulaRef>
                      </c:ext>
                    </c:extLst>
                    <c:numCache>
                      <c:formatCode>0.0%</c:formatCode>
                      <c:ptCount val="4"/>
                      <c:pt idx="0">
                        <c:v>0.27270756538666696</c:v>
                      </c:pt>
                      <c:pt idx="1">
                        <c:v>0.4032501777027061</c:v>
                      </c:pt>
                      <c:pt idx="2">
                        <c:v>0.22091927234858763</c:v>
                      </c:pt>
                      <c:pt idx="3">
                        <c:v>0.10312298456203929</c:v>
                      </c:pt>
                    </c:numCache>
                  </c:numRef>
                </c:val>
                <c:extLst>
                  <c:ext xmlns:c16="http://schemas.microsoft.com/office/drawing/2014/chart" uri="{C3380CC4-5D6E-409C-BE32-E72D297353CC}">
                    <c16:uniqueId val="{00000011-2D63-44BF-95FA-7B69804250DD}"/>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2023年1-4月交易使用年限分析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PPT模板1!$B$96</c:f>
              <c:strCache>
                <c:ptCount val="1"/>
                <c:pt idx="0">
                  <c:v>2023年</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1882-4667-9C2C-2D0F4D992D35}"/>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1882-4667-9C2C-2D0F4D992D35}"/>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1882-4667-9C2C-2D0F4D992D35}"/>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1882-4667-9C2C-2D0F4D992D35}"/>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1882-4667-9C2C-2D0F4D992D35}"/>
                </c:ext>
              </c:extLst>
            </c:dLbl>
            <c:dLbl>
              <c:idx val="1"/>
              <c:layout>
                <c:manualLayout>
                  <c:x val="0.32172471486167847"/>
                  <c:y val="2.1151066428483547E-2"/>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1882-4667-9C2C-2D0F4D992D35}"/>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1882-4667-9C2C-2D0F4D992D35}"/>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1882-4667-9C2C-2D0F4D992D35}"/>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PPT模板1!$B$97:$B$100</c:f>
              <c:numCache>
                <c:formatCode>0.0%</c:formatCode>
                <c:ptCount val="4"/>
                <c:pt idx="0">
                  <c:v>0.27270756538666696</c:v>
                </c:pt>
                <c:pt idx="1">
                  <c:v>0.4032501777027061</c:v>
                </c:pt>
                <c:pt idx="2">
                  <c:v>0.22091927234858763</c:v>
                </c:pt>
                <c:pt idx="3">
                  <c:v>0.10312298456203929</c:v>
                </c:pt>
              </c:numCache>
            </c:numRef>
          </c:val>
          <c:extLst>
            <c:ext xmlns:c16="http://schemas.microsoft.com/office/drawing/2014/chart" uri="{C3380CC4-5D6E-409C-BE32-E72D297353CC}">
              <c16:uniqueId val="{00000008-1882-4667-9C2C-2D0F4D992D35}"/>
            </c:ext>
          </c:extLst>
        </c:ser>
        <c:dLbls>
          <c:showLegendKey val="0"/>
          <c:showVal val="0"/>
          <c:showCatName val="0"/>
          <c:showSerName val="0"/>
          <c:showPercent val="0"/>
          <c:showBubbleSize val="0"/>
          <c:showLeaderLines val="1"/>
        </c:dLbls>
        <c:firstSliceAng val="0"/>
        <c:holeSize val="60"/>
        <c:extLst>
          <c:ext xmlns:c15="http://schemas.microsoft.com/office/drawing/2012/chart" uri="{02D57815-91ED-43cb-92C2-25804820EDAC}">
            <c15:filteredPieSeries>
              <c15:ser>
                <c:idx val="1"/>
                <c:order val="1"/>
                <c:tx>
                  <c:strRef>
                    <c:extLst>
                      <c:ext uri="{02D57815-91ED-43cb-92C2-25804820EDAC}">
                        <c15:formulaRef>
                          <c15:sqref>PPT模板1!$C$96</c15:sqref>
                        </c15:formulaRef>
                      </c:ext>
                    </c:extLst>
                    <c:strCache>
                      <c:ptCount val="1"/>
                      <c:pt idx="0">
                        <c:v>2022年</c:v>
                      </c:pt>
                    </c:strCache>
                  </c:strRef>
                </c:tx>
                <c:dPt>
                  <c:idx val="0"/>
                  <c:bubble3D val="0"/>
                  <c:spPr>
                    <a:solidFill>
                      <a:schemeClr val="accent5">
                        <a:shade val="58000"/>
                      </a:schemeClr>
                    </a:solidFill>
                    <a:ln>
                      <a:noFill/>
                    </a:ln>
                    <a:effectLst/>
                  </c:spPr>
                  <c:extLst>
                    <c:ext xmlns:c16="http://schemas.microsoft.com/office/drawing/2014/chart" uri="{C3380CC4-5D6E-409C-BE32-E72D297353CC}">
                      <c16:uniqueId val="{0000000A-1882-4667-9C2C-2D0F4D992D35}"/>
                    </c:ext>
                  </c:extLst>
                </c:dPt>
                <c:dPt>
                  <c:idx val="1"/>
                  <c:bubble3D val="0"/>
                  <c:spPr>
                    <a:solidFill>
                      <a:schemeClr val="accent5">
                        <a:shade val="86000"/>
                      </a:schemeClr>
                    </a:solidFill>
                    <a:ln>
                      <a:noFill/>
                    </a:ln>
                    <a:effectLst/>
                  </c:spPr>
                  <c:extLst>
                    <c:ext xmlns:c16="http://schemas.microsoft.com/office/drawing/2014/chart" uri="{C3380CC4-5D6E-409C-BE32-E72D297353CC}">
                      <c16:uniqueId val="{0000000C-1882-4667-9C2C-2D0F4D992D35}"/>
                    </c:ext>
                  </c:extLst>
                </c:dPt>
                <c:dPt>
                  <c:idx val="2"/>
                  <c:bubble3D val="0"/>
                  <c:spPr>
                    <a:solidFill>
                      <a:schemeClr val="accent5">
                        <a:tint val="86000"/>
                      </a:schemeClr>
                    </a:solidFill>
                    <a:ln>
                      <a:noFill/>
                    </a:ln>
                    <a:effectLst/>
                  </c:spPr>
                  <c:extLst>
                    <c:ext xmlns:c16="http://schemas.microsoft.com/office/drawing/2014/chart" uri="{C3380CC4-5D6E-409C-BE32-E72D297353CC}">
                      <c16:uniqueId val="{0000000E-1882-4667-9C2C-2D0F4D992D35}"/>
                    </c:ext>
                  </c:extLst>
                </c:dPt>
                <c:dPt>
                  <c:idx val="3"/>
                  <c:bubble3D val="0"/>
                  <c:spPr>
                    <a:solidFill>
                      <a:schemeClr val="accent5">
                        <a:tint val="58000"/>
                      </a:schemeClr>
                    </a:solidFill>
                    <a:ln>
                      <a:noFill/>
                    </a:ln>
                    <a:effectLst/>
                  </c:spPr>
                  <c:extLst>
                    <c:ext xmlns:c16="http://schemas.microsoft.com/office/drawing/2014/chart" uri="{C3380CC4-5D6E-409C-BE32-E72D297353CC}">
                      <c16:uniqueId val="{00000010-1882-4667-9C2C-2D0F4D992D35}"/>
                    </c:ext>
                  </c:extLst>
                </c:dPt>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PPT模板1!$C$97:$C$100</c15:sqref>
                        </c15:formulaRef>
                      </c:ext>
                    </c:extLst>
                    <c:numCache>
                      <c:formatCode>0.0%</c:formatCode>
                      <c:ptCount val="4"/>
                      <c:pt idx="0">
                        <c:v>0.3013681906222177</c:v>
                      </c:pt>
                      <c:pt idx="1">
                        <c:v>0.37896157428063471</c:v>
                      </c:pt>
                      <c:pt idx="2">
                        <c:v>0.20042352103971081</c:v>
                      </c:pt>
                      <c:pt idx="3">
                        <c:v>0.11924671405743678</c:v>
                      </c:pt>
                    </c:numCache>
                  </c:numRef>
                </c:val>
                <c:extLst>
                  <c:ext xmlns:c16="http://schemas.microsoft.com/office/drawing/2014/chart" uri="{C3380CC4-5D6E-409C-BE32-E72D297353CC}">
                    <c16:uniqueId val="{00000011-1882-4667-9C2C-2D0F4D992D35}"/>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PPT模板1!$A$118</c:f>
              <c:strCache>
                <c:ptCount val="1"/>
                <c:pt idx="0">
                  <c:v>2023年4月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8778-403D-A727-217754B8F429}"/>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8778-403D-A727-217754B8F429}"/>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8778-403D-A727-217754B8F429}"/>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8778-403D-A727-217754B8F429}"/>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8778-403D-A727-217754B8F429}"/>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8778-403D-A727-217754B8F429}"/>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8778-403D-A727-217754B8F429}"/>
              </c:ext>
            </c:extLst>
          </c:dPt>
          <c:dLbls>
            <c:dLbl>
              <c:idx val="0"/>
              <c:layout>
                <c:manualLayout>
                  <c:x val="0.20027613435684599"/>
                  <c:y val="-0.1403705491983708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8778-403D-A727-217754B8F429}"/>
                </c:ext>
              </c:extLst>
            </c:dLbl>
            <c:dLbl>
              <c:idx val="1"/>
              <c:layout>
                <c:manualLayout>
                  <c:x val="0.2470949312686091"/>
                  <c:y val="0.1164169704901440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8778-403D-A727-217754B8F429}"/>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8778-403D-A727-217754B8F429}"/>
                </c:ext>
              </c:extLst>
            </c:dLbl>
            <c:dLbl>
              <c:idx val="3"/>
              <c:layout>
                <c:manualLayout>
                  <c:x val="-0.20208651686167747"/>
                  <c:y val="3.243620222632363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8778-403D-A727-217754B8F429}"/>
                </c:ext>
              </c:extLst>
            </c:dLbl>
            <c:dLbl>
              <c:idx val="4"/>
              <c:layout>
                <c:manualLayout>
                  <c:x val="-0.23302108312814951"/>
                  <c:y val="-9.4364449718916041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8778-403D-A727-217754B8F429}"/>
                </c:ext>
              </c:extLst>
            </c:dLbl>
            <c:dLbl>
              <c:idx val="5"/>
              <c:layout>
                <c:manualLayout>
                  <c:x val="-0.1572485494482978"/>
                  <c:y val="-0.2161527949726835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3389007865664307"/>
                      <c:h val="6.7331113652977018E-2"/>
                    </c:manualLayout>
                  </c15:layout>
                </c:ext>
                <c:ext xmlns:c16="http://schemas.microsoft.com/office/drawing/2014/chart" uri="{C3380CC4-5D6E-409C-BE32-E72D297353CC}">
                  <c16:uniqueId val="{0000000B-8778-403D-A727-217754B8F429}"/>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8778-403D-A727-217754B8F429}"/>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PPT模板1!$B$118:$H$118</c:f>
              <c:numCache>
                <c:formatCode>0.0%</c:formatCode>
                <c:ptCount val="7"/>
                <c:pt idx="0">
                  <c:v>0.33419908504709595</c:v>
                </c:pt>
                <c:pt idx="1">
                  <c:v>0.25250145474673213</c:v>
                </c:pt>
                <c:pt idx="2">
                  <c:v>0.16229769558655863</c:v>
                </c:pt>
                <c:pt idx="3">
                  <c:v>0.10931652923449571</c:v>
                </c:pt>
                <c:pt idx="4">
                  <c:v>4.4801468466294819E-2</c:v>
                </c:pt>
                <c:pt idx="5">
                  <c:v>7.6498389134106365E-2</c:v>
                </c:pt>
                <c:pt idx="6">
                  <c:v>2.0385377784716406E-2</c:v>
                </c:pt>
              </c:numCache>
              <c:extLst xmlns:c15="http://schemas.microsoft.com/office/drawing/2012/chart"/>
            </c:numRef>
          </c:val>
          <c:extLst xmlns:c15="http://schemas.microsoft.com/office/drawing/2012/chart">
            <c:ext xmlns:c16="http://schemas.microsoft.com/office/drawing/2014/chart" uri="{C3380CC4-5D6E-409C-BE32-E72D297353CC}">
              <c16:uniqueId val="{0000000E-8778-403D-A727-217754B8F429}"/>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PPT模板1!$A$119</c15:sqref>
                        </c15:formulaRef>
                      </c:ext>
                    </c:extLst>
                    <c:strCache>
                      <c:ptCount val="1"/>
                      <c:pt idx="0">
                        <c:v>2023年3月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8778-403D-A727-217754B8F429}"/>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8778-403D-A727-217754B8F429}"/>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8778-403D-A727-217754B8F429}"/>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8778-403D-A727-217754B8F429}"/>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8778-403D-A727-217754B8F429}"/>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8778-403D-A727-217754B8F429}"/>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8778-403D-A727-217754B8F429}"/>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8778-403D-A727-217754B8F429}"/>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8778-403D-A727-217754B8F429}"/>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8778-403D-A727-217754B8F429}"/>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8778-403D-A727-217754B8F429}"/>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8778-403D-A727-217754B8F429}"/>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8778-403D-A727-217754B8F429}"/>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8778-403D-A727-217754B8F429}"/>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PPT模板1!$B$119:$H$119</c15:sqref>
                        </c15:formulaRef>
                      </c:ext>
                    </c:extLst>
                    <c:numCache>
                      <c:formatCode>0.0%</c:formatCode>
                      <c:ptCount val="7"/>
                      <c:pt idx="0">
                        <c:v>0.33059960136601962</c:v>
                      </c:pt>
                      <c:pt idx="1">
                        <c:v>0.24410195212160452</c:v>
                      </c:pt>
                      <c:pt idx="2">
                        <c:v>0.16779866868099549</c:v>
                      </c:pt>
                      <c:pt idx="3">
                        <c:v>0.10454197294197802</c:v>
                      </c:pt>
                      <c:pt idx="4">
                        <c:v>4.7501766769499E-2</c:v>
                      </c:pt>
                      <c:pt idx="5">
                        <c:v>8.2799070700402447E-2</c:v>
                      </c:pt>
                      <c:pt idx="6">
                        <c:v>2.2656967419500903E-2</c:v>
                      </c:pt>
                    </c:numCache>
                  </c:numRef>
                </c:val>
                <c:extLst>
                  <c:ext xmlns:c16="http://schemas.microsoft.com/office/drawing/2014/chart" uri="{C3380CC4-5D6E-409C-BE32-E72D297353CC}">
                    <c16:uniqueId val="{0000001D-8778-403D-A727-217754B8F429}"/>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withinLinear" id="19">
  <a:schemeClr val="accent6"/>
</cs:colorStyle>
</file>

<file path=ppt/charts/colors15.xml><?xml version="1.0" encoding="utf-8"?>
<cs:colorStyle xmlns:cs="http://schemas.microsoft.com/office/drawing/2012/chartStyle" xmlns:a="http://schemas.openxmlformats.org/drawingml/2006/main" meth="withinLinear" id="19">
  <a:schemeClr val="accent6"/>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Reversed" id="21">
  <a:schemeClr val="accent1"/>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5.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6.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2023/6/1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467869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467869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8</a:t>
            </a:fld>
            <a:endParaRPr lang="zh-CN" altLang="en-US"/>
          </a:p>
        </p:txBody>
      </p:sp>
    </p:spTree>
    <p:extLst>
      <p:ext uri="{BB962C8B-B14F-4D97-AF65-F5344CB8AC3E}">
        <p14:creationId xmlns:p14="http://schemas.microsoft.com/office/powerpoint/2010/main" val="2824783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13</a:t>
            </a:fld>
            <a:endParaRPr lang="zh-CN" altLang="en-US"/>
          </a:p>
        </p:txBody>
      </p:sp>
    </p:spTree>
    <p:extLst>
      <p:ext uri="{BB962C8B-B14F-4D97-AF65-F5344CB8AC3E}">
        <p14:creationId xmlns:p14="http://schemas.microsoft.com/office/powerpoint/2010/main" val="3495279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16</a:t>
            </a:fld>
            <a:endParaRPr lang="zh-CN" altLang="en-US"/>
          </a:p>
        </p:txBody>
      </p:sp>
    </p:spTree>
    <p:extLst>
      <p:ext uri="{BB962C8B-B14F-4D97-AF65-F5344CB8AC3E}">
        <p14:creationId xmlns:p14="http://schemas.microsoft.com/office/powerpoint/2010/main" val="3545011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20</a:t>
            </a:fld>
            <a:endParaRPr lang="zh-CN" altLang="en-US"/>
          </a:p>
        </p:txBody>
      </p:sp>
    </p:spTree>
    <p:extLst>
      <p:ext uri="{BB962C8B-B14F-4D97-AF65-F5344CB8AC3E}">
        <p14:creationId xmlns:p14="http://schemas.microsoft.com/office/powerpoint/2010/main" val="4793641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23</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2023/6/1</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2023/6/1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2023/6/1</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2023/6/1</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2023/6/1</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2023/6/1</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2023/6/1</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2023/6/1</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2023/6/1</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2023/6/1</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2023/6/1</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2023/6/1</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2023/6/1</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2023/6/1</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2023/6/1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2023/6/1</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chart" Target="../charts/chart11.xml"/><Relationship Id="rId1" Type="http://schemas.openxmlformats.org/officeDocument/2006/relationships/slideLayout" Target="../slideLayouts/slideLayout12.xml"/><Relationship Id="rId4" Type="http://schemas.openxmlformats.org/officeDocument/2006/relationships/chart" Target="../charts/chart12.xml"/></Relationships>
</file>

<file path=ppt/slides/_rels/slide13.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4.xml"/><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96017" y="2545759"/>
            <a:ext cx="7369326" cy="646331"/>
          </a:xfrm>
          <a:prstGeom prst="rect">
            <a:avLst/>
          </a:prstGeom>
          <a:noFill/>
          <a:effectLst/>
        </p:spPr>
        <p:txBody>
          <a:bodyPr wrap="none">
            <a:spAutoFit/>
          </a:bodyPr>
          <a:lstStyle/>
          <a:p>
            <a:pPr algn="ctr">
              <a:defRPr/>
            </a:pP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2023</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4</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月全国二手车市场深度分析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EAD8E7-60D4-B56B-840B-B3564D2EA548}"/>
              </a:ext>
            </a:extLst>
          </p:cNvPr>
          <p:cNvSpPr txBox="1"/>
          <p:nvPr/>
        </p:nvSpPr>
        <p:spPr>
          <a:xfrm>
            <a:off x="392675" y="4551662"/>
            <a:ext cx="8229600" cy="1750864"/>
          </a:xfrm>
          <a:prstGeom prst="rect">
            <a:avLst/>
          </a:prstGeom>
          <a:noFill/>
        </p:spPr>
        <p:txBody>
          <a:bodyPr wrap="square" rtlCol="0">
            <a:spAutoFit/>
          </a:bodyPr>
          <a:lstStyle/>
          <a:p>
            <a:pPr algn="l">
              <a:lnSpc>
                <a:spcPct val="200000"/>
              </a:lnSpc>
            </a:pPr>
            <a:r>
              <a:rPr lang="en-US" altLang="zh-CN" sz="1400">
                <a:solidFill>
                  <a:schemeClr val="tx1"/>
                </a:solidFill>
                <a:latin typeface="微软雅黑" panose="020B0503020204020204" pitchFamily="34" charset="-122"/>
                <a:ea typeface="微软雅黑" panose="020B0503020204020204" pitchFamily="34" charset="-122"/>
                <a:cs typeface="+mn-cs"/>
              </a:rPr>
              <a:t>1-4</a:t>
            </a:r>
            <a:r>
              <a:rPr lang="zh-CN" altLang="en-US" sz="1400">
                <a:solidFill>
                  <a:schemeClr val="tx1"/>
                </a:solidFill>
                <a:latin typeface="微软雅黑" panose="020B0503020204020204" pitchFamily="34" charset="-122"/>
                <a:ea typeface="微软雅黑" panose="020B0503020204020204" pitchFamily="34" charset="-122"/>
                <a:cs typeface="+mn-cs"/>
              </a:rPr>
              <a:t>月</a:t>
            </a:r>
            <a:r>
              <a:rPr lang="zh-CN" altLang="en-US" sz="1400" dirty="0">
                <a:solidFill>
                  <a:schemeClr val="tx1"/>
                </a:solidFill>
                <a:latin typeface="微软雅黑" panose="020B0503020204020204" pitchFamily="34" charset="-122"/>
                <a:ea typeface="微软雅黑" panose="020B0503020204020204" pitchFamily="34" charset="-122"/>
                <a:cs typeface="+mn-cs"/>
              </a:rPr>
              <a:t>，二手车使用年限在</a:t>
            </a:r>
            <a:r>
              <a:rPr lang="en-US" altLang="zh-CN" sz="1400" dirty="0">
                <a:solidFill>
                  <a:schemeClr val="tx1"/>
                </a:solidFill>
                <a:latin typeface="微软雅黑" panose="020B0503020204020204" pitchFamily="34" charset="-122"/>
                <a:ea typeface="微软雅黑" panose="020B0503020204020204" pitchFamily="34" charset="-122"/>
                <a:cs typeface="+mn-cs"/>
              </a:rPr>
              <a:t>3-6</a:t>
            </a:r>
            <a:r>
              <a:rPr lang="zh-CN" altLang="en-US" sz="1400" dirty="0">
                <a:solidFill>
                  <a:schemeClr val="tx1"/>
                </a:solidFill>
                <a:latin typeface="微软雅黑" panose="020B0503020204020204" pitchFamily="34" charset="-122"/>
                <a:ea typeface="微软雅黑" panose="020B0503020204020204" pitchFamily="34" charset="-122"/>
                <a:cs typeface="+mn-cs"/>
              </a:rPr>
              <a:t>年的交易量最多</a:t>
            </a:r>
            <a:r>
              <a:rPr lang="en-US" altLang="zh-CN" sz="1400" dirty="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占比</a:t>
            </a:r>
            <a:r>
              <a:rPr lang="zh-CN" altLang="en-US" sz="1400">
                <a:solidFill>
                  <a:schemeClr val="tx1"/>
                </a:solidFill>
                <a:latin typeface="微软雅黑" panose="020B0503020204020204" pitchFamily="34" charset="-122"/>
                <a:ea typeface="微软雅黑" panose="020B0503020204020204" pitchFamily="34" charset="-122"/>
                <a:cs typeface="+mn-cs"/>
              </a:rPr>
              <a:t>为</a:t>
            </a:r>
            <a:r>
              <a:rPr lang="en-US" altLang="zh-CN" sz="1400">
                <a:solidFill>
                  <a:schemeClr val="tx1"/>
                </a:solidFill>
                <a:latin typeface="微软雅黑" panose="020B0503020204020204" pitchFamily="34" charset="-122"/>
                <a:ea typeface="微软雅黑" panose="020B0503020204020204" pitchFamily="34" charset="-122"/>
                <a:cs typeface="+mn-cs"/>
              </a:rPr>
              <a:t>40.3%</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solidFill>
                  <a:schemeClr val="tx1"/>
                </a:solidFill>
                <a:latin typeface="微软雅黑" panose="020B0503020204020204" pitchFamily="34" charset="-122"/>
                <a:ea typeface="微软雅黑" panose="020B0503020204020204" pitchFamily="34" charset="-122"/>
                <a:cs typeface="+mn-cs"/>
              </a:rPr>
              <a:t>增加了</a:t>
            </a:r>
            <a:r>
              <a:rPr lang="en-US" altLang="zh-CN" sz="1400">
                <a:solidFill>
                  <a:schemeClr val="tx1"/>
                </a:solidFill>
                <a:latin typeface="微软雅黑" panose="020B0503020204020204" pitchFamily="34" charset="-122"/>
                <a:ea typeface="微软雅黑" panose="020B0503020204020204" pitchFamily="34" charset="-122"/>
                <a:cs typeface="+mn-cs"/>
              </a:rPr>
              <a:t>2.4</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endParaRPr lang="zh-CN" altLang="en-US"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cs typeface="+mn-cs"/>
              </a:rPr>
              <a:t>使用年限在</a:t>
            </a:r>
            <a:r>
              <a:rPr lang="en-US" altLang="zh-CN" sz="1400" dirty="0">
                <a:solidFill>
                  <a:schemeClr val="tx1"/>
                </a:solidFill>
                <a:latin typeface="微软雅黑" panose="020B0503020204020204" pitchFamily="34" charset="-122"/>
                <a:ea typeface="微软雅黑" panose="020B0503020204020204" pitchFamily="34" charset="-122"/>
                <a:cs typeface="+mn-cs"/>
              </a:rPr>
              <a:t>3</a:t>
            </a:r>
            <a:r>
              <a:rPr lang="zh-CN" altLang="en-US" sz="1400" dirty="0">
                <a:solidFill>
                  <a:schemeClr val="tx1"/>
                </a:solidFill>
                <a:latin typeface="微软雅黑" panose="020B0503020204020204" pitchFamily="34" charset="-122"/>
                <a:ea typeface="微软雅黑" panose="020B0503020204020204" pitchFamily="34" charset="-122"/>
                <a:cs typeface="+mn-cs"/>
              </a:rPr>
              <a:t>年内车型占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latin typeface="微软雅黑" panose="020B0503020204020204" pitchFamily="34" charset="-122"/>
                <a:ea typeface="微软雅黑" panose="020B0503020204020204" pitchFamily="34" charset="-122"/>
              </a:rPr>
              <a:t>27.3</a:t>
            </a:r>
            <a:r>
              <a:rPr lang="en-US" altLang="zh-CN" sz="140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latin typeface="微软雅黑" panose="020B0503020204020204" pitchFamily="34" charset="-122"/>
                <a:ea typeface="微软雅黑" panose="020B0503020204020204" pitchFamily="34" charset="-122"/>
              </a:rPr>
              <a:t>减少</a:t>
            </a:r>
            <a:r>
              <a:rPr lang="zh-CN" altLang="en-US" sz="1400">
                <a:solidFill>
                  <a:schemeClr val="tx1"/>
                </a:solidFill>
                <a:latin typeface="微软雅黑" panose="020B0503020204020204" pitchFamily="34" charset="-122"/>
                <a:ea typeface="微软雅黑" panose="020B0503020204020204" pitchFamily="34" charset="-122"/>
                <a:cs typeface="+mn-cs"/>
              </a:rPr>
              <a:t>了</a:t>
            </a:r>
            <a:r>
              <a:rPr lang="en-US" altLang="zh-CN" sz="1400">
                <a:latin typeface="微软雅黑" panose="020B0503020204020204" pitchFamily="34" charset="-122"/>
                <a:ea typeface="微软雅黑" panose="020B0503020204020204" pitchFamily="34" charset="-122"/>
              </a:rPr>
              <a:t>2.9</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endParaRPr lang="en-US" altLang="zh-CN" sz="1400" dirty="0">
              <a:solidFill>
                <a:schemeClr val="tx1"/>
              </a:solidFill>
              <a:latin typeface="微软雅黑" panose="020B0503020204020204" pitchFamily="34" charset="-122"/>
              <a:ea typeface="微软雅黑" panose="020B0503020204020204" pitchFamily="34" charset="-122"/>
              <a:cs typeface="+mn-cs"/>
            </a:endParaRPr>
          </a:p>
          <a:p>
            <a:pPr>
              <a:lnSpc>
                <a:spcPct val="200000"/>
              </a:lnSpc>
              <a:defRPr/>
            </a:pPr>
            <a:r>
              <a:rPr lang="zh-CN" altLang="en-US" sz="1400" dirty="0">
                <a:solidFill>
                  <a:schemeClr val="tx1"/>
                </a:solidFill>
                <a:latin typeface="微软雅黑" panose="020B0503020204020204" pitchFamily="34" charset="-122"/>
                <a:ea typeface="微软雅黑" panose="020B0503020204020204" pitchFamily="34" charset="-122"/>
                <a:cs typeface="+mn-cs"/>
              </a:rPr>
              <a:t>车龄在</a:t>
            </a:r>
            <a:r>
              <a:rPr lang="en-US" altLang="zh-CN" sz="1400" dirty="0">
                <a:solidFill>
                  <a:schemeClr val="tx1"/>
                </a:solidFill>
                <a:latin typeface="微软雅黑" panose="020B0503020204020204" pitchFamily="34" charset="-122"/>
                <a:ea typeface="微软雅黑" panose="020B0503020204020204" pitchFamily="34" charset="-122"/>
                <a:cs typeface="+mn-cs"/>
              </a:rPr>
              <a:t>7-10</a:t>
            </a:r>
            <a:r>
              <a:rPr lang="zh-CN" altLang="en-US" sz="1400" dirty="0">
                <a:solidFill>
                  <a:schemeClr val="tx1"/>
                </a:solidFill>
                <a:latin typeface="微软雅黑" panose="020B0503020204020204" pitchFamily="34" charset="-122"/>
                <a:ea typeface="微软雅黑" panose="020B0503020204020204" pitchFamily="34" charset="-122"/>
                <a:cs typeface="+mn-cs"/>
              </a:rPr>
              <a:t>年的车型占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solidFill>
                  <a:schemeClr val="tx1"/>
                </a:solidFill>
                <a:latin typeface="微软雅黑" panose="020B0503020204020204" pitchFamily="34" charset="-122"/>
                <a:ea typeface="微软雅黑" panose="020B0503020204020204" pitchFamily="34" charset="-122"/>
                <a:cs typeface="+mn-cs"/>
              </a:rPr>
              <a:t>22.1%</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solidFill>
                  <a:schemeClr val="tx1"/>
                </a:solidFill>
                <a:latin typeface="微软雅黑" panose="020B0503020204020204" pitchFamily="34" charset="-122"/>
                <a:ea typeface="微软雅黑" panose="020B0503020204020204" pitchFamily="34" charset="-122"/>
                <a:cs typeface="+mn-cs"/>
              </a:rPr>
              <a:t>增加</a:t>
            </a:r>
            <a:r>
              <a:rPr lang="zh-CN" altLang="en-US" sz="1400">
                <a:latin typeface="微软雅黑" panose="020B0503020204020204" pitchFamily="34" charset="-122"/>
                <a:ea typeface="微软雅黑" panose="020B0503020204020204" pitchFamily="34" charset="-122"/>
              </a:rPr>
              <a:t>了</a:t>
            </a:r>
            <a:r>
              <a:rPr lang="en-US" altLang="zh-CN" sz="1400">
                <a:latin typeface="微软雅黑" panose="020B0503020204020204" pitchFamily="34" charset="-122"/>
                <a:ea typeface="微软雅黑" panose="020B0503020204020204" pitchFamily="34" charset="-122"/>
              </a:rPr>
              <a:t>2</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endParaRPr lang="en-US" altLang="zh-CN" sz="14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cs typeface="+mn-cs"/>
              </a:rPr>
              <a:t>车龄</a:t>
            </a:r>
            <a:r>
              <a:rPr lang="en-US" altLang="zh-CN" sz="1400" dirty="0">
                <a:solidFill>
                  <a:schemeClr val="tx1"/>
                </a:solidFill>
                <a:latin typeface="微软雅黑" panose="020B0503020204020204" pitchFamily="34" charset="-122"/>
                <a:ea typeface="微软雅黑" panose="020B0503020204020204" pitchFamily="34" charset="-122"/>
                <a:cs typeface="+mn-cs"/>
              </a:rPr>
              <a:t>10</a:t>
            </a:r>
            <a:r>
              <a:rPr lang="zh-CN" altLang="en-US" sz="1400" dirty="0">
                <a:solidFill>
                  <a:schemeClr val="tx1"/>
                </a:solidFill>
                <a:latin typeface="微软雅黑" panose="020B0503020204020204" pitchFamily="34" charset="-122"/>
                <a:ea typeface="微软雅黑" panose="020B0503020204020204" pitchFamily="34" charset="-122"/>
                <a:cs typeface="+mn-cs"/>
              </a:rPr>
              <a:t>年以上的车型占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solidFill>
                  <a:schemeClr val="tx1"/>
                </a:solidFill>
                <a:latin typeface="微软雅黑" panose="020B0503020204020204" pitchFamily="34" charset="-122"/>
                <a:ea typeface="微软雅黑" panose="020B0503020204020204" pitchFamily="34" charset="-122"/>
                <a:cs typeface="+mn-cs"/>
              </a:rPr>
              <a:t>10.3%</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solidFill>
                  <a:schemeClr val="tx1"/>
                </a:solidFill>
                <a:latin typeface="微软雅黑" panose="020B0503020204020204" pitchFamily="34" charset="-122"/>
                <a:ea typeface="微软雅黑" panose="020B0503020204020204" pitchFamily="34" charset="-122"/>
                <a:cs typeface="+mn-cs"/>
              </a:rPr>
              <a:t>减少了</a:t>
            </a:r>
            <a:r>
              <a:rPr lang="en-US" altLang="zh-CN" sz="1400">
                <a:solidFill>
                  <a:schemeClr val="tx1"/>
                </a:solidFill>
                <a:latin typeface="微软雅黑" panose="020B0503020204020204" pitchFamily="34" charset="-122"/>
                <a:ea typeface="微软雅黑" panose="020B0503020204020204" pitchFamily="34" charset="-122"/>
                <a:cs typeface="+mn-cs"/>
              </a:rPr>
              <a:t>1.6</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p>
        </p:txBody>
      </p:sp>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392675" y="377751"/>
            <a:ext cx="8229600" cy="461665"/>
          </a:xfrm>
        </p:spPr>
        <p:txBody>
          <a:bodyPr/>
          <a:lstStyle/>
          <a:p>
            <a:r>
              <a:rPr lang="en-US" altLang="zh-CN" sz="2000" b="1" kern="0">
                <a:solidFill>
                  <a:schemeClr val="tx1"/>
                </a:solidFill>
              </a:rPr>
              <a:t>2023</a:t>
            </a:r>
            <a:r>
              <a:rPr lang="zh-CN" altLang="en-US" sz="2000" b="1" kern="0">
                <a:solidFill>
                  <a:schemeClr val="tx1"/>
                </a:solidFill>
              </a:rPr>
              <a:t>年</a:t>
            </a:r>
            <a:r>
              <a:rPr lang="en-US" altLang="zh-CN" sz="2000" b="1" kern="0">
                <a:solidFill>
                  <a:schemeClr val="tx1"/>
                </a:solidFill>
              </a:rPr>
              <a:t>1-4</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21" name="箭头: 下 20">
            <a:extLst>
              <a:ext uri="{FF2B5EF4-FFF2-40B4-BE49-F238E27FC236}">
                <a16:creationId xmlns:a16="http://schemas.microsoft.com/office/drawing/2014/main" id="{461F067E-1592-4850-B94E-3BB44679C4B8}"/>
              </a:ext>
            </a:extLst>
          </p:cNvPr>
          <p:cNvSpPr/>
          <p:nvPr/>
        </p:nvSpPr>
        <p:spPr>
          <a:xfrm rot="10800000" flipH="1" flipV="1">
            <a:off x="7989612" y="6033056"/>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下 27">
            <a:extLst>
              <a:ext uri="{FF2B5EF4-FFF2-40B4-BE49-F238E27FC236}">
                <a16:creationId xmlns:a16="http://schemas.microsoft.com/office/drawing/2014/main" id="{22124AD7-0185-4BA9-8D78-1DD44DEAE0AA}"/>
              </a:ext>
            </a:extLst>
          </p:cNvPr>
          <p:cNvSpPr/>
          <p:nvPr/>
        </p:nvSpPr>
        <p:spPr>
          <a:xfrm flipH="1" flipV="1">
            <a:off x="7989615" y="4778359"/>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下 8">
            <a:extLst>
              <a:ext uri="{FF2B5EF4-FFF2-40B4-BE49-F238E27FC236}">
                <a16:creationId xmlns:a16="http://schemas.microsoft.com/office/drawing/2014/main" id="{A95B449C-7BFF-0D46-C585-007AD7BAE549}"/>
              </a:ext>
            </a:extLst>
          </p:cNvPr>
          <p:cNvSpPr/>
          <p:nvPr/>
        </p:nvSpPr>
        <p:spPr>
          <a:xfrm rot="10800000" flipH="1" flipV="1">
            <a:off x="7980953" y="5177600"/>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下 9">
            <a:extLst>
              <a:ext uri="{FF2B5EF4-FFF2-40B4-BE49-F238E27FC236}">
                <a16:creationId xmlns:a16="http://schemas.microsoft.com/office/drawing/2014/main" id="{03F345D1-DF6B-82BB-2CE2-5AC17869B836}"/>
              </a:ext>
            </a:extLst>
          </p:cNvPr>
          <p:cNvSpPr/>
          <p:nvPr/>
        </p:nvSpPr>
        <p:spPr>
          <a:xfrm flipH="1" flipV="1">
            <a:off x="7989612" y="5576841"/>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00000000-0008-0000-0100-000082000000}"/>
              </a:ext>
            </a:extLst>
          </p:cNvPr>
          <p:cNvGrpSpPr/>
          <p:nvPr/>
        </p:nvGrpSpPr>
        <p:grpSpPr>
          <a:xfrm>
            <a:off x="392675" y="1195654"/>
            <a:ext cx="8217632" cy="3070497"/>
            <a:chOff x="0" y="0"/>
            <a:chExt cx="8301790" cy="2957431"/>
          </a:xfrm>
        </p:grpSpPr>
        <p:graphicFrame>
          <p:nvGraphicFramePr>
            <p:cNvPr id="13" name="图表 12">
              <a:extLst>
                <a:ext uri="{FF2B5EF4-FFF2-40B4-BE49-F238E27FC236}">
                  <a16:creationId xmlns:a16="http://schemas.microsoft.com/office/drawing/2014/main" id="{00000000-0008-0000-0100-000083000000}"/>
                </a:ext>
              </a:extLst>
            </p:cNvPr>
            <p:cNvGraphicFramePr>
              <a:graphicFrameLocks noChangeAspect="1"/>
            </p:cNvGraphicFramePr>
            <p:nvPr/>
          </p:nvGraphicFramePr>
          <p:xfrm>
            <a:off x="4242236" y="0"/>
            <a:ext cx="4059554"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图表 13">
              <a:extLst>
                <a:ext uri="{FF2B5EF4-FFF2-40B4-BE49-F238E27FC236}">
                  <a16:creationId xmlns:a16="http://schemas.microsoft.com/office/drawing/2014/main" id="{00000000-0008-0000-0100-00008B000000}"/>
                </a:ext>
              </a:extLst>
            </p:cNvPr>
            <p:cNvGraphicFramePr>
              <a:graphicFrameLocks noChangeAspect="1"/>
            </p:cNvGraphicFramePr>
            <p:nvPr/>
          </p:nvGraphicFramePr>
          <p:xfrm>
            <a:off x="0" y="0"/>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10697207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123609" y="4722502"/>
            <a:ext cx="8896782" cy="1883272"/>
          </a:xfrm>
          <a:prstGeom prst="rect">
            <a:avLst/>
          </a:prstGeom>
          <a:noFill/>
        </p:spPr>
        <p:txBody>
          <a:bodyPr wrap="square" rtlCol="0">
            <a:spAutoFit/>
          </a:bodyPr>
          <a:lstStyle/>
          <a:p>
            <a:pPr algn="l">
              <a:lnSpc>
                <a:spcPct val="200000"/>
              </a:lnSpc>
            </a:pPr>
            <a:r>
              <a:rPr lang="en-US" altLang="zh-CN" sz="1200" dirty="0">
                <a:latin typeface="微软雅黑" panose="020B0503020204020204" pitchFamily="34" charset="-122"/>
                <a:ea typeface="微软雅黑" panose="020B0503020204020204" pitchFamily="34" charset="-122"/>
              </a:rPr>
              <a:t>4</a:t>
            </a:r>
            <a:r>
              <a:rPr lang="zh-CN" altLang="en-US" sz="1200">
                <a:solidFill>
                  <a:schemeClr val="tx1"/>
                </a:solidFill>
                <a:latin typeface="微软雅黑" panose="020B0503020204020204" pitchFamily="34" charset="-122"/>
                <a:ea typeface="微软雅黑" panose="020B0503020204020204" pitchFamily="34" charset="-122"/>
                <a:cs typeface="+mn-cs"/>
              </a:rPr>
              <a:t>月</a:t>
            </a:r>
            <a:r>
              <a:rPr lang="zh-CN" altLang="en-US" sz="1200" dirty="0">
                <a:solidFill>
                  <a:schemeClr val="tx1"/>
                </a:solidFill>
                <a:latin typeface="微软雅黑" panose="020B0503020204020204" pitchFamily="34" charset="-122"/>
                <a:ea typeface="微软雅黑" panose="020B0503020204020204" pitchFamily="34" charset="-122"/>
                <a:cs typeface="+mn-cs"/>
              </a:rPr>
              <a:t>，二手车交易价格区间在</a:t>
            </a:r>
            <a:r>
              <a:rPr lang="en-US" altLang="zh-CN" sz="1200" dirty="0">
                <a:solidFill>
                  <a:schemeClr val="tx1"/>
                </a:solidFill>
                <a:latin typeface="微软雅黑" panose="020B0503020204020204" pitchFamily="34" charset="-122"/>
                <a:ea typeface="微软雅黑" panose="020B0503020204020204" pitchFamily="34" charset="-122"/>
                <a:cs typeface="+mn-cs"/>
              </a:rPr>
              <a:t>3</a:t>
            </a:r>
            <a:r>
              <a:rPr lang="zh-CN" altLang="en-US" sz="1200" dirty="0">
                <a:solidFill>
                  <a:schemeClr val="tx1"/>
                </a:solidFill>
                <a:latin typeface="微软雅黑" panose="020B0503020204020204" pitchFamily="34" charset="-122"/>
                <a:ea typeface="微软雅黑" panose="020B0503020204020204" pitchFamily="34" charset="-122"/>
                <a:cs typeface="+mn-cs"/>
              </a:rPr>
              <a:t>万元以下的车辆市场占比最大</a:t>
            </a:r>
            <a:r>
              <a:rPr lang="zh-CN" altLang="en-US" sz="1200">
                <a:solidFill>
                  <a:schemeClr val="tx1"/>
                </a:solidFill>
                <a:latin typeface="微软雅黑" panose="020B0503020204020204" pitchFamily="34" charset="-122"/>
                <a:ea typeface="微软雅黑" panose="020B0503020204020204" pitchFamily="34" charset="-122"/>
                <a:cs typeface="+mn-cs"/>
              </a:rPr>
              <a:t>，占</a:t>
            </a:r>
            <a:r>
              <a:rPr lang="en-US" altLang="zh-CN" sz="1200">
                <a:solidFill>
                  <a:schemeClr val="tx1"/>
                </a:solidFill>
                <a:latin typeface="微软雅黑" panose="020B0503020204020204" pitchFamily="34" charset="-122"/>
                <a:ea typeface="微软雅黑" panose="020B0503020204020204" pitchFamily="34" charset="-122"/>
                <a:cs typeface="+mn-cs"/>
              </a:rPr>
              <a:t>33.4%</a:t>
            </a:r>
            <a:r>
              <a:rPr lang="zh-CN" altLang="en-US" sz="1200" dirty="0">
                <a:solidFill>
                  <a:schemeClr val="tx1"/>
                </a:solidFill>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a:t>
            </a:r>
            <a:r>
              <a:rPr lang="zh-CN" altLang="en-US" sz="1200">
                <a:latin typeface="微软雅黑" panose="020B0503020204020204" pitchFamily="34" charset="-122"/>
                <a:ea typeface="微软雅黑" panose="020B0503020204020204" pitchFamily="34" charset="-122"/>
              </a:rPr>
              <a:t>增长</a:t>
            </a:r>
            <a:r>
              <a:rPr lang="zh-CN" altLang="en-US" sz="1200">
                <a:solidFill>
                  <a:schemeClr val="tx1"/>
                </a:solidFill>
                <a:latin typeface="微软雅黑" panose="020B0503020204020204" pitchFamily="34" charset="-122"/>
                <a:ea typeface="微软雅黑" panose="020B0503020204020204" pitchFamily="34" charset="-122"/>
                <a:cs typeface="+mn-cs"/>
              </a:rPr>
              <a:t>了</a:t>
            </a:r>
            <a:r>
              <a:rPr lang="en-US" altLang="zh-CN" sz="1200">
                <a:solidFill>
                  <a:schemeClr val="tx1"/>
                </a:solidFill>
                <a:latin typeface="微软雅黑" panose="020B0503020204020204" pitchFamily="34" charset="-122"/>
                <a:ea typeface="微软雅黑" panose="020B0503020204020204" pitchFamily="34" charset="-122"/>
                <a:cs typeface="+mn-cs"/>
              </a:rPr>
              <a:t>0.4</a:t>
            </a:r>
            <a:r>
              <a:rPr lang="zh-CN" altLang="en-US" sz="1200">
                <a:solidFill>
                  <a:schemeClr val="tx1"/>
                </a:solidFill>
                <a:latin typeface="微软雅黑" panose="020B0503020204020204" pitchFamily="34" charset="-122"/>
                <a:ea typeface="微软雅黑" panose="020B0503020204020204" pitchFamily="34" charset="-122"/>
                <a:cs typeface="+mn-cs"/>
              </a:rPr>
              <a:t>个</a:t>
            </a:r>
            <a:r>
              <a:rPr lang="zh-CN" altLang="en-US" sz="1200" dirty="0">
                <a:solidFill>
                  <a:schemeClr val="tx1"/>
                </a:solidFill>
                <a:latin typeface="微软雅黑" panose="020B0503020204020204" pitchFamily="34" charset="-122"/>
                <a:ea typeface="微软雅黑" panose="020B0503020204020204" pitchFamily="34" charset="-122"/>
                <a:cs typeface="+mn-cs"/>
              </a:rPr>
              <a:t>点。其次是</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万的</a:t>
            </a:r>
            <a:r>
              <a:rPr lang="zh-CN" altLang="en-US" sz="1200">
                <a:latin typeface="微软雅黑" panose="020B0503020204020204" pitchFamily="34" charset="-122"/>
                <a:ea typeface="微软雅黑" panose="020B0503020204020204" pitchFamily="34" charset="-122"/>
              </a:rPr>
              <a:t>车辆占</a:t>
            </a:r>
            <a:r>
              <a:rPr lang="en-US" altLang="zh-CN" sz="1200">
                <a:latin typeface="微软雅黑" panose="020B0503020204020204" pitchFamily="34" charset="-122"/>
                <a:ea typeface="微软雅黑" panose="020B0503020204020204" pitchFamily="34" charset="-122"/>
              </a:rPr>
              <a:t>25.3%</a:t>
            </a:r>
            <a:r>
              <a:rPr lang="zh-CN" altLang="en-US" sz="1200" dirty="0">
                <a:latin typeface="微软雅黑" panose="020B0503020204020204" pitchFamily="34" charset="-122"/>
                <a:ea typeface="微软雅黑" panose="020B0503020204020204" pitchFamily="34" charset="-122"/>
              </a:rPr>
              <a:t>，环比</a:t>
            </a:r>
            <a:r>
              <a:rPr lang="zh-CN" altLang="en-US" sz="1200">
                <a:latin typeface="微软雅黑" panose="020B0503020204020204" pitchFamily="34" charset="-122"/>
                <a:ea typeface="微软雅黑" panose="020B0503020204020204" pitchFamily="34" charset="-122"/>
              </a:rPr>
              <a:t>增加了</a:t>
            </a:r>
            <a:r>
              <a:rPr lang="en-US" altLang="zh-CN" sz="1200">
                <a:latin typeface="微软雅黑" panose="020B0503020204020204" pitchFamily="34" charset="-122"/>
                <a:ea typeface="微软雅黑" panose="020B0503020204020204" pitchFamily="34" charset="-122"/>
              </a:rPr>
              <a:t>0.8</a:t>
            </a:r>
            <a:r>
              <a:rPr lang="zh-CN" altLang="en-US" sz="1200">
                <a:latin typeface="微软雅黑" panose="020B0503020204020204" pitchFamily="34" charset="-122"/>
                <a:ea typeface="微软雅黑" panose="020B0503020204020204" pitchFamily="34" charset="-122"/>
              </a:rPr>
              <a:t>个点；</a:t>
            </a:r>
            <a:r>
              <a:rPr lang="en-US" altLang="zh-CN" sz="1200">
                <a:latin typeface="微软雅黑" panose="020B0503020204020204" pitchFamily="34" charset="-122"/>
                <a:ea typeface="微软雅黑" panose="020B0503020204020204" pitchFamily="34" charset="-122"/>
              </a:rPr>
              <a:t>8-12</a:t>
            </a:r>
            <a:r>
              <a:rPr lang="zh-CN" altLang="en-US" sz="1200">
                <a:latin typeface="微软雅黑" panose="020B0503020204020204" pitchFamily="34" charset="-122"/>
                <a:ea typeface="微软雅黑" panose="020B0503020204020204" pitchFamily="34" charset="-122"/>
              </a:rPr>
              <a:t>万车辆占</a:t>
            </a:r>
            <a:r>
              <a:rPr lang="en-US" altLang="zh-CN" sz="1200">
                <a:latin typeface="微软雅黑" panose="020B0503020204020204" pitchFamily="34" charset="-122"/>
                <a:ea typeface="微软雅黑" panose="020B0503020204020204" pitchFamily="34" charset="-122"/>
              </a:rPr>
              <a:t>10.9% </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环比增加</a:t>
            </a:r>
            <a:r>
              <a:rPr lang="en-US" altLang="zh-CN" sz="1200">
                <a:latin typeface="微软雅黑" panose="020B0503020204020204" pitchFamily="34" charset="-122"/>
                <a:ea typeface="微软雅黑" panose="020B0503020204020204" pitchFamily="34" charset="-122"/>
              </a:rPr>
              <a:t>0.5</a:t>
            </a:r>
            <a:r>
              <a:rPr lang="zh-CN" altLang="en-US" sz="1200">
                <a:latin typeface="微软雅黑" panose="020B0503020204020204" pitchFamily="34" charset="-122"/>
                <a:ea typeface="微软雅黑" panose="020B0503020204020204" pitchFamily="34" charset="-122"/>
              </a:rPr>
              <a:t>个点。</a:t>
            </a:r>
            <a:r>
              <a:rPr lang="en-US" altLang="zh-CN" sz="1200">
                <a:latin typeface="微软雅黑" panose="020B0503020204020204" pitchFamily="34" charset="-122"/>
                <a:ea typeface="微软雅黑" panose="020B0503020204020204" pitchFamily="34" charset="-122"/>
              </a:rPr>
              <a:t>5-8</a:t>
            </a:r>
            <a:r>
              <a:rPr lang="zh-CN" altLang="en-US" sz="1200">
                <a:latin typeface="微软雅黑" panose="020B0503020204020204" pitchFamily="34" charset="-122"/>
                <a:ea typeface="微软雅黑" panose="020B0503020204020204" pitchFamily="34" charset="-122"/>
              </a:rPr>
              <a:t>万、</a:t>
            </a:r>
            <a:r>
              <a:rPr lang="en-US" altLang="zh-CN" sz="1200">
                <a:latin typeface="微软雅黑" panose="020B0503020204020204" pitchFamily="34" charset="-122"/>
                <a:ea typeface="微软雅黑" panose="020B0503020204020204" pitchFamily="34" charset="-122"/>
              </a:rPr>
              <a:t>15-30</a:t>
            </a:r>
            <a:r>
              <a:rPr lang="zh-CN" altLang="en-US" sz="1200" dirty="0">
                <a:latin typeface="微软雅黑" panose="020B0503020204020204" pitchFamily="34" charset="-122"/>
                <a:ea typeface="微软雅黑" panose="020B0503020204020204" pitchFamily="34" charset="-122"/>
              </a:rPr>
              <a:t>万</a:t>
            </a:r>
            <a:r>
              <a:rPr lang="zh-CN" altLang="en-US" sz="1200">
                <a:latin typeface="微软雅黑" panose="020B0503020204020204" pitchFamily="34" charset="-122"/>
                <a:ea typeface="微软雅黑" panose="020B0503020204020204" pitchFamily="34" charset="-122"/>
              </a:rPr>
              <a:t>的车辆均下降了</a:t>
            </a:r>
            <a:r>
              <a:rPr lang="en-US" altLang="zh-CN" sz="1200">
                <a:latin typeface="微软雅黑" panose="020B0503020204020204" pitchFamily="34" charset="-122"/>
                <a:ea typeface="微软雅黑" panose="020B0503020204020204" pitchFamily="34" charset="-122"/>
              </a:rPr>
              <a:t>0.6</a:t>
            </a:r>
            <a:r>
              <a:rPr lang="zh-CN" altLang="en-US" sz="1200">
                <a:latin typeface="微软雅黑" panose="020B0503020204020204" pitchFamily="34" charset="-122"/>
                <a:ea typeface="微软雅黑" panose="020B0503020204020204" pitchFamily="34" charset="-122"/>
              </a:rPr>
              <a:t>个点。</a:t>
            </a:r>
            <a:r>
              <a:rPr lang="en-US" altLang="zh-CN" sz="1200">
                <a:latin typeface="微软雅黑" panose="020B0503020204020204" pitchFamily="34" charset="-122"/>
                <a:ea typeface="微软雅黑" panose="020B0503020204020204" pitchFamily="34" charset="-122"/>
              </a:rPr>
              <a:t>12-15</a:t>
            </a:r>
            <a:r>
              <a:rPr lang="zh-CN" altLang="en-US" sz="1200" dirty="0">
                <a:latin typeface="微软雅黑" panose="020B0503020204020204" pitchFamily="34" charset="-122"/>
                <a:ea typeface="微软雅黑" panose="020B0503020204020204" pitchFamily="34" charset="-122"/>
              </a:rPr>
              <a:t>万、</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万以上车辆分别</a:t>
            </a:r>
            <a:r>
              <a:rPr lang="zh-CN" altLang="en-US" sz="1200">
                <a:latin typeface="微软雅黑" panose="020B0503020204020204" pitchFamily="34" charset="-122"/>
                <a:ea typeface="微软雅黑" panose="020B0503020204020204" pitchFamily="34" charset="-122"/>
              </a:rPr>
              <a:t>减少了</a:t>
            </a:r>
            <a:r>
              <a:rPr lang="en-US" altLang="zh-CN" sz="1200">
                <a:latin typeface="微软雅黑" panose="020B0503020204020204" pitchFamily="34" charset="-122"/>
                <a:ea typeface="微软雅黑" panose="020B0503020204020204" pitchFamily="34" charset="-122"/>
              </a:rPr>
              <a:t>0.3</a:t>
            </a:r>
            <a:r>
              <a:rPr lang="zh-CN" altLang="en-US" sz="1200">
                <a:latin typeface="微软雅黑" panose="020B0503020204020204" pitchFamily="34" charset="-122"/>
                <a:ea typeface="微软雅黑" panose="020B0503020204020204" pitchFamily="34" charset="-122"/>
              </a:rPr>
              <a:t>和</a:t>
            </a:r>
            <a:r>
              <a:rPr lang="en-US" altLang="zh-CN" sz="1200">
                <a:latin typeface="微软雅黑" panose="020B0503020204020204" pitchFamily="34" charset="-122"/>
                <a:ea typeface="微软雅黑" panose="020B0503020204020204" pitchFamily="34" charset="-122"/>
              </a:rPr>
              <a:t>0.2</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点</a:t>
            </a:r>
            <a:r>
              <a:rPr lang="zh-CN" altLang="en-US" sz="1200" b="1" dirty="0">
                <a:latin typeface="微软雅黑" panose="020B0503020204020204" pitchFamily="34" charset="-122"/>
                <a:ea typeface="微软雅黑" panose="020B0503020204020204" pitchFamily="34" charset="-122"/>
              </a:rPr>
              <a:t>； </a:t>
            </a:r>
            <a:endParaRPr lang="en-US" altLang="zh-CN" sz="1200" b="1" dirty="0">
              <a:latin typeface="微软雅黑" panose="020B0503020204020204" pitchFamily="34" charset="-122"/>
              <a:ea typeface="微软雅黑" panose="020B0503020204020204" pitchFamily="34" charset="-122"/>
            </a:endParaRPr>
          </a:p>
          <a:p>
            <a:pPr algn="l">
              <a:lnSpc>
                <a:spcPct val="200000"/>
              </a:lnSpc>
            </a:pPr>
            <a:r>
              <a:rPr lang="zh-CN" altLang="en-US" sz="1200">
                <a:latin typeface="微软雅黑" panose="020B0503020204020204" pitchFamily="34" charset="-122"/>
                <a:ea typeface="微软雅黑" panose="020B0503020204020204" pitchFamily="34" charset="-122"/>
              </a:rPr>
              <a:t>整体从价格分布上看</a:t>
            </a:r>
            <a:r>
              <a:rPr lang="en-US" altLang="zh-CN" sz="1200" dirty="0">
                <a:latin typeface="微软雅黑" panose="020B0503020204020204" pitchFamily="34" charset="-122"/>
                <a:ea typeface="微软雅黑" panose="020B0503020204020204" pitchFamily="34" charset="-122"/>
              </a:rPr>
              <a:t>4</a:t>
            </a:r>
            <a:r>
              <a:rPr lang="zh-CN" altLang="en-US" sz="1200">
                <a:latin typeface="微软雅黑" panose="020B0503020204020204" pitchFamily="34" charset="-122"/>
                <a:ea typeface="微软雅黑" panose="020B0503020204020204" pitchFamily="34" charset="-122"/>
              </a:rPr>
              <a:t>月份，</a:t>
            </a:r>
            <a:r>
              <a:rPr lang="en-US" altLang="zh-CN" sz="1200" dirty="0">
                <a:latin typeface="微软雅黑" panose="020B0503020204020204" pitchFamily="34" charset="-122"/>
                <a:ea typeface="微软雅黑" panose="020B0503020204020204" pitchFamily="34" charset="-122"/>
              </a:rPr>
              <a:t>5</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以内的二手车</a:t>
            </a:r>
            <a:r>
              <a:rPr lang="zh-CN" altLang="en-US" sz="1200">
                <a:latin typeface="微软雅黑" panose="020B0503020204020204" pitchFamily="34" charset="-122"/>
                <a:ea typeface="微软雅黑" panose="020B0503020204020204" pitchFamily="34" charset="-122"/>
              </a:rPr>
              <a:t>占</a:t>
            </a:r>
            <a:r>
              <a:rPr lang="en-US" altLang="zh-CN" sz="1200">
                <a:latin typeface="微软雅黑" panose="020B0503020204020204" pitchFamily="34" charset="-122"/>
                <a:ea typeface="微软雅黑" panose="020B0503020204020204" pitchFamily="34" charset="-122"/>
              </a:rPr>
              <a:t>74.9%</a:t>
            </a:r>
            <a:r>
              <a:rPr lang="zh-CN" altLang="en-US" sz="1200" dirty="0">
                <a:latin typeface="微软雅黑" panose="020B0503020204020204" pitchFamily="34" charset="-122"/>
                <a:ea typeface="微软雅黑" panose="020B0503020204020204" pitchFamily="34" charset="-122"/>
              </a:rPr>
              <a:t>，较上月</a:t>
            </a:r>
            <a:r>
              <a:rPr lang="zh-CN" altLang="en-US" sz="1200">
                <a:latin typeface="微软雅黑" panose="020B0503020204020204" pitchFamily="34" charset="-122"/>
                <a:ea typeface="微软雅黑" panose="020B0503020204020204" pitchFamily="34" charset="-122"/>
              </a:rPr>
              <a:t>增加了</a:t>
            </a:r>
            <a:r>
              <a:rPr lang="en-US" altLang="zh-CN" sz="1200">
                <a:latin typeface="微软雅黑" panose="020B0503020204020204" pitchFamily="34" charset="-122"/>
                <a:ea typeface="微软雅黑" panose="020B0503020204020204" pitchFamily="34" charset="-122"/>
              </a:rPr>
              <a:t>0.6</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点</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 15</a:t>
            </a:r>
            <a:r>
              <a:rPr lang="zh-CN" altLang="en-US" sz="1200">
                <a:latin typeface="微软雅黑" panose="020B0503020204020204" pitchFamily="34" charset="-122"/>
                <a:ea typeface="微软雅黑" panose="020B0503020204020204" pitchFamily="34" charset="-122"/>
              </a:rPr>
              <a:t>万以上的二手车占</a:t>
            </a:r>
            <a:r>
              <a:rPr lang="en-US" altLang="zh-CN" sz="1200">
                <a:latin typeface="微软雅黑" panose="020B0503020204020204" pitchFamily="34" charset="-122"/>
                <a:ea typeface="微软雅黑" panose="020B0503020204020204" pitchFamily="34" charset="-122"/>
              </a:rPr>
              <a:t>9.7%</a:t>
            </a:r>
            <a:r>
              <a:rPr lang="zh-CN" altLang="en-US" sz="1200" dirty="0">
                <a:latin typeface="微软雅黑" panose="020B0503020204020204" pitchFamily="34" charset="-122"/>
                <a:ea typeface="微软雅黑" panose="020B0503020204020204" pitchFamily="34" charset="-122"/>
              </a:rPr>
              <a:t>，较上月减少了</a:t>
            </a:r>
            <a:r>
              <a:rPr lang="en-US" altLang="zh-CN" sz="1200" dirty="0">
                <a:latin typeface="微软雅黑" panose="020B0503020204020204" pitchFamily="34" charset="-122"/>
                <a:ea typeface="微软雅黑" panose="020B0503020204020204" pitchFamily="34" charset="-122"/>
              </a:rPr>
              <a:t>0.9</a:t>
            </a:r>
            <a:r>
              <a:rPr lang="zh-CN" altLang="en-US" sz="1200" dirty="0">
                <a:latin typeface="微软雅黑" panose="020B0503020204020204" pitchFamily="34" charset="-122"/>
                <a:ea typeface="微软雅黑" panose="020B0503020204020204" pitchFamily="34" charset="-122"/>
              </a:rPr>
              <a:t>个点。</a:t>
            </a:r>
            <a:endParaRPr lang="en-US" altLang="zh-CN" sz="12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86488" y="337238"/>
            <a:ext cx="5999205" cy="400110"/>
          </a:xfrm>
          <a:prstGeom prst="rect">
            <a:avLst/>
          </a:prstGeom>
          <a:noFill/>
        </p:spPr>
        <p:txBody>
          <a:bodyPr wrap="square" rtlCol="0">
            <a:spAutoFit/>
          </a:bodyPr>
          <a:lstStyle/>
          <a:p>
            <a:r>
              <a:rPr lang="en-US" altLang="zh-CN" sz="2000" b="1">
                <a:latin typeface="微软雅黑" panose="020B0503020204020204" pitchFamily="34" charset="-122"/>
                <a:ea typeface="微软雅黑" panose="020B0503020204020204" pitchFamily="34" charset="-122"/>
              </a:rPr>
              <a:t>2023</a:t>
            </a:r>
            <a:r>
              <a:rPr lang="zh-CN" altLang="en-US" sz="2000" b="1">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4</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二手车交易价格区间分析</a:t>
            </a:r>
          </a:p>
        </p:txBody>
      </p:sp>
      <p:grpSp>
        <p:nvGrpSpPr>
          <p:cNvPr id="2" name="组合 1">
            <a:extLst>
              <a:ext uri="{FF2B5EF4-FFF2-40B4-BE49-F238E27FC236}">
                <a16:creationId xmlns:a16="http://schemas.microsoft.com/office/drawing/2014/main" id="{00000000-0008-0000-0100-00000C000000}"/>
              </a:ext>
            </a:extLst>
          </p:cNvPr>
          <p:cNvGrpSpPr/>
          <p:nvPr/>
        </p:nvGrpSpPr>
        <p:grpSpPr>
          <a:xfrm>
            <a:off x="331760" y="1292455"/>
            <a:ext cx="8480480" cy="3130076"/>
            <a:chOff x="0" y="0"/>
            <a:chExt cx="8511447" cy="2820307"/>
          </a:xfrm>
        </p:grpSpPr>
        <p:grpSp>
          <p:nvGrpSpPr>
            <p:cNvPr id="3" name="组合 2">
              <a:extLst>
                <a:ext uri="{FF2B5EF4-FFF2-40B4-BE49-F238E27FC236}">
                  <a16:creationId xmlns:a16="http://schemas.microsoft.com/office/drawing/2014/main" id="{00000000-0008-0000-0100-00000D000000}"/>
                </a:ext>
              </a:extLst>
            </p:cNvPr>
            <p:cNvGrpSpPr/>
            <p:nvPr/>
          </p:nvGrpSpPr>
          <p:grpSpPr>
            <a:xfrm>
              <a:off x="0" y="512536"/>
              <a:ext cx="8511447" cy="2307771"/>
              <a:chOff x="0" y="512536"/>
              <a:chExt cx="8504615" cy="3208021"/>
            </a:xfrm>
          </p:grpSpPr>
          <p:graphicFrame>
            <p:nvGraphicFramePr>
              <p:cNvPr id="10" name="图表 9">
                <a:extLst>
                  <a:ext uri="{FF2B5EF4-FFF2-40B4-BE49-F238E27FC236}">
                    <a16:creationId xmlns:a16="http://schemas.microsoft.com/office/drawing/2014/main" id="{00000000-0008-0000-0100-000011000000}"/>
                  </a:ext>
                </a:extLst>
              </p:cNvPr>
              <p:cNvGraphicFramePr>
                <a:graphicFrameLocks/>
              </p:cNvGraphicFramePr>
              <p:nvPr>
                <p:extLst>
                  <p:ext uri="{D42A27DB-BD31-4B8C-83A1-F6EECF244321}">
                    <p14:modId xmlns:p14="http://schemas.microsoft.com/office/powerpoint/2010/main" val="4019396712"/>
                  </p:ext>
                </p:extLst>
              </p:nvPr>
            </p:nvGraphicFramePr>
            <p:xfrm>
              <a:off x="0" y="512536"/>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图表 10">
                <a:extLst>
                  <a:ext uri="{FF2B5EF4-FFF2-40B4-BE49-F238E27FC236}">
                    <a16:creationId xmlns:a16="http://schemas.microsoft.com/office/drawing/2014/main" id="{00000000-0008-0000-0100-000012000000}"/>
                  </a:ext>
                </a:extLst>
              </p:cNvPr>
              <p:cNvGraphicFramePr>
                <a:graphicFrameLocks/>
              </p:cNvGraphicFramePr>
              <p:nvPr/>
            </p:nvGraphicFramePr>
            <p:xfrm>
              <a:off x="4299840" y="512536"/>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5" name="组合 4">
              <a:extLst>
                <a:ext uri="{FF2B5EF4-FFF2-40B4-BE49-F238E27FC236}">
                  <a16:creationId xmlns:a16="http://schemas.microsoft.com/office/drawing/2014/main" id="{00000000-0008-0000-0100-00000E000000}"/>
                </a:ext>
              </a:extLst>
            </p:cNvPr>
            <p:cNvGrpSpPr/>
            <p:nvPr/>
          </p:nvGrpSpPr>
          <p:grpSpPr>
            <a:xfrm>
              <a:off x="715292" y="0"/>
              <a:ext cx="7080861" cy="360038"/>
              <a:chOff x="715292" y="0"/>
              <a:chExt cx="6592402" cy="360038"/>
            </a:xfrm>
          </p:grpSpPr>
          <p:sp>
            <p:nvSpPr>
              <p:cNvPr id="6" name="文本框 4">
                <a:extLst>
                  <a:ext uri="{FF2B5EF4-FFF2-40B4-BE49-F238E27FC236}">
                    <a16:creationId xmlns:a16="http://schemas.microsoft.com/office/drawing/2014/main" id="{00000000-0008-0000-0100-00000F000000}"/>
                  </a:ext>
                </a:extLst>
              </p:cNvPr>
              <p:cNvSpPr txBox="1"/>
              <p:nvPr/>
            </p:nvSpPr>
            <p:spPr>
              <a:xfrm>
                <a:off x="715292" y="0"/>
                <a:ext cx="2585965" cy="36003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2023年4月价格区间分布</a:t>
                </a:r>
              </a:p>
            </p:txBody>
          </p:sp>
          <p:sp>
            <p:nvSpPr>
              <p:cNvPr id="7" name="文本框 17">
                <a:extLst>
                  <a:ext uri="{FF2B5EF4-FFF2-40B4-BE49-F238E27FC236}">
                    <a16:creationId xmlns:a16="http://schemas.microsoft.com/office/drawing/2014/main" id="{00000000-0008-0000-0100-000010000000}"/>
                  </a:ext>
                </a:extLst>
              </p:cNvPr>
              <p:cNvSpPr txBox="1"/>
              <p:nvPr/>
            </p:nvSpPr>
            <p:spPr>
              <a:xfrm>
                <a:off x="4721729" y="0"/>
                <a:ext cx="2585965" cy="36003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2023年3月价格区间分布</a:t>
                </a:r>
              </a:p>
            </p:txBody>
          </p:sp>
        </p:grpSp>
      </p:grpSp>
    </p:spTree>
    <p:extLst>
      <p:ext uri="{BB962C8B-B14F-4D97-AF65-F5344CB8AC3E}">
        <p14:creationId xmlns:p14="http://schemas.microsoft.com/office/powerpoint/2010/main" val="3761646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542958"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2023</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4</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月六</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297345" y="3910698"/>
            <a:ext cx="8458902" cy="2855525"/>
          </a:xfrm>
          <a:prstGeom prst="rect">
            <a:avLst/>
          </a:prstGeom>
          <a:noFill/>
        </p:spPr>
        <p:txBody>
          <a:bodyPr wrap="square" rtlCol="0">
            <a:spAutoFit/>
          </a:bodyPr>
          <a:lstStyle/>
          <a:p>
            <a:pPr indent="266700">
              <a:lnSpc>
                <a:spcPct val="150000"/>
              </a:lnSpc>
            </a:pPr>
            <a:r>
              <a:rPr lang="en-US" altLang="zh-CN" sz="1100">
                <a:latin typeface="微软雅黑" panose="020B0503020204020204" pitchFamily="34" charset="-122"/>
                <a:ea typeface="微软雅黑" panose="020B0503020204020204" pitchFamily="34" charset="-122"/>
              </a:rPr>
              <a:t>2023</a:t>
            </a:r>
            <a:r>
              <a:rPr lang="zh-CN" altLang="en-US" sz="1100">
                <a:latin typeface="微软雅黑" panose="020B0503020204020204" pitchFamily="34" charset="-122"/>
                <a:ea typeface="微软雅黑" panose="020B0503020204020204" pitchFamily="34" charset="-122"/>
              </a:rPr>
              <a:t>年</a:t>
            </a:r>
            <a:r>
              <a:rPr lang="en-US" altLang="zh-CN" sz="1100">
                <a:latin typeface="微软雅黑" panose="020B0503020204020204" pitchFamily="34" charset="-122"/>
                <a:ea typeface="微软雅黑" panose="020B0503020204020204" pitchFamily="34" charset="-122"/>
              </a:rPr>
              <a:t>4</a:t>
            </a:r>
            <a:r>
              <a:rPr lang="zh-CN" altLang="en-US" sz="1100">
                <a:latin typeface="微软雅黑" panose="020B0503020204020204" pitchFamily="34" charset="-122"/>
                <a:ea typeface="微软雅黑" panose="020B0503020204020204" pitchFamily="34" charset="-122"/>
              </a:rPr>
              <a:t>月，全国六大区环比</a:t>
            </a:r>
            <a:r>
              <a:rPr lang="en-US" altLang="zh-CN" sz="110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月均有不同程度的下降。华东地区环比下降了</a:t>
            </a:r>
            <a:r>
              <a:rPr lang="en-US" altLang="zh-CN" sz="1100">
                <a:latin typeface="微软雅黑" panose="020B0503020204020204" pitchFamily="34" charset="-122"/>
                <a:ea typeface="微软雅黑" panose="020B0503020204020204" pitchFamily="34" charset="-122"/>
              </a:rPr>
              <a:t>8.5%</a:t>
            </a:r>
            <a:r>
              <a:rPr lang="zh-CN" altLang="en-US" sz="1100">
                <a:latin typeface="微软雅黑" panose="020B0503020204020204" pitchFamily="34" charset="-122"/>
                <a:ea typeface="微软雅黑" panose="020B0503020204020204" pitchFamily="34" charset="-122"/>
              </a:rPr>
              <a:t>，二手车交易量为</a:t>
            </a:r>
            <a:r>
              <a:rPr lang="en-US" altLang="zh-CN" sz="1100">
                <a:latin typeface="微软雅黑" panose="020B0503020204020204" pitchFamily="34" charset="-122"/>
                <a:ea typeface="微软雅黑" panose="020B0503020204020204" pitchFamily="34" charset="-122"/>
              </a:rPr>
              <a:t>43.01</a:t>
            </a:r>
            <a:r>
              <a:rPr lang="zh-CN" altLang="en-US" sz="1100">
                <a:latin typeface="微软雅黑" panose="020B0503020204020204" pitchFamily="34" charset="-122"/>
                <a:ea typeface="微软雅黑" panose="020B0503020204020204" pitchFamily="34" charset="-122"/>
              </a:rPr>
              <a:t>万辆，下降了</a:t>
            </a:r>
            <a:r>
              <a:rPr lang="en-US" altLang="zh-CN" sz="1100">
                <a:latin typeface="微软雅黑" panose="020B0503020204020204" pitchFamily="34" charset="-122"/>
                <a:ea typeface="微软雅黑" panose="020B0503020204020204" pitchFamily="34" charset="-122"/>
              </a:rPr>
              <a:t>4</a:t>
            </a:r>
            <a:r>
              <a:rPr lang="zh-CN" altLang="en-US" sz="1100">
                <a:latin typeface="微软雅黑" panose="020B0503020204020204" pitchFamily="34" charset="-122"/>
                <a:ea typeface="微软雅黑" panose="020B0503020204020204" pitchFamily="34" charset="-122"/>
              </a:rPr>
              <a:t>万辆，本月华东各省交易量环比</a:t>
            </a:r>
            <a:r>
              <a:rPr lang="en-US" altLang="zh-CN" sz="110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月份均出现下降，其中上海降幅最为明显，环比下降了</a:t>
            </a:r>
            <a:r>
              <a:rPr lang="en-US" altLang="zh-CN" sz="1100">
                <a:latin typeface="微软雅黑" panose="020B0503020204020204" pitchFamily="34" charset="-122"/>
                <a:ea typeface="微软雅黑" panose="020B0503020204020204" pitchFamily="34" charset="-122"/>
              </a:rPr>
              <a:t>18.6%</a:t>
            </a:r>
            <a:r>
              <a:rPr lang="zh-CN" altLang="en-US" sz="1100">
                <a:latin typeface="微软雅黑" panose="020B0503020204020204" pitchFamily="34" charset="-122"/>
                <a:ea typeface="微软雅黑" panose="020B0503020204020204" pitchFamily="34" charset="-122"/>
              </a:rPr>
              <a:t>，其次是江西省环比下降了</a:t>
            </a:r>
            <a:r>
              <a:rPr lang="en-US" altLang="zh-CN" sz="1100">
                <a:latin typeface="微软雅黑" panose="020B0503020204020204" pitchFamily="34" charset="-122"/>
                <a:ea typeface="微软雅黑" panose="020B0503020204020204" pitchFamily="34" charset="-122"/>
              </a:rPr>
              <a:t>10.6%</a:t>
            </a:r>
            <a:r>
              <a:rPr lang="zh-CN" altLang="en-US" sz="1100">
                <a:latin typeface="微软雅黑" panose="020B0503020204020204" pitchFamily="34" charset="-122"/>
                <a:ea typeface="微软雅黑" panose="020B0503020204020204" pitchFamily="34" charset="-122"/>
              </a:rPr>
              <a:t>。</a:t>
            </a:r>
          </a:p>
          <a:p>
            <a:pPr indent="266700">
              <a:lnSpc>
                <a:spcPct val="150000"/>
              </a:lnSpc>
            </a:pPr>
            <a:r>
              <a:rPr lang="zh-CN" altLang="en-US" sz="1100">
                <a:latin typeface="微软雅黑" panose="020B0503020204020204" pitchFamily="34" charset="-122"/>
                <a:ea typeface="微软雅黑" panose="020B0503020204020204" pitchFamily="34" charset="-122"/>
              </a:rPr>
              <a:t>中南地区二手车交易量为</a:t>
            </a:r>
            <a:r>
              <a:rPr lang="en-US" altLang="zh-CN" sz="1100">
                <a:latin typeface="微软雅黑" panose="020B0503020204020204" pitchFamily="34" charset="-122"/>
                <a:ea typeface="微软雅黑" panose="020B0503020204020204" pitchFamily="34" charset="-122"/>
              </a:rPr>
              <a:t>42.76</a:t>
            </a:r>
            <a:r>
              <a:rPr lang="zh-CN" altLang="en-US" sz="1100">
                <a:latin typeface="微软雅黑" panose="020B0503020204020204" pitchFamily="34" charset="-122"/>
                <a:ea typeface="微软雅黑" panose="020B0503020204020204" pitchFamily="34" charset="-122"/>
              </a:rPr>
              <a:t>万辆，环比下降</a:t>
            </a:r>
            <a:r>
              <a:rPr lang="en-US" altLang="zh-CN" sz="1100">
                <a:latin typeface="微软雅黑" panose="020B0503020204020204" pitchFamily="34" charset="-122"/>
                <a:ea typeface="微软雅黑" panose="020B0503020204020204" pitchFamily="34" charset="-122"/>
              </a:rPr>
              <a:t>6.6%</a:t>
            </a:r>
            <a:r>
              <a:rPr lang="zh-CN" altLang="en-US" sz="1100">
                <a:latin typeface="微软雅黑" panose="020B0503020204020204" pitchFamily="34" charset="-122"/>
                <a:ea typeface="微软雅黑" panose="020B0503020204020204" pitchFamily="34" charset="-122"/>
              </a:rPr>
              <a:t>，减少了</a:t>
            </a:r>
            <a:r>
              <a:rPr lang="en-US" altLang="zh-CN" sz="110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万辆。二手车交易最为活跃的广东省本月下降了</a:t>
            </a:r>
            <a:r>
              <a:rPr lang="en-US" altLang="zh-CN" sz="1100">
                <a:latin typeface="微软雅黑" panose="020B0503020204020204" pitchFamily="34" charset="-122"/>
                <a:ea typeface="微软雅黑" panose="020B0503020204020204" pitchFamily="34" charset="-122"/>
              </a:rPr>
              <a:t>5.1%</a:t>
            </a:r>
            <a:r>
              <a:rPr lang="zh-CN" altLang="en-US" sz="1100">
                <a:latin typeface="微软雅黑" panose="020B0503020204020204" pitchFamily="34" charset="-122"/>
                <a:ea typeface="微软雅黑" panose="020B0503020204020204" pitchFamily="34" charset="-122"/>
              </a:rPr>
              <a:t>，河南、海南两省本月降幅较大，环比</a:t>
            </a:r>
            <a:r>
              <a:rPr lang="en-US" altLang="zh-CN" sz="110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月份分别下降了</a:t>
            </a:r>
            <a:r>
              <a:rPr lang="en-US" altLang="zh-CN" sz="1100">
                <a:latin typeface="微软雅黑" panose="020B0503020204020204" pitchFamily="34" charset="-122"/>
                <a:ea typeface="微软雅黑" panose="020B0503020204020204" pitchFamily="34" charset="-122"/>
              </a:rPr>
              <a:t>10.3%</a:t>
            </a:r>
            <a:r>
              <a:rPr lang="zh-CN" altLang="en-US" sz="1100">
                <a:latin typeface="微软雅黑" panose="020B0503020204020204" pitchFamily="34" charset="-122"/>
                <a:ea typeface="微软雅黑" panose="020B0503020204020204" pitchFamily="34" charset="-122"/>
              </a:rPr>
              <a:t>和</a:t>
            </a:r>
            <a:r>
              <a:rPr lang="en-US" altLang="zh-CN" sz="1100">
                <a:latin typeface="微软雅黑" panose="020B0503020204020204" pitchFamily="34" charset="-122"/>
                <a:ea typeface="微软雅黑" panose="020B0503020204020204" pitchFamily="34" charset="-122"/>
              </a:rPr>
              <a:t>13.1%</a:t>
            </a:r>
            <a:r>
              <a:rPr lang="zh-CN" altLang="en-US" sz="1100">
                <a:latin typeface="微软雅黑" panose="020B0503020204020204" pitchFamily="34" charset="-122"/>
                <a:ea typeface="微软雅黑" panose="020B0503020204020204" pitchFamily="34" charset="-122"/>
              </a:rPr>
              <a:t>。</a:t>
            </a:r>
          </a:p>
          <a:p>
            <a:pPr indent="266700">
              <a:lnSpc>
                <a:spcPct val="150000"/>
              </a:lnSpc>
            </a:pPr>
            <a:r>
              <a:rPr lang="zh-CN" altLang="en-US" sz="1100">
                <a:latin typeface="微软雅黑" panose="020B0503020204020204" pitchFamily="34" charset="-122"/>
                <a:ea typeface="微软雅黑" panose="020B0503020204020204" pitchFamily="34" charset="-122"/>
              </a:rPr>
              <a:t>华北地区二手车交易量为</a:t>
            </a:r>
            <a:r>
              <a:rPr lang="en-US" altLang="zh-CN" sz="1100">
                <a:latin typeface="微软雅黑" panose="020B0503020204020204" pitchFamily="34" charset="-122"/>
                <a:ea typeface="微软雅黑" panose="020B0503020204020204" pitchFamily="34" charset="-122"/>
              </a:rPr>
              <a:t>19.85</a:t>
            </a:r>
            <a:r>
              <a:rPr lang="zh-CN" altLang="en-US" sz="1100">
                <a:latin typeface="微软雅黑" panose="020B0503020204020204" pitchFamily="34" charset="-122"/>
                <a:ea typeface="微软雅黑" panose="020B0503020204020204" pitchFamily="34" charset="-122"/>
              </a:rPr>
              <a:t>万辆，环比下降</a:t>
            </a:r>
            <a:r>
              <a:rPr lang="en-US" altLang="zh-CN" sz="1100">
                <a:latin typeface="微软雅黑" panose="020B0503020204020204" pitchFamily="34" charset="-122"/>
                <a:ea typeface="微软雅黑" panose="020B0503020204020204" pitchFamily="34" charset="-122"/>
              </a:rPr>
              <a:t>5.2%</a:t>
            </a:r>
            <a:r>
              <a:rPr lang="zh-CN" altLang="en-US" sz="1100">
                <a:latin typeface="微软雅黑" panose="020B0503020204020204" pitchFamily="34" charset="-122"/>
                <a:ea typeface="微软雅黑" panose="020B0503020204020204" pitchFamily="34" charset="-122"/>
              </a:rPr>
              <a:t>，下降了</a:t>
            </a:r>
            <a:r>
              <a:rPr lang="en-US" altLang="zh-CN" sz="1100">
                <a:latin typeface="微软雅黑" panose="020B0503020204020204" pitchFamily="34" charset="-122"/>
                <a:ea typeface="微软雅黑" panose="020B0503020204020204" pitchFamily="34" charset="-122"/>
              </a:rPr>
              <a:t>1.1</a:t>
            </a:r>
            <a:r>
              <a:rPr lang="zh-CN" altLang="en-US" sz="1100">
                <a:latin typeface="微软雅黑" panose="020B0503020204020204" pitchFamily="34" charset="-122"/>
                <a:ea typeface="微软雅黑" panose="020B0503020204020204" pitchFamily="34" charset="-122"/>
              </a:rPr>
              <a:t>万辆，北京、河北是华北地区中交易最活跃的地区，北京环比</a:t>
            </a:r>
            <a:r>
              <a:rPr lang="en-US" altLang="zh-CN" sz="110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月份下降了</a:t>
            </a:r>
            <a:r>
              <a:rPr lang="en-US" altLang="zh-CN" sz="1100">
                <a:latin typeface="微软雅黑" panose="020B0503020204020204" pitchFamily="34" charset="-122"/>
                <a:ea typeface="微软雅黑" panose="020B0503020204020204" pitchFamily="34" charset="-122"/>
              </a:rPr>
              <a:t>8.1%</a:t>
            </a:r>
            <a:r>
              <a:rPr lang="zh-CN" altLang="en-US" sz="1100">
                <a:latin typeface="微软雅黑" panose="020B0503020204020204" pitchFamily="34" charset="-122"/>
                <a:ea typeface="微软雅黑" panose="020B0503020204020204" pitchFamily="34" charset="-122"/>
              </a:rPr>
              <a:t>，河北环比小幅下降了</a:t>
            </a:r>
            <a:r>
              <a:rPr lang="en-US" altLang="zh-CN" sz="1100">
                <a:latin typeface="微软雅黑" panose="020B0503020204020204" pitchFamily="34" charset="-122"/>
                <a:ea typeface="微软雅黑" panose="020B0503020204020204" pitchFamily="34" charset="-122"/>
              </a:rPr>
              <a:t>2.5%</a:t>
            </a:r>
            <a:r>
              <a:rPr lang="zh-CN" altLang="en-US" sz="1100">
                <a:latin typeface="微软雅黑" panose="020B0503020204020204" pitchFamily="34" charset="-122"/>
                <a:ea typeface="微软雅黑" panose="020B0503020204020204" pitchFamily="34" charset="-122"/>
              </a:rPr>
              <a:t>。</a:t>
            </a:r>
          </a:p>
          <a:p>
            <a:pPr indent="266700">
              <a:lnSpc>
                <a:spcPct val="150000"/>
              </a:lnSpc>
            </a:pPr>
            <a:r>
              <a:rPr lang="zh-CN" altLang="en-US" sz="1100">
                <a:latin typeface="微软雅黑" panose="020B0503020204020204" pitchFamily="34" charset="-122"/>
                <a:ea typeface="微软雅黑" panose="020B0503020204020204" pitchFamily="34" charset="-122"/>
              </a:rPr>
              <a:t>西南是本月降幅最小的地区，环比</a:t>
            </a:r>
            <a:r>
              <a:rPr lang="en-US" altLang="zh-CN" sz="110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月份下降了</a:t>
            </a:r>
            <a:r>
              <a:rPr lang="en-US" altLang="zh-CN" sz="110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，二手车交易量为</a:t>
            </a:r>
            <a:r>
              <a:rPr lang="en-US" altLang="zh-CN" sz="1100">
                <a:latin typeface="微软雅黑" panose="020B0503020204020204" pitchFamily="34" charset="-122"/>
                <a:ea typeface="微软雅黑" panose="020B0503020204020204" pitchFamily="34" charset="-122"/>
              </a:rPr>
              <a:t>24.28</a:t>
            </a:r>
            <a:r>
              <a:rPr lang="zh-CN" altLang="en-US" sz="1100">
                <a:latin typeface="微软雅黑" panose="020B0503020204020204" pitchFamily="34" charset="-122"/>
                <a:ea typeface="微软雅黑" panose="020B0503020204020204" pitchFamily="34" charset="-122"/>
              </a:rPr>
              <a:t>万辆，下降了</a:t>
            </a:r>
            <a:r>
              <a:rPr lang="en-US" altLang="zh-CN" sz="1100">
                <a:latin typeface="微软雅黑" panose="020B0503020204020204" pitchFamily="34" charset="-122"/>
                <a:ea typeface="微软雅黑" panose="020B0503020204020204" pitchFamily="34" charset="-122"/>
              </a:rPr>
              <a:t>0.7</a:t>
            </a:r>
            <a:r>
              <a:rPr lang="zh-CN" altLang="en-US" sz="1100">
                <a:latin typeface="微软雅黑" panose="020B0503020204020204" pitchFamily="34" charset="-122"/>
                <a:ea typeface="微软雅黑" panose="020B0503020204020204" pitchFamily="34" charset="-122"/>
              </a:rPr>
              <a:t>万辆。重庆、贵州两省是西南地区里唯一正增长的省份，分别增长了</a:t>
            </a:r>
            <a:r>
              <a:rPr lang="en-US" altLang="zh-CN" sz="1100">
                <a:latin typeface="微软雅黑" panose="020B0503020204020204" pitchFamily="34" charset="-122"/>
                <a:ea typeface="微软雅黑" panose="020B0503020204020204" pitchFamily="34" charset="-122"/>
              </a:rPr>
              <a:t>8.1%</a:t>
            </a:r>
            <a:r>
              <a:rPr lang="zh-CN" altLang="en-US" sz="1100">
                <a:latin typeface="微软雅黑" panose="020B0503020204020204" pitchFamily="34" charset="-122"/>
                <a:ea typeface="微软雅黑" panose="020B0503020204020204" pitchFamily="34" charset="-122"/>
              </a:rPr>
              <a:t>和</a:t>
            </a:r>
            <a:r>
              <a:rPr lang="en-US" altLang="zh-CN" sz="1100">
                <a:latin typeface="微软雅黑" panose="020B0503020204020204" pitchFamily="34" charset="-122"/>
                <a:ea typeface="微软雅黑" panose="020B0503020204020204" pitchFamily="34" charset="-122"/>
              </a:rPr>
              <a:t>2.3%</a:t>
            </a:r>
            <a:r>
              <a:rPr lang="zh-CN" altLang="en-US" sz="1100">
                <a:latin typeface="微软雅黑" panose="020B0503020204020204" pitchFamily="34" charset="-122"/>
                <a:ea typeface="微软雅黑" panose="020B0503020204020204" pitchFamily="34" charset="-122"/>
              </a:rPr>
              <a:t>。</a:t>
            </a:r>
          </a:p>
          <a:p>
            <a:pPr indent="266700">
              <a:lnSpc>
                <a:spcPct val="150000"/>
              </a:lnSpc>
            </a:pPr>
            <a:r>
              <a:rPr lang="zh-CN" altLang="en-US" sz="1100">
                <a:latin typeface="微软雅黑" panose="020B0503020204020204" pitchFamily="34" charset="-122"/>
                <a:ea typeface="微软雅黑" panose="020B0503020204020204" pitchFamily="34" charset="-122"/>
              </a:rPr>
              <a:t>东北地区环比下降</a:t>
            </a:r>
            <a:r>
              <a:rPr lang="en-US" altLang="zh-CN" sz="1100">
                <a:latin typeface="微软雅黑" panose="020B0503020204020204" pitchFamily="34" charset="-122"/>
                <a:ea typeface="微软雅黑" panose="020B0503020204020204" pitchFamily="34" charset="-122"/>
              </a:rPr>
              <a:t>9.4%</a:t>
            </a:r>
            <a:r>
              <a:rPr lang="zh-CN" altLang="en-US" sz="1100">
                <a:latin typeface="微软雅黑" panose="020B0503020204020204" pitchFamily="34" charset="-122"/>
                <a:ea typeface="微软雅黑" panose="020B0503020204020204" pitchFamily="34" charset="-122"/>
              </a:rPr>
              <a:t>，二手车交易量为</a:t>
            </a:r>
            <a:r>
              <a:rPr lang="en-US" altLang="zh-CN" sz="1100">
                <a:latin typeface="微软雅黑" panose="020B0503020204020204" pitchFamily="34" charset="-122"/>
                <a:ea typeface="微软雅黑" panose="020B0503020204020204" pitchFamily="34" charset="-122"/>
              </a:rPr>
              <a:t>10.35</a:t>
            </a:r>
            <a:r>
              <a:rPr lang="zh-CN" altLang="en-US" sz="1100">
                <a:latin typeface="微软雅黑" panose="020B0503020204020204" pitchFamily="34" charset="-122"/>
                <a:ea typeface="微软雅黑" panose="020B0503020204020204" pitchFamily="34" charset="-122"/>
              </a:rPr>
              <a:t>万辆，下降了</a:t>
            </a:r>
            <a:r>
              <a:rPr lang="en-US" altLang="zh-CN" sz="1100">
                <a:latin typeface="微软雅黑" panose="020B0503020204020204" pitchFamily="34" charset="-122"/>
                <a:ea typeface="微软雅黑" panose="020B0503020204020204" pitchFamily="34" charset="-122"/>
              </a:rPr>
              <a:t>1.1</a:t>
            </a:r>
            <a:r>
              <a:rPr lang="zh-CN" altLang="en-US" sz="1100">
                <a:latin typeface="微软雅黑" panose="020B0503020204020204" pitchFamily="34" charset="-122"/>
                <a:ea typeface="微软雅黑" panose="020B0503020204020204" pitchFamily="34" charset="-122"/>
              </a:rPr>
              <a:t>万辆。黑、吉、辽三省均出现较为明显的下降，其中吉林省降幅超过</a:t>
            </a:r>
            <a:r>
              <a:rPr lang="en-US" altLang="zh-CN" sz="1100">
                <a:latin typeface="微软雅黑" panose="020B0503020204020204" pitchFamily="34" charset="-122"/>
                <a:ea typeface="微软雅黑" panose="020B0503020204020204" pitchFamily="34" charset="-122"/>
              </a:rPr>
              <a:t>10%</a:t>
            </a:r>
            <a:r>
              <a:rPr lang="zh-CN" altLang="en-US" sz="1100">
                <a:latin typeface="微软雅黑" panose="020B0503020204020204" pitchFamily="34" charset="-122"/>
                <a:ea typeface="微软雅黑" panose="020B0503020204020204" pitchFamily="34" charset="-122"/>
              </a:rPr>
              <a:t>。</a:t>
            </a:r>
          </a:p>
          <a:p>
            <a:pPr indent="266700">
              <a:lnSpc>
                <a:spcPct val="150000"/>
              </a:lnSpc>
            </a:pPr>
            <a:r>
              <a:rPr lang="zh-CN" altLang="en-US" sz="1100">
                <a:latin typeface="微软雅黑" panose="020B0503020204020204" pitchFamily="34" charset="-122"/>
                <a:ea typeface="微软雅黑" panose="020B0503020204020204" pitchFamily="34" charset="-122"/>
              </a:rPr>
              <a:t>西北地区环比下降</a:t>
            </a:r>
            <a:r>
              <a:rPr lang="en-US" altLang="zh-CN" sz="1100">
                <a:latin typeface="微软雅黑" panose="020B0503020204020204" pitchFamily="34" charset="-122"/>
                <a:ea typeface="微软雅黑" panose="020B0503020204020204" pitchFamily="34" charset="-122"/>
              </a:rPr>
              <a:t>6.3%</a:t>
            </a:r>
            <a:r>
              <a:rPr lang="zh-CN" altLang="en-US" sz="1100">
                <a:latin typeface="微软雅黑" panose="020B0503020204020204" pitchFamily="34" charset="-122"/>
                <a:ea typeface="微软雅黑" panose="020B0503020204020204" pitchFamily="34" charset="-122"/>
              </a:rPr>
              <a:t>，二手车交易量为</a:t>
            </a:r>
            <a:r>
              <a:rPr lang="en-US" altLang="zh-CN" sz="1100">
                <a:latin typeface="微软雅黑" panose="020B0503020204020204" pitchFamily="34" charset="-122"/>
                <a:ea typeface="微软雅黑" panose="020B0503020204020204" pitchFamily="34" charset="-122"/>
              </a:rPr>
              <a:t>6.15</a:t>
            </a:r>
            <a:r>
              <a:rPr lang="zh-CN" altLang="en-US" sz="1100">
                <a:latin typeface="微软雅黑" panose="020B0503020204020204" pitchFamily="34" charset="-122"/>
                <a:ea typeface="微软雅黑" panose="020B0503020204020204" pitchFamily="34" charset="-122"/>
              </a:rPr>
              <a:t>万辆，下降了</a:t>
            </a:r>
            <a:r>
              <a:rPr lang="en-US" altLang="zh-CN" sz="1100">
                <a:latin typeface="微软雅黑" panose="020B0503020204020204" pitchFamily="34" charset="-122"/>
                <a:ea typeface="微软雅黑" panose="020B0503020204020204" pitchFamily="34" charset="-122"/>
              </a:rPr>
              <a:t>0.4</a:t>
            </a:r>
            <a:r>
              <a:rPr lang="zh-CN" altLang="en-US" sz="1100">
                <a:latin typeface="微软雅黑" panose="020B0503020204020204" pitchFamily="34" charset="-122"/>
                <a:ea typeface="微软雅黑" panose="020B0503020204020204" pitchFamily="34" charset="-122"/>
              </a:rPr>
              <a:t>万辆。</a:t>
            </a:r>
          </a:p>
        </p:txBody>
      </p:sp>
      <p:graphicFrame>
        <p:nvGraphicFramePr>
          <p:cNvPr id="105" name="图表 104">
            <a:extLst>
              <a:ext uri="{FF2B5EF4-FFF2-40B4-BE49-F238E27FC236}">
                <a16:creationId xmlns:a16="http://schemas.microsoft.com/office/drawing/2014/main" id="{00000000-0008-0000-0100-000034000000}"/>
              </a:ext>
            </a:extLst>
          </p:cNvPr>
          <p:cNvGraphicFramePr>
            <a:graphicFrameLocks/>
          </p:cNvGraphicFramePr>
          <p:nvPr/>
        </p:nvGraphicFramePr>
        <p:xfrm>
          <a:off x="4737382" y="1526242"/>
          <a:ext cx="4291157" cy="1298799"/>
        </p:xfrm>
        <a:graphic>
          <a:graphicData uri="http://schemas.openxmlformats.org/drawingml/2006/chart">
            <c:chart xmlns:c="http://schemas.openxmlformats.org/drawingml/2006/chart" xmlns:r="http://schemas.openxmlformats.org/officeDocument/2006/relationships" r:id="rId2"/>
          </a:graphicData>
        </a:graphic>
      </p:graphicFrame>
      <p:grpSp>
        <p:nvGrpSpPr>
          <p:cNvPr id="113" name="组合 112">
            <a:extLst>
              <a:ext uri="{FF2B5EF4-FFF2-40B4-BE49-F238E27FC236}">
                <a16:creationId xmlns:a16="http://schemas.microsoft.com/office/drawing/2014/main" id="{C5315345-7D30-4641-9715-3322F95DD5FE}"/>
              </a:ext>
            </a:extLst>
          </p:cNvPr>
          <p:cNvGrpSpPr/>
          <p:nvPr/>
        </p:nvGrpSpPr>
        <p:grpSpPr>
          <a:xfrm>
            <a:off x="441486" y="1108787"/>
            <a:ext cx="3600690" cy="2849349"/>
            <a:chOff x="0" y="8357"/>
            <a:chExt cx="3726374" cy="2831255"/>
          </a:xfrm>
        </p:grpSpPr>
        <p:grpSp>
          <p:nvGrpSpPr>
            <p:cNvPr id="120" name="组合 119">
              <a:extLst>
                <a:ext uri="{FF2B5EF4-FFF2-40B4-BE49-F238E27FC236}">
                  <a16:creationId xmlns:a16="http://schemas.microsoft.com/office/drawing/2014/main" id="{EB92BB70-EB5C-49F8-8FF4-A709FDAF154E}"/>
                </a:ext>
              </a:extLst>
            </p:cNvPr>
            <p:cNvGrpSpPr/>
            <p:nvPr/>
          </p:nvGrpSpPr>
          <p:grpSpPr>
            <a:xfrm>
              <a:off x="0" y="8357"/>
              <a:ext cx="3726374" cy="2831255"/>
              <a:chOff x="0" y="8357"/>
              <a:chExt cx="7358653" cy="5741611"/>
            </a:xfrm>
          </p:grpSpPr>
          <p:sp>
            <p:nvSpPr>
              <p:cNvPr id="136" name="江西">
                <a:extLst>
                  <a:ext uri="{FF2B5EF4-FFF2-40B4-BE49-F238E27FC236}">
                    <a16:creationId xmlns:a16="http://schemas.microsoft.com/office/drawing/2014/main" id="{D8FA6882-625C-4851-97B5-BE11DC57F626}"/>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7" name="黑龙江">
                <a:extLst>
                  <a:ext uri="{FF2B5EF4-FFF2-40B4-BE49-F238E27FC236}">
                    <a16:creationId xmlns:a16="http://schemas.microsoft.com/office/drawing/2014/main" id="{B5CC9AF6-3DA2-42B1-9F0A-18AC7F20BD69}"/>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8" name="湖北">
                <a:extLst>
                  <a:ext uri="{FF2B5EF4-FFF2-40B4-BE49-F238E27FC236}">
                    <a16:creationId xmlns:a16="http://schemas.microsoft.com/office/drawing/2014/main" id="{F72C9BAB-4BFA-448F-96A8-41F2F6142878}"/>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9" name="山东">
                <a:extLst>
                  <a:ext uri="{FF2B5EF4-FFF2-40B4-BE49-F238E27FC236}">
                    <a16:creationId xmlns:a16="http://schemas.microsoft.com/office/drawing/2014/main" id="{1B787260-A883-41B5-84B9-F3AEAA8CBE5C}"/>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0" name="安徽">
                <a:extLst>
                  <a:ext uri="{FF2B5EF4-FFF2-40B4-BE49-F238E27FC236}">
                    <a16:creationId xmlns:a16="http://schemas.microsoft.com/office/drawing/2014/main" id="{AF88438A-E3F1-4250-A4C9-A1415FCABA6D}"/>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1" name="山西">
                <a:extLst>
                  <a:ext uri="{FF2B5EF4-FFF2-40B4-BE49-F238E27FC236}">
                    <a16:creationId xmlns:a16="http://schemas.microsoft.com/office/drawing/2014/main" id="{13AC1D35-389A-4BA3-8542-8C2E119122EB}"/>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2" name="吉林">
                <a:extLst>
                  <a:ext uri="{FF2B5EF4-FFF2-40B4-BE49-F238E27FC236}">
                    <a16:creationId xmlns:a16="http://schemas.microsoft.com/office/drawing/2014/main" id="{7FCE889E-5493-4412-97F3-AEFDBCB45495}"/>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3" name="湖南">
                <a:extLst>
                  <a:ext uri="{FF2B5EF4-FFF2-40B4-BE49-F238E27FC236}">
                    <a16:creationId xmlns:a16="http://schemas.microsoft.com/office/drawing/2014/main" id="{7C045439-A9B1-40C8-B1E6-77C3A16AA012}"/>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4" name="江苏">
                <a:extLst>
                  <a:ext uri="{FF2B5EF4-FFF2-40B4-BE49-F238E27FC236}">
                    <a16:creationId xmlns:a16="http://schemas.microsoft.com/office/drawing/2014/main" id="{76A28571-C21F-4AA8-930C-EEC506488F5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5" name="福建">
                <a:extLst>
                  <a:ext uri="{FF2B5EF4-FFF2-40B4-BE49-F238E27FC236}">
                    <a16:creationId xmlns:a16="http://schemas.microsoft.com/office/drawing/2014/main" id="{38B5FE84-514C-4CE3-AE5A-F961BDBA9366}"/>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6" name="河南">
                <a:extLst>
                  <a:ext uri="{FF2B5EF4-FFF2-40B4-BE49-F238E27FC236}">
                    <a16:creationId xmlns:a16="http://schemas.microsoft.com/office/drawing/2014/main" id="{FE9612B2-66EC-4721-A820-D5B8C6C7CA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7" name="辽宁">
                <a:extLst>
                  <a:ext uri="{FF2B5EF4-FFF2-40B4-BE49-F238E27FC236}">
                    <a16:creationId xmlns:a16="http://schemas.microsoft.com/office/drawing/2014/main" id="{735747F5-5FAE-4AA5-A51B-EB6C1F01B30C}"/>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8" name="浙江">
                <a:extLst>
                  <a:ext uri="{FF2B5EF4-FFF2-40B4-BE49-F238E27FC236}">
                    <a16:creationId xmlns:a16="http://schemas.microsoft.com/office/drawing/2014/main" id="{D86436E5-1A50-4939-A7D2-9601B8E915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9" name="广东">
                <a:extLst>
                  <a:ext uri="{FF2B5EF4-FFF2-40B4-BE49-F238E27FC236}">
                    <a16:creationId xmlns:a16="http://schemas.microsoft.com/office/drawing/2014/main" id="{33CA27A3-2936-4C32-B51E-A3309748CC8C}"/>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0" name="天津">
                <a:extLst>
                  <a:ext uri="{FF2B5EF4-FFF2-40B4-BE49-F238E27FC236}">
                    <a16:creationId xmlns:a16="http://schemas.microsoft.com/office/drawing/2014/main" id="{D161CFBC-B393-4895-ABEE-126BFF7690DD}"/>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1" name="北京">
                <a:extLst>
                  <a:ext uri="{FF2B5EF4-FFF2-40B4-BE49-F238E27FC236}">
                    <a16:creationId xmlns:a16="http://schemas.microsoft.com/office/drawing/2014/main" id="{3A2AAFF0-BA2B-4810-A704-D959B326F5B1}"/>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2" name="河北">
                <a:extLst>
                  <a:ext uri="{FF2B5EF4-FFF2-40B4-BE49-F238E27FC236}">
                    <a16:creationId xmlns:a16="http://schemas.microsoft.com/office/drawing/2014/main" id="{0A285607-3A50-4659-AF59-4A150AFF668A}"/>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3" name="内蒙古">
                <a:extLst>
                  <a:ext uri="{FF2B5EF4-FFF2-40B4-BE49-F238E27FC236}">
                    <a16:creationId xmlns:a16="http://schemas.microsoft.com/office/drawing/2014/main" id="{88FE07AE-64FE-4E43-8AEC-508A3B08DD46}"/>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4" name="陕西">
                <a:extLst>
                  <a:ext uri="{FF2B5EF4-FFF2-40B4-BE49-F238E27FC236}">
                    <a16:creationId xmlns:a16="http://schemas.microsoft.com/office/drawing/2014/main" id="{3E11E0AB-571B-404C-B7E7-148D1AF0AB5C}"/>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5" name="重庆">
                <a:extLst>
                  <a:ext uri="{FF2B5EF4-FFF2-40B4-BE49-F238E27FC236}">
                    <a16:creationId xmlns:a16="http://schemas.microsoft.com/office/drawing/2014/main" id="{AB25F43D-B831-4670-B532-D98239644F6E}"/>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6" name="广西">
                <a:extLst>
                  <a:ext uri="{FF2B5EF4-FFF2-40B4-BE49-F238E27FC236}">
                    <a16:creationId xmlns:a16="http://schemas.microsoft.com/office/drawing/2014/main" id="{7C8A7AFB-8D95-4894-8F3E-E34D299B03B2}"/>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7" name="云南">
                <a:extLst>
                  <a:ext uri="{FF2B5EF4-FFF2-40B4-BE49-F238E27FC236}">
                    <a16:creationId xmlns:a16="http://schemas.microsoft.com/office/drawing/2014/main" id="{C3D79F74-BF50-4EF6-92A8-CD241E5D6E8A}"/>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8" name="青海">
                <a:extLst>
                  <a:ext uri="{FF2B5EF4-FFF2-40B4-BE49-F238E27FC236}">
                    <a16:creationId xmlns:a16="http://schemas.microsoft.com/office/drawing/2014/main" id="{30BB5E66-1603-4793-BBF4-E1EEC6231364}"/>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9" name="西藏">
                <a:extLst>
                  <a:ext uri="{FF2B5EF4-FFF2-40B4-BE49-F238E27FC236}">
                    <a16:creationId xmlns:a16="http://schemas.microsoft.com/office/drawing/2014/main" id="{736AB9CE-BBB2-499D-B010-7E59D0F7EB28}"/>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0" name="新疆">
                <a:extLst>
                  <a:ext uri="{FF2B5EF4-FFF2-40B4-BE49-F238E27FC236}">
                    <a16:creationId xmlns:a16="http://schemas.microsoft.com/office/drawing/2014/main" id="{478AADF1-1735-4009-B095-2F311C04032C}"/>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1" name="宁夏">
                <a:extLst>
                  <a:ext uri="{FF2B5EF4-FFF2-40B4-BE49-F238E27FC236}">
                    <a16:creationId xmlns:a16="http://schemas.microsoft.com/office/drawing/2014/main" id="{29FFADEF-7C41-4B94-9F22-927D32EF82EE}"/>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2" name="甘肃">
                <a:extLst>
                  <a:ext uri="{FF2B5EF4-FFF2-40B4-BE49-F238E27FC236}">
                    <a16:creationId xmlns:a16="http://schemas.microsoft.com/office/drawing/2014/main" id="{AAE59339-0BA3-4A1D-950A-BE1D2C33606E}"/>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3" name="四川">
                <a:extLst>
                  <a:ext uri="{FF2B5EF4-FFF2-40B4-BE49-F238E27FC236}">
                    <a16:creationId xmlns:a16="http://schemas.microsoft.com/office/drawing/2014/main" id="{6C6EC094-7399-4AD5-8F83-45A6C661051D}"/>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4" name="贵州">
                <a:extLst>
                  <a:ext uri="{FF2B5EF4-FFF2-40B4-BE49-F238E27FC236}">
                    <a16:creationId xmlns:a16="http://schemas.microsoft.com/office/drawing/2014/main" id="{85BF7CD5-40B3-465F-8555-76498DB86B37}"/>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5" name="组合 164">
                <a:extLst>
                  <a:ext uri="{FF2B5EF4-FFF2-40B4-BE49-F238E27FC236}">
                    <a16:creationId xmlns:a16="http://schemas.microsoft.com/office/drawing/2014/main" id="{077C0B25-0473-401A-848B-EE029E1BD58B}"/>
                  </a:ext>
                </a:extLst>
              </p:cNvPr>
              <p:cNvGrpSpPr/>
              <p:nvPr/>
            </p:nvGrpSpPr>
            <p:grpSpPr>
              <a:xfrm>
                <a:off x="4893792" y="5020547"/>
                <a:ext cx="78932" cy="65777"/>
                <a:chOff x="4893792" y="5020547"/>
                <a:chExt cx="78932" cy="65777"/>
              </a:xfrm>
              <a:solidFill>
                <a:srgbClr val="0070BC"/>
              </a:solidFill>
            </p:grpSpPr>
            <p:sp>
              <p:nvSpPr>
                <p:cNvPr id="216" name="Freeform 75">
                  <a:extLst>
                    <a:ext uri="{FF2B5EF4-FFF2-40B4-BE49-F238E27FC236}">
                      <a16:creationId xmlns:a16="http://schemas.microsoft.com/office/drawing/2014/main" id="{A6E1EB1A-643C-480B-8FF9-33502DEBE805}"/>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7" name="Freeform 105">
                  <a:extLst>
                    <a:ext uri="{FF2B5EF4-FFF2-40B4-BE49-F238E27FC236}">
                      <a16:creationId xmlns:a16="http://schemas.microsoft.com/office/drawing/2014/main" id="{4FA0B3CE-05DE-4E47-AC41-1DB610CFE979}"/>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166" name="台湾">
                <a:extLst>
                  <a:ext uri="{FF2B5EF4-FFF2-40B4-BE49-F238E27FC236}">
                    <a16:creationId xmlns:a16="http://schemas.microsoft.com/office/drawing/2014/main" id="{0D3E456E-9916-4BB3-AE0B-BC2EFD06886B}"/>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7" name="海南">
                <a:extLst>
                  <a:ext uri="{FF2B5EF4-FFF2-40B4-BE49-F238E27FC236}">
                    <a16:creationId xmlns:a16="http://schemas.microsoft.com/office/drawing/2014/main" id="{141DDB7F-5E97-4822-B97B-6A5262513E66}"/>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8" name="组合 167">
                <a:extLst>
                  <a:ext uri="{FF2B5EF4-FFF2-40B4-BE49-F238E27FC236}">
                    <a16:creationId xmlns:a16="http://schemas.microsoft.com/office/drawing/2014/main" id="{5132BCE0-37A9-426B-9333-00169D93DFFE}"/>
                  </a:ext>
                </a:extLst>
              </p:cNvPr>
              <p:cNvGrpSpPr/>
              <p:nvPr/>
            </p:nvGrpSpPr>
            <p:grpSpPr>
              <a:xfrm>
                <a:off x="5775201" y="3468215"/>
                <a:ext cx="131554" cy="184175"/>
                <a:chOff x="5775201" y="3468215"/>
                <a:chExt cx="131554" cy="184175"/>
              </a:xfrm>
              <a:solidFill>
                <a:srgbClr val="0070BC"/>
              </a:solidFill>
            </p:grpSpPr>
            <p:grpSp>
              <p:nvGrpSpPr>
                <p:cNvPr id="211" name="组合 210">
                  <a:extLst>
                    <a:ext uri="{FF2B5EF4-FFF2-40B4-BE49-F238E27FC236}">
                      <a16:creationId xmlns:a16="http://schemas.microsoft.com/office/drawing/2014/main" id="{A9A287EF-5797-4DC0-9D91-B4D8CA2E1E9F}"/>
                    </a:ext>
                  </a:extLst>
                </p:cNvPr>
                <p:cNvGrpSpPr/>
                <p:nvPr/>
              </p:nvGrpSpPr>
              <p:grpSpPr>
                <a:xfrm>
                  <a:off x="5775201" y="3468215"/>
                  <a:ext cx="131554" cy="184175"/>
                  <a:chOff x="5775201" y="3468215"/>
                  <a:chExt cx="131554" cy="184175"/>
                </a:xfrm>
                <a:grpFill/>
              </p:grpSpPr>
              <p:sp>
                <p:nvSpPr>
                  <p:cNvPr id="213" name="上海">
                    <a:extLst>
                      <a:ext uri="{FF2B5EF4-FFF2-40B4-BE49-F238E27FC236}">
                        <a16:creationId xmlns:a16="http://schemas.microsoft.com/office/drawing/2014/main" id="{FE5EE976-510D-4266-9A02-85831ED8C42F}"/>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4" name="Freeform 108">
                    <a:extLst>
                      <a:ext uri="{FF2B5EF4-FFF2-40B4-BE49-F238E27FC236}">
                        <a16:creationId xmlns:a16="http://schemas.microsoft.com/office/drawing/2014/main" id="{14D0AD6F-97D6-43FB-87E0-7233FCEBDE7C}"/>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5" name="Freeform 109">
                    <a:extLst>
                      <a:ext uri="{FF2B5EF4-FFF2-40B4-BE49-F238E27FC236}">
                        <a16:creationId xmlns:a16="http://schemas.microsoft.com/office/drawing/2014/main" id="{71A1354B-534F-4695-94B7-D257C1C2468F}"/>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212" name="Freeform 110">
                  <a:extLst>
                    <a:ext uri="{FF2B5EF4-FFF2-40B4-BE49-F238E27FC236}">
                      <a16:creationId xmlns:a16="http://schemas.microsoft.com/office/drawing/2014/main" id="{E3188D01-B274-4F8B-9479-FCB5E8550429}"/>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169" name="组合 168">
                <a:extLst>
                  <a:ext uri="{FF2B5EF4-FFF2-40B4-BE49-F238E27FC236}">
                    <a16:creationId xmlns:a16="http://schemas.microsoft.com/office/drawing/2014/main" id="{CB505AFD-14B4-45C3-8B1C-D49A8DE7F8C7}"/>
                  </a:ext>
                </a:extLst>
              </p:cNvPr>
              <p:cNvGrpSpPr/>
              <p:nvPr/>
            </p:nvGrpSpPr>
            <p:grpSpPr>
              <a:xfrm>
                <a:off x="1091453" y="807169"/>
                <a:ext cx="5674650" cy="4942799"/>
                <a:chOff x="1091453" y="807169"/>
                <a:chExt cx="5674650" cy="4942799"/>
              </a:xfrm>
            </p:grpSpPr>
            <p:sp>
              <p:nvSpPr>
                <p:cNvPr id="177" name="TextBox 92">
                  <a:extLst>
                    <a:ext uri="{FF2B5EF4-FFF2-40B4-BE49-F238E27FC236}">
                      <a16:creationId xmlns:a16="http://schemas.microsoft.com/office/drawing/2014/main" id="{77EA77DE-6D63-4C67-90EE-13D86AAB7A67}"/>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178" name="TextBox 93">
                  <a:extLst>
                    <a:ext uri="{FF2B5EF4-FFF2-40B4-BE49-F238E27FC236}">
                      <a16:creationId xmlns:a16="http://schemas.microsoft.com/office/drawing/2014/main" id="{2DEA5444-1B62-4469-8115-88010D980331}"/>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179" name="TextBox 94">
                  <a:extLst>
                    <a:ext uri="{FF2B5EF4-FFF2-40B4-BE49-F238E27FC236}">
                      <a16:creationId xmlns:a16="http://schemas.microsoft.com/office/drawing/2014/main" id="{97807D43-8B5F-4C29-951C-8497AC94F566}"/>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180" name="TextBox 95">
                  <a:extLst>
                    <a:ext uri="{FF2B5EF4-FFF2-40B4-BE49-F238E27FC236}">
                      <a16:creationId xmlns:a16="http://schemas.microsoft.com/office/drawing/2014/main" id="{0E3727B3-FE18-4858-95D7-F46520D799DF}"/>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181" name="TextBox 96">
                  <a:extLst>
                    <a:ext uri="{FF2B5EF4-FFF2-40B4-BE49-F238E27FC236}">
                      <a16:creationId xmlns:a16="http://schemas.microsoft.com/office/drawing/2014/main" id="{74D9158F-B37A-4FA4-B7E1-2606964CA9CD}"/>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182" name="TextBox 98">
                  <a:extLst>
                    <a:ext uri="{FF2B5EF4-FFF2-40B4-BE49-F238E27FC236}">
                      <a16:creationId xmlns:a16="http://schemas.microsoft.com/office/drawing/2014/main" id="{B71CDE7D-C8FB-499E-8E4C-7BEDF831BB1D}"/>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183" name="TextBox 99">
                  <a:extLst>
                    <a:ext uri="{FF2B5EF4-FFF2-40B4-BE49-F238E27FC236}">
                      <a16:creationId xmlns:a16="http://schemas.microsoft.com/office/drawing/2014/main" id="{CA338923-3AE1-4640-ADC9-1C720C2DE73C}"/>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184" name="TextBox 100">
                  <a:extLst>
                    <a:ext uri="{FF2B5EF4-FFF2-40B4-BE49-F238E27FC236}">
                      <a16:creationId xmlns:a16="http://schemas.microsoft.com/office/drawing/2014/main" id="{DC98FAEC-5594-4EA2-BDA7-A52EF45367EA}"/>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185" name="TextBox 101">
                  <a:extLst>
                    <a:ext uri="{FF2B5EF4-FFF2-40B4-BE49-F238E27FC236}">
                      <a16:creationId xmlns:a16="http://schemas.microsoft.com/office/drawing/2014/main" id="{9B95BA5A-DFAC-45E4-B932-EEA2FE5DBF4D}"/>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186" name="TextBox 102">
                  <a:extLst>
                    <a:ext uri="{FF2B5EF4-FFF2-40B4-BE49-F238E27FC236}">
                      <a16:creationId xmlns:a16="http://schemas.microsoft.com/office/drawing/2014/main" id="{888617F1-CB7F-4782-9459-F711C57DE69E}"/>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187" name="TextBox 103">
                  <a:extLst>
                    <a:ext uri="{FF2B5EF4-FFF2-40B4-BE49-F238E27FC236}">
                      <a16:creationId xmlns:a16="http://schemas.microsoft.com/office/drawing/2014/main" id="{4FAD049F-F40B-47DD-BD46-45677812F89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188" name="TextBox 104">
                  <a:extLst>
                    <a:ext uri="{FF2B5EF4-FFF2-40B4-BE49-F238E27FC236}">
                      <a16:creationId xmlns:a16="http://schemas.microsoft.com/office/drawing/2014/main" id="{3DA54F06-AD85-40B0-8A57-634EFB4F4DCB}"/>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189" name="TextBox 105">
                  <a:extLst>
                    <a:ext uri="{FF2B5EF4-FFF2-40B4-BE49-F238E27FC236}">
                      <a16:creationId xmlns:a16="http://schemas.microsoft.com/office/drawing/2014/main" id="{6562A0B0-C4A4-4EEB-9F07-0B05A7E7EE65}"/>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190" name="TextBox 106">
                  <a:extLst>
                    <a:ext uri="{FF2B5EF4-FFF2-40B4-BE49-F238E27FC236}">
                      <a16:creationId xmlns:a16="http://schemas.microsoft.com/office/drawing/2014/main" id="{F1FF1D59-C0FD-4E75-9815-3A2E295E7496}"/>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191" name="TextBox 107">
                  <a:extLst>
                    <a:ext uri="{FF2B5EF4-FFF2-40B4-BE49-F238E27FC236}">
                      <a16:creationId xmlns:a16="http://schemas.microsoft.com/office/drawing/2014/main" id="{3C26603E-43BF-4FB6-BC1F-4D32E6C863C2}"/>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192" name="TextBox 108">
                  <a:extLst>
                    <a:ext uri="{FF2B5EF4-FFF2-40B4-BE49-F238E27FC236}">
                      <a16:creationId xmlns:a16="http://schemas.microsoft.com/office/drawing/2014/main" id="{F2BF1389-E122-42E9-A227-4733BF0CE1CF}"/>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193" name="TextBox 109">
                  <a:extLst>
                    <a:ext uri="{FF2B5EF4-FFF2-40B4-BE49-F238E27FC236}">
                      <a16:creationId xmlns:a16="http://schemas.microsoft.com/office/drawing/2014/main" id="{D9C0B305-B805-44A0-B821-32BB6D95C197}"/>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194" name="TextBox 110">
                  <a:extLst>
                    <a:ext uri="{FF2B5EF4-FFF2-40B4-BE49-F238E27FC236}">
                      <a16:creationId xmlns:a16="http://schemas.microsoft.com/office/drawing/2014/main" id="{254B027C-F068-439E-97AD-8A88ECAD77D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195" name="TextBox 111">
                  <a:extLst>
                    <a:ext uri="{FF2B5EF4-FFF2-40B4-BE49-F238E27FC236}">
                      <a16:creationId xmlns:a16="http://schemas.microsoft.com/office/drawing/2014/main" id="{71089D89-3F22-4DE4-B568-2D9C11F466E4}"/>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196" name="TextBox 112">
                  <a:extLst>
                    <a:ext uri="{FF2B5EF4-FFF2-40B4-BE49-F238E27FC236}">
                      <a16:creationId xmlns:a16="http://schemas.microsoft.com/office/drawing/2014/main" id="{63C5AAEF-66CC-42CA-B45D-EF838D3AD832}"/>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197" name="TextBox 113">
                  <a:extLst>
                    <a:ext uri="{FF2B5EF4-FFF2-40B4-BE49-F238E27FC236}">
                      <a16:creationId xmlns:a16="http://schemas.microsoft.com/office/drawing/2014/main" id="{4C5A06B4-F34C-4108-96B4-24AD880CFFD0}"/>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198" name="TextBox 114">
                  <a:extLst>
                    <a:ext uri="{FF2B5EF4-FFF2-40B4-BE49-F238E27FC236}">
                      <a16:creationId xmlns:a16="http://schemas.microsoft.com/office/drawing/2014/main" id="{935507BB-4AF0-4EC3-B64A-3FB8087967CF}"/>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199" name="TextBox 115">
                  <a:extLst>
                    <a:ext uri="{FF2B5EF4-FFF2-40B4-BE49-F238E27FC236}">
                      <a16:creationId xmlns:a16="http://schemas.microsoft.com/office/drawing/2014/main" id="{A5105ACD-2C3F-4EF7-9365-A54DC61F2816}"/>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200" name="TextBox 116">
                  <a:extLst>
                    <a:ext uri="{FF2B5EF4-FFF2-40B4-BE49-F238E27FC236}">
                      <a16:creationId xmlns:a16="http://schemas.microsoft.com/office/drawing/2014/main" id="{67135F54-F351-4437-BDE2-E459B8E25790}"/>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201" name="TextBox 117">
                  <a:extLst>
                    <a:ext uri="{FF2B5EF4-FFF2-40B4-BE49-F238E27FC236}">
                      <a16:creationId xmlns:a16="http://schemas.microsoft.com/office/drawing/2014/main" id="{BB055157-2EC3-422E-9651-531FBBB5E571}"/>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202" name="TextBox 118">
                  <a:extLst>
                    <a:ext uri="{FF2B5EF4-FFF2-40B4-BE49-F238E27FC236}">
                      <a16:creationId xmlns:a16="http://schemas.microsoft.com/office/drawing/2014/main" id="{9A12658B-4C33-497A-A407-657908E9173C}"/>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203" name="TextBox 119">
                  <a:extLst>
                    <a:ext uri="{FF2B5EF4-FFF2-40B4-BE49-F238E27FC236}">
                      <a16:creationId xmlns:a16="http://schemas.microsoft.com/office/drawing/2014/main" id="{CDEB707E-FFBD-4BDC-9F34-B96F3C6A6246}"/>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204" name="TextBox 120">
                  <a:extLst>
                    <a:ext uri="{FF2B5EF4-FFF2-40B4-BE49-F238E27FC236}">
                      <a16:creationId xmlns:a16="http://schemas.microsoft.com/office/drawing/2014/main" id="{65AAAA99-F956-420B-9F78-EBA67BD78D8C}"/>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205" name="TextBox 121">
                  <a:extLst>
                    <a:ext uri="{FF2B5EF4-FFF2-40B4-BE49-F238E27FC236}">
                      <a16:creationId xmlns:a16="http://schemas.microsoft.com/office/drawing/2014/main" id="{B36B9CA0-0E4D-4BAD-82A7-130FB570C6A1}"/>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206" name="TextBox 122">
                  <a:extLst>
                    <a:ext uri="{FF2B5EF4-FFF2-40B4-BE49-F238E27FC236}">
                      <a16:creationId xmlns:a16="http://schemas.microsoft.com/office/drawing/2014/main" id="{1803E36B-0C69-4896-8689-9E25135E666E}"/>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207" name="TextBox 123">
                  <a:extLst>
                    <a:ext uri="{FF2B5EF4-FFF2-40B4-BE49-F238E27FC236}">
                      <a16:creationId xmlns:a16="http://schemas.microsoft.com/office/drawing/2014/main" id="{84BE1AF2-1AB3-40C4-8E06-71057AE0E23B}"/>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208" name="TextBox 124">
                  <a:extLst>
                    <a:ext uri="{FF2B5EF4-FFF2-40B4-BE49-F238E27FC236}">
                      <a16:creationId xmlns:a16="http://schemas.microsoft.com/office/drawing/2014/main" id="{434BD1FA-86A3-4958-A33A-AD3EFDD77D5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209" name="TextBox 125">
                  <a:extLst>
                    <a:ext uri="{FF2B5EF4-FFF2-40B4-BE49-F238E27FC236}">
                      <a16:creationId xmlns:a16="http://schemas.microsoft.com/office/drawing/2014/main" id="{5DD5B264-FCA3-44FF-910F-9A1B53C40D0B}"/>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210" name="TextBox 97">
                  <a:extLst>
                    <a:ext uri="{FF2B5EF4-FFF2-40B4-BE49-F238E27FC236}">
                      <a16:creationId xmlns:a16="http://schemas.microsoft.com/office/drawing/2014/main" id="{4DFBDCEE-343E-43B9-A68C-D300EEBD0EF2}"/>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170" name="TextBox 128">
                <a:extLst>
                  <a:ext uri="{FF2B5EF4-FFF2-40B4-BE49-F238E27FC236}">
                    <a16:creationId xmlns:a16="http://schemas.microsoft.com/office/drawing/2014/main" id="{AD768769-A9D3-472F-9843-9AA5F4E5A6BD}"/>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171" name="任意多边形 52">
                <a:extLst>
                  <a:ext uri="{FF2B5EF4-FFF2-40B4-BE49-F238E27FC236}">
                    <a16:creationId xmlns:a16="http://schemas.microsoft.com/office/drawing/2014/main" id="{E8145FD8-5E68-4B9B-A800-8BBC66F5D1BE}"/>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72" name="南海诸岛">
                <a:extLst>
                  <a:ext uri="{FF2B5EF4-FFF2-40B4-BE49-F238E27FC236}">
                    <a16:creationId xmlns:a16="http://schemas.microsoft.com/office/drawing/2014/main" id="{E71CBBD4-FA29-4429-B621-D15EA0B6D3B8}"/>
                  </a:ext>
                </a:extLst>
              </p:cNvPr>
              <p:cNvGrpSpPr/>
              <p:nvPr/>
            </p:nvGrpSpPr>
            <p:grpSpPr>
              <a:xfrm>
                <a:off x="6452200" y="4518540"/>
                <a:ext cx="906453" cy="1148563"/>
                <a:chOff x="6452200" y="4518540"/>
                <a:chExt cx="906453" cy="1148563"/>
              </a:xfrm>
            </p:grpSpPr>
            <p:pic>
              <p:nvPicPr>
                <p:cNvPr id="173" name="图片 172">
                  <a:extLst>
                    <a:ext uri="{FF2B5EF4-FFF2-40B4-BE49-F238E27FC236}">
                      <a16:creationId xmlns:a16="http://schemas.microsoft.com/office/drawing/2014/main" id="{E28B1379-F57A-4B81-8CDB-35DC0038CC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174" name="矩形 173">
                  <a:extLst>
                    <a:ext uri="{FF2B5EF4-FFF2-40B4-BE49-F238E27FC236}">
                      <a16:creationId xmlns:a16="http://schemas.microsoft.com/office/drawing/2014/main" id="{87D736CF-2894-4592-918E-3A423D771D3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5" name="矩形 174">
                  <a:extLst>
                    <a:ext uri="{FF2B5EF4-FFF2-40B4-BE49-F238E27FC236}">
                      <a16:creationId xmlns:a16="http://schemas.microsoft.com/office/drawing/2014/main" id="{D3434ED4-D239-495D-88B0-CC23F0F07048}"/>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6" name="TextBox 56">
                  <a:extLst>
                    <a:ext uri="{FF2B5EF4-FFF2-40B4-BE49-F238E27FC236}">
                      <a16:creationId xmlns:a16="http://schemas.microsoft.com/office/drawing/2014/main" id="{78BB2E02-9B1D-4FC4-88E2-E3DB8171E82A}"/>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121" name="组合 120">
              <a:extLst>
                <a:ext uri="{FF2B5EF4-FFF2-40B4-BE49-F238E27FC236}">
                  <a16:creationId xmlns:a16="http://schemas.microsoft.com/office/drawing/2014/main" id="{0FAC3BE7-4C65-42F6-BC5F-3FA99AC94F28}"/>
                </a:ext>
              </a:extLst>
            </p:cNvPr>
            <p:cNvGrpSpPr/>
            <p:nvPr/>
          </p:nvGrpSpPr>
          <p:grpSpPr>
            <a:xfrm>
              <a:off x="202272" y="2113975"/>
              <a:ext cx="413931" cy="597951"/>
              <a:chOff x="202272" y="2113975"/>
              <a:chExt cx="352492" cy="565885"/>
            </a:xfrm>
          </p:grpSpPr>
          <p:grpSp>
            <p:nvGrpSpPr>
              <p:cNvPr id="122" name="组合 121">
                <a:extLst>
                  <a:ext uri="{FF2B5EF4-FFF2-40B4-BE49-F238E27FC236}">
                    <a16:creationId xmlns:a16="http://schemas.microsoft.com/office/drawing/2014/main" id="{727A2884-B014-47AB-ACB2-CA98CBED7F89}"/>
                  </a:ext>
                </a:extLst>
              </p:cNvPr>
              <p:cNvGrpSpPr/>
              <p:nvPr/>
            </p:nvGrpSpPr>
            <p:grpSpPr>
              <a:xfrm>
                <a:off x="202272" y="2161307"/>
                <a:ext cx="90694" cy="448364"/>
                <a:chOff x="202272" y="2161307"/>
                <a:chExt cx="90694" cy="448364"/>
              </a:xfrm>
            </p:grpSpPr>
            <p:sp>
              <p:nvSpPr>
                <p:cNvPr id="130" name="矩形 129">
                  <a:extLst>
                    <a:ext uri="{FF2B5EF4-FFF2-40B4-BE49-F238E27FC236}">
                      <a16:creationId xmlns:a16="http://schemas.microsoft.com/office/drawing/2014/main" id="{8CB371F2-71C1-46BC-BEFE-FF8FD2260610}"/>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1" name="矩形 130">
                  <a:extLst>
                    <a:ext uri="{FF2B5EF4-FFF2-40B4-BE49-F238E27FC236}">
                      <a16:creationId xmlns:a16="http://schemas.microsoft.com/office/drawing/2014/main" id="{964F9458-9C77-4786-B71C-81D6A71EBAA3}"/>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2" name="矩形 131">
                  <a:extLst>
                    <a:ext uri="{FF2B5EF4-FFF2-40B4-BE49-F238E27FC236}">
                      <a16:creationId xmlns:a16="http://schemas.microsoft.com/office/drawing/2014/main" id="{89A697DA-0B84-42AE-AD2B-E31131593C26}"/>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3" name="矩形 132">
                  <a:extLst>
                    <a:ext uri="{FF2B5EF4-FFF2-40B4-BE49-F238E27FC236}">
                      <a16:creationId xmlns:a16="http://schemas.microsoft.com/office/drawing/2014/main" id="{6524F65B-13BC-4553-8BE7-871597BF9F1D}"/>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4" name="矩形 133">
                  <a:extLst>
                    <a:ext uri="{FF2B5EF4-FFF2-40B4-BE49-F238E27FC236}">
                      <a16:creationId xmlns:a16="http://schemas.microsoft.com/office/drawing/2014/main" id="{005DFC4B-5959-4097-9ADF-CD1FE17766F2}"/>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5" name="矩形 134">
                  <a:extLst>
                    <a:ext uri="{FF2B5EF4-FFF2-40B4-BE49-F238E27FC236}">
                      <a16:creationId xmlns:a16="http://schemas.microsoft.com/office/drawing/2014/main" id="{7E35240D-CFC1-4389-8B3A-E1270EBE82AC}"/>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23" name="组合 122">
                <a:extLst>
                  <a:ext uri="{FF2B5EF4-FFF2-40B4-BE49-F238E27FC236}">
                    <a16:creationId xmlns:a16="http://schemas.microsoft.com/office/drawing/2014/main" id="{370AA46A-E6DF-4B08-BFBD-6D5C0515023A}"/>
                  </a:ext>
                </a:extLst>
              </p:cNvPr>
              <p:cNvGrpSpPr/>
              <p:nvPr/>
            </p:nvGrpSpPr>
            <p:grpSpPr>
              <a:xfrm>
                <a:off x="238515" y="2113975"/>
                <a:ext cx="316249" cy="565885"/>
                <a:chOff x="238515" y="2113975"/>
                <a:chExt cx="316249" cy="565885"/>
              </a:xfrm>
            </p:grpSpPr>
            <p:sp>
              <p:nvSpPr>
                <p:cNvPr id="124" name="文本框 103">
                  <a:extLst>
                    <a:ext uri="{FF2B5EF4-FFF2-40B4-BE49-F238E27FC236}">
                      <a16:creationId xmlns:a16="http://schemas.microsoft.com/office/drawing/2014/main" id="{ACC0EB31-789E-407A-8DBF-604CD839890D}"/>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5" name="文本框 105">
                  <a:extLst>
                    <a:ext uri="{FF2B5EF4-FFF2-40B4-BE49-F238E27FC236}">
                      <a16:creationId xmlns:a16="http://schemas.microsoft.com/office/drawing/2014/main" id="{D96EF6A5-FCEC-43E3-88A3-549B3B2564AC}"/>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26" name="文本框 107">
                  <a:extLst>
                    <a:ext uri="{FF2B5EF4-FFF2-40B4-BE49-F238E27FC236}">
                      <a16:creationId xmlns:a16="http://schemas.microsoft.com/office/drawing/2014/main" id="{132D91A8-C715-4E7B-B452-499740768CCC}"/>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27" name="文本框 109">
                  <a:extLst>
                    <a:ext uri="{FF2B5EF4-FFF2-40B4-BE49-F238E27FC236}">
                      <a16:creationId xmlns:a16="http://schemas.microsoft.com/office/drawing/2014/main" id="{4B8EA546-3B2A-4C58-9FBD-7842CF02613E}"/>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28" name="文本框 111">
                  <a:extLst>
                    <a:ext uri="{FF2B5EF4-FFF2-40B4-BE49-F238E27FC236}">
                      <a16:creationId xmlns:a16="http://schemas.microsoft.com/office/drawing/2014/main" id="{A6FB408F-1795-4A02-A47A-3401D3230144}"/>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29" name="文本框 113">
                  <a:extLst>
                    <a:ext uri="{FF2B5EF4-FFF2-40B4-BE49-F238E27FC236}">
                      <a16:creationId xmlns:a16="http://schemas.microsoft.com/office/drawing/2014/main" id="{923B2621-BF77-4908-84A6-ED942C19ADE0}"/>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graphicFrame>
        <p:nvGraphicFramePr>
          <p:cNvPr id="7" name="图表 6">
            <a:extLst>
              <a:ext uri="{FF2B5EF4-FFF2-40B4-BE49-F238E27FC236}">
                <a16:creationId xmlns:a16="http://schemas.microsoft.com/office/drawing/2014/main" id="{00000000-0008-0000-0200-0000BD000000}"/>
              </a:ext>
            </a:extLst>
          </p:cNvPr>
          <p:cNvGraphicFramePr>
            <a:graphicFrameLocks/>
          </p:cNvGraphicFramePr>
          <p:nvPr/>
        </p:nvGraphicFramePr>
        <p:xfrm>
          <a:off x="4204934" y="1133711"/>
          <a:ext cx="4509969" cy="282442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9995839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cs typeface="+mn-cs"/>
              </a:rPr>
              <a:t>2023</a:t>
            </a:r>
            <a:r>
              <a:rPr lang="zh-CN" altLang="en-US" sz="2000" b="1">
                <a:solidFill>
                  <a:schemeClr val="tx1"/>
                </a:solidFill>
                <a:cs typeface="+mn-cs"/>
              </a:rPr>
              <a:t>年</a:t>
            </a:r>
            <a:r>
              <a:rPr lang="zh-CN" altLang="en-US" sz="2000" b="1" dirty="0">
                <a:solidFill>
                  <a:schemeClr val="tx1"/>
                </a:solidFill>
                <a:cs typeface="+mn-cs"/>
              </a:rPr>
              <a:t>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497849" y="5390175"/>
            <a:ext cx="8480807" cy="377411"/>
          </a:xfrm>
          <a:prstGeom prst="rect">
            <a:avLst/>
          </a:prstGeom>
        </p:spPr>
        <p:txBody>
          <a:bodyPr wrap="square">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4</a:t>
            </a:r>
            <a:r>
              <a:rPr lang="zh-CN" altLang="en-US" sz="1400">
                <a:latin typeface="微软雅黑" panose="020B0503020204020204" pitchFamily="34" charset="-122"/>
                <a:ea typeface="微软雅黑" panose="020B0503020204020204" pitchFamily="34" charset="-122"/>
              </a:rPr>
              <a:t>月份</a:t>
            </a:r>
            <a:r>
              <a:rPr lang="zh-CN" altLang="en-US" sz="1400" dirty="0">
                <a:latin typeface="微软雅黑" panose="020B0503020204020204" pitchFamily="34" charset="-122"/>
                <a:ea typeface="微软雅黑" panose="020B0503020204020204" pitchFamily="34" charset="-122"/>
              </a:rPr>
              <a:t>，二手车交易均价较上月略有</a:t>
            </a:r>
            <a:r>
              <a:rPr lang="zh-CN" altLang="en-US" sz="1400">
                <a:latin typeface="微软雅黑" panose="020B0503020204020204" pitchFamily="34" charset="-122"/>
                <a:ea typeface="微软雅黑" panose="020B0503020204020204" pitchFamily="34" charset="-122"/>
              </a:rPr>
              <a:t>回落，较</a:t>
            </a:r>
            <a:r>
              <a:rPr lang="en-US" altLang="zh-CN" sz="1400">
                <a:latin typeface="微软雅黑" panose="020B0503020204020204" pitchFamily="34" charset="-122"/>
                <a:ea typeface="微软雅黑" panose="020B0503020204020204" pitchFamily="34" charset="-122"/>
              </a:rPr>
              <a:t>3</a:t>
            </a:r>
            <a:r>
              <a:rPr lang="zh-CN" altLang="en-US" sz="1400">
                <a:latin typeface="微软雅黑" panose="020B0503020204020204" pitchFamily="34" charset="-122"/>
                <a:ea typeface="微软雅黑" panose="020B0503020204020204" pitchFamily="34" charset="-122"/>
              </a:rPr>
              <a:t>月下降了</a:t>
            </a:r>
            <a:r>
              <a:rPr lang="en-US" altLang="zh-CN" sz="1400">
                <a:latin typeface="微软雅黑" panose="020B0503020204020204" pitchFamily="34" charset="-122"/>
                <a:ea typeface="微软雅黑" panose="020B0503020204020204" pitchFamily="34" charset="-122"/>
              </a:rPr>
              <a:t>0.16</a:t>
            </a:r>
            <a:r>
              <a:rPr lang="zh-CN" altLang="en-US" sz="1400">
                <a:latin typeface="微软雅黑" panose="020B0503020204020204" pitchFamily="34" charset="-122"/>
                <a:ea typeface="微软雅黑" panose="020B0503020204020204" pitchFamily="34" charset="-122"/>
              </a:rPr>
              <a:t>万</a:t>
            </a:r>
            <a:r>
              <a:rPr lang="zh-CN" altLang="en-US" sz="1400" dirty="0">
                <a:latin typeface="微软雅黑" panose="020B0503020204020204" pitchFamily="34" charset="-122"/>
                <a:ea typeface="微软雅黑" panose="020B0503020204020204" pitchFamily="34" charset="-122"/>
              </a:rPr>
              <a:t>元，较去年同期</a:t>
            </a:r>
            <a:r>
              <a:rPr lang="zh-CN" altLang="en-US" sz="1400">
                <a:latin typeface="微软雅黑" panose="020B0503020204020204" pitchFamily="34" charset="-122"/>
                <a:ea typeface="微软雅黑" panose="020B0503020204020204" pitchFamily="34" charset="-122"/>
              </a:rPr>
              <a:t>下降了</a:t>
            </a:r>
            <a:r>
              <a:rPr lang="en-US" altLang="zh-CN" sz="1400">
                <a:latin typeface="微软雅黑" panose="020B0503020204020204" pitchFamily="34" charset="-122"/>
                <a:ea typeface="微软雅黑" panose="020B0503020204020204" pitchFamily="34" charset="-122"/>
              </a:rPr>
              <a:t>0.65</a:t>
            </a:r>
            <a:r>
              <a:rPr lang="zh-CN" altLang="en-US" sz="1400">
                <a:latin typeface="微软雅黑" panose="020B0503020204020204" pitchFamily="34" charset="-122"/>
                <a:ea typeface="微软雅黑" panose="020B0503020204020204" pitchFamily="34" charset="-122"/>
              </a:rPr>
              <a:t>万</a:t>
            </a:r>
            <a:r>
              <a:rPr lang="zh-CN" altLang="en-US" sz="1400" dirty="0">
                <a:latin typeface="微软雅黑" panose="020B0503020204020204" pitchFamily="34" charset="-122"/>
                <a:ea typeface="微软雅黑" panose="020B0503020204020204" pitchFamily="34" charset="-122"/>
              </a:rPr>
              <a:t>元。</a:t>
            </a:r>
            <a:endParaRPr lang="en-US" altLang="zh-CN" sz="1400" dirty="0">
              <a:latin typeface="微软雅黑" panose="020B0503020204020204" pitchFamily="34" charset="-122"/>
              <a:ea typeface="微软雅黑" panose="020B0503020204020204" pitchFamily="34" charset="-122"/>
            </a:endParaRPr>
          </a:p>
        </p:txBody>
      </p:sp>
      <p:graphicFrame>
        <p:nvGraphicFramePr>
          <p:cNvPr id="3" name="图表 2">
            <a:extLst>
              <a:ext uri="{FF2B5EF4-FFF2-40B4-BE49-F238E27FC236}">
                <a16:creationId xmlns:a16="http://schemas.microsoft.com/office/drawing/2014/main" id="{00000000-0008-0000-0200-000006000000}"/>
              </a:ext>
            </a:extLst>
          </p:cNvPr>
          <p:cNvGraphicFramePr>
            <a:graphicFrameLocks/>
          </p:cNvGraphicFramePr>
          <p:nvPr>
            <p:extLst>
              <p:ext uri="{D42A27DB-BD31-4B8C-83A1-F6EECF244321}">
                <p14:modId xmlns:p14="http://schemas.microsoft.com/office/powerpoint/2010/main" val="4052858290"/>
              </p:ext>
            </p:extLst>
          </p:nvPr>
        </p:nvGraphicFramePr>
        <p:xfrm>
          <a:off x="303666" y="1090414"/>
          <a:ext cx="8536668" cy="420202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955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4163319"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4</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新能源市场概况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 </a:t>
            </a:r>
            <a:r>
              <a:rPr lang="en-US" altLang="zh-CN" sz="3600" b="1" dirty="0">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525443" y="5082604"/>
            <a:ext cx="8321711" cy="458202"/>
          </a:xfrm>
          <a:prstGeom prst="rect">
            <a:avLst/>
          </a:prstGeom>
          <a:noFill/>
        </p:spPr>
        <p:txBody>
          <a:bodyPr wrap="square" rtlCol="0">
            <a:spAutoFit/>
          </a:bodyPr>
          <a:lstStyle/>
          <a:p>
            <a:pPr>
              <a:lnSpc>
                <a:spcPct val="200000"/>
              </a:lnSpc>
            </a:pPr>
            <a:r>
              <a:rPr lang="en-US" altLang="zh-CN" sz="1400">
                <a:solidFill>
                  <a:prstClr val="black"/>
                </a:solidFill>
                <a:latin typeface="微软雅黑" panose="020B0503020204020204" pitchFamily="34" charset="-122"/>
                <a:ea typeface="微软雅黑" panose="020B0503020204020204" pitchFamily="34" charset="-122"/>
              </a:rPr>
              <a:t>2023</a:t>
            </a:r>
            <a:r>
              <a:rPr lang="zh-CN" altLang="en-US" sz="1400">
                <a:solidFill>
                  <a:prstClr val="black"/>
                </a:solidFill>
                <a:latin typeface="微软雅黑" panose="020B0503020204020204" pitchFamily="34" charset="-122"/>
                <a:ea typeface="微软雅黑" panose="020B0503020204020204" pitchFamily="34" charset="-122"/>
              </a:rPr>
              <a:t>年</a:t>
            </a:r>
            <a:r>
              <a:rPr lang="en-US" altLang="zh-CN" sz="1400" dirty="0">
                <a:solidFill>
                  <a:prstClr val="black"/>
                </a:solidFill>
                <a:latin typeface="微软雅黑" panose="020B0503020204020204" pitchFamily="34" charset="-122"/>
                <a:ea typeface="微软雅黑" panose="020B0503020204020204" pitchFamily="34" charset="-122"/>
              </a:rPr>
              <a:t>4</a:t>
            </a:r>
            <a:r>
              <a:rPr lang="zh-CN" altLang="en-US" sz="1400">
                <a:solidFill>
                  <a:prstClr val="black"/>
                </a:solidFill>
                <a:latin typeface="微软雅黑" panose="020B0503020204020204" pitchFamily="34" charset="-122"/>
                <a:ea typeface="微软雅黑" panose="020B0503020204020204" pitchFamily="34" charset="-122"/>
              </a:rPr>
              <a:t>月</a:t>
            </a:r>
            <a:r>
              <a:rPr lang="zh-CN" altLang="en-US" sz="1400" dirty="0">
                <a:solidFill>
                  <a:prstClr val="black"/>
                </a:solidFill>
                <a:latin typeface="微软雅黑" panose="020B0503020204020204" pitchFamily="34" charset="-122"/>
                <a:ea typeface="微软雅黑" panose="020B0503020204020204" pitchFamily="34" charset="-122"/>
              </a:rPr>
              <a:t>，全国新能源二手车共</a:t>
            </a:r>
            <a:r>
              <a:rPr lang="zh-CN" altLang="en-US" sz="1400">
                <a:solidFill>
                  <a:prstClr val="black"/>
                </a:solidFill>
                <a:latin typeface="微软雅黑" panose="020B0503020204020204" pitchFamily="34" charset="-122"/>
                <a:ea typeface="微软雅黑" panose="020B0503020204020204" pitchFamily="34" charset="-122"/>
              </a:rPr>
              <a:t>交易了</a:t>
            </a:r>
            <a:r>
              <a:rPr lang="en-US" altLang="zh-CN" sz="1400">
                <a:solidFill>
                  <a:prstClr val="black"/>
                </a:solidFill>
                <a:latin typeface="微软雅黑" panose="020B0503020204020204" pitchFamily="34" charset="-122"/>
                <a:ea typeface="微软雅黑" panose="020B0503020204020204" pitchFamily="34" charset="-122"/>
              </a:rPr>
              <a:t>5.30</a:t>
            </a:r>
            <a:r>
              <a:rPr lang="zh-CN" altLang="en-US" sz="1400">
                <a:solidFill>
                  <a:prstClr val="black"/>
                </a:solidFill>
                <a:latin typeface="微软雅黑" panose="020B0503020204020204" pitchFamily="34" charset="-122"/>
                <a:ea typeface="微软雅黑" panose="020B0503020204020204" pitchFamily="34" charset="-122"/>
              </a:rPr>
              <a:t>万</a:t>
            </a:r>
            <a:r>
              <a:rPr lang="zh-CN" altLang="en-US" sz="1400" dirty="0">
                <a:solidFill>
                  <a:prstClr val="black"/>
                </a:solidFill>
                <a:latin typeface="微软雅黑" panose="020B0503020204020204" pitchFamily="34" charset="-122"/>
                <a:ea typeface="微软雅黑" panose="020B0503020204020204" pitchFamily="34" charset="-122"/>
              </a:rPr>
              <a:t>辆，</a:t>
            </a:r>
            <a:r>
              <a:rPr lang="zh-CN" altLang="en-US" sz="1400">
                <a:solidFill>
                  <a:prstClr val="black"/>
                </a:solidFill>
                <a:latin typeface="微软雅黑" panose="020B0503020204020204" pitchFamily="34" charset="-122"/>
                <a:ea typeface="微软雅黑" panose="020B0503020204020204" pitchFamily="34" charset="-122"/>
              </a:rPr>
              <a:t>环比</a:t>
            </a:r>
            <a:r>
              <a:rPr lang="en-US" altLang="zh-CN" sz="1400">
                <a:solidFill>
                  <a:prstClr val="black"/>
                </a:solidFill>
                <a:latin typeface="微软雅黑" panose="020B0503020204020204" pitchFamily="34" charset="-122"/>
                <a:ea typeface="微软雅黑" panose="020B0503020204020204" pitchFamily="34" charset="-122"/>
              </a:rPr>
              <a:t>3</a:t>
            </a:r>
            <a:r>
              <a:rPr lang="zh-CN" altLang="en-US" sz="1400">
                <a:solidFill>
                  <a:prstClr val="black"/>
                </a:solidFill>
                <a:latin typeface="微软雅黑" panose="020B0503020204020204" pitchFamily="34" charset="-122"/>
                <a:ea typeface="微软雅黑" panose="020B0503020204020204" pitchFamily="34" charset="-122"/>
              </a:rPr>
              <a:t>月份下降了</a:t>
            </a:r>
            <a:r>
              <a:rPr lang="en-US" altLang="zh-CN" sz="1400">
                <a:solidFill>
                  <a:prstClr val="black"/>
                </a:solidFill>
                <a:latin typeface="微软雅黑" panose="020B0503020204020204" pitchFamily="34" charset="-122"/>
                <a:ea typeface="微软雅黑" panose="020B0503020204020204" pitchFamily="34" charset="-122"/>
              </a:rPr>
              <a:t>5.3%</a:t>
            </a:r>
            <a:r>
              <a:rPr lang="zh-CN" altLang="en-US" sz="1400" dirty="0">
                <a:solidFill>
                  <a:prstClr val="black"/>
                </a:solidFill>
                <a:latin typeface="微软雅黑" panose="020B0503020204020204" pitchFamily="34" charset="-122"/>
                <a:ea typeface="微软雅黑" panose="020B0503020204020204" pitchFamily="34" charset="-122"/>
              </a:rPr>
              <a:t>，同比去年同期</a:t>
            </a:r>
            <a:r>
              <a:rPr lang="zh-CN" altLang="en-US" sz="1400">
                <a:solidFill>
                  <a:prstClr val="black"/>
                </a:solidFill>
                <a:latin typeface="微软雅黑" panose="020B0503020204020204" pitchFamily="34" charset="-122"/>
                <a:ea typeface="微软雅黑" panose="020B0503020204020204" pitchFamily="34" charset="-122"/>
              </a:rPr>
              <a:t>增长了</a:t>
            </a:r>
            <a:r>
              <a:rPr lang="en-US" altLang="zh-CN" sz="1400">
                <a:solidFill>
                  <a:prstClr val="black"/>
                </a:solidFill>
                <a:latin typeface="微软雅黑" panose="020B0503020204020204" pitchFamily="34" charset="-122"/>
                <a:ea typeface="微软雅黑" panose="020B0503020204020204" pitchFamily="34" charset="-122"/>
              </a:rPr>
              <a:t>26.7%</a:t>
            </a:r>
            <a:r>
              <a:rPr lang="zh-CN" altLang="en-US" sz="1400" dirty="0">
                <a:solidFill>
                  <a:prstClr val="black"/>
                </a:solidFill>
                <a:latin typeface="微软雅黑" panose="020B0503020204020204" pitchFamily="34" charset="-122"/>
                <a:ea typeface="微软雅黑" panose="020B0503020204020204" pitchFamily="34" charset="-122"/>
              </a:rPr>
              <a:t>。</a:t>
            </a:r>
            <a:endParaRPr lang="en-US" altLang="zh-CN" sz="1400" dirty="0">
              <a:solidFill>
                <a:prstClr val="black"/>
              </a:solidFill>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B424EADC-F92F-43B0-AE24-DA17ED65CF03}"/>
              </a:ext>
            </a:extLst>
          </p:cNvPr>
          <p:cNvGraphicFramePr>
            <a:graphicFrameLocks/>
          </p:cNvGraphicFramePr>
          <p:nvPr>
            <p:extLst>
              <p:ext uri="{D42A27DB-BD31-4B8C-83A1-F6EECF244321}">
                <p14:modId xmlns:p14="http://schemas.microsoft.com/office/powerpoint/2010/main" val="1829002211"/>
              </p:ext>
            </p:extLst>
          </p:nvPr>
        </p:nvGraphicFramePr>
        <p:xfrm>
          <a:off x="219825" y="1352024"/>
          <a:ext cx="8704350" cy="332103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904726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331093" y="958055"/>
            <a:ext cx="8433990" cy="1513941"/>
          </a:xfrm>
          <a:prstGeom prst="rect">
            <a:avLst/>
          </a:prstGeom>
          <a:noFill/>
        </p:spPr>
        <p:txBody>
          <a:bodyPr wrap="square" rtlCol="0">
            <a:spAutoFit/>
          </a:bodyPr>
          <a:lstStyle/>
          <a:p>
            <a:pPr>
              <a:lnSpc>
                <a:spcPct val="200000"/>
              </a:lnSpc>
            </a:pPr>
            <a:r>
              <a:rPr lang="en-US" altLang="zh-CN" sz="1200">
                <a:solidFill>
                  <a:prstClr val="black"/>
                </a:solidFill>
                <a:latin typeface="微软雅黑" panose="020B0503020204020204" pitchFamily="34" charset="-122"/>
                <a:ea typeface="微软雅黑" panose="020B0503020204020204" pitchFamily="34" charset="-122"/>
              </a:rPr>
              <a:t>2023</a:t>
            </a:r>
            <a:r>
              <a:rPr lang="zh-CN" altLang="en-US" sz="1200">
                <a:solidFill>
                  <a:prstClr val="black"/>
                </a:solidFill>
                <a:latin typeface="微软雅黑" panose="020B0503020204020204" pitchFamily="34" charset="-122"/>
                <a:ea typeface="微软雅黑" panose="020B0503020204020204" pitchFamily="34" charset="-122"/>
              </a:rPr>
              <a:t>年</a:t>
            </a:r>
            <a:r>
              <a:rPr lang="en-US" altLang="zh-CN" sz="1200" dirty="0">
                <a:solidFill>
                  <a:prstClr val="black"/>
                </a:solidFill>
                <a:latin typeface="微软雅黑" panose="020B0503020204020204" pitchFamily="34" charset="-122"/>
                <a:ea typeface="微软雅黑" panose="020B0503020204020204" pitchFamily="34" charset="-122"/>
              </a:rPr>
              <a:t>4</a:t>
            </a:r>
            <a:r>
              <a:rPr lang="zh-CN" altLang="en-US" sz="1200">
                <a:solidFill>
                  <a:prstClr val="black"/>
                </a:solidFill>
                <a:latin typeface="微软雅黑" panose="020B0503020204020204" pitchFamily="34" charset="-122"/>
                <a:ea typeface="微软雅黑" panose="020B0503020204020204" pitchFamily="34" charset="-122"/>
              </a:rPr>
              <a:t>月</a:t>
            </a:r>
            <a:r>
              <a:rPr lang="zh-CN" altLang="en-US" sz="1200" dirty="0">
                <a:solidFill>
                  <a:prstClr val="black"/>
                </a:solidFill>
                <a:latin typeface="微软雅黑" panose="020B0503020204020204" pitchFamily="34" charset="-122"/>
                <a:ea typeface="微软雅黑" panose="020B0503020204020204" pitchFamily="34" charset="-122"/>
              </a:rPr>
              <a:t>，全国新能源二手车中</a:t>
            </a:r>
            <a:r>
              <a:rPr lang="en-US" altLang="zh-CN" sz="1200" dirty="0">
                <a:solidFill>
                  <a:prstClr val="black"/>
                </a:solidFill>
                <a:latin typeface="微软雅黑" panose="020B0503020204020204" pitchFamily="34" charset="-122"/>
                <a:ea typeface="微软雅黑" panose="020B0503020204020204" pitchFamily="34" charset="-122"/>
              </a:rPr>
              <a:t>A00</a:t>
            </a:r>
            <a:r>
              <a:rPr lang="zh-CN" altLang="en-US" sz="1200" dirty="0">
                <a:solidFill>
                  <a:prstClr val="black"/>
                </a:solidFill>
                <a:latin typeface="微软雅黑" panose="020B0503020204020204" pitchFamily="34" charset="-122"/>
                <a:ea typeface="微软雅黑" panose="020B0503020204020204" pitchFamily="34" charset="-122"/>
              </a:rPr>
              <a:t>级、</a:t>
            </a:r>
            <a:r>
              <a:rPr lang="en-US" altLang="zh-CN" sz="1200">
                <a:solidFill>
                  <a:prstClr val="black"/>
                </a:solidFill>
                <a:latin typeface="微软雅黑" panose="020B0503020204020204" pitchFamily="34" charset="-122"/>
                <a:ea typeface="微软雅黑" panose="020B0503020204020204" pitchFamily="34" charset="-122"/>
              </a:rPr>
              <a:t>A0</a:t>
            </a:r>
            <a:r>
              <a:rPr lang="zh-CN" altLang="en-US" sz="1200">
                <a:solidFill>
                  <a:prstClr val="black"/>
                </a:solidFill>
                <a:latin typeface="微软雅黑" panose="020B0503020204020204" pitchFamily="34" charset="-122"/>
                <a:ea typeface="微软雅黑" panose="020B0503020204020204" pitchFamily="34" charset="-122"/>
              </a:rPr>
              <a:t>级车型</a:t>
            </a:r>
            <a:r>
              <a:rPr lang="zh-CN" altLang="en-US" sz="1200" dirty="0">
                <a:solidFill>
                  <a:prstClr val="black"/>
                </a:solidFill>
                <a:latin typeface="微软雅黑" panose="020B0503020204020204" pitchFamily="34" charset="-122"/>
                <a:ea typeface="微软雅黑" panose="020B0503020204020204" pitchFamily="34" charset="-122"/>
              </a:rPr>
              <a:t>环比有所</a:t>
            </a:r>
            <a:r>
              <a:rPr lang="zh-CN" altLang="en-US" sz="1200">
                <a:solidFill>
                  <a:prstClr val="black"/>
                </a:solidFill>
                <a:latin typeface="微软雅黑" panose="020B0503020204020204" pitchFamily="34" charset="-122"/>
                <a:ea typeface="微软雅黑" panose="020B0503020204020204" pitchFamily="34" charset="-122"/>
              </a:rPr>
              <a:t>增加，其余车型占比均有</a:t>
            </a:r>
            <a:r>
              <a:rPr lang="zh-CN" altLang="en-US" sz="1200" dirty="0">
                <a:solidFill>
                  <a:prstClr val="black"/>
                </a:solidFill>
                <a:latin typeface="微软雅黑" panose="020B0503020204020204" pitchFamily="34" charset="-122"/>
                <a:ea typeface="微软雅黑" panose="020B0503020204020204" pitchFamily="34" charset="-122"/>
              </a:rPr>
              <a:t>所</a:t>
            </a:r>
            <a:r>
              <a:rPr lang="zh-CN" altLang="en-US" sz="1200">
                <a:solidFill>
                  <a:prstClr val="black"/>
                </a:solidFill>
                <a:latin typeface="微软雅黑" panose="020B0503020204020204" pitchFamily="34" charset="-122"/>
                <a:ea typeface="微软雅黑" panose="020B0503020204020204" pitchFamily="34" charset="-122"/>
              </a:rPr>
              <a:t>减少。其中</a:t>
            </a:r>
            <a:r>
              <a:rPr lang="en-US" altLang="zh-CN" sz="1200">
                <a:solidFill>
                  <a:prstClr val="black"/>
                </a:solidFill>
                <a:latin typeface="微软雅黑" panose="020B0503020204020204" pitchFamily="34" charset="-122"/>
                <a:ea typeface="微软雅黑" panose="020B0503020204020204" pitchFamily="34" charset="-122"/>
              </a:rPr>
              <a:t>A00</a:t>
            </a:r>
            <a:r>
              <a:rPr lang="zh-CN" altLang="en-US" sz="1200">
                <a:solidFill>
                  <a:prstClr val="black"/>
                </a:solidFill>
                <a:latin typeface="微软雅黑" panose="020B0503020204020204" pitchFamily="34" charset="-122"/>
                <a:ea typeface="微软雅黑" panose="020B0503020204020204" pitchFamily="34" charset="-122"/>
              </a:rPr>
              <a:t>级环比上月增加了</a:t>
            </a:r>
            <a:r>
              <a:rPr lang="en-US" altLang="zh-CN" sz="1200">
                <a:solidFill>
                  <a:prstClr val="black"/>
                </a:solidFill>
                <a:latin typeface="微软雅黑" panose="020B0503020204020204" pitchFamily="34" charset="-122"/>
                <a:ea typeface="微软雅黑" panose="020B0503020204020204" pitchFamily="34" charset="-122"/>
              </a:rPr>
              <a:t>2.9</a:t>
            </a:r>
            <a:r>
              <a:rPr lang="zh-CN" altLang="en-US" sz="1200">
                <a:solidFill>
                  <a:prstClr val="black"/>
                </a:solidFill>
                <a:latin typeface="微软雅黑" panose="020B0503020204020204" pitchFamily="34" charset="-122"/>
                <a:ea typeface="微软雅黑" panose="020B0503020204020204" pitchFamily="34" charset="-122"/>
              </a:rPr>
              <a:t>个点，</a:t>
            </a:r>
            <a:r>
              <a:rPr lang="en-US" altLang="zh-CN" sz="1200">
                <a:solidFill>
                  <a:prstClr val="black"/>
                </a:solidFill>
                <a:latin typeface="微软雅黑" panose="020B0503020204020204" pitchFamily="34" charset="-122"/>
                <a:ea typeface="微软雅黑" panose="020B0503020204020204" pitchFamily="34" charset="-122"/>
              </a:rPr>
              <a:t>A0</a:t>
            </a:r>
            <a:r>
              <a:rPr lang="zh-CN" altLang="en-US" sz="1200">
                <a:solidFill>
                  <a:prstClr val="black"/>
                </a:solidFill>
                <a:latin typeface="微软雅黑" panose="020B0503020204020204" pitchFamily="34" charset="-122"/>
                <a:ea typeface="微软雅黑" panose="020B0503020204020204" pitchFamily="34" charset="-122"/>
              </a:rPr>
              <a:t>车型增加了</a:t>
            </a:r>
            <a:r>
              <a:rPr lang="en-US" altLang="zh-CN" sz="1200">
                <a:solidFill>
                  <a:prstClr val="black"/>
                </a:solidFill>
                <a:latin typeface="微软雅黑" panose="020B0503020204020204" pitchFamily="34" charset="-122"/>
                <a:ea typeface="微软雅黑" panose="020B0503020204020204" pitchFamily="34" charset="-122"/>
              </a:rPr>
              <a:t>0.9</a:t>
            </a:r>
            <a:r>
              <a:rPr lang="zh-CN" altLang="en-US" sz="1200">
                <a:solidFill>
                  <a:prstClr val="black"/>
                </a:solidFill>
                <a:latin typeface="微软雅黑" panose="020B0503020204020204" pitchFamily="34" charset="-122"/>
                <a:ea typeface="微软雅黑" panose="020B0503020204020204" pitchFamily="34" charset="-122"/>
              </a:rPr>
              <a:t>个点 。</a:t>
            </a:r>
            <a:endParaRPr lang="en-US" altLang="zh-CN" sz="1200">
              <a:solidFill>
                <a:prstClr val="black"/>
              </a:solidFill>
              <a:latin typeface="微软雅黑" panose="020B0503020204020204" pitchFamily="34" charset="-122"/>
              <a:ea typeface="微软雅黑" panose="020B0503020204020204" pitchFamily="34" charset="-122"/>
            </a:endParaRPr>
          </a:p>
          <a:p>
            <a:pPr>
              <a:lnSpc>
                <a:spcPct val="200000"/>
              </a:lnSpc>
            </a:pPr>
            <a:r>
              <a:rPr lang="en-US" altLang="zh-CN" sz="1200">
                <a:solidFill>
                  <a:prstClr val="black"/>
                </a:solidFill>
                <a:latin typeface="微软雅黑" panose="020B0503020204020204" pitchFamily="34" charset="-122"/>
                <a:ea typeface="微软雅黑" panose="020B0503020204020204" pitchFamily="34" charset="-122"/>
              </a:rPr>
              <a:t>A</a:t>
            </a:r>
            <a:r>
              <a:rPr lang="zh-CN" altLang="en-US" sz="1200">
                <a:solidFill>
                  <a:prstClr val="black"/>
                </a:solidFill>
                <a:latin typeface="微软雅黑" panose="020B0503020204020204" pitchFamily="34" charset="-122"/>
                <a:ea typeface="微软雅黑" panose="020B0503020204020204" pitchFamily="34" charset="-122"/>
              </a:rPr>
              <a:t>级、</a:t>
            </a:r>
            <a:r>
              <a:rPr lang="en-US" altLang="zh-CN" sz="1200">
                <a:solidFill>
                  <a:prstClr val="black"/>
                </a:solidFill>
                <a:latin typeface="微软雅黑" panose="020B0503020204020204" pitchFamily="34" charset="-122"/>
                <a:ea typeface="微软雅黑" panose="020B0503020204020204" pitchFamily="34" charset="-122"/>
              </a:rPr>
              <a:t>B</a:t>
            </a:r>
            <a:r>
              <a:rPr lang="zh-CN" altLang="en-US" sz="1200" dirty="0">
                <a:solidFill>
                  <a:prstClr val="black"/>
                </a:solidFill>
                <a:latin typeface="微软雅黑" panose="020B0503020204020204" pitchFamily="34" charset="-122"/>
                <a:ea typeface="微软雅黑" panose="020B0503020204020204" pitchFamily="34" charset="-122"/>
              </a:rPr>
              <a:t>级、</a:t>
            </a:r>
            <a:r>
              <a:rPr lang="en-US" altLang="zh-CN" sz="1200">
                <a:solidFill>
                  <a:prstClr val="black"/>
                </a:solidFill>
                <a:latin typeface="微软雅黑" panose="020B0503020204020204" pitchFamily="34" charset="-122"/>
                <a:ea typeface="微软雅黑" panose="020B0503020204020204" pitchFamily="34" charset="-122"/>
              </a:rPr>
              <a:t>C</a:t>
            </a:r>
            <a:r>
              <a:rPr lang="zh-CN" altLang="en-US" sz="1200">
                <a:solidFill>
                  <a:prstClr val="black"/>
                </a:solidFill>
                <a:latin typeface="微软雅黑" panose="020B0503020204020204" pitchFamily="34" charset="-122"/>
                <a:ea typeface="微软雅黑" panose="020B0503020204020204" pitchFamily="34" charset="-122"/>
              </a:rPr>
              <a:t>级车型分别下降了</a:t>
            </a:r>
            <a:r>
              <a:rPr lang="en-US" altLang="zh-CN" sz="1200">
                <a:solidFill>
                  <a:prstClr val="black"/>
                </a:solidFill>
                <a:latin typeface="微软雅黑" panose="020B0503020204020204" pitchFamily="34" charset="-122"/>
                <a:ea typeface="微软雅黑" panose="020B0503020204020204" pitchFamily="34" charset="-122"/>
              </a:rPr>
              <a:t>0.7</a:t>
            </a:r>
            <a:r>
              <a:rPr lang="zh-CN" altLang="en-US" sz="1200">
                <a:solidFill>
                  <a:prstClr val="black"/>
                </a:solidFill>
                <a:latin typeface="微软雅黑" panose="020B0503020204020204" pitchFamily="34" charset="-122"/>
                <a:ea typeface="微软雅黑" panose="020B0503020204020204" pitchFamily="34" charset="-122"/>
              </a:rPr>
              <a:t>、</a:t>
            </a:r>
            <a:r>
              <a:rPr lang="en-US" altLang="zh-CN" sz="1200">
                <a:solidFill>
                  <a:prstClr val="black"/>
                </a:solidFill>
                <a:latin typeface="微软雅黑" panose="020B0503020204020204" pitchFamily="34" charset="-122"/>
                <a:ea typeface="微软雅黑" panose="020B0503020204020204" pitchFamily="34" charset="-122"/>
              </a:rPr>
              <a:t>0.2</a:t>
            </a:r>
            <a:r>
              <a:rPr lang="zh-CN" altLang="en-US" sz="1200">
                <a:solidFill>
                  <a:prstClr val="black"/>
                </a:solidFill>
                <a:latin typeface="微软雅黑" panose="020B0503020204020204" pitchFamily="34" charset="-122"/>
                <a:ea typeface="微软雅黑" panose="020B0503020204020204" pitchFamily="34" charset="-122"/>
              </a:rPr>
              <a:t>、</a:t>
            </a:r>
            <a:r>
              <a:rPr lang="en-US" altLang="zh-CN" sz="1200">
                <a:solidFill>
                  <a:prstClr val="black"/>
                </a:solidFill>
                <a:latin typeface="微软雅黑" panose="020B0503020204020204" pitchFamily="34" charset="-122"/>
                <a:ea typeface="微软雅黑" panose="020B0503020204020204" pitchFamily="34" charset="-122"/>
              </a:rPr>
              <a:t>0.1</a:t>
            </a:r>
            <a:r>
              <a:rPr lang="zh-CN" altLang="en-US" sz="1200">
                <a:solidFill>
                  <a:prstClr val="black"/>
                </a:solidFill>
                <a:latin typeface="微软雅黑" panose="020B0503020204020204" pitchFamily="34" charset="-122"/>
                <a:ea typeface="微软雅黑" panose="020B0503020204020204" pitchFamily="34" charset="-122"/>
              </a:rPr>
              <a:t>个</a:t>
            </a:r>
            <a:r>
              <a:rPr lang="zh-CN" altLang="en-US" sz="1200" dirty="0">
                <a:solidFill>
                  <a:prstClr val="black"/>
                </a:solidFill>
                <a:latin typeface="微软雅黑" panose="020B0503020204020204" pitchFamily="34" charset="-122"/>
                <a:ea typeface="微软雅黑" panose="020B0503020204020204" pitchFamily="34" charset="-122"/>
              </a:rPr>
              <a:t>点。本月</a:t>
            </a:r>
            <a:r>
              <a:rPr lang="en-US" altLang="zh-CN" sz="1200" dirty="0">
                <a:solidFill>
                  <a:prstClr val="black"/>
                </a:solidFill>
                <a:latin typeface="微软雅黑" panose="020B0503020204020204" pitchFamily="34" charset="-122"/>
                <a:ea typeface="微软雅黑" panose="020B0503020204020204" pitchFamily="34" charset="-122"/>
              </a:rPr>
              <a:t>SUV</a:t>
            </a:r>
            <a:r>
              <a:rPr lang="zh-CN" altLang="en-US" sz="1200" dirty="0">
                <a:solidFill>
                  <a:prstClr val="black"/>
                </a:solidFill>
                <a:latin typeface="微软雅黑" panose="020B0503020204020204" pitchFamily="34" charset="-122"/>
                <a:ea typeface="微软雅黑" panose="020B0503020204020204" pitchFamily="34" charset="-122"/>
              </a:rPr>
              <a:t>和</a:t>
            </a:r>
            <a:r>
              <a:rPr lang="en-US" altLang="zh-CN" sz="1200" dirty="0">
                <a:solidFill>
                  <a:prstClr val="black"/>
                </a:solidFill>
                <a:latin typeface="微软雅黑" panose="020B0503020204020204" pitchFamily="34" charset="-122"/>
                <a:ea typeface="微软雅黑" panose="020B0503020204020204" pitchFamily="34" charset="-122"/>
              </a:rPr>
              <a:t>MPV</a:t>
            </a:r>
            <a:r>
              <a:rPr lang="zh-CN" altLang="en-US" sz="1200" dirty="0">
                <a:solidFill>
                  <a:prstClr val="black"/>
                </a:solidFill>
                <a:latin typeface="微软雅黑" panose="020B0503020204020204" pitchFamily="34" charset="-122"/>
                <a:ea typeface="微软雅黑" panose="020B0503020204020204" pitchFamily="34" charset="-122"/>
              </a:rPr>
              <a:t>分别</a:t>
            </a:r>
            <a:r>
              <a:rPr lang="zh-CN" altLang="en-US" sz="1200">
                <a:solidFill>
                  <a:prstClr val="black"/>
                </a:solidFill>
                <a:latin typeface="微软雅黑" panose="020B0503020204020204" pitchFamily="34" charset="-122"/>
                <a:ea typeface="微软雅黑" panose="020B0503020204020204" pitchFamily="34" charset="-122"/>
              </a:rPr>
              <a:t>减少了</a:t>
            </a:r>
            <a:r>
              <a:rPr lang="en-US" altLang="zh-CN" sz="1200">
                <a:solidFill>
                  <a:prstClr val="black"/>
                </a:solidFill>
                <a:latin typeface="微软雅黑" panose="020B0503020204020204" pitchFamily="34" charset="-122"/>
                <a:ea typeface="微软雅黑" panose="020B0503020204020204" pitchFamily="34" charset="-122"/>
              </a:rPr>
              <a:t>2.4</a:t>
            </a:r>
            <a:r>
              <a:rPr lang="zh-CN" altLang="en-US" sz="1200">
                <a:solidFill>
                  <a:prstClr val="black"/>
                </a:solidFill>
                <a:latin typeface="微软雅黑" panose="020B0503020204020204" pitchFamily="34" charset="-122"/>
                <a:ea typeface="微软雅黑" panose="020B0503020204020204" pitchFamily="34" charset="-122"/>
              </a:rPr>
              <a:t>和</a:t>
            </a:r>
            <a:r>
              <a:rPr lang="en-US" altLang="zh-CN" sz="1200" dirty="0">
                <a:solidFill>
                  <a:prstClr val="black"/>
                </a:solidFill>
                <a:latin typeface="微软雅黑" panose="020B0503020204020204" pitchFamily="34" charset="-122"/>
                <a:ea typeface="微软雅黑" panose="020B0503020204020204" pitchFamily="34" charset="-122"/>
              </a:rPr>
              <a:t>0.4</a:t>
            </a:r>
            <a:r>
              <a:rPr lang="zh-CN" altLang="en-US" sz="1200">
                <a:solidFill>
                  <a:prstClr val="black"/>
                </a:solidFill>
                <a:latin typeface="微软雅黑" panose="020B0503020204020204" pitchFamily="34" charset="-122"/>
                <a:ea typeface="微软雅黑" panose="020B0503020204020204" pitchFamily="34" charset="-122"/>
              </a:rPr>
              <a:t>个点。</a:t>
            </a:r>
            <a:endParaRPr lang="en-US" altLang="zh-CN" sz="1200" dirty="0">
              <a:solidFill>
                <a:prstClr val="black"/>
              </a:solidFill>
              <a:latin typeface="微软雅黑" panose="020B0503020204020204" pitchFamily="34" charset="-122"/>
              <a:ea typeface="微软雅黑" panose="020B0503020204020204" pitchFamily="34" charset="-122"/>
            </a:endParaRPr>
          </a:p>
          <a:p>
            <a:pPr>
              <a:lnSpc>
                <a:spcPct val="200000"/>
              </a:lnSpc>
            </a:pPr>
            <a:r>
              <a:rPr lang="zh-CN" altLang="en-US" sz="1200" dirty="0">
                <a:solidFill>
                  <a:prstClr val="black"/>
                </a:solidFill>
                <a:latin typeface="微软雅黑" panose="020B0503020204020204" pitchFamily="34" charset="-122"/>
                <a:ea typeface="微软雅黑" panose="020B0503020204020204" pitchFamily="34" charset="-122"/>
              </a:rPr>
              <a:t>从车型结构上</a:t>
            </a:r>
            <a:r>
              <a:rPr lang="zh-CN" altLang="en-US" sz="1200">
                <a:solidFill>
                  <a:prstClr val="black"/>
                </a:solidFill>
                <a:latin typeface="微软雅黑" panose="020B0503020204020204" pitchFamily="34" charset="-122"/>
                <a:ea typeface="微软雅黑" panose="020B0503020204020204" pitchFamily="34" charset="-122"/>
              </a:rPr>
              <a:t>看，</a:t>
            </a:r>
            <a:r>
              <a:rPr lang="en-US" altLang="zh-CN" sz="1200" dirty="0">
                <a:solidFill>
                  <a:prstClr val="black"/>
                </a:solidFill>
                <a:latin typeface="微软雅黑" panose="020B0503020204020204" pitchFamily="34" charset="-122"/>
                <a:ea typeface="微软雅黑" panose="020B0503020204020204" pitchFamily="34" charset="-122"/>
              </a:rPr>
              <a:t>4</a:t>
            </a:r>
            <a:r>
              <a:rPr lang="zh-CN" altLang="en-US" sz="1200">
                <a:solidFill>
                  <a:prstClr val="black"/>
                </a:solidFill>
                <a:latin typeface="微软雅黑" panose="020B0503020204020204" pitchFamily="34" charset="-122"/>
                <a:ea typeface="微软雅黑" panose="020B0503020204020204" pitchFamily="34" charset="-122"/>
              </a:rPr>
              <a:t>月份小微型车表现较好，环上月略有增长，其他车型本月均出现不同程度下降</a:t>
            </a:r>
            <a:r>
              <a:rPr lang="zh-CN" altLang="en-US" sz="1200" dirty="0">
                <a:solidFill>
                  <a:prstClr val="black"/>
                </a:solidFill>
                <a:latin typeface="微软雅黑" panose="020B0503020204020204" pitchFamily="34" charset="-122"/>
                <a:ea typeface="微软雅黑" panose="020B0503020204020204" pitchFamily="34" charset="-122"/>
              </a:rPr>
              <a:t>。</a:t>
            </a:r>
            <a:endParaRPr lang="en-US" altLang="zh-CN" sz="1200" dirty="0">
              <a:solidFill>
                <a:prstClr val="black"/>
              </a:solidFill>
              <a:latin typeface="微软雅黑" panose="020B0503020204020204" pitchFamily="34" charset="-122"/>
              <a:ea typeface="微软雅黑" panose="020B0503020204020204" pitchFamily="34" charset="-122"/>
            </a:endParaRPr>
          </a:p>
        </p:txBody>
      </p:sp>
      <p:pic>
        <p:nvPicPr>
          <p:cNvPr id="17" name="图片 16">
            <a:extLst>
              <a:ext uri="{FF2B5EF4-FFF2-40B4-BE49-F238E27FC236}">
                <a16:creationId xmlns:a16="http://schemas.microsoft.com/office/drawing/2014/main" id="{FAA30DF7-B496-81C6-D8F9-87E65EC0548E}"/>
              </a:ext>
            </a:extLst>
          </p:cNvPr>
          <p:cNvPicPr>
            <a:picLocks noChangeAspect="1"/>
          </p:cNvPicPr>
          <p:nvPr/>
        </p:nvPicPr>
        <p:blipFill>
          <a:blip r:embed="rId3"/>
          <a:stretch>
            <a:fillRect/>
          </a:stretch>
        </p:blipFill>
        <p:spPr>
          <a:xfrm>
            <a:off x="427433" y="2716674"/>
            <a:ext cx="8073656" cy="3283494"/>
          </a:xfrm>
          <a:prstGeom prst="rect">
            <a:avLst/>
          </a:prstGeom>
        </p:spPr>
      </p:pic>
    </p:spTree>
    <p:extLst>
      <p:ext uri="{BB962C8B-B14F-4D97-AF65-F5344CB8AC3E}">
        <p14:creationId xmlns:p14="http://schemas.microsoft.com/office/powerpoint/2010/main" val="31423467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defRPr/>
            </a:pPr>
            <a:r>
              <a:rPr lang="en-US" altLang="zh-CN" sz="2000" b="1">
                <a:solidFill>
                  <a:srgbClr val="E7E6E6">
                    <a:lumMod val="25000"/>
                  </a:srgbClr>
                </a:solidFill>
                <a:latin typeface="微软雅黑" panose="020B0503020204020204" pitchFamily="34" charset="-122"/>
                <a:ea typeface="微软雅黑" panose="020B0503020204020204" pitchFamily="34" charset="-122"/>
              </a:rPr>
              <a:t>2023</a:t>
            </a:r>
            <a:r>
              <a:rPr lang="zh-CN" altLang="en-US" sz="2000" b="1">
                <a:solidFill>
                  <a:srgbClr val="E7E6E6">
                    <a:lumMod val="25000"/>
                  </a:srgbClr>
                </a:solidFill>
                <a:latin typeface="微软雅黑" panose="020B0503020204020204" pitchFamily="34" charset="-122"/>
                <a:ea typeface="微软雅黑" panose="020B0503020204020204" pitchFamily="34" charset="-122"/>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4</a:t>
            </a:r>
            <a:r>
              <a:rPr lang="zh-CN" altLang="en-US" sz="2000" b="1">
                <a:solidFill>
                  <a:srgbClr val="E7E6E6">
                    <a:lumMod val="25000"/>
                  </a:srgbClr>
                </a:solidFill>
                <a:latin typeface="微软雅黑" panose="020B0503020204020204" pitchFamily="34" charset="-122"/>
                <a:ea typeface="微软雅黑" panose="020B0503020204020204" pitchFamily="34" charset="-122"/>
              </a:rPr>
              <a:t>月</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07247" y="635388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307247" y="4563897"/>
            <a:ext cx="8138068" cy="2067938"/>
          </a:xfrm>
          <a:prstGeom prst="rect">
            <a:avLst/>
          </a:prstGeom>
          <a:noFill/>
        </p:spPr>
        <p:txBody>
          <a:bodyPr wrap="square" rtlCol="0">
            <a:spAutoFit/>
          </a:bodyPr>
          <a:lstStyle/>
          <a:p>
            <a:pPr>
              <a:lnSpc>
                <a:spcPct val="150000"/>
              </a:lnSpc>
              <a:defRPr/>
            </a:pPr>
            <a:r>
              <a:rPr lang="zh-CN" altLang="en-US" sz="1200" dirty="0">
                <a:solidFill>
                  <a:prstClr val="black"/>
                </a:solidFill>
                <a:latin typeface="微软雅黑" panose="020B0503020204020204" pitchFamily="34" charset="-122"/>
                <a:ea typeface="微软雅黑" panose="020B0503020204020204" pitchFamily="34" charset="-122"/>
              </a:rPr>
              <a:t>从车龄</a:t>
            </a:r>
            <a:r>
              <a:rPr lang="zh-CN" altLang="en-US" sz="1200">
                <a:solidFill>
                  <a:prstClr val="black"/>
                </a:solidFill>
                <a:latin typeface="微软雅黑" panose="020B0503020204020204" pitchFamily="34" charset="-122"/>
                <a:ea typeface="微软雅黑" panose="020B0503020204020204" pitchFamily="34" charset="-122"/>
              </a:rPr>
              <a:t>结构来看</a:t>
            </a:r>
            <a:r>
              <a:rPr lang="en-US" altLang="zh-CN" sz="1200" dirty="0">
                <a:solidFill>
                  <a:prstClr val="black"/>
                </a:solidFill>
                <a:latin typeface="微软雅黑" panose="020B0503020204020204" pitchFamily="34" charset="-122"/>
                <a:ea typeface="微软雅黑" panose="020B0503020204020204" pitchFamily="34" charset="-122"/>
              </a:rPr>
              <a:t>4</a:t>
            </a:r>
            <a:r>
              <a:rPr lang="zh-CN" altLang="en-US" sz="1200">
                <a:solidFill>
                  <a:prstClr val="black"/>
                </a:solidFill>
                <a:latin typeface="微软雅黑" panose="020B0503020204020204" pitchFamily="34" charset="-122"/>
                <a:ea typeface="微软雅黑" panose="020B0503020204020204" pitchFamily="34" charset="-122"/>
              </a:rPr>
              <a:t>月份，</a:t>
            </a:r>
            <a:r>
              <a:rPr lang="en-US" altLang="zh-CN" sz="1200">
                <a:solidFill>
                  <a:prstClr val="black"/>
                </a:solidFill>
                <a:latin typeface="微软雅黑" panose="020B0503020204020204" pitchFamily="34" charset="-122"/>
                <a:ea typeface="微软雅黑" panose="020B0503020204020204" pitchFamily="34" charset="-122"/>
              </a:rPr>
              <a:t>2-4</a:t>
            </a:r>
            <a:r>
              <a:rPr lang="zh-CN" altLang="en-US" sz="1200">
                <a:solidFill>
                  <a:prstClr val="black"/>
                </a:solidFill>
                <a:latin typeface="微软雅黑" panose="020B0503020204020204" pitchFamily="34" charset="-122"/>
                <a:ea typeface="微软雅黑" panose="020B0503020204020204" pitchFamily="34" charset="-122"/>
              </a:rPr>
              <a:t>年</a:t>
            </a:r>
            <a:r>
              <a:rPr lang="zh-CN" altLang="en-US" sz="1200" dirty="0">
                <a:solidFill>
                  <a:prstClr val="black"/>
                </a:solidFill>
                <a:latin typeface="微软雅黑" panose="020B0503020204020204" pitchFamily="34" charset="-122"/>
                <a:ea typeface="微软雅黑" panose="020B0503020204020204" pitchFamily="34" charset="-122"/>
              </a:rPr>
              <a:t>和</a:t>
            </a:r>
            <a:r>
              <a:rPr lang="en-US" altLang="zh-CN" sz="1200" dirty="0">
                <a:solidFill>
                  <a:prstClr val="black"/>
                </a:solidFill>
                <a:latin typeface="微软雅黑" panose="020B0503020204020204" pitchFamily="34" charset="-122"/>
                <a:ea typeface="微软雅黑" panose="020B0503020204020204" pitchFamily="34" charset="-122"/>
              </a:rPr>
              <a:t>6</a:t>
            </a:r>
            <a:r>
              <a:rPr lang="zh-CN" altLang="en-US" sz="1200" dirty="0">
                <a:solidFill>
                  <a:prstClr val="black"/>
                </a:solidFill>
                <a:latin typeface="微软雅黑" panose="020B0503020204020204" pitchFamily="34" charset="-122"/>
                <a:ea typeface="微软雅黑" panose="020B0503020204020204" pitchFamily="34" charset="-122"/>
              </a:rPr>
              <a:t>年以上的车型环比有所增加，</a:t>
            </a:r>
            <a:r>
              <a:rPr lang="en-US" altLang="zh-CN" sz="1200" dirty="0">
                <a:solidFill>
                  <a:prstClr val="black"/>
                </a:solidFill>
                <a:latin typeface="微软雅黑" panose="020B0503020204020204" pitchFamily="34" charset="-122"/>
                <a:ea typeface="微软雅黑" panose="020B0503020204020204" pitchFamily="34" charset="-122"/>
              </a:rPr>
              <a:t>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以内和</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的车型占比有所下降</a:t>
            </a:r>
            <a:r>
              <a:rPr lang="zh-CN" altLang="en-US" sz="1200" dirty="0">
                <a:solidFill>
                  <a:prstClr val="black"/>
                </a:solidFill>
                <a:latin typeface="微软雅黑" panose="020B0503020204020204" pitchFamily="34" charset="-122"/>
                <a:ea typeface="微软雅黑" panose="020B0503020204020204" pitchFamily="34" charset="-122"/>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具体来看使用年限在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年以下</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的占</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30.2%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，环比上月</a:t>
            </a:r>
            <a:r>
              <a:rPr lang="zh-CN" altLang="en-US" sz="1200">
                <a:solidFill>
                  <a:prstClr val="black"/>
                </a:solidFill>
                <a:latin typeface="微软雅黑" panose="020B0503020204020204" pitchFamily="34" charset="-122"/>
                <a:ea typeface="微软雅黑" panose="020B0503020204020204" pitchFamily="34" charset="-122"/>
              </a:rPr>
              <a:t>下降</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了</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0.7</a:t>
            </a:r>
            <a:r>
              <a:rPr lang="zh-CN" altLang="en-US" sz="1200">
                <a:solidFill>
                  <a:prstClr val="black"/>
                </a:solidFill>
                <a:latin typeface="微软雅黑" panose="020B0503020204020204" pitchFamily="34" charset="-122"/>
                <a:ea typeface="微软雅黑" panose="020B0503020204020204" pitchFamily="34" charset="-122"/>
              </a:rPr>
              <a:t>个</a:t>
            </a:r>
            <a:r>
              <a:rPr lang="zh-CN" altLang="en-US" sz="1200" dirty="0">
                <a:solidFill>
                  <a:prstClr val="black"/>
                </a:solidFill>
                <a:latin typeface="微软雅黑" panose="020B0503020204020204" pitchFamily="34" charset="-122"/>
                <a:ea typeface="微软雅黑" panose="020B0503020204020204" pitchFamily="34" charset="-122"/>
              </a:rPr>
              <a:t>点</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年占</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41.3%</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环比</a:t>
            </a:r>
            <a:r>
              <a:rPr lang="zh-CN" altLang="en-US" sz="1200">
                <a:solidFill>
                  <a:prstClr val="black"/>
                </a:solidFill>
                <a:latin typeface="微软雅黑" panose="020B0503020204020204" pitchFamily="34" charset="-122"/>
                <a:ea typeface="微软雅黑" panose="020B0503020204020204" pitchFamily="34" charset="-122"/>
              </a:rPr>
              <a:t>增长</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了</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2.3</a:t>
            </a:r>
            <a:r>
              <a:rPr lang="zh-CN" altLang="en-US" sz="1200">
                <a:solidFill>
                  <a:prstClr val="black"/>
                </a:solidFill>
                <a:latin typeface="微软雅黑" panose="020B0503020204020204" pitchFamily="34" charset="-122"/>
                <a:ea typeface="微软雅黑" panose="020B0503020204020204" pitchFamily="34" charset="-122"/>
              </a:rPr>
              <a:t>个</a:t>
            </a:r>
            <a:r>
              <a:rPr lang="zh-CN" altLang="en-US" sz="1200" dirty="0">
                <a:solidFill>
                  <a:prstClr val="black"/>
                </a:solidFill>
                <a:latin typeface="微软雅黑" panose="020B0503020204020204" pitchFamily="34" charset="-122"/>
                <a:ea typeface="微软雅黑" panose="020B0503020204020204" pitchFamily="34" charset="-122"/>
              </a:rPr>
              <a:t>点</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年的交易</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量占</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环比</a:t>
            </a:r>
            <a:r>
              <a:rPr lang="zh-CN" altLang="en-US" sz="1200">
                <a:solidFill>
                  <a:prstClr val="black"/>
                </a:solidFill>
                <a:latin typeface="微软雅黑" panose="020B0503020204020204" pitchFamily="34" charset="-122"/>
                <a:ea typeface="微软雅黑" panose="020B0503020204020204" pitchFamily="34" charset="-122"/>
              </a:rPr>
              <a:t>下降</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了</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2.2</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个</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年以上的</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占</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7.9</a:t>
            </a:r>
            <a:r>
              <a:rPr lang="en-US" altLang="zh-CN" sz="1200">
                <a:solidFill>
                  <a:prstClr val="black"/>
                </a:solidFill>
                <a:latin typeface="微软雅黑" panose="020B0503020204020204" pitchFamily="34" charset="-122"/>
                <a:ea typeface="微软雅黑" panose="020B0503020204020204" pitchFamily="34" charset="-122"/>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增加了</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0.6</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个</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4" name="图表 3">
            <a:extLst>
              <a:ext uri="{FF2B5EF4-FFF2-40B4-BE49-F238E27FC236}">
                <a16:creationId xmlns:a16="http://schemas.microsoft.com/office/drawing/2014/main" id="{00000000-0008-0000-1000-000010000000}"/>
              </a:ext>
            </a:extLst>
          </p:cNvPr>
          <p:cNvGraphicFramePr>
            <a:graphicFrameLocks/>
          </p:cNvGraphicFramePr>
          <p:nvPr>
            <p:extLst>
              <p:ext uri="{D42A27DB-BD31-4B8C-83A1-F6EECF244321}">
                <p14:modId xmlns:p14="http://schemas.microsoft.com/office/powerpoint/2010/main" val="1048025540"/>
              </p:ext>
            </p:extLst>
          </p:nvPr>
        </p:nvGraphicFramePr>
        <p:xfrm>
          <a:off x="355525" y="1058637"/>
          <a:ext cx="8432950" cy="35052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676346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192529" y="1091939"/>
            <a:ext cx="8758940" cy="1513941"/>
          </a:xfrm>
          <a:prstGeom prst="rect">
            <a:avLst/>
          </a:prstGeom>
          <a:noFill/>
        </p:spPr>
        <p:txBody>
          <a:bodyPr wrap="square" rtlCol="0">
            <a:spAutoFit/>
          </a:bodyPr>
          <a:lstStyle/>
          <a:p>
            <a:pPr algn="l">
              <a:lnSpc>
                <a:spcPct val="200000"/>
              </a:lnSpc>
            </a:pP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万以下、</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3-5</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lang="en-US" altLang="zh-CN" sz="1200">
                <a:solidFill>
                  <a:prstClr val="black"/>
                </a:solidFill>
                <a:latin typeface="微软雅黑" panose="020B0503020204020204" pitchFamily="34" charset="-122"/>
                <a:ea typeface="微软雅黑" panose="020B0503020204020204" pitchFamily="34" charset="-122"/>
              </a:rPr>
              <a:t>5-8</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新能源二手车占比有</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所增加</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200">
                <a:solidFill>
                  <a:prstClr val="black"/>
                </a:solidFill>
                <a:latin typeface="微软雅黑" panose="020B0503020204020204" pitchFamily="34" charset="-122"/>
                <a:ea typeface="微软雅黑" panose="020B0503020204020204" pitchFamily="34" charset="-122"/>
              </a:rPr>
              <a:t>其中</a:t>
            </a:r>
            <a:r>
              <a:rPr lang="en-US" altLang="zh-CN" sz="1200">
                <a:solidFill>
                  <a:prstClr val="black"/>
                </a:solidFill>
                <a:latin typeface="微软雅黑" panose="020B0503020204020204" pitchFamily="34" charset="-122"/>
                <a:ea typeface="微软雅黑" panose="020B0503020204020204" pitchFamily="34" charset="-122"/>
              </a:rPr>
              <a:t>3</a:t>
            </a:r>
            <a:r>
              <a:rPr lang="zh-CN" altLang="en-US" sz="1200">
                <a:solidFill>
                  <a:prstClr val="black"/>
                </a:solidFill>
                <a:latin typeface="微软雅黑" panose="020B0503020204020204" pitchFamily="34" charset="-122"/>
                <a:ea typeface="微软雅黑" panose="020B0503020204020204" pitchFamily="34" charset="-122"/>
              </a:rPr>
              <a:t>万以内的占</a:t>
            </a:r>
            <a:r>
              <a:rPr lang="en-US" altLang="zh-CN" sz="1200">
                <a:solidFill>
                  <a:prstClr val="black"/>
                </a:solidFill>
                <a:latin typeface="微软雅黑" panose="020B0503020204020204" pitchFamily="34" charset="-122"/>
                <a:ea typeface="微软雅黑" panose="020B0503020204020204" pitchFamily="34" charset="-122"/>
              </a:rPr>
              <a:t>30.6%</a:t>
            </a:r>
            <a:r>
              <a:rPr lang="zh-CN" altLang="en-US" sz="1200">
                <a:solidFill>
                  <a:prstClr val="black"/>
                </a:solidFill>
                <a:latin typeface="微软雅黑" panose="020B0503020204020204" pitchFamily="34" charset="-122"/>
                <a:ea typeface="微软雅黑" panose="020B0503020204020204" pitchFamily="34" charset="-122"/>
              </a:rPr>
              <a:t>，环比增加了</a:t>
            </a:r>
            <a:r>
              <a:rPr lang="en-US" altLang="zh-CN" sz="1200">
                <a:solidFill>
                  <a:prstClr val="black"/>
                </a:solidFill>
                <a:latin typeface="微软雅黑" panose="020B0503020204020204" pitchFamily="34" charset="-122"/>
                <a:ea typeface="微软雅黑" panose="020B0503020204020204" pitchFamily="34" charset="-122"/>
              </a:rPr>
              <a:t>0.7</a:t>
            </a:r>
            <a:r>
              <a:rPr lang="zh-CN" altLang="en-US" sz="1200">
                <a:solidFill>
                  <a:prstClr val="black"/>
                </a:solidFill>
                <a:latin typeface="微软雅黑" panose="020B0503020204020204" pitchFamily="34" charset="-122"/>
                <a:ea typeface="微软雅黑" panose="020B0503020204020204" pitchFamily="34" charset="-122"/>
              </a:rPr>
              <a:t>个点； </a:t>
            </a:r>
            <a:r>
              <a:rPr lang="en-US" altLang="zh-CN" sz="1200">
                <a:solidFill>
                  <a:prstClr val="black"/>
                </a:solidFill>
                <a:latin typeface="微软雅黑" panose="020B0503020204020204" pitchFamily="34" charset="-122"/>
                <a:ea typeface="微软雅黑" panose="020B0503020204020204" pitchFamily="34" charset="-122"/>
              </a:rPr>
              <a:t>3-5</a:t>
            </a:r>
            <a:r>
              <a:rPr lang="zh-CN" altLang="en-US" sz="1200" dirty="0">
                <a:solidFill>
                  <a:prstClr val="black"/>
                </a:solidFill>
                <a:latin typeface="微软雅黑" panose="020B0503020204020204" pitchFamily="34" charset="-122"/>
                <a:ea typeface="微软雅黑" panose="020B0503020204020204" pitchFamily="34" charset="-122"/>
              </a:rPr>
              <a:t>万</a:t>
            </a:r>
            <a:r>
              <a:rPr lang="zh-CN" altLang="en-US" sz="1200">
                <a:solidFill>
                  <a:prstClr val="black"/>
                </a:solidFill>
                <a:latin typeface="微软雅黑" panose="020B0503020204020204" pitchFamily="34" charset="-122"/>
                <a:ea typeface="微软雅黑" panose="020B0503020204020204" pitchFamily="34" charset="-122"/>
              </a:rPr>
              <a:t>的占</a:t>
            </a:r>
            <a:r>
              <a:rPr lang="en-US" altLang="zh-CN" sz="1200">
                <a:solidFill>
                  <a:prstClr val="black"/>
                </a:solidFill>
                <a:latin typeface="微软雅黑" panose="020B0503020204020204" pitchFamily="34" charset="-122"/>
                <a:ea typeface="微软雅黑" panose="020B0503020204020204" pitchFamily="34" charset="-122"/>
              </a:rPr>
              <a:t>18.3%</a:t>
            </a:r>
            <a:r>
              <a:rPr lang="zh-CN" altLang="en-US" sz="1200" dirty="0">
                <a:solidFill>
                  <a:prstClr val="black"/>
                </a:solidFill>
                <a:latin typeface="微软雅黑" panose="020B0503020204020204" pitchFamily="34" charset="-122"/>
                <a:ea typeface="微软雅黑" panose="020B0503020204020204" pitchFamily="34" charset="-122"/>
              </a:rPr>
              <a:t>，环比</a:t>
            </a:r>
            <a:r>
              <a:rPr lang="zh-CN" altLang="en-US" sz="1200">
                <a:solidFill>
                  <a:prstClr val="black"/>
                </a:solidFill>
                <a:latin typeface="微软雅黑" panose="020B0503020204020204" pitchFamily="34" charset="-122"/>
                <a:ea typeface="微软雅黑" panose="020B0503020204020204" pitchFamily="34" charset="-122"/>
              </a:rPr>
              <a:t>增加了</a:t>
            </a:r>
            <a:r>
              <a:rPr lang="en-US" altLang="zh-CN" sz="1200">
                <a:solidFill>
                  <a:prstClr val="black"/>
                </a:solidFill>
                <a:latin typeface="微软雅黑" panose="020B0503020204020204" pitchFamily="34" charset="-122"/>
                <a:ea typeface="微软雅黑" panose="020B0503020204020204" pitchFamily="34" charset="-122"/>
              </a:rPr>
              <a:t>0.9</a:t>
            </a:r>
            <a:r>
              <a:rPr lang="zh-CN" altLang="en-US" sz="1200">
                <a:solidFill>
                  <a:prstClr val="black"/>
                </a:solidFill>
                <a:latin typeface="微软雅黑" panose="020B0503020204020204" pitchFamily="34" charset="-122"/>
                <a:ea typeface="微软雅黑" panose="020B0503020204020204" pitchFamily="34" charset="-122"/>
              </a:rPr>
              <a:t>个点；</a:t>
            </a:r>
            <a:r>
              <a:rPr lang="en-US" altLang="zh-CN" sz="1200">
                <a:solidFill>
                  <a:prstClr val="black"/>
                </a:solidFill>
                <a:latin typeface="微软雅黑" panose="020B0503020204020204" pitchFamily="34" charset="-122"/>
                <a:ea typeface="微软雅黑" panose="020B0503020204020204" pitchFamily="34" charset="-122"/>
              </a:rPr>
              <a:t>5-8</a:t>
            </a:r>
            <a:r>
              <a:rPr lang="zh-CN" altLang="en-US" sz="1200">
                <a:solidFill>
                  <a:prstClr val="black"/>
                </a:solidFill>
                <a:latin typeface="微软雅黑" panose="020B0503020204020204" pitchFamily="34" charset="-122"/>
                <a:ea typeface="微软雅黑" panose="020B0503020204020204" pitchFamily="34" charset="-122"/>
              </a:rPr>
              <a:t>万</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的车型占</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16.9%</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，环</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比</a:t>
            </a:r>
            <a:r>
              <a:rPr lang="zh-CN" altLang="en-US" sz="1200" dirty="0">
                <a:solidFill>
                  <a:prstClr val="black"/>
                </a:solidFill>
                <a:latin typeface="微软雅黑" panose="020B0503020204020204" pitchFamily="34" charset="-122"/>
                <a:ea typeface="微软雅黑" panose="020B0503020204020204" pitchFamily="34" charset="-122"/>
              </a:rPr>
              <a:t>增加</a:t>
            </a:r>
            <a:r>
              <a:rPr lang="zh-CN" altLang="en-US" sz="1200">
                <a:solidFill>
                  <a:prstClr val="black"/>
                </a:solidFill>
                <a:latin typeface="微软雅黑" panose="020B0503020204020204" pitchFamily="34" charset="-122"/>
                <a:ea typeface="微软雅黑" panose="020B0503020204020204" pitchFamily="34" charset="-122"/>
              </a:rPr>
              <a:t>了</a:t>
            </a:r>
            <a:r>
              <a:rPr lang="en-US" altLang="zh-CN" sz="1200">
                <a:solidFill>
                  <a:prstClr val="black"/>
                </a:solidFill>
                <a:latin typeface="微软雅黑" panose="020B0503020204020204" pitchFamily="34" charset="-122"/>
                <a:ea typeface="微软雅黑" panose="020B0503020204020204" pitchFamily="34" charset="-122"/>
              </a:rPr>
              <a:t>0.4</a:t>
            </a:r>
            <a:r>
              <a:rPr lang="zh-CN" altLang="en-US" sz="1200">
                <a:solidFill>
                  <a:prstClr val="black"/>
                </a:solidFill>
                <a:latin typeface="微软雅黑" panose="020B0503020204020204" pitchFamily="34" charset="-122"/>
                <a:ea typeface="微软雅黑" panose="020B0503020204020204" pitchFamily="34" charset="-122"/>
              </a:rPr>
              <a:t>个点。</a:t>
            </a:r>
            <a:endParaRPr lang="en-US" altLang="zh-CN" sz="1200" dirty="0">
              <a:solidFill>
                <a:prstClr val="black"/>
              </a:solidFill>
              <a:latin typeface="微软雅黑" panose="020B0503020204020204" pitchFamily="34" charset="-122"/>
              <a:ea typeface="微软雅黑" panose="020B0503020204020204" pitchFamily="34" charset="-122"/>
            </a:endParaRPr>
          </a:p>
          <a:p>
            <a:pPr>
              <a:lnSpc>
                <a:spcPct val="200000"/>
              </a:lnSpc>
            </a:pPr>
            <a:r>
              <a:rPr lang="en-US" altLang="zh-CN" sz="1200">
                <a:solidFill>
                  <a:prstClr val="black"/>
                </a:solidFill>
                <a:latin typeface="微软雅黑" panose="020B0503020204020204" pitchFamily="34" charset="-122"/>
                <a:ea typeface="微软雅黑" panose="020B0503020204020204" pitchFamily="34" charset="-122"/>
              </a:rPr>
              <a:t>8-12</a:t>
            </a:r>
            <a:r>
              <a:rPr lang="zh-CN" altLang="en-US" sz="1200">
                <a:solidFill>
                  <a:prstClr val="black"/>
                </a:solidFill>
                <a:latin typeface="微软雅黑" panose="020B0503020204020204" pitchFamily="34" charset="-122"/>
                <a:ea typeface="微软雅黑" panose="020B0503020204020204" pitchFamily="34" charset="-122"/>
              </a:rPr>
              <a:t>万、</a:t>
            </a:r>
            <a:r>
              <a:rPr lang="en-US" altLang="zh-CN" sz="1200">
                <a:solidFill>
                  <a:prstClr val="black"/>
                </a:solidFill>
                <a:latin typeface="微软雅黑" panose="020B0503020204020204" pitchFamily="34" charset="-122"/>
                <a:ea typeface="微软雅黑" panose="020B0503020204020204" pitchFamily="34" charset="-122"/>
              </a:rPr>
              <a:t>12-15</a:t>
            </a:r>
            <a:r>
              <a:rPr lang="zh-CN" altLang="en-US" sz="1200">
                <a:solidFill>
                  <a:prstClr val="black"/>
                </a:solidFill>
                <a:latin typeface="微软雅黑" panose="020B0503020204020204" pitchFamily="34" charset="-122"/>
                <a:ea typeface="微软雅黑" panose="020B0503020204020204" pitchFamily="34" charset="-122"/>
              </a:rPr>
              <a:t>万、</a:t>
            </a:r>
            <a:r>
              <a:rPr lang="en-US" altLang="zh-CN" sz="1200">
                <a:solidFill>
                  <a:prstClr val="black"/>
                </a:solidFill>
                <a:latin typeface="微软雅黑" panose="020B0503020204020204" pitchFamily="34" charset="-122"/>
                <a:ea typeface="微软雅黑" panose="020B0503020204020204" pitchFamily="34" charset="-122"/>
              </a:rPr>
              <a:t>15-30</a:t>
            </a:r>
            <a:r>
              <a:rPr lang="zh-CN" altLang="en-US" sz="1200">
                <a:solidFill>
                  <a:prstClr val="black"/>
                </a:solidFill>
                <a:latin typeface="微软雅黑" panose="020B0503020204020204" pitchFamily="34" charset="-122"/>
                <a:ea typeface="微软雅黑" panose="020B0503020204020204" pitchFamily="34" charset="-122"/>
              </a:rPr>
              <a:t>万、</a:t>
            </a:r>
            <a:r>
              <a:rPr lang="en-US" altLang="zh-CN" sz="1200">
                <a:solidFill>
                  <a:prstClr val="black"/>
                </a:solidFill>
                <a:latin typeface="微软雅黑" panose="020B0503020204020204" pitchFamily="34" charset="-122"/>
                <a:ea typeface="微软雅黑" panose="020B0503020204020204" pitchFamily="34" charset="-122"/>
              </a:rPr>
              <a:t>30</a:t>
            </a:r>
            <a:r>
              <a:rPr lang="zh-CN" altLang="en-US" sz="1200" dirty="0">
                <a:solidFill>
                  <a:prstClr val="black"/>
                </a:solidFill>
                <a:latin typeface="微软雅黑" panose="020B0503020204020204" pitchFamily="34" charset="-122"/>
                <a:ea typeface="微软雅黑" panose="020B0503020204020204" pitchFamily="34" charset="-122"/>
              </a:rPr>
              <a:t>万以上的车型环比有所</a:t>
            </a:r>
            <a:r>
              <a:rPr lang="zh-CN" altLang="en-US" sz="1200">
                <a:solidFill>
                  <a:prstClr val="black"/>
                </a:solidFill>
                <a:latin typeface="微软雅黑" panose="020B0503020204020204" pitchFamily="34" charset="-122"/>
                <a:ea typeface="微软雅黑" panose="020B0503020204020204" pitchFamily="34" charset="-122"/>
              </a:rPr>
              <a:t>下降，</a:t>
            </a:r>
            <a:r>
              <a:rPr lang="en-US" altLang="zh-CN" sz="1200">
                <a:solidFill>
                  <a:prstClr val="black"/>
                </a:solidFill>
                <a:latin typeface="微软雅黑" panose="020B0503020204020204" pitchFamily="34" charset="-122"/>
                <a:ea typeface="微软雅黑" panose="020B0503020204020204" pitchFamily="34" charset="-122"/>
              </a:rPr>
              <a:t>8-12</a:t>
            </a:r>
            <a:r>
              <a:rPr lang="zh-CN" altLang="en-US" sz="1200">
                <a:solidFill>
                  <a:prstClr val="black"/>
                </a:solidFill>
                <a:latin typeface="微软雅黑" panose="020B0503020204020204" pitchFamily="34" charset="-122"/>
                <a:ea typeface="微软雅黑" panose="020B0503020204020204" pitchFamily="34" charset="-122"/>
              </a:rPr>
              <a:t>万、</a:t>
            </a:r>
            <a:r>
              <a:rPr lang="en-US" altLang="zh-CN" sz="1200">
                <a:solidFill>
                  <a:prstClr val="black"/>
                </a:solidFill>
                <a:latin typeface="微软雅黑" panose="020B0503020204020204" pitchFamily="34" charset="-122"/>
                <a:ea typeface="微软雅黑" panose="020B0503020204020204" pitchFamily="34" charset="-122"/>
              </a:rPr>
              <a:t>12-15</a:t>
            </a:r>
            <a:r>
              <a:rPr lang="zh-CN" altLang="en-US" sz="1200">
                <a:solidFill>
                  <a:prstClr val="black"/>
                </a:solidFill>
                <a:latin typeface="微软雅黑" panose="020B0503020204020204" pitchFamily="34" charset="-122"/>
                <a:ea typeface="微软雅黑" panose="020B0503020204020204" pitchFamily="34" charset="-122"/>
              </a:rPr>
              <a:t>万车型下降了</a:t>
            </a:r>
            <a:r>
              <a:rPr lang="en-US" altLang="zh-CN" sz="1200">
                <a:solidFill>
                  <a:prstClr val="black"/>
                </a:solidFill>
                <a:latin typeface="微软雅黑" panose="020B0503020204020204" pitchFamily="34" charset="-122"/>
                <a:ea typeface="微软雅黑" panose="020B0503020204020204" pitchFamily="34" charset="-122"/>
              </a:rPr>
              <a:t>0.1</a:t>
            </a:r>
            <a:r>
              <a:rPr lang="zh-CN" altLang="en-US" sz="1200">
                <a:solidFill>
                  <a:prstClr val="black"/>
                </a:solidFill>
                <a:latin typeface="微软雅黑" panose="020B0503020204020204" pitchFamily="34" charset="-122"/>
                <a:ea typeface="微软雅黑" panose="020B0503020204020204" pitchFamily="34" charset="-122"/>
              </a:rPr>
              <a:t>个点；</a:t>
            </a:r>
            <a:r>
              <a:rPr lang="en-US" altLang="zh-CN" sz="1200">
                <a:solidFill>
                  <a:prstClr val="black"/>
                </a:solidFill>
                <a:latin typeface="微软雅黑" panose="020B0503020204020204" pitchFamily="34" charset="-122"/>
                <a:ea typeface="微软雅黑" panose="020B0503020204020204" pitchFamily="34" charset="-122"/>
              </a:rPr>
              <a:t>15-30</a:t>
            </a:r>
            <a:r>
              <a:rPr lang="zh-CN" altLang="en-US" sz="1200">
                <a:solidFill>
                  <a:prstClr val="black"/>
                </a:solidFill>
                <a:latin typeface="微软雅黑" panose="020B0503020204020204" pitchFamily="34" charset="-122"/>
                <a:ea typeface="微软雅黑" panose="020B0503020204020204" pitchFamily="34" charset="-122"/>
              </a:rPr>
              <a:t>万下降了</a:t>
            </a:r>
            <a:r>
              <a:rPr lang="en-US" altLang="zh-CN" sz="1200">
                <a:solidFill>
                  <a:prstClr val="black"/>
                </a:solidFill>
                <a:latin typeface="微软雅黑" panose="020B0503020204020204" pitchFamily="34" charset="-122"/>
                <a:ea typeface="微软雅黑" panose="020B0503020204020204" pitchFamily="34" charset="-122"/>
              </a:rPr>
              <a:t>1.2</a:t>
            </a:r>
            <a:r>
              <a:rPr lang="zh-CN" altLang="en-US" sz="1200">
                <a:solidFill>
                  <a:prstClr val="black"/>
                </a:solidFill>
                <a:latin typeface="微软雅黑" panose="020B0503020204020204" pitchFamily="34" charset="-122"/>
                <a:ea typeface="微软雅黑" panose="020B0503020204020204" pitchFamily="34" charset="-122"/>
              </a:rPr>
              <a:t>个点，</a:t>
            </a:r>
            <a:r>
              <a:rPr lang="en-US" altLang="zh-CN" sz="1200">
                <a:solidFill>
                  <a:prstClr val="black"/>
                </a:solidFill>
                <a:latin typeface="微软雅黑" panose="020B0503020204020204" pitchFamily="34" charset="-122"/>
                <a:ea typeface="微软雅黑" panose="020B0503020204020204" pitchFamily="34" charset="-122"/>
              </a:rPr>
              <a:t>30</a:t>
            </a:r>
            <a:r>
              <a:rPr lang="zh-CN" altLang="en-US" sz="1200" dirty="0">
                <a:solidFill>
                  <a:prstClr val="black"/>
                </a:solidFill>
                <a:latin typeface="微软雅黑" panose="020B0503020204020204" pitchFamily="34" charset="-122"/>
                <a:ea typeface="微软雅黑" panose="020B0503020204020204" pitchFamily="34" charset="-122"/>
              </a:rPr>
              <a:t>万以上车型</a:t>
            </a:r>
            <a:r>
              <a:rPr lang="zh-CN" altLang="en-US" sz="1200">
                <a:solidFill>
                  <a:prstClr val="black"/>
                </a:solidFill>
                <a:latin typeface="微软雅黑" panose="020B0503020204020204" pitchFamily="34" charset="-122"/>
                <a:ea typeface="微软雅黑" panose="020B0503020204020204" pitchFamily="34" charset="-122"/>
              </a:rPr>
              <a:t>下降了</a:t>
            </a:r>
            <a:r>
              <a:rPr lang="en-US" altLang="zh-CN" sz="1200">
                <a:solidFill>
                  <a:prstClr val="black"/>
                </a:solidFill>
                <a:latin typeface="微软雅黑" panose="020B0503020204020204" pitchFamily="34" charset="-122"/>
                <a:ea typeface="微软雅黑" panose="020B0503020204020204" pitchFamily="34" charset="-122"/>
              </a:rPr>
              <a:t>0.6</a:t>
            </a:r>
            <a:r>
              <a:rPr lang="zh-CN" altLang="en-US" sz="1200">
                <a:solidFill>
                  <a:prstClr val="black"/>
                </a:solidFill>
                <a:latin typeface="微软雅黑" panose="020B0503020204020204" pitchFamily="34" charset="-122"/>
                <a:ea typeface="微软雅黑" panose="020B0503020204020204" pitchFamily="34" charset="-122"/>
              </a:rPr>
              <a:t>个点。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4" name="图表 3">
            <a:extLst>
              <a:ext uri="{FF2B5EF4-FFF2-40B4-BE49-F238E27FC236}">
                <a16:creationId xmlns:a16="http://schemas.microsoft.com/office/drawing/2014/main" id="{00000000-0008-0000-1000-00000F000000}"/>
              </a:ext>
            </a:extLst>
          </p:cNvPr>
          <p:cNvGraphicFramePr>
            <a:graphicFrameLocks/>
          </p:cNvGraphicFramePr>
          <p:nvPr>
            <p:extLst>
              <p:ext uri="{D42A27DB-BD31-4B8C-83A1-F6EECF244321}">
                <p14:modId xmlns:p14="http://schemas.microsoft.com/office/powerpoint/2010/main" val="2233234385"/>
              </p:ext>
            </p:extLst>
          </p:nvPr>
        </p:nvGraphicFramePr>
        <p:xfrm>
          <a:off x="156459" y="2781333"/>
          <a:ext cx="8831080" cy="324935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284571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865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1598841"/>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528949" y="1647109"/>
                  <a:ext cx="2653075" cy="367308"/>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2023</a:t>
                  </a:r>
                  <a:r>
                    <a:rPr lang="zh-CN" altLang="en-US" b="1" dirty="0">
                      <a:solidFill>
                        <a:schemeClr val="bg1"/>
                      </a:solidFill>
                      <a:latin typeface="微软雅黑" panose="020B0503020204020204" pitchFamily="34" charset="-122"/>
                      <a:ea typeface="微软雅黑" panose="020B0503020204020204" pitchFamily="34" charset="-122"/>
                    </a:rPr>
                    <a:t>年</a:t>
                  </a:r>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月市场概况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581977" y="2927662"/>
                <a:ext cx="2984640" cy="369314"/>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月新能源市场概况</a:t>
                </a:r>
                <a:endParaRPr lang="zh-CN" altLang="en-US" b="1" dirty="0">
                  <a:solidFill>
                    <a:schemeClr val="bg1"/>
                  </a:solidFill>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43510" y="4631501"/>
              <a:ext cx="2945334"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17641" y="5160492"/>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0949" y="5160492"/>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76375" y="5257439"/>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1" name="圆角矩形 32">
            <a:extLst>
              <a:ext uri="{FF2B5EF4-FFF2-40B4-BE49-F238E27FC236}">
                <a16:creationId xmlns:a16="http://schemas.microsoft.com/office/drawing/2014/main" id="{3E61AFF6-DA88-6E54-A8D3-BD7792394E01}"/>
              </a:ext>
            </a:extLst>
          </p:cNvPr>
          <p:cNvSpPr/>
          <p:nvPr/>
        </p:nvSpPr>
        <p:spPr>
          <a:xfrm>
            <a:off x="3717641" y="4266576"/>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4" name="圆角矩形 17">
            <a:extLst>
              <a:ext uri="{FF2B5EF4-FFF2-40B4-BE49-F238E27FC236}">
                <a16:creationId xmlns:a16="http://schemas.microsoft.com/office/drawing/2014/main" id="{0663E5AD-51B0-3ABB-9B6F-C43408035AE6}"/>
              </a:ext>
            </a:extLst>
          </p:cNvPr>
          <p:cNvSpPr/>
          <p:nvPr/>
        </p:nvSpPr>
        <p:spPr>
          <a:xfrm>
            <a:off x="4360949" y="4266576"/>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5" name="矩形 24">
            <a:extLst>
              <a:ext uri="{FF2B5EF4-FFF2-40B4-BE49-F238E27FC236}">
                <a16:creationId xmlns:a16="http://schemas.microsoft.com/office/drawing/2014/main" id="{9A3ECC93-504E-0176-0DE6-85FAEEDB4859}"/>
              </a:ext>
            </a:extLst>
          </p:cNvPr>
          <p:cNvSpPr/>
          <p:nvPr/>
        </p:nvSpPr>
        <p:spPr>
          <a:xfrm>
            <a:off x="4776375" y="4363523"/>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056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2023</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zh-CN"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跨区域流通</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08257" y="4959542"/>
            <a:ext cx="8127481" cy="896040"/>
            <a:chOff x="5988846" y="1837871"/>
            <a:chExt cx="9510935" cy="1027120"/>
          </a:xfrm>
        </p:grpSpPr>
        <p:sp>
          <p:nvSpPr>
            <p:cNvPr id="13" name="矩形 12">
              <a:extLst>
                <a:ext uri="{FF2B5EF4-FFF2-40B4-BE49-F238E27FC236}">
                  <a16:creationId xmlns:a16="http://schemas.microsoft.com/office/drawing/2014/main" id="{E359EFCB-4E9F-4312-92E8-9F56EEBC9A80}"/>
                </a:ext>
              </a:extLst>
            </p:cNvPr>
            <p:cNvSpPr/>
            <p:nvPr/>
          </p:nvSpPr>
          <p:spPr>
            <a:xfrm>
              <a:off x="6063293" y="1837871"/>
              <a:ext cx="3624069" cy="352802"/>
            </a:xfrm>
            <a:prstGeom prst="rect">
              <a:avLst/>
            </a:prstGeom>
            <a:noFill/>
            <a:ln w="19050">
              <a:noFill/>
            </a:ln>
          </p:spPr>
          <p:txBody>
            <a:bodyPr wrap="square">
              <a:spAutoFit/>
            </a:bodyPr>
            <a:lstStyle/>
            <a:p>
              <a:r>
                <a:rPr lang="en-US" altLang="zh-CN" sz="1400" b="1">
                  <a:solidFill>
                    <a:srgbClr val="0E0F13"/>
                  </a:solidFill>
                  <a:latin typeface="微软雅黑" panose="020B0503020204020204" pitchFamily="34" charset="-122"/>
                  <a:ea typeface="微软雅黑" panose="020B0503020204020204" pitchFamily="34" charset="-122"/>
                </a:rPr>
                <a:t>2023</a:t>
              </a:r>
              <a:r>
                <a:rPr lang="zh-CN" altLang="en-US" sz="1400" b="1">
                  <a:solidFill>
                    <a:srgbClr val="0E0F13"/>
                  </a:solidFill>
                  <a:latin typeface="微软雅黑" panose="020B0503020204020204" pitchFamily="34" charset="-122"/>
                  <a:ea typeface="微软雅黑" panose="020B0503020204020204" pitchFamily="34" charset="-122"/>
                </a:rPr>
                <a:t>年</a:t>
              </a:r>
              <a:r>
                <a:rPr lang="en-US" altLang="zh-CN" sz="1400" b="1">
                  <a:solidFill>
                    <a:srgbClr val="0E0F13"/>
                  </a:solidFill>
                  <a:latin typeface="微软雅黑" panose="020B0503020204020204" pitchFamily="34" charset="-122"/>
                  <a:ea typeface="微软雅黑" panose="020B0503020204020204" pitchFamily="34" charset="-122"/>
                </a:rPr>
                <a:t>4</a:t>
              </a:r>
              <a:r>
                <a:rPr lang="zh-CN" altLang="en-US" sz="1400" b="1">
                  <a:solidFill>
                    <a:srgbClr val="0E0F13"/>
                  </a:solidFill>
                  <a:latin typeface="微软雅黑" panose="020B0503020204020204" pitchFamily="34" charset="-122"/>
                  <a:ea typeface="微软雅黑" panose="020B0503020204020204" pitchFamily="34" charset="-122"/>
                </a:rPr>
                <a:t>月</a:t>
              </a:r>
              <a:r>
                <a:rPr lang="zh-CN" altLang="en-US" sz="1400" b="1" dirty="0">
                  <a:solidFill>
                    <a:srgbClr val="0E0F13"/>
                  </a:solidFill>
                  <a:latin typeface="微软雅黑" panose="020B0503020204020204" pitchFamily="34" charset="-122"/>
                  <a:ea typeface="微软雅黑" panose="020B0503020204020204" pitchFamily="34" charset="-122"/>
                </a:rPr>
                <a:t>跨区域流通情况</a:t>
              </a:r>
              <a:endParaRPr lang="en-US" altLang="zh-CN" sz="1400" b="1" dirty="0">
                <a:solidFill>
                  <a:srgbClr val="0E0F13"/>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6" y="2161521"/>
              <a:ext cx="9510935" cy="703470"/>
            </a:xfrm>
            <a:prstGeom prst="rect">
              <a:avLst/>
            </a:prstGeom>
            <a:noFill/>
          </p:spPr>
          <p:txBody>
            <a:bodyPr wrap="square">
              <a:spAutoFit/>
            </a:bodyPr>
            <a:lstStyle/>
            <a:p>
              <a:pPr indent="457200">
                <a:lnSpc>
                  <a:spcPct val="150000"/>
                </a:lnSpc>
              </a:pP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月份跨区域流通持续回落，二手车转籍率为</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25.76%</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，环比下降了</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0.3</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个百分点，同比去年同期增加了</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3.6</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个百分点。二手车转籍总量为</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37.72</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万辆，环比下降了</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7.8%</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，同比增加了</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54.3%</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aphicFrame>
        <p:nvGraphicFramePr>
          <p:cNvPr id="3" name="图表 2">
            <a:extLst>
              <a:ext uri="{FF2B5EF4-FFF2-40B4-BE49-F238E27FC236}">
                <a16:creationId xmlns:a16="http://schemas.microsoft.com/office/drawing/2014/main" id="{00000000-0008-0000-0100-000064000000}"/>
              </a:ext>
            </a:extLst>
          </p:cNvPr>
          <p:cNvGraphicFramePr>
            <a:graphicFrameLocks/>
          </p:cNvGraphicFramePr>
          <p:nvPr>
            <p:extLst>
              <p:ext uri="{D42A27DB-BD31-4B8C-83A1-F6EECF244321}">
                <p14:modId xmlns:p14="http://schemas.microsoft.com/office/powerpoint/2010/main" val="2417914653"/>
              </p:ext>
            </p:extLst>
          </p:nvPr>
        </p:nvGraphicFramePr>
        <p:xfrm>
          <a:off x="277028" y="1181770"/>
          <a:ext cx="8589937" cy="35888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304518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2023</a:t>
            </a:r>
            <a:r>
              <a:rPr lang="zh-CN" altLang="en-US" sz="2000" b="1">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4</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省市</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转籍情况</a:t>
            </a:r>
          </a:p>
        </p:txBody>
      </p:sp>
      <p:grpSp>
        <p:nvGrpSpPr>
          <p:cNvPr id="8" name="组合 7">
            <a:extLst>
              <a:ext uri="{FF2B5EF4-FFF2-40B4-BE49-F238E27FC236}">
                <a16:creationId xmlns:a16="http://schemas.microsoft.com/office/drawing/2014/main" id="{6C3EEEAE-C51D-491F-863E-6AD100B4B3F2}"/>
              </a:ext>
            </a:extLst>
          </p:cNvPr>
          <p:cNvGrpSpPr/>
          <p:nvPr/>
        </p:nvGrpSpPr>
        <p:grpSpPr>
          <a:xfrm>
            <a:off x="292100" y="1408280"/>
            <a:ext cx="3931975" cy="3149036"/>
            <a:chOff x="613692" y="615176"/>
            <a:chExt cx="7342549" cy="5729078"/>
          </a:xfrm>
        </p:grpSpPr>
        <p:sp>
          <p:nvSpPr>
            <p:cNvPr id="9" name="江西">
              <a:extLst>
                <a:ext uri="{FF2B5EF4-FFF2-40B4-BE49-F238E27FC236}">
                  <a16:creationId xmlns:a16="http://schemas.microsoft.com/office/drawing/2014/main" id="{F4DA61EA-C1DD-488A-BB55-F3F16FFD6A5A}"/>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 name="黑龙江">
              <a:extLst>
                <a:ext uri="{FF2B5EF4-FFF2-40B4-BE49-F238E27FC236}">
                  <a16:creationId xmlns:a16="http://schemas.microsoft.com/office/drawing/2014/main" id="{B18CF033-BCF2-4BE8-87B2-AC5232A12CA2}"/>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3" name="湖北">
              <a:extLst>
                <a:ext uri="{FF2B5EF4-FFF2-40B4-BE49-F238E27FC236}">
                  <a16:creationId xmlns:a16="http://schemas.microsoft.com/office/drawing/2014/main" id="{80A58447-A3C9-4CF7-BE3A-DCBD25ECD325}"/>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4" name="山东">
              <a:extLst>
                <a:ext uri="{FF2B5EF4-FFF2-40B4-BE49-F238E27FC236}">
                  <a16:creationId xmlns:a16="http://schemas.microsoft.com/office/drawing/2014/main" id="{0AB4B765-7364-418B-B8F6-4C95A6A9AE0E}"/>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5" name="安徽">
              <a:extLst>
                <a:ext uri="{FF2B5EF4-FFF2-40B4-BE49-F238E27FC236}">
                  <a16:creationId xmlns:a16="http://schemas.microsoft.com/office/drawing/2014/main" id="{67F6AC58-465F-42C7-BE9F-6D58C1733490}"/>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 name="山西">
              <a:extLst>
                <a:ext uri="{FF2B5EF4-FFF2-40B4-BE49-F238E27FC236}">
                  <a16:creationId xmlns:a16="http://schemas.microsoft.com/office/drawing/2014/main" id="{E35C09BB-4C7B-4F73-932D-1B483858F4D4}"/>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9" name="吉林">
              <a:extLst>
                <a:ext uri="{FF2B5EF4-FFF2-40B4-BE49-F238E27FC236}">
                  <a16:creationId xmlns:a16="http://schemas.microsoft.com/office/drawing/2014/main" id="{F213C73D-DF2A-4BE2-AF66-4A1DE49A6E1A}"/>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0" name="湖南">
              <a:extLst>
                <a:ext uri="{FF2B5EF4-FFF2-40B4-BE49-F238E27FC236}">
                  <a16:creationId xmlns:a16="http://schemas.microsoft.com/office/drawing/2014/main" id="{00B62C68-3B55-42D1-975D-7842E54A8CA2}"/>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1" name="江苏">
              <a:extLst>
                <a:ext uri="{FF2B5EF4-FFF2-40B4-BE49-F238E27FC236}">
                  <a16:creationId xmlns:a16="http://schemas.microsoft.com/office/drawing/2014/main" id="{03D72E23-2F6B-4359-B661-8184CB4E284F}"/>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2" name="福建">
              <a:extLst>
                <a:ext uri="{FF2B5EF4-FFF2-40B4-BE49-F238E27FC236}">
                  <a16:creationId xmlns:a16="http://schemas.microsoft.com/office/drawing/2014/main" id="{24DA3122-055D-4D0B-A100-3A7BCE61DBDF}"/>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3" name="河南">
              <a:extLst>
                <a:ext uri="{FF2B5EF4-FFF2-40B4-BE49-F238E27FC236}">
                  <a16:creationId xmlns:a16="http://schemas.microsoft.com/office/drawing/2014/main" id="{28FA6055-3D96-4768-9445-DAEC603126DA}"/>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4" name="辽宁">
              <a:extLst>
                <a:ext uri="{FF2B5EF4-FFF2-40B4-BE49-F238E27FC236}">
                  <a16:creationId xmlns:a16="http://schemas.microsoft.com/office/drawing/2014/main" id="{53628ED3-FD81-4C00-A48E-762847A6DE3C}"/>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5" name="浙江">
              <a:extLst>
                <a:ext uri="{FF2B5EF4-FFF2-40B4-BE49-F238E27FC236}">
                  <a16:creationId xmlns:a16="http://schemas.microsoft.com/office/drawing/2014/main" id="{4994764C-E17B-4B2A-A6BD-74B18C032D4A}"/>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6" name="广东">
              <a:extLst>
                <a:ext uri="{FF2B5EF4-FFF2-40B4-BE49-F238E27FC236}">
                  <a16:creationId xmlns:a16="http://schemas.microsoft.com/office/drawing/2014/main" id="{CD493C82-35D9-4076-BFA1-F245C3C59E87}"/>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7" name="天津">
              <a:extLst>
                <a:ext uri="{FF2B5EF4-FFF2-40B4-BE49-F238E27FC236}">
                  <a16:creationId xmlns:a16="http://schemas.microsoft.com/office/drawing/2014/main" id="{B9AB5AEC-53DB-4E4E-AB44-2467E7AD7449}"/>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8" name="北京">
              <a:extLst>
                <a:ext uri="{FF2B5EF4-FFF2-40B4-BE49-F238E27FC236}">
                  <a16:creationId xmlns:a16="http://schemas.microsoft.com/office/drawing/2014/main" id="{170A02E0-68B1-4B08-A7DE-250255F07995}"/>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9" name="河北">
              <a:extLst>
                <a:ext uri="{FF2B5EF4-FFF2-40B4-BE49-F238E27FC236}">
                  <a16:creationId xmlns:a16="http://schemas.microsoft.com/office/drawing/2014/main" id="{78CEE0D5-9553-487D-9E8F-99EC427E03BC}"/>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0" name="内蒙古">
              <a:extLst>
                <a:ext uri="{FF2B5EF4-FFF2-40B4-BE49-F238E27FC236}">
                  <a16:creationId xmlns:a16="http://schemas.microsoft.com/office/drawing/2014/main" id="{391D1C96-AA14-4956-83E7-E69046D922DC}"/>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1" name="陕西">
              <a:extLst>
                <a:ext uri="{FF2B5EF4-FFF2-40B4-BE49-F238E27FC236}">
                  <a16:creationId xmlns:a16="http://schemas.microsoft.com/office/drawing/2014/main" id="{CBE6ADAA-CD86-4C6F-A799-549323DD055D}"/>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2" name="重庆">
              <a:extLst>
                <a:ext uri="{FF2B5EF4-FFF2-40B4-BE49-F238E27FC236}">
                  <a16:creationId xmlns:a16="http://schemas.microsoft.com/office/drawing/2014/main" id="{8BB03CE5-1CD0-41DB-9E0E-F894E7390CEF}"/>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广西">
              <a:extLst>
                <a:ext uri="{FF2B5EF4-FFF2-40B4-BE49-F238E27FC236}">
                  <a16:creationId xmlns:a16="http://schemas.microsoft.com/office/drawing/2014/main" id="{D2147AE1-E8D0-4361-A2DD-E8D0D0B14826}"/>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云南">
              <a:extLst>
                <a:ext uri="{FF2B5EF4-FFF2-40B4-BE49-F238E27FC236}">
                  <a16:creationId xmlns:a16="http://schemas.microsoft.com/office/drawing/2014/main" id="{EFE84D31-9C65-48D8-9552-CE4EF8B431F4}"/>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青海">
              <a:extLst>
                <a:ext uri="{FF2B5EF4-FFF2-40B4-BE49-F238E27FC236}">
                  <a16:creationId xmlns:a16="http://schemas.microsoft.com/office/drawing/2014/main" id="{5D9B9BC0-027D-4C5F-9962-926BF5B22323}"/>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6" name="西藏">
              <a:extLst>
                <a:ext uri="{FF2B5EF4-FFF2-40B4-BE49-F238E27FC236}">
                  <a16:creationId xmlns:a16="http://schemas.microsoft.com/office/drawing/2014/main" id="{B90625A6-93F4-49E1-87F3-AA1CB08DBD3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7" name="新疆">
              <a:extLst>
                <a:ext uri="{FF2B5EF4-FFF2-40B4-BE49-F238E27FC236}">
                  <a16:creationId xmlns:a16="http://schemas.microsoft.com/office/drawing/2014/main" id="{2F3960B1-5119-4421-BF6A-7A9FEC9A4F24}"/>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8" name="宁夏">
              <a:extLst>
                <a:ext uri="{FF2B5EF4-FFF2-40B4-BE49-F238E27FC236}">
                  <a16:creationId xmlns:a16="http://schemas.microsoft.com/office/drawing/2014/main" id="{32A4B095-3A87-44A7-804E-916F18FA3BEB}"/>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9" name="甘肃">
              <a:extLst>
                <a:ext uri="{FF2B5EF4-FFF2-40B4-BE49-F238E27FC236}">
                  <a16:creationId xmlns:a16="http://schemas.microsoft.com/office/drawing/2014/main" id="{01FBF05D-6E72-40E2-96E8-F244C6E7D156}"/>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0" name="四川">
              <a:extLst>
                <a:ext uri="{FF2B5EF4-FFF2-40B4-BE49-F238E27FC236}">
                  <a16:creationId xmlns:a16="http://schemas.microsoft.com/office/drawing/2014/main" id="{E5C05D23-FB17-48BA-AEDE-737ECAF95AA1}"/>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1" name="贵州">
              <a:extLst>
                <a:ext uri="{FF2B5EF4-FFF2-40B4-BE49-F238E27FC236}">
                  <a16:creationId xmlns:a16="http://schemas.microsoft.com/office/drawing/2014/main" id="{B1054999-214E-44C1-B8DE-82A91514AD26}"/>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2" name="组合 41">
              <a:extLst>
                <a:ext uri="{FF2B5EF4-FFF2-40B4-BE49-F238E27FC236}">
                  <a16:creationId xmlns:a16="http://schemas.microsoft.com/office/drawing/2014/main" id="{F721D940-8C86-4DCD-944C-7DCE0328D6A0}"/>
                </a:ext>
              </a:extLst>
            </p:cNvPr>
            <p:cNvGrpSpPr/>
            <p:nvPr/>
          </p:nvGrpSpPr>
          <p:grpSpPr>
            <a:xfrm>
              <a:off x="5507484" y="5627366"/>
              <a:ext cx="78932" cy="65777"/>
              <a:chOff x="5507484" y="5627366"/>
              <a:chExt cx="78932" cy="65777"/>
            </a:xfrm>
            <a:solidFill>
              <a:srgbClr val="0070BC"/>
            </a:solidFill>
          </p:grpSpPr>
          <p:sp>
            <p:nvSpPr>
              <p:cNvPr id="93" name="Freeform 75">
                <a:extLst>
                  <a:ext uri="{FF2B5EF4-FFF2-40B4-BE49-F238E27FC236}">
                    <a16:creationId xmlns:a16="http://schemas.microsoft.com/office/drawing/2014/main" id="{A85B4A6F-FAF0-4C0C-ABB8-E6C6AC151A38}"/>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4" name="Freeform 105">
                <a:extLst>
                  <a:ext uri="{FF2B5EF4-FFF2-40B4-BE49-F238E27FC236}">
                    <a16:creationId xmlns:a16="http://schemas.microsoft.com/office/drawing/2014/main" id="{3A1B5BDB-65E0-42B4-9A1D-6D672BE9A906}"/>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43" name="台湾">
              <a:extLst>
                <a:ext uri="{FF2B5EF4-FFF2-40B4-BE49-F238E27FC236}">
                  <a16:creationId xmlns:a16="http://schemas.microsoft.com/office/drawing/2014/main" id="{D14FF8BF-FC17-4490-9A6E-B38EAFD39A23}"/>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4" name="海南">
              <a:extLst>
                <a:ext uri="{FF2B5EF4-FFF2-40B4-BE49-F238E27FC236}">
                  <a16:creationId xmlns:a16="http://schemas.microsoft.com/office/drawing/2014/main" id="{C35E0E29-2E04-4247-AD06-E50EDFE5190A}"/>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5" name="组合 44">
              <a:extLst>
                <a:ext uri="{FF2B5EF4-FFF2-40B4-BE49-F238E27FC236}">
                  <a16:creationId xmlns:a16="http://schemas.microsoft.com/office/drawing/2014/main" id="{2C38ADBD-EC1B-46A0-8E32-4C284B8FD266}"/>
                </a:ext>
              </a:extLst>
            </p:cNvPr>
            <p:cNvGrpSpPr/>
            <p:nvPr/>
          </p:nvGrpSpPr>
          <p:grpSpPr>
            <a:xfrm>
              <a:off x="6388893" y="4075034"/>
              <a:ext cx="131554" cy="184175"/>
              <a:chOff x="6388893" y="4075034"/>
              <a:chExt cx="131554" cy="184175"/>
            </a:xfrm>
            <a:solidFill>
              <a:srgbClr val="0070BC"/>
            </a:solidFill>
          </p:grpSpPr>
          <p:grpSp>
            <p:nvGrpSpPr>
              <p:cNvPr id="88" name="组合 87">
                <a:extLst>
                  <a:ext uri="{FF2B5EF4-FFF2-40B4-BE49-F238E27FC236}">
                    <a16:creationId xmlns:a16="http://schemas.microsoft.com/office/drawing/2014/main" id="{4A385D66-687A-4F83-86A9-0FDF17B3B2C1}"/>
                  </a:ext>
                </a:extLst>
              </p:cNvPr>
              <p:cNvGrpSpPr/>
              <p:nvPr/>
            </p:nvGrpSpPr>
            <p:grpSpPr>
              <a:xfrm>
                <a:off x="6388893" y="4075034"/>
                <a:ext cx="131554" cy="184175"/>
                <a:chOff x="6388893" y="4075034"/>
                <a:chExt cx="131554" cy="184175"/>
              </a:xfrm>
              <a:grpFill/>
            </p:grpSpPr>
            <p:sp>
              <p:nvSpPr>
                <p:cNvPr id="90" name="上海">
                  <a:extLst>
                    <a:ext uri="{FF2B5EF4-FFF2-40B4-BE49-F238E27FC236}">
                      <a16:creationId xmlns:a16="http://schemas.microsoft.com/office/drawing/2014/main" id="{A8CDE5CD-FEFF-4236-BD42-62CA48016CF6}"/>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4507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1" name="Freeform 108">
                  <a:extLst>
                    <a:ext uri="{FF2B5EF4-FFF2-40B4-BE49-F238E27FC236}">
                      <a16:creationId xmlns:a16="http://schemas.microsoft.com/office/drawing/2014/main" id="{95ADBBD3-069A-47A2-BDD5-91F4A7AE4FC9}"/>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2" name="Freeform 109">
                  <a:extLst>
                    <a:ext uri="{FF2B5EF4-FFF2-40B4-BE49-F238E27FC236}">
                      <a16:creationId xmlns:a16="http://schemas.microsoft.com/office/drawing/2014/main" id="{44AE178F-7D06-41E1-967E-2E90EFA4AB98}"/>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89" name="Freeform 110">
                <a:extLst>
                  <a:ext uri="{FF2B5EF4-FFF2-40B4-BE49-F238E27FC236}">
                    <a16:creationId xmlns:a16="http://schemas.microsoft.com/office/drawing/2014/main" id="{F82E0736-4C74-43DB-BCDE-04188101F99D}"/>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46" name="组合 45">
              <a:extLst>
                <a:ext uri="{FF2B5EF4-FFF2-40B4-BE49-F238E27FC236}">
                  <a16:creationId xmlns:a16="http://schemas.microsoft.com/office/drawing/2014/main" id="{7544C136-9DAA-4FB8-BB82-27B946B28E12}"/>
                </a:ext>
              </a:extLst>
            </p:cNvPr>
            <p:cNvGrpSpPr/>
            <p:nvPr/>
          </p:nvGrpSpPr>
          <p:grpSpPr>
            <a:xfrm>
              <a:off x="1705145" y="1413988"/>
              <a:ext cx="5674650" cy="4930266"/>
              <a:chOff x="1705145" y="1413988"/>
              <a:chExt cx="5674650" cy="4930266"/>
            </a:xfrm>
          </p:grpSpPr>
          <p:sp>
            <p:nvSpPr>
              <p:cNvPr id="54" name="TextBox 92">
                <a:extLst>
                  <a:ext uri="{FF2B5EF4-FFF2-40B4-BE49-F238E27FC236}">
                    <a16:creationId xmlns:a16="http://schemas.microsoft.com/office/drawing/2014/main" id="{C94FF59D-FE06-4CE0-A614-D1DD40A36ACD}"/>
                  </a:ext>
                </a:extLst>
              </p:cNvPr>
              <p:cNvSpPr txBox="1"/>
              <p:nvPr/>
            </p:nvSpPr>
            <p:spPr>
              <a:xfrm>
                <a:off x="1823125" y="2168377"/>
                <a:ext cx="614938" cy="332922"/>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55" name="TextBox 93">
                <a:extLst>
                  <a:ext uri="{FF2B5EF4-FFF2-40B4-BE49-F238E27FC236}">
                    <a16:creationId xmlns:a16="http://schemas.microsoft.com/office/drawing/2014/main" id="{24AC4DD7-6FC8-4DB7-90EC-B52F99D2B270}"/>
                  </a:ext>
                </a:extLst>
              </p:cNvPr>
              <p:cNvSpPr txBox="1"/>
              <p:nvPr/>
            </p:nvSpPr>
            <p:spPr>
              <a:xfrm>
                <a:off x="1705145" y="3789348"/>
                <a:ext cx="614938" cy="332922"/>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56" name="TextBox 94">
                <a:extLst>
                  <a:ext uri="{FF2B5EF4-FFF2-40B4-BE49-F238E27FC236}">
                    <a16:creationId xmlns:a16="http://schemas.microsoft.com/office/drawing/2014/main" id="{FE7916E3-A4C4-40F7-A679-5506BE84BC3D}"/>
                  </a:ext>
                </a:extLst>
              </p:cNvPr>
              <p:cNvSpPr txBox="1"/>
              <p:nvPr/>
            </p:nvSpPr>
            <p:spPr>
              <a:xfrm>
                <a:off x="2996720" y="3303995"/>
                <a:ext cx="614938" cy="332922"/>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57" name="TextBox 95">
                <a:extLst>
                  <a:ext uri="{FF2B5EF4-FFF2-40B4-BE49-F238E27FC236}">
                    <a16:creationId xmlns:a16="http://schemas.microsoft.com/office/drawing/2014/main" id="{3F2ADFB0-1A23-42EB-8704-E2ABAFDBCC0E}"/>
                  </a:ext>
                </a:extLst>
              </p:cNvPr>
              <p:cNvSpPr txBox="1"/>
              <p:nvPr/>
            </p:nvSpPr>
            <p:spPr>
              <a:xfrm>
                <a:off x="3058895" y="2598341"/>
                <a:ext cx="614938" cy="332922"/>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58" name="TextBox 96">
                <a:extLst>
                  <a:ext uri="{FF2B5EF4-FFF2-40B4-BE49-F238E27FC236}">
                    <a16:creationId xmlns:a16="http://schemas.microsoft.com/office/drawing/2014/main" id="{50CB54EC-CA59-426D-B774-5DAA3E8261A6}"/>
                  </a:ext>
                </a:extLst>
              </p:cNvPr>
              <p:cNvSpPr txBox="1"/>
              <p:nvPr/>
            </p:nvSpPr>
            <p:spPr>
              <a:xfrm>
                <a:off x="5111931" y="2160188"/>
                <a:ext cx="740950" cy="332922"/>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59" name="TextBox 98">
                <a:extLst>
                  <a:ext uri="{FF2B5EF4-FFF2-40B4-BE49-F238E27FC236}">
                    <a16:creationId xmlns:a16="http://schemas.microsoft.com/office/drawing/2014/main" id="{2534C20B-DFD5-4BDB-BF35-28C992AD7A47}"/>
                  </a:ext>
                </a:extLst>
              </p:cNvPr>
              <p:cNvSpPr txBox="1"/>
              <p:nvPr/>
            </p:nvSpPr>
            <p:spPr>
              <a:xfrm>
                <a:off x="4208237" y="310185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60" name="TextBox 99">
                <a:extLst>
                  <a:ext uri="{FF2B5EF4-FFF2-40B4-BE49-F238E27FC236}">
                    <a16:creationId xmlns:a16="http://schemas.microsoft.com/office/drawing/2014/main" id="{D00DEB97-E35D-4736-88CE-D62F26689479}"/>
                  </a:ext>
                </a:extLst>
              </p:cNvPr>
              <p:cNvSpPr txBox="1"/>
              <p:nvPr/>
            </p:nvSpPr>
            <p:spPr>
              <a:xfrm>
                <a:off x="3721721" y="4070485"/>
                <a:ext cx="614938" cy="3329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61" name="TextBox 100">
                <a:extLst>
                  <a:ext uri="{FF2B5EF4-FFF2-40B4-BE49-F238E27FC236}">
                    <a16:creationId xmlns:a16="http://schemas.microsoft.com/office/drawing/2014/main" id="{274258D4-CF91-4C7A-B7F7-8D913925F639}"/>
                  </a:ext>
                </a:extLst>
              </p:cNvPr>
              <p:cNvSpPr txBox="1"/>
              <p:nvPr/>
            </p:nvSpPr>
            <p:spPr>
              <a:xfrm>
                <a:off x="3472709" y="5183816"/>
                <a:ext cx="614938" cy="332922"/>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62" name="TextBox 101">
                <a:extLst>
                  <a:ext uri="{FF2B5EF4-FFF2-40B4-BE49-F238E27FC236}">
                    <a16:creationId xmlns:a16="http://schemas.microsoft.com/office/drawing/2014/main" id="{47A00FBF-1690-4ADD-8DEC-1E34738E16A5}"/>
                  </a:ext>
                </a:extLst>
              </p:cNvPr>
              <p:cNvSpPr txBox="1"/>
              <p:nvPr/>
            </p:nvSpPr>
            <p:spPr>
              <a:xfrm>
                <a:off x="4604011" y="6038001"/>
                <a:ext cx="560015" cy="306253"/>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63" name="TextBox 102">
                <a:extLst>
                  <a:ext uri="{FF2B5EF4-FFF2-40B4-BE49-F238E27FC236}">
                    <a16:creationId xmlns:a16="http://schemas.microsoft.com/office/drawing/2014/main" id="{07D0B9E9-E48E-4CDB-91BB-9C25B95731B9}"/>
                  </a:ext>
                </a:extLst>
              </p:cNvPr>
              <p:cNvSpPr txBox="1"/>
              <p:nvPr/>
            </p:nvSpPr>
            <p:spPr>
              <a:xfrm>
                <a:off x="4530935" y="5339298"/>
                <a:ext cx="614938" cy="332922"/>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64" name="TextBox 103">
                <a:extLst>
                  <a:ext uri="{FF2B5EF4-FFF2-40B4-BE49-F238E27FC236}">
                    <a16:creationId xmlns:a16="http://schemas.microsoft.com/office/drawing/2014/main" id="{B9E137D2-DC06-4DAE-8F96-8877AC8CA1C2}"/>
                  </a:ext>
                </a:extLst>
              </p:cNvPr>
              <p:cNvSpPr txBox="1"/>
              <p:nvPr/>
            </p:nvSpPr>
            <p:spPr>
              <a:xfrm>
                <a:off x="4224496" y="4766794"/>
                <a:ext cx="614938" cy="3329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65" name="TextBox 104">
                <a:extLst>
                  <a:ext uri="{FF2B5EF4-FFF2-40B4-BE49-F238E27FC236}">
                    <a16:creationId xmlns:a16="http://schemas.microsoft.com/office/drawing/2014/main" id="{BCE4D3CC-C17F-4F9E-9755-A5AA62F399EF}"/>
                  </a:ext>
                </a:extLst>
              </p:cNvPr>
              <p:cNvSpPr txBox="1"/>
              <p:nvPr/>
            </p:nvSpPr>
            <p:spPr>
              <a:xfrm>
                <a:off x="4348413" y="4316099"/>
                <a:ext cx="614938" cy="3329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66" name="TextBox 105">
                <a:extLst>
                  <a:ext uri="{FF2B5EF4-FFF2-40B4-BE49-F238E27FC236}">
                    <a16:creationId xmlns:a16="http://schemas.microsoft.com/office/drawing/2014/main" id="{FC5BDDF1-A13E-4A6C-87DD-71D7BE3D7707}"/>
                  </a:ext>
                </a:extLst>
              </p:cNvPr>
              <p:cNvSpPr txBox="1"/>
              <p:nvPr/>
            </p:nvSpPr>
            <p:spPr>
              <a:xfrm>
                <a:off x="4503766" y="3583037"/>
                <a:ext cx="614938" cy="3329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67" name="TextBox 106">
                <a:extLst>
                  <a:ext uri="{FF2B5EF4-FFF2-40B4-BE49-F238E27FC236}">
                    <a16:creationId xmlns:a16="http://schemas.microsoft.com/office/drawing/2014/main" id="{9907B916-5FA4-449E-B6CA-B1B3038B08FE}"/>
                  </a:ext>
                </a:extLst>
              </p:cNvPr>
              <p:cNvSpPr txBox="1"/>
              <p:nvPr/>
            </p:nvSpPr>
            <p:spPr>
              <a:xfrm>
                <a:off x="4946493" y="3167024"/>
                <a:ext cx="614938" cy="332922"/>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68" name="TextBox 107">
                <a:extLst>
                  <a:ext uri="{FF2B5EF4-FFF2-40B4-BE49-F238E27FC236}">
                    <a16:creationId xmlns:a16="http://schemas.microsoft.com/office/drawing/2014/main" id="{62DEA6DF-C63E-428A-A83F-AC8C8A00378D}"/>
                  </a:ext>
                </a:extLst>
              </p:cNvPr>
              <p:cNvSpPr txBox="1"/>
              <p:nvPr/>
            </p:nvSpPr>
            <p:spPr>
              <a:xfrm>
                <a:off x="6638845" y="1413988"/>
                <a:ext cx="740950" cy="332922"/>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69" name="TextBox 108">
                <a:extLst>
                  <a:ext uri="{FF2B5EF4-FFF2-40B4-BE49-F238E27FC236}">
                    <a16:creationId xmlns:a16="http://schemas.microsoft.com/office/drawing/2014/main" id="{A7938282-80D2-498E-B77A-4D9CF1BE529A}"/>
                  </a:ext>
                </a:extLst>
              </p:cNvPr>
              <p:cNvSpPr txBox="1"/>
              <p:nvPr/>
            </p:nvSpPr>
            <p:spPr>
              <a:xfrm>
                <a:off x="6543301" y="1981200"/>
                <a:ext cx="614938" cy="332922"/>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70" name="TextBox 109">
                <a:extLst>
                  <a:ext uri="{FF2B5EF4-FFF2-40B4-BE49-F238E27FC236}">
                    <a16:creationId xmlns:a16="http://schemas.microsoft.com/office/drawing/2014/main" id="{C820DBF1-AA53-4DC2-9551-4A964886E826}"/>
                  </a:ext>
                </a:extLst>
              </p:cNvPr>
              <p:cNvSpPr txBox="1"/>
              <p:nvPr/>
            </p:nvSpPr>
            <p:spPr>
              <a:xfrm>
                <a:off x="6286718" y="2414598"/>
                <a:ext cx="614938" cy="332922"/>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71" name="TextBox 110">
                <a:extLst>
                  <a:ext uri="{FF2B5EF4-FFF2-40B4-BE49-F238E27FC236}">
                    <a16:creationId xmlns:a16="http://schemas.microsoft.com/office/drawing/2014/main" id="{DB6E9E76-E4FD-4AFF-8C47-8130AAC1049F}"/>
                  </a:ext>
                </a:extLst>
              </p:cNvPr>
              <p:cNvSpPr txBox="1"/>
              <p:nvPr/>
            </p:nvSpPr>
            <p:spPr>
              <a:xfrm>
                <a:off x="5325613" y="2963830"/>
                <a:ext cx="614938" cy="332922"/>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72" name="TextBox 111">
                <a:extLst>
                  <a:ext uri="{FF2B5EF4-FFF2-40B4-BE49-F238E27FC236}">
                    <a16:creationId xmlns:a16="http://schemas.microsoft.com/office/drawing/2014/main" id="{96E581F5-186E-4C84-94D1-9240BD1C6913}"/>
                  </a:ext>
                </a:extLst>
              </p:cNvPr>
              <p:cNvSpPr txBox="1"/>
              <p:nvPr/>
            </p:nvSpPr>
            <p:spPr>
              <a:xfrm>
                <a:off x="5609158" y="3251327"/>
                <a:ext cx="614938" cy="332921"/>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73" name="TextBox 112">
                <a:extLst>
                  <a:ext uri="{FF2B5EF4-FFF2-40B4-BE49-F238E27FC236}">
                    <a16:creationId xmlns:a16="http://schemas.microsoft.com/office/drawing/2014/main" id="{DC6C7793-E88D-421B-AA17-85AF5CC94198}"/>
                  </a:ext>
                </a:extLst>
              </p:cNvPr>
              <p:cNvSpPr txBox="1"/>
              <p:nvPr/>
            </p:nvSpPr>
            <p:spPr>
              <a:xfrm>
                <a:off x="5142204" y="3719840"/>
                <a:ext cx="614938" cy="332922"/>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74" name="TextBox 113">
                <a:extLst>
                  <a:ext uri="{FF2B5EF4-FFF2-40B4-BE49-F238E27FC236}">
                    <a16:creationId xmlns:a16="http://schemas.microsoft.com/office/drawing/2014/main" id="{B0B30942-8888-415A-B2BC-E15C5A3B37A2}"/>
                  </a:ext>
                </a:extLst>
              </p:cNvPr>
              <p:cNvSpPr txBox="1"/>
              <p:nvPr/>
            </p:nvSpPr>
            <p:spPr>
              <a:xfrm>
                <a:off x="4969926" y="4140811"/>
                <a:ext cx="614938" cy="332921"/>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75" name="TextBox 114">
                <a:extLst>
                  <a:ext uri="{FF2B5EF4-FFF2-40B4-BE49-F238E27FC236}">
                    <a16:creationId xmlns:a16="http://schemas.microsoft.com/office/drawing/2014/main" id="{C1B2B849-EC89-4CC1-B1B8-F4CB0F693AFA}"/>
                  </a:ext>
                </a:extLst>
              </p:cNvPr>
              <p:cNvSpPr txBox="1"/>
              <p:nvPr/>
            </p:nvSpPr>
            <p:spPr>
              <a:xfrm>
                <a:off x="4896925" y="4643137"/>
                <a:ext cx="614938" cy="3329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76" name="TextBox 115">
                <a:extLst>
                  <a:ext uri="{FF2B5EF4-FFF2-40B4-BE49-F238E27FC236}">
                    <a16:creationId xmlns:a16="http://schemas.microsoft.com/office/drawing/2014/main" id="{3FD7DD7E-DA89-4582-B0C8-5AD7D65E7BC5}"/>
                  </a:ext>
                </a:extLst>
              </p:cNvPr>
              <p:cNvSpPr txBox="1"/>
              <p:nvPr/>
            </p:nvSpPr>
            <p:spPr>
              <a:xfrm>
                <a:off x="5250513" y="5326868"/>
                <a:ext cx="614938" cy="332922"/>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77" name="TextBox 116">
                <a:extLst>
                  <a:ext uri="{FF2B5EF4-FFF2-40B4-BE49-F238E27FC236}">
                    <a16:creationId xmlns:a16="http://schemas.microsoft.com/office/drawing/2014/main" id="{5AEE9457-6BEB-44BC-A70D-2994C5AC75FD}"/>
                  </a:ext>
                </a:extLst>
              </p:cNvPr>
              <p:cNvSpPr txBox="1"/>
              <p:nvPr/>
            </p:nvSpPr>
            <p:spPr>
              <a:xfrm>
                <a:off x="5428552" y="4551477"/>
                <a:ext cx="614938" cy="3329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78" name="TextBox 117">
                <a:extLst>
                  <a:ext uri="{FF2B5EF4-FFF2-40B4-BE49-F238E27FC236}">
                    <a16:creationId xmlns:a16="http://schemas.microsoft.com/office/drawing/2014/main" id="{5B473521-6F2A-4637-826C-08E8664792B9}"/>
                  </a:ext>
                </a:extLst>
              </p:cNvPr>
              <p:cNvSpPr txBox="1"/>
              <p:nvPr/>
            </p:nvSpPr>
            <p:spPr>
              <a:xfrm>
                <a:off x="5773955" y="4915268"/>
                <a:ext cx="614938" cy="332922"/>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79" name="TextBox 118">
                <a:extLst>
                  <a:ext uri="{FF2B5EF4-FFF2-40B4-BE49-F238E27FC236}">
                    <a16:creationId xmlns:a16="http://schemas.microsoft.com/office/drawing/2014/main" id="{5074F1D6-7133-40D2-985A-D86ACD2F1AB0}"/>
                  </a:ext>
                </a:extLst>
              </p:cNvPr>
              <p:cNvSpPr txBox="1"/>
              <p:nvPr/>
            </p:nvSpPr>
            <p:spPr>
              <a:xfrm>
                <a:off x="5584020" y="4017380"/>
                <a:ext cx="614938" cy="3329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80" name="TextBox 119">
                <a:extLst>
                  <a:ext uri="{FF2B5EF4-FFF2-40B4-BE49-F238E27FC236}">
                    <a16:creationId xmlns:a16="http://schemas.microsoft.com/office/drawing/2014/main" id="{18018E56-3626-4341-828C-520A19F19693}"/>
                  </a:ext>
                </a:extLst>
              </p:cNvPr>
              <p:cNvSpPr txBox="1"/>
              <p:nvPr/>
            </p:nvSpPr>
            <p:spPr>
              <a:xfrm>
                <a:off x="5867290" y="3714441"/>
                <a:ext cx="614938" cy="332922"/>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81" name="TextBox 120">
                <a:extLst>
                  <a:ext uri="{FF2B5EF4-FFF2-40B4-BE49-F238E27FC236}">
                    <a16:creationId xmlns:a16="http://schemas.microsoft.com/office/drawing/2014/main" id="{4A0403BF-5181-4AFF-8195-E459AB786D0C}"/>
                  </a:ext>
                </a:extLst>
              </p:cNvPr>
              <p:cNvSpPr txBox="1"/>
              <p:nvPr/>
            </p:nvSpPr>
            <p:spPr>
              <a:xfrm>
                <a:off x="5968898" y="4340062"/>
                <a:ext cx="614938" cy="3329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82" name="TextBox 121">
                <a:extLst>
                  <a:ext uri="{FF2B5EF4-FFF2-40B4-BE49-F238E27FC236}">
                    <a16:creationId xmlns:a16="http://schemas.microsoft.com/office/drawing/2014/main" id="{DF31912C-B1A6-4B14-A10E-1D8357BE4E61}"/>
                  </a:ext>
                </a:extLst>
              </p:cNvPr>
              <p:cNvSpPr txBox="1"/>
              <p:nvPr/>
            </p:nvSpPr>
            <p:spPr>
              <a:xfrm>
                <a:off x="5589483" y="562736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83" name="TextBox 122">
                <a:extLst>
                  <a:ext uri="{FF2B5EF4-FFF2-40B4-BE49-F238E27FC236}">
                    <a16:creationId xmlns:a16="http://schemas.microsoft.com/office/drawing/2014/main" id="{3E62FFB8-E237-4D34-900E-E00E1A1BBF9C}"/>
                  </a:ext>
                </a:extLst>
              </p:cNvPr>
              <p:cNvSpPr txBox="1"/>
              <p:nvPr/>
            </p:nvSpPr>
            <p:spPr>
              <a:xfrm>
                <a:off x="6280599" y="515573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84" name="TextBox 123">
                <a:extLst>
                  <a:ext uri="{FF2B5EF4-FFF2-40B4-BE49-F238E27FC236}">
                    <a16:creationId xmlns:a16="http://schemas.microsoft.com/office/drawing/2014/main" id="{4133F4E6-CA28-4E93-A90C-4814A97C8E22}"/>
                  </a:ext>
                </a:extLst>
              </p:cNvPr>
              <p:cNvSpPr txBox="1"/>
              <p:nvPr/>
            </p:nvSpPr>
            <p:spPr>
              <a:xfrm>
                <a:off x="5234979" y="574854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85" name="TextBox 124">
                <a:extLst>
                  <a:ext uri="{FF2B5EF4-FFF2-40B4-BE49-F238E27FC236}">
                    <a16:creationId xmlns:a16="http://schemas.microsoft.com/office/drawing/2014/main" id="{CC4EC72C-DBE7-42B5-B1EF-9C15784E99C7}"/>
                  </a:ext>
                </a:extLst>
              </p:cNvPr>
              <p:cNvSpPr txBox="1"/>
              <p:nvPr/>
            </p:nvSpPr>
            <p:spPr>
              <a:xfrm>
                <a:off x="6468880" y="4026969"/>
                <a:ext cx="614939"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86" name="TextBox 125">
                <a:extLst>
                  <a:ext uri="{FF2B5EF4-FFF2-40B4-BE49-F238E27FC236}">
                    <a16:creationId xmlns:a16="http://schemas.microsoft.com/office/drawing/2014/main" id="{EC4712FC-27FC-4D20-8B28-239F9918A10F}"/>
                  </a:ext>
                </a:extLst>
              </p:cNvPr>
              <p:cNvSpPr txBox="1"/>
              <p:nvPr/>
            </p:nvSpPr>
            <p:spPr>
              <a:xfrm>
                <a:off x="5695564" y="2857207"/>
                <a:ext cx="614938"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87" name="TextBox 97">
                <a:extLst>
                  <a:ext uri="{FF2B5EF4-FFF2-40B4-BE49-F238E27FC236}">
                    <a16:creationId xmlns:a16="http://schemas.microsoft.com/office/drawing/2014/main" id="{AC498921-A9DC-4987-A76D-6C69FF7CCFBC}"/>
                  </a:ext>
                </a:extLst>
              </p:cNvPr>
              <p:cNvSpPr txBox="1"/>
              <p:nvPr/>
            </p:nvSpPr>
            <p:spPr>
              <a:xfrm>
                <a:off x="6606112" y="4847276"/>
                <a:ext cx="740950"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47" name="TextBox 128">
              <a:extLst>
                <a:ext uri="{FF2B5EF4-FFF2-40B4-BE49-F238E27FC236}">
                  <a16:creationId xmlns:a16="http://schemas.microsoft.com/office/drawing/2014/main" id="{CDBAA963-BCE4-423A-BCE5-3B3C621BC6CD}"/>
                </a:ext>
              </a:extLst>
            </p:cNvPr>
            <p:cNvSpPr txBox="1"/>
            <p:nvPr/>
          </p:nvSpPr>
          <p:spPr>
            <a:xfrm>
              <a:off x="5377568" y="2621793"/>
              <a:ext cx="614938" cy="3329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48" name="任意多边形 52">
              <a:extLst>
                <a:ext uri="{FF2B5EF4-FFF2-40B4-BE49-F238E27FC236}">
                  <a16:creationId xmlns:a16="http://schemas.microsoft.com/office/drawing/2014/main" id="{0641FDA7-2FAB-4F1C-A9F3-1CCCBFFED1DB}"/>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9" name="南海诸岛">
              <a:extLst>
                <a:ext uri="{FF2B5EF4-FFF2-40B4-BE49-F238E27FC236}">
                  <a16:creationId xmlns:a16="http://schemas.microsoft.com/office/drawing/2014/main" id="{E009BB28-30D6-4FA2-ABBC-48D2B2688A28}"/>
                </a:ext>
              </a:extLst>
            </p:cNvPr>
            <p:cNvGrpSpPr/>
            <p:nvPr/>
          </p:nvGrpSpPr>
          <p:grpSpPr>
            <a:xfrm>
              <a:off x="7065892" y="5125359"/>
              <a:ext cx="890349" cy="1120909"/>
              <a:chOff x="7235824" y="5383993"/>
              <a:chExt cx="890349" cy="1120909"/>
            </a:xfrm>
          </p:grpSpPr>
          <p:pic>
            <p:nvPicPr>
              <p:cNvPr id="50" name="图片 49">
                <a:extLst>
                  <a:ext uri="{FF2B5EF4-FFF2-40B4-BE49-F238E27FC236}">
                    <a16:creationId xmlns:a16="http://schemas.microsoft.com/office/drawing/2014/main" id="{2F18C45D-7507-4678-ADCD-13E52BB1156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51" name="矩形 50">
                <a:extLst>
                  <a:ext uri="{FF2B5EF4-FFF2-40B4-BE49-F238E27FC236}">
                    <a16:creationId xmlns:a16="http://schemas.microsoft.com/office/drawing/2014/main" id="{FE6A573D-E7CA-4591-9843-6A2F0FDFF1E1}"/>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2" name="矩形 51">
                <a:extLst>
                  <a:ext uri="{FF2B5EF4-FFF2-40B4-BE49-F238E27FC236}">
                    <a16:creationId xmlns:a16="http://schemas.microsoft.com/office/drawing/2014/main" id="{9499587A-FFA9-4299-8AF3-E2EC625D64CB}"/>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3" name="TextBox 56">
                <a:extLst>
                  <a:ext uri="{FF2B5EF4-FFF2-40B4-BE49-F238E27FC236}">
                    <a16:creationId xmlns:a16="http://schemas.microsoft.com/office/drawing/2014/main" id="{C7B7C086-0AAA-4E30-B617-4CDCC408FCE0}"/>
                  </a:ext>
                </a:extLst>
              </p:cNvPr>
              <p:cNvSpPr txBox="1"/>
              <p:nvPr/>
            </p:nvSpPr>
            <p:spPr>
              <a:xfrm>
                <a:off x="7336644" y="6198649"/>
                <a:ext cx="789529" cy="306253"/>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graphicFrame>
        <p:nvGraphicFramePr>
          <p:cNvPr id="96" name="表格 6">
            <a:extLst>
              <a:ext uri="{FF2B5EF4-FFF2-40B4-BE49-F238E27FC236}">
                <a16:creationId xmlns:a16="http://schemas.microsoft.com/office/drawing/2014/main" id="{95C00681-0EF6-4811-AE92-C4A220599228}"/>
              </a:ext>
            </a:extLst>
          </p:cNvPr>
          <p:cNvGraphicFramePr>
            <a:graphicFrameLocks noGrp="1"/>
          </p:cNvGraphicFramePr>
          <p:nvPr>
            <p:extLst>
              <p:ext uri="{D42A27DB-BD31-4B8C-83A1-F6EECF244321}">
                <p14:modId xmlns:p14="http://schemas.microsoft.com/office/powerpoint/2010/main" val="4173623284"/>
              </p:ext>
            </p:extLst>
          </p:nvPr>
        </p:nvGraphicFramePr>
        <p:xfrm>
          <a:off x="4662789" y="1870363"/>
          <a:ext cx="4117416" cy="2541519"/>
        </p:xfrm>
        <a:graphic>
          <a:graphicData uri="http://schemas.openxmlformats.org/drawingml/2006/table">
            <a:tbl>
              <a:tblPr firstRow="1" bandRow="1">
                <a:effectLst/>
                <a:tableStyleId>{7DF18680-E054-41AD-8BC1-D1AEF772440D}</a:tableStyleId>
              </a:tblPr>
              <a:tblGrid>
                <a:gridCol w="1372472">
                  <a:extLst>
                    <a:ext uri="{9D8B030D-6E8A-4147-A177-3AD203B41FA5}">
                      <a16:colId xmlns:a16="http://schemas.microsoft.com/office/drawing/2014/main" val="2638403606"/>
                    </a:ext>
                  </a:extLst>
                </a:gridCol>
                <a:gridCol w="1372472">
                  <a:extLst>
                    <a:ext uri="{9D8B030D-6E8A-4147-A177-3AD203B41FA5}">
                      <a16:colId xmlns:a16="http://schemas.microsoft.com/office/drawing/2014/main" val="1073014452"/>
                    </a:ext>
                  </a:extLst>
                </a:gridCol>
                <a:gridCol w="1372472">
                  <a:extLst>
                    <a:ext uri="{9D8B030D-6E8A-4147-A177-3AD203B41FA5}">
                      <a16:colId xmlns:a16="http://schemas.microsoft.com/office/drawing/2014/main" val="4276549256"/>
                    </a:ext>
                  </a:extLst>
                </a:gridCol>
              </a:tblGrid>
              <a:tr h="573952">
                <a:tc>
                  <a:txBody>
                    <a:bodyPr/>
                    <a:lstStyle/>
                    <a:p>
                      <a:pPr algn="ctr"/>
                      <a:r>
                        <a:rPr lang="zh-CN" altLang="en-US" sz="1400">
                          <a:latin typeface="+mn-ea"/>
                          <a:ea typeface="+mn-ea"/>
                        </a:rPr>
                        <a:t>省份</a:t>
                      </a:r>
                    </a:p>
                  </a:txBody>
                  <a:tcPr anchor="ctr">
                    <a:solidFill>
                      <a:schemeClr val="accent1">
                        <a:lumMod val="50000"/>
                      </a:schemeClr>
                    </a:solidFill>
                  </a:tcPr>
                </a:tc>
                <a:tc>
                  <a:txBody>
                    <a:bodyPr/>
                    <a:lstStyle/>
                    <a:p>
                      <a:pPr algn="ctr"/>
                      <a:r>
                        <a:rPr lang="zh-CN" altLang="en-US" sz="1400">
                          <a:latin typeface="+mn-ea"/>
                          <a:ea typeface="+mn-ea"/>
                        </a:rPr>
                        <a:t>转籍率</a:t>
                      </a:r>
                      <a:endParaRPr lang="en-US" altLang="zh-CN" sz="1400">
                        <a:latin typeface="+mn-ea"/>
                        <a:ea typeface="+mn-ea"/>
                      </a:endParaRPr>
                    </a:p>
                    <a:p>
                      <a:pPr algn="ct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algn="ctr" fontAlgn="b"/>
                      <a:r>
                        <a:rPr lang="zh-CN" altLang="en-US" sz="1100" b="1" i="0" u="none" strike="noStrike">
                          <a:solidFill>
                            <a:srgbClr val="000000"/>
                          </a:solidFill>
                          <a:effectLst/>
                          <a:latin typeface="等线" panose="02010600030101010101" pitchFamily="2" charset="-122"/>
                          <a:ea typeface="等线" panose="02010600030101010101" pitchFamily="2" charset="-122"/>
                        </a:rPr>
                        <a:t>北京</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0000"/>
                          </a:solidFill>
                          <a:effectLst/>
                          <a:latin typeface="等线" panose="02010600030101010101" pitchFamily="2" charset="-122"/>
                          <a:ea typeface="等线" panose="02010600030101010101" pitchFamily="2" charset="-122"/>
                        </a:rPr>
                        <a:t>40.70%</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0000"/>
                          </a:solidFill>
                          <a:effectLst/>
                          <a:latin typeface="等线" panose="02010600030101010101" pitchFamily="2" charset="-122"/>
                          <a:ea typeface="等线" panose="02010600030101010101" pitchFamily="2" charset="-122"/>
                        </a:rPr>
                        <a:t>2.52</a:t>
                      </a:r>
                    </a:p>
                  </a:txBody>
                  <a:tcPr marL="9525" marR="9525" marT="9525"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algn="ctr" fontAlgn="b"/>
                      <a:r>
                        <a:rPr lang="zh-CN" altLang="en-US" sz="1100" b="1" i="0" u="none" strike="noStrike">
                          <a:solidFill>
                            <a:srgbClr val="000000"/>
                          </a:solidFill>
                          <a:effectLst/>
                          <a:latin typeface="等线" panose="02010600030101010101" pitchFamily="2" charset="-122"/>
                          <a:ea typeface="等线" panose="02010600030101010101" pitchFamily="2" charset="-122"/>
                        </a:rPr>
                        <a:t>安徽</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0000"/>
                          </a:solidFill>
                          <a:effectLst/>
                          <a:latin typeface="等线" panose="02010600030101010101" pitchFamily="2" charset="-122"/>
                          <a:ea typeface="等线" panose="02010600030101010101" pitchFamily="2" charset="-122"/>
                        </a:rPr>
                        <a:t>32.45%</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0000"/>
                          </a:solidFill>
                          <a:effectLst/>
                          <a:latin typeface="等线" panose="02010600030101010101" pitchFamily="2" charset="-122"/>
                          <a:ea typeface="等线" panose="02010600030101010101" pitchFamily="2" charset="-122"/>
                        </a:rPr>
                        <a:t>0.56</a:t>
                      </a:r>
                    </a:p>
                  </a:txBody>
                  <a:tcPr marL="9525" marR="9525" marT="9525"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algn="ctr" fontAlgn="b"/>
                      <a:r>
                        <a:rPr lang="zh-CN" altLang="en-US" sz="1100" b="1" i="0" u="none" strike="noStrike">
                          <a:solidFill>
                            <a:srgbClr val="000000"/>
                          </a:solidFill>
                          <a:effectLst/>
                          <a:latin typeface="等线" panose="02010600030101010101" pitchFamily="2" charset="-122"/>
                          <a:ea typeface="等线" panose="02010600030101010101" pitchFamily="2" charset="-122"/>
                        </a:rPr>
                        <a:t>上海</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0000"/>
                          </a:solidFill>
                          <a:effectLst/>
                          <a:latin typeface="等线" panose="02010600030101010101" pitchFamily="2" charset="-122"/>
                          <a:ea typeface="等线" panose="02010600030101010101" pitchFamily="2" charset="-122"/>
                        </a:rPr>
                        <a:t>32.24%</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0000"/>
                          </a:solidFill>
                          <a:effectLst/>
                          <a:latin typeface="等线" panose="02010600030101010101" pitchFamily="2" charset="-122"/>
                          <a:ea typeface="等线" panose="02010600030101010101" pitchFamily="2" charset="-122"/>
                        </a:rPr>
                        <a:t>1.49</a:t>
                      </a:r>
                    </a:p>
                  </a:txBody>
                  <a:tcPr marL="9525" marR="9525" marT="9525"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algn="ctr" fontAlgn="b"/>
                      <a:r>
                        <a:rPr lang="zh-CN" altLang="en-US" sz="1100" b="1" i="0" u="none" strike="noStrike">
                          <a:solidFill>
                            <a:srgbClr val="000000"/>
                          </a:solidFill>
                          <a:effectLst/>
                          <a:latin typeface="等线" panose="02010600030101010101" pitchFamily="2" charset="-122"/>
                          <a:ea typeface="等线" panose="02010600030101010101" pitchFamily="2" charset="-122"/>
                        </a:rPr>
                        <a:t>湖北</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0000"/>
                          </a:solidFill>
                          <a:effectLst/>
                          <a:latin typeface="等线" panose="02010600030101010101" pitchFamily="2" charset="-122"/>
                          <a:ea typeface="等线" panose="02010600030101010101" pitchFamily="2" charset="-122"/>
                        </a:rPr>
                        <a:t>30.83%</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0000"/>
                          </a:solidFill>
                          <a:effectLst/>
                          <a:latin typeface="等线" panose="02010600030101010101" pitchFamily="2" charset="-122"/>
                          <a:ea typeface="等线" panose="02010600030101010101" pitchFamily="2" charset="-122"/>
                        </a:rPr>
                        <a:t>1.27</a:t>
                      </a:r>
                    </a:p>
                  </a:txBody>
                  <a:tcPr marL="9525" marR="9525" marT="9525"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algn="ctr" fontAlgn="b"/>
                      <a:r>
                        <a:rPr lang="zh-CN" altLang="en-US" sz="1100" b="1" i="0" u="none" strike="noStrike">
                          <a:solidFill>
                            <a:srgbClr val="000000"/>
                          </a:solidFill>
                          <a:effectLst/>
                          <a:latin typeface="等线" panose="02010600030101010101" pitchFamily="2" charset="-122"/>
                          <a:ea typeface="等线" panose="02010600030101010101" pitchFamily="2" charset="-122"/>
                        </a:rPr>
                        <a:t>山东</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0000"/>
                          </a:solidFill>
                          <a:effectLst/>
                          <a:latin typeface="等线" panose="02010600030101010101" pitchFamily="2" charset="-122"/>
                          <a:ea typeface="等线" panose="02010600030101010101" pitchFamily="2" charset="-122"/>
                        </a:rPr>
                        <a:t>30.28%</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0000"/>
                          </a:solidFill>
                          <a:effectLst/>
                          <a:latin typeface="等线" panose="02010600030101010101" pitchFamily="2" charset="-122"/>
                          <a:ea typeface="等线" panose="02010600030101010101" pitchFamily="2" charset="-122"/>
                        </a:rPr>
                        <a:t>3.57</a:t>
                      </a:r>
                    </a:p>
                  </a:txBody>
                  <a:tcPr marL="9525" marR="9525" marT="9525"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7" name="文本框 96">
            <a:extLst>
              <a:ext uri="{FF2B5EF4-FFF2-40B4-BE49-F238E27FC236}">
                <a16:creationId xmlns:a16="http://schemas.microsoft.com/office/drawing/2014/main" id="{9B09BD5E-0A04-4108-B160-FCF299D5DBAE}"/>
              </a:ext>
            </a:extLst>
          </p:cNvPr>
          <p:cNvSpPr txBox="1"/>
          <p:nvPr/>
        </p:nvSpPr>
        <p:spPr>
          <a:xfrm>
            <a:off x="4662786" y="1444435"/>
            <a:ext cx="4117420" cy="369332"/>
          </a:xfrm>
          <a:prstGeom prst="rect">
            <a:avLst/>
          </a:prstGeom>
          <a:solidFill>
            <a:schemeClr val="accent1">
              <a:lumMod val="50000"/>
            </a:schemeClr>
          </a:solidFill>
        </p:spPr>
        <p:txBody>
          <a:bodyPr wrap="square" rtlCol="0" anchor="ctr">
            <a:spAutoFit/>
          </a:bodyPr>
          <a:lstStyle/>
          <a:p>
            <a:pPr algn="ctr"/>
            <a:r>
              <a:rPr lang="en-US" altLang="zh-CN" b="1">
                <a:solidFill>
                  <a:schemeClr val="bg1"/>
                </a:solidFill>
                <a:latin typeface="+mj-ea"/>
                <a:ea typeface="+mj-ea"/>
              </a:rPr>
              <a:t>2023</a:t>
            </a:r>
            <a:r>
              <a:rPr lang="zh-CN" altLang="en-US" b="1">
                <a:solidFill>
                  <a:schemeClr val="bg1"/>
                </a:solidFill>
                <a:latin typeface="+mj-ea"/>
                <a:ea typeface="+mj-ea"/>
              </a:rPr>
              <a:t>年</a:t>
            </a:r>
            <a:r>
              <a:rPr lang="en-US" altLang="zh-CN" b="1" dirty="0">
                <a:solidFill>
                  <a:schemeClr val="bg1"/>
                </a:solidFill>
                <a:latin typeface="+mj-ea"/>
                <a:ea typeface="+mj-ea"/>
              </a:rPr>
              <a:t>4</a:t>
            </a:r>
            <a:r>
              <a:rPr lang="zh-CN" altLang="en-US" b="1">
                <a:solidFill>
                  <a:schemeClr val="bg1"/>
                </a:solidFill>
                <a:latin typeface="+mj-ea"/>
                <a:ea typeface="+mj-ea"/>
              </a:rPr>
              <a:t>月</a:t>
            </a:r>
            <a:r>
              <a:rPr lang="zh-CN" altLang="en-US" b="1" dirty="0">
                <a:solidFill>
                  <a:schemeClr val="bg1"/>
                </a:solidFill>
                <a:latin typeface="+mj-ea"/>
                <a:ea typeface="+mj-ea"/>
              </a:rPr>
              <a:t>流通活跃</a:t>
            </a:r>
            <a:r>
              <a:rPr lang="en-US" altLang="zh-CN" b="1" dirty="0">
                <a:solidFill>
                  <a:schemeClr val="bg1"/>
                </a:solidFill>
                <a:latin typeface="+mj-ea"/>
                <a:ea typeface="+mj-ea"/>
              </a:rPr>
              <a:t>TOP5</a:t>
            </a:r>
            <a:endParaRPr lang="zh-CN" altLang="en-US" b="1" dirty="0">
              <a:solidFill>
                <a:schemeClr val="bg1"/>
              </a:solidFill>
              <a:latin typeface="+mj-ea"/>
              <a:ea typeface="+mj-ea"/>
            </a:endParaRPr>
          </a:p>
        </p:txBody>
      </p:sp>
      <p:sp>
        <p:nvSpPr>
          <p:cNvPr id="95" name="文本框 94">
            <a:extLst>
              <a:ext uri="{FF2B5EF4-FFF2-40B4-BE49-F238E27FC236}">
                <a16:creationId xmlns:a16="http://schemas.microsoft.com/office/drawing/2014/main" id="{7E1EBCAB-22C2-442A-B577-91D20374F095}"/>
              </a:ext>
            </a:extLst>
          </p:cNvPr>
          <p:cNvSpPr txBox="1"/>
          <p:nvPr/>
        </p:nvSpPr>
        <p:spPr>
          <a:xfrm>
            <a:off x="89548" y="4703036"/>
            <a:ext cx="8964904" cy="1839863"/>
          </a:xfrm>
          <a:prstGeom prst="rect">
            <a:avLst/>
          </a:prstGeom>
          <a:noFill/>
        </p:spPr>
        <p:txBody>
          <a:bodyPr wrap="square" rtlCol="0">
            <a:spAutoFit/>
          </a:bodyPr>
          <a:lstStyle/>
          <a:p>
            <a:pPr algn="l">
              <a:lnSpc>
                <a:spcPct val="150000"/>
              </a:lnSpc>
            </a:pPr>
            <a:r>
              <a:rPr kumimoji="0" lang="en-US" altLang="zh-CN"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4</a:t>
            </a: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dirty="0">
                <a:latin typeface="微软雅黑" panose="020B0503020204020204" pitchFamily="34" charset="-122"/>
                <a:ea typeface="微软雅黑" panose="020B0503020204020204" pitchFamily="34" charset="-122"/>
              </a:rPr>
              <a:t>全国转籍比例排名前五的省份是北京、</a:t>
            </a:r>
            <a:r>
              <a:rPr lang="zh-CN" altLang="en-US" sz="1100">
                <a:latin typeface="微软雅黑" panose="020B0503020204020204" pitchFamily="34" charset="-122"/>
                <a:ea typeface="微软雅黑" panose="020B0503020204020204" pitchFamily="34" charset="-122"/>
              </a:rPr>
              <a:t>安徽、上海、湖北、山东。其中上海、湖北转籍</a:t>
            </a:r>
            <a:r>
              <a:rPr lang="zh-CN" altLang="en-US" sz="1100" dirty="0">
                <a:latin typeface="微软雅黑" panose="020B0503020204020204" pitchFamily="34" charset="-122"/>
                <a:ea typeface="微软雅黑" panose="020B0503020204020204" pitchFamily="34" charset="-122"/>
              </a:rPr>
              <a:t>率环比小幅增长</a:t>
            </a:r>
            <a:r>
              <a:rPr lang="zh-CN" altLang="en-US" sz="1100">
                <a:latin typeface="微软雅黑" panose="020B0503020204020204" pitchFamily="34" charset="-122"/>
                <a:ea typeface="微软雅黑" panose="020B0503020204020204" pitchFamily="34" charset="-122"/>
              </a:rPr>
              <a:t>，其余</a:t>
            </a:r>
            <a:r>
              <a:rPr lang="en-US" altLang="zh-CN" sz="1100" dirty="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个</a:t>
            </a:r>
            <a:r>
              <a:rPr lang="zh-CN" altLang="en-US" sz="1100" dirty="0">
                <a:latin typeface="微软雅黑" panose="020B0503020204020204" pitchFamily="34" charset="-122"/>
                <a:ea typeface="微软雅黑" panose="020B0503020204020204" pitchFamily="34" charset="-122"/>
              </a:rPr>
              <a:t>省份均有小幅的下降。</a:t>
            </a:r>
            <a:endParaRPr lang="en-US" altLang="zh-CN" sz="1100" dirty="0">
              <a:latin typeface="微软雅黑" panose="020B0503020204020204" pitchFamily="34" charset="-122"/>
              <a:ea typeface="微软雅黑" panose="020B0503020204020204" pitchFamily="34" charset="-122"/>
            </a:endParaRPr>
          </a:p>
          <a:p>
            <a:pPr algn="l">
              <a:lnSpc>
                <a:spcPct val="150000"/>
              </a:lnSpc>
            </a:pPr>
            <a:r>
              <a:rPr lang="zh-CN" altLang="en-US" sz="1100" dirty="0">
                <a:latin typeface="微软雅黑" panose="020B0503020204020204" pitchFamily="34" charset="-122"/>
                <a:ea typeface="微软雅黑" panose="020B0503020204020204" pitchFamily="34" charset="-122"/>
              </a:rPr>
              <a:t>具体来看</a:t>
            </a:r>
            <a:r>
              <a:rPr lang="zh-CN" altLang="en-US" sz="1100" dirty="0">
                <a:solidFill>
                  <a:prstClr val="black"/>
                </a:solidFill>
                <a:latin typeface="微软雅黑" panose="020B0503020204020204" pitchFamily="34" charset="-122"/>
                <a:ea typeface="微软雅黑" panose="020B0503020204020204" pitchFamily="34" charset="-122"/>
              </a:rPr>
              <a:t>北京转籍</a:t>
            </a:r>
            <a:r>
              <a:rPr lang="zh-CN" altLang="en-US" sz="1100">
                <a:solidFill>
                  <a:prstClr val="black"/>
                </a:solidFill>
                <a:latin typeface="微软雅黑" panose="020B0503020204020204" pitchFamily="34" charset="-122"/>
                <a:ea typeface="微软雅黑" panose="020B0503020204020204" pitchFamily="34" charset="-122"/>
              </a:rPr>
              <a:t>率为</a:t>
            </a:r>
            <a:r>
              <a:rPr lang="en-US" altLang="zh-CN" sz="1100">
                <a:solidFill>
                  <a:prstClr val="black"/>
                </a:solidFill>
                <a:latin typeface="微软雅黑" panose="020B0503020204020204" pitchFamily="34" charset="-122"/>
                <a:ea typeface="微软雅黑" panose="020B0503020204020204" pitchFamily="34" charset="-122"/>
              </a:rPr>
              <a:t>40.7%</a:t>
            </a:r>
            <a:r>
              <a:rPr lang="zh-CN" altLang="en-US" sz="1100" dirty="0">
                <a:solidFill>
                  <a:prstClr val="black"/>
                </a:solidFill>
                <a:latin typeface="微软雅黑" panose="020B0503020204020204" pitchFamily="34" charset="-122"/>
                <a:ea typeface="微软雅黑" panose="020B0503020204020204" pitchFamily="34" charset="-122"/>
              </a:rPr>
              <a:t>，环</a:t>
            </a:r>
            <a:r>
              <a:rPr lang="zh-CN" altLang="en-US" sz="1100">
                <a:solidFill>
                  <a:prstClr val="black"/>
                </a:solidFill>
                <a:latin typeface="微软雅黑" panose="020B0503020204020204" pitchFamily="34" charset="-122"/>
                <a:ea typeface="微软雅黑" panose="020B0503020204020204" pitchFamily="34" charset="-122"/>
              </a:rPr>
              <a:t>比下降</a:t>
            </a:r>
            <a:r>
              <a:rPr lang="en-US" altLang="zh-CN" sz="1100">
                <a:solidFill>
                  <a:prstClr val="black"/>
                </a:solidFill>
                <a:latin typeface="微软雅黑" panose="020B0503020204020204" pitchFamily="34" charset="-122"/>
                <a:ea typeface="微软雅黑" panose="020B0503020204020204" pitchFamily="34" charset="-122"/>
              </a:rPr>
              <a:t>1.6</a:t>
            </a:r>
            <a:r>
              <a:rPr lang="zh-CN" altLang="en-US" sz="1100">
                <a:solidFill>
                  <a:prstClr val="black"/>
                </a:solidFill>
                <a:latin typeface="微软雅黑" panose="020B0503020204020204" pitchFamily="34" charset="-122"/>
                <a:ea typeface="微软雅黑" panose="020B0503020204020204" pitchFamily="34" charset="-122"/>
              </a:rPr>
              <a:t>个</a:t>
            </a:r>
            <a:r>
              <a:rPr lang="zh-CN" altLang="en-US" sz="1100" dirty="0">
                <a:solidFill>
                  <a:prstClr val="black"/>
                </a:solidFill>
                <a:latin typeface="微软雅黑" panose="020B0503020204020204" pitchFamily="34" charset="-122"/>
                <a:ea typeface="微软雅黑" panose="020B0503020204020204" pitchFamily="34" charset="-122"/>
              </a:rPr>
              <a:t>点</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量为</a:t>
            </a:r>
            <a:r>
              <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2.52</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gn="l">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安徽</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率为</a:t>
            </a:r>
            <a:r>
              <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32.45%</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环比</a:t>
            </a:r>
            <a:r>
              <a:rPr lang="zh-CN" altLang="en-US" sz="1100">
                <a:solidFill>
                  <a:prstClr val="black"/>
                </a:solidFill>
                <a:latin typeface="微软雅黑" panose="020B0503020204020204" pitchFamily="34" charset="-122"/>
                <a:ea typeface="微软雅黑" panose="020B0503020204020204" pitchFamily="34" charset="-122"/>
              </a:rPr>
              <a:t>下降</a:t>
            </a:r>
            <a:r>
              <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0.3</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个</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点，转籍</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量为</a:t>
            </a:r>
            <a:r>
              <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0.56</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a:solidFill>
                  <a:prstClr val="black"/>
                </a:solidFill>
                <a:latin typeface="微软雅黑" panose="020B0503020204020204" pitchFamily="34" charset="-122"/>
                <a:ea typeface="微软雅黑" panose="020B0503020204020204" pitchFamily="34" charset="-122"/>
              </a:rPr>
              <a:t>上海</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转</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籍</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率为</a:t>
            </a:r>
            <a:r>
              <a:rPr lang="en-US" altLang="zh-CN" sz="1100">
                <a:solidFill>
                  <a:prstClr val="black"/>
                </a:solidFill>
                <a:latin typeface="微软雅黑" panose="020B0503020204020204" pitchFamily="34" charset="-122"/>
                <a:ea typeface="微软雅黑" panose="020B0503020204020204" pitchFamily="34" charset="-122"/>
              </a:rPr>
              <a:t>32.24%</a:t>
            </a:r>
            <a:r>
              <a:rPr lang="zh-CN" altLang="en-US" sz="1100" dirty="0">
                <a:solidFill>
                  <a:prstClr val="black"/>
                </a:solidFill>
                <a:latin typeface="微软雅黑" panose="020B0503020204020204" pitchFamily="34" charset="-122"/>
                <a:ea typeface="微软雅黑" panose="020B0503020204020204" pitchFamily="34" charset="-122"/>
              </a:rPr>
              <a:t>，</a:t>
            </a:r>
            <a:r>
              <a:rPr lang="zh-CN" altLang="en-US" sz="1100">
                <a:solidFill>
                  <a:prstClr val="black"/>
                </a:solidFill>
                <a:latin typeface="微软雅黑" panose="020B0503020204020204" pitchFamily="34" charset="-122"/>
                <a:ea typeface="微软雅黑" panose="020B0503020204020204" pitchFamily="34" charset="-122"/>
              </a:rPr>
              <a:t>环比增长</a:t>
            </a:r>
            <a:r>
              <a:rPr lang="en-US" altLang="zh-CN" sz="1100">
                <a:solidFill>
                  <a:prstClr val="black"/>
                </a:solidFill>
                <a:latin typeface="微软雅黑" panose="020B0503020204020204" pitchFamily="34" charset="-122"/>
                <a:ea typeface="微软雅黑" panose="020B0503020204020204" pitchFamily="34" charset="-122"/>
              </a:rPr>
              <a:t>1.3</a:t>
            </a:r>
            <a:r>
              <a:rPr lang="zh-CN" altLang="en-US" sz="1100">
                <a:solidFill>
                  <a:prstClr val="black"/>
                </a:solidFill>
                <a:latin typeface="微软雅黑" panose="020B0503020204020204" pitchFamily="34" charset="-122"/>
                <a:ea typeface="微软雅黑" panose="020B0503020204020204" pitchFamily="34" charset="-122"/>
              </a:rPr>
              <a:t>个</a:t>
            </a:r>
            <a:r>
              <a:rPr lang="zh-CN" altLang="en-US" sz="1100" dirty="0">
                <a:solidFill>
                  <a:prstClr val="black"/>
                </a:solidFill>
                <a:latin typeface="微软雅黑" panose="020B0503020204020204" pitchFamily="34" charset="-122"/>
                <a:ea typeface="微软雅黑" panose="020B0503020204020204" pitchFamily="34" charset="-122"/>
              </a:rPr>
              <a:t>点</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量为</a:t>
            </a:r>
            <a:r>
              <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1.49</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a:solidFill>
                  <a:prstClr val="black"/>
                </a:solidFill>
                <a:latin typeface="微软雅黑" panose="020B0503020204020204" pitchFamily="34" charset="-122"/>
                <a:ea typeface="微软雅黑" panose="020B0503020204020204" pitchFamily="34" charset="-122"/>
              </a:rPr>
              <a:t>湖北</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转</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籍</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率为</a:t>
            </a:r>
            <a:r>
              <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30.83%</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a:solidFill>
                  <a:prstClr val="black"/>
                </a:solidFill>
                <a:latin typeface="微软雅黑" panose="020B0503020204020204" pitchFamily="34" charset="-122"/>
                <a:ea typeface="微软雅黑" panose="020B0503020204020204" pitchFamily="34" charset="-122"/>
              </a:rPr>
              <a:t>环比增长</a:t>
            </a:r>
            <a:r>
              <a:rPr lang="en-US" altLang="zh-CN" sz="1100">
                <a:solidFill>
                  <a:prstClr val="black"/>
                </a:solidFill>
                <a:latin typeface="微软雅黑" panose="020B0503020204020204" pitchFamily="34" charset="-122"/>
                <a:ea typeface="微软雅黑" panose="020B0503020204020204" pitchFamily="34" charset="-122"/>
              </a:rPr>
              <a:t>0.6</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个</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点，转籍</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量为</a:t>
            </a:r>
            <a:r>
              <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1.27</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gn="l">
              <a:lnSpc>
                <a:spcPct val="150000"/>
              </a:lnSpc>
            </a:pP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山东转</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籍</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率为</a:t>
            </a:r>
            <a:r>
              <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30.28%</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dirty="0">
                <a:solidFill>
                  <a:prstClr val="black"/>
                </a:solidFill>
                <a:latin typeface="微软雅黑" panose="020B0503020204020204" pitchFamily="34" charset="-122"/>
                <a:ea typeface="微软雅黑" panose="020B0503020204020204" pitchFamily="34" charset="-122"/>
              </a:rPr>
              <a:t>环</a:t>
            </a:r>
            <a:r>
              <a:rPr lang="zh-CN" altLang="en-US" sz="1100">
                <a:solidFill>
                  <a:prstClr val="black"/>
                </a:solidFill>
                <a:latin typeface="微软雅黑" panose="020B0503020204020204" pitchFamily="34" charset="-122"/>
                <a:ea typeface="微软雅黑" panose="020B0503020204020204" pitchFamily="34" charset="-122"/>
              </a:rPr>
              <a:t>比下降</a:t>
            </a:r>
            <a:r>
              <a:rPr lang="en-US" altLang="zh-CN" sz="1100">
                <a:solidFill>
                  <a:prstClr val="black"/>
                </a:solidFill>
                <a:latin typeface="微软雅黑" panose="020B0503020204020204" pitchFamily="34" charset="-122"/>
                <a:ea typeface="微软雅黑" panose="020B0503020204020204" pitchFamily="34" charset="-122"/>
              </a:rPr>
              <a:t>1.1</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个</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点，转籍</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量为</a:t>
            </a:r>
            <a:r>
              <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3.57</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cxnSp>
        <p:nvCxnSpPr>
          <p:cNvPr id="6" name="直接箭头连接符 5">
            <a:extLst>
              <a:ext uri="{FF2B5EF4-FFF2-40B4-BE49-F238E27FC236}">
                <a16:creationId xmlns:a16="http://schemas.microsoft.com/office/drawing/2014/main" id="{FEEB75F4-FA80-4414-EAC7-D4E839A87A25}"/>
              </a:ext>
            </a:extLst>
          </p:cNvPr>
          <p:cNvCxnSpPr>
            <a:cxnSpLocks/>
          </p:cNvCxnSpPr>
          <p:nvPr/>
        </p:nvCxnSpPr>
        <p:spPr>
          <a:xfrm>
            <a:off x="7180711" y="2580341"/>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接箭头连接符 6">
            <a:extLst>
              <a:ext uri="{FF2B5EF4-FFF2-40B4-BE49-F238E27FC236}">
                <a16:creationId xmlns:a16="http://schemas.microsoft.com/office/drawing/2014/main" id="{598571EF-A923-1D38-C7B0-980B326C5769}"/>
              </a:ext>
            </a:extLst>
          </p:cNvPr>
          <p:cNvCxnSpPr>
            <a:cxnSpLocks/>
          </p:cNvCxnSpPr>
          <p:nvPr/>
        </p:nvCxnSpPr>
        <p:spPr>
          <a:xfrm flipV="1">
            <a:off x="7190384" y="3353939"/>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 name="直接箭头连接符 1">
            <a:extLst>
              <a:ext uri="{FF2B5EF4-FFF2-40B4-BE49-F238E27FC236}">
                <a16:creationId xmlns:a16="http://schemas.microsoft.com/office/drawing/2014/main" id="{DCEE7D54-7F6E-3449-1CD8-98EA1D1F47D3}"/>
              </a:ext>
            </a:extLst>
          </p:cNvPr>
          <p:cNvCxnSpPr>
            <a:cxnSpLocks/>
          </p:cNvCxnSpPr>
          <p:nvPr/>
        </p:nvCxnSpPr>
        <p:spPr>
          <a:xfrm>
            <a:off x="7180711" y="2959395"/>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接箭头连接符 4">
            <a:extLst>
              <a:ext uri="{FF2B5EF4-FFF2-40B4-BE49-F238E27FC236}">
                <a16:creationId xmlns:a16="http://schemas.microsoft.com/office/drawing/2014/main" id="{2AB0F20F-F8C7-EF00-9A9E-12AE62FA02D3}"/>
              </a:ext>
            </a:extLst>
          </p:cNvPr>
          <p:cNvCxnSpPr>
            <a:cxnSpLocks/>
          </p:cNvCxnSpPr>
          <p:nvPr/>
        </p:nvCxnSpPr>
        <p:spPr>
          <a:xfrm>
            <a:off x="7180711" y="4149685"/>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a:extLst>
              <a:ext uri="{FF2B5EF4-FFF2-40B4-BE49-F238E27FC236}">
                <a16:creationId xmlns:a16="http://schemas.microsoft.com/office/drawing/2014/main" id="{80E5CAD8-EC5C-4FE7-EBC4-88DA0265D0F0}"/>
              </a:ext>
            </a:extLst>
          </p:cNvPr>
          <p:cNvCxnSpPr>
            <a:cxnSpLocks/>
          </p:cNvCxnSpPr>
          <p:nvPr/>
        </p:nvCxnSpPr>
        <p:spPr>
          <a:xfrm flipV="1">
            <a:off x="7190384" y="3771862"/>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348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5109115" y="2268073"/>
            <a:ext cx="3681800" cy="2321854"/>
          </a:xfrm>
          <a:prstGeom prst="rect">
            <a:avLst/>
          </a:prstGeom>
          <a:noFill/>
        </p:spPr>
        <p:txBody>
          <a:bodyPr wrap="square" rtlCol="0">
            <a:spAutoFit/>
          </a:bodyPr>
          <a:lstStyle/>
          <a:p>
            <a:pPr>
              <a:lnSpc>
                <a:spcPct val="250000"/>
              </a:lnSpc>
            </a:pPr>
            <a:r>
              <a:rPr lang="zh-CN" altLang="zh-CN" sz="1200" b="1" dirty="0">
                <a:solidFill>
                  <a:schemeClr val="bg2">
                    <a:lumMod val="25000"/>
                  </a:schemeClr>
                </a:solidFill>
                <a:latin typeface="微软雅黑" panose="020B0503020204020204" pitchFamily="34" charset="-122"/>
                <a:ea typeface="微软雅黑" panose="020B0503020204020204" pitchFamily="34" charset="-122"/>
              </a:rPr>
              <a:t>调研</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显示</a:t>
            </a:r>
            <a:r>
              <a:rPr lang="zh-CN" altLang="zh-CN" sz="1200" b="1">
                <a:solidFill>
                  <a:schemeClr val="bg2">
                    <a:lumMod val="25000"/>
                  </a:schemeClr>
                </a:solidFill>
                <a:latin typeface="微软雅黑" panose="020B0503020204020204" pitchFamily="34" charset="-122"/>
                <a:ea typeface="微软雅黑" panose="020B0503020204020204" pitchFamily="34" charset="-122"/>
              </a:rPr>
              <a:t>，</a:t>
            </a:r>
            <a:r>
              <a:rPr lang="en-US" altLang="zh-CN" sz="1200" b="1">
                <a:solidFill>
                  <a:schemeClr val="bg2">
                    <a:lumMod val="25000"/>
                  </a:schemeClr>
                </a:solidFill>
                <a:latin typeface="微软雅黑" panose="020B0503020204020204" pitchFamily="34" charset="-122"/>
                <a:ea typeface="微软雅黑" panose="020B0503020204020204" pitchFamily="34" charset="-122"/>
              </a:rPr>
              <a:t>2023</a:t>
            </a:r>
            <a:r>
              <a:rPr lang="zh-CN" altLang="en-US" sz="1200" b="1">
                <a:solidFill>
                  <a:schemeClr val="bg2">
                    <a:lumMod val="25000"/>
                  </a:schemeClr>
                </a:solidFill>
                <a:latin typeface="微软雅黑" panose="020B0503020204020204" pitchFamily="34" charset="-122"/>
                <a:ea typeface="微软雅黑" panose="020B0503020204020204" pitchFamily="34" charset="-122"/>
              </a:rPr>
              <a:t>年</a:t>
            </a:r>
            <a:r>
              <a:rPr lang="en-US" altLang="zh-CN" sz="1200" b="1">
                <a:solidFill>
                  <a:schemeClr val="bg2">
                    <a:lumMod val="25000"/>
                  </a:schemeClr>
                </a:solidFill>
                <a:latin typeface="微软雅黑" panose="020B0503020204020204" pitchFamily="34" charset="-122"/>
                <a:ea typeface="微软雅黑" panose="020B0503020204020204" pitchFamily="34" charset="-122"/>
              </a:rPr>
              <a:t>5</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天以内</a:t>
            </a:r>
            <a:r>
              <a:rPr lang="zh-CN" altLang="en-US" sz="1200" b="1">
                <a:solidFill>
                  <a:schemeClr val="bg2">
                    <a:lumMod val="25000"/>
                  </a:schemeClr>
                </a:solidFill>
                <a:latin typeface="微软雅黑" panose="020B0503020204020204" pitchFamily="34" charset="-122"/>
                <a:ea typeface="微软雅黑" panose="020B0503020204020204" pitchFamily="34" charset="-122"/>
              </a:rPr>
              <a:t>的企业占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20.6%</a:t>
            </a:r>
            <a:r>
              <a:rPr lang="zh-CN" altLang="en-US" sz="1200" b="1">
                <a:solidFill>
                  <a:schemeClr val="bg2">
                    <a:lumMod val="25000"/>
                  </a:schemeClr>
                </a:solidFill>
                <a:latin typeface="微软雅黑" panose="020B0503020204020204" pitchFamily="34" charset="-122"/>
                <a:ea typeface="微软雅黑" panose="020B0503020204020204" pitchFamily="34" charset="-122"/>
              </a:rPr>
              <a:t>，与上月基本持平。 </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库存周期在</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59.6%</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b="1">
                <a:solidFill>
                  <a:schemeClr val="bg2">
                    <a:lumMod val="25000"/>
                  </a:schemeClr>
                </a:solidFill>
                <a:latin typeface="微软雅黑" panose="020B0503020204020204" pitchFamily="34" charset="-122"/>
                <a:ea typeface="微软雅黑" panose="020B0503020204020204" pitchFamily="34" charset="-122"/>
              </a:rPr>
              <a:t>较上月下降了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0.7%</a:t>
            </a:r>
            <a:r>
              <a:rPr lang="zh-CN" altLang="en-US" sz="1200" b="1">
                <a:solidFill>
                  <a:schemeClr val="bg2">
                    <a:lumMod val="25000"/>
                  </a:schemeClr>
                </a:solidFill>
                <a:latin typeface="微软雅黑" panose="020B0503020204020204" pitchFamily="34" charset="-122"/>
                <a:ea typeface="微软雅黑" panose="020B0503020204020204" pitchFamily="34" charset="-122"/>
              </a:rPr>
              <a:t>。 </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天以上的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19.9%</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b="1">
                <a:solidFill>
                  <a:schemeClr val="bg2">
                    <a:lumMod val="25000"/>
                  </a:schemeClr>
                </a:solidFill>
                <a:latin typeface="微软雅黑" panose="020B0503020204020204" pitchFamily="34" charset="-122"/>
                <a:ea typeface="微软雅黑" panose="020B0503020204020204" pitchFamily="34" charset="-122"/>
              </a:rPr>
              <a:t>较上月增加了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0.7%</a:t>
            </a:r>
            <a:r>
              <a:rPr lang="zh-CN" altLang="en-US" sz="1200" b="1">
                <a:solidFill>
                  <a:schemeClr val="bg2">
                    <a:lumMod val="25000"/>
                  </a:schemeClr>
                </a:solidFill>
                <a:latin typeface="微软雅黑" panose="020B0503020204020204" pitchFamily="34" charset="-122"/>
                <a:ea typeface="微软雅黑" panose="020B0503020204020204" pitchFamily="34" charset="-122"/>
              </a:rPr>
              <a:t>。</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a:p>
            <a:pPr>
              <a:lnSpc>
                <a:spcPct val="250000"/>
              </a:lnSpc>
            </a:pPr>
            <a:r>
              <a:rPr lang="en-US" altLang="zh-CN" sz="1200" b="1">
                <a:solidFill>
                  <a:schemeClr val="bg2">
                    <a:lumMod val="25000"/>
                  </a:schemeClr>
                </a:solidFill>
                <a:latin typeface="微软雅黑" panose="020B0503020204020204" pitchFamily="34" charset="-122"/>
                <a:ea typeface="微软雅黑" panose="020B0503020204020204" pitchFamily="34" charset="-122"/>
              </a:rPr>
              <a:t>5</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的平均库存</a:t>
            </a:r>
            <a:r>
              <a:rPr lang="zh-CN" altLang="en-US" sz="1200" b="1">
                <a:solidFill>
                  <a:schemeClr val="bg2">
                    <a:lumMod val="25000"/>
                  </a:schemeClr>
                </a:solidFill>
                <a:latin typeface="微软雅黑" panose="020B0503020204020204" pitchFamily="34" charset="-122"/>
                <a:ea typeface="微软雅黑" panose="020B0503020204020204" pitchFamily="34" charset="-122"/>
              </a:rPr>
              <a:t>周期是</a:t>
            </a:r>
            <a:r>
              <a:rPr lang="en-US" altLang="zh-CN" sz="1200" b="1">
                <a:solidFill>
                  <a:schemeClr val="bg2">
                    <a:lumMod val="25000"/>
                  </a:schemeClr>
                </a:solidFill>
                <a:latin typeface="微软雅黑" panose="020B0503020204020204" pitchFamily="34" charset="-122"/>
                <a:ea typeface="微软雅黑" panose="020B0503020204020204" pitchFamily="34" charset="-122"/>
              </a:rPr>
              <a:t>56</a:t>
            </a:r>
            <a:r>
              <a:rPr lang="zh-CN" altLang="en-US" sz="1200" b="1">
                <a:solidFill>
                  <a:schemeClr val="bg2">
                    <a:lumMod val="25000"/>
                  </a:schemeClr>
                </a:solidFill>
                <a:latin typeface="微软雅黑" panose="020B0503020204020204" pitchFamily="34" charset="-122"/>
                <a:ea typeface="微软雅黑" panose="020B0503020204020204" pitchFamily="34" charset="-122"/>
              </a:rPr>
              <a:t>天，较</a:t>
            </a:r>
            <a:r>
              <a:rPr lang="en-US" altLang="zh-CN" sz="1200" b="1">
                <a:solidFill>
                  <a:schemeClr val="bg2">
                    <a:lumMod val="25000"/>
                  </a:schemeClr>
                </a:solidFill>
                <a:latin typeface="微软雅黑" panose="020B0503020204020204" pitchFamily="34" charset="-122"/>
                <a:ea typeface="微软雅黑" panose="020B0503020204020204" pitchFamily="34" charset="-122"/>
              </a:rPr>
              <a:t>4</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月份增加了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1</a:t>
            </a:r>
            <a:r>
              <a:rPr lang="zh-CN" altLang="en-US" sz="1200" b="1">
                <a:solidFill>
                  <a:schemeClr val="bg2">
                    <a:lumMod val="25000"/>
                  </a:schemeClr>
                </a:solidFill>
                <a:latin typeface="微软雅黑" panose="020B0503020204020204" pitchFamily="34" charset="-122"/>
                <a:ea typeface="微软雅黑" panose="020B0503020204020204" pitchFamily="34" charset="-122"/>
              </a:rPr>
              <a:t>天。</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3" name="图表 2">
            <a:extLst>
              <a:ext uri="{FF2B5EF4-FFF2-40B4-BE49-F238E27FC236}">
                <a16:creationId xmlns:a16="http://schemas.microsoft.com/office/drawing/2014/main" id="{00000000-0008-0000-1100-000002000000}"/>
              </a:ext>
            </a:extLst>
          </p:cNvPr>
          <p:cNvGraphicFramePr>
            <a:graphicFrameLocks/>
          </p:cNvGraphicFramePr>
          <p:nvPr>
            <p:extLst>
              <p:ext uri="{D42A27DB-BD31-4B8C-83A1-F6EECF244321}">
                <p14:modId xmlns:p14="http://schemas.microsoft.com/office/powerpoint/2010/main" val="1202728559"/>
              </p:ext>
            </p:extLst>
          </p:nvPr>
        </p:nvGraphicFramePr>
        <p:xfrm>
          <a:off x="488981" y="1436798"/>
          <a:ext cx="4135773" cy="45276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42461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05</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pic>
        <p:nvPicPr>
          <p:cNvPr id="2" name="图片 1">
            <a:extLst>
              <a:ext uri="{FF2B5EF4-FFF2-40B4-BE49-F238E27FC236}">
                <a16:creationId xmlns:a16="http://schemas.microsoft.com/office/drawing/2014/main" id="{C0C2DB80-8705-E62E-C5EB-F6216CD8A9A4}"/>
              </a:ext>
            </a:extLst>
          </p:cNvPr>
          <p:cNvPicPr>
            <a:picLocks noChangeAspect="1"/>
          </p:cNvPicPr>
          <p:nvPr/>
        </p:nvPicPr>
        <p:blipFill>
          <a:blip r:embed="rId2"/>
          <a:stretch>
            <a:fillRect/>
          </a:stretch>
        </p:blipFill>
        <p:spPr>
          <a:xfrm>
            <a:off x="248796" y="1254652"/>
            <a:ext cx="5138465" cy="2712720"/>
          </a:xfrm>
          <a:prstGeom prst="rect">
            <a:avLst/>
          </a:prstGeom>
        </p:spPr>
      </p:pic>
      <p:pic>
        <p:nvPicPr>
          <p:cNvPr id="5" name="图片 4">
            <a:extLst>
              <a:ext uri="{FF2B5EF4-FFF2-40B4-BE49-F238E27FC236}">
                <a16:creationId xmlns:a16="http://schemas.microsoft.com/office/drawing/2014/main" id="{7CBD51EF-1E62-517C-D0A6-811037AD7483}"/>
              </a:ext>
            </a:extLst>
          </p:cNvPr>
          <p:cNvPicPr>
            <a:picLocks noChangeAspect="1"/>
          </p:cNvPicPr>
          <p:nvPr/>
        </p:nvPicPr>
        <p:blipFill>
          <a:blip r:embed="rId3"/>
          <a:stretch>
            <a:fillRect/>
          </a:stretch>
        </p:blipFill>
        <p:spPr>
          <a:xfrm>
            <a:off x="5495925" y="1946275"/>
            <a:ext cx="3490595" cy="1638977"/>
          </a:xfrm>
          <a:prstGeom prst="rect">
            <a:avLst/>
          </a:prstGeom>
        </p:spPr>
      </p:pic>
      <p:sp>
        <p:nvSpPr>
          <p:cNvPr id="6" name="文本框 5">
            <a:extLst>
              <a:ext uri="{FF2B5EF4-FFF2-40B4-BE49-F238E27FC236}">
                <a16:creationId xmlns:a16="http://schemas.microsoft.com/office/drawing/2014/main" id="{DFCD041E-F004-F429-DE2D-1BAA145BF62B}"/>
              </a:ext>
            </a:extLst>
          </p:cNvPr>
          <p:cNvSpPr txBox="1"/>
          <p:nvPr/>
        </p:nvSpPr>
        <p:spPr>
          <a:xfrm>
            <a:off x="248796" y="4609210"/>
            <a:ext cx="8744675" cy="1319977"/>
          </a:xfrm>
          <a:prstGeom prst="rect">
            <a:avLst/>
          </a:prstGeom>
          <a:noFill/>
        </p:spPr>
        <p:txBody>
          <a:bodyPr wrap="square">
            <a:spAutoFit/>
          </a:bodyPr>
          <a:lstStyle/>
          <a:p>
            <a:pPr>
              <a:lnSpc>
                <a:spcPct val="200000"/>
              </a:lnSpc>
            </a:pPr>
            <a:r>
              <a:rPr lang="en-US" altLang="zh-CN" sz="1400">
                <a:solidFill>
                  <a:prstClr val="black"/>
                </a:solidFill>
                <a:latin typeface="微软雅黑" panose="020B0503020204020204" pitchFamily="34" charset="-122"/>
                <a:ea typeface="微软雅黑" panose="020B0503020204020204" pitchFamily="34" charset="-122"/>
              </a:rPr>
              <a:t>2023</a:t>
            </a:r>
            <a:r>
              <a:rPr lang="zh-CN" altLang="en-US" sz="1400">
                <a:solidFill>
                  <a:prstClr val="black"/>
                </a:solidFill>
                <a:latin typeface="微软雅黑" panose="020B0503020204020204" pitchFamily="34" charset="-122"/>
                <a:ea typeface="微软雅黑" panose="020B0503020204020204" pitchFamily="34" charset="-122"/>
              </a:rPr>
              <a:t>年</a:t>
            </a:r>
            <a:r>
              <a:rPr lang="en-US" altLang="zh-CN" sz="1400">
                <a:solidFill>
                  <a:prstClr val="black"/>
                </a:solidFill>
                <a:latin typeface="微软雅黑" panose="020B0503020204020204" pitchFamily="34" charset="-122"/>
                <a:ea typeface="微软雅黑" panose="020B0503020204020204" pitchFamily="34" charset="-122"/>
              </a:rPr>
              <a:t>5</a:t>
            </a:r>
            <a:r>
              <a:rPr lang="zh-CN" altLang="en-US" sz="1400">
                <a:solidFill>
                  <a:prstClr val="black"/>
                </a:solidFill>
                <a:latin typeface="微软雅黑" panose="020B0503020204020204" pitchFamily="34" charset="-122"/>
                <a:ea typeface="微软雅黑" panose="020B0503020204020204" pitchFamily="34" charset="-122"/>
              </a:rPr>
              <a:t>月，行认证共接收到上传车源数据</a:t>
            </a:r>
            <a:r>
              <a:rPr lang="en-US" altLang="zh-CN" sz="1400">
                <a:solidFill>
                  <a:prstClr val="black"/>
                </a:solidFill>
                <a:latin typeface="微软雅黑" panose="020B0503020204020204" pitchFamily="34" charset="-122"/>
                <a:ea typeface="微软雅黑" panose="020B0503020204020204" pitchFamily="34" charset="-122"/>
              </a:rPr>
              <a:t>53457</a:t>
            </a:r>
            <a:r>
              <a:rPr lang="zh-CN" altLang="en-US" sz="1400">
                <a:solidFill>
                  <a:prstClr val="black"/>
                </a:solidFill>
                <a:latin typeface="微软雅黑" panose="020B0503020204020204" pitchFamily="34" charset="-122"/>
                <a:ea typeface="微软雅黑" panose="020B0503020204020204" pitchFamily="34" charset="-122"/>
              </a:rPr>
              <a:t>台，较</a:t>
            </a:r>
            <a:r>
              <a:rPr lang="en-US" altLang="zh-CN" sz="1400">
                <a:solidFill>
                  <a:prstClr val="black"/>
                </a:solidFill>
                <a:latin typeface="微软雅黑" panose="020B0503020204020204" pitchFamily="34" charset="-122"/>
                <a:ea typeface="微软雅黑" panose="020B0503020204020204" pitchFamily="34" charset="-122"/>
              </a:rPr>
              <a:t>4</a:t>
            </a:r>
            <a:r>
              <a:rPr lang="zh-CN" altLang="en-US" sz="1400">
                <a:solidFill>
                  <a:prstClr val="black"/>
                </a:solidFill>
                <a:latin typeface="微软雅黑" panose="020B0503020204020204" pitchFamily="34" charset="-122"/>
                <a:ea typeface="微软雅黑" panose="020B0503020204020204" pitchFamily="34" charset="-122"/>
              </a:rPr>
              <a:t>月份增加约</a:t>
            </a:r>
            <a:r>
              <a:rPr lang="en-US" altLang="zh-CN" sz="1400">
                <a:solidFill>
                  <a:prstClr val="black"/>
                </a:solidFill>
                <a:latin typeface="微软雅黑" panose="020B0503020204020204" pitchFamily="34" charset="-122"/>
                <a:ea typeface="微软雅黑" panose="020B0503020204020204" pitchFamily="34" charset="-122"/>
              </a:rPr>
              <a:t>26%</a:t>
            </a:r>
            <a:r>
              <a:rPr lang="zh-CN" altLang="en-US" sz="1400">
                <a:solidFill>
                  <a:prstClr val="black"/>
                </a:solidFill>
                <a:latin typeface="微软雅黑" panose="020B0503020204020204" pitchFamily="34" charset="-122"/>
                <a:ea typeface="微软雅黑" panose="020B0503020204020204" pitchFamily="34" charset="-122"/>
              </a:rPr>
              <a:t>，其中符合行认证标准的车源数据</a:t>
            </a:r>
            <a:r>
              <a:rPr lang="en-US" altLang="zh-CN" sz="1400">
                <a:solidFill>
                  <a:prstClr val="black"/>
                </a:solidFill>
                <a:latin typeface="微软雅黑" panose="020B0503020204020204" pitchFamily="34" charset="-122"/>
                <a:ea typeface="微软雅黑" panose="020B0503020204020204" pitchFamily="34" charset="-122"/>
              </a:rPr>
              <a:t>46541</a:t>
            </a:r>
            <a:r>
              <a:rPr lang="zh-CN" altLang="en-US" sz="1400">
                <a:solidFill>
                  <a:prstClr val="black"/>
                </a:solidFill>
                <a:latin typeface="微软雅黑" panose="020B0503020204020204" pitchFamily="34" charset="-122"/>
                <a:ea typeface="微软雅黑" panose="020B0503020204020204" pitchFamily="34" charset="-122"/>
              </a:rPr>
              <a:t>台、符合团标的数据，分别增长约</a:t>
            </a:r>
            <a:r>
              <a:rPr lang="en-US" altLang="zh-CN" sz="1400">
                <a:solidFill>
                  <a:prstClr val="black"/>
                </a:solidFill>
                <a:latin typeface="微软雅黑" panose="020B0503020204020204" pitchFamily="34" charset="-122"/>
                <a:ea typeface="微软雅黑" panose="020B0503020204020204" pitchFamily="34" charset="-122"/>
              </a:rPr>
              <a:t>25%</a:t>
            </a:r>
            <a:r>
              <a:rPr lang="zh-CN" altLang="en-US" sz="1400">
                <a:solidFill>
                  <a:prstClr val="black"/>
                </a:solidFill>
                <a:latin typeface="微软雅黑" panose="020B0503020204020204" pitchFamily="34" charset="-122"/>
                <a:ea typeface="微软雅黑" panose="020B0503020204020204" pitchFamily="34" charset="-122"/>
              </a:rPr>
              <a:t>、</a:t>
            </a:r>
            <a:r>
              <a:rPr lang="en-US" altLang="zh-CN" sz="1400">
                <a:solidFill>
                  <a:prstClr val="black"/>
                </a:solidFill>
                <a:latin typeface="微软雅黑" panose="020B0503020204020204" pitchFamily="34" charset="-122"/>
                <a:ea typeface="微软雅黑" panose="020B0503020204020204" pitchFamily="34" charset="-122"/>
              </a:rPr>
              <a:t>21%</a:t>
            </a:r>
            <a:r>
              <a:rPr lang="zh-CN" altLang="en-US" sz="1400">
                <a:solidFill>
                  <a:prstClr val="black"/>
                </a:solidFill>
                <a:latin typeface="微软雅黑" panose="020B0503020204020204" pitchFamily="34" charset="-122"/>
                <a:ea typeface="微软雅黑" panose="020B0503020204020204" pitchFamily="34" charset="-122"/>
              </a:rPr>
              <a:t>，从上报行认证数据来看，本月二手车市场逐渐走出三、四月份的低迷期，经销企业逐步开始恢复市场信心</a:t>
            </a:r>
            <a:r>
              <a:rPr lang="en-US" altLang="zh-CN" sz="1400">
                <a:solidFill>
                  <a:prstClr val="black"/>
                </a:solidFill>
                <a:latin typeface="微软雅黑" panose="020B0503020204020204" pitchFamily="34" charset="-122"/>
                <a:ea typeface="微软雅黑" panose="020B0503020204020204" pitchFamily="34" charset="-122"/>
              </a:rPr>
              <a:t> </a:t>
            </a:r>
            <a:r>
              <a:rPr lang="zh-CN" altLang="en-US" sz="1400">
                <a:solidFill>
                  <a:prstClr val="black"/>
                </a:solidFill>
                <a:latin typeface="微软雅黑" panose="020B0503020204020204" pitchFamily="34" charset="-122"/>
                <a:ea typeface="微软雅黑" panose="020B0503020204020204" pitchFamily="34" charset="-122"/>
              </a:rPr>
              <a:t>。</a:t>
            </a:r>
            <a:endParaRPr lang="en-US" altLang="zh-CN" sz="14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641621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pic>
        <p:nvPicPr>
          <p:cNvPr id="2" name="图片 1">
            <a:extLst>
              <a:ext uri="{FF2B5EF4-FFF2-40B4-BE49-F238E27FC236}">
                <a16:creationId xmlns:a16="http://schemas.microsoft.com/office/drawing/2014/main" id="{BF1364C8-503F-9C4C-2E97-4B5FFD6FCAC4}"/>
              </a:ext>
            </a:extLst>
          </p:cNvPr>
          <p:cNvPicPr>
            <a:picLocks noChangeAspect="1"/>
          </p:cNvPicPr>
          <p:nvPr/>
        </p:nvPicPr>
        <p:blipFill>
          <a:blip r:embed="rId2"/>
          <a:stretch>
            <a:fillRect/>
          </a:stretch>
        </p:blipFill>
        <p:spPr>
          <a:xfrm>
            <a:off x="248796" y="1563799"/>
            <a:ext cx="8644652" cy="2346041"/>
          </a:xfrm>
          <a:prstGeom prst="rect">
            <a:avLst/>
          </a:prstGeom>
        </p:spPr>
      </p:pic>
      <p:sp>
        <p:nvSpPr>
          <p:cNvPr id="6" name="文本框 5">
            <a:extLst>
              <a:ext uri="{FF2B5EF4-FFF2-40B4-BE49-F238E27FC236}">
                <a16:creationId xmlns:a16="http://schemas.microsoft.com/office/drawing/2014/main" id="{2653FE13-2C06-EBC3-1072-6F9FB799F301}"/>
              </a:ext>
            </a:extLst>
          </p:cNvPr>
          <p:cNvSpPr txBox="1"/>
          <p:nvPr/>
        </p:nvSpPr>
        <p:spPr>
          <a:xfrm>
            <a:off x="325743" y="4798492"/>
            <a:ext cx="8490758" cy="889090"/>
          </a:xfrm>
          <a:prstGeom prst="rect">
            <a:avLst/>
          </a:prstGeom>
          <a:noFill/>
        </p:spPr>
        <p:txBody>
          <a:bodyPr wrap="square">
            <a:spAutoFit/>
          </a:bodyPr>
          <a:lstStyle/>
          <a:p>
            <a:pPr>
              <a:lnSpc>
                <a:spcPct val="200000"/>
              </a:lnSpc>
            </a:pPr>
            <a:r>
              <a:rPr lang="en-US" altLang="zh-CN" sz="1400">
                <a:solidFill>
                  <a:prstClr val="black"/>
                </a:solidFill>
                <a:latin typeface="微软雅黑" panose="020B0503020204020204" pitchFamily="34" charset="-122"/>
                <a:ea typeface="微软雅黑" panose="020B0503020204020204" pitchFamily="34" charset="-122"/>
              </a:rPr>
              <a:t>2023</a:t>
            </a:r>
            <a:r>
              <a:rPr lang="zh-CN" altLang="en-US" sz="1400">
                <a:solidFill>
                  <a:prstClr val="black"/>
                </a:solidFill>
                <a:latin typeface="微软雅黑" panose="020B0503020204020204" pitchFamily="34" charset="-122"/>
                <a:ea typeface="微软雅黑" panose="020B0503020204020204" pitchFamily="34" charset="-122"/>
              </a:rPr>
              <a:t>年</a:t>
            </a:r>
            <a:r>
              <a:rPr lang="en-US" altLang="zh-CN" sz="1400">
                <a:solidFill>
                  <a:prstClr val="black"/>
                </a:solidFill>
                <a:latin typeface="微软雅黑" panose="020B0503020204020204" pitchFamily="34" charset="-122"/>
                <a:ea typeface="微软雅黑" panose="020B0503020204020204" pitchFamily="34" charset="-122"/>
              </a:rPr>
              <a:t>5</a:t>
            </a:r>
            <a:r>
              <a:rPr lang="zh-CN" altLang="en-US" sz="1400">
                <a:solidFill>
                  <a:prstClr val="black"/>
                </a:solidFill>
                <a:latin typeface="微软雅黑" panose="020B0503020204020204" pitchFamily="34" charset="-122"/>
                <a:ea typeface="微软雅黑" panose="020B0503020204020204" pitchFamily="34" charset="-122"/>
              </a:rPr>
              <a:t>月，相对于</a:t>
            </a:r>
            <a:r>
              <a:rPr lang="en-US" altLang="zh-CN" sz="1400">
                <a:solidFill>
                  <a:prstClr val="black"/>
                </a:solidFill>
                <a:latin typeface="微软雅黑" panose="020B0503020204020204" pitchFamily="34" charset="-122"/>
                <a:ea typeface="微软雅黑" panose="020B0503020204020204" pitchFamily="34" charset="-122"/>
              </a:rPr>
              <a:t>4</a:t>
            </a:r>
            <a:r>
              <a:rPr lang="zh-CN" altLang="en-US" sz="1400">
                <a:solidFill>
                  <a:prstClr val="black"/>
                </a:solidFill>
                <a:latin typeface="微软雅黑" panose="020B0503020204020204" pitchFamily="34" charset="-122"/>
                <a:ea typeface="微软雅黑" panose="020B0503020204020204" pitchFamily="34" charset="-122"/>
              </a:rPr>
              <a:t>月来看，各地均呈现出明显的增量的状态，其中如山西、陕西、四川等地增速尤为明显较上月超过了</a:t>
            </a:r>
            <a:r>
              <a:rPr lang="en-US" altLang="zh-CN" sz="1400">
                <a:solidFill>
                  <a:prstClr val="black"/>
                </a:solidFill>
                <a:latin typeface="微软雅黑" panose="020B0503020204020204" pitchFamily="34" charset="-122"/>
                <a:ea typeface="微软雅黑" panose="020B0503020204020204" pitchFamily="34" charset="-122"/>
              </a:rPr>
              <a:t>30%</a:t>
            </a:r>
            <a:r>
              <a:rPr lang="zh-CN" altLang="en-US" sz="1400">
                <a:solidFill>
                  <a:prstClr val="black"/>
                </a:solidFill>
                <a:latin typeface="微软雅黑" panose="020B0503020204020204" pitchFamily="34" charset="-122"/>
                <a:ea typeface="微软雅黑" panose="020B0503020204020204" pitchFamily="34" charset="-122"/>
              </a:rPr>
              <a:t>的增量，其他区域也基本保持在</a:t>
            </a:r>
            <a:r>
              <a:rPr lang="en-US" altLang="zh-CN" sz="1400">
                <a:solidFill>
                  <a:prstClr val="black"/>
                </a:solidFill>
                <a:latin typeface="微软雅黑" panose="020B0503020204020204" pitchFamily="34" charset="-122"/>
                <a:ea typeface="微软雅黑" panose="020B0503020204020204" pitchFamily="34" charset="-122"/>
              </a:rPr>
              <a:t>15%</a:t>
            </a:r>
            <a:r>
              <a:rPr lang="zh-CN" altLang="en-US" sz="1400">
                <a:solidFill>
                  <a:prstClr val="black"/>
                </a:solidFill>
                <a:latin typeface="微软雅黑" panose="020B0503020204020204" pitchFamily="34" charset="-122"/>
                <a:ea typeface="微软雅黑" panose="020B0503020204020204" pitchFamily="34" charset="-122"/>
              </a:rPr>
              <a:t>到</a:t>
            </a:r>
            <a:r>
              <a:rPr lang="en-US" altLang="zh-CN" sz="1400">
                <a:solidFill>
                  <a:prstClr val="black"/>
                </a:solidFill>
                <a:latin typeface="微软雅黑" panose="020B0503020204020204" pitchFamily="34" charset="-122"/>
                <a:ea typeface="微软雅黑" panose="020B0503020204020204" pitchFamily="34" charset="-122"/>
              </a:rPr>
              <a:t>25%</a:t>
            </a:r>
            <a:r>
              <a:rPr lang="zh-CN" altLang="en-US" sz="1400">
                <a:solidFill>
                  <a:prstClr val="black"/>
                </a:solidFill>
                <a:latin typeface="微软雅黑" panose="020B0503020204020204" pitchFamily="34" charset="-122"/>
                <a:ea typeface="微软雅黑" panose="020B0503020204020204" pitchFamily="34" charset="-122"/>
              </a:rPr>
              <a:t>之间的增量。</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23506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2" y="409220"/>
            <a:ext cx="5517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月行认证车源行驶里程分布情况</a:t>
            </a:r>
          </a:p>
        </p:txBody>
      </p:sp>
      <p:pic>
        <p:nvPicPr>
          <p:cNvPr id="2" name="图片 1">
            <a:extLst>
              <a:ext uri="{FF2B5EF4-FFF2-40B4-BE49-F238E27FC236}">
                <a16:creationId xmlns:a16="http://schemas.microsoft.com/office/drawing/2014/main" id="{176CD4A1-7DD4-16BC-946A-7A0D08E53464}"/>
              </a:ext>
            </a:extLst>
          </p:cNvPr>
          <p:cNvPicPr>
            <a:picLocks noChangeAspect="1"/>
          </p:cNvPicPr>
          <p:nvPr/>
        </p:nvPicPr>
        <p:blipFill>
          <a:blip r:embed="rId2"/>
          <a:stretch>
            <a:fillRect/>
          </a:stretch>
        </p:blipFill>
        <p:spPr>
          <a:xfrm>
            <a:off x="443008" y="1226265"/>
            <a:ext cx="8087484" cy="3287359"/>
          </a:xfrm>
          <a:prstGeom prst="rect">
            <a:avLst/>
          </a:prstGeom>
        </p:spPr>
      </p:pic>
      <p:sp>
        <p:nvSpPr>
          <p:cNvPr id="5" name="文本框 4">
            <a:extLst>
              <a:ext uri="{FF2B5EF4-FFF2-40B4-BE49-F238E27FC236}">
                <a16:creationId xmlns:a16="http://schemas.microsoft.com/office/drawing/2014/main" id="{62A5F26F-1787-7FCB-A02B-E9A492097330}"/>
              </a:ext>
            </a:extLst>
          </p:cNvPr>
          <p:cNvSpPr txBox="1"/>
          <p:nvPr/>
        </p:nvSpPr>
        <p:spPr>
          <a:xfrm>
            <a:off x="370960" y="4715847"/>
            <a:ext cx="8613095" cy="1319977"/>
          </a:xfrm>
          <a:prstGeom prst="rect">
            <a:avLst/>
          </a:prstGeom>
          <a:noFill/>
        </p:spPr>
        <p:txBody>
          <a:bodyPr wrap="square">
            <a:spAutoFit/>
          </a:bodyPr>
          <a:lstStyle/>
          <a:p>
            <a:pPr>
              <a:lnSpc>
                <a:spcPct val="200000"/>
              </a:lnSpc>
            </a:pPr>
            <a:r>
              <a:rPr lang="en-US" altLang="zh-CN" sz="1400">
                <a:solidFill>
                  <a:prstClr val="black"/>
                </a:solidFill>
                <a:latin typeface="微软雅黑" panose="020B0503020204020204" pitchFamily="34" charset="-122"/>
                <a:ea typeface="微软雅黑" panose="020B0503020204020204" pitchFamily="34" charset="-122"/>
              </a:rPr>
              <a:t>2023</a:t>
            </a:r>
            <a:r>
              <a:rPr lang="zh-CN" altLang="en-US" sz="1400">
                <a:solidFill>
                  <a:prstClr val="black"/>
                </a:solidFill>
                <a:latin typeface="微软雅黑" panose="020B0503020204020204" pitchFamily="34" charset="-122"/>
                <a:ea typeface="微软雅黑" panose="020B0503020204020204" pitchFamily="34" charset="-122"/>
              </a:rPr>
              <a:t>年</a:t>
            </a:r>
            <a:r>
              <a:rPr lang="en-US" altLang="zh-CN" sz="1400">
                <a:solidFill>
                  <a:prstClr val="black"/>
                </a:solidFill>
                <a:latin typeface="微软雅黑" panose="020B0503020204020204" pitchFamily="34" charset="-122"/>
                <a:ea typeface="微软雅黑" panose="020B0503020204020204" pitchFamily="34" charset="-122"/>
              </a:rPr>
              <a:t>5</a:t>
            </a:r>
            <a:r>
              <a:rPr lang="zh-CN" altLang="en-US" sz="1400">
                <a:solidFill>
                  <a:prstClr val="black"/>
                </a:solidFill>
                <a:latin typeface="微软雅黑" panose="020B0503020204020204" pitchFamily="34" charset="-122"/>
                <a:ea typeface="微软雅黑" panose="020B0503020204020204" pitchFamily="34" charset="-122"/>
              </a:rPr>
              <a:t>月，二手车经销企业整体表现较上月“开放”，基于车辆里程的选品上，较三、四月份更加分散；</a:t>
            </a:r>
            <a:endParaRPr lang="en-US" altLang="zh-CN" sz="1400">
              <a:solidFill>
                <a:prstClr val="black"/>
              </a:solidFill>
              <a:latin typeface="微软雅黑" panose="020B0503020204020204" pitchFamily="34" charset="-122"/>
              <a:ea typeface="微软雅黑" panose="020B0503020204020204" pitchFamily="34" charset="-122"/>
            </a:endParaRPr>
          </a:p>
          <a:p>
            <a:pPr>
              <a:lnSpc>
                <a:spcPct val="200000"/>
              </a:lnSpc>
            </a:pPr>
            <a:r>
              <a:rPr lang="zh-CN" altLang="en-US" sz="1400">
                <a:solidFill>
                  <a:prstClr val="black"/>
                </a:solidFill>
                <a:latin typeface="微软雅黑" panose="020B0503020204020204" pitchFamily="34" charset="-122"/>
                <a:ea typeface="微软雅黑" panose="020B0503020204020204" pitchFamily="34" charset="-122"/>
              </a:rPr>
              <a:t>其中，</a:t>
            </a:r>
            <a:r>
              <a:rPr lang="en-US" altLang="zh-CN" sz="1400">
                <a:solidFill>
                  <a:prstClr val="black"/>
                </a:solidFill>
                <a:latin typeface="微软雅黑" panose="020B0503020204020204" pitchFamily="34" charset="-122"/>
                <a:ea typeface="微软雅黑" panose="020B0503020204020204" pitchFamily="34" charset="-122"/>
              </a:rPr>
              <a:t>3</a:t>
            </a:r>
            <a:r>
              <a:rPr lang="zh-CN" altLang="en-US" sz="1400">
                <a:solidFill>
                  <a:prstClr val="black"/>
                </a:solidFill>
                <a:latin typeface="微软雅黑" panose="020B0503020204020204" pitchFamily="34" charset="-122"/>
                <a:ea typeface="微软雅黑" panose="020B0503020204020204" pitchFamily="34" charset="-122"/>
              </a:rPr>
              <a:t>万公里以内的“准新车” 与三、四月份持平，</a:t>
            </a:r>
            <a:r>
              <a:rPr lang="en-US" altLang="zh-CN" sz="1400">
                <a:solidFill>
                  <a:prstClr val="black"/>
                </a:solidFill>
                <a:latin typeface="微软雅黑" panose="020B0503020204020204" pitchFamily="34" charset="-122"/>
                <a:ea typeface="微软雅黑" panose="020B0503020204020204" pitchFamily="34" charset="-122"/>
              </a:rPr>
              <a:t>3-5</a:t>
            </a:r>
            <a:r>
              <a:rPr lang="zh-CN" altLang="en-US" sz="1400">
                <a:solidFill>
                  <a:prstClr val="black"/>
                </a:solidFill>
                <a:latin typeface="微软雅黑" panose="020B0503020204020204" pitchFamily="34" charset="-122"/>
                <a:ea typeface="微软雅黑" panose="020B0503020204020204" pitchFamily="34" charset="-122"/>
              </a:rPr>
              <a:t>万公里以内的“较新车” 较上月提升了</a:t>
            </a:r>
            <a:r>
              <a:rPr lang="en-US" altLang="zh-CN" sz="1400">
                <a:solidFill>
                  <a:prstClr val="black"/>
                </a:solidFill>
                <a:latin typeface="微软雅黑" panose="020B0503020204020204" pitchFamily="34" charset="-122"/>
                <a:ea typeface="微软雅黑" panose="020B0503020204020204" pitchFamily="34" charset="-122"/>
              </a:rPr>
              <a:t>1%</a:t>
            </a:r>
            <a:r>
              <a:rPr lang="zh-CN" altLang="en-US" sz="1400">
                <a:solidFill>
                  <a:prstClr val="black"/>
                </a:solidFill>
                <a:latin typeface="微软雅黑" panose="020B0503020204020204" pitchFamily="34" charset="-122"/>
                <a:ea typeface="微软雅黑" panose="020B0503020204020204" pitchFamily="34" charset="-122"/>
              </a:rPr>
              <a:t>；</a:t>
            </a:r>
            <a:endParaRPr lang="en-US" altLang="zh-CN" sz="1400">
              <a:solidFill>
                <a:prstClr val="black"/>
              </a:solidFill>
              <a:latin typeface="微软雅黑" panose="020B0503020204020204" pitchFamily="34" charset="-122"/>
              <a:ea typeface="微软雅黑" panose="020B0503020204020204" pitchFamily="34" charset="-122"/>
            </a:endParaRPr>
          </a:p>
          <a:p>
            <a:pPr>
              <a:lnSpc>
                <a:spcPct val="200000"/>
              </a:lnSpc>
            </a:pPr>
            <a:r>
              <a:rPr lang="en-US" altLang="zh-CN" sz="1400">
                <a:solidFill>
                  <a:prstClr val="black"/>
                </a:solidFill>
                <a:latin typeface="微软雅黑" panose="020B0503020204020204" pitchFamily="34" charset="-122"/>
                <a:ea typeface="微软雅黑" panose="020B0503020204020204" pitchFamily="34" charset="-122"/>
              </a:rPr>
              <a:t>5-10</a:t>
            </a:r>
            <a:r>
              <a:rPr lang="zh-CN" altLang="en-US" sz="1400">
                <a:solidFill>
                  <a:prstClr val="black"/>
                </a:solidFill>
                <a:latin typeface="微软雅黑" panose="020B0503020204020204" pitchFamily="34" charset="-122"/>
                <a:ea typeface="微软雅黑" panose="020B0503020204020204" pitchFamily="34" charset="-122"/>
              </a:rPr>
              <a:t>万公里的“性价比”车源数据则较上月降低了</a:t>
            </a:r>
            <a:r>
              <a:rPr lang="en-US" altLang="zh-CN" sz="1400">
                <a:solidFill>
                  <a:prstClr val="black"/>
                </a:solidFill>
                <a:latin typeface="微软雅黑" panose="020B0503020204020204" pitchFamily="34" charset="-122"/>
                <a:ea typeface="微软雅黑" panose="020B0503020204020204" pitchFamily="34" charset="-122"/>
              </a:rPr>
              <a:t>3%,10</a:t>
            </a:r>
            <a:r>
              <a:rPr lang="zh-CN" altLang="en-US" sz="1400">
                <a:solidFill>
                  <a:prstClr val="black"/>
                </a:solidFill>
                <a:latin typeface="微软雅黑" panose="020B0503020204020204" pitchFamily="34" charset="-122"/>
                <a:ea typeface="微软雅黑" panose="020B0503020204020204" pitchFamily="34" charset="-122"/>
              </a:rPr>
              <a:t>万公里以上的“老旧车”数据则提升了</a:t>
            </a:r>
            <a:r>
              <a:rPr lang="en-US" altLang="zh-CN" sz="1400">
                <a:solidFill>
                  <a:prstClr val="black"/>
                </a:solidFill>
                <a:latin typeface="微软雅黑" panose="020B0503020204020204" pitchFamily="34" charset="-122"/>
                <a:ea typeface="微软雅黑" panose="020B0503020204020204" pitchFamily="34" charset="-122"/>
              </a:rPr>
              <a:t>2%</a:t>
            </a:r>
            <a:r>
              <a:rPr lang="zh-CN" altLang="en-US" sz="1400">
                <a:solidFill>
                  <a:prstClr val="black"/>
                </a:solidFill>
                <a:latin typeface="微软雅黑" panose="020B0503020204020204" pitchFamily="34" charset="-122"/>
                <a:ea typeface="微软雅黑" panose="020B0503020204020204" pitchFamily="34" charset="-122"/>
              </a:rPr>
              <a:t>。</a:t>
            </a:r>
            <a:endParaRPr lang="en-US" altLang="zh-CN" sz="14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263060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2000" b="1" dirty="0">
                <a:solidFill>
                  <a:prstClr val="black"/>
                </a:solidFill>
                <a:latin typeface="微软雅黑" panose="020B0503020204020204" pitchFamily="34" charset="-122"/>
                <a:ea typeface="微软雅黑" panose="020B0503020204020204" pitchFamily="34" charset="-122"/>
              </a:rPr>
              <a:t>行认证车龄分布</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情况</a:t>
            </a:r>
          </a:p>
        </p:txBody>
      </p:sp>
      <p:pic>
        <p:nvPicPr>
          <p:cNvPr id="6" name="图片 5">
            <a:extLst>
              <a:ext uri="{FF2B5EF4-FFF2-40B4-BE49-F238E27FC236}">
                <a16:creationId xmlns:a16="http://schemas.microsoft.com/office/drawing/2014/main" id="{B1B5ACEE-460A-D584-080D-0A831A16D700}"/>
              </a:ext>
            </a:extLst>
          </p:cNvPr>
          <p:cNvPicPr>
            <a:picLocks noChangeAspect="1"/>
          </p:cNvPicPr>
          <p:nvPr/>
        </p:nvPicPr>
        <p:blipFill>
          <a:blip r:embed="rId2"/>
          <a:stretch>
            <a:fillRect/>
          </a:stretch>
        </p:blipFill>
        <p:spPr>
          <a:xfrm>
            <a:off x="411480" y="1085271"/>
            <a:ext cx="8321040" cy="3482250"/>
          </a:xfrm>
          <a:prstGeom prst="rect">
            <a:avLst/>
          </a:prstGeom>
        </p:spPr>
      </p:pic>
      <p:sp>
        <p:nvSpPr>
          <p:cNvPr id="3" name="文本框 2">
            <a:extLst>
              <a:ext uri="{FF2B5EF4-FFF2-40B4-BE49-F238E27FC236}">
                <a16:creationId xmlns:a16="http://schemas.microsoft.com/office/drawing/2014/main" id="{39AF780A-E69C-63FC-7D11-4C47A5EC3EA5}"/>
              </a:ext>
            </a:extLst>
          </p:cNvPr>
          <p:cNvSpPr txBox="1"/>
          <p:nvPr/>
        </p:nvSpPr>
        <p:spPr>
          <a:xfrm>
            <a:off x="342900" y="4567521"/>
            <a:ext cx="8389620" cy="1750864"/>
          </a:xfrm>
          <a:prstGeom prst="rect">
            <a:avLst/>
          </a:prstGeom>
          <a:noFill/>
        </p:spPr>
        <p:txBody>
          <a:bodyPr wrap="square">
            <a:spAutoFit/>
          </a:bodyPr>
          <a:lstStyle/>
          <a:p>
            <a:pPr>
              <a:lnSpc>
                <a:spcPct val="200000"/>
              </a:lnSpc>
              <a:defRPr/>
            </a:pPr>
            <a:r>
              <a:rPr lang="en-US" altLang="zh-CN" sz="1400">
                <a:solidFill>
                  <a:prstClr val="black"/>
                </a:solidFill>
                <a:latin typeface="微软雅黑" panose="020B0503020204020204" pitchFamily="34" charset="-122"/>
                <a:ea typeface="微软雅黑" panose="020B0503020204020204" pitchFamily="34" charset="-122"/>
              </a:rPr>
              <a:t>2023</a:t>
            </a:r>
            <a:r>
              <a:rPr lang="zh-CN" altLang="en-US" sz="1400">
                <a:solidFill>
                  <a:prstClr val="black"/>
                </a:solidFill>
                <a:latin typeface="微软雅黑" panose="020B0503020204020204" pitchFamily="34" charset="-122"/>
                <a:ea typeface="微软雅黑" panose="020B0503020204020204" pitchFamily="34" charset="-122"/>
              </a:rPr>
              <a:t>年</a:t>
            </a:r>
            <a:r>
              <a:rPr lang="en-US" altLang="zh-CN" sz="1400">
                <a:solidFill>
                  <a:prstClr val="black"/>
                </a:solidFill>
                <a:latin typeface="微软雅黑" panose="020B0503020204020204" pitchFamily="34" charset="-122"/>
                <a:ea typeface="微软雅黑" panose="020B0503020204020204" pitchFamily="34" charset="-122"/>
              </a:rPr>
              <a:t>5</a:t>
            </a:r>
            <a:r>
              <a:rPr lang="zh-CN" altLang="en-US" sz="1400">
                <a:solidFill>
                  <a:prstClr val="black"/>
                </a:solidFill>
                <a:latin typeface="微软雅黑" panose="020B0503020204020204" pitchFamily="34" charset="-122"/>
                <a:ea typeface="微软雅黑" panose="020B0503020204020204" pitchFamily="34" charset="-122"/>
              </a:rPr>
              <a:t>月，</a:t>
            </a:r>
            <a:r>
              <a:rPr lang="en-US" altLang="zh-CN" sz="1400">
                <a:solidFill>
                  <a:prstClr val="black"/>
                </a:solidFill>
                <a:latin typeface="微软雅黑" panose="020B0503020204020204" pitchFamily="34" charset="-122"/>
                <a:ea typeface="微软雅黑" panose="020B0503020204020204" pitchFamily="34" charset="-122"/>
              </a:rPr>
              <a:t> </a:t>
            </a:r>
            <a:r>
              <a:rPr lang="zh-CN" altLang="en-US" sz="1400">
                <a:solidFill>
                  <a:prstClr val="black"/>
                </a:solidFill>
                <a:latin typeface="微软雅黑" panose="020B0503020204020204" pitchFamily="34" charset="-122"/>
                <a:ea typeface="微软雅黑" panose="020B0503020204020204" pitchFamily="34" charset="-122"/>
              </a:rPr>
              <a:t>经销企业在车辆选品上，同样呈现出了较为开放和分散的特点；</a:t>
            </a:r>
            <a:endParaRPr lang="en-US" altLang="zh-CN" sz="1400">
              <a:solidFill>
                <a:prstClr val="black"/>
              </a:solidFill>
              <a:latin typeface="微软雅黑" panose="020B0503020204020204" pitchFamily="34" charset="-122"/>
              <a:ea typeface="微软雅黑" panose="020B0503020204020204" pitchFamily="34" charset="-122"/>
            </a:endParaRPr>
          </a:p>
          <a:p>
            <a:pPr>
              <a:lnSpc>
                <a:spcPct val="200000"/>
              </a:lnSpc>
              <a:defRPr/>
            </a:pPr>
            <a:r>
              <a:rPr lang="zh-CN" altLang="en-US" sz="1400">
                <a:solidFill>
                  <a:prstClr val="black"/>
                </a:solidFill>
                <a:latin typeface="微软雅黑" panose="020B0503020204020204" pitchFamily="34" charset="-122"/>
                <a:ea typeface="微软雅黑" panose="020B0503020204020204" pitchFamily="34" charset="-122"/>
              </a:rPr>
              <a:t>其中，</a:t>
            </a:r>
            <a:r>
              <a:rPr lang="en-US" altLang="zh-CN" sz="1400">
                <a:solidFill>
                  <a:prstClr val="black"/>
                </a:solidFill>
                <a:latin typeface="微软雅黑" panose="020B0503020204020204" pitchFamily="34" charset="-122"/>
                <a:ea typeface="微软雅黑" panose="020B0503020204020204" pitchFamily="34" charset="-122"/>
              </a:rPr>
              <a:t>1</a:t>
            </a:r>
            <a:r>
              <a:rPr lang="zh-CN" altLang="en-US" sz="1400">
                <a:solidFill>
                  <a:prstClr val="black"/>
                </a:solidFill>
                <a:latin typeface="微软雅黑" panose="020B0503020204020204" pitchFamily="34" charset="-122"/>
                <a:ea typeface="微软雅黑" panose="020B0503020204020204" pitchFamily="34" charset="-122"/>
              </a:rPr>
              <a:t>年内的准新车数据与上月持平、</a:t>
            </a:r>
            <a:r>
              <a:rPr lang="en-US" altLang="zh-CN" sz="1400">
                <a:solidFill>
                  <a:prstClr val="black"/>
                </a:solidFill>
                <a:latin typeface="微软雅黑" panose="020B0503020204020204" pitchFamily="34" charset="-122"/>
                <a:ea typeface="微软雅黑" panose="020B0503020204020204" pitchFamily="34" charset="-122"/>
              </a:rPr>
              <a:t>1-3</a:t>
            </a:r>
            <a:r>
              <a:rPr lang="zh-CN" altLang="en-US" sz="1400">
                <a:solidFill>
                  <a:prstClr val="black"/>
                </a:solidFill>
                <a:latin typeface="微软雅黑" panose="020B0503020204020204" pitchFamily="34" charset="-122"/>
                <a:ea typeface="微软雅黑" panose="020B0503020204020204" pitchFamily="34" charset="-122"/>
              </a:rPr>
              <a:t>年以内较新车龄数据较上月降低了</a:t>
            </a:r>
            <a:r>
              <a:rPr lang="en-US" altLang="zh-CN" sz="1400">
                <a:solidFill>
                  <a:prstClr val="black"/>
                </a:solidFill>
                <a:latin typeface="微软雅黑" panose="020B0503020204020204" pitchFamily="34" charset="-122"/>
                <a:ea typeface="微软雅黑" panose="020B0503020204020204" pitchFamily="34" charset="-122"/>
              </a:rPr>
              <a:t>2%</a:t>
            </a:r>
            <a:r>
              <a:rPr lang="zh-CN" altLang="en-US" sz="1400">
                <a:solidFill>
                  <a:prstClr val="black"/>
                </a:solidFill>
                <a:latin typeface="微软雅黑" panose="020B0503020204020204" pitchFamily="34" charset="-122"/>
                <a:ea typeface="微软雅黑" panose="020B0503020204020204" pitchFamily="34" charset="-122"/>
              </a:rPr>
              <a:t>；</a:t>
            </a:r>
            <a:endParaRPr lang="en-US" altLang="zh-CN" sz="1400">
              <a:solidFill>
                <a:prstClr val="black"/>
              </a:solidFill>
              <a:latin typeface="微软雅黑" panose="020B0503020204020204" pitchFamily="34" charset="-122"/>
              <a:ea typeface="微软雅黑" panose="020B0503020204020204" pitchFamily="34" charset="-122"/>
            </a:endParaRPr>
          </a:p>
          <a:p>
            <a:pPr>
              <a:lnSpc>
                <a:spcPct val="200000"/>
              </a:lnSpc>
              <a:defRPr/>
            </a:pPr>
            <a:r>
              <a:rPr lang="en-US" altLang="zh-CN" sz="1400">
                <a:solidFill>
                  <a:prstClr val="black"/>
                </a:solidFill>
                <a:latin typeface="微软雅黑" panose="020B0503020204020204" pitchFamily="34" charset="-122"/>
                <a:ea typeface="微软雅黑" panose="020B0503020204020204" pitchFamily="34" charset="-122"/>
              </a:rPr>
              <a:t>3-5</a:t>
            </a:r>
            <a:r>
              <a:rPr lang="zh-CN" altLang="en-US" sz="1400">
                <a:solidFill>
                  <a:prstClr val="black"/>
                </a:solidFill>
                <a:latin typeface="微软雅黑" panose="020B0503020204020204" pitchFamily="34" charset="-122"/>
                <a:ea typeface="微软雅黑" panose="020B0503020204020204" pitchFamily="34" charset="-122"/>
              </a:rPr>
              <a:t>年的次新车龄数据下降了</a:t>
            </a:r>
            <a:r>
              <a:rPr lang="en-US" altLang="zh-CN" sz="1400">
                <a:solidFill>
                  <a:prstClr val="black"/>
                </a:solidFill>
                <a:latin typeface="微软雅黑" panose="020B0503020204020204" pitchFamily="34" charset="-122"/>
                <a:ea typeface="微软雅黑" panose="020B0503020204020204" pitchFamily="34" charset="-122"/>
              </a:rPr>
              <a:t>2%</a:t>
            </a:r>
            <a:r>
              <a:rPr lang="zh-CN" altLang="en-US" sz="1400">
                <a:solidFill>
                  <a:prstClr val="black"/>
                </a:solidFill>
                <a:latin typeface="微软雅黑" panose="020B0503020204020204" pitchFamily="34" charset="-122"/>
                <a:ea typeface="微软雅黑" panose="020B0503020204020204" pitchFamily="34" charset="-122"/>
              </a:rPr>
              <a:t>，</a:t>
            </a:r>
            <a:r>
              <a:rPr lang="en-US" altLang="zh-CN" sz="1400">
                <a:solidFill>
                  <a:prstClr val="black"/>
                </a:solidFill>
                <a:latin typeface="微软雅黑" panose="020B0503020204020204" pitchFamily="34" charset="-122"/>
                <a:ea typeface="微软雅黑" panose="020B0503020204020204" pitchFamily="34" charset="-122"/>
              </a:rPr>
              <a:t>5-7</a:t>
            </a:r>
            <a:r>
              <a:rPr lang="zh-CN" altLang="en-US" sz="1400">
                <a:solidFill>
                  <a:prstClr val="black"/>
                </a:solidFill>
                <a:latin typeface="微软雅黑" panose="020B0503020204020204" pitchFamily="34" charset="-122"/>
                <a:ea typeface="微软雅黑" panose="020B0503020204020204" pitchFamily="34" charset="-122"/>
              </a:rPr>
              <a:t>年“性价比”车型增长了</a:t>
            </a:r>
            <a:r>
              <a:rPr lang="en-US" altLang="zh-CN" sz="1400">
                <a:solidFill>
                  <a:prstClr val="black"/>
                </a:solidFill>
                <a:latin typeface="微软雅黑" panose="020B0503020204020204" pitchFamily="34" charset="-122"/>
                <a:ea typeface="微软雅黑" panose="020B0503020204020204" pitchFamily="34" charset="-122"/>
              </a:rPr>
              <a:t>2%</a:t>
            </a:r>
            <a:r>
              <a:rPr lang="zh-CN" altLang="en-US" sz="1400">
                <a:solidFill>
                  <a:prstClr val="black"/>
                </a:solidFill>
                <a:latin typeface="微软雅黑" panose="020B0503020204020204" pitchFamily="34" charset="-122"/>
                <a:ea typeface="微软雅黑" panose="020B0503020204020204" pitchFamily="34" charset="-122"/>
              </a:rPr>
              <a:t>，</a:t>
            </a:r>
            <a:r>
              <a:rPr lang="en-US" altLang="zh-CN" sz="1400">
                <a:solidFill>
                  <a:prstClr val="black"/>
                </a:solidFill>
                <a:latin typeface="微软雅黑" panose="020B0503020204020204" pitchFamily="34" charset="-122"/>
                <a:ea typeface="微软雅黑" panose="020B0503020204020204" pitchFamily="34" charset="-122"/>
              </a:rPr>
              <a:t>7-10</a:t>
            </a:r>
            <a:r>
              <a:rPr lang="zh-CN" altLang="en-US" sz="1400">
                <a:solidFill>
                  <a:prstClr val="black"/>
                </a:solidFill>
                <a:latin typeface="微软雅黑" panose="020B0503020204020204" pitchFamily="34" charset="-122"/>
                <a:ea typeface="微软雅黑" panose="020B0503020204020204" pitchFamily="34" charset="-122"/>
              </a:rPr>
              <a:t>年“老旧车型”数据增长了</a:t>
            </a:r>
            <a:r>
              <a:rPr lang="en-US" altLang="zh-CN" sz="1400">
                <a:solidFill>
                  <a:prstClr val="black"/>
                </a:solidFill>
                <a:latin typeface="微软雅黑" panose="020B0503020204020204" pitchFamily="34" charset="-122"/>
                <a:ea typeface="微软雅黑" panose="020B0503020204020204" pitchFamily="34" charset="-122"/>
              </a:rPr>
              <a:t>2%</a:t>
            </a:r>
            <a:r>
              <a:rPr lang="zh-CN" altLang="en-US" sz="1400">
                <a:solidFill>
                  <a:prstClr val="black"/>
                </a:solidFill>
                <a:latin typeface="微软雅黑" panose="020B0503020204020204" pitchFamily="34" charset="-122"/>
                <a:ea typeface="微软雅黑" panose="020B0503020204020204" pitchFamily="34" charset="-122"/>
              </a:rPr>
              <a:t>。</a:t>
            </a:r>
            <a:endParaRPr lang="en-US" altLang="zh-CN" sz="1400">
              <a:solidFill>
                <a:prstClr val="black"/>
              </a:solidFill>
              <a:latin typeface="微软雅黑" panose="020B0503020204020204" pitchFamily="34" charset="-122"/>
              <a:ea typeface="微软雅黑" panose="020B0503020204020204" pitchFamily="34" charset="-122"/>
            </a:endParaRPr>
          </a:p>
          <a:p>
            <a:pPr>
              <a:lnSpc>
                <a:spcPct val="200000"/>
              </a:lnSpc>
              <a:defRPr/>
            </a:pPr>
            <a:r>
              <a:rPr lang="zh-CN" altLang="en-US" sz="1400">
                <a:solidFill>
                  <a:prstClr val="black"/>
                </a:solidFill>
                <a:latin typeface="微软雅黑" panose="020B0503020204020204" pitchFamily="34" charset="-122"/>
                <a:ea typeface="微软雅黑" panose="020B0503020204020204" pitchFamily="34" charset="-122"/>
              </a:rPr>
              <a:t>整体来看，二手车商开始逐步适应新的市场形态的需求，收车策略更加稳健、成熟。</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44384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381328"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2023</a:t>
            </a:r>
            <a:r>
              <a:rPr lang="zh-CN" altLang="en-US" sz="3600" b="1" dirty="0">
                <a:latin typeface="微软雅黑" panose="020B0503020204020204" pitchFamily="34" charset="-122"/>
                <a:ea typeface="微软雅黑" panose="020B0503020204020204" pitchFamily="34" charset="-122"/>
              </a:rPr>
              <a:t>年</a:t>
            </a:r>
            <a:r>
              <a:rPr lang="en-US" altLang="zh-CN" sz="3600" b="1" dirty="0">
                <a:latin typeface="微软雅黑" panose="020B0503020204020204" pitchFamily="34" charset="-122"/>
                <a:ea typeface="微软雅黑" panose="020B0503020204020204" pitchFamily="34" charset="-122"/>
              </a:rPr>
              <a:t>4</a:t>
            </a:r>
            <a:r>
              <a:rPr lang="zh-CN" altLang="en-US" sz="3600" b="1" dirty="0">
                <a:latin typeface="微软雅黑" panose="020B0503020204020204" pitchFamily="34" charset="-122"/>
                <a:ea typeface="微软雅黑" panose="020B0503020204020204" pitchFamily="34" charset="-122"/>
              </a:rPr>
              <a:t>月市场概况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2023</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月二手车市场月度交易趋势</a:t>
            </a:r>
          </a:p>
        </p:txBody>
      </p:sp>
      <p:sp>
        <p:nvSpPr>
          <p:cNvPr id="4" name="文本框 3">
            <a:extLst>
              <a:ext uri="{FF2B5EF4-FFF2-40B4-BE49-F238E27FC236}">
                <a16:creationId xmlns:a16="http://schemas.microsoft.com/office/drawing/2014/main" id="{F73D121D-5F93-D2A8-FA92-FC80B34F9FA0}"/>
              </a:ext>
            </a:extLst>
          </p:cNvPr>
          <p:cNvSpPr txBox="1"/>
          <p:nvPr/>
        </p:nvSpPr>
        <p:spPr>
          <a:xfrm>
            <a:off x="479611" y="4758033"/>
            <a:ext cx="8184777" cy="1144609"/>
          </a:xfrm>
          <a:prstGeom prst="rect">
            <a:avLst/>
          </a:prstGeom>
          <a:noFill/>
        </p:spPr>
        <p:txBody>
          <a:bodyPr wrap="square">
            <a:spAutoFit/>
          </a:bodyPr>
          <a:lstStyle/>
          <a:p>
            <a:pPr>
              <a:lnSpc>
                <a:spcPct val="200000"/>
              </a:lnSpc>
            </a:pPr>
            <a:r>
              <a:rPr lang="en-US" altLang="zh-CN" sz="1200">
                <a:latin typeface="微软雅黑" panose="020B0503020204020204" pitchFamily="34" charset="-122"/>
                <a:ea typeface="微软雅黑" panose="020B0503020204020204" pitchFamily="34" charset="-122"/>
              </a:rPr>
              <a:t>2023</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4</a:t>
            </a:r>
            <a:r>
              <a:rPr lang="zh-CN" altLang="en-US" sz="1200">
                <a:latin typeface="微软雅黑" panose="020B0503020204020204" pitchFamily="34" charset="-122"/>
                <a:ea typeface="微软雅黑" panose="020B0503020204020204" pitchFamily="34" charset="-122"/>
              </a:rPr>
              <a:t>月，全国二手车市场交易量</a:t>
            </a:r>
            <a:r>
              <a:rPr lang="en-US" altLang="zh-CN" sz="1200">
                <a:latin typeface="微软雅黑" panose="020B0503020204020204" pitchFamily="34" charset="-122"/>
                <a:ea typeface="微软雅黑" panose="020B0503020204020204" pitchFamily="34" charset="-122"/>
              </a:rPr>
              <a:t>146.41</a:t>
            </a:r>
            <a:r>
              <a:rPr lang="zh-CN" altLang="en-US" sz="1200">
                <a:latin typeface="微软雅黑" panose="020B0503020204020204" pitchFamily="34" charset="-122"/>
                <a:ea typeface="微软雅黑" panose="020B0503020204020204" pitchFamily="34" charset="-122"/>
              </a:rPr>
              <a:t>万辆，交易量环比下降</a:t>
            </a:r>
            <a:r>
              <a:rPr lang="en-US" altLang="zh-CN" sz="1200">
                <a:latin typeface="微软雅黑" panose="020B0503020204020204" pitchFamily="34" charset="-122"/>
                <a:ea typeface="微软雅黑" panose="020B0503020204020204" pitchFamily="34" charset="-122"/>
              </a:rPr>
              <a:t>6.59%</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33.03%</a:t>
            </a:r>
            <a:r>
              <a:rPr lang="zh-CN" altLang="en-US" sz="1200">
                <a:latin typeface="微软雅黑" panose="020B0503020204020204" pitchFamily="34" charset="-122"/>
                <a:ea typeface="微软雅黑" panose="020B0503020204020204" pitchFamily="34" charset="-122"/>
              </a:rPr>
              <a:t>，交易金额为</a:t>
            </a:r>
            <a:r>
              <a:rPr lang="en-US" altLang="zh-CN" sz="1200">
                <a:latin typeface="微软雅黑" panose="020B0503020204020204" pitchFamily="34" charset="-122"/>
                <a:ea typeface="微软雅黑" panose="020B0503020204020204" pitchFamily="34" charset="-122"/>
              </a:rPr>
              <a:t>903.92</a:t>
            </a:r>
            <a:r>
              <a:rPr lang="zh-CN" altLang="en-US" sz="1200">
                <a:latin typeface="微软雅黑" panose="020B0503020204020204" pitchFamily="34" charset="-122"/>
                <a:ea typeface="微软雅黑" panose="020B0503020204020204" pitchFamily="34" charset="-122"/>
              </a:rPr>
              <a:t>亿元。</a:t>
            </a:r>
            <a:r>
              <a:rPr lang="en-US" altLang="zh-CN" sz="1200">
                <a:latin typeface="微软雅黑" panose="020B0503020204020204" pitchFamily="34" charset="-122"/>
                <a:ea typeface="微软雅黑" panose="020B0503020204020204" pitchFamily="34" charset="-122"/>
              </a:rPr>
              <a:t>2023</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1-4</a:t>
            </a:r>
            <a:r>
              <a:rPr lang="zh-CN" altLang="en-US" sz="1200">
                <a:latin typeface="微软雅黑" panose="020B0503020204020204" pitchFamily="34" charset="-122"/>
                <a:ea typeface="微软雅黑" panose="020B0503020204020204" pitchFamily="34" charset="-122"/>
              </a:rPr>
              <a:t>月，二手车累计交易量</a:t>
            </a:r>
            <a:r>
              <a:rPr lang="en-US" altLang="zh-CN" sz="1200">
                <a:latin typeface="微软雅黑" panose="020B0503020204020204" pitchFamily="34" charset="-122"/>
                <a:ea typeface="微软雅黑" panose="020B0503020204020204" pitchFamily="34" charset="-122"/>
              </a:rPr>
              <a:t>573.85</a:t>
            </a:r>
            <a:r>
              <a:rPr lang="zh-CN" altLang="en-US" sz="1200">
                <a:latin typeface="微软雅黑" panose="020B0503020204020204" pitchFamily="34" charset="-122"/>
                <a:ea typeface="微软雅黑" panose="020B0503020204020204" pitchFamily="34" charset="-122"/>
              </a:rPr>
              <a:t>万辆，同比增长</a:t>
            </a:r>
            <a:r>
              <a:rPr lang="en-US" altLang="zh-CN" sz="1200">
                <a:latin typeface="微软雅黑" panose="020B0503020204020204" pitchFamily="34" charset="-122"/>
                <a:ea typeface="微软雅黑" panose="020B0503020204020204" pitchFamily="34" charset="-122"/>
              </a:rPr>
              <a:t>15.23%</a:t>
            </a:r>
            <a:r>
              <a:rPr lang="zh-CN" altLang="en-US" sz="1200">
                <a:latin typeface="微软雅黑" panose="020B0503020204020204" pitchFamily="34" charset="-122"/>
                <a:ea typeface="微软雅黑" panose="020B0503020204020204" pitchFamily="34" charset="-122"/>
              </a:rPr>
              <a:t>，与同期相比增加了</a:t>
            </a:r>
            <a:r>
              <a:rPr lang="en-US" altLang="zh-CN" sz="1200">
                <a:latin typeface="微软雅黑" panose="020B0503020204020204" pitchFamily="34" charset="-122"/>
                <a:ea typeface="微软雅黑" panose="020B0503020204020204" pitchFamily="34" charset="-122"/>
              </a:rPr>
              <a:t>75.84</a:t>
            </a:r>
            <a:r>
              <a:rPr lang="zh-CN" altLang="en-US" sz="1200">
                <a:latin typeface="微软雅黑" panose="020B0503020204020204" pitchFamily="34" charset="-122"/>
                <a:ea typeface="微软雅黑" panose="020B0503020204020204" pitchFamily="34" charset="-122"/>
              </a:rPr>
              <a:t>万辆，累计交易金额为</a:t>
            </a:r>
            <a:r>
              <a:rPr lang="en-US" altLang="zh-CN" sz="1200">
                <a:latin typeface="微软雅黑" panose="020B0503020204020204" pitchFamily="34" charset="-122"/>
                <a:ea typeface="微软雅黑" panose="020B0503020204020204" pitchFamily="34" charset="-122"/>
              </a:rPr>
              <a:t>3611.40</a:t>
            </a:r>
            <a:r>
              <a:rPr lang="zh-CN" altLang="en-US" sz="1200">
                <a:latin typeface="微软雅黑" panose="020B0503020204020204" pitchFamily="34" charset="-122"/>
                <a:ea typeface="微软雅黑" panose="020B0503020204020204" pitchFamily="34" charset="-122"/>
              </a:rPr>
              <a:t>亿元。</a:t>
            </a:r>
            <a:endParaRPr lang="zh-CN" altLang="en-US" sz="1200" dirty="0">
              <a:latin typeface="微软雅黑" panose="020B0503020204020204" pitchFamily="34" charset="-122"/>
              <a:ea typeface="微软雅黑" panose="020B0503020204020204" pitchFamily="34" charset="-122"/>
            </a:endParaRPr>
          </a:p>
        </p:txBody>
      </p:sp>
      <p:graphicFrame>
        <p:nvGraphicFramePr>
          <p:cNvPr id="2" name="图表 1">
            <a:extLst>
              <a:ext uri="{FF2B5EF4-FFF2-40B4-BE49-F238E27FC236}">
                <a16:creationId xmlns:a16="http://schemas.microsoft.com/office/drawing/2014/main" id="{00000000-0008-0000-0400-000002000000}"/>
              </a:ext>
            </a:extLst>
          </p:cNvPr>
          <p:cNvGraphicFramePr>
            <a:graphicFrameLocks/>
          </p:cNvGraphicFramePr>
          <p:nvPr/>
        </p:nvGraphicFramePr>
        <p:xfrm>
          <a:off x="359876" y="1197339"/>
          <a:ext cx="8178501" cy="35465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26558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1E2F5B9-9E2B-06A1-665F-F481DC64B8A3}"/>
              </a:ext>
            </a:extLst>
          </p:cNvPr>
          <p:cNvSpPr txBox="1"/>
          <p:nvPr/>
        </p:nvSpPr>
        <p:spPr>
          <a:xfrm>
            <a:off x="461394" y="335560"/>
            <a:ext cx="3029997"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dirty="0">
                <a:latin typeface="微软雅黑" panose="020B0503020204020204" pitchFamily="34" charset="-122"/>
                <a:ea typeface="微软雅黑" panose="020B0503020204020204" pitchFamily="34" charset="-122"/>
              </a:rPr>
              <a:t>2023</a:t>
            </a:r>
            <a:r>
              <a:rPr kumimoji="1" lang="zh-CN" altLang="en-US" sz="2000" b="1" dirty="0">
                <a:latin typeface="微软雅黑" panose="020B0503020204020204" pitchFamily="34" charset="-122"/>
                <a:ea typeface="微软雅黑" panose="020B0503020204020204" pitchFamily="34" charset="-122"/>
              </a:rPr>
              <a:t>年</a:t>
            </a:r>
            <a:r>
              <a:rPr kumimoji="1" lang="en-US" altLang="zh-CN" sz="2000" b="1" dirty="0">
                <a:latin typeface="微软雅黑" panose="020B0503020204020204" pitchFamily="34" charset="-122"/>
                <a:ea typeface="微软雅黑" panose="020B0503020204020204" pitchFamily="34" charset="-122"/>
              </a:rPr>
              <a:t>5</a:t>
            </a:r>
            <a:r>
              <a:rPr kumimoji="1" lang="zh-CN" altLang="en-US" sz="2000" b="1" dirty="0">
                <a:latin typeface="微软雅黑" panose="020B0503020204020204" pitchFamily="34" charset="-122"/>
                <a:ea typeface="微软雅黑" panose="020B0503020204020204" pitchFamily="34" charset="-122"/>
              </a:rPr>
              <a:t>月周度情况分析</a:t>
            </a:r>
          </a:p>
        </p:txBody>
      </p:sp>
      <p:sp>
        <p:nvSpPr>
          <p:cNvPr id="6" name="文本框 5">
            <a:extLst>
              <a:ext uri="{FF2B5EF4-FFF2-40B4-BE49-F238E27FC236}">
                <a16:creationId xmlns:a16="http://schemas.microsoft.com/office/drawing/2014/main" id="{09C34A55-1D17-9E28-7A59-BE3964BF39FA}"/>
              </a:ext>
            </a:extLst>
          </p:cNvPr>
          <p:cNvSpPr txBox="1"/>
          <p:nvPr/>
        </p:nvSpPr>
        <p:spPr>
          <a:xfrm>
            <a:off x="461394" y="4446596"/>
            <a:ext cx="8247721" cy="1144609"/>
          </a:xfrm>
          <a:prstGeom prst="rect">
            <a:avLst/>
          </a:prstGeom>
          <a:noFill/>
        </p:spPr>
        <p:txBody>
          <a:bodyPr wrap="square" rtlCol="0">
            <a:spAutoFit/>
          </a:bodyPr>
          <a:lstStyle/>
          <a:p>
            <a:pPr>
              <a:lnSpc>
                <a:spcPct val="200000"/>
              </a:lnSpc>
              <a:defRPr/>
            </a:pPr>
            <a:r>
              <a:rPr lang="en-US" altLang="zh-CN" sz="1200">
                <a:solidFill>
                  <a:prstClr val="black"/>
                </a:solidFill>
                <a:latin typeface="微软雅黑" panose="020B0503020204020204" pitchFamily="34" charset="-122"/>
                <a:ea typeface="微软雅黑" panose="020B0503020204020204" pitchFamily="34" charset="-122"/>
              </a:rPr>
              <a:t>5</a:t>
            </a:r>
            <a:r>
              <a:rPr lang="zh-CN" altLang="en-US" sz="1200">
                <a:solidFill>
                  <a:prstClr val="black"/>
                </a:solidFill>
                <a:latin typeface="微软雅黑" panose="020B0503020204020204" pitchFamily="34" charset="-122"/>
                <a:ea typeface="微软雅黑" panose="020B0503020204020204" pitchFamily="34" charset="-122"/>
              </a:rPr>
              <a:t>月第四周二手车市场日均交易量</a:t>
            </a:r>
            <a:r>
              <a:rPr lang="en-US" altLang="zh-CN" sz="1200">
                <a:solidFill>
                  <a:prstClr val="black"/>
                </a:solidFill>
                <a:latin typeface="微软雅黑" panose="020B0503020204020204" pitchFamily="34" charset="-122"/>
                <a:ea typeface="微软雅黑" panose="020B0503020204020204" pitchFamily="34" charset="-122"/>
              </a:rPr>
              <a:t>5.7</a:t>
            </a:r>
            <a:r>
              <a:rPr lang="zh-CN" altLang="en-US" sz="1200">
                <a:solidFill>
                  <a:prstClr val="black"/>
                </a:solidFill>
                <a:latin typeface="微软雅黑" panose="020B0503020204020204" pitchFamily="34" charset="-122"/>
                <a:ea typeface="微软雅黑" panose="020B0503020204020204" pitchFamily="34" charset="-122"/>
              </a:rPr>
              <a:t>万辆，交易量较上周基本持平，亦没有明显上升动力，市场逐步进入淡季状态。</a:t>
            </a:r>
            <a:endParaRPr lang="en-US" altLang="zh-CN" sz="1200">
              <a:solidFill>
                <a:prstClr val="black"/>
              </a:solidFill>
              <a:latin typeface="微软雅黑" panose="020B0503020204020204" pitchFamily="34" charset="-122"/>
              <a:ea typeface="微软雅黑" panose="020B0503020204020204" pitchFamily="34" charset="-122"/>
            </a:endParaRPr>
          </a:p>
          <a:p>
            <a:pPr>
              <a:lnSpc>
                <a:spcPct val="200000"/>
              </a:lnSpc>
              <a:defRPr/>
            </a:pPr>
            <a:r>
              <a:rPr lang="zh-CN" altLang="en-US" sz="1200">
                <a:solidFill>
                  <a:prstClr val="black"/>
                </a:solidFill>
                <a:latin typeface="微软雅黑" panose="020B0503020204020204" pitchFamily="34" charset="-122"/>
                <a:ea typeface="微软雅黑" panose="020B0503020204020204" pitchFamily="34" charset="-122"/>
              </a:rPr>
              <a:t>目前市场低迷，消费不振，二手车经销商的库存压力大，很多则通过线上新媒体直播的方式来提高关注度，实现销售。据同口径数据计算，前四周的交易量较</a:t>
            </a:r>
            <a:r>
              <a:rPr lang="en-US" altLang="zh-CN" sz="1200">
                <a:solidFill>
                  <a:prstClr val="black"/>
                </a:solidFill>
                <a:latin typeface="微软雅黑" panose="020B0503020204020204" pitchFamily="34" charset="-122"/>
                <a:ea typeface="微软雅黑" panose="020B0503020204020204" pitchFamily="34" charset="-122"/>
              </a:rPr>
              <a:t>4</a:t>
            </a:r>
            <a:r>
              <a:rPr lang="zh-CN" altLang="en-US" sz="1200">
                <a:solidFill>
                  <a:prstClr val="black"/>
                </a:solidFill>
                <a:latin typeface="微软雅黑" panose="020B0503020204020204" pitchFamily="34" charset="-122"/>
                <a:ea typeface="微软雅黑" panose="020B0503020204020204" pitchFamily="34" charset="-122"/>
              </a:rPr>
              <a:t>月份同期下降了</a:t>
            </a:r>
            <a:r>
              <a:rPr lang="en-US" altLang="zh-CN" sz="1200">
                <a:solidFill>
                  <a:prstClr val="black"/>
                </a:solidFill>
                <a:latin typeface="微软雅黑" panose="020B0503020204020204" pitchFamily="34" charset="-122"/>
                <a:ea typeface="微软雅黑" panose="020B0503020204020204" pitchFamily="34" charset="-122"/>
              </a:rPr>
              <a:t>5%</a:t>
            </a:r>
            <a:r>
              <a:rPr lang="zh-CN" altLang="en-US" sz="1200">
                <a:solidFill>
                  <a:prstClr val="black"/>
                </a:solidFill>
                <a:latin typeface="微软雅黑" panose="020B0503020204020204" pitchFamily="34" charset="-122"/>
                <a:ea typeface="微软雅黑" panose="020B0503020204020204" pitchFamily="34" charset="-122"/>
              </a:rPr>
              <a:t>，</a:t>
            </a:r>
            <a:r>
              <a:rPr lang="en-US" altLang="zh-CN" sz="1200">
                <a:solidFill>
                  <a:prstClr val="black"/>
                </a:solidFill>
                <a:latin typeface="微软雅黑" panose="020B0503020204020204" pitchFamily="34" charset="-122"/>
                <a:ea typeface="微软雅黑" panose="020B0503020204020204" pitchFamily="34" charset="-122"/>
              </a:rPr>
              <a:t>5</a:t>
            </a:r>
            <a:r>
              <a:rPr lang="zh-CN" altLang="en-US" sz="1200">
                <a:solidFill>
                  <a:prstClr val="black"/>
                </a:solidFill>
                <a:latin typeface="微软雅黑" panose="020B0503020204020204" pitchFamily="34" charset="-122"/>
                <a:ea typeface="微软雅黑" panose="020B0503020204020204" pitchFamily="34" charset="-122"/>
              </a:rPr>
              <a:t>月还有三个工作日，预计</a:t>
            </a:r>
            <a:r>
              <a:rPr lang="en-US" altLang="zh-CN" sz="1200">
                <a:solidFill>
                  <a:prstClr val="black"/>
                </a:solidFill>
                <a:latin typeface="微软雅黑" panose="020B0503020204020204" pitchFamily="34" charset="-122"/>
                <a:ea typeface="微软雅黑" panose="020B0503020204020204" pitchFamily="34" charset="-122"/>
              </a:rPr>
              <a:t>5</a:t>
            </a:r>
            <a:r>
              <a:rPr lang="zh-CN" altLang="en-US" sz="1200">
                <a:solidFill>
                  <a:prstClr val="black"/>
                </a:solidFill>
                <a:latin typeface="微软雅黑" panose="020B0503020204020204" pitchFamily="34" charset="-122"/>
                <a:ea typeface="微软雅黑" panose="020B0503020204020204" pitchFamily="34" charset="-122"/>
              </a:rPr>
              <a:t>月交易量在</a:t>
            </a:r>
            <a:r>
              <a:rPr lang="en-US" altLang="zh-CN" sz="1200">
                <a:solidFill>
                  <a:prstClr val="black"/>
                </a:solidFill>
                <a:latin typeface="微软雅黑" panose="020B0503020204020204" pitchFamily="34" charset="-122"/>
                <a:ea typeface="微软雅黑" panose="020B0503020204020204" pitchFamily="34" charset="-122"/>
              </a:rPr>
              <a:t>140-150</a:t>
            </a:r>
            <a:r>
              <a:rPr lang="zh-CN" altLang="en-US" sz="1200">
                <a:solidFill>
                  <a:prstClr val="black"/>
                </a:solidFill>
                <a:latin typeface="微软雅黑" panose="020B0503020204020204" pitchFamily="34" charset="-122"/>
                <a:ea typeface="微软雅黑" panose="020B0503020204020204" pitchFamily="34" charset="-122"/>
              </a:rPr>
              <a:t>万辆左右。</a:t>
            </a:r>
            <a:endParaRPr lang="zh-CN" altLang="en-US" sz="1200" dirty="0">
              <a:solidFill>
                <a:prstClr val="black"/>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95AEA298-8116-E2E7-DCB2-A16AADFF415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9086" y="1133340"/>
            <a:ext cx="6620680" cy="3117442"/>
          </a:xfrm>
          <a:prstGeom prst="rect">
            <a:avLst/>
          </a:prstGeom>
          <a:noFill/>
          <a:ln>
            <a:noFill/>
          </a:ln>
        </p:spPr>
      </p:pic>
    </p:spTree>
    <p:extLst>
      <p:ext uri="{BB962C8B-B14F-4D97-AF65-F5344CB8AC3E}">
        <p14:creationId xmlns:p14="http://schemas.microsoft.com/office/powerpoint/2010/main" val="484208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2023</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4</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230400" y="4731652"/>
            <a:ext cx="8669760" cy="1513941"/>
          </a:xfrm>
          <a:prstGeom prst="rect">
            <a:avLst/>
          </a:prstGeom>
          <a:noFill/>
        </p:spPr>
        <p:txBody>
          <a:bodyPr wrap="square" rtlCol="0">
            <a:spAutoFit/>
          </a:bodyPr>
          <a:lstStyle/>
          <a:p>
            <a:pPr>
              <a:lnSpc>
                <a:spcPct val="200000"/>
              </a:lnSpc>
            </a:pPr>
            <a:r>
              <a:rPr lang="en-US" altLang="zh-CN" sz="1200" b="1">
                <a:latin typeface="微软雅黑" panose="020B0503020204020204" pitchFamily="34" charset="-122"/>
                <a:ea typeface="微软雅黑" panose="020B0503020204020204" pitchFamily="34" charset="-122"/>
              </a:rPr>
              <a:t>2022</a:t>
            </a:r>
            <a:r>
              <a:rPr lang="zh-CN" altLang="en-US" sz="1200" b="1">
                <a:latin typeface="微软雅黑" panose="020B0503020204020204" pitchFamily="34" charset="-122"/>
                <a:ea typeface="微软雅黑" panose="020B0503020204020204" pitchFamily="34" charset="-122"/>
              </a:rPr>
              <a:t>年</a:t>
            </a:r>
            <a:r>
              <a:rPr lang="en-US" altLang="zh-CN" sz="1200" b="1">
                <a:latin typeface="微软雅黑" panose="020B0503020204020204" pitchFamily="34" charset="-122"/>
                <a:ea typeface="微软雅黑" panose="020B0503020204020204" pitchFamily="34" charset="-122"/>
              </a:rPr>
              <a:t>4</a:t>
            </a:r>
            <a:r>
              <a:rPr lang="zh-CN" altLang="en-US" sz="1200" b="1">
                <a:latin typeface="微软雅黑" panose="020B0503020204020204" pitchFamily="34" charset="-122"/>
                <a:ea typeface="微软雅黑" panose="020B0503020204020204" pitchFamily="34" charset="-122"/>
              </a:rPr>
              <a:t>月，全国二手车市场交易量</a:t>
            </a:r>
            <a:r>
              <a:rPr lang="en-US" altLang="zh-CN" sz="1200" b="1">
                <a:latin typeface="微软雅黑" panose="020B0503020204020204" pitchFamily="34" charset="-122"/>
                <a:ea typeface="微软雅黑" panose="020B0503020204020204" pitchFamily="34" charset="-122"/>
              </a:rPr>
              <a:t>146.41</a:t>
            </a:r>
            <a:r>
              <a:rPr lang="zh-CN" altLang="en-US" sz="1200" b="1">
                <a:latin typeface="微软雅黑" panose="020B0503020204020204" pitchFamily="34" charset="-122"/>
                <a:ea typeface="微软雅黑" panose="020B0503020204020204" pitchFamily="34" charset="-122"/>
              </a:rPr>
              <a:t>万辆，交易量环比下降</a:t>
            </a:r>
            <a:r>
              <a:rPr lang="en-US" altLang="zh-CN" sz="1200" b="1">
                <a:latin typeface="微软雅黑" panose="020B0503020204020204" pitchFamily="34" charset="-122"/>
                <a:ea typeface="微软雅黑" panose="020B0503020204020204" pitchFamily="34" charset="-122"/>
              </a:rPr>
              <a:t>6.6%</a:t>
            </a:r>
            <a:r>
              <a:rPr lang="zh-CN" altLang="en-US" sz="1200" b="1">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基本型乘用车共交易</a:t>
            </a:r>
            <a:r>
              <a:rPr lang="en-US" altLang="zh-CN" sz="1200">
                <a:latin typeface="微软雅黑" panose="020B0503020204020204" pitchFamily="34" charset="-122"/>
                <a:ea typeface="微软雅黑" panose="020B0503020204020204" pitchFamily="34" charset="-122"/>
              </a:rPr>
              <a:t>86.64</a:t>
            </a:r>
            <a:r>
              <a:rPr lang="zh-CN" altLang="en-US" sz="1200">
                <a:latin typeface="微软雅黑" panose="020B0503020204020204" pitchFamily="34" charset="-122"/>
                <a:ea typeface="微软雅黑" panose="020B0503020204020204" pitchFamily="34" charset="-122"/>
              </a:rPr>
              <a:t>万辆，环比下降</a:t>
            </a:r>
            <a:r>
              <a:rPr lang="en-US" altLang="zh-CN" sz="1200">
                <a:latin typeface="微软雅黑" panose="020B0503020204020204" pitchFamily="34" charset="-122"/>
                <a:ea typeface="微软雅黑" panose="020B0503020204020204" pitchFamily="34" charset="-122"/>
              </a:rPr>
              <a:t>6.9%</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33.2%</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SUV </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18.78</a:t>
            </a:r>
            <a:r>
              <a:rPr lang="zh-CN" altLang="en-US" sz="1200">
                <a:latin typeface="微软雅黑" panose="020B0503020204020204" pitchFamily="34" charset="-122"/>
                <a:ea typeface="微软雅黑" panose="020B0503020204020204" pitchFamily="34" charset="-122"/>
              </a:rPr>
              <a:t>万辆，环比下降</a:t>
            </a:r>
            <a:r>
              <a:rPr lang="en-US" altLang="zh-CN" sz="1200">
                <a:latin typeface="微软雅黑" panose="020B0503020204020204" pitchFamily="34" charset="-122"/>
                <a:ea typeface="微软雅黑" panose="020B0503020204020204" pitchFamily="34" charset="-122"/>
              </a:rPr>
              <a:t>5.9%</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32.2%</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MPV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8.96</a:t>
            </a:r>
            <a:r>
              <a:rPr lang="zh-CN" altLang="en-US" sz="1200">
                <a:latin typeface="微软雅黑" panose="020B0503020204020204" pitchFamily="34" charset="-122"/>
                <a:ea typeface="微软雅黑" panose="020B0503020204020204" pitchFamily="34" charset="-122"/>
              </a:rPr>
              <a:t>万辆，环比下降</a:t>
            </a:r>
            <a:r>
              <a:rPr lang="en-US" altLang="zh-CN" sz="1200">
                <a:latin typeface="微软雅黑" panose="020B0503020204020204" pitchFamily="34" charset="-122"/>
                <a:ea typeface="微软雅黑" panose="020B0503020204020204" pitchFamily="34" charset="-122"/>
              </a:rPr>
              <a:t>6.2%</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41%</a:t>
            </a:r>
            <a:r>
              <a:rPr lang="zh-CN" altLang="en-US" sz="1200">
                <a:latin typeface="微软雅黑" panose="020B0503020204020204" pitchFamily="34" charset="-122"/>
                <a:ea typeface="微软雅黑" panose="020B0503020204020204" pitchFamily="34" charset="-122"/>
              </a:rPr>
              <a:t>；交叉型乘用车共交易</a:t>
            </a:r>
            <a:r>
              <a:rPr lang="en-US" altLang="zh-CN" sz="1200">
                <a:latin typeface="微软雅黑" panose="020B0503020204020204" pitchFamily="34" charset="-122"/>
                <a:ea typeface="微软雅黑" panose="020B0503020204020204" pitchFamily="34" charset="-122"/>
              </a:rPr>
              <a:t>2.80</a:t>
            </a:r>
            <a:r>
              <a:rPr lang="zh-CN" altLang="en-US" sz="1200">
                <a:latin typeface="微软雅黑" panose="020B0503020204020204" pitchFamily="34" charset="-122"/>
                <a:ea typeface="微软雅黑" panose="020B0503020204020204" pitchFamily="34" charset="-122"/>
              </a:rPr>
              <a:t>万辆，环比下降</a:t>
            </a:r>
            <a:r>
              <a:rPr lang="en-US" altLang="zh-CN" sz="1200">
                <a:latin typeface="微软雅黑" panose="020B0503020204020204" pitchFamily="34" charset="-122"/>
                <a:ea typeface="微软雅黑" panose="020B0503020204020204" pitchFamily="34" charset="-122"/>
              </a:rPr>
              <a:t>5.7%</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8.9%</a:t>
            </a:r>
            <a:r>
              <a:rPr lang="zh-CN" altLang="en-US" sz="120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a:latin typeface="微软雅黑" panose="020B0503020204020204" pitchFamily="34" charset="-122"/>
                <a:ea typeface="微软雅黑" panose="020B0503020204020204" pitchFamily="34" charset="-122"/>
              </a:rPr>
              <a:t>商用车情况：客车</a:t>
            </a:r>
            <a:r>
              <a:rPr lang="en-US" altLang="zh-CN" sz="1200" i="0">
                <a:latin typeface="微软雅黑" panose="020B0503020204020204" pitchFamily="34" charset="-122"/>
                <a:ea typeface="微软雅黑" panose="020B0503020204020204" pitchFamily="34" charset="-122"/>
              </a:rPr>
              <a:t>8.83</a:t>
            </a:r>
            <a:r>
              <a:rPr lang="zh-CN" altLang="en-US" sz="1200" i="0">
                <a:latin typeface="微软雅黑" panose="020B0503020204020204" pitchFamily="34" charset="-122"/>
                <a:ea typeface="微软雅黑" panose="020B0503020204020204" pitchFamily="34" charset="-122"/>
              </a:rPr>
              <a:t>万辆，环比</a:t>
            </a:r>
            <a:r>
              <a:rPr lang="zh-CN" altLang="en-US" sz="1200">
                <a:latin typeface="微软雅黑" panose="020B0503020204020204" pitchFamily="34" charset="-122"/>
                <a:ea typeface="微软雅黑" panose="020B0503020204020204" pitchFamily="34" charset="-122"/>
              </a:rPr>
              <a:t>下降</a:t>
            </a:r>
            <a:r>
              <a:rPr lang="en-US" altLang="zh-CN" sz="1200" i="0">
                <a:latin typeface="微软雅黑" panose="020B0503020204020204" pitchFamily="34" charset="-122"/>
                <a:ea typeface="微软雅黑" panose="020B0503020204020204" pitchFamily="34" charset="-122"/>
              </a:rPr>
              <a:t>8.8%</a:t>
            </a:r>
            <a:r>
              <a:rPr lang="zh-CN" altLang="en-US" sz="1200" i="0">
                <a:latin typeface="微软雅黑" panose="020B0503020204020204" pitchFamily="34" charset="-122"/>
                <a:ea typeface="微软雅黑" panose="020B0503020204020204" pitchFamily="34" charset="-122"/>
              </a:rPr>
              <a:t>，同比增长</a:t>
            </a:r>
            <a:r>
              <a:rPr lang="en-US" altLang="zh-CN" sz="1200" i="0">
                <a:latin typeface="微软雅黑" panose="020B0503020204020204" pitchFamily="34" charset="-122"/>
                <a:ea typeface="微软雅黑" panose="020B0503020204020204" pitchFamily="34" charset="-122"/>
              </a:rPr>
              <a:t>13.3% </a:t>
            </a:r>
            <a:r>
              <a:rPr lang="zh-CN" altLang="en-US" sz="1200" i="0">
                <a:latin typeface="微软雅黑" panose="020B0503020204020204" pitchFamily="34" charset="-122"/>
                <a:ea typeface="微软雅黑" panose="020B0503020204020204" pitchFamily="34" charset="-122"/>
              </a:rPr>
              <a:t>；载货车</a:t>
            </a:r>
            <a:r>
              <a:rPr lang="en-US" altLang="zh-CN" sz="1200" i="0">
                <a:latin typeface="微软雅黑" panose="020B0503020204020204" pitchFamily="34" charset="-122"/>
                <a:ea typeface="微软雅黑" panose="020B0503020204020204" pitchFamily="34" charset="-122"/>
              </a:rPr>
              <a:t>12.25</a:t>
            </a:r>
            <a:r>
              <a:rPr lang="zh-CN" altLang="en-US" sz="1200" i="0">
                <a:latin typeface="微软雅黑" panose="020B0503020204020204" pitchFamily="34" charset="-122"/>
                <a:ea typeface="微软雅黑" panose="020B0503020204020204" pitchFamily="34" charset="-122"/>
              </a:rPr>
              <a:t>万辆，环比</a:t>
            </a:r>
            <a:r>
              <a:rPr lang="zh-CN" altLang="en-US" sz="1200">
                <a:latin typeface="微软雅黑" panose="020B0503020204020204" pitchFamily="34" charset="-122"/>
                <a:ea typeface="微软雅黑" panose="020B0503020204020204" pitchFamily="34" charset="-122"/>
              </a:rPr>
              <a:t>下降</a:t>
            </a:r>
            <a:r>
              <a:rPr lang="en-US" altLang="zh-CN" sz="1200" i="0">
                <a:latin typeface="微软雅黑" panose="020B0503020204020204" pitchFamily="34" charset="-122"/>
                <a:ea typeface="微软雅黑" panose="020B0503020204020204" pitchFamily="34" charset="-122"/>
              </a:rPr>
              <a:t>6.4%</a:t>
            </a:r>
            <a:r>
              <a:rPr lang="zh-CN" altLang="en-US" sz="1200" i="0">
                <a:latin typeface="微软雅黑" panose="020B0503020204020204" pitchFamily="34" charset="-122"/>
                <a:ea typeface="微软雅黑" panose="020B0503020204020204" pitchFamily="34" charset="-122"/>
              </a:rPr>
              <a:t>，同比增长</a:t>
            </a:r>
            <a:r>
              <a:rPr lang="en-US" altLang="zh-CN" sz="1200" i="0">
                <a:latin typeface="微软雅黑" panose="020B0503020204020204" pitchFamily="34" charset="-122"/>
                <a:ea typeface="微软雅黑" panose="020B0503020204020204" pitchFamily="34" charset="-122"/>
              </a:rPr>
              <a:t>38.7%</a:t>
            </a:r>
            <a:r>
              <a:rPr lang="zh-CN" altLang="en-US" sz="1200" i="0">
                <a:latin typeface="微软雅黑" panose="020B0503020204020204" pitchFamily="34" charset="-122"/>
                <a:ea typeface="微软雅黑" panose="020B0503020204020204" pitchFamily="34" charset="-122"/>
              </a:rPr>
              <a:t>。</a:t>
            </a:r>
            <a:endParaRPr lang="zh-CN" altLang="en-US" sz="1200" i="0" dirty="0">
              <a:latin typeface="微软雅黑" panose="020B0503020204020204" pitchFamily="34" charset="-122"/>
              <a:ea typeface="微软雅黑" panose="020B0503020204020204" pitchFamily="34" charset="-122"/>
            </a:endParaRPr>
          </a:p>
        </p:txBody>
      </p:sp>
      <p:graphicFrame>
        <p:nvGraphicFramePr>
          <p:cNvPr id="7" name="图表 6">
            <a:extLst>
              <a:ext uri="{FF2B5EF4-FFF2-40B4-BE49-F238E27FC236}">
                <a16:creationId xmlns:a16="http://schemas.microsoft.com/office/drawing/2014/main" id="{00000000-0008-0000-0100-000081000000}"/>
              </a:ext>
            </a:extLst>
          </p:cNvPr>
          <p:cNvGraphicFramePr>
            <a:graphicFrameLocks/>
          </p:cNvGraphicFramePr>
          <p:nvPr>
            <p:extLst>
              <p:ext uri="{D42A27DB-BD31-4B8C-83A1-F6EECF244321}">
                <p14:modId xmlns:p14="http://schemas.microsoft.com/office/powerpoint/2010/main" val="1805733296"/>
              </p:ext>
            </p:extLst>
          </p:nvPr>
        </p:nvGraphicFramePr>
        <p:xfrm>
          <a:off x="116628" y="1099080"/>
          <a:ext cx="8910743" cy="331246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96031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2023</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1-4</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111420" y="4818554"/>
            <a:ext cx="8921162" cy="1144609"/>
          </a:xfrm>
          <a:prstGeom prst="rect">
            <a:avLst/>
          </a:prstGeom>
          <a:noFill/>
        </p:spPr>
        <p:txBody>
          <a:bodyPr wrap="square" rtlCol="0">
            <a:spAutoFit/>
          </a:bodyPr>
          <a:lstStyle/>
          <a:p>
            <a:pPr>
              <a:lnSpc>
                <a:spcPct val="200000"/>
              </a:lnSpc>
            </a:pPr>
            <a:r>
              <a:rPr lang="en-US" altLang="zh-CN" sz="1200">
                <a:latin typeface="微软雅黑" panose="020B0503020204020204" pitchFamily="34" charset="-122"/>
                <a:ea typeface="微软雅黑" panose="020B0503020204020204" pitchFamily="34" charset="-122"/>
              </a:rPr>
              <a:t>2023</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1-4</a:t>
            </a:r>
            <a:r>
              <a:rPr lang="zh-CN" altLang="en-US" sz="1200">
                <a:latin typeface="微软雅黑" panose="020B0503020204020204" pitchFamily="34" charset="-122"/>
                <a:ea typeface="微软雅黑" panose="020B0503020204020204" pitchFamily="34" charset="-122"/>
              </a:rPr>
              <a:t>月</a:t>
            </a:r>
            <a:r>
              <a:rPr lang="zh-CN" altLang="en-US" sz="1200" dirty="0">
                <a:latin typeface="微软雅黑" panose="020B0503020204020204" pitchFamily="34" charset="-122"/>
                <a:ea typeface="微软雅黑" panose="020B0503020204020204" pitchFamily="34" charset="-122"/>
              </a:rPr>
              <a:t>，全国二手车市场累计</a:t>
            </a:r>
            <a:r>
              <a:rPr lang="zh-CN" altLang="en-US" sz="1200">
                <a:latin typeface="微软雅黑" panose="020B0503020204020204" pitchFamily="34" charset="-122"/>
                <a:ea typeface="微软雅黑" panose="020B0503020204020204" pitchFamily="34" charset="-122"/>
              </a:rPr>
              <a:t>交易量</a:t>
            </a:r>
            <a:r>
              <a:rPr lang="en-US" altLang="zh-CN" sz="1200">
                <a:latin typeface="微软雅黑" panose="020B0503020204020204" pitchFamily="34" charset="-122"/>
                <a:ea typeface="微软雅黑" panose="020B0503020204020204" pitchFamily="34" charset="-122"/>
              </a:rPr>
              <a:t>573.85</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15.23%</a:t>
            </a:r>
            <a:r>
              <a:rPr lang="zh-CN" altLang="en-US" sz="1200" dirty="0">
                <a:latin typeface="微软雅黑" panose="020B0503020204020204" pitchFamily="34" charset="-122"/>
                <a:ea typeface="微软雅黑" panose="020B0503020204020204" pitchFamily="34" charset="-122"/>
              </a:rPr>
              <a:t>。基本型乘用车</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342.2</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15.7%</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 </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73.3</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15.2%</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34.7</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18.3%</a:t>
            </a:r>
            <a:r>
              <a:rPr lang="zh-CN" altLang="en-US" sz="1200" dirty="0">
                <a:latin typeface="微软雅黑" panose="020B0503020204020204" pitchFamily="34" charset="-122"/>
                <a:ea typeface="微软雅黑" panose="020B0503020204020204" pitchFamily="34" charset="-122"/>
              </a:rPr>
              <a:t>；交叉型乘用车</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11.2</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同比下降</a:t>
            </a:r>
            <a:r>
              <a:rPr lang="en-US" altLang="zh-CN" sz="1200">
                <a:latin typeface="微软雅黑" panose="020B0503020204020204" pitchFamily="34" charset="-122"/>
                <a:ea typeface="微软雅黑" panose="020B0503020204020204" pitchFamily="34" charset="-122"/>
              </a:rPr>
              <a:t>1.2%</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商用车情况</a:t>
            </a:r>
            <a:r>
              <a:rPr lang="zh-CN" altLang="en-US" sz="1200" i="0">
                <a:latin typeface="微软雅黑" panose="020B0503020204020204" pitchFamily="34" charset="-122"/>
                <a:ea typeface="微软雅黑" panose="020B0503020204020204" pitchFamily="34" charset="-122"/>
              </a:rPr>
              <a:t>：客车</a:t>
            </a:r>
            <a:r>
              <a:rPr lang="en-US" altLang="zh-CN" sz="1200" i="0">
                <a:latin typeface="微软雅黑" panose="020B0503020204020204" pitchFamily="34" charset="-122"/>
                <a:ea typeface="微软雅黑" panose="020B0503020204020204" pitchFamily="34" charset="-122"/>
              </a:rPr>
              <a:t>34.8</a:t>
            </a:r>
            <a:r>
              <a:rPr lang="zh-CN" altLang="en-US" sz="1200" i="0">
                <a:latin typeface="微软雅黑" panose="020B0503020204020204" pitchFamily="34" charset="-122"/>
                <a:ea typeface="微软雅黑" panose="020B0503020204020204" pitchFamily="34" charset="-122"/>
              </a:rPr>
              <a:t>万</a:t>
            </a:r>
            <a:r>
              <a:rPr lang="zh-CN" altLang="en-US" sz="1200" i="0" dirty="0">
                <a:latin typeface="微软雅黑" panose="020B0503020204020204" pitchFamily="34" charset="-122"/>
                <a:ea typeface="微软雅黑" panose="020B0503020204020204" pitchFamily="34" charset="-122"/>
              </a:rPr>
              <a:t>辆，</a:t>
            </a:r>
            <a:r>
              <a:rPr lang="zh-CN" altLang="en-US" sz="1200" i="0">
                <a:latin typeface="微软雅黑" panose="020B0503020204020204" pitchFamily="34" charset="-122"/>
                <a:ea typeface="微软雅黑" panose="020B0503020204020204" pitchFamily="34" charset="-122"/>
              </a:rPr>
              <a:t>同比下降</a:t>
            </a:r>
            <a:r>
              <a:rPr lang="en-US" altLang="zh-CN" sz="1200" i="0">
                <a:latin typeface="微软雅黑" panose="020B0503020204020204" pitchFamily="34" charset="-122"/>
                <a:ea typeface="微软雅黑" panose="020B0503020204020204" pitchFamily="34" charset="-122"/>
              </a:rPr>
              <a:t>0.2%</a:t>
            </a:r>
            <a:r>
              <a:rPr lang="zh-CN" altLang="en-US" sz="1200" i="0" dirty="0">
                <a:latin typeface="微软雅黑" panose="020B0503020204020204" pitchFamily="34" charset="-122"/>
                <a:ea typeface="微软雅黑" panose="020B0503020204020204" pitchFamily="34" charset="-122"/>
              </a:rPr>
              <a:t>；</a:t>
            </a:r>
            <a:r>
              <a:rPr lang="zh-CN" altLang="en-US" sz="1200" i="0">
                <a:latin typeface="微软雅黑" panose="020B0503020204020204" pitchFamily="34" charset="-122"/>
                <a:ea typeface="微软雅黑" panose="020B0503020204020204" pitchFamily="34" charset="-122"/>
              </a:rPr>
              <a:t>载货车</a:t>
            </a:r>
            <a:r>
              <a:rPr lang="en-US" altLang="zh-CN" sz="1200" i="0">
                <a:latin typeface="微软雅黑" panose="020B0503020204020204" pitchFamily="34" charset="-122"/>
                <a:ea typeface="微软雅黑" panose="020B0503020204020204" pitchFamily="34" charset="-122"/>
              </a:rPr>
              <a:t>47.3</a:t>
            </a:r>
            <a:r>
              <a:rPr lang="zh-CN" altLang="en-US" sz="1200" i="0">
                <a:latin typeface="微软雅黑" panose="020B0503020204020204" pitchFamily="34" charset="-122"/>
                <a:ea typeface="微软雅黑" panose="020B0503020204020204" pitchFamily="34" charset="-122"/>
              </a:rPr>
              <a:t>万</a:t>
            </a:r>
            <a:r>
              <a:rPr lang="zh-CN" altLang="en-US" sz="1200" i="0" dirty="0">
                <a:latin typeface="微软雅黑" panose="020B0503020204020204" pitchFamily="34" charset="-122"/>
                <a:ea typeface="微软雅黑" panose="020B0503020204020204" pitchFamily="34" charset="-122"/>
              </a:rPr>
              <a:t>辆，</a:t>
            </a:r>
            <a:r>
              <a:rPr lang="zh-CN" altLang="en-US" sz="1200" i="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21.6</a:t>
            </a:r>
            <a:r>
              <a:rPr lang="en-US" altLang="zh-CN" sz="1200" i="0">
                <a:latin typeface="微软雅黑" panose="020B0503020204020204" pitchFamily="34" charset="-122"/>
                <a:ea typeface="微软雅黑" panose="020B0503020204020204" pitchFamily="34" charset="-122"/>
              </a:rPr>
              <a:t>%</a:t>
            </a:r>
            <a:r>
              <a:rPr lang="zh-CN" altLang="en-US" sz="1200" i="0" dirty="0">
                <a:latin typeface="微软雅黑" panose="020B0503020204020204" pitchFamily="34" charset="-122"/>
                <a:ea typeface="微软雅黑" panose="020B0503020204020204" pitchFamily="34" charset="-122"/>
              </a:rPr>
              <a:t>。</a:t>
            </a:r>
          </a:p>
        </p:txBody>
      </p:sp>
      <p:graphicFrame>
        <p:nvGraphicFramePr>
          <p:cNvPr id="3" name="图表 2">
            <a:extLst>
              <a:ext uri="{FF2B5EF4-FFF2-40B4-BE49-F238E27FC236}">
                <a16:creationId xmlns:a16="http://schemas.microsoft.com/office/drawing/2014/main" id="{00000000-0008-0000-0100-000003000000}"/>
              </a:ext>
            </a:extLst>
          </p:cNvPr>
          <p:cNvGraphicFramePr>
            <a:graphicFrameLocks/>
          </p:cNvGraphicFramePr>
          <p:nvPr>
            <p:extLst>
              <p:ext uri="{D42A27DB-BD31-4B8C-83A1-F6EECF244321}">
                <p14:modId xmlns:p14="http://schemas.microsoft.com/office/powerpoint/2010/main" val="2154699691"/>
              </p:ext>
            </p:extLst>
          </p:nvPr>
        </p:nvGraphicFramePr>
        <p:xfrm>
          <a:off x="111420" y="1175377"/>
          <a:ext cx="8911638" cy="35576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54305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latin typeface="微软雅黑" panose="020B0503020204020204" pitchFamily="34" charset="-122"/>
                <a:ea typeface="微软雅黑" panose="020B0503020204020204" pitchFamily="34" charset="-122"/>
              </a:rPr>
              <a:t>2023</a:t>
            </a:r>
            <a:r>
              <a:rPr lang="zh-CN" altLang="en-US" sz="2000" b="1">
                <a:solidFill>
                  <a:schemeClr val="tx1"/>
                </a:solidFill>
                <a:latin typeface="微软雅黑" panose="020B0503020204020204" pitchFamily="34" charset="-122"/>
                <a:ea typeface="微软雅黑" panose="020B0503020204020204" pitchFamily="34" charset="-122"/>
              </a:rPr>
              <a:t>年</a:t>
            </a:r>
            <a:r>
              <a:rPr lang="en-US" altLang="zh-CN" sz="2000" b="1" dirty="0">
                <a:solidFill>
                  <a:schemeClr val="tx1"/>
                </a:solidFill>
              </a:rPr>
              <a:t>4</a:t>
            </a:r>
            <a:r>
              <a:rPr lang="zh-CN" altLang="en-US" sz="2000" b="1">
                <a:solidFill>
                  <a:schemeClr val="tx1"/>
                </a:solidFill>
                <a:latin typeface="微软雅黑" panose="020B0503020204020204" pitchFamily="34" charset="-122"/>
                <a:ea typeface="微软雅黑" panose="020B0503020204020204" pitchFamily="34" charset="-122"/>
              </a:rPr>
              <a:t>月</a:t>
            </a:r>
            <a:r>
              <a:rPr lang="zh-CN" altLang="en-US" sz="2000" b="1" dirty="0">
                <a:solidFill>
                  <a:schemeClr val="tx1"/>
                </a:solidFill>
                <a:latin typeface="微软雅黑" panose="020B0503020204020204" pitchFamily="34" charset="-122"/>
                <a:ea typeface="微软雅黑" panose="020B0503020204020204" pitchFamily="34" charset="-122"/>
              </a:rPr>
              <a:t>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sp>
        <p:nvSpPr>
          <p:cNvPr id="27" name="文本框 26">
            <a:extLst>
              <a:ext uri="{FF2B5EF4-FFF2-40B4-BE49-F238E27FC236}">
                <a16:creationId xmlns:a16="http://schemas.microsoft.com/office/drawing/2014/main" id="{6595E093-9322-D4C4-0DF3-7095C82A0D72}"/>
              </a:ext>
            </a:extLst>
          </p:cNvPr>
          <p:cNvSpPr txBox="1"/>
          <p:nvPr/>
        </p:nvSpPr>
        <p:spPr>
          <a:xfrm>
            <a:off x="292953" y="4663619"/>
            <a:ext cx="8654693" cy="1517082"/>
          </a:xfrm>
          <a:prstGeom prst="rect">
            <a:avLst/>
          </a:prstGeom>
          <a:noFill/>
        </p:spPr>
        <p:txBody>
          <a:bodyPr wrap="square" rtlCol="0">
            <a:spAutoFit/>
          </a:bodyPr>
          <a:lstStyle/>
          <a:p>
            <a:pPr>
              <a:lnSpc>
                <a:spcPct val="200000"/>
              </a:lnSpc>
            </a:pPr>
            <a:r>
              <a:rPr lang="en-US" altLang="zh-CN" sz="1200">
                <a:latin typeface="微软雅黑" panose="020B0503020204020204" pitchFamily="34" charset="-122"/>
                <a:ea typeface="微软雅黑" panose="020B0503020204020204" pitchFamily="34" charset="-122"/>
              </a:rPr>
              <a:t>2023</a:t>
            </a:r>
            <a:r>
              <a:rPr lang="zh-CN" altLang="en-US" sz="120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4</a:t>
            </a:r>
            <a:r>
              <a:rPr lang="zh-CN" altLang="en-US" sz="1200">
                <a:latin typeface="微软雅黑" panose="020B0503020204020204" pitchFamily="34" charset="-122"/>
                <a:ea typeface="微软雅黑" panose="020B0503020204020204" pitchFamily="34" charset="-122"/>
              </a:rPr>
              <a:t>月</a:t>
            </a:r>
            <a:r>
              <a:rPr lang="zh-CN" altLang="en-US" sz="1200" dirty="0">
                <a:latin typeface="微软雅黑" panose="020B0503020204020204" pitchFamily="34" charset="-122"/>
                <a:ea typeface="微软雅黑" panose="020B0503020204020204" pitchFamily="34" charset="-122"/>
              </a:rPr>
              <a:t>，各级别轿车的整体销量来看，</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级轿车仍旧是二手车市场中最热销的车型，占</a:t>
            </a:r>
            <a:r>
              <a:rPr lang="zh-CN" altLang="en-US" sz="1200">
                <a:latin typeface="微软雅黑" panose="020B0503020204020204" pitchFamily="34" charset="-122"/>
                <a:ea typeface="微软雅黑" panose="020B0503020204020204" pitchFamily="34" charset="-122"/>
              </a:rPr>
              <a:t>比为</a:t>
            </a:r>
            <a:r>
              <a:rPr lang="en-US" altLang="zh-CN" sz="1200">
                <a:latin typeface="微软雅黑" panose="020B0503020204020204" pitchFamily="34" charset="-122"/>
                <a:ea typeface="微软雅黑" panose="020B0503020204020204" pitchFamily="34" charset="-122"/>
              </a:rPr>
              <a:t>48.7%</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环比增长了</a:t>
            </a:r>
            <a:r>
              <a:rPr lang="en-US" altLang="zh-CN" sz="120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，其次是</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级轿车平均</a:t>
            </a:r>
            <a:r>
              <a:rPr lang="zh-CN" altLang="en-US" sz="1200">
                <a:latin typeface="微软雅黑" panose="020B0503020204020204" pitchFamily="34" charset="-122"/>
                <a:ea typeface="微软雅黑" panose="020B0503020204020204" pitchFamily="34" charset="-122"/>
              </a:rPr>
              <a:t>占比</a:t>
            </a:r>
            <a:r>
              <a:rPr lang="en-US" altLang="zh-CN" sz="1200">
                <a:latin typeface="微软雅黑" panose="020B0503020204020204" pitchFamily="34" charset="-122"/>
                <a:ea typeface="微软雅黑" panose="020B0503020204020204" pitchFamily="34" charset="-122"/>
              </a:rPr>
              <a:t>23.2%,</a:t>
            </a:r>
            <a:r>
              <a:rPr lang="zh-CN" altLang="en-US" sz="1200" dirty="0">
                <a:latin typeface="微软雅黑" panose="020B0503020204020204" pitchFamily="34" charset="-122"/>
                <a:ea typeface="微软雅黑" panose="020B0503020204020204" pitchFamily="34" charset="-122"/>
              </a:rPr>
              <a:t>环比下降</a:t>
            </a:r>
            <a:r>
              <a:rPr lang="zh-CN" altLang="en-US" sz="1200">
                <a:latin typeface="微软雅黑" panose="020B0503020204020204" pitchFamily="34" charset="-122"/>
                <a:ea typeface="微软雅黑" panose="020B0503020204020204" pitchFamily="34" charset="-122"/>
              </a:rPr>
              <a:t>了</a:t>
            </a:r>
            <a:r>
              <a:rPr lang="en-US" altLang="zh-CN" sz="120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a:t>
            </a:r>
            <a:r>
              <a:rPr lang="zh-CN" altLang="en-US" sz="1200">
                <a:latin typeface="微软雅黑" panose="020B0503020204020204" pitchFamily="34" charset="-122"/>
                <a:ea typeface="微软雅黑" panose="020B0503020204020204" pitchFamily="34" charset="-122"/>
              </a:rPr>
              <a:t>轿车占</a:t>
            </a:r>
            <a:r>
              <a:rPr lang="en-US" altLang="zh-CN" sz="1200">
                <a:latin typeface="微软雅黑" panose="020B0503020204020204" pitchFamily="34" charset="-122"/>
                <a:ea typeface="微软雅黑" panose="020B0503020204020204" pitchFamily="34" charset="-122"/>
              </a:rPr>
              <a:t>7.6%</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D</a:t>
            </a:r>
            <a:r>
              <a:rPr lang="zh-CN" altLang="en-US" sz="1200" dirty="0">
                <a:latin typeface="微软雅黑" panose="020B0503020204020204" pitchFamily="34" charset="-122"/>
                <a:ea typeface="微软雅黑" panose="020B0503020204020204" pitchFamily="34" charset="-122"/>
              </a:rPr>
              <a:t>级</a:t>
            </a:r>
            <a:r>
              <a:rPr lang="zh-CN" altLang="en-US" sz="1200">
                <a:latin typeface="微软雅黑" panose="020B0503020204020204" pitchFamily="34" charset="-122"/>
                <a:ea typeface="微软雅黑" panose="020B0503020204020204" pitchFamily="34" charset="-122"/>
              </a:rPr>
              <a:t>轿车占</a:t>
            </a:r>
            <a:r>
              <a:rPr lang="en-US" altLang="zh-CN" sz="1200">
                <a:latin typeface="微软雅黑" panose="020B0503020204020204" pitchFamily="34" charset="-122"/>
                <a:ea typeface="微软雅黑" panose="020B0503020204020204" pitchFamily="34" charset="-122"/>
              </a:rPr>
              <a:t>2.1%</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环比下降了</a:t>
            </a:r>
            <a:r>
              <a:rPr lang="en-US" altLang="zh-CN" sz="120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 A00</a:t>
            </a:r>
            <a:r>
              <a:rPr lang="zh-CN" altLang="en-US" sz="1200" dirty="0">
                <a:latin typeface="微软雅黑" panose="020B0503020204020204" pitchFamily="34" charset="-122"/>
                <a:ea typeface="微软雅黑" panose="020B0503020204020204" pitchFamily="34" charset="-122"/>
              </a:rPr>
              <a:t>级、</a:t>
            </a:r>
            <a:r>
              <a:rPr lang="en-US" altLang="zh-CN" sz="1200" dirty="0">
                <a:latin typeface="微软雅黑" panose="020B0503020204020204" pitchFamily="34" charset="-122"/>
                <a:ea typeface="微软雅黑" panose="020B0503020204020204" pitchFamily="34" charset="-122"/>
              </a:rPr>
              <a:t>A0</a:t>
            </a:r>
            <a:r>
              <a:rPr lang="zh-CN" altLang="en-US" sz="1200" dirty="0">
                <a:latin typeface="微软雅黑" panose="020B0503020204020204" pitchFamily="34" charset="-122"/>
                <a:ea typeface="微软雅黑" panose="020B0503020204020204" pitchFamily="34" charset="-122"/>
              </a:rPr>
              <a:t>级轿车分别增长</a:t>
            </a:r>
            <a:r>
              <a:rPr lang="zh-CN" altLang="en-US" sz="1200">
                <a:latin typeface="微软雅黑" panose="020B0503020204020204" pitchFamily="34" charset="-122"/>
                <a:ea typeface="微软雅黑" panose="020B0503020204020204" pitchFamily="34" charset="-122"/>
              </a:rPr>
              <a:t>了</a:t>
            </a:r>
            <a:r>
              <a:rPr lang="en-US" altLang="zh-CN" sz="1200">
                <a:latin typeface="微软雅黑" panose="020B0503020204020204" pitchFamily="34" charset="-122"/>
                <a:ea typeface="微软雅黑" panose="020B0503020204020204" pitchFamily="34" charset="-122"/>
              </a:rPr>
              <a:t>0.1%</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0.4%</a:t>
            </a:r>
            <a:r>
              <a:rPr lang="zh-CN" altLang="en-US" sz="1200">
                <a:latin typeface="微软雅黑" panose="020B0503020204020204" pitchFamily="34" charset="-122"/>
                <a:ea typeface="微软雅黑" panose="020B0503020204020204" pitchFamily="34" charset="-122"/>
              </a:rPr>
              <a:t>。</a:t>
            </a:r>
            <a:endParaRPr lang="en-US" altLang="zh-CN" sz="1200">
              <a:latin typeface="微软雅黑" panose="020B0503020204020204" pitchFamily="34" charset="-122"/>
              <a:ea typeface="微软雅黑" panose="020B0503020204020204" pitchFamily="34" charset="-122"/>
            </a:endParaRPr>
          </a:p>
          <a:p>
            <a:pPr>
              <a:lnSpc>
                <a:spcPct val="200000"/>
              </a:lnSpc>
            </a:pPr>
            <a:r>
              <a:rPr lang="zh-CN" altLang="en-US" sz="1200">
                <a:solidFill>
                  <a:schemeClr val="dk1"/>
                </a:solidFill>
                <a:latin typeface="微软雅黑" panose="020B0503020204020204" pitchFamily="34" charset="-122"/>
                <a:ea typeface="微软雅黑" panose="020B0503020204020204" pitchFamily="34" charset="-122"/>
              </a:rPr>
              <a:t>整体来看</a:t>
            </a:r>
            <a:r>
              <a:rPr lang="en-US" altLang="zh-CN" sz="1200">
                <a:solidFill>
                  <a:schemeClr val="dk1"/>
                </a:solidFill>
                <a:latin typeface="微软雅黑" panose="020B0503020204020204" pitchFamily="34" charset="-122"/>
                <a:ea typeface="微软雅黑" panose="020B0503020204020204" pitchFamily="34" charset="-122"/>
              </a:rPr>
              <a:t>4</a:t>
            </a:r>
            <a:r>
              <a:rPr lang="zh-CN" altLang="en-US" sz="1200">
                <a:solidFill>
                  <a:schemeClr val="dk1"/>
                </a:solidFill>
                <a:latin typeface="微软雅黑" panose="020B0503020204020204" pitchFamily="34" charset="-122"/>
                <a:ea typeface="微软雅黑" panose="020B0503020204020204" pitchFamily="34" charset="-122"/>
              </a:rPr>
              <a:t>月份，</a:t>
            </a:r>
            <a:r>
              <a:rPr lang="en-US" altLang="zh-CN" sz="1200">
                <a:solidFill>
                  <a:schemeClr val="dk1"/>
                </a:solidFill>
                <a:latin typeface="微软雅黑" panose="020B0503020204020204" pitchFamily="34" charset="-122"/>
                <a:ea typeface="微软雅黑" panose="020B0503020204020204" pitchFamily="34" charset="-122"/>
              </a:rPr>
              <a:t>A</a:t>
            </a:r>
            <a:r>
              <a:rPr lang="zh-CN" altLang="en-US" sz="1200">
                <a:solidFill>
                  <a:schemeClr val="dk1"/>
                </a:solidFill>
                <a:latin typeface="微软雅黑" panose="020B0503020204020204" pitchFamily="34" charset="-122"/>
                <a:ea typeface="微软雅黑" panose="020B0503020204020204" pitchFamily="34" charset="-122"/>
              </a:rPr>
              <a:t>级以及</a:t>
            </a:r>
            <a:r>
              <a:rPr lang="en-US" altLang="zh-CN" sz="1200">
                <a:solidFill>
                  <a:schemeClr val="dk1"/>
                </a:solidFill>
                <a:latin typeface="微软雅黑" panose="020B0503020204020204" pitchFamily="34" charset="-122"/>
                <a:ea typeface="微软雅黑" panose="020B0503020204020204" pitchFamily="34" charset="-122"/>
              </a:rPr>
              <a:t>A00</a:t>
            </a:r>
            <a:r>
              <a:rPr lang="zh-CN" altLang="en-US" sz="1200">
                <a:solidFill>
                  <a:schemeClr val="dk1"/>
                </a:solidFill>
                <a:latin typeface="微软雅黑" panose="020B0503020204020204" pitchFamily="34" charset="-122"/>
                <a:ea typeface="微软雅黑" panose="020B0503020204020204" pitchFamily="34" charset="-122"/>
              </a:rPr>
              <a:t>、</a:t>
            </a:r>
            <a:r>
              <a:rPr lang="en-US" altLang="zh-CN" sz="1200">
                <a:solidFill>
                  <a:schemeClr val="dk1"/>
                </a:solidFill>
                <a:latin typeface="微软雅黑" panose="020B0503020204020204" pitchFamily="34" charset="-122"/>
                <a:ea typeface="微软雅黑" panose="020B0503020204020204" pitchFamily="34" charset="-122"/>
              </a:rPr>
              <a:t>A0</a:t>
            </a:r>
            <a:r>
              <a:rPr lang="zh-CN" altLang="en-US" sz="1200">
                <a:solidFill>
                  <a:schemeClr val="dk1"/>
                </a:solidFill>
                <a:latin typeface="微软雅黑" panose="020B0503020204020204" pitchFamily="34" charset="-122"/>
                <a:ea typeface="微软雅黑" panose="020B0503020204020204" pitchFamily="34" charset="-122"/>
              </a:rPr>
              <a:t>级车型环比</a:t>
            </a:r>
            <a:r>
              <a:rPr lang="en-US" altLang="zh-CN" sz="1200">
                <a:solidFill>
                  <a:schemeClr val="dk1"/>
                </a:solidFill>
                <a:latin typeface="微软雅黑" panose="020B0503020204020204" pitchFamily="34" charset="-122"/>
                <a:ea typeface="微软雅黑" panose="020B0503020204020204" pitchFamily="34" charset="-122"/>
              </a:rPr>
              <a:t>3</a:t>
            </a:r>
            <a:r>
              <a:rPr lang="zh-CN" altLang="en-US" sz="1200">
                <a:solidFill>
                  <a:schemeClr val="dk1"/>
                </a:solidFill>
                <a:latin typeface="微软雅黑" panose="020B0503020204020204" pitchFamily="34" charset="-122"/>
                <a:ea typeface="微软雅黑" panose="020B0503020204020204" pitchFamily="34" charset="-122"/>
              </a:rPr>
              <a:t>月份有所增长，其余的车型均有不同程度的下降。</a:t>
            </a:r>
            <a:endParaRPr lang="zh-CN" altLang="en-US" dirty="0"/>
          </a:p>
        </p:txBody>
      </p:sp>
      <p:grpSp>
        <p:nvGrpSpPr>
          <p:cNvPr id="3" name="组合 2">
            <a:extLst>
              <a:ext uri="{FF2B5EF4-FFF2-40B4-BE49-F238E27FC236}">
                <a16:creationId xmlns:a16="http://schemas.microsoft.com/office/drawing/2014/main" id="{00000000-0008-0000-0300-0000D5010000}"/>
              </a:ext>
            </a:extLst>
          </p:cNvPr>
          <p:cNvGrpSpPr/>
          <p:nvPr/>
        </p:nvGrpSpPr>
        <p:grpSpPr>
          <a:xfrm>
            <a:off x="261937" y="1177469"/>
            <a:ext cx="8620125" cy="3486150"/>
            <a:chOff x="0" y="0"/>
            <a:chExt cx="8790731" cy="3082834"/>
          </a:xfrm>
        </p:grpSpPr>
        <p:sp>
          <p:nvSpPr>
            <p:cNvPr id="5" name="矩形 4">
              <a:extLst>
                <a:ext uri="{FF2B5EF4-FFF2-40B4-BE49-F238E27FC236}">
                  <a16:creationId xmlns:a16="http://schemas.microsoft.com/office/drawing/2014/main" id="{00000000-0008-0000-0300-0000D601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6" name="组合 5">
              <a:extLst>
                <a:ext uri="{FF2B5EF4-FFF2-40B4-BE49-F238E27FC236}">
                  <a16:creationId xmlns:a16="http://schemas.microsoft.com/office/drawing/2014/main" id="{00000000-0008-0000-0300-0000D7010000}"/>
                </a:ext>
              </a:extLst>
            </p:cNvPr>
            <p:cNvGrpSpPr/>
            <p:nvPr/>
          </p:nvGrpSpPr>
          <p:grpSpPr>
            <a:xfrm>
              <a:off x="0" y="104503"/>
              <a:ext cx="8646468" cy="2728253"/>
              <a:chOff x="0" y="104503"/>
              <a:chExt cx="8646468" cy="2728253"/>
            </a:xfrm>
          </p:grpSpPr>
          <p:graphicFrame>
            <p:nvGraphicFramePr>
              <p:cNvPr id="7" name="图表 6">
                <a:extLst>
                  <a:ext uri="{FF2B5EF4-FFF2-40B4-BE49-F238E27FC236}">
                    <a16:creationId xmlns:a16="http://schemas.microsoft.com/office/drawing/2014/main" id="{00000000-0008-0000-0300-0000D8010000}"/>
                  </a:ext>
                </a:extLst>
              </p:cNvPr>
              <p:cNvGraphicFramePr>
                <a:graphicFrameLocks/>
              </p:cNvGraphicFramePr>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组合 7">
                <a:extLst>
                  <a:ext uri="{FF2B5EF4-FFF2-40B4-BE49-F238E27FC236}">
                    <a16:creationId xmlns:a16="http://schemas.microsoft.com/office/drawing/2014/main" id="{00000000-0008-0000-0300-0000D9010000}"/>
                  </a:ext>
                </a:extLst>
              </p:cNvPr>
              <p:cNvGrpSpPr/>
              <p:nvPr/>
            </p:nvGrpSpPr>
            <p:grpSpPr>
              <a:xfrm>
                <a:off x="686303" y="104503"/>
                <a:ext cx="7273831" cy="802219"/>
                <a:chOff x="686304" y="104503"/>
                <a:chExt cx="6799981" cy="776581"/>
              </a:xfrm>
            </p:grpSpPr>
            <p:grpSp>
              <p:nvGrpSpPr>
                <p:cNvPr id="9" name="组合 8">
                  <a:extLst>
                    <a:ext uri="{FF2B5EF4-FFF2-40B4-BE49-F238E27FC236}">
                      <a16:creationId xmlns:a16="http://schemas.microsoft.com/office/drawing/2014/main" id="{00000000-0008-0000-0300-0000DA010000}"/>
                    </a:ext>
                  </a:extLst>
                </p:cNvPr>
                <p:cNvGrpSpPr/>
                <p:nvPr/>
              </p:nvGrpSpPr>
              <p:grpSpPr>
                <a:xfrm>
                  <a:off x="2820847" y="198459"/>
                  <a:ext cx="921202" cy="603975"/>
                  <a:chOff x="2820847" y="198459"/>
                  <a:chExt cx="921202" cy="603975"/>
                </a:xfrm>
              </p:grpSpPr>
              <p:pic>
                <p:nvPicPr>
                  <p:cNvPr id="25" name="图片 24">
                    <a:extLst>
                      <a:ext uri="{FF2B5EF4-FFF2-40B4-BE49-F238E27FC236}">
                        <a16:creationId xmlns:a16="http://schemas.microsoft.com/office/drawing/2014/main" id="{00000000-0008-0000-0300-0000EA01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47" y="198459"/>
                    <a:ext cx="921202" cy="357980"/>
                  </a:xfrm>
                  <a:prstGeom prst="rect">
                    <a:avLst/>
                  </a:prstGeom>
                  <a:ln w="15875">
                    <a:noFill/>
                  </a:ln>
                </p:spPr>
              </p:pic>
              <p:sp>
                <p:nvSpPr>
                  <p:cNvPr id="26" name="文本框 10">
                    <a:extLst>
                      <a:ext uri="{FF2B5EF4-FFF2-40B4-BE49-F238E27FC236}">
                        <a16:creationId xmlns:a16="http://schemas.microsoft.com/office/drawing/2014/main" id="{00000000-0008-0000-0300-000049000000}"/>
                      </a:ext>
                    </a:extLst>
                  </p:cNvPr>
                  <p:cNvSpPr txBox="1"/>
                  <p:nvPr/>
                </p:nvSpPr>
                <p:spPr>
                  <a:xfrm>
                    <a:off x="2987840"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10" name="组合 9">
                  <a:extLst>
                    <a:ext uri="{FF2B5EF4-FFF2-40B4-BE49-F238E27FC236}">
                      <a16:creationId xmlns:a16="http://schemas.microsoft.com/office/drawing/2014/main" id="{00000000-0008-0000-0300-0000DB010000}"/>
                    </a:ext>
                  </a:extLst>
                </p:cNvPr>
                <p:cNvGrpSpPr/>
                <p:nvPr/>
              </p:nvGrpSpPr>
              <p:grpSpPr>
                <a:xfrm>
                  <a:off x="3884478" y="191825"/>
                  <a:ext cx="1091839" cy="612494"/>
                  <a:chOff x="3884478" y="191825"/>
                  <a:chExt cx="1091839" cy="612494"/>
                </a:xfrm>
              </p:grpSpPr>
              <p:pic>
                <p:nvPicPr>
                  <p:cNvPr id="23" name="图片 22">
                    <a:extLst>
                      <a:ext uri="{FF2B5EF4-FFF2-40B4-BE49-F238E27FC236}">
                        <a16:creationId xmlns:a16="http://schemas.microsoft.com/office/drawing/2014/main" id="{00000000-0008-0000-0300-0000E801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78" y="191825"/>
                    <a:ext cx="1091839" cy="357980"/>
                  </a:xfrm>
                  <a:prstGeom prst="rect">
                    <a:avLst/>
                  </a:prstGeom>
                  <a:ln w="15875">
                    <a:noFill/>
                  </a:ln>
                </p:spPr>
              </p:pic>
              <p:sp>
                <p:nvSpPr>
                  <p:cNvPr id="24" name="文本框 14">
                    <a:extLst>
                      <a:ext uri="{FF2B5EF4-FFF2-40B4-BE49-F238E27FC236}">
                        <a16:creationId xmlns:a16="http://schemas.microsoft.com/office/drawing/2014/main" id="{00000000-0008-0000-0300-0000E9010000}"/>
                      </a:ext>
                    </a:extLst>
                  </p:cNvPr>
                  <p:cNvSpPr txBox="1"/>
                  <p:nvPr/>
                </p:nvSpPr>
                <p:spPr>
                  <a:xfrm>
                    <a:off x="4199787"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11" name="组合 10">
                  <a:extLst>
                    <a:ext uri="{FF2B5EF4-FFF2-40B4-BE49-F238E27FC236}">
                      <a16:creationId xmlns:a16="http://schemas.microsoft.com/office/drawing/2014/main" id="{00000000-0008-0000-0300-0000DC010000}"/>
                    </a:ext>
                  </a:extLst>
                </p:cNvPr>
                <p:cNvGrpSpPr/>
                <p:nvPr/>
              </p:nvGrpSpPr>
              <p:grpSpPr>
                <a:xfrm>
                  <a:off x="1647786" y="193355"/>
                  <a:ext cx="841463" cy="627658"/>
                  <a:chOff x="1647786" y="193355"/>
                  <a:chExt cx="841463" cy="627658"/>
                </a:xfrm>
              </p:grpSpPr>
              <p:pic>
                <p:nvPicPr>
                  <p:cNvPr id="21" name="图片 20">
                    <a:extLst>
                      <a:ext uri="{FF2B5EF4-FFF2-40B4-BE49-F238E27FC236}">
                        <a16:creationId xmlns:a16="http://schemas.microsoft.com/office/drawing/2014/main" id="{00000000-0008-0000-0300-0000E601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86" y="193355"/>
                    <a:ext cx="841463" cy="396826"/>
                  </a:xfrm>
                  <a:prstGeom prst="rect">
                    <a:avLst/>
                  </a:prstGeom>
                  <a:ln w="15875">
                    <a:noFill/>
                  </a:ln>
                </p:spPr>
              </p:pic>
              <p:sp>
                <p:nvSpPr>
                  <p:cNvPr id="22" name="文本框 20">
                    <a:extLst>
                      <a:ext uri="{FF2B5EF4-FFF2-40B4-BE49-F238E27FC236}">
                        <a16:creationId xmlns:a16="http://schemas.microsoft.com/office/drawing/2014/main" id="{00000000-0008-0000-0300-0000E7010000}"/>
                      </a:ext>
                    </a:extLst>
                  </p:cNvPr>
                  <p:cNvSpPr txBox="1"/>
                  <p:nvPr/>
                </p:nvSpPr>
                <p:spPr>
                  <a:xfrm>
                    <a:off x="1860768"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12" name="组合 11">
                  <a:extLst>
                    <a:ext uri="{FF2B5EF4-FFF2-40B4-BE49-F238E27FC236}">
                      <a16:creationId xmlns:a16="http://schemas.microsoft.com/office/drawing/2014/main" id="{00000000-0008-0000-0300-0000DD010000}"/>
                    </a:ext>
                  </a:extLst>
                </p:cNvPr>
                <p:cNvGrpSpPr/>
                <p:nvPr/>
              </p:nvGrpSpPr>
              <p:grpSpPr>
                <a:xfrm>
                  <a:off x="686304" y="125681"/>
                  <a:ext cx="710063" cy="676753"/>
                  <a:chOff x="686304" y="125681"/>
                  <a:chExt cx="710063" cy="676753"/>
                </a:xfrm>
              </p:grpSpPr>
              <p:pic>
                <p:nvPicPr>
                  <p:cNvPr id="19" name="图片 18">
                    <a:extLst>
                      <a:ext uri="{FF2B5EF4-FFF2-40B4-BE49-F238E27FC236}">
                        <a16:creationId xmlns:a16="http://schemas.microsoft.com/office/drawing/2014/main" id="{00000000-0008-0000-0300-0000E401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04" y="125681"/>
                    <a:ext cx="710063" cy="454440"/>
                  </a:xfrm>
                  <a:prstGeom prst="rect">
                    <a:avLst/>
                  </a:prstGeom>
                  <a:ln w="15875">
                    <a:noFill/>
                  </a:ln>
                </p:spPr>
              </p:pic>
              <p:sp>
                <p:nvSpPr>
                  <p:cNvPr id="20" name="文本框 25">
                    <a:extLst>
                      <a:ext uri="{FF2B5EF4-FFF2-40B4-BE49-F238E27FC236}">
                        <a16:creationId xmlns:a16="http://schemas.microsoft.com/office/drawing/2014/main" id="{00000000-0008-0000-0300-0000E5010000}"/>
                      </a:ext>
                    </a:extLst>
                  </p:cNvPr>
                  <p:cNvSpPr txBox="1"/>
                  <p:nvPr/>
                </p:nvSpPr>
                <p:spPr>
                  <a:xfrm>
                    <a:off x="814276"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13" name="组合 12">
                  <a:extLst>
                    <a:ext uri="{FF2B5EF4-FFF2-40B4-BE49-F238E27FC236}">
                      <a16:creationId xmlns:a16="http://schemas.microsoft.com/office/drawing/2014/main" id="{00000000-0008-0000-0300-0000DE010000}"/>
                    </a:ext>
                  </a:extLst>
                </p:cNvPr>
                <p:cNvGrpSpPr/>
                <p:nvPr/>
              </p:nvGrpSpPr>
              <p:grpSpPr>
                <a:xfrm>
                  <a:off x="5106260" y="104503"/>
                  <a:ext cx="987089" cy="697931"/>
                  <a:chOff x="5106260" y="104503"/>
                  <a:chExt cx="987089" cy="697931"/>
                </a:xfrm>
              </p:grpSpPr>
              <p:pic>
                <p:nvPicPr>
                  <p:cNvPr id="17" name="图片 16">
                    <a:extLst>
                      <a:ext uri="{FF2B5EF4-FFF2-40B4-BE49-F238E27FC236}">
                        <a16:creationId xmlns:a16="http://schemas.microsoft.com/office/drawing/2014/main" id="{00000000-0008-0000-0300-0000E2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60" y="104503"/>
                    <a:ext cx="987089" cy="448285"/>
                  </a:xfrm>
                  <a:prstGeom prst="rect">
                    <a:avLst/>
                  </a:prstGeom>
                  <a:ln w="15875">
                    <a:noFill/>
                  </a:ln>
                </p:spPr>
              </p:pic>
              <p:sp>
                <p:nvSpPr>
                  <p:cNvPr id="18" name="文本框 30">
                    <a:extLst>
                      <a:ext uri="{FF2B5EF4-FFF2-40B4-BE49-F238E27FC236}">
                        <a16:creationId xmlns:a16="http://schemas.microsoft.com/office/drawing/2014/main" id="{00000000-0008-0000-0300-0000E3010000}"/>
                      </a:ext>
                    </a:extLst>
                  </p:cNvPr>
                  <p:cNvSpPr txBox="1"/>
                  <p:nvPr/>
                </p:nvSpPr>
                <p:spPr>
                  <a:xfrm>
                    <a:off x="5348464"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14" name="组合 13">
                  <a:extLst>
                    <a:ext uri="{FF2B5EF4-FFF2-40B4-BE49-F238E27FC236}">
                      <a16:creationId xmlns:a16="http://schemas.microsoft.com/office/drawing/2014/main" id="{00000000-0008-0000-0300-0000DF010000}"/>
                    </a:ext>
                  </a:extLst>
                </p:cNvPr>
                <p:cNvGrpSpPr/>
                <p:nvPr/>
              </p:nvGrpSpPr>
              <p:grpSpPr>
                <a:xfrm>
                  <a:off x="6231908" y="104503"/>
                  <a:ext cx="1254377" cy="776581"/>
                  <a:chOff x="6231908" y="104503"/>
                  <a:chExt cx="1270295" cy="842380"/>
                </a:xfrm>
              </p:grpSpPr>
              <p:pic>
                <p:nvPicPr>
                  <p:cNvPr id="15" name="图片 14">
                    <a:extLst>
                      <a:ext uri="{FF2B5EF4-FFF2-40B4-BE49-F238E27FC236}">
                        <a16:creationId xmlns:a16="http://schemas.microsoft.com/office/drawing/2014/main" id="{00000000-0008-0000-0300-0000E0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08" y="104503"/>
                    <a:ext cx="1270295" cy="557323"/>
                  </a:xfrm>
                  <a:prstGeom prst="rect">
                    <a:avLst/>
                  </a:prstGeom>
                  <a:ln w="15875">
                    <a:noFill/>
                  </a:ln>
                </p:spPr>
              </p:pic>
              <p:sp>
                <p:nvSpPr>
                  <p:cNvPr id="16" name="文本框 33">
                    <a:extLst>
                      <a:ext uri="{FF2B5EF4-FFF2-40B4-BE49-F238E27FC236}">
                        <a16:creationId xmlns:a16="http://schemas.microsoft.com/office/drawing/2014/main" id="{00000000-0008-0000-0300-0000E1010000}"/>
                      </a:ext>
                    </a:extLst>
                  </p:cNvPr>
                  <p:cNvSpPr txBox="1"/>
                  <p:nvPr/>
                </p:nvSpPr>
                <p:spPr>
                  <a:xfrm>
                    <a:off x="6610007"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925618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61665"/>
          </a:xfrm>
        </p:spPr>
        <p:txBody>
          <a:bodyPr/>
          <a:lstStyle/>
          <a:p>
            <a:r>
              <a:rPr lang="en-US" altLang="zh-CN" sz="2000" b="1" kern="0">
                <a:solidFill>
                  <a:schemeClr val="tx1"/>
                </a:solidFill>
              </a:rPr>
              <a:t>2023</a:t>
            </a:r>
            <a:r>
              <a:rPr lang="zh-CN" altLang="en-US" sz="2000" b="1" kern="0">
                <a:solidFill>
                  <a:schemeClr val="tx1"/>
                </a:solidFill>
              </a:rPr>
              <a:t>年</a:t>
            </a:r>
            <a:r>
              <a:rPr lang="en-US" altLang="zh-CN" sz="2000" b="1" kern="0">
                <a:solidFill>
                  <a:schemeClr val="tx1"/>
                </a:solidFill>
              </a:rPr>
              <a:t>4</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404448" y="4418146"/>
            <a:ext cx="8739552" cy="2138983"/>
          </a:xfrm>
          <a:prstGeom prst="rect">
            <a:avLst/>
          </a:prstGeom>
          <a:noFill/>
        </p:spPr>
        <p:txBody>
          <a:bodyPr wrap="square" rtlCol="0">
            <a:spAutoFit/>
          </a:bodyPr>
          <a:lstStyle/>
          <a:p>
            <a:pPr>
              <a:lnSpc>
                <a:spcPct val="250000"/>
              </a:lnSpc>
            </a:pPr>
            <a:r>
              <a:rPr lang="en-US" altLang="zh-CN" sz="1100">
                <a:latin typeface="微软雅黑" panose="020B0503020204020204" pitchFamily="34" charset="-122"/>
                <a:ea typeface="微软雅黑" panose="020B0503020204020204" pitchFamily="34" charset="-122"/>
              </a:rPr>
              <a:t>4</a:t>
            </a:r>
            <a:r>
              <a:rPr lang="zh-CN" altLang="en-US" sz="1100">
                <a:latin typeface="微软雅黑" panose="020B0503020204020204" pitchFamily="34" charset="-122"/>
                <a:ea typeface="微软雅黑" panose="020B0503020204020204" pitchFamily="34" charset="-122"/>
              </a:rPr>
              <a:t>月，二手车使用年限在</a:t>
            </a:r>
            <a:r>
              <a:rPr lang="en-US" altLang="zh-CN" sz="1100">
                <a:latin typeface="微软雅黑" panose="020B0503020204020204" pitchFamily="34" charset="-122"/>
                <a:ea typeface="微软雅黑" panose="020B0503020204020204" pitchFamily="34" charset="-122"/>
              </a:rPr>
              <a:t>3-6</a:t>
            </a:r>
            <a:r>
              <a:rPr lang="zh-CN" altLang="en-US" sz="1100">
                <a:latin typeface="微软雅黑" panose="020B0503020204020204" pitchFamily="34" charset="-122"/>
                <a:ea typeface="微软雅黑" panose="020B0503020204020204" pitchFamily="34" charset="-122"/>
              </a:rPr>
              <a:t>年的交易占比最多，占</a:t>
            </a:r>
            <a:r>
              <a:rPr lang="en-US" altLang="zh-CN" sz="1100">
                <a:latin typeface="微软雅黑" panose="020B0503020204020204" pitchFamily="34" charset="-122"/>
                <a:ea typeface="微软雅黑" panose="020B0503020204020204" pitchFamily="34" charset="-122"/>
              </a:rPr>
              <a:t>41.23%</a:t>
            </a:r>
            <a:r>
              <a:rPr lang="zh-CN" altLang="en-US" sz="1100">
                <a:latin typeface="微软雅黑" panose="020B0503020204020204" pitchFamily="34" charset="-122"/>
                <a:ea typeface="微软雅黑" panose="020B0503020204020204" pitchFamily="34" charset="-122"/>
              </a:rPr>
              <a:t>。环比增长了</a:t>
            </a:r>
            <a:r>
              <a:rPr lang="en-US" altLang="zh-CN" sz="1100">
                <a:latin typeface="微软雅黑" panose="020B0503020204020204" pitchFamily="34" charset="-122"/>
                <a:ea typeface="微软雅黑" panose="020B0503020204020204" pitchFamily="34" charset="-122"/>
              </a:rPr>
              <a:t>0.43%</a:t>
            </a:r>
            <a:r>
              <a:rPr lang="zh-CN" altLang="en-US" sz="1100">
                <a:latin typeface="微软雅黑" panose="020B0503020204020204" pitchFamily="34" charset="-122"/>
                <a:ea typeface="微软雅黑" panose="020B0503020204020204" pitchFamily="34" charset="-122"/>
              </a:rPr>
              <a:t>，较去年同期增长了</a:t>
            </a:r>
            <a:r>
              <a:rPr lang="en-US" altLang="zh-CN" sz="1100">
                <a:latin typeface="微软雅黑" panose="020B0503020204020204" pitchFamily="34" charset="-122"/>
                <a:ea typeface="微软雅黑" panose="020B0503020204020204" pitchFamily="34" charset="-122"/>
              </a:rPr>
              <a:t>0.83%</a:t>
            </a:r>
            <a:r>
              <a:rPr lang="zh-CN" altLang="en-US" sz="1100">
                <a:latin typeface="微软雅黑" panose="020B0503020204020204" pitchFamily="34" charset="-122"/>
                <a:ea typeface="微软雅黑" panose="020B0503020204020204" pitchFamily="34" charset="-122"/>
              </a:rPr>
              <a:t>；</a:t>
            </a:r>
            <a:endParaRPr lang="en-US" altLang="zh-CN" sz="1100">
              <a:latin typeface="微软雅黑" panose="020B0503020204020204" pitchFamily="34" charset="-122"/>
              <a:ea typeface="微软雅黑" panose="020B0503020204020204" pitchFamily="34" charset="-122"/>
            </a:endParaRPr>
          </a:p>
          <a:p>
            <a:pPr>
              <a:lnSpc>
                <a:spcPct val="250000"/>
              </a:lnSpc>
            </a:pPr>
            <a:r>
              <a:rPr lang="zh-CN" altLang="en-US" sz="1100">
                <a:latin typeface="微软雅黑" panose="020B0503020204020204" pitchFamily="34" charset="-122"/>
                <a:ea typeface="微软雅黑" panose="020B0503020204020204" pitchFamily="34" charset="-122"/>
              </a:rPr>
              <a:t>使用年限在</a:t>
            </a:r>
            <a:r>
              <a:rPr lang="en-US" altLang="zh-CN" sz="110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年内车型占</a:t>
            </a:r>
            <a:r>
              <a:rPr lang="en-US" altLang="zh-CN" sz="1100">
                <a:latin typeface="微软雅黑" panose="020B0503020204020204" pitchFamily="34" charset="-122"/>
                <a:ea typeface="微软雅黑" panose="020B0503020204020204" pitchFamily="34" charset="-122"/>
              </a:rPr>
              <a:t>26.61%</a:t>
            </a:r>
            <a:r>
              <a:rPr lang="zh-CN" altLang="en-US" sz="1100">
                <a:latin typeface="微软雅黑" panose="020B0503020204020204" pitchFamily="34" charset="-122"/>
                <a:ea typeface="微软雅黑" panose="020B0503020204020204" pitchFamily="34" charset="-122"/>
              </a:rPr>
              <a:t>，环比下降了</a:t>
            </a:r>
            <a:r>
              <a:rPr lang="en-US" altLang="zh-CN" sz="1100">
                <a:latin typeface="微软雅黑" panose="020B0503020204020204" pitchFamily="34" charset="-122"/>
                <a:ea typeface="微软雅黑" panose="020B0503020204020204" pitchFamily="34" charset="-122"/>
              </a:rPr>
              <a:t>0.19%</a:t>
            </a:r>
            <a:r>
              <a:rPr lang="zh-CN" altLang="en-US" sz="1100">
                <a:latin typeface="微软雅黑" panose="020B0503020204020204" pitchFamily="34" charset="-122"/>
                <a:ea typeface="微软雅黑" panose="020B0503020204020204" pitchFamily="34" charset="-122"/>
              </a:rPr>
              <a:t>，较去年同期下降了</a:t>
            </a:r>
            <a:r>
              <a:rPr lang="en-US" altLang="zh-CN" sz="1100">
                <a:latin typeface="微软雅黑" panose="020B0503020204020204" pitchFamily="34" charset="-122"/>
                <a:ea typeface="微软雅黑" panose="020B0503020204020204" pitchFamily="34" charset="-122"/>
              </a:rPr>
              <a:t>4.89%</a:t>
            </a:r>
            <a:r>
              <a:rPr lang="zh-CN" altLang="en-US" sz="1100">
                <a:latin typeface="微软雅黑" panose="020B0503020204020204" pitchFamily="34" charset="-122"/>
                <a:ea typeface="微软雅黑" panose="020B0503020204020204" pitchFamily="34" charset="-122"/>
              </a:rPr>
              <a:t>；</a:t>
            </a:r>
            <a:endParaRPr lang="en-US" altLang="zh-CN" sz="1100">
              <a:latin typeface="微软雅黑" panose="020B0503020204020204" pitchFamily="34" charset="-122"/>
              <a:ea typeface="微软雅黑" panose="020B0503020204020204" pitchFamily="34" charset="-122"/>
            </a:endParaRPr>
          </a:p>
          <a:p>
            <a:pPr>
              <a:lnSpc>
                <a:spcPct val="250000"/>
              </a:lnSpc>
            </a:pPr>
            <a:r>
              <a:rPr lang="zh-CN" altLang="en-US" sz="1100">
                <a:latin typeface="微软雅黑" panose="020B0503020204020204" pitchFamily="34" charset="-122"/>
                <a:ea typeface="微软雅黑" panose="020B0503020204020204" pitchFamily="34" charset="-122"/>
              </a:rPr>
              <a:t>车龄在</a:t>
            </a:r>
            <a:r>
              <a:rPr lang="en-US" altLang="zh-CN" sz="1100">
                <a:latin typeface="微软雅黑" panose="020B0503020204020204" pitchFamily="34" charset="-122"/>
                <a:ea typeface="微软雅黑" panose="020B0503020204020204" pitchFamily="34" charset="-122"/>
              </a:rPr>
              <a:t>7-10</a:t>
            </a:r>
            <a:r>
              <a:rPr lang="zh-CN" altLang="en-US" sz="1100">
                <a:latin typeface="微软雅黑" panose="020B0503020204020204" pitchFamily="34" charset="-122"/>
                <a:ea typeface="微软雅黑" panose="020B0503020204020204" pitchFamily="34" charset="-122"/>
              </a:rPr>
              <a:t>年的车型占</a:t>
            </a:r>
            <a:r>
              <a:rPr lang="en-US" altLang="zh-CN" sz="1100">
                <a:latin typeface="微软雅黑" panose="020B0503020204020204" pitchFamily="34" charset="-122"/>
                <a:ea typeface="微软雅黑" panose="020B0503020204020204" pitchFamily="34" charset="-122"/>
              </a:rPr>
              <a:t>22.79%</a:t>
            </a:r>
            <a:r>
              <a:rPr lang="zh-CN" altLang="en-US" sz="1100">
                <a:latin typeface="微软雅黑" panose="020B0503020204020204" pitchFamily="34" charset="-122"/>
                <a:ea typeface="微软雅黑" panose="020B0503020204020204" pitchFamily="34" charset="-122"/>
              </a:rPr>
              <a:t>，环比增长了</a:t>
            </a:r>
            <a:r>
              <a:rPr lang="en-US" altLang="zh-CN" sz="1100">
                <a:latin typeface="微软雅黑" panose="020B0503020204020204" pitchFamily="34" charset="-122"/>
                <a:ea typeface="微软雅黑" panose="020B0503020204020204" pitchFamily="34" charset="-122"/>
              </a:rPr>
              <a:t>0.41%</a:t>
            </a:r>
            <a:r>
              <a:rPr lang="zh-CN" altLang="en-US" sz="1100">
                <a:latin typeface="微软雅黑" panose="020B0503020204020204" pitchFamily="34" charset="-122"/>
                <a:ea typeface="微软雅黑" panose="020B0503020204020204" pitchFamily="34" charset="-122"/>
              </a:rPr>
              <a:t>，较去年同期增加了</a:t>
            </a:r>
            <a:r>
              <a:rPr lang="en-US" altLang="zh-CN" sz="1100">
                <a:latin typeface="微软雅黑" panose="020B0503020204020204" pitchFamily="34" charset="-122"/>
                <a:ea typeface="微软雅黑" panose="020B0503020204020204" pitchFamily="34" charset="-122"/>
              </a:rPr>
              <a:t>5.20%</a:t>
            </a:r>
            <a:r>
              <a:rPr lang="zh-CN" altLang="en-US" sz="1100">
                <a:latin typeface="微软雅黑" panose="020B0503020204020204" pitchFamily="34" charset="-122"/>
                <a:ea typeface="微软雅黑" panose="020B0503020204020204" pitchFamily="34" charset="-122"/>
              </a:rPr>
              <a:t>；</a:t>
            </a:r>
            <a:endParaRPr lang="en-US" altLang="zh-CN" sz="1100">
              <a:latin typeface="微软雅黑" panose="020B0503020204020204" pitchFamily="34" charset="-122"/>
              <a:ea typeface="微软雅黑" panose="020B0503020204020204" pitchFamily="34" charset="-122"/>
            </a:endParaRPr>
          </a:p>
          <a:p>
            <a:pPr>
              <a:lnSpc>
                <a:spcPct val="250000"/>
              </a:lnSpc>
            </a:pPr>
            <a:r>
              <a:rPr lang="zh-CN" altLang="en-US" sz="1100">
                <a:latin typeface="微软雅黑" panose="020B0503020204020204" pitchFamily="34" charset="-122"/>
                <a:ea typeface="微软雅黑" panose="020B0503020204020204" pitchFamily="34" charset="-122"/>
              </a:rPr>
              <a:t>车龄</a:t>
            </a:r>
            <a:r>
              <a:rPr lang="en-US" altLang="zh-CN" sz="1100">
                <a:latin typeface="微软雅黑" panose="020B0503020204020204" pitchFamily="34" charset="-122"/>
                <a:ea typeface="微软雅黑" panose="020B0503020204020204" pitchFamily="34" charset="-122"/>
              </a:rPr>
              <a:t>10</a:t>
            </a:r>
            <a:r>
              <a:rPr lang="zh-CN" altLang="en-US" sz="1100">
                <a:latin typeface="微软雅黑" panose="020B0503020204020204" pitchFamily="34" charset="-122"/>
                <a:ea typeface="微软雅黑" panose="020B0503020204020204" pitchFamily="34" charset="-122"/>
              </a:rPr>
              <a:t>年以上的车型占比为</a:t>
            </a:r>
            <a:r>
              <a:rPr lang="en-US" altLang="zh-CN" sz="1100">
                <a:latin typeface="微软雅黑" panose="020B0503020204020204" pitchFamily="34" charset="-122"/>
                <a:ea typeface="微软雅黑" panose="020B0503020204020204" pitchFamily="34" charset="-122"/>
              </a:rPr>
              <a:t>9.37%</a:t>
            </a:r>
            <a:r>
              <a:rPr lang="zh-CN" altLang="en-US" sz="1100">
                <a:latin typeface="微软雅黑" panose="020B0503020204020204" pitchFamily="34" charset="-122"/>
                <a:ea typeface="微软雅黑" panose="020B0503020204020204" pitchFamily="34" charset="-122"/>
              </a:rPr>
              <a:t>，环比下降了</a:t>
            </a:r>
            <a:r>
              <a:rPr lang="en-US" altLang="zh-CN" sz="1100">
                <a:latin typeface="微软雅黑" panose="020B0503020204020204" pitchFamily="34" charset="-122"/>
                <a:ea typeface="微软雅黑" panose="020B0503020204020204" pitchFamily="34" charset="-122"/>
              </a:rPr>
              <a:t>0.65%</a:t>
            </a:r>
            <a:r>
              <a:rPr lang="zh-CN" altLang="en-US" sz="1100">
                <a:latin typeface="微软雅黑" panose="020B0503020204020204" pitchFamily="34" charset="-122"/>
                <a:ea typeface="微软雅黑" panose="020B0503020204020204" pitchFamily="34" charset="-122"/>
              </a:rPr>
              <a:t>，较去年同期下降了</a:t>
            </a:r>
            <a:r>
              <a:rPr lang="en-US" altLang="zh-CN" sz="1100">
                <a:latin typeface="微软雅黑" panose="020B0503020204020204" pitchFamily="34" charset="-122"/>
                <a:ea typeface="微软雅黑" panose="020B0503020204020204" pitchFamily="34" charset="-122"/>
              </a:rPr>
              <a:t>1.14%</a:t>
            </a:r>
            <a:r>
              <a:rPr lang="zh-CN" altLang="en-US" sz="1100">
                <a:latin typeface="微软雅黑" panose="020B0503020204020204" pitchFamily="34" charset="-122"/>
                <a:ea typeface="微软雅黑" panose="020B0503020204020204" pitchFamily="34" charset="-122"/>
              </a:rPr>
              <a:t>。</a:t>
            </a:r>
            <a:endParaRPr lang="en-US" altLang="zh-CN" sz="1100">
              <a:latin typeface="微软雅黑" panose="020B0503020204020204" pitchFamily="34" charset="-122"/>
              <a:ea typeface="微软雅黑" panose="020B0503020204020204" pitchFamily="34" charset="-122"/>
            </a:endParaRPr>
          </a:p>
          <a:p>
            <a:pPr>
              <a:lnSpc>
                <a:spcPct val="250000"/>
              </a:lnSpc>
            </a:pPr>
            <a:r>
              <a:rPr lang="zh-CN" altLang="en-US" sz="1100">
                <a:latin typeface="微软雅黑" panose="020B0503020204020204" pitchFamily="34" charset="-122"/>
                <a:ea typeface="微软雅黑" panose="020B0503020204020204" pitchFamily="34" charset="-122"/>
              </a:rPr>
              <a:t>从车龄结构上看</a:t>
            </a:r>
            <a:r>
              <a:rPr lang="en-US" altLang="zh-CN" sz="1100">
                <a:latin typeface="微软雅黑" panose="020B0503020204020204" pitchFamily="34" charset="-122"/>
                <a:ea typeface="微软雅黑" panose="020B0503020204020204" pitchFamily="34" charset="-122"/>
              </a:rPr>
              <a:t>4</a:t>
            </a:r>
            <a:r>
              <a:rPr lang="zh-CN" altLang="en-US" sz="1100">
                <a:latin typeface="微软雅黑" panose="020B0503020204020204" pitchFamily="34" charset="-122"/>
                <a:ea typeface="微软雅黑" panose="020B0503020204020204" pitchFamily="34" charset="-122"/>
              </a:rPr>
              <a:t>月份车龄变化呈现两头下降的趋势，</a:t>
            </a:r>
            <a:r>
              <a:rPr lang="en-US" altLang="zh-CN" sz="110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年以内、</a:t>
            </a:r>
            <a:r>
              <a:rPr lang="en-US" altLang="zh-CN" sz="1100">
                <a:latin typeface="微软雅黑" panose="020B0503020204020204" pitchFamily="34" charset="-122"/>
                <a:ea typeface="微软雅黑" panose="020B0503020204020204" pitchFamily="34" charset="-122"/>
              </a:rPr>
              <a:t>10</a:t>
            </a:r>
            <a:r>
              <a:rPr lang="zh-CN" altLang="en-US" sz="1100">
                <a:latin typeface="微软雅黑" panose="020B0503020204020204" pitchFamily="34" charset="-122"/>
                <a:ea typeface="微软雅黑" panose="020B0503020204020204" pitchFamily="34" charset="-122"/>
              </a:rPr>
              <a:t>年以上的车型较</a:t>
            </a:r>
            <a:r>
              <a:rPr lang="en-US" altLang="zh-CN" sz="110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月份有所减少。</a:t>
            </a:r>
            <a:r>
              <a:rPr lang="en-US" altLang="zh-CN" sz="1100">
                <a:latin typeface="微软雅黑" panose="020B0503020204020204" pitchFamily="34" charset="-122"/>
                <a:ea typeface="微软雅黑" panose="020B0503020204020204" pitchFamily="34" charset="-122"/>
              </a:rPr>
              <a:t>	</a:t>
            </a:r>
            <a:endParaRPr lang="zh-CN" altLang="en-US"/>
          </a:p>
        </p:txBody>
      </p:sp>
      <p:grpSp>
        <p:nvGrpSpPr>
          <p:cNvPr id="3" name="组合 2">
            <a:extLst>
              <a:ext uri="{FF2B5EF4-FFF2-40B4-BE49-F238E27FC236}">
                <a16:creationId xmlns:a16="http://schemas.microsoft.com/office/drawing/2014/main" id="{00000000-0008-0000-0100-000060000000}"/>
              </a:ext>
            </a:extLst>
          </p:cNvPr>
          <p:cNvGrpSpPr/>
          <p:nvPr/>
        </p:nvGrpSpPr>
        <p:grpSpPr>
          <a:xfrm>
            <a:off x="503464" y="1215391"/>
            <a:ext cx="8137069" cy="3087668"/>
            <a:chOff x="0" y="0"/>
            <a:chExt cx="8463324" cy="3415214"/>
          </a:xfrm>
        </p:grpSpPr>
        <p:graphicFrame>
          <p:nvGraphicFramePr>
            <p:cNvPr id="4" name="图表 3">
              <a:extLst>
                <a:ext uri="{FF2B5EF4-FFF2-40B4-BE49-F238E27FC236}">
                  <a16:creationId xmlns:a16="http://schemas.microsoft.com/office/drawing/2014/main" id="{00000000-0008-0000-0100-000061000000}"/>
                </a:ext>
              </a:extLst>
            </p:cNvPr>
            <p:cNvGraphicFramePr>
              <a:graphicFrameLocks noChangeAspect="1"/>
            </p:cNvGraphicFramePr>
            <p:nvPr/>
          </p:nvGraphicFramePr>
          <p:xfrm>
            <a:off x="0" y="10535"/>
            <a:ext cx="4211214" cy="34046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图表 5">
              <a:extLst>
                <a:ext uri="{FF2B5EF4-FFF2-40B4-BE49-F238E27FC236}">
                  <a16:creationId xmlns:a16="http://schemas.microsoft.com/office/drawing/2014/main" id="{00000000-0008-0000-0100-000062000000}"/>
                </a:ext>
              </a:extLst>
            </p:cNvPr>
            <p:cNvGraphicFramePr>
              <a:graphicFrameLocks noChangeAspect="1"/>
            </p:cNvGraphicFramePr>
            <p:nvPr/>
          </p:nvGraphicFramePr>
          <p:xfrm>
            <a:off x="4243147" y="0"/>
            <a:ext cx="4220177" cy="3404679"/>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4069642525"/>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93486</TotalTime>
  <Words>2957</Words>
  <Application>Microsoft Office PowerPoint</Application>
  <PresentationFormat>全屏显示(4:3)</PresentationFormat>
  <Paragraphs>285</Paragraphs>
  <Slides>30</Slides>
  <Notes>8</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30</vt:i4>
      </vt:variant>
    </vt:vector>
  </HeadingPairs>
  <TitlesOfParts>
    <vt:vector size="41" baseType="lpstr">
      <vt:lpstr>等线</vt:lpstr>
      <vt:lpstr>等线 Light</vt:lpstr>
      <vt:lpstr>黑体</vt:lpstr>
      <vt:lpstr>华文行楷</vt:lpstr>
      <vt:lpstr>宋体</vt:lpstr>
      <vt:lpstr>微软雅黑</vt:lpstr>
      <vt:lpstr>Arial</vt:lpstr>
      <vt:lpstr>Calibri</vt:lpstr>
      <vt:lpstr>Calibri Light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2023年4月二手车各级别轿车销量分析</vt:lpstr>
      <vt:lpstr>2023年4月二手车交易车辆使用年限分析 </vt:lpstr>
      <vt:lpstr>2023年1-4月二手车交易车辆使用年限分析 </vt:lpstr>
      <vt:lpstr>PowerPoint 演示文稿</vt:lpstr>
      <vt:lpstr>PowerPoint 演示文稿</vt:lpstr>
      <vt:lpstr>2023年全国二手车均价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sumojie</cp:lastModifiedBy>
  <cp:revision>5266</cp:revision>
  <dcterms:created xsi:type="dcterms:W3CDTF">2016-02-18T09:25:00Z</dcterms:created>
  <dcterms:modified xsi:type="dcterms:W3CDTF">2023-06-01T04:37:29Z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