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1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288" r:id="rId3"/>
    <p:sldId id="307" r:id="rId4"/>
    <p:sldId id="323" r:id="rId5"/>
    <p:sldId id="304" r:id="rId6"/>
    <p:sldId id="310" r:id="rId7"/>
    <p:sldId id="309" r:id="rId8"/>
    <p:sldId id="305" r:id="rId9"/>
    <p:sldId id="324" r:id="rId10"/>
    <p:sldId id="306" r:id="rId11"/>
    <p:sldId id="325" r:id="rId12"/>
    <p:sldId id="322" r:id="rId13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0551" autoAdjust="0"/>
  </p:normalViewPr>
  <p:slideViewPr>
    <p:cSldViewPr snapToGrid="0" snapToObjects="1">
      <p:cViewPr varScale="1">
        <p:scale>
          <a:sx n="96" d="100"/>
          <a:sy n="96" d="100"/>
        </p:scale>
        <p:origin x="18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52056</c:v>
                </c:pt>
                <c:pt idx="1">
                  <c:v>30604</c:v>
                </c:pt>
                <c:pt idx="2">
                  <c:v>51266</c:v>
                </c:pt>
                <c:pt idx="3">
                  <c:v>40707</c:v>
                </c:pt>
                <c:pt idx="4">
                  <c:v>25609</c:v>
                </c:pt>
                <c:pt idx="5">
                  <c:v>52983</c:v>
                </c:pt>
                <c:pt idx="6">
                  <c:v>63305</c:v>
                </c:pt>
                <c:pt idx="7">
                  <c:v>65840</c:v>
                </c:pt>
                <c:pt idx="8">
                  <c:v>64810</c:v>
                </c:pt>
                <c:pt idx="9">
                  <c:v>46444</c:v>
                </c:pt>
                <c:pt idx="10">
                  <c:v>46227</c:v>
                </c:pt>
                <c:pt idx="11">
                  <c:v>68042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366-B9D5-B22EE22EA329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27653</c:v>
                </c:pt>
                <c:pt idx="1">
                  <c:v>39363</c:v>
                </c:pt>
                <c:pt idx="2">
                  <c:v>54740</c:v>
                </c:pt>
                <c:pt idx="3">
                  <c:v>58788</c:v>
                </c:pt>
                <c:pt idx="4">
                  <c:v>49891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A-41EC-8CF1-5A304C8479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53862</c:v>
                      </c:pt>
                      <c:pt idx="1">
                        <c:v>29242</c:v>
                      </c:pt>
                      <c:pt idx="2">
                        <c:v>61872</c:v>
                      </c:pt>
                      <c:pt idx="3">
                        <c:v>58419</c:v>
                      </c:pt>
                      <c:pt idx="4">
                        <c:v>53626</c:v>
                      </c:pt>
                      <c:pt idx="5">
                        <c:v>63445</c:v>
                      </c:pt>
                      <c:pt idx="6">
                        <c:v>61775</c:v>
                      </c:pt>
                      <c:pt idx="7">
                        <c:v>58069</c:v>
                      </c:pt>
                      <c:pt idx="8">
                        <c:v>56871</c:v>
                      </c:pt>
                      <c:pt idx="9">
                        <c:v>48210</c:v>
                      </c:pt>
                      <c:pt idx="10">
                        <c:v>49201</c:v>
                      </c:pt>
                      <c:pt idx="11">
                        <c:v>66538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9845571733158114"/>
          <c:y val="0.13730949044643459"/>
          <c:w val="0.23146040993898315"/>
          <c:h val="0.10382364896702123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2023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5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极氪</c:v>
                </c:pt>
                <c:pt idx="1">
                  <c:v>小鹏</c:v>
                </c:pt>
                <c:pt idx="2">
                  <c:v>蔚来</c:v>
                </c:pt>
                <c:pt idx="3">
                  <c:v>宝马</c:v>
                </c:pt>
                <c:pt idx="4">
                  <c:v>ARCFOX</c:v>
                </c:pt>
                <c:pt idx="5">
                  <c:v>传祺</c:v>
                </c:pt>
                <c:pt idx="6">
                  <c:v>大众</c:v>
                </c:pt>
                <c:pt idx="7">
                  <c:v>北汽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260</c:v>
                </c:pt>
                <c:pt idx="1">
                  <c:v>283</c:v>
                </c:pt>
                <c:pt idx="2">
                  <c:v>332</c:v>
                </c:pt>
                <c:pt idx="3">
                  <c:v>369</c:v>
                </c:pt>
                <c:pt idx="4">
                  <c:v>425</c:v>
                </c:pt>
                <c:pt idx="5">
                  <c:v>464</c:v>
                </c:pt>
                <c:pt idx="6">
                  <c:v>506</c:v>
                </c:pt>
                <c:pt idx="7">
                  <c:v>1207</c:v>
                </c:pt>
                <c:pt idx="8">
                  <c:v>2092</c:v>
                </c:pt>
                <c:pt idx="9">
                  <c:v>2363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2023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4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126593442563329"/>
          <c:y val="0.16461341392385989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丰田</c:v>
                </c:pt>
                <c:pt idx="1">
                  <c:v>小鹏</c:v>
                </c:pt>
                <c:pt idx="2">
                  <c:v>ARCFOX</c:v>
                </c:pt>
                <c:pt idx="3">
                  <c:v>蔚来</c:v>
                </c:pt>
                <c:pt idx="4">
                  <c:v>宝马</c:v>
                </c:pt>
                <c:pt idx="5">
                  <c:v>传祺</c:v>
                </c:pt>
                <c:pt idx="6">
                  <c:v>大众</c:v>
                </c:pt>
                <c:pt idx="7">
                  <c:v>特斯拉</c:v>
                </c:pt>
                <c:pt idx="8">
                  <c:v>比亚迪</c:v>
                </c:pt>
                <c:pt idx="9">
                  <c:v>北汽新能源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292</c:v>
                </c:pt>
                <c:pt idx="1">
                  <c:v>297</c:v>
                </c:pt>
                <c:pt idx="2">
                  <c:v>303</c:v>
                </c:pt>
                <c:pt idx="3">
                  <c:v>332</c:v>
                </c:pt>
                <c:pt idx="4">
                  <c:v>393</c:v>
                </c:pt>
                <c:pt idx="5">
                  <c:v>458</c:v>
                </c:pt>
                <c:pt idx="6">
                  <c:v>516</c:v>
                </c:pt>
                <c:pt idx="7">
                  <c:v>1720</c:v>
                </c:pt>
                <c:pt idx="8">
                  <c:v>1721</c:v>
                </c:pt>
                <c:pt idx="9">
                  <c:v>2946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48118</c:v>
                </c:pt>
                <c:pt idx="1">
                  <c:v>32393</c:v>
                </c:pt>
                <c:pt idx="2">
                  <c:v>62659</c:v>
                </c:pt>
                <c:pt idx="3">
                  <c:v>51721</c:v>
                </c:pt>
                <c:pt idx="4">
                  <c:v>17364</c:v>
                </c:pt>
                <c:pt idx="5">
                  <c:v>52189</c:v>
                </c:pt>
                <c:pt idx="6">
                  <c:v>63572</c:v>
                </c:pt>
                <c:pt idx="7">
                  <c:v>65935</c:v>
                </c:pt>
                <c:pt idx="8">
                  <c:v>67079</c:v>
                </c:pt>
                <c:pt idx="9">
                  <c:v>45343</c:v>
                </c:pt>
                <c:pt idx="10">
                  <c:v>38774</c:v>
                </c:pt>
                <c:pt idx="11">
                  <c:v>39719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1-4950-4175-867F-BCFB3A31E272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34230</c:v>
                </c:pt>
                <c:pt idx="1">
                  <c:v>57381</c:v>
                </c:pt>
                <c:pt idx="2">
                  <c:v>69286</c:v>
                </c:pt>
                <c:pt idx="3">
                  <c:v>61028</c:v>
                </c:pt>
                <c:pt idx="4">
                  <c:v>58202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75-4641-B9EB-EE44E3B133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rgbClr val="92D05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rgbClr val="FFC00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46121</c:v>
                      </c:pt>
                      <c:pt idx="1">
                        <c:v>26325</c:v>
                      </c:pt>
                      <c:pt idx="2">
                        <c:v>71769</c:v>
                      </c:pt>
                      <c:pt idx="3">
                        <c:v>67053</c:v>
                      </c:pt>
                      <c:pt idx="4">
                        <c:v>56468</c:v>
                      </c:pt>
                      <c:pt idx="5">
                        <c:v>66148</c:v>
                      </c:pt>
                      <c:pt idx="6">
                        <c:v>68508</c:v>
                      </c:pt>
                      <c:pt idx="7">
                        <c:v>66170</c:v>
                      </c:pt>
                      <c:pt idx="8">
                        <c:v>59548</c:v>
                      </c:pt>
                      <c:pt idx="9">
                        <c:v>48663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北京二手车外迁率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Sheet1!$B$2:$M$2</c:f>
              <c:numCache>
                <c:formatCode>0.00%</c:formatCode>
                <c:ptCount val="12"/>
                <c:pt idx="0">
                  <c:v>0.42770000000000002</c:v>
                </c:pt>
                <c:pt idx="1">
                  <c:v>0.3967</c:v>
                </c:pt>
                <c:pt idx="2">
                  <c:v>0.36349999999999999</c:v>
                </c:pt>
                <c:pt idx="3">
                  <c:v>0.35060000000000002</c:v>
                </c:pt>
                <c:pt idx="4">
                  <c:v>0.43009999999999998</c:v>
                </c:pt>
                <c:pt idx="5">
                  <c:v>0.36620000000000003</c:v>
                </c:pt>
                <c:pt idx="6">
                  <c:v>0.40100000000000002</c:v>
                </c:pt>
                <c:pt idx="7">
                  <c:v>0.41020000000000001</c:v>
                </c:pt>
                <c:pt idx="8">
                  <c:v>0.43230000000000002</c:v>
                </c:pt>
                <c:pt idx="9">
                  <c:v>0.41249999999999998</c:v>
                </c:pt>
                <c:pt idx="10">
                  <c:v>0.43080000000000002</c:v>
                </c:pt>
                <c:pt idx="11">
                  <c:v>0.47649999999999998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1AB-44BF-8AC4-323C495991A3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Sheet1!$B$3:$M$3</c:f>
              <c:numCache>
                <c:formatCode>0.00%</c:formatCode>
                <c:ptCount val="12"/>
                <c:pt idx="0">
                  <c:v>0.41410000000000002</c:v>
                </c:pt>
                <c:pt idx="1">
                  <c:v>0.37759999999999999</c:v>
                </c:pt>
                <c:pt idx="2">
                  <c:v>0.37119999999999997</c:v>
                </c:pt>
                <c:pt idx="3">
                  <c:v>0.41039999999999999</c:v>
                </c:pt>
                <c:pt idx="4">
                  <c:v>0.42170000000000002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1AB-44BF-8AC4-323C495991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8104080"/>
        <c:axId val="472338896"/>
      </c:lineChart>
      <c:catAx>
        <c:axId val="618104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2338896"/>
        <c:crosses val="autoZero"/>
        <c:auto val="1"/>
        <c:lblAlgn val="ctr"/>
        <c:lblOffset val="100"/>
        <c:noMultiLvlLbl val="0"/>
      </c:catAx>
      <c:valAx>
        <c:axId val="472338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18104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2022年</c:v>
                </c:pt>
              </c:strCache>
            </c:strRef>
          </c:tx>
          <c:spPr>
            <a:ln w="3175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0.00%</c:formatCode>
                <c:ptCount val="12"/>
                <c:pt idx="0">
                  <c:v>-3.3500000000000002E-2</c:v>
                </c:pt>
                <c:pt idx="1">
                  <c:v>4.4600000000000001E-2</c:v>
                </c:pt>
                <c:pt idx="2">
                  <c:v>-0.1714</c:v>
                </c:pt>
                <c:pt idx="3">
                  <c:v>-0.30320000000000003</c:v>
                </c:pt>
                <c:pt idx="4">
                  <c:v>-0.52249999999999996</c:v>
                </c:pt>
                <c:pt idx="5">
                  <c:v>-0.16489999999999999</c:v>
                </c:pt>
                <c:pt idx="6">
                  <c:v>2.4799999999999999E-2</c:v>
                </c:pt>
                <c:pt idx="7">
                  <c:v>0.1338</c:v>
                </c:pt>
                <c:pt idx="8">
                  <c:v>0.1396</c:v>
                </c:pt>
                <c:pt idx="9">
                  <c:v>-3.6600000000000001E-2</c:v>
                </c:pt>
                <c:pt idx="10">
                  <c:v>-6.0400000000000002E-2</c:v>
                </c:pt>
                <c:pt idx="11">
                  <c:v>2.2599999999999999E-2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3-42E9-96A1-DF9CB0890105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2023年</c:v>
                </c:pt>
              </c:strCache>
            </c:strRef>
          </c:tx>
          <c:spPr>
            <a:ln w="31750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0.00%</c:formatCode>
                <c:ptCount val="12"/>
                <c:pt idx="0">
                  <c:v>-0.46879999999999999</c:v>
                </c:pt>
                <c:pt idx="1">
                  <c:v>0.28620000000000001</c:v>
                </c:pt>
                <c:pt idx="2">
                  <c:v>6.7799999999999999E-2</c:v>
                </c:pt>
                <c:pt idx="3">
                  <c:v>0.44419999999999998</c:v>
                </c:pt>
                <c:pt idx="4">
                  <c:v>0.94820000000000004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C3-4EEE-A5CA-1065F222C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4.0175000000000001</c:v>
                      </c:pt>
                      <c:pt idx="2">
                        <c:v>1.1467000000000001</c:v>
                      </c:pt>
                      <c:pt idx="3">
                        <c:v>0.1578</c:v>
                      </c:pt>
                      <c:pt idx="4">
                        <c:v>-7.8E-2</c:v>
                      </c:pt>
                      <c:pt idx="5">
                        <c:v>0.27900000000000003</c:v>
                      </c:pt>
                      <c:pt idx="6">
                        <c:v>0.29349999999999998</c:v>
                      </c:pt>
                      <c:pt idx="7">
                        <c:v>2.8299999999999999E-2</c:v>
                      </c:pt>
                      <c:pt idx="8">
                        <c:v>-0.1933</c:v>
                      </c:pt>
                      <c:pt idx="9">
                        <c:v>-0.25190000000000001</c:v>
                      </c:pt>
                      <c:pt idx="10">
                        <c:v>-0.29299999999999998</c:v>
                      </c:pt>
                      <c:pt idx="11">
                        <c:v>-0.27550000000000002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dk1">
                <a:lumMod val="35000"/>
                <a:lumOff val="6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2023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别克</c:v>
                </c:pt>
                <c:pt idx="1">
                  <c:v>日产</c:v>
                </c:pt>
                <c:pt idx="2">
                  <c:v>奔驰</c:v>
                </c:pt>
                <c:pt idx="3">
                  <c:v>特斯拉</c:v>
                </c:pt>
                <c:pt idx="4">
                  <c:v>宝马</c:v>
                </c:pt>
                <c:pt idx="5">
                  <c:v>奥迪</c:v>
                </c:pt>
                <c:pt idx="6">
                  <c:v>本田</c:v>
                </c:pt>
                <c:pt idx="7">
                  <c:v>比亚迪</c:v>
                </c:pt>
                <c:pt idx="8">
                  <c:v>丰田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1643</c:v>
                </c:pt>
                <c:pt idx="1">
                  <c:v>1816</c:v>
                </c:pt>
                <c:pt idx="2">
                  <c:v>1987</c:v>
                </c:pt>
                <c:pt idx="3">
                  <c:v>2092</c:v>
                </c:pt>
                <c:pt idx="4">
                  <c:v>2243</c:v>
                </c:pt>
                <c:pt idx="5">
                  <c:v>2309</c:v>
                </c:pt>
                <c:pt idx="6">
                  <c:v>2328</c:v>
                </c:pt>
                <c:pt idx="7">
                  <c:v>3645</c:v>
                </c:pt>
                <c:pt idx="8">
                  <c:v>4282</c:v>
                </c:pt>
                <c:pt idx="9">
                  <c:v>5259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2023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奔驰</c:v>
                </c:pt>
                <c:pt idx="1">
                  <c:v>日产</c:v>
                </c:pt>
                <c:pt idx="2">
                  <c:v>宝马</c:v>
                </c:pt>
                <c:pt idx="3">
                  <c:v>奥迪</c:v>
                </c:pt>
                <c:pt idx="4">
                  <c:v>本田</c:v>
                </c:pt>
                <c:pt idx="5">
                  <c:v>雪佛兰</c:v>
                </c:pt>
                <c:pt idx="6">
                  <c:v>比亚迪</c:v>
                </c:pt>
                <c:pt idx="7">
                  <c:v>北汽</c:v>
                </c:pt>
                <c:pt idx="8">
                  <c:v>丰田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1875</c:v>
                </c:pt>
                <c:pt idx="1">
                  <c:v>1970</c:v>
                </c:pt>
                <c:pt idx="2">
                  <c:v>2368</c:v>
                </c:pt>
                <c:pt idx="3">
                  <c:v>2496</c:v>
                </c:pt>
                <c:pt idx="4">
                  <c:v>2635</c:v>
                </c:pt>
                <c:pt idx="5">
                  <c:v>2934</c:v>
                </c:pt>
                <c:pt idx="6">
                  <c:v>3092</c:v>
                </c:pt>
                <c:pt idx="7">
                  <c:v>3232</c:v>
                </c:pt>
                <c:pt idx="8">
                  <c:v>4601</c:v>
                </c:pt>
                <c:pt idx="9">
                  <c:v>7461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4414</c:v>
                </c:pt>
                <c:pt idx="1">
                  <c:v>2521</c:v>
                </c:pt>
                <c:pt idx="2">
                  <c:v>4045</c:v>
                </c:pt>
                <c:pt idx="3">
                  <c:v>3763</c:v>
                </c:pt>
                <c:pt idx="4">
                  <c:v>1652</c:v>
                </c:pt>
                <c:pt idx="5">
                  <c:v>3350</c:v>
                </c:pt>
                <c:pt idx="6">
                  <c:v>4279</c:v>
                </c:pt>
                <c:pt idx="7">
                  <c:v>4380</c:v>
                </c:pt>
                <c:pt idx="8">
                  <c:v>4194</c:v>
                </c:pt>
                <c:pt idx="9">
                  <c:v>3212</c:v>
                </c:pt>
                <c:pt idx="10">
                  <c:v>2762</c:v>
                </c:pt>
                <c:pt idx="11">
                  <c:v>2802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A-42E6-B98F-9E116902DB41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2925</c:v>
                </c:pt>
                <c:pt idx="1">
                  <c:v>3462</c:v>
                </c:pt>
                <c:pt idx="2">
                  <c:v>3275</c:v>
                </c:pt>
                <c:pt idx="3">
                  <c:v>3889</c:v>
                </c:pt>
                <c:pt idx="4">
                  <c:v>3377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10-4831-80F6-585F7B81CE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5036</c:v>
                      </c:pt>
                      <c:pt idx="1">
                        <c:v>3138</c:v>
                      </c:pt>
                      <c:pt idx="2">
                        <c:v>5538</c:v>
                      </c:pt>
                      <c:pt idx="3">
                        <c:v>5246</c:v>
                      </c:pt>
                      <c:pt idx="4">
                        <c:v>4951</c:v>
                      </c:pt>
                      <c:pt idx="5">
                        <c:v>5853</c:v>
                      </c:pt>
                      <c:pt idx="6">
                        <c:v>5970</c:v>
                      </c:pt>
                      <c:pt idx="7">
                        <c:v>5211</c:v>
                      </c:pt>
                      <c:pt idx="8">
                        <c:v>4878</c:v>
                      </c:pt>
                      <c:pt idx="9">
                        <c:v>3761</c:v>
                      </c:pt>
                      <c:pt idx="10">
                        <c:v>3767</c:v>
                      </c:pt>
                      <c:pt idx="11">
                        <c:v>4911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20967043906520555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4.137359139987741E-2"/>
                  <c:y val="-2.48749026041611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916-498B-847A-3F0F8E1BD270}"/>
                </c:ext>
              </c:extLst>
            </c:dLbl>
            <c:dLbl>
              <c:idx val="2"/>
              <c:layout>
                <c:manualLayout>
                  <c:x val="-3.7005988023952094E-2"/>
                  <c:y val="3.07067302001536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2916-498B-847A-3F0F8E1BD270}"/>
                </c:ext>
              </c:extLst>
            </c:dLbl>
            <c:dLbl>
              <c:idx val="3"/>
              <c:layout>
                <c:manualLayout>
                  <c:x val="-3.8802395209580835E-2"/>
                  <c:y val="-2.214663758522337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916-498B-847A-3F0F8E1BD270}"/>
                </c:ext>
              </c:extLst>
            </c:dLbl>
            <c:dLbl>
              <c:idx val="5"/>
              <c:layout>
                <c:manualLayout>
                  <c:x val="-4.6287425149700599E-2"/>
                  <c:y val="-4.670102275566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916-498B-847A-3F0F8E1BD270}"/>
                </c:ext>
              </c:extLst>
            </c:dLbl>
            <c:dLbl>
              <c:idx val="7"/>
              <c:layout>
                <c:manualLayout>
                  <c:x val="-3.2814371257485028E-2"/>
                  <c:y val="-4.124449271778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916-498B-847A-3F0F8E1BD270}"/>
                </c:ext>
              </c:extLst>
            </c:dLbl>
            <c:dLbl>
              <c:idx val="9"/>
              <c:layout>
                <c:manualLayout>
                  <c:x val="-2.5329341317365323E-2"/>
                  <c:y val="-4.12444927177880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916-498B-847A-3F0F8E1BD270}"/>
                </c:ext>
              </c:extLst>
            </c:dLbl>
            <c:dLbl>
              <c:idx val="11"/>
              <c:layout>
                <c:manualLayout>
                  <c:x val="-4.7784431137724549E-2"/>
                  <c:y val="-9.58097930965442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916-498B-847A-3F0F8E1BD270}"/>
                </c:ext>
              </c:extLst>
            </c:dLbl>
            <c:dLbl>
              <c:idx val="12"/>
              <c:layout>
                <c:manualLayout>
                  <c:x val="-2.9367956999386997E-2"/>
                  <c:y val="5.15165179260974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0A-4282-9645-4BB034DCE956}"/>
                </c:ext>
              </c:extLst>
            </c:dLbl>
            <c:dLbl>
              <c:idx val="13"/>
              <c:layout>
                <c:manualLayout>
                  <c:x val="-2.982035928143718E-2"/>
                  <c:y val="-3.3059697660974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916-498B-847A-3F0F8E1BD270}"/>
                </c:ext>
              </c:extLst>
            </c:dLbl>
            <c:dLbl>
              <c:idx val="14"/>
              <c:layout>
                <c:manualLayout>
                  <c:x val="-3.2514970059880237E-2"/>
                  <c:y val="3.07067302001536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2916-498B-847A-3F0F8E1BD270}"/>
                </c:ext>
              </c:extLst>
            </c:dLbl>
            <c:dLbl>
              <c:idx val="15"/>
              <c:layout>
                <c:manualLayout>
                  <c:x val="-3.7305389221556885E-2"/>
                  <c:y val="-2.76031676230989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916-498B-847A-3F0F8E1BD270}"/>
                </c:ext>
              </c:extLst>
            </c:dLbl>
            <c:dLbl>
              <c:idx val="16"/>
              <c:layout>
                <c:manualLayout>
                  <c:x val="-2.3832335329341318E-2"/>
                  <c:y val="-7.39836729450418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916-498B-847A-3F0F8E1BD270}"/>
                </c:ext>
              </c:extLst>
            </c:dLbl>
            <c:dLbl>
              <c:idx val="18"/>
              <c:layout>
                <c:manualLayout>
                  <c:x val="-3.8802395209580946E-2"/>
                  <c:y val="-2.48749026041612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916-498B-847A-3F0F8E1BD270}"/>
                </c:ext>
              </c:extLst>
            </c:dLbl>
            <c:dLbl>
              <c:idx val="20"/>
              <c:layout>
                <c:manualLayout>
                  <c:x val="-4.3293413173652692E-2"/>
                  <c:y val="-4.94292877746015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916-498B-847A-3F0F8E1BD270}"/>
                </c:ext>
              </c:extLst>
            </c:dLbl>
            <c:dLbl>
              <c:idx val="21"/>
              <c:layout>
                <c:manualLayout>
                  <c:x val="-3.8802395209580835E-2"/>
                  <c:y val="5.97013129829108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916-498B-847A-3F0F8E1BD270}"/>
                </c:ext>
              </c:extLst>
            </c:dLbl>
            <c:dLbl>
              <c:idx val="22"/>
              <c:layout>
                <c:manualLayout>
                  <c:x val="-2.6826347305389221E-2"/>
                  <c:y val="-3.5787962679912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916-498B-847A-3F0F8E1BD270}"/>
                </c:ext>
              </c:extLst>
            </c:dLbl>
            <c:dLbl>
              <c:idx val="24"/>
              <c:layout>
                <c:manualLayout>
                  <c:x val="-4.8858621339997174E-2"/>
                  <c:y val="-2.21466375852233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2916-498B-847A-3F0F8E1BD270}"/>
                </c:ext>
              </c:extLst>
            </c:dLbl>
            <c:dLbl>
              <c:idx val="25"/>
              <c:layout>
                <c:manualLayout>
                  <c:x val="-1.0359281437125748E-2"/>
                  <c:y val="-2.21466375852234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916-498B-847A-3F0F8E1BD270}"/>
                </c:ext>
              </c:extLst>
            </c:dLbl>
            <c:dLbl>
              <c:idx val="27"/>
              <c:layout>
                <c:manualLayout>
                  <c:x val="-3.5337592531472485E-2"/>
                  <c:y val="-3.03314326420368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2916-498B-847A-3F0F8E1BD2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Sheet1!$A$2:$A$30</c:f>
              <c:strCache>
                <c:ptCount val="29"/>
                <c:pt idx="0">
                  <c:v>2021年1月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2022年1月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  <c:pt idx="21">
                  <c:v>10月</c:v>
                </c:pt>
                <c:pt idx="22">
                  <c:v>11月</c:v>
                </c:pt>
                <c:pt idx="23">
                  <c:v>12月</c:v>
                </c:pt>
                <c:pt idx="24">
                  <c:v>2023年1月</c:v>
                </c:pt>
                <c:pt idx="25">
                  <c:v>2月</c:v>
                </c:pt>
                <c:pt idx="26">
                  <c:v>3月</c:v>
                </c:pt>
                <c:pt idx="27">
                  <c:v>4月</c:v>
                </c:pt>
                <c:pt idx="28">
                  <c:v>5月</c:v>
                </c:pt>
              </c:strCache>
            </c:strRef>
          </c:cat>
          <c:val>
            <c:numRef>
              <c:f>Sheet1!$B$2:$B$30</c:f>
              <c:numCache>
                <c:formatCode>0.00%</c:formatCode>
                <c:ptCount val="29"/>
                <c:pt idx="0">
                  <c:v>9.35E-2</c:v>
                </c:pt>
                <c:pt idx="1">
                  <c:v>0.10730000000000001</c:v>
                </c:pt>
                <c:pt idx="2">
                  <c:v>8.9499999999999996E-2</c:v>
                </c:pt>
                <c:pt idx="3">
                  <c:v>8.9800000000000005E-2</c:v>
                </c:pt>
                <c:pt idx="4">
                  <c:v>9.2299999999999993E-2</c:v>
                </c:pt>
                <c:pt idx="5">
                  <c:v>9.2299999999999993E-2</c:v>
                </c:pt>
                <c:pt idx="6">
                  <c:v>9.6600000000000005E-2</c:v>
                </c:pt>
                <c:pt idx="7">
                  <c:v>8.9700000000000002E-2</c:v>
                </c:pt>
                <c:pt idx="8">
                  <c:v>8.5800000000000001E-2</c:v>
                </c:pt>
                <c:pt idx="9">
                  <c:v>7.8E-2</c:v>
                </c:pt>
                <c:pt idx="10">
                  <c:v>7.6600000000000001E-2</c:v>
                </c:pt>
                <c:pt idx="11">
                  <c:v>7.3800000000000004E-2</c:v>
                </c:pt>
                <c:pt idx="12">
                  <c:v>8.48E-2</c:v>
                </c:pt>
                <c:pt idx="13">
                  <c:v>8.2400000000000001E-2</c:v>
                </c:pt>
                <c:pt idx="14">
                  <c:v>7.8899999999999998E-2</c:v>
                </c:pt>
                <c:pt idx="15">
                  <c:v>9.2399999999999996E-2</c:v>
                </c:pt>
                <c:pt idx="16">
                  <c:v>6.4500000000000002E-2</c:v>
                </c:pt>
                <c:pt idx="17">
                  <c:v>6.3200000000000006E-2</c:v>
                </c:pt>
                <c:pt idx="18">
                  <c:v>6.7599999999999993E-2</c:v>
                </c:pt>
                <c:pt idx="19">
                  <c:v>6.6500000000000004E-2</c:v>
                </c:pt>
                <c:pt idx="20">
                  <c:v>6.4699999999999994E-2</c:v>
                </c:pt>
                <c:pt idx="21">
                  <c:v>6.9199999999999998E-2</c:v>
                </c:pt>
                <c:pt idx="22">
                  <c:v>5.9700000000000003E-2</c:v>
                </c:pt>
                <c:pt idx="23">
                  <c:v>4.1200000000000001E-2</c:v>
                </c:pt>
                <c:pt idx="24">
                  <c:v>0.10580000000000001</c:v>
                </c:pt>
                <c:pt idx="25">
                  <c:v>8.7999999999999995E-2</c:v>
                </c:pt>
                <c:pt idx="26">
                  <c:v>5.9799999999999999E-2</c:v>
                </c:pt>
                <c:pt idx="27">
                  <c:v>6.6199999999999995E-2</c:v>
                </c:pt>
                <c:pt idx="28">
                  <c:v>6.7699999999999996E-2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2023</a:t>
            </a:r>
            <a:r>
              <a:rPr lang="zh-CN" sz="2000" b="1" dirty="0"/>
              <a:t>年</a:t>
            </a:r>
            <a:r>
              <a:rPr lang="en-US" altLang="zh-CN" sz="2000" b="1" dirty="0"/>
              <a:t>5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1185126356007313"/>
          <c:y val="4.2187417335030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075978222842659"/>
          <c:y val="0.23077464023503894"/>
          <c:w val="0.72697392589752441"/>
          <c:h val="0.690681682586740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大众</c:v>
                </c:pt>
                <c:pt idx="1">
                  <c:v>迷你</c:v>
                </c:pt>
                <c:pt idx="2">
                  <c:v>丰田</c:v>
                </c:pt>
                <c:pt idx="3">
                  <c:v>沃尔沃</c:v>
                </c:pt>
                <c:pt idx="4">
                  <c:v>路虎</c:v>
                </c:pt>
                <c:pt idx="5">
                  <c:v>保时捷</c:v>
                </c:pt>
                <c:pt idx="6">
                  <c:v>雷克萨斯</c:v>
                </c:pt>
                <c:pt idx="7">
                  <c:v>宝马</c:v>
                </c:pt>
                <c:pt idx="8">
                  <c:v>奥迪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72</c:v>
                </c:pt>
                <c:pt idx="1">
                  <c:v>95</c:v>
                </c:pt>
                <c:pt idx="2">
                  <c:v>98</c:v>
                </c:pt>
                <c:pt idx="3">
                  <c:v>166</c:v>
                </c:pt>
                <c:pt idx="4">
                  <c:v>256</c:v>
                </c:pt>
                <c:pt idx="5">
                  <c:v>327</c:v>
                </c:pt>
                <c:pt idx="6">
                  <c:v>381</c:v>
                </c:pt>
                <c:pt idx="7">
                  <c:v>402</c:v>
                </c:pt>
                <c:pt idx="8">
                  <c:v>561</c:v>
                </c:pt>
                <c:pt idx="9">
                  <c:v>723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2023</a:t>
            </a:r>
            <a:r>
              <a:rPr lang="zh-CN" sz="2000" b="1" dirty="0"/>
              <a:t>年</a:t>
            </a:r>
            <a:r>
              <a:rPr lang="en-US" altLang="zh-CN" sz="2000" b="1" dirty="0"/>
              <a:t>4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3656923648087443"/>
          <c:y val="4.2187477575556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大众</c:v>
                </c:pt>
                <c:pt idx="1">
                  <c:v>丰田</c:v>
                </c:pt>
                <c:pt idx="2">
                  <c:v>迷你</c:v>
                </c:pt>
                <c:pt idx="3">
                  <c:v>沃尔沃</c:v>
                </c:pt>
                <c:pt idx="4">
                  <c:v>雷克萨斯</c:v>
                </c:pt>
                <c:pt idx="5">
                  <c:v>路虎</c:v>
                </c:pt>
                <c:pt idx="6">
                  <c:v>保时捷</c:v>
                </c:pt>
                <c:pt idx="7">
                  <c:v>宝马</c:v>
                </c:pt>
                <c:pt idx="8">
                  <c:v>奥迪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88</c:v>
                </c:pt>
                <c:pt idx="1">
                  <c:v>101</c:v>
                </c:pt>
                <c:pt idx="2">
                  <c:v>102</c:v>
                </c:pt>
                <c:pt idx="3">
                  <c:v>183</c:v>
                </c:pt>
                <c:pt idx="4">
                  <c:v>323</c:v>
                </c:pt>
                <c:pt idx="5">
                  <c:v>334</c:v>
                </c:pt>
                <c:pt idx="6">
                  <c:v>439</c:v>
                </c:pt>
                <c:pt idx="7">
                  <c:v>492</c:v>
                </c:pt>
                <c:pt idx="8">
                  <c:v>587</c:v>
                </c:pt>
                <c:pt idx="9">
                  <c:v>879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10990</c:v>
                </c:pt>
                <c:pt idx="1">
                  <c:v>7732</c:v>
                </c:pt>
                <c:pt idx="2">
                  <c:v>16926</c:v>
                </c:pt>
                <c:pt idx="3">
                  <c:v>13339</c:v>
                </c:pt>
                <c:pt idx="4">
                  <c:v>10778</c:v>
                </c:pt>
                <c:pt idx="5">
                  <c:v>22472</c:v>
                </c:pt>
                <c:pt idx="6">
                  <c:v>23283</c:v>
                </c:pt>
                <c:pt idx="7">
                  <c:v>22518</c:v>
                </c:pt>
                <c:pt idx="8">
                  <c:v>24310</c:v>
                </c:pt>
                <c:pt idx="9">
                  <c:v>16579</c:v>
                </c:pt>
                <c:pt idx="10">
                  <c:v>19641</c:v>
                </c:pt>
                <c:pt idx="11">
                  <c:v>25049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05-45B8-8FB6-6E147F0B573B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8351</c:v>
                </c:pt>
                <c:pt idx="1">
                  <c:v>13978</c:v>
                </c:pt>
                <c:pt idx="2">
                  <c:v>21556</c:v>
                </c:pt>
                <c:pt idx="3">
                  <c:v>21149</c:v>
                </c:pt>
                <c:pt idx="4">
                  <c:v>19044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B1-468D-97AE-97B8F704B0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11928</c:v>
                      </c:pt>
                      <c:pt idx="1">
                        <c:v>5696</c:v>
                      </c:pt>
                      <c:pt idx="2">
                        <c:v>9127</c:v>
                      </c:pt>
                      <c:pt idx="3">
                        <c:v>9790</c:v>
                      </c:pt>
                      <c:pt idx="4">
                        <c:v>11159</c:v>
                      </c:pt>
                      <c:pt idx="5">
                        <c:v>18196</c:v>
                      </c:pt>
                      <c:pt idx="6">
                        <c:v>17423</c:v>
                      </c:pt>
                      <c:pt idx="7">
                        <c:v>17547</c:v>
                      </c:pt>
                      <c:pt idx="8">
                        <c:v>19001</c:v>
                      </c:pt>
                      <c:pt idx="9">
                        <c:v>13534</c:v>
                      </c:pt>
                      <c:pt idx="10">
                        <c:v>14557</c:v>
                      </c:pt>
                      <c:pt idx="11">
                        <c:v>18680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2856222523422754"/>
          <c:h val="8.3325930576697321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2023/7/10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2023/7/10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2023/7/10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2023/7/10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2023/7/10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6917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2023/7/10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822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2023/7/10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2023/7/10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2023/7/10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2023/7/10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2023/7/10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2023/7/10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2023/7/10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2023/7/10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2023/7/10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2023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69155"/>
            <a:ext cx="4172504" cy="315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5.82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4.63%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135.19%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1.17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1-5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28.01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31.98%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1.22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9533814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63600" y="5368746"/>
            <a:ext cx="10464800" cy="789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北京二手车交易外迁率为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42.17%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，外迁率环比增长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.13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.84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1-5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月北京二手车外迁累计达到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11.12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A111BA-5912-E0C6-8FED-F87797C2D9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0135631"/>
              </p:ext>
            </p:extLst>
          </p:nvPr>
        </p:nvGraphicFramePr>
        <p:xfrm>
          <a:off x="639413" y="1473201"/>
          <a:ext cx="10577227" cy="3732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9406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4987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algn="just"/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五月份北京新车销售没能延续连续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个月的持续增长态势，汽车消费需求出现下降，但由于去年同期受疫情影响北京汽车消费处于低谷，因此虽然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月北京新车销量环比下降达到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15.13%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仍增长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94.82%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同比增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高于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66.92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月北京进口车消费需求依然低迷，奔驰、奥迪、宝马三大品牌依然占据进口车销售的前三位，但整体进口车销量的市场占有率依然只有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6.77%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，虽比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月略有增长但远未恢复到疫情前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10%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左右的市场份额。在国产新能源汽车持续冲击及进口车型缺乏热点车型的影响下，进口车销售难以再恢复之前的市场份额。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月底北京进行了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年新能源汽车指标的发放，北京各新能源汽车品牌进入销售冲刺阶段，但由于时间较短，主要的指标释放将在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月份，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月北京新能源汽车销售继续下滑，单月销量环比下降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10%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，降幅低于新车整体降幅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个百分点。市场占有率保持在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38.17%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，占有率低于去年同期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个百分点，但仍高于去年全年市场占有率。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月份北京的二手车销售受新车降价的影响仍未消除，整个市场都在观望和犹豫。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月北京的二手车销量继续下降，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4.63%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135.19%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1.17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，整体数据虽好于新车，但经销商对未来销售仍信心不足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六月份北将进入汽车销售旺销期，在汽车指标集中投放、名下多车指标转换获批等因素影响下，北京新能源汽车将进入指标集中释放时间，同时名下多车指标转换获批后也会增加二手车交易过户的数量。往年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6.18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各种促销活动也会进一步促进汽车消费，今年虽然整体消费复苏并不如预想，但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月份北京汽车销量应仍会保持同环比的同步正增长。</a:t>
            </a:r>
            <a:endParaRPr lang="en-US" altLang="zh-CN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8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1313343"/>
              </p:ext>
            </p:extLst>
          </p:nvPr>
        </p:nvGraphicFramePr>
        <p:xfrm>
          <a:off x="639413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569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4.99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.13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幅低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.43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94.82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高于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66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.92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en-US" altLang="zh-CN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月北京累计交易新车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23.04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20.02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万辆累计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15.08%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3.98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点。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8493353"/>
              </p:ext>
            </p:extLst>
          </p:nvPr>
        </p:nvGraphicFramePr>
        <p:xfrm>
          <a:off x="995680" y="1752748"/>
          <a:ext cx="10312400" cy="3266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4646227"/>
              </p:ext>
            </p:extLst>
          </p:nvPr>
        </p:nvGraphicFramePr>
        <p:xfrm>
          <a:off x="1156240" y="1493520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8660755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0101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866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3377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13.17%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104.42 %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1.69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3.25%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845843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793136" y="1787114"/>
            <a:ext cx="2921344" cy="2496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6.77%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，占有率环比上涨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0.15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0.32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2528195"/>
              </p:ext>
            </p:extLst>
          </p:nvPr>
        </p:nvGraphicFramePr>
        <p:xfrm>
          <a:off x="477520" y="1483360"/>
          <a:ext cx="848360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5077600"/>
              </p:ext>
            </p:extLst>
          </p:nvPr>
        </p:nvGraphicFramePr>
        <p:xfrm>
          <a:off x="1358284" y="1411550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4787083"/>
              </p:ext>
            </p:extLst>
          </p:nvPr>
        </p:nvGraphicFramePr>
        <p:xfrm>
          <a:off x="6091632" y="1454192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990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1.9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76.69%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38.17%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56.39%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。国产新能源汽车销售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1.87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辆，占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98%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1-5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8.4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44.44%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36.49%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5536483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1975808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5527422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10525267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59546</TotalTime>
  <Words>972</Words>
  <Application>Microsoft Office PowerPoint</Application>
  <PresentationFormat>宽屏</PresentationFormat>
  <Paragraphs>92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Meiryo UI</vt:lpstr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李 承桉</cp:lastModifiedBy>
  <cp:revision>126</cp:revision>
  <dcterms:created xsi:type="dcterms:W3CDTF">2021-12-26T04:02:55Z</dcterms:created>
  <dcterms:modified xsi:type="dcterms:W3CDTF">2023-07-10T02:44:27Z</dcterms:modified>
</cp:coreProperties>
</file>