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4.xml" ContentType="application/vnd.openxmlformats-officedocument.presentationml.tag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tags/tag5.xml" ContentType="application/vnd.openxmlformats-officedocument.presentationml.tags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2"/>
    <p:sldId id="323" r:id="rId3"/>
    <p:sldId id="332" r:id="rId4"/>
    <p:sldId id="341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>
          <p15:clr>
            <a:srgbClr val="A4A3A4"/>
          </p15:clr>
        </p15:guide>
        <p15:guide id="2" orient="horz" pos="582">
          <p15:clr>
            <a:srgbClr val="A4A3A4"/>
          </p15:clr>
        </p15:guide>
        <p15:guide id="3" orient="horz" pos="3836">
          <p15:clr>
            <a:srgbClr val="A4A3A4"/>
          </p15:clr>
        </p15:guide>
        <p15:guide id="4" pos="3828">
          <p15:clr>
            <a:srgbClr val="A4A3A4"/>
          </p15:clr>
        </p15:guide>
        <p15:guide id="5" pos="3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FFFF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1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82" y="162"/>
      </p:cViewPr>
      <p:guideLst>
        <p:guide orient="horz" pos="2273"/>
        <p:guide orient="horz" pos="582"/>
        <p:guide orient="horz" pos="3836"/>
        <p:guide pos="3828"/>
        <p:guide pos="3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nnie%20He\Documents\WeChat%20Files\anniecmc\FileStorage\File\2023-06\&#26376;&#24230;&#36827;&#21475;&#36710;&#38144;&#37327;&#36208;&#21183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27599;&#26376;&#25968;&#25454;&#20998;&#26512;\2023&#24180;4&#26376;&#25968;&#25454;\1-&#36827;&#21475;&#27773;&#36710;&#24211;&#23384;&#27700;&#24179;-202304&#26376;&#65288;PPT&#24211;&#23384;&#39029;&#20351;&#29992;&#25968;&#25454;&#65289;&#21103;&#2641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3382951554676699E-2"/>
          <c:y val="9.5731722389787194E-2"/>
          <c:w val="0.94710016955958498"/>
          <c:h val="0.80234803467316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Sheet1!$A$3:$A$16</c:f>
              <c:numCache>
                <c:formatCode>General</c:formatCod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numCache>
            </c:numRef>
          </c:cat>
          <c:val>
            <c:numRef>
              <c:f>Sheet1!$B$3:$B$16</c:f>
              <c:numCache>
                <c:formatCode>0.0</c:formatCode>
                <c:ptCount val="14"/>
                <c:pt idx="0">
                  <c:v>77.143100000000004</c:v>
                </c:pt>
                <c:pt idx="1">
                  <c:v>100.3459</c:v>
                </c:pt>
                <c:pt idx="2">
                  <c:v>109.1309</c:v>
                </c:pt>
                <c:pt idx="3">
                  <c:v>117.0581</c:v>
                </c:pt>
                <c:pt idx="4">
                  <c:v>142.29920000000001</c:v>
                </c:pt>
                <c:pt idx="5">
                  <c:v>107.8096</c:v>
                </c:pt>
                <c:pt idx="6">
                  <c:v>104.1275</c:v>
                </c:pt>
                <c:pt idx="7">
                  <c:v>121.5885</c:v>
                </c:pt>
                <c:pt idx="8">
                  <c:v>110.8443</c:v>
                </c:pt>
                <c:pt idx="9">
                  <c:v>105</c:v>
                </c:pt>
                <c:pt idx="10" formatCode="General">
                  <c:v>93</c:v>
                </c:pt>
                <c:pt idx="11" formatCode="General">
                  <c:v>94</c:v>
                </c:pt>
                <c:pt idx="12">
                  <c:v>87.8</c:v>
                </c:pt>
                <c:pt idx="13">
                  <c:v>28.3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8E-4166-B6B2-4C2DF2817287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Sheet1!$A$3:$A$16</c:f>
              <c:numCache>
                <c:formatCode>General</c:formatCod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numCache>
            </c:numRef>
          </c:cat>
          <c:val>
            <c:numRef>
              <c:f>Sheet1!$C$3:$C$16</c:f>
              <c:numCache>
                <c:formatCode>0.0%</c:formatCode>
                <c:ptCount val="14"/>
                <c:pt idx="0">
                  <c:v>0.93</c:v>
                </c:pt>
                <c:pt idx="1">
                  <c:v>0.30099999999999999</c:v>
                </c:pt>
                <c:pt idx="2">
                  <c:v>8.7999999999999995E-2</c:v>
                </c:pt>
                <c:pt idx="3">
                  <c:v>7.2999999999999995E-2</c:v>
                </c:pt>
                <c:pt idx="4">
                  <c:v>0.216</c:v>
                </c:pt>
                <c:pt idx="5">
                  <c:v>-0.24199999999999999</c:v>
                </c:pt>
                <c:pt idx="6">
                  <c:v>-3.4000000000000002E-2</c:v>
                </c:pt>
                <c:pt idx="7">
                  <c:v>0.16800000000000001</c:v>
                </c:pt>
                <c:pt idx="8">
                  <c:v>-8.7999999999999995E-2</c:v>
                </c:pt>
                <c:pt idx="9">
                  <c:v>-7.5999999999999998E-2</c:v>
                </c:pt>
                <c:pt idx="10">
                  <c:v>-0.114</c:v>
                </c:pt>
                <c:pt idx="11">
                  <c:v>6.0000000000000001E-3</c:v>
                </c:pt>
                <c:pt idx="12">
                  <c:v>-6.5000000000000002E-2</c:v>
                </c:pt>
                <c:pt idx="13">
                  <c:v>-0.26900000000000002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428E-4166-B6B2-4C2DF2817287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02"/>
          <c:y val="2.4701173532828798E-2"/>
          <c:w val="0.56199596774193294"/>
          <c:h val="9.62409392352562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4949298427E-2"/>
          <c:y val="0.16299458237658401"/>
          <c:w val="0.979032607488059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 YTD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29.9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00-44F1-B442-DAE7D21545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3.1289347771342201E-2"/>
                  <c:y val="6.61782420503547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100-44F1-B442-DAE7D21545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 YTD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1">
                  <c:v>0.125</c:v>
                </c:pt>
                <c:pt idx="2">
                  <c:v>0.13600000000000001</c:v>
                </c:pt>
                <c:pt idx="3">
                  <c:v>-0.107</c:v>
                </c:pt>
                <c:pt idx="4">
                  <c:v>-6.0000000000000001E-3</c:v>
                </c:pt>
                <c:pt idx="5">
                  <c:v>8.9999999999999993E-3</c:v>
                </c:pt>
                <c:pt idx="6">
                  <c:v>-0.02</c:v>
                </c:pt>
                <c:pt idx="7">
                  <c:v>2E-3</c:v>
                </c:pt>
                <c:pt idx="8">
                  <c:v>-0.10199999999999999</c:v>
                </c:pt>
                <c:pt idx="9">
                  <c:v>-6.0999999999999999E-2</c:v>
                </c:pt>
                <c:pt idx="10">
                  <c:v>-0.1076</c:v>
                </c:pt>
                <c:pt idx="11">
                  <c:v>1.2E-2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100-44F1-B442-DAE7D21545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399"/>
          <c:y val="5.2579224101179503E-2"/>
          <c:w val="0.54763951448561798"/>
          <c:h val="7.0335698120957094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[月度进口车销量走势.xlsx]Sheet1!$B$6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[月度进口车销量走势.xlsx]Sheet1!$C$3:$N$3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[月度进口车销量走势.xlsx]Sheet1!$C$6:$N$6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878-4F56-BD4A-A3D13396C022}"/>
            </c:ext>
          </c:extLst>
        </c:ser>
        <c:ser>
          <c:idx val="1"/>
          <c:order val="1"/>
          <c:tx>
            <c:strRef>
              <c:f>[月度进口车销量走势.xlsx]Sheet1!$B$7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[月度进口车销量走势.xlsx]Sheet1!$C$3:$N$3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[月度进口车销量走势.xlsx]Sheet1!$C$7:$N$7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78-4F56-BD4A-A3D13396C0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666315049226498E-2"/>
          <c:y val="0.19813372302082999"/>
          <c:w val="0.86177777777777798"/>
          <c:h val="0.76574074074074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cat>
            <c:strRef>
              <c:f>库存变化!$J$18:$J$27</c:f>
              <c:strCach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 YTD</c:v>
                </c:pt>
              </c:strCache>
            </c:strRef>
          </c:cat>
          <c:val>
            <c:numRef>
              <c:f>库存变化!$K$18:$K$27</c:f>
              <c:numCache>
                <c:formatCode>0.0_ </c:formatCode>
                <c:ptCount val="10"/>
                <c:pt idx="0">
                  <c:v>15.959199999999999</c:v>
                </c:pt>
                <c:pt idx="1">
                  <c:v>-4.9903999999999904</c:v>
                </c:pt>
                <c:pt idx="2">
                  <c:v>-7.9725000000000001</c:v>
                </c:pt>
                <c:pt idx="3">
                  <c:v>8.5184999999999995</c:v>
                </c:pt>
                <c:pt idx="4">
                  <c:v>4.3000000000006401E-3</c:v>
                </c:pt>
                <c:pt idx="5">
                  <c:v>-6.09</c:v>
                </c:pt>
                <c:pt idx="6">
                  <c:v>-6.72</c:v>
                </c:pt>
                <c:pt idx="7" formatCode="General">
                  <c:v>9.9999999999994302E-2</c:v>
                </c:pt>
                <c:pt idx="8" formatCode="General">
                  <c:v>11</c:v>
                </c:pt>
                <c:pt idx="9" formatCode="General">
                  <c:v>-1.3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4A-4373-BCD0-A6B5969FBE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库存变化!$L$17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19050" cap="rnd" cmpd="sng" algn="ctr">
              <a:solidFill>
                <a:schemeClr val="tx2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6350" cap="flat" cmpd="sng" algn="ctr">
                <a:solidFill>
                  <a:schemeClr val="accent4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库存变化!$J$18:$J$27</c:f>
              <c:strCach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 YTD</c:v>
                </c:pt>
              </c:strCache>
            </c:strRef>
          </c:cat>
          <c:val>
            <c:numRef>
              <c:f>库存变化!$L$18:$L$27</c:f>
              <c:numCache>
                <c:formatCode>General</c:formatCode>
                <c:ptCount val="10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formatCode="0.0_ ">
                  <c:v>3.11985635193775</c:v>
                </c:pt>
                <c:pt idx="8" formatCode="0.0_ ">
                  <c:v>5.1049029507460997</c:v>
                </c:pt>
                <c:pt idx="9" formatCode="0.0_ ">
                  <c:v>4.8965395650013601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34A-4373-BCD0-A6B5969FBE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895"/>
          <c:y val="7.2916666666666699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86270082540172E-2"/>
          <c:y val="0.164324989369215"/>
          <c:w val="0.979032607488060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B0C-4453-A247-17466B39653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Sheet1!$A$3:$A$11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Sheet1!$B$3:$B$11</c:f>
              <c:numCache>
                <c:formatCode>General</c:formatCode>
                <c:ptCount val="9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formatCode="0.00">
                  <c:v>37.11</c:v>
                </c:pt>
                <c:pt idx="7">
                  <c:v>40.19</c:v>
                </c:pt>
                <c:pt idx="8" formatCode="0.00_ ">
                  <c:v>43.6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0C-4453-A247-17466B39653C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75858623704E-2"/>
          <c:y val="0.10156586697313599"/>
          <c:w val="0.91412514050206095"/>
          <c:h val="0.8128429823301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奔驰</c:v>
                </c:pt>
                <c:pt idx="1">
                  <c:v>雷克萨斯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65287</c:v>
                </c:pt>
                <c:pt idx="1">
                  <c:v>70338</c:v>
                </c:pt>
                <c:pt idx="2">
                  <c:v>45643</c:v>
                </c:pt>
                <c:pt idx="3">
                  <c:v>31676</c:v>
                </c:pt>
                <c:pt idx="4">
                  <c:v>18730</c:v>
                </c:pt>
                <c:pt idx="5">
                  <c:v>14356</c:v>
                </c:pt>
                <c:pt idx="6">
                  <c:v>11103</c:v>
                </c:pt>
                <c:pt idx="7">
                  <c:v>7419</c:v>
                </c:pt>
                <c:pt idx="8">
                  <c:v>11505</c:v>
                </c:pt>
                <c:pt idx="9">
                  <c:v>3671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85-49F7-95B3-AE8CDAEEEA9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奔驰</c:v>
                </c:pt>
                <c:pt idx="1">
                  <c:v>雷克萨斯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69139</c:v>
                </c:pt>
                <c:pt idx="1">
                  <c:v>54160</c:v>
                </c:pt>
                <c:pt idx="2">
                  <c:v>42850</c:v>
                </c:pt>
                <c:pt idx="3">
                  <c:v>37156</c:v>
                </c:pt>
                <c:pt idx="4">
                  <c:v>23006</c:v>
                </c:pt>
                <c:pt idx="5">
                  <c:v>20884</c:v>
                </c:pt>
                <c:pt idx="6">
                  <c:v>12450</c:v>
                </c:pt>
                <c:pt idx="7">
                  <c:v>9099</c:v>
                </c:pt>
                <c:pt idx="8">
                  <c:v>6554</c:v>
                </c:pt>
                <c:pt idx="9">
                  <c:v>5701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85-49F7-95B3-AE8CDAEEEA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奔驰</c:v>
                </c:pt>
                <c:pt idx="1">
                  <c:v>雷克萨斯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5.9001026237995302E-2</c:v>
                </c:pt>
                <c:pt idx="1">
                  <c:v>-0.230003696437203</c:v>
                </c:pt>
                <c:pt idx="2">
                  <c:v>-6.1192296737725402E-2</c:v>
                </c:pt>
                <c:pt idx="3">
                  <c:v>0.17300164162141701</c:v>
                </c:pt>
                <c:pt idx="4">
                  <c:v>0.22829684997330499</c:v>
                </c:pt>
                <c:pt idx="5">
                  <c:v>0.454722764001114</c:v>
                </c:pt>
                <c:pt idx="6">
                  <c:v>0.12131856255066201</c:v>
                </c:pt>
                <c:pt idx="7">
                  <c:v>0.22644561261625601</c:v>
                </c:pt>
                <c:pt idx="8">
                  <c:v>-0.43033463711429798</c:v>
                </c:pt>
                <c:pt idx="9">
                  <c:v>0.55298283846363405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F085-49F7-95B3-AE8CDAEEEA91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75605719995004395"/>
          <c:y val="2.03993679069101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636845499268899E-2"/>
          <c:y val="7.9064772081931897E-2"/>
          <c:w val="0.96975550725205195"/>
          <c:h val="0.79547960355309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131938</c:v>
                </c:pt>
                <c:pt idx="1">
                  <c:v>87890</c:v>
                </c:pt>
                <c:pt idx="2">
                  <c:v>12525</c:v>
                </c:pt>
                <c:pt idx="3">
                  <c:v>10741</c:v>
                </c:pt>
                <c:pt idx="4">
                  <c:v>10416</c:v>
                </c:pt>
                <c:pt idx="5">
                  <c:v>5813</c:v>
                </c:pt>
                <c:pt idx="6">
                  <c:v>4553</c:v>
                </c:pt>
                <c:pt idx="7">
                  <c:v>151518</c:v>
                </c:pt>
                <c:pt idx="8">
                  <c:v>12410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73-41EA-B7ED-03D0C22AFF4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132077</c:v>
                </c:pt>
                <c:pt idx="1">
                  <c:v>80678</c:v>
                </c:pt>
                <c:pt idx="2">
                  <c:v>14093</c:v>
                </c:pt>
                <c:pt idx="3">
                  <c:v>7106</c:v>
                </c:pt>
                <c:pt idx="4">
                  <c:v>15921</c:v>
                </c:pt>
                <c:pt idx="5">
                  <c:v>5446</c:v>
                </c:pt>
                <c:pt idx="6">
                  <c:v>8833</c:v>
                </c:pt>
                <c:pt idx="7">
                  <c:v>156267</c:v>
                </c:pt>
                <c:pt idx="8">
                  <c:v>11035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73-41EA-B7ED-03D0C22AFF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86767978635468E-2"/>
                  <c:y val="-6.873760740251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273-41EA-B7ED-03D0C22AFF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0.0%</c:formatCode>
                <c:ptCount val="9"/>
                <c:pt idx="0">
                  <c:v>1.1000000000000001E-3</c:v>
                </c:pt>
                <c:pt idx="1">
                  <c:v>-8.2100000000000006E-2</c:v>
                </c:pt>
                <c:pt idx="2">
                  <c:v>0.12520000000000001</c:v>
                </c:pt>
                <c:pt idx="3">
                  <c:v>-0.33839999999999998</c:v>
                </c:pt>
                <c:pt idx="4">
                  <c:v>0.52849999999999997</c:v>
                </c:pt>
                <c:pt idx="5">
                  <c:v>-6.3100000000000003E-2</c:v>
                </c:pt>
                <c:pt idx="6">
                  <c:v>0.94</c:v>
                </c:pt>
                <c:pt idx="7">
                  <c:v>3.1300000000000001E-2</c:v>
                </c:pt>
                <c:pt idx="8">
                  <c:v>-0.1108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273-41EA-B7ED-03D0C22AFF4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02"/>
          <c:y val="3.0960964394608301E-2"/>
          <c:w val="0.35688773644549499"/>
          <c:h val="7.4169384549277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364443666257797E-2"/>
          <c:y val="2.8779354991396298E-2"/>
          <c:w val="0.82957987704159897"/>
          <c:h val="0.862697773889390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Sheet1!$B$2:$B$14</c:f>
              <c:numCache>
                <c:formatCode>0.0%</c:formatCode>
                <c:ptCount val="13"/>
                <c:pt idx="0">
                  <c:v>1.5759011483895399E-2</c:v>
                </c:pt>
                <c:pt idx="1">
                  <c:v>1.8188278415678601E-2</c:v>
                </c:pt>
                <c:pt idx="2">
                  <c:v>1.34902358978078E-2</c:v>
                </c:pt>
                <c:pt idx="3">
                  <c:v>1.5927633359739998E-2</c:v>
                </c:pt>
                <c:pt idx="4">
                  <c:v>1.8741907286130299E-2</c:v>
                </c:pt>
                <c:pt idx="5">
                  <c:v>3.4307400526999002E-2</c:v>
                </c:pt>
                <c:pt idx="6">
                  <c:v>3.29121936187756E-2</c:v>
                </c:pt>
                <c:pt idx="7">
                  <c:v>3.3957876644653703E-2</c:v>
                </c:pt>
                <c:pt idx="8">
                  <c:v>5.0336908666277998E-2</c:v>
                </c:pt>
                <c:pt idx="9">
                  <c:v>1.6686671067634901E-2</c:v>
                </c:pt>
                <c:pt idx="10">
                  <c:v>1.1948559751849899E-2</c:v>
                </c:pt>
                <c:pt idx="11">
                  <c:v>1.4102367145859E-2</c:v>
                </c:pt>
                <c:pt idx="12">
                  <c:v>2.5999999999999999E-2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DA-4209-AA61-35448CF8966F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0">
                  <c:v>2.90817980359338E-2</c:v>
                </c:pt>
                <c:pt idx="1">
                  <c:v>4.4945207016494002E-2</c:v>
                </c:pt>
                <c:pt idx="2">
                  <c:v>3.7051523479693399E-2</c:v>
                </c:pt>
                <c:pt idx="3">
                  <c:v>3.3701137566625003E-2</c:v>
                </c:pt>
                <c:pt idx="4">
                  <c:v>6.0873101572031602E-2</c:v>
                </c:pt>
                <c:pt idx="5">
                  <c:v>5.7923250915252703E-2</c:v>
                </c:pt>
                <c:pt idx="6">
                  <c:v>6.00902799177154E-2</c:v>
                </c:pt>
                <c:pt idx="7">
                  <c:v>5.4947862811869502E-2</c:v>
                </c:pt>
                <c:pt idx="8">
                  <c:v>6.2645519865808796E-2</c:v>
                </c:pt>
                <c:pt idx="9">
                  <c:v>6.3680009602112495E-2</c:v>
                </c:pt>
                <c:pt idx="10">
                  <c:v>5.6972087372179403E-2</c:v>
                </c:pt>
                <c:pt idx="11">
                  <c:v>3.81032107882067E-2</c:v>
                </c:pt>
                <c:pt idx="12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DA-4209-AA61-35448CF8966F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Sheet1!$D$2:$D$14</c:f>
              <c:numCache>
                <c:formatCode>0.0%</c:formatCode>
                <c:ptCount val="13"/>
                <c:pt idx="0">
                  <c:v>0.217189962345544</c:v>
                </c:pt>
                <c:pt idx="1">
                  <c:v>0.30449096757302602</c:v>
                </c:pt>
                <c:pt idx="2">
                  <c:v>0.36089575718956901</c:v>
                </c:pt>
                <c:pt idx="3">
                  <c:v>0.34611460129898303</c:v>
                </c:pt>
                <c:pt idx="4">
                  <c:v>0.37545424373734998</c:v>
                </c:pt>
                <c:pt idx="5">
                  <c:v>0.41618539793086801</c:v>
                </c:pt>
                <c:pt idx="6">
                  <c:v>0.44875948397198301</c:v>
                </c:pt>
                <c:pt idx="7">
                  <c:v>0.46784590002711401</c:v>
                </c:pt>
                <c:pt idx="8">
                  <c:v>0.46150407187384901</c:v>
                </c:pt>
                <c:pt idx="9">
                  <c:v>0.44498889755746301</c:v>
                </c:pt>
                <c:pt idx="10">
                  <c:v>0.49433132895116499</c:v>
                </c:pt>
                <c:pt idx="11">
                  <c:v>0.47728935630609598</c:v>
                </c:pt>
                <c:pt idx="12">
                  <c:v>0.40799999999999997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DA-4209-AA61-35448CF8966F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Sheet1!$E$2:$E$14</c:f>
              <c:numCache>
                <c:formatCode>0.0%</c:formatCode>
                <c:ptCount val="13"/>
                <c:pt idx="0">
                  <c:v>0.21904516292126799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0.17830687230825301</c:v>
                </c:pt>
                <c:pt idx="4">
                  <c:v>0.141470688599382</c:v>
                </c:pt>
                <c:pt idx="5">
                  <c:v>8.7295865623032501E-2</c:v>
                </c:pt>
                <c:pt idx="6">
                  <c:v>6.7078645134961798E-2</c:v>
                </c:pt>
                <c:pt idx="7">
                  <c:v>6.4003970606482594E-2</c:v>
                </c:pt>
                <c:pt idx="8">
                  <c:v>7.1897096219255302E-2</c:v>
                </c:pt>
                <c:pt idx="9">
                  <c:v>0.10078617295805101</c:v>
                </c:pt>
                <c:pt idx="10">
                  <c:v>0.133382812857719</c:v>
                </c:pt>
                <c:pt idx="11">
                  <c:v>0.14866983119341501</c:v>
                </c:pt>
                <c:pt idx="12">
                  <c:v>0.182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8DA-4209-AA61-35448CF8966F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Sheet1!$F$2:$F$14</c:f>
              <c:numCache>
                <c:formatCode>0.0%</c:formatCode>
                <c:ptCount val="13"/>
                <c:pt idx="0">
                  <c:v>0.32900555133095299</c:v>
                </c:pt>
                <c:pt idx="1">
                  <c:v>0.311562628567154</c:v>
                </c:pt>
                <c:pt idx="2">
                  <c:v>0.31419539947037201</c:v>
                </c:pt>
                <c:pt idx="3">
                  <c:v>0.34547545523214002</c:v>
                </c:pt>
                <c:pt idx="4">
                  <c:v>0.33483571498688802</c:v>
                </c:pt>
                <c:pt idx="5">
                  <c:v>0.31984291077549698</c:v>
                </c:pt>
                <c:pt idx="6">
                  <c:v>0.295759175820973</c:v>
                </c:pt>
                <c:pt idx="7">
                  <c:v>0.27288360700186998</c:v>
                </c:pt>
                <c:pt idx="8">
                  <c:v>0.238477330195529</c:v>
                </c:pt>
                <c:pt idx="9">
                  <c:v>0.27729100402088502</c:v>
                </c:pt>
                <c:pt idx="10">
                  <c:v>0.26416848310473001</c:v>
                </c:pt>
                <c:pt idx="11">
                  <c:v>0.26851781934076102</c:v>
                </c:pt>
                <c:pt idx="12">
                  <c:v>0.30099999999999999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8DA-4209-AA61-35448CF8966F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Sheet1!$G$2:$G$14</c:f>
              <c:numCache>
                <c:formatCode>0.0%</c:formatCode>
                <c:ptCount val="13"/>
                <c:pt idx="0">
                  <c:v>0.136664063949375</c:v>
                </c:pt>
                <c:pt idx="1">
                  <c:v>0.11167109249354799</c:v>
                </c:pt>
                <c:pt idx="2">
                  <c:v>8.4122292822044406E-2</c:v>
                </c:pt>
                <c:pt idx="3">
                  <c:v>6.4254728759730706E-2</c:v>
                </c:pt>
                <c:pt idx="4">
                  <c:v>5.8379727664109697E-2</c:v>
                </c:pt>
                <c:pt idx="5">
                  <c:v>6.7285644330097205E-2</c:v>
                </c:pt>
                <c:pt idx="6">
                  <c:v>7.9521283240749197E-2</c:v>
                </c:pt>
                <c:pt idx="7">
                  <c:v>9.0890123575935594E-2</c:v>
                </c:pt>
                <c:pt idx="8">
                  <c:v>9.76248296679912E-2</c:v>
                </c:pt>
                <c:pt idx="9">
                  <c:v>8.0912800816179603E-2</c:v>
                </c:pt>
                <c:pt idx="10">
                  <c:v>3.3308167635492797E-2</c:v>
                </c:pt>
                <c:pt idx="11">
                  <c:v>4.2822660650073299E-2</c:v>
                </c:pt>
                <c:pt idx="12">
                  <c:v>4.2000000000000003E-2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8DA-4209-AA61-35448CF8966F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Sheet1!$H$2:$H$14</c:f>
              <c:numCache>
                <c:formatCode>0.0%</c:formatCode>
                <c:ptCount val="13"/>
                <c:pt idx="0">
                  <c:v>5.3254449933029302E-2</c:v>
                </c:pt>
                <c:pt idx="1">
                  <c:v>4.03046340277518E-2</c:v>
                </c:pt>
                <c:pt idx="2">
                  <c:v>2.2595972442756702E-2</c:v>
                </c:pt>
                <c:pt idx="3">
                  <c:v>1.6219571474528401E-2</c:v>
                </c:pt>
                <c:pt idx="4">
                  <c:v>1.0244616154108601E-2</c:v>
                </c:pt>
                <c:pt idx="5">
                  <c:v>1.7159529898253398E-2</c:v>
                </c:pt>
                <c:pt idx="6">
                  <c:v>1.5878938294842201E-2</c:v>
                </c:pt>
                <c:pt idx="7">
                  <c:v>1.54706593320741E-2</c:v>
                </c:pt>
                <c:pt idx="8">
                  <c:v>1.7514243511289301E-2</c:v>
                </c:pt>
                <c:pt idx="9">
                  <c:v>1.5654443977675101E-2</c:v>
                </c:pt>
                <c:pt idx="10">
                  <c:v>5.8885603268630203E-3</c:v>
                </c:pt>
                <c:pt idx="11">
                  <c:v>1.0494754575587999E-2</c:v>
                </c:pt>
                <c:pt idx="12">
                  <c:v>1.2E-2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8DA-4209-AA61-35448CF896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098"/>
          <c:y val="4.2166016016547202E-2"/>
          <c:w val="7.6996765429642997E-2"/>
          <c:h val="0.8542225602135400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520689645508503E-2"/>
          <c:y val="4.8982564158797801E-2"/>
          <c:w val="0.86586977784379604"/>
          <c:h val="0.774240182168468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16725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9F-4BD8-9D14-DDE06B69E609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2.5982215172313299E-2"/>
                  <c:y val="-3.2223030382214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9F-4BD8-9D14-DDE06B69E60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/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29F-4BD8-9D14-DDE06B69E60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/>
                      <a:t>71.0%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29F-4BD8-9D14-DDE06B69E6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Sheet1!$C$2:$C$10</c:f>
              <c:numCache>
                <c:formatCode>0.0%</c:formatCode>
                <c:ptCount val="9"/>
                <c:pt idx="1">
                  <c:v>2.7912552891396301</c:v>
                </c:pt>
                <c:pt idx="2">
                  <c:v>0.28149801587301598</c:v>
                </c:pt>
                <c:pt idx="3">
                  <c:v>7.2575962841114905E-4</c:v>
                </c:pt>
                <c:pt idx="4">
                  <c:v>1.91094135280182</c:v>
                </c:pt>
                <c:pt idx="5">
                  <c:v>-0.54262793362897999</c:v>
                </c:pt>
                <c:pt idx="6">
                  <c:v>0.26200000000000001</c:v>
                </c:pt>
                <c:pt idx="7" formatCode="0.00%">
                  <c:v>-0.105381294964029</c:v>
                </c:pt>
                <c:pt idx="8" formatCode="0.00%">
                  <c:v>0.71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029F-4BD8-9D14-DDE06B69E609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698"/>
          <c:y val="0.91323391181350599"/>
          <c:w val="0.41608490394629799"/>
          <c:h val="6.7094165261191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  <a:t>2023/7/7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  <a:t>2023/7/7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chart" Target="../charts/chart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1206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685657"/>
            <a:ext cx="12191999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2023-5</a:t>
            </a: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67124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汇报人：王存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67124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2023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21" name="文本框 1"/>
          <p:cNvSpPr/>
          <p:nvPr/>
        </p:nvSpPr>
        <p:spPr>
          <a:xfrm>
            <a:off x="3638631" y="3523220"/>
            <a:ext cx="474853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占比下降到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40%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的边缘，相比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年下滑近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7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个百分点，但仍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排量区间占比超过三成，相比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年提升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3.2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区间占比达到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18.2%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11505" y="2944495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2011-2023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882477"/>
            <a:ext cx="11238624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2023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1-5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16725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辆，同比上涨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71%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。插电混合和纯电动汽车均保持快速增长态势，同比增长分别达到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49%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106%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。插电混合车型中保时捷卡宴，雷克萨斯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NX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和沃尔沃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XC90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增量较大；纯电车型中保时捷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Taycan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，特斯拉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Model X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，宝马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i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系和雷克萨斯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RZ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增量贡献居前。</a:t>
            </a:r>
            <a:endParaRPr lang="zh-CN" altLang="en-US" b="1" kern="100" dirty="0">
              <a:solidFill>
                <a:prstClr val="black"/>
              </a:solidFill>
              <a:latin typeface="等线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9081" y="265642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1782729" y="300836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6296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联系人：王存</a:t>
            </a: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010-81163518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13693394592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供给：汽车进口量历经三年的下滑后，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年微下滑，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年加速下滑，进入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期，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28.4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26.9%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1238.2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21.7%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月当月进口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5.8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18.31%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，降幅有所放缓。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163854" y="248610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42201" y="310867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需求：近年来，进口车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29.9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万辆，同比微涨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1.2%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259369" y="281894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需求：从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2022-2023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年进口汽车月度销量走势来看，市场出现回暖迹象，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2-4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月销量同比均实现增长，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月高增长由于春节因素，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月高增长是由于去年基数较低。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7104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年进口汽车月度销量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329055" y="568579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4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-36.5%   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37.0%   0.7%    30.1%   11.6%</a:t>
                      </a:r>
                      <a:endParaRPr lang="en-US" sz="1400" b="1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图表 2"/>
          <p:cNvGraphicFramePr/>
          <p:nvPr>
            <p:custDataLst>
              <p:tags r:id="rId2"/>
            </p:custDataLst>
          </p:nvPr>
        </p:nvGraphicFramePr>
        <p:xfrm>
          <a:off x="1329055" y="2734945"/>
          <a:ext cx="9495790" cy="2950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年开局如预期进入去库存周期，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1-5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月进口车供给小于需求，库存绝对量减少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万辆，库存深度相比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年底，小幅下降至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个月，仍处于高位。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3" name="图表 2"/>
          <p:cNvGraphicFramePr/>
          <p:nvPr>
            <p:custDataLst>
              <p:tags r:id="rId1"/>
            </p:custDataLst>
          </p:nvPr>
        </p:nvGraphicFramePr>
        <p:xfrm>
          <a:off x="1398270" y="3199765"/>
          <a:ext cx="9775825" cy="3016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05271" y="2800734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2015-2023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3179927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683990" y="994591"/>
            <a:ext cx="1107757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43.6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万元，一是消费升级趋势，二是低价产品国产化趋势，三是汇率近期有所贬值。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49436" y="97758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（五）品牌结构：进口汽车市场整体出现回暖迹象，非豪华汽车本月销量同比上升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8.99%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月累计同比上涨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15.18%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。超豪华汽车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本月销量同比也呈上涨趋势，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月累计同比上涨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13.71%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。豪华车仍然是销量主力，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月销售同比增长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11.97%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1-5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月累计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占比为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89.27%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6590" y="272224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508125" y="3200400"/>
          <a:ext cx="9238615" cy="2847975"/>
        </p:xfrm>
        <a:graphic>
          <a:graphicData uri="http://schemas.openxmlformats.org/drawingml/2006/table">
            <a:tbl>
              <a:tblPr/>
              <a:tblGrid>
                <a:gridCol w="899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04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2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80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29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17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204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171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695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ang="5400000" scaled="0"/>
                    </a:gra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5月(辆)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1-5月累计(辆)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5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5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597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623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4.36%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3005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3417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13.71%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1.14%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95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49270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55168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11.97%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90.23%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267926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267241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-0.26%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89.27%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95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4907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5348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8.99%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8.75%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24935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28721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15.18%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9.59%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44895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709" y="937556"/>
            <a:ext cx="11170703" cy="138227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月，前十大品牌中七个品牌（奔驰、保时捷、奥迪、路虎、丰田、沃尔沃、大众）均实现正增长；排名第一的奔驰销量为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69139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辆，同比上升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5.9%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，车型国产导致宝马和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MINI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销量分别下滑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6.1%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主力车型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ES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系列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销量疲软拖累雷克萨斯下滑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23%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801620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月，两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大车型出现不同程度的上升，轿车和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分别微涨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0.1%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3.1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降幅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11.1%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。轿车中的小众车型表现出色，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跑车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”Cabrio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、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Coupe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同比增长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52.9%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12.5%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054475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2021-2023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31914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47*22"/>
  <p:tag name="TABLE_ENDDRAG_RECT" val="104*447*747*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38.9968503937007,&quot;width&quot;:19201.66456692913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e1e9a53-2d99-4d8c-84fa-5747e479066c}"/>
  <p:tag name="TABLE_ENDDRAG_ORIGIN_RECT" val="727*224"/>
  <p:tag name="TABLE_ENDDRAG_RECT" val="118*252*727*224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928</Words>
  <Application>Microsoft Office PowerPoint</Application>
  <PresentationFormat>宽屏</PresentationFormat>
  <Paragraphs>90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锐字云字库美黑GB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李 承桉</cp:lastModifiedBy>
  <cp:revision>373</cp:revision>
  <dcterms:created xsi:type="dcterms:W3CDTF">2021-11-13T06:30:00Z</dcterms:created>
  <dcterms:modified xsi:type="dcterms:W3CDTF">2023-07-07T11:42:04Z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  <property fmtid="{D5CDD505-2E9C-101B-9397-08002B2CF9AE}" pid="3" name="ICV">
    <vt:lpwstr>8FDF9BDE61B24B2E9C262015A4BD8C27_13</vt:lpwstr>
  </property>
</Properties>
</file>