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31" r:id="rId5"/>
    <p:sldId id="394" r:id="rId6"/>
    <p:sldId id="386" r:id="rId7"/>
    <p:sldId id="387" r:id="rId8"/>
    <p:sldId id="388" r:id="rId9"/>
    <p:sldId id="385" r:id="rId10"/>
    <p:sldId id="391" r:id="rId11"/>
    <p:sldId id="390" r:id="rId12"/>
    <p:sldId id="392" r:id="rId13"/>
    <p:sldId id="393" r:id="rId14"/>
    <p:sldId id="389"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2023/6/18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2023/6/18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cstate="print"/>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2023/6/18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2023/6/18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cstate="print"/>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cstate="print"/>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2023/6/18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2023/6/18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2023/6/18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2023/6/18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2023/6/18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2023/6/18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2023/6/18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2023/6/18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2023/6/18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2023/6/18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2023</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noProof="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6</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关于我国汽车产品出口现状及其进一步</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促进海外市场发展的相关政策分析和建议</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进一步促进汽车企业海外市场发展的相关政策分析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关于推进对外贸易创新发展的实施</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意见有关积极推进二手车出口的政策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关于推进对外贸易创新发展的实施意见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从九个方面提出了推进对外贸易创新发展的具体举措：一是创新开拓方式，优化国际市场布局；二是发挥比较优势，优化国内区域布局；三是加强分类指导，优化经营主体；四是创新要素投入，优化商品结构；五是创新发展模式，优化贸易方式；六是创新运营方式，推进国家外贸转型升级基地建设；七是创新服务模式，推进贸易促进平台建设；八是创新服务渠道，推进国际营销体系建设；九是创新业态模式，培育外贸新动能。上述九个方面中，与汽车产品出口直接相关的意见有以下两点：一是在“创新服务渠道，推进国际营销体系建设”中提出，重点推动汽车、机床等行业品牌企业建设国际营销服务网点；二是在“创新业态模式，培育外贸新动能”中提出，积极推进二手车出口。建立健全二手车出口管理与促进体系，扩大二手车出口业务，完善质量检测标准，实行全国统一的出口检测规范。强化二手车境外售后服务体系建设，鼓励有条件的企业在重点市场建立公共备品备件库，提高售后服务质量。培育和支持二手车出口行业组织发展。</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进一步促进汽车企业海外市场发展的相关政策分析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区域全面经济伙伴关系协定（</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RCEP</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）生效实施为我国汽车产品出口带来新机遇</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区域全面经济伙伴关系协定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RCEP</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）正式生效实施。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RCEP</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的签署将为我国外贸发展提供更加稳定可靠的环境，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RCEP</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对贸易和投资的促进将进一步挖掘我国的进出口潜力，促进我国传统外贸企业的转型升级。同时，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RCEP</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的生效实施将显著推动中国与其他成员方深层次的经济融合，从而为中国跨国公司的发展提供了更多的机会。作为“一带一路”倡议合作的重点和优先地区，东盟已成为中国最大的贸易伙伴国家，中国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东盟汽车贸易规模和投资合作水平不断提升。</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据中汽中心统计，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年我国对东盟十国汽车出口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，占汽车出口总量的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年提升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个百分点。泰国、菲律宾、印尼、越南和马来西亚是主要目标国家，共出口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倍，占出口东盟总量的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随着</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RCEP</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生效实施，上汽、长城、比亚迪等自主品牌汽车企业积极开拓东盟市场，充分利用区域成分累计原则及部分产品降税安排等优惠条件，扩大新能源汽车等优势产品出口，完善区域汽车产业链供应链布局。目前，东盟电动汽车产业发展处于初级阶段，但市场潜力很大，有望进入快速增长期，这将为我国电动汽车出口带来新机遇。</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进一步促进汽车企业海外市场发展的相关政策分析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关于推动外贸稳规模优结构的</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意见有关培育汽车出口优势的政策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关于推动外贸稳规模优结构的意见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提出强化贸易促进拓展市场、稳定和扩大重点产品进出口规模、加大财政金融支持力度、加快对外贸易创新发展、优化外贸发展环境等五方面共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条意见。其中在稳定和扩大重点产品进出口规模</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方面提出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，培育汽车出口优势。各地方、商</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协会，组织</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企业与航运企业进行直客对接，引导汽车企业与航运企业签订中长期协议。鼓励中资银行及其境外机构在依法合规、风险可控前提下，创新金融产品和服务，为汽车企业在海外提供金融支持。各地方进一步支持汽车企业建立和完善国际营销服务体系，提升在海外开展品牌宣传、展示销售、售后服务方面的能力。同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发布相关国别贸易指南，想方设法稳住对发达经济体出口，引导企业深入开拓发展中国家市场和东盟等区域市场。支持外贸大省发挥好稳外贸主力军作用；进一步扩大出口信用保险承保规模和覆盖面；加快推进一批“两头在外”重点保税维修试点项目落地，强化全生命周期服务保障；帮助企业积极应对不合理贸易限制措施；提升口岸通关效率、强化疏导分流、补齐通道短板、提升口岸过货能力等重要政策措施。</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进一步促进汽车企业海外市场发展的相关政策分析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建议国家有关部委</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出台新时期进一步</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促进我国汽车产品出口持续健康发展的意见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日，商务部等六部委联合印发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关于促进我国汽车产品出口持续健康发展的意见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发布实施以来，为促进我国汽车及零部件出口持续健康稳定发展发挥了重要作用。但是，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实施至今已有十几年时间，确定的发展目标分别为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年。期间国内国际形势发生了深刻变化。目前，我国汽车产品出口进入快速增长阶段，但仍面临诸多问题和困难，主要是海外经济形势复杂严峻、国际金融环境恶化、运力紧张且运费高昂、关税壁垒依然较高等。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今年两会期间，汽车界代表委员提出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关于支持自主新能源汽车参与全球竞争的提案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加速推进与有关国家开展关税和自贸协议谈判，支持中国车企走出去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的建议等。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月，中国汽车工业协会在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我国汽车出口形势分析及建议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提出关于</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汽车出口运输、金融支持及管理、推动贸易协议落实、推动标准制定及认证、加强二手车出口授权管理等方面的建议。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月，中国汽车技术中心也围绕中国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东盟汽车产业合作展望提出建议。因此，建议有关部委吸纳各方面意见建议，在深入调查研究的基础上，尽快</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出台新时期进一步</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促进我国汽车产品出口持续健康发展的意见。</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95655"/>
            <a:ext cx="8555878"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日，在商务部例行新闻发布会上，商务部新闻发言人束珏婷在答记者问时表示，近年来，我国汽车出口稳中向好，产品结构持续优化。目前，我国汽车出口主要呈现三个方面特点：一是贸易规模逐步扩大。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年，汽车出口增量连续两年均在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万辆以上。今年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月，我国汽车出口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149.4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76.5%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。二是市场日益多元。今年前四个月，我国汽车出口至全球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个国家和地区，其中向“一带一路”沿线国家出口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136.4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亿美元，增长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倍，占比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45.9%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；向发达经济体出口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124.1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亿美元，增长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倍，占比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。三是新能源汽车贡献重要的增量。今年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月，新能源汽车出口占汽车整体出口金额的比重提升至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，对汽车出口增长贡献率达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近年来，中国品牌汽车企业加快海外市场布局，通过海外建厂、联合海外销售渠道、独立建设海外销售渠道等方式加快市场开拓，促使我国汽车出口量持续攀升。但是，汽车产品出口在发展质量和效益方面仍有较大提升空间，在运输保障、金融服务、海外售后服务等方面仍存在一些困难问题。因此，有必要对我国汽车产品出口现状，以及进一步促进海外市场发展的相关政策进行认真分析，并提出意见建议。</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我国汽车产品出口发展现状分析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我国汽车产品出口的总体情况</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近年来，我国汽车企业不断加快“走出去”步伐。根据中汽协会数据，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年，我国汽车整车出口实现跨越式发展。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年汽车整车出口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倍。其中新能源汽车出口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年汽车整车出口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54.4%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。其中新能源汽车出口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67.9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月，汽车整车出口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175.8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45.7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年我国汽车出口有望再上新台阶。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我国汽车出口实现跨越式增长得益于以下三个方面：一是国家推动开放型经济向更高层次发展，为汽车企业拓展海外市场提供了强有力保障。中国品牌汽车企业加快海外市场布局，促使我国汽车出口量持续攀升。二是海外市场因疫情所致供应链短缺给我国汽车出口带来良好机遇。中国疫情防控得当，生产秩序总体稳定，促使我国汽车海外市场持续增长。三是我国汽车产品国际竞争力不断提升，新能源汽车出口优势明显。我国新能源汽车电池、电机和电控技术不断进步。动力电池已基本解决续航里程、安全、寿命等关键问题，能量密度等核心指标持续改善，与整车产品匹配性越来越好。</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我国汽车产品出口发展现状分析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80489"/>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年我国十大汽车集团整车销量和整车出口情况              </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单位：万辆</a:t>
            </a:r>
            <a:endPar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534297" y="1129552"/>
          <a:ext cx="8093334" cy="3288428"/>
        </p:xfrm>
        <a:graphic>
          <a:graphicData uri="http://schemas.openxmlformats.org/drawingml/2006/table">
            <a:tbl>
              <a:tblPr firstRow="1" bandRow="1">
                <a:tableStyleId>{5C22544A-7EE6-4342-B048-85BDC9FD1C3A}</a:tableStyleId>
              </a:tblPr>
              <a:tblGrid>
                <a:gridCol w="552225"/>
                <a:gridCol w="1151069"/>
                <a:gridCol w="1597510"/>
                <a:gridCol w="1597510"/>
                <a:gridCol w="1597510"/>
                <a:gridCol w="1597510"/>
              </a:tblGrid>
              <a:tr h="298948">
                <a:tc>
                  <a:txBody>
                    <a:bodyPr/>
                    <a:lstStyle/>
                    <a:p>
                      <a:pPr algn="ctr"/>
                      <a:r>
                        <a:rPr lang="zh-CN" altLang="en-US" sz="1200" dirty="0" smtClean="0"/>
                        <a:t>序号</a:t>
                      </a:r>
                      <a:endParaRPr lang="zh-CN" altLang="en-US" sz="1200" dirty="0"/>
                    </a:p>
                  </a:txBody>
                  <a:tcPr/>
                </a:tc>
                <a:tc>
                  <a:txBody>
                    <a:bodyPr/>
                    <a:lstStyle/>
                    <a:p>
                      <a:pPr algn="ctr"/>
                      <a:r>
                        <a:rPr lang="zh-CN" altLang="en-US" dirty="0" smtClean="0"/>
                        <a:t>集团名称</a:t>
                      </a:r>
                      <a:endParaRPr lang="zh-CN" altLang="en-US" dirty="0"/>
                    </a:p>
                  </a:txBody>
                  <a:tcPr/>
                </a:tc>
                <a:tc>
                  <a:txBody>
                    <a:bodyPr/>
                    <a:lstStyle/>
                    <a:p>
                      <a:pPr algn="ctr"/>
                      <a:r>
                        <a:rPr lang="zh-CN" altLang="en-US" dirty="0" smtClean="0"/>
                        <a:t>全年整车销量</a:t>
                      </a:r>
                      <a:endParaRPr lang="zh-CN" altLang="en-US" dirty="0"/>
                    </a:p>
                  </a:txBody>
                  <a:tcPr/>
                </a:tc>
                <a:tc>
                  <a:txBody>
                    <a:bodyPr/>
                    <a:lstStyle/>
                    <a:p>
                      <a:pPr algn="ctr">
                        <a:spcAft>
                          <a:spcPts val="0"/>
                        </a:spcAft>
                      </a:pPr>
                      <a:r>
                        <a:rPr lang="zh-CN" altLang="en-US" dirty="0" smtClean="0"/>
                        <a:t>全年销量同比增长</a:t>
                      </a:r>
                      <a:endParaRPr lang="zh-CN" altLang="en-US" dirty="0"/>
                    </a:p>
                  </a:txBody>
                  <a:tcPr/>
                </a:tc>
                <a:tc>
                  <a:txBody>
                    <a:bodyPr/>
                    <a:lstStyle/>
                    <a:p>
                      <a:pPr algn="ctr"/>
                      <a:r>
                        <a:rPr lang="zh-CN" altLang="en-US" dirty="0" smtClean="0"/>
                        <a:t>全年整车出口</a:t>
                      </a:r>
                      <a:endParaRPr lang="zh-CN" altLang="en-US" dirty="0"/>
                    </a:p>
                  </a:txBody>
                  <a:tcPr/>
                </a:tc>
                <a:tc>
                  <a:txBody>
                    <a:bodyPr/>
                    <a:lstStyle/>
                    <a:p>
                      <a:pPr algn="ctr"/>
                      <a:r>
                        <a:rPr lang="zh-CN" altLang="en-US" dirty="0" smtClean="0"/>
                        <a:t>全年出口同比增长</a:t>
                      </a:r>
                      <a:endParaRPr lang="zh-CN" altLang="en-US" dirty="0"/>
                    </a:p>
                  </a:txBody>
                  <a:tcPr/>
                </a:tc>
              </a:tr>
              <a:tr h="298948">
                <a:tc>
                  <a:txBody>
                    <a:bodyPr/>
                    <a:lstStyle/>
                    <a:p>
                      <a:pPr algn="ctr"/>
                      <a:r>
                        <a:rPr lang="en-US" altLang="zh-CN" dirty="0" smtClean="0"/>
                        <a:t>1</a:t>
                      </a:r>
                      <a:endParaRPr lang="zh-CN" altLang="en-US" dirty="0"/>
                    </a:p>
                  </a:txBody>
                  <a:tcPr/>
                </a:tc>
                <a:tc>
                  <a:txBody>
                    <a:bodyPr/>
                    <a:lstStyle/>
                    <a:p>
                      <a:pPr algn="ctr">
                        <a:spcAft>
                          <a:spcPts val="0"/>
                        </a:spcAft>
                      </a:pPr>
                      <a:r>
                        <a:rPr lang="zh-CN" sz="1200" kern="100">
                          <a:latin typeface="Calibri"/>
                          <a:ea typeface="宋体"/>
                          <a:cs typeface="Times New Roman"/>
                        </a:rPr>
                        <a:t>一汽集团</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320</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-8.6%</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3.58</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49%</a:t>
                      </a:r>
                      <a:endParaRPr lang="zh-CN" sz="1050" kern="100">
                        <a:latin typeface="Calibri"/>
                        <a:ea typeface="宋体"/>
                        <a:cs typeface="Times New Roman"/>
                      </a:endParaRPr>
                    </a:p>
                  </a:txBody>
                  <a:tcPr marL="68580" marR="68580" marT="0" marB="0" anchor="ctr"/>
                </a:tc>
              </a:tr>
              <a:tr h="298948">
                <a:tc>
                  <a:txBody>
                    <a:bodyPr/>
                    <a:lstStyle/>
                    <a:p>
                      <a:pPr algn="ctr"/>
                      <a:r>
                        <a:rPr lang="en-US" altLang="zh-CN" dirty="0" smtClean="0"/>
                        <a:t>2</a:t>
                      </a:r>
                      <a:endParaRPr lang="zh-CN" altLang="en-US" dirty="0"/>
                    </a:p>
                  </a:txBody>
                  <a:tcPr/>
                </a:tc>
                <a:tc>
                  <a:txBody>
                    <a:bodyPr/>
                    <a:lstStyle/>
                    <a:p>
                      <a:pPr algn="ctr">
                        <a:spcAft>
                          <a:spcPts val="0"/>
                        </a:spcAft>
                      </a:pPr>
                      <a:r>
                        <a:rPr lang="zh-CN" sz="1200" kern="100">
                          <a:latin typeface="Calibri"/>
                          <a:ea typeface="宋体"/>
                          <a:cs typeface="Times New Roman"/>
                        </a:rPr>
                        <a:t>东风集团</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246.45</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-11.19%</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24</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58%</a:t>
                      </a:r>
                      <a:endParaRPr lang="zh-CN" sz="1050" kern="100">
                        <a:latin typeface="Calibri"/>
                        <a:ea typeface="宋体"/>
                        <a:cs typeface="Times New Roman"/>
                      </a:endParaRPr>
                    </a:p>
                  </a:txBody>
                  <a:tcPr marL="68580" marR="68580" marT="0" marB="0" anchor="ctr"/>
                </a:tc>
              </a:tr>
              <a:tr h="298948">
                <a:tc>
                  <a:txBody>
                    <a:bodyPr/>
                    <a:lstStyle/>
                    <a:p>
                      <a:pPr algn="ctr"/>
                      <a:r>
                        <a:rPr lang="en-US" altLang="zh-CN" dirty="0" smtClean="0"/>
                        <a:t>3</a:t>
                      </a:r>
                      <a:endParaRPr lang="zh-CN" altLang="en-US" dirty="0"/>
                    </a:p>
                  </a:txBody>
                  <a:tcPr/>
                </a:tc>
                <a:tc>
                  <a:txBody>
                    <a:bodyPr/>
                    <a:lstStyle/>
                    <a:p>
                      <a:pPr algn="ctr">
                        <a:spcAft>
                          <a:spcPts val="0"/>
                        </a:spcAft>
                      </a:pPr>
                      <a:r>
                        <a:rPr lang="zh-CN" sz="1200" kern="100">
                          <a:latin typeface="Calibri"/>
                          <a:ea typeface="宋体"/>
                          <a:cs typeface="Times New Roman"/>
                        </a:rPr>
                        <a:t>上汽集团</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530.26</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-2.94%</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101.7</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45.9%</a:t>
                      </a:r>
                      <a:endParaRPr lang="zh-CN" sz="1050" kern="100">
                        <a:latin typeface="Calibri"/>
                        <a:ea typeface="宋体"/>
                        <a:cs typeface="Times New Roman"/>
                      </a:endParaRPr>
                    </a:p>
                  </a:txBody>
                  <a:tcPr marL="68580" marR="68580" marT="0" marB="0" anchor="ctr"/>
                </a:tc>
              </a:tr>
              <a:tr h="298948">
                <a:tc>
                  <a:txBody>
                    <a:bodyPr/>
                    <a:lstStyle/>
                    <a:p>
                      <a:pPr algn="ctr"/>
                      <a:r>
                        <a:rPr lang="en-US" altLang="zh-CN" dirty="0" smtClean="0"/>
                        <a:t>4</a:t>
                      </a:r>
                      <a:endParaRPr lang="zh-CN" altLang="en-US" dirty="0"/>
                    </a:p>
                  </a:txBody>
                  <a:tcPr/>
                </a:tc>
                <a:tc>
                  <a:txBody>
                    <a:bodyPr/>
                    <a:lstStyle/>
                    <a:p>
                      <a:pPr algn="ctr">
                        <a:spcAft>
                          <a:spcPts val="0"/>
                        </a:spcAft>
                      </a:pPr>
                      <a:r>
                        <a:rPr lang="zh-CN" sz="1200" kern="100">
                          <a:latin typeface="Calibri"/>
                          <a:ea typeface="宋体"/>
                          <a:cs typeface="Times New Roman"/>
                        </a:rPr>
                        <a:t>广汽集团</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243.38</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13.5%</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3.3</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59.7%</a:t>
                      </a:r>
                      <a:endParaRPr lang="zh-CN" sz="1050" kern="100">
                        <a:latin typeface="Calibri"/>
                        <a:ea typeface="宋体"/>
                        <a:cs typeface="Times New Roman"/>
                      </a:endParaRPr>
                    </a:p>
                  </a:txBody>
                  <a:tcPr marL="68580" marR="68580" marT="0" marB="0" anchor="ctr"/>
                </a:tc>
              </a:tr>
              <a:tr h="298948">
                <a:tc>
                  <a:txBody>
                    <a:bodyPr/>
                    <a:lstStyle/>
                    <a:p>
                      <a:pPr algn="ctr"/>
                      <a:r>
                        <a:rPr lang="en-US" altLang="zh-CN" dirty="0" smtClean="0"/>
                        <a:t>5</a:t>
                      </a:r>
                      <a:endParaRPr lang="zh-CN" altLang="en-US" dirty="0"/>
                    </a:p>
                  </a:txBody>
                  <a:tcPr/>
                </a:tc>
                <a:tc>
                  <a:txBody>
                    <a:bodyPr/>
                    <a:lstStyle/>
                    <a:p>
                      <a:pPr algn="ctr">
                        <a:spcAft>
                          <a:spcPts val="0"/>
                        </a:spcAft>
                      </a:pPr>
                      <a:r>
                        <a:rPr lang="zh-CN" sz="1200" kern="100">
                          <a:latin typeface="Calibri"/>
                          <a:ea typeface="宋体"/>
                          <a:cs typeface="Times New Roman"/>
                        </a:rPr>
                        <a:t>长安汽车</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234.62</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1.98%</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16.98</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48.83%</a:t>
                      </a:r>
                      <a:endParaRPr lang="zh-CN" sz="1050" kern="100">
                        <a:latin typeface="Calibri"/>
                        <a:ea typeface="宋体"/>
                        <a:cs typeface="Times New Roman"/>
                      </a:endParaRPr>
                    </a:p>
                  </a:txBody>
                  <a:tcPr marL="68580" marR="68580" marT="0" marB="0" anchor="ctr"/>
                </a:tc>
              </a:tr>
              <a:tr h="298948">
                <a:tc>
                  <a:txBody>
                    <a:bodyPr/>
                    <a:lstStyle/>
                    <a:p>
                      <a:pPr algn="ctr"/>
                      <a:r>
                        <a:rPr lang="en-US" altLang="zh-CN" dirty="0" smtClean="0"/>
                        <a:t>6</a:t>
                      </a:r>
                      <a:endParaRPr lang="zh-CN" altLang="en-US" dirty="0"/>
                    </a:p>
                  </a:txBody>
                  <a:tcPr/>
                </a:tc>
                <a:tc>
                  <a:txBody>
                    <a:bodyPr/>
                    <a:lstStyle/>
                    <a:p>
                      <a:pPr algn="ctr">
                        <a:spcAft>
                          <a:spcPts val="0"/>
                        </a:spcAft>
                      </a:pPr>
                      <a:r>
                        <a:rPr lang="zh-CN" sz="1200" kern="100">
                          <a:latin typeface="Calibri"/>
                          <a:ea typeface="宋体"/>
                          <a:cs typeface="Times New Roman"/>
                        </a:rPr>
                        <a:t>比亚迪</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186.85</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152.46%</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5.59</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307.2%</a:t>
                      </a:r>
                      <a:endParaRPr lang="zh-CN" sz="1050" kern="100">
                        <a:latin typeface="Calibri"/>
                        <a:ea typeface="宋体"/>
                        <a:cs typeface="Times New Roman"/>
                      </a:endParaRPr>
                    </a:p>
                  </a:txBody>
                  <a:tcPr marL="68580" marR="68580" marT="0" marB="0" anchor="ctr"/>
                </a:tc>
              </a:tr>
              <a:tr h="298948">
                <a:tc>
                  <a:txBody>
                    <a:bodyPr/>
                    <a:lstStyle/>
                    <a:p>
                      <a:pPr algn="ctr"/>
                      <a:r>
                        <a:rPr lang="en-US" altLang="zh-CN" dirty="0" smtClean="0"/>
                        <a:t>7</a:t>
                      </a:r>
                      <a:endParaRPr lang="zh-CN" altLang="en-US" dirty="0"/>
                    </a:p>
                  </a:txBody>
                  <a:tcPr/>
                </a:tc>
                <a:tc>
                  <a:txBody>
                    <a:bodyPr/>
                    <a:lstStyle/>
                    <a:p>
                      <a:pPr algn="ctr">
                        <a:spcAft>
                          <a:spcPts val="0"/>
                        </a:spcAft>
                      </a:pPr>
                      <a:r>
                        <a:rPr lang="zh-CN" sz="1200" kern="100">
                          <a:latin typeface="Calibri"/>
                          <a:ea typeface="宋体"/>
                          <a:cs typeface="Times New Roman"/>
                        </a:rPr>
                        <a:t>北汽集团</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145</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-15.84%</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10.4</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97.8%</a:t>
                      </a:r>
                      <a:endParaRPr lang="zh-CN" sz="1050" kern="100">
                        <a:latin typeface="Calibri"/>
                        <a:ea typeface="宋体"/>
                        <a:cs typeface="Times New Roman"/>
                      </a:endParaRPr>
                    </a:p>
                  </a:txBody>
                  <a:tcPr marL="68580" marR="68580" marT="0" marB="0" anchor="ctr"/>
                </a:tc>
              </a:tr>
              <a:tr h="298948">
                <a:tc>
                  <a:txBody>
                    <a:bodyPr/>
                    <a:lstStyle/>
                    <a:p>
                      <a:pPr algn="ctr"/>
                      <a:r>
                        <a:rPr lang="en-US" altLang="zh-CN" dirty="0" smtClean="0"/>
                        <a:t>8</a:t>
                      </a:r>
                      <a:endParaRPr lang="zh-CN" altLang="en-US" dirty="0"/>
                    </a:p>
                  </a:txBody>
                  <a:tcPr/>
                </a:tc>
                <a:tc>
                  <a:txBody>
                    <a:bodyPr/>
                    <a:lstStyle/>
                    <a:p>
                      <a:pPr algn="ctr">
                        <a:spcAft>
                          <a:spcPts val="0"/>
                        </a:spcAft>
                      </a:pPr>
                      <a:r>
                        <a:rPr lang="zh-CN" sz="1200" kern="100">
                          <a:latin typeface="Calibri"/>
                          <a:ea typeface="宋体"/>
                          <a:cs typeface="Times New Roman"/>
                        </a:rPr>
                        <a:t>吉利汽车</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143.29</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7.9%</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19.8</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72.4%</a:t>
                      </a:r>
                      <a:endParaRPr lang="zh-CN" sz="1050" kern="100">
                        <a:latin typeface="Calibri"/>
                        <a:ea typeface="宋体"/>
                        <a:cs typeface="Times New Roman"/>
                      </a:endParaRPr>
                    </a:p>
                  </a:txBody>
                  <a:tcPr marL="68580" marR="68580" marT="0" marB="0" anchor="ctr"/>
                </a:tc>
              </a:tr>
              <a:tr h="298948">
                <a:tc>
                  <a:txBody>
                    <a:bodyPr/>
                    <a:lstStyle/>
                    <a:p>
                      <a:pPr algn="ctr"/>
                      <a:r>
                        <a:rPr lang="en-US" altLang="zh-CN" dirty="0" smtClean="0"/>
                        <a:t>9</a:t>
                      </a:r>
                      <a:endParaRPr lang="zh-CN" altLang="en-US" dirty="0"/>
                    </a:p>
                  </a:txBody>
                  <a:tcPr/>
                </a:tc>
                <a:tc>
                  <a:txBody>
                    <a:bodyPr/>
                    <a:lstStyle/>
                    <a:p>
                      <a:pPr algn="ctr">
                        <a:spcAft>
                          <a:spcPts val="0"/>
                        </a:spcAft>
                      </a:pPr>
                      <a:r>
                        <a:rPr lang="zh-CN" sz="1200" kern="100">
                          <a:latin typeface="Calibri"/>
                          <a:ea typeface="宋体"/>
                          <a:cs typeface="Times New Roman"/>
                        </a:rPr>
                        <a:t>奇瑞集团</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123.27</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28.15%</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45.13</a:t>
                      </a:r>
                      <a:endParaRPr lang="zh-CN" sz="1050" kern="100">
                        <a:latin typeface="Calibri"/>
                        <a:ea typeface="宋体"/>
                        <a:cs typeface="Times New Roman"/>
                      </a:endParaRPr>
                    </a:p>
                  </a:txBody>
                  <a:tcPr marL="68580" marR="68580" marT="0" marB="0" anchor="ctr"/>
                </a:tc>
                <a:tc>
                  <a:txBody>
                    <a:bodyPr/>
                    <a:lstStyle/>
                    <a:p>
                      <a:pPr algn="ctr">
                        <a:spcAft>
                          <a:spcPts val="0"/>
                        </a:spcAft>
                      </a:pPr>
                      <a:r>
                        <a:rPr lang="en-US" sz="1200" kern="100">
                          <a:latin typeface="Calibri"/>
                          <a:ea typeface="宋体"/>
                          <a:cs typeface="Times New Roman"/>
                        </a:rPr>
                        <a:t>67.7%</a:t>
                      </a:r>
                      <a:endParaRPr lang="zh-CN" sz="1050" kern="100">
                        <a:latin typeface="Calibri"/>
                        <a:ea typeface="宋体"/>
                        <a:cs typeface="Times New Roman"/>
                      </a:endParaRPr>
                    </a:p>
                  </a:txBody>
                  <a:tcPr marL="68580" marR="68580" marT="0" marB="0" anchor="ctr"/>
                </a:tc>
              </a:tr>
              <a:tr h="298948">
                <a:tc>
                  <a:txBody>
                    <a:bodyPr/>
                    <a:lstStyle/>
                    <a:p>
                      <a:pPr algn="ctr"/>
                      <a:r>
                        <a:rPr lang="en-US" altLang="zh-CN" dirty="0" smtClean="0"/>
                        <a:t>10</a:t>
                      </a:r>
                      <a:endParaRPr lang="zh-CN" altLang="en-US" dirty="0"/>
                    </a:p>
                  </a:txBody>
                  <a:tcPr/>
                </a:tc>
                <a:tc>
                  <a:txBody>
                    <a:bodyPr/>
                    <a:lstStyle/>
                    <a:p>
                      <a:pPr algn="ctr">
                        <a:spcAft>
                          <a:spcPts val="0"/>
                        </a:spcAft>
                      </a:pPr>
                      <a:r>
                        <a:rPr lang="zh-CN" sz="1200" kern="100" dirty="0">
                          <a:latin typeface="Calibri"/>
                          <a:ea typeface="宋体"/>
                          <a:cs typeface="Times New Roman"/>
                        </a:rPr>
                        <a:t>长城汽车</a:t>
                      </a:r>
                      <a:endParaRPr lang="zh-CN" sz="1050" kern="100" dirty="0">
                        <a:latin typeface="Calibri"/>
                        <a:ea typeface="宋体"/>
                        <a:cs typeface="Times New Roman"/>
                      </a:endParaRPr>
                    </a:p>
                  </a:txBody>
                  <a:tcPr marL="68580" marR="68580" marT="0" marB="0" anchor="ctr"/>
                </a:tc>
                <a:tc>
                  <a:txBody>
                    <a:bodyPr/>
                    <a:lstStyle/>
                    <a:p>
                      <a:pPr algn="ctr">
                        <a:spcAft>
                          <a:spcPts val="0"/>
                        </a:spcAft>
                      </a:pPr>
                      <a:r>
                        <a:rPr lang="en-US" sz="1200" kern="100" dirty="0">
                          <a:latin typeface="Calibri"/>
                          <a:ea typeface="宋体"/>
                          <a:cs typeface="Times New Roman"/>
                        </a:rPr>
                        <a:t>106.75</a:t>
                      </a:r>
                      <a:endParaRPr lang="zh-CN" sz="1050" kern="100" dirty="0">
                        <a:latin typeface="Calibri"/>
                        <a:ea typeface="宋体"/>
                        <a:cs typeface="Times New Roman"/>
                      </a:endParaRPr>
                    </a:p>
                  </a:txBody>
                  <a:tcPr marL="68580" marR="68580" marT="0" marB="0" anchor="ctr"/>
                </a:tc>
                <a:tc>
                  <a:txBody>
                    <a:bodyPr/>
                    <a:lstStyle/>
                    <a:p>
                      <a:pPr algn="ctr">
                        <a:spcAft>
                          <a:spcPts val="0"/>
                        </a:spcAft>
                      </a:pPr>
                      <a:r>
                        <a:rPr lang="en-US" sz="1200" kern="100" dirty="0">
                          <a:latin typeface="Calibri"/>
                          <a:ea typeface="宋体"/>
                          <a:cs typeface="Times New Roman"/>
                        </a:rPr>
                        <a:t>-16.67%</a:t>
                      </a:r>
                      <a:endParaRPr lang="zh-CN" sz="1050" kern="100" dirty="0">
                        <a:latin typeface="Calibri"/>
                        <a:ea typeface="宋体"/>
                        <a:cs typeface="Times New Roman"/>
                      </a:endParaRPr>
                    </a:p>
                  </a:txBody>
                  <a:tcPr marL="68580" marR="68580" marT="0" marB="0" anchor="ctr"/>
                </a:tc>
                <a:tc>
                  <a:txBody>
                    <a:bodyPr/>
                    <a:lstStyle/>
                    <a:p>
                      <a:pPr algn="ctr">
                        <a:spcAft>
                          <a:spcPts val="0"/>
                        </a:spcAft>
                      </a:pPr>
                      <a:r>
                        <a:rPr lang="en-US" sz="1200" kern="100" dirty="0">
                          <a:latin typeface="Calibri"/>
                          <a:ea typeface="宋体"/>
                          <a:cs typeface="Times New Roman"/>
                        </a:rPr>
                        <a:t>17.32</a:t>
                      </a:r>
                      <a:endParaRPr lang="zh-CN" sz="1050" kern="100" dirty="0">
                        <a:latin typeface="Calibri"/>
                        <a:ea typeface="宋体"/>
                        <a:cs typeface="Times New Roman"/>
                      </a:endParaRPr>
                    </a:p>
                  </a:txBody>
                  <a:tcPr marL="68580" marR="68580" marT="0" marB="0" anchor="ctr"/>
                </a:tc>
                <a:tc>
                  <a:txBody>
                    <a:bodyPr/>
                    <a:lstStyle/>
                    <a:p>
                      <a:pPr algn="ctr">
                        <a:spcAft>
                          <a:spcPts val="0"/>
                        </a:spcAft>
                      </a:pPr>
                      <a:r>
                        <a:rPr lang="en-US" sz="1200" kern="100" dirty="0">
                          <a:latin typeface="Calibri"/>
                          <a:ea typeface="宋体"/>
                          <a:cs typeface="Times New Roman"/>
                        </a:rPr>
                        <a:t>21.28%</a:t>
                      </a:r>
                      <a:endParaRPr lang="zh-CN" sz="1050" kern="100" dirty="0">
                        <a:latin typeface="Calibri"/>
                        <a:ea typeface="宋体"/>
                        <a:cs typeface="Times New Roman"/>
                      </a:endParaRPr>
                    </a:p>
                  </a:txBody>
                  <a:tcPr marL="68580" marR="68580" marT="0" marB="0" anchor="ctr"/>
                </a:tc>
              </a:tr>
            </a:tbl>
          </a:graphicData>
        </a:graphic>
      </p:graphicFrame>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我国汽车产品出口发展现状分析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中国品牌乘用车在海外市场已形成竞争优势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近两年，中国品牌乘用车主导企业继续大力加强产 品研发和推广力度，特别是在产业变革之际，中国品牌乘用车企业抢抓新发展机遇，加速缩小与国外优势汽车企业之间 的差距。目前绝大多数中国品牌主流企业均建立了比较完整 的技术研发体系，包括流程、标准、设计和验证手段。在传统燃油车技术领域，行业主流企业几乎全部开发了自主的发动机产品，其性能已经不亚于合资品牌；在新能源汽车领域， 中国品牌更是成为绝对主力。同时，我国已成为全球动力电池出货量最大的国家；在智能网联领域，基于人工智能、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5G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 信等新技术在汽车领域的应用，中国品牌乘用车企业同样占据了部分先机。因此，中国品牌乘用车在海外市场已形成竞争优势。例如，售价</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440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万日元、续航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485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公里的比亚迪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ATTO3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纯电动乘用车登陆日本乘用车市场。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ATTO3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不仅比同水平日本电动汽车便宜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万日元左右，其自动紧急刹车系统、加热座椅等高科技装备也十分亮眼，在日本吸引了众多关注目光。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据中国汽车工业协会统计，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年乘用车出口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年乘用车出口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56.7%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年前五个月，乘用车出口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146.7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96.6%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我国汽车产品出口发展现状分析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我国商用车产品出口逆市大涨 商用车企业全球化步伐加快</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年我国商用车产销分别完成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467.4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479.3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万辆，同比分别下降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。同期商用车出口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年商用车产销分别完成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318.5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万辆，同比分别下降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。同期商用车出口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58.2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44.9%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。其中新能源商用车出口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倍。我国商用车出口量继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年之后再创历年新高，这表明我国商用车品牌的海外影响力正在不断提升，商用车企业全球化步伐加快。</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年度我国前十家商用车企业福田、重汽、大通、江淮、长城、长安、陕汽、东风、一汽、江铃，共出口商用车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51.28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万辆，集中度高达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近两年，我国商用车出口市场强势增长，与海外经济复苏、发展中国家实施经济刺激政策、欧洲市场新能源商用车需求增加等因素密切相关。同时，我国商用车在安全、环保、动力、经济、舒适和可靠性等技术指标上进步显著，已接近国际先进水平。我国出口的商用车在品质和性能方面能满足大部分出口市场要求。新能源商用车品牌在关键动力总成产业链等方面与欧美品牌相比具有了一定优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年前五个月我国商用车出口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30.9%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。预计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年商用车出口将持续增长。</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我国汽车产品出口发展现状分析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我国二手车出口开始进入快车道</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年以前，我国二手车仅有零星出口。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日，商务部、公安部、海关总署印发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关于支持在条件成熟地区开展二手车出口业务的通知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月，商务部等三部委又先后两次印发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关于进一步扩大开展二手车出口业务地区范围的通知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年以来，商务部会同公安部、海关总署先后分三批支持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个地区开展二手车出口业务，不断优化监管模式，释放出口潜力，取得了良好成效。但是，三年疫情对二手车出口企业的影响非常严重。据不完全统计，全国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多家二手车出口企业中，仅有几十家企业有持续稳定的业务。根据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中国二手车出口国别指南（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统计，截至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月，我国累计出口二手车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10889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辆。同期，我国二手车已销往全球近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个国家和地区。其中，对“一带一路”沿线国家累计出口二手车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10566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辆，占总出口量的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另据有关方面统计，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年，我国二手车出口量约为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万辆左右，其中新能源乘用车准新车（或称“平行出口车”）出口销量暴涨，约占</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％以上，这得益于中国新能源汽车新车出口大涨的带动。有关方面预计，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年我国二手车出口量将超过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年将超过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进一步促进汽车企业海外市场发展的相关政策分析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我国汽车产业中长期发展规划有关促进海外市场发展的要求</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日，工信部等三部委联合印发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。规划目标中提出，到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若干家中国汽车品牌企业产销量进入世界前十强，中国品牌汽车实现全球化发展布局。规划在“深化开放合作，提高国际发展能力”中提出，坚持把国际化发展作为汽车产业可持续发展的重要保障，健全服务保障体系，提升国际化经营能力，加强国际合作，加快推动中国汽车产业融入全球市场。一是加快“走出去”步伐。引导汽车企业树立国际化发展的战略理念，制定国际化发展战略。二是健全国际化服务体系。鼓励行业组织推动建立汽车产业海外发展联盟，着重培育包括政策法规、知识产权和认证等领域的系统性服务能力。三是提高国际化经营能力。充分发挥现有政策的引导作用，鼓励和支持企业开展跨国合作，充分利用国际优势资源设立研发中心，推动产业合作由加工制造环节为主向合作研发、市场营销、品牌培育等产业链高端环节转移。四是提高国际合作水平。继续扩大对外开放，鼓励利用外资及引进相关先进技术和高端人才，加强与国外企业的战略合作，全面提高合作水平。加强政策引导，促进合资合作品牌与中国品牌共同发展，共同开拓国际、国内两个市场。</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进一步促进汽车企业海外市场发展的相关政策分析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2021—2035 </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年）有关促进海外市场发展的要求</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在发展愿景中提出，到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年，我国新能源汽车市场竞争力明显增强，动力电池、驱动电机、车用操作系统等关键技术取得重大突破，安全水平全面提升。同时，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第七章深化开放合作”中提出以下两方面要求：一是扩大开放和交流合作。发挥多双边合作机制、高层对话机制作用，支持国内外企业、科研院所、行业机构开展研发设计、贸易投资、基础设施、技术标准、人才培训等领域的交流合作。积极参与国际规则和标准制定，促进形成开放、透明、包容的新能源汽车国际化市场环境，打造国际合作新平台，增添共同发展新动力。二是加快融入全球价值链。引导企业制定国际化发展战略，不断提高国际竞争能力，加大国际市场开拓力度，推动产业合作由生产制造环节向技术研发、市场营销等全链条延伸。鼓励企业充分利用境内外资金，建立国际化消费信贷体系。支持企业建立国际营销服务网络，在重点市场共建海外仓储和售后服务中心等服务平台。健全法律咨询、检测认证、人才培训等服务保障体系，引导企业规范海外经营行为，提升合规管理水平。</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908</TotalTime>
  <Words>3512</Words>
  <Application>Microsoft Office PowerPoint</Application>
  <PresentationFormat>全屏显示(16:9)</PresentationFormat>
  <Paragraphs>150</Paragraphs>
  <Slides>14</Slides>
  <Notes>14</Notes>
  <HiddenSlides>0</HiddenSlides>
  <MMClips>0</MMClips>
  <ScaleCrop>false</ScaleCrop>
  <HeadingPairs>
    <vt:vector size="4" baseType="variant">
      <vt:variant>
        <vt:lpstr>主题</vt:lpstr>
      </vt:variant>
      <vt:variant>
        <vt:i4>2</vt:i4>
      </vt:variant>
      <vt:variant>
        <vt:lpstr>幻灯片标题</vt:lpstr>
      </vt:variant>
      <vt:variant>
        <vt:i4>14</vt:i4>
      </vt:variant>
    </vt:vector>
  </HeadingPairs>
  <TitlesOfParts>
    <vt:vector size="16"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ruilin</cp:lastModifiedBy>
  <cp:revision>288</cp:revision>
  <dcterms:created xsi:type="dcterms:W3CDTF">2017-08-15T01:04:00Z</dcterms:created>
  <dcterms:modified xsi:type="dcterms:W3CDTF">2023-06-18T02:55:57Z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