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Ex1.xml" ContentType="application/vnd.ms-office.chartex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8.xml" ContentType="application/vnd.openxmlformats-officedocument.themeOverrid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9.xml" ContentType="application/vnd.openxmlformats-officedocument.themeOverride+xml"/>
  <Override PartName="/ppt/charts/chart16.xml" ContentType="application/vnd.openxmlformats-officedocument.drawingml.chart+xml"/>
  <Override PartName="/ppt/theme/themeOverride10.xml" ContentType="application/vnd.openxmlformats-officedocument.themeOverrid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1.xml" ContentType="application/vnd.openxmlformats-officedocument.themeOverr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2.xml" ContentType="application/vnd.openxmlformats-officedocument.themeOverr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3.xml" ContentType="application/vnd.openxmlformats-officedocument.themeOverrid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4.xml" ContentType="application/vnd.openxmlformats-officedocument.themeOverrid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256" r:id="rId2"/>
    <p:sldId id="274" r:id="rId3"/>
    <p:sldId id="257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5" r:id="rId14"/>
    <p:sldId id="282" r:id="rId15"/>
    <p:sldId id="279" r:id="rId16"/>
    <p:sldId id="267" r:id="rId17"/>
    <p:sldId id="280" r:id="rId18"/>
    <p:sldId id="27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4162"/>
    <a:srgbClr val="1B5C7D"/>
    <a:srgbClr val="FFC000"/>
    <a:srgbClr val="2C4D75"/>
    <a:srgbClr val="9BBB59"/>
    <a:srgbClr val="2D809A"/>
    <a:srgbClr val="9FD5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9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NULL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.xlsm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Macro-Enabled_Worksheet9.xlsm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14.xlsm"/><Relationship Id="rId1" Type="http://schemas.openxmlformats.org/officeDocument/2006/relationships/themeOverride" Target="../theme/themeOverride10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5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6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7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8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8884164601637799E-2"/>
          <c:y val="9.7661565490149704E-2"/>
          <c:w val="0.94510329753949995"/>
          <c:h val="0.66702949639357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</c:v>
                </c:pt>
              </c:strCache>
            </c:strRef>
          </c:tx>
          <c:spPr>
            <a:solidFill>
              <a:srgbClr val="5B9BD5">
                <a:lumMod val="40000"/>
                <a:lumOff val="60000"/>
              </a:srgbClr>
            </a:solidFill>
            <a:ln w="1905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Sheet1!$A$18:$A$39</c:f>
              <c:strCache>
                <c:ptCount val="22"/>
                <c:pt idx="0">
                  <c:v>Jul.</c:v>
                </c:pt>
                <c:pt idx="1">
                  <c:v>Aug.</c:v>
                </c:pt>
                <c:pt idx="2">
                  <c:v>Sep.</c:v>
                </c:pt>
                <c:pt idx="3">
                  <c:v>Oct.</c:v>
                </c:pt>
                <c:pt idx="4">
                  <c:v>Nov.</c:v>
                </c:pt>
                <c:pt idx="5">
                  <c:v>Dec.</c:v>
                </c:pt>
                <c:pt idx="6">
                  <c:v>Jan.-Feb.</c:v>
                </c:pt>
                <c:pt idx="7">
                  <c:v>Mar.</c:v>
                </c:pt>
                <c:pt idx="8">
                  <c:v>Apr.</c:v>
                </c:pt>
                <c:pt idx="9">
                  <c:v>May.</c:v>
                </c:pt>
                <c:pt idx="10">
                  <c:v>Jun.</c:v>
                </c:pt>
                <c:pt idx="11">
                  <c:v>Jul.</c:v>
                </c:pt>
                <c:pt idx="12">
                  <c:v>Aug.</c:v>
                </c:pt>
                <c:pt idx="13">
                  <c:v>Sep.</c:v>
                </c:pt>
                <c:pt idx="14">
                  <c:v>Oct.</c:v>
                </c:pt>
                <c:pt idx="15">
                  <c:v>Nov.</c:v>
                </c:pt>
                <c:pt idx="16">
                  <c:v>Dec.</c:v>
                </c:pt>
                <c:pt idx="17">
                  <c:v>Jan.-Feb.</c:v>
                </c:pt>
                <c:pt idx="18">
                  <c:v>Mar.</c:v>
                </c:pt>
                <c:pt idx="19">
                  <c:v>Apr.</c:v>
                </c:pt>
                <c:pt idx="20">
                  <c:v>May.</c:v>
                </c:pt>
                <c:pt idx="21">
                  <c:v>Jun.</c:v>
                </c:pt>
              </c:strCache>
            </c:strRef>
          </c:cat>
          <c:val>
            <c:numRef>
              <c:f>Sheet1!$B$18:$B$39</c:f>
              <c:numCache>
                <c:formatCode>0.0_ </c:formatCode>
                <c:ptCount val="22"/>
                <c:pt idx="0">
                  <c:v>28.9</c:v>
                </c:pt>
                <c:pt idx="1">
                  <c:v>33</c:v>
                </c:pt>
                <c:pt idx="2">
                  <c:v>36.200000000000003</c:v>
                </c:pt>
                <c:pt idx="3">
                  <c:v>40.799999999999997</c:v>
                </c:pt>
                <c:pt idx="4">
                  <c:v>47.7</c:v>
                </c:pt>
                <c:pt idx="5">
                  <c:v>52.3</c:v>
                </c:pt>
                <c:pt idx="6">
                  <c:v>80.900000000000006</c:v>
                </c:pt>
                <c:pt idx="7">
                  <c:v>51.8</c:v>
                </c:pt>
                <c:pt idx="8" formatCode="0.0">
                  <c:v>33</c:v>
                </c:pt>
                <c:pt idx="9" formatCode="0.0">
                  <c:v>50</c:v>
                </c:pt>
                <c:pt idx="10" formatCode="0.0">
                  <c:v>60.5</c:v>
                </c:pt>
                <c:pt idx="11" formatCode="0.0">
                  <c:v>61.9</c:v>
                </c:pt>
                <c:pt idx="12" formatCode="0.0">
                  <c:v>71.400000000000006</c:v>
                </c:pt>
                <c:pt idx="13" formatCode="0.0">
                  <c:v>75.8</c:v>
                </c:pt>
                <c:pt idx="14" formatCode="0.0">
                  <c:v>75.2</c:v>
                </c:pt>
                <c:pt idx="15" formatCode="0.0">
                  <c:v>75.599999999999994</c:v>
                </c:pt>
                <c:pt idx="16" formatCode="0.0">
                  <c:v>81</c:v>
                </c:pt>
                <c:pt idx="17" formatCode="0.0">
                  <c:v>97</c:v>
                </c:pt>
                <c:pt idx="18" formatCode="0.0">
                  <c:v>66.8</c:v>
                </c:pt>
                <c:pt idx="19" formatCode="0.0">
                  <c:v>58.6</c:v>
                </c:pt>
                <c:pt idx="20" formatCode="0.0">
                  <c:v>67.5</c:v>
                </c:pt>
                <c:pt idx="21" formatCode="0.0">
                  <c:v>74.900000000000006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4A-4BB9-8B85-7C9377C60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1203680200"/>
        <c:axId val="1203679808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渗透率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F4A-4BB9-8B85-7C9377C60CF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F4A-4BB9-8B85-7C9377C60CF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F4A-4BB9-8B85-7C9377C60CF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F4A-4BB9-8B85-7C9377C60CF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F4A-4BB9-8B85-7C9377C60CF2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F4A-4BB9-8B85-7C9377C60CF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F4A-4BB9-8B85-7C9377C60CF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F4A-4BB9-8B85-7C9377C60CF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F4A-4BB9-8B85-7C9377C60CF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F4A-4BB9-8B85-7C9377C60CF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F4A-4BB9-8B85-7C9377C60CF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F4A-4BB9-8B85-7C9377C60CF2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F4A-4BB9-8B85-7C9377C60CF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F4A-4BB9-8B85-7C9377C60CF2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F4A-4BB9-8B85-7C9377C60CF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6F4A-4BB9-8B85-7C9377C60CF2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6F4A-4BB9-8B85-7C9377C60CF2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16A-48C9-A398-92589B1286BB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6A-48C9-A398-92589B1286BB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sng" strike="noStrike" kern="1200" baseline="0">
                    <a:solidFill>
                      <a:srgbClr val="C00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Sheet1!$A$18:$A$39</c:f>
              <c:strCache>
                <c:ptCount val="22"/>
                <c:pt idx="0">
                  <c:v>Jul.</c:v>
                </c:pt>
                <c:pt idx="1">
                  <c:v>Aug.</c:v>
                </c:pt>
                <c:pt idx="2">
                  <c:v>Sep.</c:v>
                </c:pt>
                <c:pt idx="3">
                  <c:v>Oct.</c:v>
                </c:pt>
                <c:pt idx="4">
                  <c:v>Nov.</c:v>
                </c:pt>
                <c:pt idx="5">
                  <c:v>Dec.</c:v>
                </c:pt>
                <c:pt idx="6">
                  <c:v>Jan.-Feb.</c:v>
                </c:pt>
                <c:pt idx="7">
                  <c:v>Mar.</c:v>
                </c:pt>
                <c:pt idx="8">
                  <c:v>Apr.</c:v>
                </c:pt>
                <c:pt idx="9">
                  <c:v>May.</c:v>
                </c:pt>
                <c:pt idx="10">
                  <c:v>Jun.</c:v>
                </c:pt>
                <c:pt idx="11">
                  <c:v>Jul.</c:v>
                </c:pt>
                <c:pt idx="12">
                  <c:v>Aug.</c:v>
                </c:pt>
                <c:pt idx="13">
                  <c:v>Sep.</c:v>
                </c:pt>
                <c:pt idx="14">
                  <c:v>Oct.</c:v>
                </c:pt>
                <c:pt idx="15">
                  <c:v>Nov.</c:v>
                </c:pt>
                <c:pt idx="16">
                  <c:v>Dec.</c:v>
                </c:pt>
                <c:pt idx="17">
                  <c:v>Jan.-Feb.</c:v>
                </c:pt>
                <c:pt idx="18">
                  <c:v>Mar.</c:v>
                </c:pt>
                <c:pt idx="19">
                  <c:v>Apr.</c:v>
                </c:pt>
                <c:pt idx="20">
                  <c:v>May.</c:v>
                </c:pt>
                <c:pt idx="21">
                  <c:v>Jun.</c:v>
                </c:pt>
              </c:strCache>
            </c:strRef>
          </c:cat>
          <c:val>
            <c:numRef>
              <c:f>Sheet1!$C$18:$C$39</c:f>
              <c:numCache>
                <c:formatCode>0.0%</c:formatCode>
                <c:ptCount val="22"/>
                <c:pt idx="0">
                  <c:v>0.155963302752294</c:v>
                </c:pt>
                <c:pt idx="1">
                  <c:v>0.190311418685121</c:v>
                </c:pt>
                <c:pt idx="2">
                  <c:v>0.16557654484745901</c:v>
                </c:pt>
                <c:pt idx="3">
                  <c:v>0.17409857051418801</c:v>
                </c:pt>
                <c:pt idx="4">
                  <c:v>0.178451178451178</c:v>
                </c:pt>
                <c:pt idx="5">
                  <c:v>0.17633175994605499</c:v>
                </c:pt>
                <c:pt idx="6">
                  <c:v>0.189639006094702</c:v>
                </c:pt>
                <c:pt idx="7">
                  <c:v>0.217026981732864</c:v>
                </c:pt>
                <c:pt idx="8">
                  <c:v>0.25741029641185598</c:v>
                </c:pt>
                <c:pt idx="9">
                  <c:v>0.25087807325639699</c:v>
                </c:pt>
                <c:pt idx="10">
                  <c:v>0.23480555771171299</c:v>
                </c:pt>
                <c:pt idx="11">
                  <c:v>0.25321115928986299</c:v>
                </c:pt>
                <c:pt idx="12">
                  <c:v>0.29431162407254702</c:v>
                </c:pt>
                <c:pt idx="13">
                  <c:v>0.27500000000000002</c:v>
                </c:pt>
                <c:pt idx="14">
                  <c:v>0.29399999999999998</c:v>
                </c:pt>
                <c:pt idx="15">
                  <c:v>0.312</c:v>
                </c:pt>
                <c:pt idx="16">
                  <c:v>0.32600000000000001</c:v>
                </c:pt>
                <c:pt idx="17">
                  <c:v>0.26600000000000001</c:v>
                </c:pt>
                <c:pt idx="18">
                  <c:v>0.25600000000000001</c:v>
                </c:pt>
                <c:pt idx="19">
                  <c:v>0.28999999999999998</c:v>
                </c:pt>
                <c:pt idx="20">
                  <c:v>0.2925877763328999</c:v>
                </c:pt>
                <c:pt idx="21">
                  <c:v>0.29212168486739476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6F4A-4BB9-8B85-7C9377C60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7513568"/>
        <c:axId val="1177494432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6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ax val="80"/>
        </c:scaling>
        <c:delete val="0"/>
        <c:axPos val="l"/>
        <c:numFmt formatCode="0.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177513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7494432"/>
        <c:crosses val="autoZero"/>
        <c:auto val="1"/>
        <c:lblAlgn val="ctr"/>
        <c:lblOffset val="100"/>
        <c:noMultiLvlLbl val="0"/>
      </c:catAx>
      <c:valAx>
        <c:axId val="1177494432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775135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9965936553306793E-3"/>
          <c:y val="5.94609545317063E-2"/>
          <c:w val="0.30261914272447599"/>
          <c:h val="0.1287281678454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392173055674396E-2"/>
          <c:y val="1.2334586850681501E-2"/>
          <c:w val="0.87554302943511197"/>
          <c:h val="0.986633952557584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0_);[Red]\(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宁德时代</c:v>
                </c:pt>
                <c:pt idx="1">
                  <c:v>弗迪电池</c:v>
                </c:pt>
                <c:pt idx="2">
                  <c:v>中创新航</c:v>
                </c:pt>
                <c:pt idx="3">
                  <c:v>国轩高科</c:v>
                </c:pt>
                <c:pt idx="4">
                  <c:v>LG</c:v>
                </c:pt>
                <c:pt idx="5">
                  <c:v>蜂巢能源</c:v>
                </c:pt>
                <c:pt idx="6">
                  <c:v>亿纬锂能</c:v>
                </c:pt>
                <c:pt idx="7">
                  <c:v>孚能科技</c:v>
                </c:pt>
                <c:pt idx="8">
                  <c:v>欣旺达</c:v>
                </c:pt>
                <c:pt idx="9">
                  <c:v>正力新能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15420.088030000001</c:v>
                </c:pt>
                <c:pt idx="1">
                  <c:v>9045.4892180000006</c:v>
                </c:pt>
                <c:pt idx="2">
                  <c:v>2091.815016</c:v>
                </c:pt>
                <c:pt idx="3">
                  <c:v>1470.447613</c:v>
                </c:pt>
                <c:pt idx="4">
                  <c:v>851.06240000000003</c:v>
                </c:pt>
                <c:pt idx="5">
                  <c:v>731.5255737</c:v>
                </c:pt>
                <c:pt idx="6">
                  <c:v>665.2379072</c:v>
                </c:pt>
                <c:pt idx="7">
                  <c:v>488.26570400000003</c:v>
                </c:pt>
                <c:pt idx="8">
                  <c:v>396.37080300000002</c:v>
                </c:pt>
                <c:pt idx="9">
                  <c:v>313.78969050000001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73-4134-B906-E7A6EDA9F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宁德时代</c:v>
                      </c:pt>
                      <c:pt idx="1">
                        <c:v>弗迪电池</c:v>
                      </c:pt>
                      <c:pt idx="2">
                        <c:v>中创新航</c:v>
                      </c:pt>
                      <c:pt idx="3">
                        <c:v>国轩高科</c:v>
                      </c:pt>
                      <c:pt idx="4">
                        <c:v>LG</c:v>
                      </c:pt>
                      <c:pt idx="5">
                        <c:v>蜂巢能源</c:v>
                      </c:pt>
                      <c:pt idx="6">
                        <c:v>亿纬锂能</c:v>
                      </c:pt>
                      <c:pt idx="7">
                        <c:v>孚能科技</c:v>
                      </c:pt>
                      <c:pt idx="8">
                        <c:v>欣旺达</c:v>
                      </c:pt>
                      <c:pt idx="9">
                        <c:v>正力新能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12324.996779999999</c:v>
                      </c:pt>
                      <c:pt idx="1">
                        <c:v>5244.8127830000003</c:v>
                      </c:pt>
                      <c:pt idx="2">
                        <c:v>1808.6400249999999</c:v>
                      </c:pt>
                      <c:pt idx="3">
                        <c:v>1005.052757</c:v>
                      </c:pt>
                      <c:pt idx="4">
                        <c:v>1381.7360000000001</c:v>
                      </c:pt>
                      <c:pt idx="5">
                        <c:v>296.8608256</c:v>
                      </c:pt>
                      <c:pt idx="6">
                        <c:v>555.28129100000001</c:v>
                      </c:pt>
                      <c:pt idx="7">
                        <c:v>379.33626179999999</c:v>
                      </c:pt>
                      <c:pt idx="8">
                        <c:v>359.19277199999999</c:v>
                      </c:pt>
                      <c:pt idx="9">
                        <c:v>130.489574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E473-4134-B906-E7A6EDA9F3B3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0"/>
              <c:layout>
                <c:manualLayout>
                  <c:x val="3.3594150914448603E-2"/>
                  <c:y val="-1.1361274514335299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73-4134-B906-E7A6EDA9F3B3}"/>
                </c:ext>
              </c:extLst>
            </c:dLbl>
            <c:dLbl>
              <c:idx val="2"/>
              <c:layout>
                <c:manualLayout>
                  <c:x val="3.35941509144487E-2"/>
                  <c:y val="0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73-4134-B906-E7A6EDA9F3B3}"/>
                </c:ext>
              </c:extLst>
            </c:dLbl>
            <c:dLbl>
              <c:idx val="3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473-4134-B906-E7A6EDA9F3B3}"/>
                </c:ext>
              </c:extLst>
            </c:dLbl>
            <c:dLbl>
              <c:idx val="4"/>
              <c:layout>
                <c:manualLayout>
                  <c:x val="-8.3985377286121595E-3"/>
                  <c:y val="-3.0296732038227601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473-4134-B906-E7A6EDA9F3B3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E473-4134-B906-E7A6EDA9F3B3}"/>
                </c:ext>
              </c:extLst>
            </c:dLbl>
            <c:dLbl>
              <c:idx val="8"/>
              <c:layout>
                <c:manualLayout>
                  <c:x val="4.1992688643060799E-2"/>
                  <c:y val="7.57418300955689E-3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473-4134-B906-E7A6EDA9F3B3}"/>
                </c:ext>
              </c:extLst>
            </c:dLbl>
            <c:dLbl>
              <c:idx val="9"/>
              <c:layout>
                <c:manualLayout>
                  <c:x val="-3.3992875414506898E-3"/>
                  <c:y val="-2.8325711783875399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73-4134-B906-E7A6EDA9F3B3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0.25112308792019022</c:v>
                </c:pt>
                <c:pt idx="1">
                  <c:v>0.72465435702855285</c:v>
                </c:pt>
                <c:pt idx="2">
                  <c:v>0.15656791129567105</c:v>
                </c:pt>
                <c:pt idx="3">
                  <c:v>0.46305515084518101</c:v>
                </c:pt>
                <c:pt idx="4">
                  <c:v>-0.38406294690157894</c:v>
                </c:pt>
                <c:pt idx="5">
                  <c:v>1.4642037972557604</c:v>
                </c:pt>
                <c:pt idx="6">
                  <c:v>0.19801966675660965</c:v>
                </c:pt>
                <c:pt idx="7">
                  <c:v>0.28715799982610579</c:v>
                </c:pt>
                <c:pt idx="8">
                  <c:v>0.1035043962410247</c:v>
                </c:pt>
                <c:pt idx="9">
                  <c:v>1.4047108200383884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E473-4134-B906-E7A6EDA9F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A-E473-4134-B906-E7A6EDA9F3B3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645817131429795E-2"/>
          <c:y val="6.5353885404302495E-2"/>
          <c:w val="0.864960837684702"/>
          <c:h val="0.92225350666096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弗迪动力</c:v>
                </c:pt>
                <c:pt idx="1">
                  <c:v>特斯拉</c:v>
                </c:pt>
                <c:pt idx="2">
                  <c:v>日本电产</c:v>
                </c:pt>
                <c:pt idx="3">
                  <c:v>联合汽车电子</c:v>
                </c:pt>
                <c:pt idx="4">
                  <c:v>蜂巢易创</c:v>
                </c:pt>
                <c:pt idx="5">
                  <c:v>中车时代</c:v>
                </c:pt>
                <c:pt idx="6">
                  <c:v>宁波双林</c:v>
                </c:pt>
                <c:pt idx="7">
                  <c:v>方正电机</c:v>
                </c:pt>
                <c:pt idx="8">
                  <c:v>零跑汽车</c:v>
                </c:pt>
                <c:pt idx="9">
                  <c:v>汇川联合动力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24.049600000000002</c:v>
                </c:pt>
                <c:pt idx="1">
                  <c:v>7.3029000000000002</c:v>
                </c:pt>
                <c:pt idx="2">
                  <c:v>5.4725000000000001</c:v>
                </c:pt>
                <c:pt idx="3">
                  <c:v>5.3456000000000001</c:v>
                </c:pt>
                <c:pt idx="4">
                  <c:v>3.8614999999999999</c:v>
                </c:pt>
                <c:pt idx="5">
                  <c:v>2.5223</c:v>
                </c:pt>
                <c:pt idx="6">
                  <c:v>1.7623</c:v>
                </c:pt>
                <c:pt idx="7">
                  <c:v>1.4836</c:v>
                </c:pt>
                <c:pt idx="8">
                  <c:v>1.3649</c:v>
                </c:pt>
                <c:pt idx="9">
                  <c:v>1.2110000000000001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36-47DF-8C86-A78A8E9BE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弗迪动力</c:v>
                      </c:pt>
                      <c:pt idx="1">
                        <c:v>特斯拉</c:v>
                      </c:pt>
                      <c:pt idx="2">
                        <c:v>日本电产</c:v>
                      </c:pt>
                      <c:pt idx="3">
                        <c:v>联合汽车电子</c:v>
                      </c:pt>
                      <c:pt idx="4">
                        <c:v>蜂巢易创</c:v>
                      </c:pt>
                      <c:pt idx="5">
                        <c:v>中车时代</c:v>
                      </c:pt>
                      <c:pt idx="6">
                        <c:v>宁波双林</c:v>
                      </c:pt>
                      <c:pt idx="7">
                        <c:v>方正电机</c:v>
                      </c:pt>
                      <c:pt idx="8">
                        <c:v>零跑汽车</c:v>
                      </c:pt>
                      <c:pt idx="9">
                        <c:v>汇川联合动力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13.442399999999999</c:v>
                      </c:pt>
                      <c:pt idx="1">
                        <c:v>7.7262000000000004</c:v>
                      </c:pt>
                      <c:pt idx="2">
                        <c:v>2.9462999999999999</c:v>
                      </c:pt>
                      <c:pt idx="3">
                        <c:v>1.8246</c:v>
                      </c:pt>
                      <c:pt idx="4">
                        <c:v>0.2334</c:v>
                      </c:pt>
                      <c:pt idx="5">
                        <c:v>1.7408999999999999</c:v>
                      </c:pt>
                      <c:pt idx="6">
                        <c:v>1.5543</c:v>
                      </c:pt>
                      <c:pt idx="7">
                        <c:v>4.3714000000000004</c:v>
                      </c:pt>
                      <c:pt idx="8">
                        <c:v>1.0943000000000001</c:v>
                      </c:pt>
                      <c:pt idx="9">
                        <c:v>2.0848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5136-47DF-8C86-A78A8E9BEC07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1"/>
              <c:layout>
                <c:manualLayout>
                  <c:x val="-1.9117902967760898E-2"/>
                  <c:y val="-2.9750190533819099E-17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36-47DF-8C86-A78A8E9BEC07}"/>
                </c:ext>
              </c:extLst>
            </c:dLbl>
            <c:dLbl>
              <c:idx val="2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136-47DF-8C86-A78A8E9BEC07}"/>
                </c:ext>
              </c:extLst>
            </c:dLbl>
            <c:dLbl>
              <c:idx val="3"/>
              <c:layout>
                <c:manualLayout>
                  <c:x val="2.4941916756843801E-2"/>
                  <c:y val="-5.9500381067638197E-17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36-47DF-8C86-A78A8E9BEC07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5136-47DF-8C86-A78A8E9BEC07}"/>
                </c:ext>
              </c:extLst>
            </c:dLbl>
            <c:dLbl>
              <c:idx val="7"/>
              <c:layout>
                <c:manualLayout>
                  <c:x val="2.90989028829844E-2"/>
                  <c:y val="6.4910256459401097E-3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136-47DF-8C86-A78A8E9BEC07}"/>
                </c:ext>
              </c:extLst>
            </c:dLbl>
            <c:dLbl>
              <c:idx val="8"/>
              <c:layout>
                <c:manualLayout>
                  <c:x val="4.1569861261406299E-2"/>
                  <c:y val="6.4910256459402302E-3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136-47DF-8C86-A78A8E9BEC07}"/>
                </c:ext>
              </c:extLst>
            </c:dLbl>
            <c:dLbl>
              <c:idx val="9"/>
              <c:layout>
                <c:manualLayout>
                  <c:x val="-3.3992875414506898E-3"/>
                  <c:y val="-2.8325711783875399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136-47DF-8C86-A78A8E9BEC07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0.7890852823900496</c:v>
                </c:pt>
                <c:pt idx="1">
                  <c:v>-5.4787605808806372E-2</c:v>
                </c:pt>
                <c:pt idx="2">
                  <c:v>0.85741438414282323</c:v>
                </c:pt>
                <c:pt idx="3">
                  <c:v>1.9297380247725529</c:v>
                </c:pt>
                <c:pt idx="5">
                  <c:v>0.44884829685794703</c:v>
                </c:pt>
                <c:pt idx="6">
                  <c:v>0.13382229942739499</c:v>
                </c:pt>
                <c:pt idx="7">
                  <c:v>-0.66061216086379648</c:v>
                </c:pt>
                <c:pt idx="8">
                  <c:v>0.24728136708398063</c:v>
                </c:pt>
                <c:pt idx="9">
                  <c:v>-0.41912893323100531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5136-47DF-8C86-A78A8E9BE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A-5136-47DF-8C86-A78A8E9BEC07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ax val="4.5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0E4-4C20-8E91-5F5E60D9BB0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0E4-4C20-8E91-5F5E60D9BB0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0E4-4C20-8E91-5F5E60D9BB0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0E4-4C20-8E91-5F5E60D9BB0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0E4-4C20-8E91-5F5E60D9BB0B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理想L8</c:v>
                </c:pt>
                <c:pt idx="2">
                  <c:v>理想L9</c:v>
                </c:pt>
                <c:pt idx="3">
                  <c:v>欧拉好猫</c:v>
                </c:pt>
                <c:pt idx="4">
                  <c:v>蓝山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1.2810999999999999</c:v>
                </c:pt>
                <c:pt idx="1">
                  <c:v>0.97960000000000003</c:v>
                </c:pt>
                <c:pt idx="2">
                  <c:v>0.8478</c:v>
                </c:pt>
                <c:pt idx="3">
                  <c:v>0.6825</c:v>
                </c:pt>
                <c:pt idx="4">
                  <c:v>0.47739999999999999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0E4-4C20-8E91-5F5E60D9BB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826-4359-9AFD-E631094D21B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826-4359-9AFD-E631094D21B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826-4359-9AFD-E631094D21B1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826-4359-9AFD-E631094D21B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B826-4359-9AFD-E631094D21B1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effectLst/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AION S</c:v>
                </c:pt>
                <c:pt idx="1">
                  <c:v>AION Y</c:v>
                </c:pt>
                <c:pt idx="2">
                  <c:v>熊猫mini</c:v>
                </c:pt>
                <c:pt idx="3">
                  <c:v>几何A</c:v>
                </c:pt>
                <c:pt idx="4">
                  <c:v>AION S Plus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1.9187000000000001</c:v>
                </c:pt>
                <c:pt idx="1">
                  <c:v>1.7935000000000001</c:v>
                </c:pt>
                <c:pt idx="2">
                  <c:v>0.59840000000000004</c:v>
                </c:pt>
                <c:pt idx="3">
                  <c:v>0.34939999999999999</c:v>
                </c:pt>
                <c:pt idx="4">
                  <c:v>0.19670000000000001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826-4359-9AFD-E631094D21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DB3-4174-8A19-6ABC99EE8807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DB3-4174-8A19-6ABC99EE880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DB3-4174-8A19-6ABC99EE880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DB3-4174-8A19-6ABC99EE8807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DB3-4174-8A19-6ABC99EE8807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极氪001</c:v>
                </c:pt>
                <c:pt idx="1">
                  <c:v>smart精灵#1</c:v>
                </c:pt>
                <c:pt idx="2">
                  <c:v>极氪009</c:v>
                </c:pt>
                <c:pt idx="3">
                  <c:v>极氪X</c:v>
                </c:pt>
                <c:pt idx="4">
                  <c:v>smart精灵#3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0.38150000000000001</c:v>
                </c:pt>
                <c:pt idx="1">
                  <c:v>0.29459999999999997</c:v>
                </c:pt>
                <c:pt idx="2">
                  <c:v>0.20230000000000001</c:v>
                </c:pt>
                <c:pt idx="3">
                  <c:v>0.20150000000000001</c:v>
                </c:pt>
                <c:pt idx="4">
                  <c:v>8.4000000000000005E-2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DB3-4174-8A19-6ABC99EE88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E74-433C-8D13-E8216376C4F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E74-433C-8D13-E8216376C4F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E74-433C-8D13-E8216376C4F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E74-433C-8D13-E8216376C4F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E74-433C-8D13-E8216376C4FD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理想L8</c:v>
                </c:pt>
                <c:pt idx="2">
                  <c:v>理想L9</c:v>
                </c:pt>
                <c:pt idx="3">
                  <c:v>哈弗枭龙MAX</c:v>
                </c:pt>
                <c:pt idx="4">
                  <c:v>大狗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1.2810999999999999</c:v>
                </c:pt>
                <c:pt idx="1">
                  <c:v>0.97960000000000003</c:v>
                </c:pt>
                <c:pt idx="2">
                  <c:v>0.8478</c:v>
                </c:pt>
                <c:pt idx="3">
                  <c:v>0.42020000000000002</c:v>
                </c:pt>
                <c:pt idx="4">
                  <c:v>0.20649999999999999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74-433C-8D13-E8216376C4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392173055674396E-2"/>
          <c:y val="6.5353885404302495E-2"/>
          <c:w val="0.87554302943511197"/>
          <c:h val="0.92225350666096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弗迪动力</c:v>
                </c:pt>
                <c:pt idx="1">
                  <c:v>特斯拉</c:v>
                </c:pt>
                <c:pt idx="2">
                  <c:v>日本电产</c:v>
                </c:pt>
                <c:pt idx="3">
                  <c:v>汇川联合动力</c:v>
                </c:pt>
                <c:pt idx="4">
                  <c:v>联合汽车电子</c:v>
                </c:pt>
                <c:pt idx="5">
                  <c:v>中车时代</c:v>
                </c:pt>
                <c:pt idx="6">
                  <c:v>宁波央腾</c:v>
                </c:pt>
                <c:pt idx="7">
                  <c:v>零跑汽车</c:v>
                </c:pt>
                <c:pt idx="8">
                  <c:v>蔚来驱动</c:v>
                </c:pt>
                <c:pt idx="9">
                  <c:v>威睿电动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23.957999999999998</c:v>
                </c:pt>
                <c:pt idx="1">
                  <c:v>7.3029000000000002</c:v>
                </c:pt>
                <c:pt idx="2">
                  <c:v>5.4447999999999999</c:v>
                </c:pt>
                <c:pt idx="3">
                  <c:v>4.9779999999999998</c:v>
                </c:pt>
                <c:pt idx="4">
                  <c:v>2.9539</c:v>
                </c:pt>
                <c:pt idx="5">
                  <c:v>2.5442</c:v>
                </c:pt>
                <c:pt idx="6">
                  <c:v>1.5435000000000001</c:v>
                </c:pt>
                <c:pt idx="7">
                  <c:v>1.3649</c:v>
                </c:pt>
                <c:pt idx="8">
                  <c:v>1.1015999999999999</c:v>
                </c:pt>
                <c:pt idx="9">
                  <c:v>1.0809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65-44A8-A74C-76BBEEFC7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弗迪动力</c:v>
                      </c:pt>
                      <c:pt idx="1">
                        <c:v>特斯拉</c:v>
                      </c:pt>
                      <c:pt idx="2">
                        <c:v>日本电产</c:v>
                      </c:pt>
                      <c:pt idx="3">
                        <c:v>汇川联合动力</c:v>
                      </c:pt>
                      <c:pt idx="4">
                        <c:v>联合汽车电子</c:v>
                      </c:pt>
                      <c:pt idx="5">
                        <c:v>中车时代</c:v>
                      </c:pt>
                      <c:pt idx="6">
                        <c:v>宁波央腾</c:v>
                      </c:pt>
                      <c:pt idx="7">
                        <c:v>零跑汽车</c:v>
                      </c:pt>
                      <c:pt idx="8">
                        <c:v>蔚来驱动</c:v>
                      </c:pt>
                      <c:pt idx="9">
                        <c:v>威睿电动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13.435499999999999</c:v>
                      </c:pt>
                      <c:pt idx="1">
                        <c:v>7.7262000000000004</c:v>
                      </c:pt>
                      <c:pt idx="2">
                        <c:v>3.1358000000000001</c:v>
                      </c:pt>
                      <c:pt idx="3">
                        <c:v>2.7978000000000001</c:v>
                      </c:pt>
                      <c:pt idx="4">
                        <c:v>1.8908</c:v>
                      </c:pt>
                      <c:pt idx="5">
                        <c:v>1.6983999999999999</c:v>
                      </c:pt>
                      <c:pt idx="6">
                        <c:v>0.72540000000000004</c:v>
                      </c:pt>
                      <c:pt idx="7">
                        <c:v>1.0943000000000001</c:v>
                      </c:pt>
                      <c:pt idx="8">
                        <c:v>1.1981999999999999</c:v>
                      </c:pt>
                      <c:pt idx="9">
                        <c:v>0.2019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7-5C65-44A8-A74C-76BBEEFC7439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2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C65-44A8-A74C-76BBEEFC7439}"/>
                </c:ext>
              </c:extLst>
            </c:dLbl>
            <c:dLbl>
              <c:idx val="3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C65-44A8-A74C-76BBEEFC7439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5C65-44A8-A74C-76BBEEFC7439}"/>
                </c:ext>
              </c:extLst>
            </c:dLbl>
            <c:dLbl>
              <c:idx val="8"/>
              <c:layout>
                <c:manualLayout>
                  <c:x val="5.8995542817060397E-2"/>
                  <c:y val="-1.29820512918802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65-44A8-A74C-76BBEEFC7439}"/>
                </c:ext>
              </c:extLst>
            </c:dLbl>
            <c:dLbl>
              <c:idx val="9"/>
              <c:layout>
                <c:manualLayout>
                  <c:x val="-3.3992875414506898E-3"/>
                  <c:y val="-2.8325711783875399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65-44A8-A74C-76BBEEFC7439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0.78318633471028254</c:v>
                </c:pt>
                <c:pt idx="1">
                  <c:v>-5.4787605808806372E-2</c:v>
                </c:pt>
                <c:pt idx="2">
                  <c:v>0.73633522546080732</c:v>
                </c:pt>
                <c:pt idx="3">
                  <c:v>0.77925512902995209</c:v>
                </c:pt>
                <c:pt idx="4">
                  <c:v>0.56224878358366825</c:v>
                </c:pt>
                <c:pt idx="5">
                  <c:v>0.49799811587376364</c:v>
                </c:pt>
                <c:pt idx="6">
                  <c:v>1.1277915632754341</c:v>
                </c:pt>
                <c:pt idx="7">
                  <c:v>0.24728136708398063</c:v>
                </c:pt>
                <c:pt idx="8">
                  <c:v>-8.0620931397095696E-2</c:v>
                </c:pt>
                <c:pt idx="9">
                  <c:v>4.3536404160475479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C65-44A8-A74C-76BBEEFC7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8-5C65-44A8-A74C-76BBEEFC7439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335-4660-84AF-50BCBFB7DC1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335-4660-84AF-50BCBFB7DC1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335-4660-84AF-50BCBFB7DC1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335-4660-84AF-50BCBFB7DC1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335-4660-84AF-50BCBFB7DC19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AION S</c:v>
                </c:pt>
                <c:pt idx="1">
                  <c:v>AION Y</c:v>
                </c:pt>
                <c:pt idx="2">
                  <c:v>熊猫mini</c:v>
                </c:pt>
                <c:pt idx="3">
                  <c:v>几何A</c:v>
                </c:pt>
                <c:pt idx="4">
                  <c:v>AION S Plus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1.9187000000000001</c:v>
                </c:pt>
                <c:pt idx="1">
                  <c:v>1.7935000000000001</c:v>
                </c:pt>
                <c:pt idx="2">
                  <c:v>0.59840000000000004</c:v>
                </c:pt>
                <c:pt idx="3">
                  <c:v>0.34939999999999999</c:v>
                </c:pt>
                <c:pt idx="4">
                  <c:v>0.19670000000000001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335-4660-84AF-50BCBFB7DC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765-428C-8C78-DF939B61BD3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765-428C-8C78-DF939B61BD3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765-428C-8C78-DF939B61BD3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765-428C-8C78-DF939B61BD3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765-428C-8C78-DF939B61BD38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effectLst/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理想L8</c:v>
                </c:pt>
                <c:pt idx="2">
                  <c:v>理想L9</c:v>
                </c:pt>
                <c:pt idx="3">
                  <c:v>小鹏P7</c:v>
                </c:pt>
                <c:pt idx="4">
                  <c:v>合创Z03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1.2810999999999999</c:v>
                </c:pt>
                <c:pt idx="1">
                  <c:v>0.97960000000000003</c:v>
                </c:pt>
                <c:pt idx="2">
                  <c:v>0.8478</c:v>
                </c:pt>
                <c:pt idx="3">
                  <c:v>0.53920000000000001</c:v>
                </c:pt>
                <c:pt idx="4">
                  <c:v>0.2591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765-428C-8C78-DF939B61BD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761-4071-BD37-9A1D50A77AB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761-4071-BD37-9A1D50A77AB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761-4071-BD37-9A1D50A77AB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761-4071-BD37-9A1D50A77AB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761-4071-BD37-9A1D50A77ABD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五菱缤果</c:v>
                </c:pt>
                <c:pt idx="1">
                  <c:v>红旗E-QM5</c:v>
                </c:pt>
                <c:pt idx="2">
                  <c:v>哪吒U</c:v>
                </c:pt>
                <c:pt idx="3">
                  <c:v>哪吒GT</c:v>
                </c:pt>
                <c:pt idx="4">
                  <c:v>哪吒S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1.2322</c:v>
                </c:pt>
                <c:pt idx="1">
                  <c:v>0.40710000000000002</c:v>
                </c:pt>
                <c:pt idx="2">
                  <c:v>0.31680000000000003</c:v>
                </c:pt>
                <c:pt idx="3">
                  <c:v>0.22720000000000001</c:v>
                </c:pt>
                <c:pt idx="4">
                  <c:v>0.1208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761-4071-BD37-9A1D50A77A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28119602888101"/>
          <c:y val="0.110801907808722"/>
          <c:w val="0.80190076113999498"/>
          <c:h val="0.773909490269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新能源汽车产量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Sheet1!$A$4:$A$9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2023.1-6</c:v>
                </c:pt>
              </c:strCache>
            </c:strRef>
          </c:cat>
          <c:val>
            <c:numRef>
              <c:f>Sheet1!$B$4:$B$9</c:f>
              <c:numCache>
                <c:formatCode>0.0_);[Red]\(0.0\)</c:formatCode>
                <c:ptCount val="6"/>
                <c:pt idx="0">
                  <c:v>129.6</c:v>
                </c:pt>
                <c:pt idx="1">
                  <c:v>119</c:v>
                </c:pt>
                <c:pt idx="2">
                  <c:v>145.6</c:v>
                </c:pt>
                <c:pt idx="3">
                  <c:v>367.7</c:v>
                </c:pt>
                <c:pt idx="4" formatCode="0.0">
                  <c:v>721.9</c:v>
                </c:pt>
                <c:pt idx="5">
                  <c:v>361.1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52-47CF-AC15-EBA2AE403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77064"/>
        <c:axId val="12036766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BC2834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6"/>
            <c:spPr>
              <a:solidFill>
                <a:schemeClr val="bg1">
                  <a:lumMod val="95000"/>
                </a:schemeClr>
              </a:solidFill>
              <a:ln w="25400">
                <a:solidFill>
                  <a:srgbClr val="BC283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00" b="1" i="0" u="none" strike="noStrike" kern="1200" baseline="0">
                    <a:solidFill>
                      <a:srgbClr val="BC283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Sheet1!$A$4:$A$9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2023.1-6</c:v>
                </c:pt>
              </c:strCache>
            </c:strRef>
          </c:cat>
          <c:val>
            <c:numRef>
              <c:f>Sheet1!$C$4:$C$9</c:f>
              <c:numCache>
                <c:formatCode>0.0%</c:formatCode>
                <c:ptCount val="6"/>
                <c:pt idx="0">
                  <c:v>0.81005586592178802</c:v>
                </c:pt>
                <c:pt idx="1">
                  <c:v>-8.1790123456790001E-2</c:v>
                </c:pt>
                <c:pt idx="2">
                  <c:v>0.223529411764706</c:v>
                </c:pt>
                <c:pt idx="3">
                  <c:v>1.52541208791209</c:v>
                </c:pt>
                <c:pt idx="4" formatCode="0.00%">
                  <c:v>0.97499999999999998</c:v>
                </c:pt>
                <c:pt idx="5">
                  <c:v>0.35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2452-47CF-AC15-EBA2AE403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82053423"/>
        <c:axId val="300340623"/>
      </c:lineChart>
      <c:catAx>
        <c:axId val="1203677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6672"/>
        <c:crosses val="autoZero"/>
        <c:auto val="1"/>
        <c:lblAlgn val="ctr"/>
        <c:lblOffset val="100"/>
        <c:noMultiLvlLbl val="0"/>
      </c:catAx>
      <c:valAx>
        <c:axId val="1203676672"/>
        <c:scaling>
          <c:orientation val="minMax"/>
        </c:scaling>
        <c:delete val="0"/>
        <c:axPos val="l"/>
        <c:numFmt formatCode="0.0_);[Red]\(0.0\)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7064"/>
        <c:crosses val="autoZero"/>
        <c:crossBetween val="between"/>
      </c:valAx>
      <c:catAx>
        <c:axId val="198205342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0340623"/>
        <c:crosses val="autoZero"/>
        <c:auto val="1"/>
        <c:lblAlgn val="ctr"/>
        <c:lblOffset val="100"/>
        <c:noMultiLvlLbl val="0"/>
      </c:catAx>
      <c:valAx>
        <c:axId val="300340623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82053423"/>
        <c:crosses val="max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2.25024921456829E-3"/>
          <c:y val="0.16074716827395599"/>
          <c:w val="0.35782681776283698"/>
          <c:h val="8.88300479366252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05B-4F54-8AF0-C4E6F7217F3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05B-4F54-8AF0-C4E6F7217F3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05B-4F54-8AF0-C4E6F7217F3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05B-4F54-8AF0-C4E6F7217F3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05B-4F54-8AF0-C4E6F7217F39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欧拉好猫</c:v>
                </c:pt>
                <c:pt idx="1">
                  <c:v>蓝山</c:v>
                </c:pt>
                <c:pt idx="2">
                  <c:v>大众ID.4 Crozz</c:v>
                </c:pt>
                <c:pt idx="3">
                  <c:v>别克Velite 6</c:v>
                </c:pt>
                <c:pt idx="4">
                  <c:v>智己LS7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0.6825</c:v>
                </c:pt>
                <c:pt idx="1">
                  <c:v>0.47739999999999999</c:v>
                </c:pt>
                <c:pt idx="2">
                  <c:v>0.27560000000000001</c:v>
                </c:pt>
                <c:pt idx="3">
                  <c:v>0.20699999999999999</c:v>
                </c:pt>
                <c:pt idx="4">
                  <c:v>0.1658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05B-4F54-8AF0-C4E6F7217F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162173844108557"/>
          <c:y val="4.9141462244909083E-2"/>
          <c:w val="0.85899929657753737"/>
          <c:h val="0.868121611146152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796014248664738E-3"/>
                  <c:y val="0.242669589507554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EF-4815-AB51-747670F18D76}"/>
                </c:ext>
              </c:extLst>
            </c:dLbl>
            <c:dLbl>
              <c:idx val="1"/>
              <c:layout>
                <c:manualLayout>
                  <c:x val="0"/>
                  <c:y val="0.23848563106776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EF-4815-AB51-747670F18D76}"/>
                </c:ext>
              </c:extLst>
            </c:dLbl>
            <c:dLbl>
              <c:idx val="3"/>
              <c:layout>
                <c:manualLayout>
                  <c:x val="6.9900356216618345E-2"/>
                  <c:y val="2.5103750638712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EF-4815-AB51-747670F18D76}"/>
                </c:ext>
              </c:extLst>
            </c:dLbl>
            <c:dLbl>
              <c:idx val="6"/>
              <c:layout>
                <c:manualLayout>
                  <c:x val="2.7960142486646356E-3"/>
                  <c:y val="0.108782919434421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EF-4815-AB51-747670F18D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体积</c:v>
                </c:pt>
                <c:pt idx="1">
                  <c:v>重量</c:v>
                </c:pt>
                <c:pt idx="2">
                  <c:v>功率</c:v>
                </c:pt>
                <c:pt idx="3">
                  <c:v>功率密度</c:v>
                </c:pt>
                <c:pt idx="4">
                  <c:v>最高效率</c:v>
                </c:pt>
                <c:pt idx="5">
                  <c:v>高效区占比</c:v>
                </c:pt>
                <c:pt idx="6">
                  <c:v>能耗</c:v>
                </c:pt>
                <c:pt idx="7">
                  <c:v>续航里程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-0.4</c:v>
                </c:pt>
                <c:pt idx="1">
                  <c:v>-0.38</c:v>
                </c:pt>
                <c:pt idx="2">
                  <c:v>0.53</c:v>
                </c:pt>
                <c:pt idx="3">
                  <c:v>1.5</c:v>
                </c:pt>
                <c:pt idx="4">
                  <c:v>0.01</c:v>
                </c:pt>
                <c:pt idx="5">
                  <c:v>0.06</c:v>
                </c:pt>
                <c:pt idx="6" formatCode="0.00%">
                  <c:v>-4.5999999999999999E-2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EF-4815-AB51-747670F18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1563361152"/>
        <c:axId val="251461583"/>
      </c:barChart>
      <c:catAx>
        <c:axId val="1563361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1461583"/>
        <c:crosses val="autoZero"/>
        <c:auto val="1"/>
        <c:lblAlgn val="ctr"/>
        <c:lblOffset val="100"/>
        <c:noMultiLvlLbl val="0"/>
      </c:catAx>
      <c:valAx>
        <c:axId val="251461583"/>
        <c:scaling>
          <c:orientation val="minMax"/>
          <c:max val="1.5"/>
          <c:min val="-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3361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044795935998198E-2"/>
          <c:y val="0.15417281326259799"/>
          <c:w val="0.93269788730882697"/>
          <c:h val="0.589038415299323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月同比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7"/>
              <c:layout>
                <c:manualLayout>
                  <c:x val="2.23455351685277E-3"/>
                  <c:y val="3.64395307506599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1B-4DB2-9766-6559C32C9822}"/>
                </c:ext>
              </c:extLst>
            </c:dLbl>
            <c:dLbl>
              <c:idx val="9"/>
              <c:layout>
                <c:manualLayout>
                  <c:x val="8.9382140674115693E-3"/>
                  <c:y val="-7.28790615013201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1B-4DB2-9766-6559C32C9822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Sheet1!$A$17:$A$28</c:f>
              <c:strCache>
                <c:ptCount val="12"/>
                <c:pt idx="0">
                  <c:v>Jun.</c:v>
                </c:pt>
                <c:pt idx="1">
                  <c:v>Jul.</c:v>
                </c:pt>
                <c:pt idx="2">
                  <c:v>Aug.</c:v>
                </c:pt>
                <c:pt idx="3">
                  <c:v>Sep.</c:v>
                </c:pt>
                <c:pt idx="4">
                  <c:v>Oct.</c:v>
                </c:pt>
                <c:pt idx="5">
                  <c:v>Nov.</c:v>
                </c:pt>
                <c:pt idx="6">
                  <c:v>Dec.</c:v>
                </c:pt>
                <c:pt idx="7">
                  <c:v>Jan.-Feb.</c:v>
                </c:pt>
                <c:pt idx="8">
                  <c:v>Mar.</c:v>
                </c:pt>
                <c:pt idx="9">
                  <c:v>Apr.</c:v>
                </c:pt>
                <c:pt idx="10">
                  <c:v>May.</c:v>
                </c:pt>
                <c:pt idx="11">
                  <c:v>Jun.</c:v>
                </c:pt>
              </c:strCache>
            </c:strRef>
          </c:cat>
          <c:val>
            <c:numRef>
              <c:f>Sheet1!$B$17:$B$28</c:f>
              <c:numCache>
                <c:formatCode>0.0%</c:formatCode>
                <c:ptCount val="12"/>
                <c:pt idx="0">
                  <c:v>1.21611721611722</c:v>
                </c:pt>
                <c:pt idx="1">
                  <c:v>1.1418685121107299</c:v>
                </c:pt>
                <c:pt idx="2">
                  <c:v>1.16363636363636</c:v>
                </c:pt>
                <c:pt idx="3">
                  <c:v>1.1000000000000001</c:v>
                </c:pt>
                <c:pt idx="4">
                  <c:v>0.84799999999999998</c:v>
                </c:pt>
                <c:pt idx="5">
                  <c:v>0.60499999999999998</c:v>
                </c:pt>
                <c:pt idx="6">
                  <c:v>0.55500000000000005</c:v>
                </c:pt>
                <c:pt idx="7">
                  <c:v>0.16300000000000001</c:v>
                </c:pt>
                <c:pt idx="8">
                  <c:v>0.33300000000000002</c:v>
                </c:pt>
                <c:pt idx="9">
                  <c:v>0.85399999999999998</c:v>
                </c:pt>
                <c:pt idx="10">
                  <c:v>0.436</c:v>
                </c:pt>
                <c:pt idx="11">
                  <c:v>0.27600000000000002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1B-4DB2-9766-6559C32C9822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累计同比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Sheet1!$A$17:$A$28</c:f>
              <c:strCache>
                <c:ptCount val="12"/>
                <c:pt idx="0">
                  <c:v>Jun.</c:v>
                </c:pt>
                <c:pt idx="1">
                  <c:v>Jul.</c:v>
                </c:pt>
                <c:pt idx="2">
                  <c:v>Aug.</c:v>
                </c:pt>
                <c:pt idx="3">
                  <c:v>Sep.</c:v>
                </c:pt>
                <c:pt idx="4">
                  <c:v>Oct.</c:v>
                </c:pt>
                <c:pt idx="5">
                  <c:v>Nov.</c:v>
                </c:pt>
                <c:pt idx="6">
                  <c:v>Dec.</c:v>
                </c:pt>
                <c:pt idx="7">
                  <c:v>Jan.-Feb.</c:v>
                </c:pt>
                <c:pt idx="8">
                  <c:v>Mar.</c:v>
                </c:pt>
                <c:pt idx="9">
                  <c:v>Apr.</c:v>
                </c:pt>
                <c:pt idx="10">
                  <c:v>May.</c:v>
                </c:pt>
                <c:pt idx="11">
                  <c:v>Jun.</c:v>
                </c:pt>
              </c:strCache>
            </c:strRef>
          </c:cat>
          <c:val>
            <c:numRef>
              <c:f>Sheet1!$C$17:$C$28</c:f>
              <c:numCache>
                <c:formatCode>0.0%</c:formatCode>
                <c:ptCount val="12"/>
                <c:pt idx="0">
                  <c:v>1.1401869158878499</c:v>
                </c:pt>
                <c:pt idx="1">
                  <c:v>1.1444020356234099</c:v>
                </c:pt>
                <c:pt idx="2">
                  <c:v>1.1240875912408801</c:v>
                </c:pt>
                <c:pt idx="3">
                  <c:v>1.125</c:v>
                </c:pt>
                <c:pt idx="4">
                  <c:v>1.0840000000000001</c:v>
                </c:pt>
                <c:pt idx="5">
                  <c:v>1.0049999999999999</c:v>
                </c:pt>
                <c:pt idx="6">
                  <c:v>0.97499999999999998</c:v>
                </c:pt>
                <c:pt idx="7">
                  <c:v>0.16300000000000001</c:v>
                </c:pt>
                <c:pt idx="8">
                  <c:v>0.22500000000000001</c:v>
                </c:pt>
                <c:pt idx="9">
                  <c:v>0.32800000000000001</c:v>
                </c:pt>
                <c:pt idx="10">
                  <c:v>0.37</c:v>
                </c:pt>
                <c:pt idx="1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1B-4DB2-9766-6559C32C9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5"/>
        <c:axId val="1147260800"/>
        <c:axId val="1147266624"/>
      </c:barChart>
      <c:catAx>
        <c:axId val="114726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6624"/>
        <c:crosses val="autoZero"/>
        <c:auto val="1"/>
        <c:lblAlgn val="ctr"/>
        <c:lblOffset val="100"/>
        <c:noMultiLvlLbl val="0"/>
      </c:catAx>
      <c:valAx>
        <c:axId val="1147266624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0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085385775729101"/>
          <c:y val="6.0749999999999998E-2"/>
          <c:w val="0.27672818881315697"/>
          <c:h val="0.25133950617284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/>
          </a:solidFill>
        </a:defRPr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044795935998198E-2"/>
          <c:y val="0.154626208473198"/>
          <c:w val="0.93269788730882697"/>
          <c:h val="0.6271769623350800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月同比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38-4FDB-BEA7-FD1D2065C109}"/>
              </c:ext>
            </c:extLst>
          </c:dPt>
          <c:dPt>
            <c:idx val="1"/>
            <c:invertIfNegative val="0"/>
            <c:bubble3D val="0"/>
            <c:spPr>
              <a:solidFill>
                <a:srgbClr val="4BACC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38-4FDB-BEA7-FD1D2065C109}"/>
              </c:ext>
            </c:extLst>
          </c:dPt>
          <c:dPt>
            <c:idx val="2"/>
            <c:invertIfNegative val="0"/>
            <c:bubble3D val="0"/>
            <c:spPr>
              <a:solidFill>
                <a:srgbClr val="9BBB5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38-4FDB-BEA7-FD1D2065C109}"/>
              </c:ext>
            </c:extLst>
          </c:dPt>
          <c:dPt>
            <c:idx val="3"/>
            <c:invertIfNegative val="0"/>
            <c:bubble3D val="0"/>
            <c:spPr>
              <a:solidFill>
                <a:srgbClr val="2C4D7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38-4FDB-BEA7-FD1D2065C109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338-4FDB-BEA7-FD1D2065C109}"/>
              </c:ext>
            </c:extLst>
          </c:dPt>
          <c:dLbls>
            <c:dLbl>
              <c:idx val="4"/>
              <c:layout>
                <c:manualLayout>
                  <c:x val="3.6095768041204883E-3"/>
                  <c:y val="8.94531784555693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338-4FDB-BEA7-FD1D2065C1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</c:v>
                </c:pt>
                <c:pt idx="1">
                  <c:v>SUV</c:v>
                </c:pt>
                <c:pt idx="2">
                  <c:v>MPV</c:v>
                </c:pt>
                <c:pt idx="3">
                  <c:v>TRUCK</c:v>
                </c:pt>
                <c:pt idx="4">
                  <c:v>BUS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0.16211271949883543</c:v>
                </c:pt>
                <c:pt idx="1">
                  <c:v>0.40624395582622963</c:v>
                </c:pt>
                <c:pt idx="2">
                  <c:v>2.8875776397515529</c:v>
                </c:pt>
                <c:pt idx="3">
                  <c:v>0.17236370678803148</c:v>
                </c:pt>
                <c:pt idx="4">
                  <c:v>-0.3042444821731749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38-4FDB-BEA7-FD1D2065C1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147260800"/>
        <c:axId val="1147266624"/>
      </c:barChart>
      <c:catAx>
        <c:axId val="114726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6624"/>
        <c:crosses val="autoZero"/>
        <c:auto val="1"/>
        <c:lblAlgn val="ctr"/>
        <c:lblOffset val="100"/>
        <c:noMultiLvlLbl val="0"/>
      </c:catAx>
      <c:valAx>
        <c:axId val="1147266624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3635379771743402E-2"/>
          <c:w val="0.98155678131511503"/>
          <c:h val="0.753875196772924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单车平均装机量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ED4-4DD8-B7E4-2EC6B5CF333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ED4-4DD8-B7E4-2EC6B5CF333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ED4-4DD8-B7E4-2EC6B5CF333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2023.1-6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3" formatCode="0.0_ ">
                  <c:v>49.625820586374893</c:v>
                </c:pt>
                <c:pt idx="4" formatCode="0.0_ ">
                  <c:v>45.951563665792833</c:v>
                </c:pt>
                <c:pt idx="5" formatCode="0.0_ ">
                  <c:v>47.2</c:v>
                </c:pt>
                <c:pt idx="6" formatCode="0.0">
                  <c:v>47.1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D4-4DD8-B7E4-2EC6B5CF3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80200"/>
        <c:axId val="12036798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2023.1-6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3" formatCode="0.0%">
                  <c:v>-6.5185653348647121E-2</c:v>
                </c:pt>
                <c:pt idx="4" formatCode="0.0%">
                  <c:v>-7.4039217430912463E-2</c:v>
                </c:pt>
                <c:pt idx="5" formatCode="0.0%">
                  <c:v>2.386117136659438E-2</c:v>
                </c:pt>
                <c:pt idx="6" formatCode="0.0%">
                  <c:v>3.1E-2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ED4-4DD8-B7E4-2EC6B5CF3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005712"/>
        <c:axId val="1342009320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in val="0"/>
        </c:scaling>
        <c:delete val="0"/>
        <c:axPos val="l"/>
        <c:numFmt formatCode="#,##0_);[Red]\(#,##0\)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342005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2009320"/>
        <c:crosses val="autoZero"/>
        <c:auto val="1"/>
        <c:lblAlgn val="ctr"/>
        <c:lblOffset val="100"/>
        <c:noMultiLvlLbl val="0"/>
      </c:catAx>
      <c:valAx>
        <c:axId val="1342009320"/>
        <c:scaling>
          <c:orientation val="minMax"/>
          <c:min val="-0.1"/>
        </c:scaling>
        <c:delete val="0"/>
        <c:axPos val="r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4200571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290788562230903E-2"/>
          <c:y val="0.54818046536796505"/>
          <c:w val="0.310938271169935"/>
          <c:h val="0.2198138036206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3635379771743402E-2"/>
          <c:w val="0.98155678131511503"/>
          <c:h val="0.835695377082006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总装机量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2.8613134870826419E-3"/>
                  <c:y val="0.1422729371413493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F4-4AB4-8900-C3E760B993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2023.1-6</c:v>
                </c:pt>
              </c:strCache>
            </c:strRef>
          </c:cat>
          <c:val>
            <c:numRef>
              <c:f>Sheet1!$B$3:$B$7</c:f>
              <c:numCache>
                <c:formatCode>0.0</c:formatCode>
                <c:ptCount val="5"/>
                <c:pt idx="0">
                  <c:v>53.215284412994897</c:v>
                </c:pt>
                <c:pt idx="1">
                  <c:v>61.701370761298698</c:v>
                </c:pt>
                <c:pt idx="2">
                  <c:v>159.80000000000001</c:v>
                </c:pt>
                <c:pt idx="3">
                  <c:v>303.8</c:v>
                </c:pt>
                <c:pt idx="4">
                  <c:v>142.81525744340021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F4-4AB4-8900-C3E760B99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80200"/>
        <c:axId val="12036798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4"/>
              <c:layout>
                <c:manualLayout>
                  <c:x val="-5.4636893685982332E-2"/>
                  <c:y val="-7.1389966597327978E-2"/>
                </c:manualLayout>
              </c:layout>
              <c:spPr>
                <a:solidFill>
                  <a:schemeClr val="bg1">
                    <a:lumMod val="95000"/>
                    <a:alpha val="4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gency FB" panose="020B050302020202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454296374850989E-2"/>
                      <c:h val="8.26738282730533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FF4-4AB4-8900-C3E760B99333}"/>
                </c:ext>
              </c:extLst>
            </c:dLbl>
            <c:spPr>
              <a:solidFill>
                <a:schemeClr val="bg1">
                  <a:lumMod val="95000"/>
                  <a:alpha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2023.1-6</c:v>
                </c:pt>
              </c:strCache>
            </c:strRef>
          </c:cat>
          <c:val>
            <c:numRef>
              <c:f>Sheet1!$C$3:$C$7</c:f>
              <c:numCache>
                <c:formatCode>0.0%</c:formatCode>
                <c:ptCount val="5"/>
                <c:pt idx="0">
                  <c:v>3.1980723430810265E-2</c:v>
                </c:pt>
                <c:pt idx="1">
                  <c:v>0.15946708623117956</c:v>
                </c:pt>
                <c:pt idx="2">
                  <c:v>1.5898938391208688</c:v>
                </c:pt>
                <c:pt idx="3">
                  <c:v>0.90112640801001254</c:v>
                </c:pt>
                <c:pt idx="4">
                  <c:v>0.42607770250863908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F4-4AB4-8900-C3E760B99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005712"/>
        <c:axId val="1342009320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ax val="350"/>
        </c:scaling>
        <c:delete val="0"/>
        <c:axPos val="l"/>
        <c:numFmt formatCode="#,##0_);[Red]\(#,##0\)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342005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2009320"/>
        <c:crosses val="autoZero"/>
        <c:auto val="1"/>
        <c:lblAlgn val="ctr"/>
        <c:lblOffset val="100"/>
        <c:noMultiLvlLbl val="0"/>
      </c:catAx>
      <c:valAx>
        <c:axId val="1342009320"/>
        <c:scaling>
          <c:orientation val="minMax"/>
          <c:min val="-2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4200571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306567435413701E-2"/>
          <c:y val="8.7424365407320001E-2"/>
          <c:w val="0.200682801223631"/>
          <c:h val="0.110481561426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172637644285597E-2"/>
          <c:y val="0.164340964473419"/>
          <c:w val="0.91042122392027602"/>
          <c:h val="0.75665433517581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Sheet1!$B$2:$B$13</c:f>
              <c:numCache>
                <c:formatCode>0_ </c:formatCode>
                <c:ptCount val="12"/>
                <c:pt idx="0">
                  <c:v>8408.9682608799976</c:v>
                </c:pt>
                <c:pt idx="1">
                  <c:v>5524.970813359997</c:v>
                </c:pt>
                <c:pt idx="2">
                  <c:v>9256.2767312400047</c:v>
                </c:pt>
                <c:pt idx="3">
                  <c:v>9111.3569076800013</c:v>
                </c:pt>
                <c:pt idx="4">
                  <c:v>9969.4807411199945</c:v>
                </c:pt>
                <c:pt idx="5">
                  <c:v>11370.431481479995</c:v>
                </c:pt>
                <c:pt idx="6" formatCode="0">
                  <c:v>12098.060056400003</c:v>
                </c:pt>
                <c:pt idx="7">
                  <c:v>13641.14352412002</c:v>
                </c:pt>
                <c:pt idx="8">
                  <c:v>15857.670694920011</c:v>
                </c:pt>
                <c:pt idx="9">
                  <c:v>17863.744196200027</c:v>
                </c:pt>
                <c:pt idx="10">
                  <c:v>21325.509382567187</c:v>
                </c:pt>
                <c:pt idx="11">
                  <c:v>25364.174671902805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95-41B1-A7E3-E4DB1AA302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Sheet1!$C$2:$C$13</c:f>
              <c:numCache>
                <c:formatCode>0_ </c:formatCode>
                <c:ptCount val="12"/>
                <c:pt idx="0">
                  <c:v>14584.712460399875</c:v>
                </c:pt>
                <c:pt idx="1">
                  <c:v>11098.830165299965</c:v>
                </c:pt>
                <c:pt idx="2" formatCode="0">
                  <c:v>21661.807577599982</c:v>
                </c:pt>
                <c:pt idx="3" formatCode="0">
                  <c:v>12440.737280399968</c:v>
                </c:pt>
                <c:pt idx="4" formatCode="0">
                  <c:v>14928.320891959809</c:v>
                </c:pt>
                <c:pt idx="5" formatCode="0">
                  <c:v>25431.086636407428</c:v>
                </c:pt>
                <c:pt idx="6" formatCode="0">
                  <c:v>21498.607176800288</c:v>
                </c:pt>
                <c:pt idx="7">
                  <c:v>23518.140457300229</c:v>
                </c:pt>
                <c:pt idx="8">
                  <c:v>26734.704000000867</c:v>
                </c:pt>
                <c:pt idx="9">
                  <c:v>21353.909999999796</c:v>
                </c:pt>
                <c:pt idx="10">
                  <c:v>28045.686100000028</c:v>
                </c:pt>
                <c:pt idx="11">
                  <c:v>40194.381999999365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95-41B1-A7E3-E4DB1AA302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Sheet1!$D$2:$D$13</c:f>
              <c:numCache>
                <c:formatCode>0_ </c:formatCode>
                <c:ptCount val="12"/>
                <c:pt idx="0">
                  <c:v>13641.344000000885</c:v>
                </c:pt>
                <c:pt idx="1">
                  <c:v>18421.277149480207</c:v>
                </c:pt>
                <c:pt idx="2" formatCode="0">
                  <c:v>26852.278272720145</c:v>
                </c:pt>
                <c:pt idx="3" formatCode="0">
                  <c:v>24424.255790000028</c:v>
                </c:pt>
                <c:pt idx="4" formatCode="0">
                  <c:v>26990.803000640062</c:v>
                </c:pt>
                <c:pt idx="5" formatCode="0">
                  <c:v>32485.299230565091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95-41B1-A7E3-E4DB1AA30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25"/>
        <c:axId val="1203680200"/>
        <c:axId val="1203679808"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2"/>
              <c:layout>
                <c:manualLayout>
                  <c:x val="-2.1359995089117394E-2"/>
                  <c:y val="-4.70257333091598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1B-4AC9-A038-FC041AB4AB19}"/>
                </c:ext>
              </c:extLst>
            </c:dLbl>
            <c:dLbl>
              <c:idx val="3"/>
              <c:layout>
                <c:manualLayout>
                  <c:x val="-7.1643506258811426E-2"/>
                  <c:y val="-2.283498427472732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95-41B1-A7E3-E4DB1AA302AF}"/>
                </c:ext>
              </c:extLst>
            </c:dLbl>
            <c:dLbl>
              <c:idx val="8"/>
              <c:layout>
                <c:manualLayout>
                  <c:x val="-1.24569693437569E-2"/>
                  <c:y val="-6.972586531454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795-41B1-A7E3-E4DB1AA302A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C00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-6.4682006104707646E-2</c:v>
                </c:pt>
                <c:pt idx="1">
                  <c:v>0.65974943981696121</c:v>
                </c:pt>
                <c:pt idx="2">
                  <c:v>0.23961392310065199</c:v>
                </c:pt>
                <c:pt idx="3">
                  <c:v>0.96324825768001365</c:v>
                </c:pt>
                <c:pt idx="4">
                  <c:v>0.80802671619799793</c:v>
                </c:pt>
                <c:pt idx="5">
                  <c:v>0.27738541789475768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795-41B1-A7E3-E4DB1AA30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0440544"/>
        <c:axId val="1010438248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</c:scaling>
        <c:delete val="0"/>
        <c:axPos val="l"/>
        <c:numFmt formatCode="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010440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0438248"/>
        <c:crosses val="autoZero"/>
        <c:auto val="1"/>
        <c:lblAlgn val="ctr"/>
        <c:lblOffset val="100"/>
        <c:noMultiLvlLbl val="0"/>
      </c:catAx>
      <c:valAx>
        <c:axId val="1010438248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104405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622078138412201E-2"/>
          <c:y val="0.106630638174694"/>
          <c:w val="0.48722683503374897"/>
          <c:h val="9.53730940031736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52040663482401E-2"/>
          <c:y val="9.0658680078822496E-2"/>
          <c:w val="0.80720649646521803"/>
          <c:h val="0.814750905249378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三元材料</c:v>
                </c:pt>
              </c:strCache>
            </c:strRef>
          </c:tx>
          <c:spPr>
            <a:solidFill>
              <a:srgbClr val="1B5C7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2023.1-6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2023.1-6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2023.1-6</c:v>
                </c:pt>
              </c:strCache>
            </c:strRef>
          </c:cat>
          <c:val>
            <c:numRef>
              <c:f>Sheet1!$B$3:$B$16</c:f>
              <c:numCache>
                <c:formatCode>0.0%</c:formatCode>
                <c:ptCount val="14"/>
                <c:pt idx="0">
                  <c:v>0.83570594623342898</c:v>
                </c:pt>
                <c:pt idx="1">
                  <c:v>0.58858653074863543</c:v>
                </c:pt>
                <c:pt idx="2">
                  <c:v>0.43519999999999998</c:v>
                </c:pt>
                <c:pt idx="3">
                  <c:v>0.34418964177181677</c:v>
                </c:pt>
                <c:pt idx="5">
                  <c:v>2.7472856103195804E-3</c:v>
                </c:pt>
                <c:pt idx="7">
                  <c:v>4.1381188013618281E-3</c:v>
                </c:pt>
                <c:pt idx="8">
                  <c:v>9.4846120711188E-3</c:v>
                </c:pt>
                <c:pt idx="10">
                  <c:v>9.2575996626395776E-2</c:v>
                </c:pt>
                <c:pt idx="11">
                  <c:v>3.1506711695126019E-2</c:v>
                </c:pt>
                <c:pt idx="12">
                  <c:v>1.0126564072169737E-2</c:v>
                </c:pt>
                <c:pt idx="13">
                  <c:v>3.3033595970908027E-2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41-447F-8470-93B5B03EE4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磷酸铁锂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082431069364199E-3"/>
                  <c:y val="-3.6138835731918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41-447F-8470-93B5B03EE4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2023.1-6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2023.1-6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2023.1-6</c:v>
                </c:pt>
              </c:strCache>
            </c:strRef>
          </c:cat>
          <c:val>
            <c:numRef>
              <c:f>Sheet1!$C$3:$C$16</c:f>
              <c:numCache>
                <c:formatCode>0.0%</c:formatCode>
                <c:ptCount val="14"/>
                <c:pt idx="0">
                  <c:v>0.13034288913654063</c:v>
                </c:pt>
                <c:pt idx="1">
                  <c:v>0.39441496101607554</c:v>
                </c:pt>
                <c:pt idx="2">
                  <c:v>0.55600000000000005</c:v>
                </c:pt>
                <c:pt idx="3">
                  <c:v>0.65218878205485253</c:v>
                </c:pt>
                <c:pt idx="5">
                  <c:v>0.96524074351727862</c:v>
                </c:pt>
                <c:pt idx="6">
                  <c:v>0.9731093720452455</c:v>
                </c:pt>
                <c:pt idx="7">
                  <c:v>0.98179911222406646</c:v>
                </c:pt>
                <c:pt idx="8">
                  <c:v>0.95097370033534478</c:v>
                </c:pt>
                <c:pt idx="10">
                  <c:v>0.89532614840256952</c:v>
                </c:pt>
                <c:pt idx="11">
                  <c:v>0.96113661827008134</c:v>
                </c:pt>
                <c:pt idx="12">
                  <c:v>0.96990188271714228</c:v>
                </c:pt>
                <c:pt idx="13">
                  <c:v>0.96377581179994898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41-447F-8470-93B5B03EE4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其他</c:v>
                </c:pt>
              </c:strCache>
            </c:strRef>
          </c:tx>
          <c:spPr>
            <a:solidFill>
              <a:srgbClr val="9FD5D2"/>
            </a:solidFill>
            <a:ln>
              <a:solidFill>
                <a:srgbClr val="9FD5D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5658714256113899E-17"/>
                  <c:y val="-1.33266936522276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41-447F-8470-93B5B03EE46D}"/>
                </c:ext>
              </c:extLst>
            </c:dLbl>
            <c:dLbl>
              <c:idx val="1"/>
              <c:layout>
                <c:manualLayout>
                  <c:x val="-1.5658714256113899E-17"/>
                  <c:y val="1.204874474457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41-447F-8470-93B5B03EE46D}"/>
                </c:ext>
              </c:extLst>
            </c:dLbl>
            <c:dLbl>
              <c:idx val="2"/>
              <c:layout>
                <c:manualLayout>
                  <c:x val="3.4164862138728099E-3"/>
                  <c:y val="1.93339925588144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341-447F-8470-93B5B03EE46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2023.1-6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2023.1-6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2023.1-6</c:v>
                </c:pt>
              </c:strCache>
            </c:strRef>
          </c:cat>
          <c:val>
            <c:numRef>
              <c:f>Sheet1!$D$3:$D$16</c:f>
              <c:numCache>
                <c:formatCode>0.0%</c:formatCode>
                <c:ptCount val="14"/>
                <c:pt idx="0" formatCode="0.00%">
                  <c:v>3.3951164630030339E-2</c:v>
                </c:pt>
                <c:pt idx="1">
                  <c:v>1.6998508235289034E-2</c:v>
                </c:pt>
                <c:pt idx="2">
                  <c:v>8.799999999999919E-3</c:v>
                </c:pt>
                <c:pt idx="3">
                  <c:v>3.5999999999999999E-3</c:v>
                </c:pt>
                <c:pt idx="5">
                  <c:v>3.2011970872401818E-2</c:v>
                </c:pt>
                <c:pt idx="6">
                  <c:v>2.6890627954754498E-2</c:v>
                </c:pt>
                <c:pt idx="7">
                  <c:v>1.4062768974571704E-2</c:v>
                </c:pt>
                <c:pt idx="8">
                  <c:v>3.95E-2</c:v>
                </c:pt>
                <c:pt idx="10">
                  <c:v>1.2097854971034661E-2</c:v>
                </c:pt>
                <c:pt idx="11">
                  <c:v>7.3566700347926783E-3</c:v>
                </c:pt>
                <c:pt idx="12">
                  <c:v>1.9971553210687998E-2</c:v>
                </c:pt>
                <c:pt idx="13">
                  <c:v>3.2000000000000002E-3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41-447F-8470-93B5B03EE4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1114342800"/>
        <c:axId val="1114333288"/>
      </c:barChart>
      <c:catAx>
        <c:axId val="11143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33288"/>
        <c:crosses val="autoZero"/>
        <c:auto val="1"/>
        <c:lblAlgn val="ctr"/>
        <c:lblOffset val="100"/>
        <c:noMultiLvlLbl val="0"/>
      </c:catAx>
      <c:valAx>
        <c:axId val="1114333288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4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7743894915059"/>
          <c:y val="3.0572702839257001E-2"/>
          <c:w val="9.8865444111598602E-2"/>
          <c:h val="0.89376747362505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57150"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66384341173299"/>
          <c:y val="9.2588239913995299E-2"/>
          <c:w val="0.70084046127642097"/>
          <c:h val="0.810812679662605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方形</c:v>
                </c:pt>
              </c:strCache>
            </c:strRef>
          </c:tx>
          <c:spPr>
            <a:solidFill>
              <a:srgbClr val="1B5C7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2023.1-6</c:v>
                </c:pt>
              </c:strCache>
            </c:strRef>
          </c:cat>
          <c:val>
            <c:numRef>
              <c:f>Sheet1!$B$3:$B$7</c:f>
              <c:numCache>
                <c:formatCode>0.0%</c:formatCode>
                <c:ptCount val="5"/>
                <c:pt idx="0">
                  <c:v>0.90004733514680102</c:v>
                </c:pt>
                <c:pt idx="1">
                  <c:v>0.80676170312645035</c:v>
                </c:pt>
                <c:pt idx="2">
                  <c:v>0.85599999999999998</c:v>
                </c:pt>
                <c:pt idx="3">
                  <c:v>0.93200000000000005</c:v>
                </c:pt>
                <c:pt idx="4">
                  <c:v>0.92400000000000004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6C-4E57-8F5E-C771F25800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圆柱形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2023.1-6</c:v>
                </c:pt>
              </c:strCache>
            </c:strRef>
          </c:cat>
          <c:val>
            <c:numRef>
              <c:f>Sheet1!$C$3:$C$7</c:f>
              <c:numCache>
                <c:formatCode>0.0%</c:formatCode>
                <c:ptCount val="5"/>
                <c:pt idx="0">
                  <c:v>6.7069980126390844E-2</c:v>
                </c:pt>
                <c:pt idx="1">
                  <c:v>0.13293736884274759</c:v>
                </c:pt>
                <c:pt idx="2">
                  <c:v>6.6299999999999998E-2</c:v>
                </c:pt>
                <c:pt idx="3">
                  <c:v>4.4999999999999998E-2</c:v>
                </c:pt>
                <c:pt idx="4">
                  <c:v>4.7448378017210871E-2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6C-4E57-8F5E-C771F25800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软包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2023.1-6</c:v>
                </c:pt>
              </c:strCache>
            </c:strRef>
          </c:cat>
          <c:val>
            <c:numRef>
              <c:f>Sheet1!$D$3:$D$7</c:f>
              <c:numCache>
                <c:formatCode>0.0%</c:formatCode>
                <c:ptCount val="5"/>
                <c:pt idx="0">
                  <c:v>3.2868498952771136E-2</c:v>
                </c:pt>
                <c:pt idx="1">
                  <c:v>5.9967746616088877E-2</c:v>
                </c:pt>
                <c:pt idx="2">
                  <c:v>7.7600000000000002E-2</c:v>
                </c:pt>
                <c:pt idx="3">
                  <c:v>2.3E-2</c:v>
                </c:pt>
                <c:pt idx="4">
                  <c:v>2.8913131290865954E-2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6C-4E57-8F5E-C771F2580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1114342800"/>
        <c:axId val="1114333288"/>
      </c:barChart>
      <c:catAx>
        <c:axId val="11143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33288"/>
        <c:crosses val="autoZero"/>
        <c:auto val="1"/>
        <c:lblAlgn val="ctr"/>
        <c:lblOffset val="100"/>
        <c:noMultiLvlLbl val="0"/>
      </c:catAx>
      <c:valAx>
        <c:axId val="1114333288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4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642169242369398"/>
          <c:y val="4.7017465581325697E-2"/>
          <c:w val="0.14518701637717399"/>
          <c:h val="0.881570539837333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Sheet1!$A$2:$A$8</cx:f>
        <cx:lvl ptCount="7">
          <cx:pt idx="0">CAR</cx:pt>
          <cx:pt idx="1">MPV</cx:pt>
          <cx:pt idx="2">SUV</cx:pt>
          <cx:pt idx="3">TRUCK</cx:pt>
          <cx:pt idx="4">BUS</cx:pt>
        </cx:lvl>
      </cx:strDim>
      <cx:numDim type="size">
        <cx:f>Sheet1!$B$2:$B$8</cx:f>
        <cx:lvl ptCount="7" formatCode="0.0%">
          <cx:pt idx="0">0.48709999999999998</cx:pt>
          <cx:pt idx="1">0.027900000000000001</cx:pt>
          <cx:pt idx="2">0.443</cx:pt>
          <cx:pt idx="3">0.035999999999999997</cx:pt>
          <cx:pt idx="4">0.0061000000000000004</cx:pt>
        </cx:lvl>
      </cx:numDim>
    </cx:data>
  </cx:chartData>
  <cx:chart>
    <cx:plotArea>
      <cx:plotAreaRegion>
        <cx:series layoutId="treemap" uniqueId="{05FA6ED7-C3DC-48B9-A71B-2EF03BE6D214}">
          <cx:tx>
            <cx:txData>
              <cx:f>Sheet1!$B$1</cx:f>
              <cx:v>系列 1</cx:v>
            </cx:txData>
          </cx:tx>
          <cx:dataPt idx="0">
            <cx:spPr>
              <a:solidFill>
                <a:srgbClr val="4F81BD"/>
              </a:solidFill>
            </cx:spPr>
          </cx:dataPt>
          <cx:dataPt idx="1">
            <cx:spPr>
              <a:solidFill>
                <a:srgbClr val="9BBB59"/>
              </a:solidFill>
            </cx:spPr>
          </cx:dataPt>
          <cx:dataPt idx="2">
            <cx:spPr>
              <a:solidFill>
                <a:srgbClr val="4BACC6"/>
              </a:solidFill>
            </cx:spPr>
          </cx:dataPt>
          <cx:dataPt idx="3">
            <cx:spPr>
              <a:solidFill>
                <a:srgbClr val="2C4D75"/>
              </a:solidFill>
            </cx:spPr>
          </cx:dataPt>
          <cx:dataPt idx="4">
            <cx:spPr>
              <a:solidFill>
                <a:srgbClr val="FFC000"/>
              </a:solidFill>
            </cx:spPr>
          </cx:dataPt>
          <cx:dataPt idx="5">
            <cx:spPr>
              <a:solidFill>
                <a:srgbClr val="276A7C"/>
              </a:solidFill>
            </cx:spPr>
          </cx:dataPt>
          <cx:dataPt idx="6">
            <cx:spPr>
              <a:solidFill>
                <a:srgbClr val="FFC000"/>
              </a:solidFill>
              <a:ln>
                <a:solidFill>
                  <a:srgbClr val="FFFFFF"/>
                </a:solidFill>
              </a:ln>
            </cx:spPr>
          </cx:dataPt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800"/>
                </a:pPr>
                <a:endParaRPr lang="zh-CN" altLang="en-US" sz="800" b="0" i="0" u="none" strike="noStrike" baseline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cx:txPr>
            <cx:visibility seriesName="0" categoryName="0" value="1"/>
            <cx:separator>, </cx:separator>
            <cx:dataLabel idx="0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4800"/>
                  </a:pPr>
                  <a:r>
                    <a:rPr lang="zh-CN" altLang="en-US" sz="48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48.7%</a:t>
                  </a:r>
                </a:p>
              </cx:txPr>
              <cx:visibility seriesName="0" categoryName="0" value="1"/>
              <cx:separator>, </cx:separator>
            </cx:dataLabel>
            <cx:dataLabel idx="1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200"/>
                  </a:pPr>
                  <a:r>
                    <a:rPr lang="zh-CN" altLang="en-US" sz="12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2.8%</a:t>
                  </a:r>
                </a:p>
              </cx:txPr>
            </cx:dataLabel>
            <cx:dataLabel idx="2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3600"/>
                  </a:pPr>
                  <a:r>
                    <a:rPr lang="zh-CN" altLang="en-US" sz="36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44.3%</a:t>
                  </a:r>
                </a:p>
              </cx:txPr>
              <cx:visibility seriesName="0" categoryName="0" value="1"/>
              <cx:separator>, </cx:separator>
            </cx:dataLabel>
            <cx:dataLabel idx="4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80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defRPr>
                  </a:pPr>
                  <a:r>
                    <a:rPr lang="zh-CN" altLang="en-US" sz="800" b="0" i="0" u="none" strike="noStrike" baseline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0.6%</a:t>
                  </a:r>
                </a:p>
              </cx:txPr>
              <cx:visibility seriesName="0" categoryName="0" value="1"/>
              <cx:separator>, </cx:separator>
            </cx:dataLabel>
            <cx:dataLabel idx="6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100"/>
                  </a:pPr>
                  <a:r>
                    <a:rPr lang="zh-CN" altLang="en-US" sz="11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1.1%</a:t>
                  </a:r>
                </a:p>
              </cx:txPr>
              <cx:visibility seriesName="0" categoryName="0" value="1"/>
              <cx:separator>, </cx:separator>
            </cx:dataLabel>
            <cx:dataLabelHidden idx="5"/>
          </cx:dataLabels>
          <cx:dataId val="0"/>
          <cx:layoutPr>
            <cx:parentLabelLayout val="overlapping"/>
          </cx:layoutPr>
        </cx:series>
      </cx:plotAreaRegion>
    </cx:plotArea>
  </cx:chart>
  <cx:spPr>
    <a:ln w="9525"/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0.82979</cdr:x>
      <cdr:y>0.41284</cdr:y>
    </cdr:from>
    <cdr:to>
      <cdr:x>0.99161</cdr:x>
      <cdr:y>0.47095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0BA34A22-1EE4-B5E7-DB9D-729E91283516}"/>
            </a:ext>
          </a:extLst>
        </cdr:cNvPr>
        <cdr:cNvSpPr txBox="1"/>
      </cdr:nvSpPr>
      <cdr:spPr>
        <a:xfrm xmlns:a="http://schemas.openxmlformats.org/drawingml/2006/main">
          <a:off x="2535081" y="1615475"/>
          <a:ext cx="494377" cy="2273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rgbClr val="3A4162"/>
              </a:solidFill>
              <a:latin typeface="Agency FB" panose="020B0503020202020204" pitchFamily="34" charset="0"/>
            </a:rPr>
            <a:t>≥</a:t>
          </a:r>
          <a:r>
            <a:rPr lang="en-US" altLang="zh-CN" sz="1000" b="1" dirty="0">
              <a:solidFill>
                <a:srgbClr val="3A4162"/>
              </a:solidFill>
              <a:latin typeface="Agency FB" panose="020B0503020202020204" pitchFamily="34" charset="0"/>
            </a:rPr>
            <a:t>500%</a:t>
          </a:r>
          <a:endParaRPr lang="zh-CN" altLang="en-US" sz="1000" b="1" dirty="0">
            <a:solidFill>
              <a:srgbClr val="3A4162"/>
            </a:solidFill>
            <a:latin typeface="Agency FB" panose="020B0503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804A1-6130-42BF-BAB9-3F921DA3476D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53690-5E02-44CB-B01C-5B905D395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"/>
            <a:ext cx="12192000" cy="4395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8"/>
            <a:ext cx="4329404" cy="1361005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235682" y="3995414"/>
            <a:ext cx="1384038" cy="793102"/>
            <a:chOff x="4982547" y="4004745"/>
            <a:chExt cx="1384038" cy="793102"/>
          </a:xfrm>
        </p:grpSpPr>
        <p:sp>
          <p:nvSpPr>
            <p:cNvPr id="10" name="平行四边形 9"/>
            <p:cNvSpPr/>
            <p:nvPr/>
          </p:nvSpPr>
          <p:spPr>
            <a:xfrm rot="10800000">
              <a:off x="4982547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10800000">
              <a:off x="5337111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0800000">
              <a:off x="5713443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1202136" y="4747898"/>
            <a:ext cx="902421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4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新能源汽车三电系统洞察报告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219863" y="3902007"/>
            <a:ext cx="352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科瑞咨询联合发布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846479" y="3713583"/>
            <a:ext cx="271678" cy="2416629"/>
          </a:xfrm>
          <a:prstGeom prst="rect">
            <a:avLst/>
          </a:prstGeom>
          <a:solidFill>
            <a:srgbClr val="4E9D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 rot="5400000">
            <a:off x="-755705" y="2453483"/>
            <a:ext cx="3685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54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414531" y="679193"/>
            <a:ext cx="95410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794739" y="857040"/>
            <a:ext cx="584735" cy="261362"/>
          </a:xfrm>
          <a:prstGeom prst="rect">
            <a:avLst/>
          </a:prstGeom>
          <a:solidFill>
            <a:srgbClr val="8F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5" y="213246"/>
            <a:ext cx="2985187" cy="489374"/>
          </a:xfrm>
          <a:prstGeom prst="rect">
            <a:avLst/>
          </a:prstGeom>
        </p:spPr>
      </p:pic>
      <p:pic>
        <p:nvPicPr>
          <p:cNvPr id="48" name="图片 47" descr="C:\Users\Administrator\Desktop\images\封面_12+++.png封面_12+++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564198" y="6466840"/>
            <a:ext cx="206375" cy="19177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798022"/>
          </a:xfrm>
          <a:prstGeom prst="rect">
            <a:avLst/>
          </a:prstGeom>
          <a:gradFill flip="none" rotWithShape="1">
            <a:gsLst>
              <a:gs pos="13000">
                <a:srgbClr val="1B5C7D"/>
              </a:gs>
              <a:gs pos="56000">
                <a:srgbClr val="3795AB"/>
              </a:gs>
              <a:gs pos="84000">
                <a:srgbClr val="1B5C7D"/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 flipH="1" flipV="1">
            <a:off x="-2" y="0"/>
            <a:ext cx="8878768" cy="798022"/>
            <a:chOff x="6753725" y="1484995"/>
            <a:chExt cx="10101188" cy="878570"/>
          </a:xfrm>
          <a:solidFill>
            <a:sysClr val="window" lastClr="FFFFFF">
              <a:lumMod val="85000"/>
            </a:sysClr>
          </a:solidFill>
        </p:grpSpPr>
        <p:sp>
          <p:nvSpPr>
            <p:cNvPr id="14" name="矩形 13"/>
            <p:cNvSpPr/>
            <p:nvPr/>
          </p:nvSpPr>
          <p:spPr>
            <a:xfrm>
              <a:off x="7608263" y="1484995"/>
              <a:ext cx="9246650" cy="87857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6753725" y="1484995"/>
              <a:ext cx="854537" cy="878570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 userDrawn="1"/>
        </p:nvSpPr>
        <p:spPr>
          <a:xfrm rot="5400000">
            <a:off x="270868" y="398724"/>
            <a:ext cx="308168" cy="81122"/>
          </a:xfrm>
          <a:prstGeom prst="rect">
            <a:avLst/>
          </a:prstGeom>
          <a:solidFill>
            <a:srgbClr val="8F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968" y="209276"/>
            <a:ext cx="2366672" cy="3743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"/>
            <a:ext cx="12192000" cy="4395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8"/>
            <a:ext cx="4329404" cy="1361005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235682" y="3995414"/>
            <a:ext cx="1384038" cy="793102"/>
            <a:chOff x="4982547" y="4004745"/>
            <a:chExt cx="1384038" cy="793102"/>
          </a:xfrm>
        </p:grpSpPr>
        <p:sp>
          <p:nvSpPr>
            <p:cNvPr id="10" name="平行四边形 9"/>
            <p:cNvSpPr/>
            <p:nvPr/>
          </p:nvSpPr>
          <p:spPr>
            <a:xfrm rot="10800000">
              <a:off x="4982547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10800000">
              <a:off x="5337111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0800000">
              <a:off x="5713443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7303997" y="3985984"/>
            <a:ext cx="352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科瑞咨询联合发布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46479" y="3713583"/>
            <a:ext cx="271678" cy="2416629"/>
          </a:xfrm>
          <a:prstGeom prst="rect">
            <a:avLst/>
          </a:prstGeom>
          <a:solidFill>
            <a:srgbClr val="4E9D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26723" y="3995414"/>
            <a:ext cx="6565676" cy="257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0" b="1" i="0" u="none" strike="noStrike" kern="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Thanks</a:t>
            </a:r>
            <a:endParaRPr kumimoji="0" lang="zh-CN" altLang="en-US" sz="16000" b="1" i="0" u="none" strike="noStrike" kern="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8002718" y="5525002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谢  谢  观  看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" y="0"/>
            <a:ext cx="12192000" cy="6858001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754364" y="2135932"/>
            <a:ext cx="2080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E9D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endParaRPr lang="zh-CN" altLang="en-US" sz="3600" b="1" dirty="0">
              <a:solidFill>
                <a:srgbClr val="4E9DB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54364" y="1413254"/>
            <a:ext cx="19271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en-US" altLang="zh-CN" sz="5400" b="1" spc="3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5400" b="1" spc="3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0463" y="451593"/>
            <a:ext cx="3249405" cy="560275"/>
            <a:chOff x="657581" y="451593"/>
            <a:chExt cx="3249405" cy="56027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2084" y="455877"/>
              <a:ext cx="1254902" cy="48690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581" y="451593"/>
              <a:ext cx="1705545" cy="560275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2485506" y="585881"/>
              <a:ext cx="0" cy="241403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74" y="4893405"/>
            <a:ext cx="895350" cy="876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03" y="4893405"/>
            <a:ext cx="857250" cy="876300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1166363" y="3266780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乘联会秘书处</a:t>
            </a: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1409047" y="3629738"/>
            <a:ext cx="27687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上海市普陀区武宁路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423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号楼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1103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021-52680968          200062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cpcanews@sxtauto.com.cn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www.cpacaauto.com</a:t>
            </a:r>
            <a:endParaRPr lang="zh-CN" altLang="en-US" sz="11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5203929" y="326678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473972" y="3569973"/>
            <a:ext cx="1840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4006-997-802          </a:t>
            </a: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market@autothinker.net</a:t>
            </a: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www.autothinker.net</a:t>
            </a:r>
            <a:endParaRPr lang="zh-CN" altLang="en-US" sz="11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55" y="4821781"/>
            <a:ext cx="1002878" cy="10028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51" y="3966751"/>
            <a:ext cx="162642" cy="1886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445" y="4262975"/>
            <a:ext cx="182160" cy="1301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74" y="3721016"/>
            <a:ext cx="162642" cy="1886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423" y="4478795"/>
            <a:ext cx="182160" cy="1821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19" y="3973256"/>
            <a:ext cx="175654" cy="1756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673" y="4094048"/>
            <a:ext cx="182160" cy="13011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651" y="4417894"/>
            <a:ext cx="182160" cy="1821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347" y="3732970"/>
            <a:ext cx="175654" cy="175654"/>
          </a:xfrm>
          <a:prstGeom prst="rect">
            <a:avLst/>
          </a:prstGeom>
        </p:spPr>
      </p:pic>
      <p:sp>
        <p:nvSpPr>
          <p:cNvPr id="32" name="六边形 31"/>
          <p:cNvSpPr/>
          <p:nvPr userDrawn="1"/>
        </p:nvSpPr>
        <p:spPr>
          <a:xfrm rot="16200000">
            <a:off x="3663602" y="4533137"/>
            <a:ext cx="2643917" cy="72136"/>
          </a:xfrm>
          <a:prstGeom prst="hexagon">
            <a:avLst/>
          </a:prstGeom>
          <a:solidFill>
            <a:srgbClr val="4E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 userDrawn="1"/>
        </p:nvSpPr>
        <p:spPr>
          <a:xfrm rot="16200000">
            <a:off x="-376041" y="4533137"/>
            <a:ext cx="2643919" cy="72137"/>
          </a:xfrm>
          <a:prstGeom prst="hexagon">
            <a:avLst/>
          </a:prstGeom>
          <a:solidFill>
            <a:srgbClr val="4E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288" y="4830094"/>
            <a:ext cx="997541" cy="9975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4D9D-9BAB-4DE5-9663-F0880D5FED31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945160"/>
              </p:ext>
            </p:extLst>
          </p:nvPr>
        </p:nvGraphicFramePr>
        <p:xfrm>
          <a:off x="460439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15.9%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66556130"/>
              </p:ext>
            </p:extLst>
          </p:nvPr>
        </p:nvGraphicFramePr>
        <p:xfrm>
          <a:off x="460438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957140"/>
              </p:ext>
            </p:extLst>
          </p:nvPr>
        </p:nvGraphicFramePr>
        <p:xfrm>
          <a:off x="3299066" y="2996952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日本电产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554772706"/>
              </p:ext>
            </p:extLst>
          </p:nvPr>
        </p:nvGraphicFramePr>
        <p:xfrm>
          <a:off x="3299065" y="3257486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50141"/>
              </p:ext>
            </p:extLst>
          </p:nvPr>
        </p:nvGraphicFramePr>
        <p:xfrm>
          <a:off x="6137693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威睿电动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827942923"/>
              </p:ext>
            </p:extLst>
          </p:nvPr>
        </p:nvGraphicFramePr>
        <p:xfrm>
          <a:off x="6137692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254144"/>
              </p:ext>
            </p:extLst>
          </p:nvPr>
        </p:nvGraphicFramePr>
        <p:xfrm>
          <a:off x="8976320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蜂巢易创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658150122"/>
              </p:ext>
            </p:extLst>
          </p:nvPr>
        </p:nvGraphicFramePr>
        <p:xfrm>
          <a:off x="8976319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35360" y="2565135"/>
            <a:ext cx="113772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月电机企业主要配套车型情况（万辆）</a:t>
            </a: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335360" y="2468635"/>
            <a:ext cx="0" cy="321910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9731" y="2468635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11886341" y="3489820"/>
            <a:ext cx="0" cy="301320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122341" y="6494297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3189" y="220973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热门车型对第三方供应商配套量拉动力加强，理想、埃安成为外配大户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21986" y="1389808"/>
            <a:ext cx="11313749" cy="96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目前，联合汽车电子前三配套车型占总量超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，蜂巢易创、日本电产前三配套车型占比近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。这说明整车企业热销车型的定点项目，对电机供应商配套量拉动极大。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吉利坚持电驱自研路线十分坚定，极氪家族已实现全系自配。</a:t>
            </a:r>
          </a:p>
        </p:txBody>
      </p:sp>
      <p:sp>
        <p:nvSpPr>
          <p:cNvPr id="4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9376" y="2084264"/>
            <a:ext cx="113801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月电控企业配套量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（万辆）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3189" y="220973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驱动电机控制器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当前整车企业对于电控研发，多采用外采硬件自研算法的模式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1986" y="1373030"/>
            <a:ext cx="1131374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电控供应商份额占比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77.5%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，其中自供比例超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。即便部分整车企业会选择外采电机，但自研电驱动总成的趋势依然十分坚定，从驱动电机控制器的供应格局上可以清晰的看到，比亚迪、特斯拉、吉利、蔚来、零跑等企业均已具备自研电机控制器的能力。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537428"/>
              </p:ext>
            </p:extLst>
          </p:nvPr>
        </p:nvGraphicFramePr>
        <p:xfrm>
          <a:off x="479376" y="2519265"/>
          <a:ext cx="11233251" cy="3810367"/>
        </p:xfrm>
        <a:graphic>
          <a:graphicData uri="http://schemas.openxmlformats.org/drawingml/2006/table">
            <a:tbl>
              <a:tblPr/>
              <a:tblGrid>
                <a:gridCol w="5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0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8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08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3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11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721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1035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环比增速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TOP1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TOP2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TOP3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29.4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日本电产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汇川联合动力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-17.5%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11.4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央腾汽车电子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524.4%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蔚来驱动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威睿电动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5.1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智马达汽车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5" name="小型轿车_TOP10"/>
          <p:cNvGraphicFramePr/>
          <p:nvPr>
            <p:extLst>
              <p:ext uri="{D42A27DB-BD31-4B8C-83A1-F6EECF244321}">
                <p14:modId xmlns:p14="http://schemas.microsoft.com/office/powerpoint/2010/main" val="811518709"/>
              </p:ext>
            </p:extLst>
          </p:nvPr>
        </p:nvGraphicFramePr>
        <p:xfrm>
          <a:off x="1684377" y="2484374"/>
          <a:ext cx="3013787" cy="3913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 txBox="1"/>
          <p:nvPr/>
        </p:nvSpPr>
        <p:spPr>
          <a:xfrm>
            <a:off x="770890" y="6466840"/>
            <a:ext cx="3288644" cy="170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360F9A7-DD94-6DD2-024D-AF8CD197DD11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854FDFF-D988-B001-DE04-C64CEDA38A53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5360" y="2565135"/>
            <a:ext cx="115212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月电控企业主要配套车型情况（万辆）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335360" y="2518969"/>
            <a:ext cx="0" cy="304293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9731" y="2518969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11886341" y="3514987"/>
            <a:ext cx="0" cy="29880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122341" y="6494297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70723"/>
              </p:ext>
            </p:extLst>
          </p:nvPr>
        </p:nvGraphicFramePr>
        <p:xfrm>
          <a:off x="460439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日本电产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35.2%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71197993"/>
              </p:ext>
            </p:extLst>
          </p:nvPr>
        </p:nvGraphicFramePr>
        <p:xfrm>
          <a:off x="460438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521943"/>
              </p:ext>
            </p:extLst>
          </p:nvPr>
        </p:nvGraphicFramePr>
        <p:xfrm>
          <a:off x="3299066" y="2996952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汇川联合动力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19.7%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5.2%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512344042"/>
              </p:ext>
            </p:extLst>
          </p:nvPr>
        </p:nvGraphicFramePr>
        <p:xfrm>
          <a:off x="3299065" y="3257486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358951"/>
              </p:ext>
            </p:extLst>
          </p:nvPr>
        </p:nvGraphicFramePr>
        <p:xfrm>
          <a:off x="6137691" y="2996952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48.4%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814174874"/>
              </p:ext>
            </p:extLst>
          </p:nvPr>
        </p:nvGraphicFramePr>
        <p:xfrm>
          <a:off x="6137692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39347"/>
              </p:ext>
            </p:extLst>
          </p:nvPr>
        </p:nvGraphicFramePr>
        <p:xfrm>
          <a:off x="8976320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23.1%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16.2%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9.3%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</a:rPr>
                        <a:t>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63358919"/>
              </p:ext>
            </p:extLst>
          </p:nvPr>
        </p:nvGraphicFramePr>
        <p:xfrm>
          <a:off x="8976319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驱动电机控制器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四家主流外供企业占比小幅下降，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月份额合计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23.7%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1986" y="1381419"/>
            <a:ext cx="11313749" cy="104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电控配套趋势整体与电机相近，以下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家主流第三方供应商配套占比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23.7%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，市场份额分布相对均匀。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年上半年，日本电产、汇川联合动力配套车型相对稳定，分别以埃安和理想为主。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中车时代配套车型中，五菱缤果占比有所提升；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WEY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牌蓝山加入联合汽车电子配套名单。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产业链分析及竞争格局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的应用可减小电驱动系统的体积、提升功率密度、降低能耗</a:t>
            </a:r>
            <a:endParaRPr lang="en-US" altLang="zh-CN" sz="2800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功率器件优势：高电压、大电流、导热性好、高频率、低损耗。整车端应用部件：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OBC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、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DCDC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、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MCU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等功率转换或电压转换部件。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1E8AC567-46C0-97C5-BD98-51BE40F69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091114"/>
              </p:ext>
            </p:extLst>
          </p:nvPr>
        </p:nvGraphicFramePr>
        <p:xfrm>
          <a:off x="5551618" y="2307610"/>
          <a:ext cx="6010918" cy="2521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D0E46C73-984B-EF94-BEDB-4F6F31DA293E}"/>
              </a:ext>
            </a:extLst>
          </p:cNvPr>
          <p:cNvGrpSpPr/>
          <p:nvPr/>
        </p:nvGrpSpPr>
        <p:grpSpPr>
          <a:xfrm>
            <a:off x="5859281" y="4999775"/>
            <a:ext cx="5541980" cy="1124176"/>
            <a:chOff x="1689592" y="5085976"/>
            <a:chExt cx="9068055" cy="13905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D324E91-AE5A-4955-7116-4758D85DA424}"/>
                </a:ext>
              </a:extLst>
            </p:cNvPr>
            <p:cNvGrpSpPr/>
            <p:nvPr/>
          </p:nvGrpSpPr>
          <p:grpSpPr>
            <a:xfrm>
              <a:off x="1855960" y="5130546"/>
              <a:ext cx="8730159" cy="1277215"/>
              <a:chOff x="2370462" y="2207926"/>
              <a:chExt cx="8730159" cy="127721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75DF0C5-4657-8ED5-E766-DFBAA3DBCB68}"/>
                  </a:ext>
                </a:extLst>
              </p:cNvPr>
              <p:cNvGrpSpPr/>
              <p:nvPr/>
            </p:nvGrpSpPr>
            <p:grpSpPr>
              <a:xfrm>
                <a:off x="2370462" y="2207926"/>
                <a:ext cx="8730159" cy="1277215"/>
                <a:chOff x="1518024" y="2057555"/>
                <a:chExt cx="8730159" cy="1277215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B96E154D-1814-41E6-53E6-4E7F53515FBB}"/>
                    </a:ext>
                  </a:extLst>
                </p:cNvPr>
                <p:cNvSpPr/>
                <p:nvPr/>
              </p:nvSpPr>
              <p:spPr>
                <a:xfrm>
                  <a:off x="3741200" y="2208411"/>
                  <a:ext cx="1203268" cy="442433"/>
                </a:xfrm>
                <a:prstGeom prst="round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solidFill>
                    <a:srgbClr val="00031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1000" kern="0" dirty="0" err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SiC-Mosfet</a:t>
                  </a:r>
                  <a:endParaRPr lang="en-US" altLang="zh-CN" sz="10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C5CAF6A8-5AA1-BF40-C8EF-E18D089B0DCE}"/>
                    </a:ext>
                  </a:extLst>
                </p:cNvPr>
                <p:cNvSpPr/>
                <p:nvPr/>
              </p:nvSpPr>
              <p:spPr>
                <a:xfrm>
                  <a:off x="3712449" y="2777730"/>
                  <a:ext cx="1268493" cy="557040"/>
                </a:xfrm>
                <a:prstGeom prst="round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solidFill>
                    <a:srgbClr val="00031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zh-CN" altLang="en-US" sz="1000" kern="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滤波电容</a:t>
                  </a:r>
                  <a:endParaRPr lang="en-US" altLang="zh-CN" sz="10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>
                    <a:defRPr/>
                  </a:pPr>
                  <a:r>
                    <a:rPr lang="zh-CN" altLang="en-US" sz="1000" kern="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稳压电路</a:t>
                  </a:r>
                </a:p>
              </p:txBody>
            </p:sp>
            <p:pic>
              <p:nvPicPr>
                <p:cNvPr id="12" name="Picture 4" descr="https://pic3.zhimg.com/80/v2-db68a2b8bde9cdc01b224f7fa091152a_1440w.jpg">
                  <a:extLst>
                    <a:ext uri="{FF2B5EF4-FFF2-40B4-BE49-F238E27FC236}">
                      <a16:creationId xmlns:a16="http://schemas.microsoft.com/office/drawing/2014/main" id="{85A61D70-F1FB-6F9D-3D6F-F96ED0E4137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8024" y="2139712"/>
                  <a:ext cx="1419807" cy="102039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3" name="文本占位符 7">
                  <a:extLst>
                    <a:ext uri="{FF2B5EF4-FFF2-40B4-BE49-F238E27FC236}">
                      <a16:creationId xmlns:a16="http://schemas.microsoft.com/office/drawing/2014/main" id="{7B5538E8-7FDF-1EE3-D04C-CF48FB97186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917307" y="2105900"/>
                  <a:ext cx="793162" cy="402122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171442" indent="-171442" algn="l" defTabSz="685766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14325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57207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200090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542974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885856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739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622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505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10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AC</a:t>
                  </a:r>
                  <a:endPara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14" name="Picture 10" descr="https://pic1.zhimg.com/80/v2-fbc6e348e4bb5686bdafda796e294e58_1440w.jpg">
                  <a:extLst>
                    <a:ext uri="{FF2B5EF4-FFF2-40B4-BE49-F238E27FC236}">
                      <a16:creationId xmlns:a16="http://schemas.microsoft.com/office/drawing/2014/main" id="{9EECF78E-8DAE-3D08-F031-4E19353E899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93279" y="2244479"/>
                  <a:ext cx="2140362" cy="103520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12" descr="https://gimg2.baidu.com/image_search/src=http%3A%2F%2Fwww.hubei88.com%2Fuploads%2Fallimg%2F20200402%2F4914.jpg&amp;refer=http%3A%2F%2Fwww.hubei88.com&amp;app=2002&amp;size=f9999,10000&amp;q=a80&amp;n=0&amp;g=0n&amp;fmt=auto?sec=1650091130&amp;t=f2b13337e9ea10fbb158fdf96446ae55">
                  <a:extLst>
                    <a:ext uri="{FF2B5EF4-FFF2-40B4-BE49-F238E27FC236}">
                      <a16:creationId xmlns:a16="http://schemas.microsoft.com/office/drawing/2014/main" id="{4B547316-8017-FACE-EAB7-5325C71A5F6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62" r="52897" b="34704"/>
                <a:stretch/>
              </p:blipFill>
              <p:spPr bwMode="auto">
                <a:xfrm>
                  <a:off x="8326986" y="2057555"/>
                  <a:ext cx="1921197" cy="125529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" name="文本占位符 7">
                  <a:extLst>
                    <a:ext uri="{FF2B5EF4-FFF2-40B4-BE49-F238E27FC236}">
                      <a16:creationId xmlns:a16="http://schemas.microsoft.com/office/drawing/2014/main" id="{8304842E-E224-CEE7-E1D1-87BC9F4E7BA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816973" y="2105901"/>
                  <a:ext cx="669655" cy="337165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171442" indent="-171442" algn="l" defTabSz="685766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14325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57207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200090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542974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885856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739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622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505" indent="-171442" algn="l" defTabSz="685766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10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DC</a:t>
                  </a:r>
                  <a:endPara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" name="箭头: 左右 6">
                <a:extLst>
                  <a:ext uri="{FF2B5EF4-FFF2-40B4-BE49-F238E27FC236}">
                    <a16:creationId xmlns:a16="http://schemas.microsoft.com/office/drawing/2014/main" id="{2FD558D7-5F26-B4B7-A44A-28DF4A90DF19}"/>
                  </a:ext>
                </a:extLst>
              </p:cNvPr>
              <p:cNvSpPr/>
              <p:nvPr/>
            </p:nvSpPr>
            <p:spPr>
              <a:xfrm>
                <a:off x="3934292" y="2754731"/>
                <a:ext cx="476328" cy="205580"/>
              </a:xfrm>
              <a:prstGeom prst="leftRightArrow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箭头: 左右 7">
                <a:extLst>
                  <a:ext uri="{FF2B5EF4-FFF2-40B4-BE49-F238E27FC236}">
                    <a16:creationId xmlns:a16="http://schemas.microsoft.com/office/drawing/2014/main" id="{4E29CEC2-463E-4108-686F-1768D9914E09}"/>
                  </a:ext>
                </a:extLst>
              </p:cNvPr>
              <p:cNvSpPr/>
              <p:nvPr/>
            </p:nvSpPr>
            <p:spPr>
              <a:xfrm>
                <a:off x="5878441" y="2778257"/>
                <a:ext cx="476328" cy="205580"/>
              </a:xfrm>
              <a:prstGeom prst="leftRightArrow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箭头: 左右 8">
                <a:extLst>
                  <a:ext uri="{FF2B5EF4-FFF2-40B4-BE49-F238E27FC236}">
                    <a16:creationId xmlns:a16="http://schemas.microsoft.com/office/drawing/2014/main" id="{B865853B-4A39-CABA-064E-E2977AA1E493}"/>
                  </a:ext>
                </a:extLst>
              </p:cNvPr>
              <p:cNvSpPr/>
              <p:nvPr/>
            </p:nvSpPr>
            <p:spPr>
              <a:xfrm>
                <a:off x="8586410" y="2754731"/>
                <a:ext cx="476328" cy="205580"/>
              </a:xfrm>
              <a:prstGeom prst="leftRightArrow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C346EC1-90CC-3690-F6A0-84CAF207C7C9}"/>
                </a:ext>
              </a:extLst>
            </p:cNvPr>
            <p:cNvSpPr/>
            <p:nvPr/>
          </p:nvSpPr>
          <p:spPr>
            <a:xfrm>
              <a:off x="1689592" y="5085976"/>
              <a:ext cx="9068055" cy="1390554"/>
            </a:xfrm>
            <a:prstGeom prst="rect">
              <a:avLst/>
            </a:prstGeom>
            <a:noFill/>
            <a:ln w="12700" cap="flat" cmpd="sng" algn="ctr">
              <a:solidFill>
                <a:srgbClr val="00031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9AEA3978-AEA0-8EC4-EEEB-03D9E74F84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464" y="2230636"/>
            <a:ext cx="4678452" cy="392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12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产业链分析及竞争格局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微软雅黑"/>
              </a:rPr>
              <a:t>800V</a:t>
            </a:r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高压平台的应用对整车功率转换器件的性能提出新要求</a:t>
            </a:r>
            <a:endParaRPr lang="en-US" altLang="zh-CN" sz="2800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Si-IGBT(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＜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600V)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不能满足未来高压要求，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SiC-Mosfet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因物理优势，将伴随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800V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高压成为未来的应用趋势。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graphicFrame>
        <p:nvGraphicFramePr>
          <p:cNvPr id="60" name="表格 59">
            <a:extLst>
              <a:ext uri="{FF2B5EF4-FFF2-40B4-BE49-F238E27FC236}">
                <a16:creationId xmlns:a16="http://schemas.microsoft.com/office/drawing/2014/main" id="{0E4360D9-7AFA-2A41-388B-68AD3E292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19572"/>
              </p:ext>
            </p:extLst>
          </p:nvPr>
        </p:nvGraphicFramePr>
        <p:xfrm>
          <a:off x="776190" y="1938164"/>
          <a:ext cx="10521950" cy="3560936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4665760">
                  <a:extLst>
                    <a:ext uri="{9D8B030D-6E8A-4147-A177-3AD203B41FA5}">
                      <a16:colId xmlns:a16="http://schemas.microsoft.com/office/drawing/2014/main" val="1787234916"/>
                    </a:ext>
                  </a:extLst>
                </a:gridCol>
                <a:gridCol w="5856190">
                  <a:extLst>
                    <a:ext uri="{9D8B030D-6E8A-4147-A177-3AD203B41FA5}">
                      <a16:colId xmlns:a16="http://schemas.microsoft.com/office/drawing/2014/main" val="4105046340"/>
                    </a:ext>
                  </a:extLst>
                </a:gridCol>
              </a:tblGrid>
              <a:tr h="323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400V</a:t>
                      </a:r>
                      <a:r>
                        <a:rPr lang="zh-CN" altLang="en-US" sz="1600" dirty="0"/>
                        <a:t>电压平台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/>
                        <a:t>800V</a:t>
                      </a:r>
                      <a:r>
                        <a:rPr lang="zh-CN" altLang="en-US" sz="1600" dirty="0"/>
                        <a:t>电压平台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724487"/>
                  </a:ext>
                </a:extLst>
              </a:tr>
              <a:tr h="2577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023287"/>
                  </a:ext>
                </a:extLst>
              </a:tr>
              <a:tr h="647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dirty="0">
                          <a:latin typeface="+mn-ea"/>
                          <a:ea typeface="+mn-ea"/>
                        </a:rPr>
                        <a:t>优势：成本低、产业链配套成熟，对电芯充电倍率要求低</a:t>
                      </a:r>
                      <a:endParaRPr lang="en-US" altLang="zh-CN" sz="1200" dirty="0"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dirty="0">
                          <a:latin typeface="+mn-ea"/>
                          <a:ea typeface="+mn-ea"/>
                        </a:rPr>
                        <a:t>劣势：需提升直流母线，热管理要求高，安全性差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200" dirty="0">
                          <a:latin typeface="+mn-ea"/>
                          <a:ea typeface="+mn-ea"/>
                        </a:rPr>
                        <a:t>优势：减少充电时间、发热量小、热管理负担小、降低母线口径、应用</a:t>
                      </a:r>
                      <a:r>
                        <a:rPr lang="en-US" altLang="zh-CN" sz="1200" dirty="0">
                          <a:latin typeface="+mn-ea"/>
                          <a:ea typeface="+mn-ea"/>
                        </a:rPr>
                        <a:t>SiC</a:t>
                      </a:r>
                      <a:r>
                        <a:rPr lang="zh-CN" altLang="en-US" sz="1200" dirty="0">
                          <a:latin typeface="+mn-ea"/>
                          <a:ea typeface="+mn-ea"/>
                        </a:rPr>
                        <a:t>功率器件增加部件集成度。</a:t>
                      </a:r>
                      <a:endParaRPr lang="en-US" altLang="zh-CN" sz="1200" dirty="0"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200" dirty="0">
                          <a:latin typeface="+mn-ea"/>
                          <a:ea typeface="+mn-ea"/>
                        </a:rPr>
                        <a:t>劣势：耐压绝缘要求高、产业链配套不完善。成本较高、提升电芯充电倍率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379541"/>
                  </a:ext>
                </a:extLst>
              </a:tr>
            </a:tbl>
          </a:graphicData>
        </a:graphic>
      </p:graphicFrame>
      <p:graphicFrame>
        <p:nvGraphicFramePr>
          <p:cNvPr id="61" name="表格 60">
            <a:extLst>
              <a:ext uri="{FF2B5EF4-FFF2-40B4-BE49-F238E27FC236}">
                <a16:creationId xmlns:a16="http://schemas.microsoft.com/office/drawing/2014/main" id="{259D41D4-2555-FFFA-D387-892A3E63B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342392"/>
              </p:ext>
            </p:extLst>
          </p:nvPr>
        </p:nvGraphicFramePr>
        <p:xfrm>
          <a:off x="770890" y="5571490"/>
          <a:ext cx="10521950" cy="822960"/>
        </p:xfrm>
        <a:graphic>
          <a:graphicData uri="http://schemas.openxmlformats.org/drawingml/2006/table">
            <a:tbl>
              <a:tblPr firstRow="1" bandRow="1"/>
              <a:tblGrid>
                <a:gridCol w="1462344">
                  <a:extLst>
                    <a:ext uri="{9D8B030D-6E8A-4147-A177-3AD203B41FA5}">
                      <a16:colId xmlns:a16="http://schemas.microsoft.com/office/drawing/2014/main" val="2111657011"/>
                    </a:ext>
                  </a:extLst>
                </a:gridCol>
                <a:gridCol w="1462344">
                  <a:extLst>
                    <a:ext uri="{9D8B030D-6E8A-4147-A177-3AD203B41FA5}">
                      <a16:colId xmlns:a16="http://schemas.microsoft.com/office/drawing/2014/main" val="1879389388"/>
                    </a:ext>
                  </a:extLst>
                </a:gridCol>
                <a:gridCol w="1575972">
                  <a:extLst>
                    <a:ext uri="{9D8B030D-6E8A-4147-A177-3AD203B41FA5}">
                      <a16:colId xmlns:a16="http://schemas.microsoft.com/office/drawing/2014/main" val="4090292035"/>
                    </a:ext>
                  </a:extLst>
                </a:gridCol>
                <a:gridCol w="1348716">
                  <a:extLst>
                    <a:ext uri="{9D8B030D-6E8A-4147-A177-3AD203B41FA5}">
                      <a16:colId xmlns:a16="http://schemas.microsoft.com/office/drawing/2014/main" val="2343562645"/>
                    </a:ext>
                  </a:extLst>
                </a:gridCol>
                <a:gridCol w="1314856">
                  <a:extLst>
                    <a:ext uri="{9D8B030D-6E8A-4147-A177-3AD203B41FA5}">
                      <a16:colId xmlns:a16="http://schemas.microsoft.com/office/drawing/2014/main" val="3040652421"/>
                    </a:ext>
                  </a:extLst>
                </a:gridCol>
                <a:gridCol w="1858362">
                  <a:extLst>
                    <a:ext uri="{9D8B030D-6E8A-4147-A177-3AD203B41FA5}">
                      <a16:colId xmlns:a16="http://schemas.microsoft.com/office/drawing/2014/main" val="3467614605"/>
                    </a:ext>
                  </a:extLst>
                </a:gridCol>
                <a:gridCol w="1499356">
                  <a:extLst>
                    <a:ext uri="{9D8B030D-6E8A-4147-A177-3AD203B41FA5}">
                      <a16:colId xmlns:a16="http://schemas.microsoft.com/office/drawing/2014/main" val="2294759"/>
                    </a:ext>
                  </a:extLst>
                </a:gridCol>
              </a:tblGrid>
              <a:tr h="2568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电压</a:t>
                      </a:r>
                      <a:r>
                        <a:rPr lang="en-US" altLang="zh-CN" sz="1200" dirty="0"/>
                        <a:t>(V)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电量</a:t>
                      </a:r>
                      <a:r>
                        <a:rPr lang="en-US" altLang="zh-CN" sz="1200" dirty="0"/>
                        <a:t>(kWh)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充电桩母线最大电流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电芯容量</a:t>
                      </a:r>
                      <a:r>
                        <a:rPr lang="en-US" altLang="zh-CN" sz="1200" dirty="0"/>
                        <a:t>(Ah)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充电倍率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串并联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/>
                        <a:t>充电时间</a:t>
                      </a:r>
                      <a:r>
                        <a:rPr lang="en-US" altLang="zh-CN" sz="1200" dirty="0"/>
                        <a:t>(min)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073394"/>
                  </a:ext>
                </a:extLst>
              </a:tr>
              <a:tr h="2616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400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500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125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2C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2P108S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30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821663"/>
                  </a:ext>
                </a:extLst>
              </a:tr>
              <a:tr h="2616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800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500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125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4C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1P220S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/>
                        <a:t>15</a:t>
                      </a:r>
                      <a:endParaRPr lang="zh-CN" altLang="en-US" sz="12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535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21862"/>
                  </a:ext>
                </a:extLst>
              </a:tr>
            </a:tbl>
          </a:graphicData>
        </a:graphic>
      </p:graphicFrame>
      <p:grpSp>
        <p:nvGrpSpPr>
          <p:cNvPr id="62" name="组合 61">
            <a:extLst>
              <a:ext uri="{FF2B5EF4-FFF2-40B4-BE49-F238E27FC236}">
                <a16:creationId xmlns:a16="http://schemas.microsoft.com/office/drawing/2014/main" id="{3D3DCE6C-3B66-9D6A-122C-E6CEB1B7D71B}"/>
              </a:ext>
            </a:extLst>
          </p:cNvPr>
          <p:cNvGrpSpPr/>
          <p:nvPr/>
        </p:nvGrpSpPr>
        <p:grpSpPr>
          <a:xfrm>
            <a:off x="1264580" y="2413000"/>
            <a:ext cx="3772982" cy="2274403"/>
            <a:chOff x="1245530" y="3170268"/>
            <a:chExt cx="3772982" cy="2737407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1F25918-2D9B-9F15-B5A0-DCC17BDF4B65}"/>
                </a:ext>
              </a:extLst>
            </p:cNvPr>
            <p:cNvGrpSpPr/>
            <p:nvPr/>
          </p:nvGrpSpPr>
          <p:grpSpPr>
            <a:xfrm>
              <a:off x="1245530" y="3170268"/>
              <a:ext cx="2132793" cy="2737407"/>
              <a:chOff x="1245530" y="3170268"/>
              <a:chExt cx="2132793" cy="2737407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AF0FAB5D-98A9-16C0-E0D8-C3D69BA29962}"/>
                  </a:ext>
                </a:extLst>
              </p:cNvPr>
              <p:cNvSpPr/>
              <p:nvPr/>
            </p:nvSpPr>
            <p:spPr>
              <a:xfrm>
                <a:off x="2571750" y="3170268"/>
                <a:ext cx="806573" cy="2737407"/>
              </a:xfrm>
              <a:prstGeom prst="rect">
                <a:avLst/>
              </a:prstGeom>
              <a:solidFill>
                <a:srgbClr val="067DF9">
                  <a:lumMod val="40000"/>
                  <a:lumOff val="60000"/>
                </a:srgbClr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en-US" altLang="zh-CN" sz="14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250Ah</a:t>
                </a:r>
                <a:endParaRPr lang="zh-CN" altLang="en-US" sz="14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FAAEBD02-763F-05A4-022C-FAD97F2F8CAE}"/>
                  </a:ext>
                </a:extLst>
              </p:cNvPr>
              <p:cNvSpPr/>
              <p:nvPr/>
            </p:nvSpPr>
            <p:spPr>
              <a:xfrm>
                <a:off x="2571749" y="3175209"/>
                <a:ext cx="806573" cy="1085641"/>
              </a:xfrm>
              <a:prstGeom prst="rect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6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400V</a:t>
                </a:r>
                <a:endParaRPr lang="zh-CN" altLang="en-US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左大括号 72">
                <a:extLst>
                  <a:ext uri="{FF2B5EF4-FFF2-40B4-BE49-F238E27FC236}">
                    <a16:creationId xmlns:a16="http://schemas.microsoft.com/office/drawing/2014/main" id="{79FCB25D-6512-3DC0-A0C4-0BB8C2ED65B9}"/>
                  </a:ext>
                </a:extLst>
              </p:cNvPr>
              <p:cNvSpPr/>
              <p:nvPr/>
            </p:nvSpPr>
            <p:spPr>
              <a:xfrm>
                <a:off x="2270109" y="3170268"/>
                <a:ext cx="204943" cy="2737407"/>
              </a:xfrm>
              <a:prstGeom prst="leftBrace">
                <a:avLst/>
              </a:prstGeom>
              <a:noFill/>
              <a:ln w="6350" cap="flat" cmpd="sng" algn="ctr">
                <a:solidFill>
                  <a:srgbClr val="00031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E70C5ED3-2E0C-8CB3-E863-E4F9D6829656}"/>
                  </a:ext>
                </a:extLst>
              </p:cNvPr>
              <p:cNvSpPr txBox="1"/>
              <p:nvPr/>
            </p:nvSpPr>
            <p:spPr>
              <a:xfrm>
                <a:off x="1245530" y="4386079"/>
                <a:ext cx="992579" cy="40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altLang="zh-CN" sz="16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100kWh</a:t>
                </a:r>
                <a:endParaRPr lang="zh-CN" altLang="en-US" sz="1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5B4DE9A-E556-BF47-CF11-D1841FF6D005}"/>
                </a:ext>
              </a:extLst>
            </p:cNvPr>
            <p:cNvGrpSpPr/>
            <p:nvPr/>
          </p:nvGrpSpPr>
          <p:grpSpPr>
            <a:xfrm>
              <a:off x="3403042" y="3909429"/>
              <a:ext cx="1615470" cy="1322632"/>
              <a:chOff x="3403042" y="3909429"/>
              <a:chExt cx="1615470" cy="1322632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56EF9F4A-54D5-02AA-76E0-4B956B3CE9C9}"/>
                  </a:ext>
                </a:extLst>
              </p:cNvPr>
              <p:cNvGrpSpPr/>
              <p:nvPr/>
            </p:nvGrpSpPr>
            <p:grpSpPr>
              <a:xfrm>
                <a:off x="3403042" y="3909429"/>
                <a:ext cx="1615470" cy="1322632"/>
                <a:chOff x="3980216" y="3594283"/>
                <a:chExt cx="1615470" cy="1322632"/>
              </a:xfrm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422E2776-2B44-EDF0-BE9B-10760025555C}"/>
                    </a:ext>
                  </a:extLst>
                </p:cNvPr>
                <p:cNvSpPr/>
                <p:nvPr/>
              </p:nvSpPr>
              <p:spPr>
                <a:xfrm>
                  <a:off x="3980216" y="3938300"/>
                  <a:ext cx="904749" cy="464430"/>
                </a:xfrm>
                <a:custGeom>
                  <a:avLst/>
                  <a:gdLst>
                    <a:gd name="connsiteX0" fmla="*/ 715570 w 715570"/>
                    <a:gd name="connsiteY0" fmla="*/ 0 h 435051"/>
                    <a:gd name="connsiteX1" fmla="*/ 436170 w 715570"/>
                    <a:gd name="connsiteY1" fmla="*/ 349250 h 435051"/>
                    <a:gd name="connsiteX2" fmla="*/ 55170 w 715570"/>
                    <a:gd name="connsiteY2" fmla="*/ 425450 h 435051"/>
                    <a:gd name="connsiteX3" fmla="*/ 10720 w 715570"/>
                    <a:gd name="connsiteY3" fmla="*/ 406400 h 435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5570" h="435051">
                      <a:moveTo>
                        <a:pt x="715570" y="0"/>
                      </a:moveTo>
                      <a:cubicBezTo>
                        <a:pt x="630903" y="139171"/>
                        <a:pt x="546237" y="278342"/>
                        <a:pt x="436170" y="349250"/>
                      </a:cubicBezTo>
                      <a:cubicBezTo>
                        <a:pt x="326103" y="420158"/>
                        <a:pt x="126078" y="415925"/>
                        <a:pt x="55170" y="425450"/>
                      </a:cubicBezTo>
                      <a:cubicBezTo>
                        <a:pt x="-15738" y="434975"/>
                        <a:pt x="-3038" y="447675"/>
                        <a:pt x="10720" y="406400"/>
                      </a:cubicBezTo>
                    </a:path>
                  </a:pathLst>
                </a:custGeom>
                <a:noFill/>
                <a:ln w="57150" cap="flat" cmpd="sng" algn="ctr">
                  <a:solidFill>
                    <a:srgbClr val="00031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68" name="组合 67">
                  <a:extLst>
                    <a:ext uri="{FF2B5EF4-FFF2-40B4-BE49-F238E27FC236}">
                      <a16:creationId xmlns:a16="http://schemas.microsoft.com/office/drawing/2014/main" id="{DC9F8FA9-E11D-7A06-B917-A548C4378D74}"/>
                    </a:ext>
                  </a:extLst>
                </p:cNvPr>
                <p:cNvGrpSpPr/>
                <p:nvPr/>
              </p:nvGrpSpPr>
              <p:grpSpPr>
                <a:xfrm>
                  <a:off x="4691553" y="3594283"/>
                  <a:ext cx="904133" cy="1322632"/>
                  <a:chOff x="4618192" y="3013805"/>
                  <a:chExt cx="904133" cy="1322632"/>
                </a:xfrm>
              </p:grpSpPr>
              <p:sp>
                <p:nvSpPr>
                  <p:cNvPr id="69" name="矩形: 圆角 68">
                    <a:extLst>
                      <a:ext uri="{FF2B5EF4-FFF2-40B4-BE49-F238E27FC236}">
                        <a16:creationId xmlns:a16="http://schemas.microsoft.com/office/drawing/2014/main" id="{1F5BE13D-A093-517C-2846-299C15C92296}"/>
                      </a:ext>
                    </a:extLst>
                  </p:cNvPr>
                  <p:cNvSpPr/>
                  <p:nvPr/>
                </p:nvSpPr>
                <p:spPr>
                  <a:xfrm>
                    <a:off x="4810126" y="3013805"/>
                    <a:ext cx="507256" cy="1170232"/>
                  </a:xfrm>
                  <a:prstGeom prst="roundRect">
                    <a:avLst/>
                  </a:prstGeom>
                  <a:solidFill>
                    <a:srgbClr val="FFC000"/>
                  </a:solidFill>
                  <a:ln w="12700" cap="flat" cmpd="sng" algn="ctr">
                    <a:solidFill>
                      <a:srgbClr val="000314">
                        <a:shade val="5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t"/>
                  <a:lstStyle/>
                  <a:p>
                    <a:pPr algn="ctr">
                      <a:defRPr/>
                    </a:pPr>
                    <a:r>
                      <a:rPr lang="zh-CN" altLang="en-US" sz="1600" b="1" kern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充电桩</a:t>
                    </a:r>
                  </a:p>
                </p:txBody>
              </p:sp>
              <p:sp>
                <p:nvSpPr>
                  <p:cNvPr id="70" name="矩形: 圆角 69">
                    <a:extLst>
                      <a:ext uri="{FF2B5EF4-FFF2-40B4-BE49-F238E27FC236}">
                        <a16:creationId xmlns:a16="http://schemas.microsoft.com/office/drawing/2014/main" id="{5CD864D6-0044-9046-A67A-8108F3FD39C2}"/>
                      </a:ext>
                    </a:extLst>
                  </p:cNvPr>
                  <p:cNvSpPr/>
                  <p:nvPr/>
                </p:nvSpPr>
                <p:spPr>
                  <a:xfrm>
                    <a:off x="4618192" y="3975914"/>
                    <a:ext cx="904133" cy="360523"/>
                  </a:xfrm>
                  <a:prstGeom prst="roundRect">
                    <a:avLst/>
                  </a:prstGeom>
                  <a:solidFill>
                    <a:srgbClr val="FFC000"/>
                  </a:solidFill>
                  <a:ln w="12700" cap="flat" cmpd="sng" algn="ctr">
                    <a:solidFill>
                      <a:srgbClr val="000314">
                        <a:shade val="5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5DFBD82B-CB95-8CF5-91DB-8C9E459095C8}"/>
                  </a:ext>
                </a:extLst>
              </p:cNvPr>
              <p:cNvSpPr txBox="1"/>
              <p:nvPr/>
            </p:nvSpPr>
            <p:spPr>
              <a:xfrm rot="20242464">
                <a:off x="3458941" y="4182341"/>
                <a:ext cx="689612" cy="40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altLang="zh-CN" sz="16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500A</a:t>
                </a:r>
                <a:endParaRPr lang="zh-CN" altLang="en-US" sz="1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46204F0-1571-24C2-DC4D-4A5EB5EAF9B8}"/>
              </a:ext>
            </a:extLst>
          </p:cNvPr>
          <p:cNvGrpSpPr/>
          <p:nvPr/>
        </p:nvGrpSpPr>
        <p:grpSpPr>
          <a:xfrm>
            <a:off x="6587564" y="2413000"/>
            <a:ext cx="3974501" cy="2277857"/>
            <a:chOff x="6206564" y="3170268"/>
            <a:chExt cx="3974501" cy="2740861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2B02D460-D467-26F6-CD63-1115CFD90D7D}"/>
                </a:ext>
              </a:extLst>
            </p:cNvPr>
            <p:cNvGrpSpPr/>
            <p:nvPr/>
          </p:nvGrpSpPr>
          <p:grpSpPr>
            <a:xfrm>
              <a:off x="6206564" y="3170268"/>
              <a:ext cx="2225370" cy="2740861"/>
              <a:chOff x="1152953" y="3166814"/>
              <a:chExt cx="2225370" cy="2740861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CD29BB1C-57A3-59B3-0E26-FF6CB145D1DC}"/>
                  </a:ext>
                </a:extLst>
              </p:cNvPr>
              <p:cNvSpPr/>
              <p:nvPr/>
            </p:nvSpPr>
            <p:spPr>
              <a:xfrm>
                <a:off x="2571750" y="3170268"/>
                <a:ext cx="806573" cy="2737407"/>
              </a:xfrm>
              <a:prstGeom prst="rect">
                <a:avLst/>
              </a:prstGeom>
              <a:solidFill>
                <a:srgbClr val="067DF9">
                  <a:lumMod val="40000"/>
                  <a:lumOff val="60000"/>
                </a:srgbClr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endParaRPr lang="en-US" altLang="zh-CN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en-US" altLang="zh-CN" sz="14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125Ah</a:t>
                </a:r>
                <a:endParaRPr lang="zh-CN" altLang="en-US" sz="14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AF8F4508-CD7F-BCEA-2190-3E569A2249E0}"/>
                  </a:ext>
                </a:extLst>
              </p:cNvPr>
              <p:cNvSpPr/>
              <p:nvPr/>
            </p:nvSpPr>
            <p:spPr>
              <a:xfrm>
                <a:off x="2571749" y="3175209"/>
                <a:ext cx="806573" cy="1901325"/>
              </a:xfrm>
              <a:prstGeom prst="rect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00031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6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800V</a:t>
                </a:r>
                <a:endParaRPr lang="zh-CN" altLang="en-US" sz="16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左大括号 85">
                <a:extLst>
                  <a:ext uri="{FF2B5EF4-FFF2-40B4-BE49-F238E27FC236}">
                    <a16:creationId xmlns:a16="http://schemas.microsoft.com/office/drawing/2014/main" id="{5FA399DB-3426-5CAF-57F0-EEEDDE64C722}"/>
                  </a:ext>
                </a:extLst>
              </p:cNvPr>
              <p:cNvSpPr/>
              <p:nvPr/>
            </p:nvSpPr>
            <p:spPr>
              <a:xfrm>
                <a:off x="2151740" y="3166814"/>
                <a:ext cx="302146" cy="2737407"/>
              </a:xfrm>
              <a:prstGeom prst="leftBrace">
                <a:avLst>
                  <a:gd name="adj1" fmla="val 8333"/>
                  <a:gd name="adj2" fmla="val 52552"/>
                </a:avLst>
              </a:prstGeom>
              <a:noFill/>
              <a:ln w="6350" cap="flat" cmpd="sng" algn="ctr">
                <a:solidFill>
                  <a:srgbClr val="00031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DD90830D-6051-1AD8-C1A4-7EA47398198C}"/>
                  </a:ext>
                </a:extLst>
              </p:cNvPr>
              <p:cNvSpPr txBox="1"/>
              <p:nvPr/>
            </p:nvSpPr>
            <p:spPr>
              <a:xfrm>
                <a:off x="1152953" y="4396826"/>
                <a:ext cx="992579" cy="407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altLang="zh-CN" sz="16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100kWh</a:t>
                </a:r>
                <a:endParaRPr lang="zh-CN" altLang="en-US" sz="1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45BCA2D-008A-133C-4C43-45984D54FE96}"/>
                </a:ext>
              </a:extLst>
            </p:cNvPr>
            <p:cNvGrpSpPr/>
            <p:nvPr/>
          </p:nvGrpSpPr>
          <p:grpSpPr>
            <a:xfrm>
              <a:off x="8431933" y="4097841"/>
              <a:ext cx="1749132" cy="1322632"/>
              <a:chOff x="3370980" y="3972929"/>
              <a:chExt cx="1749132" cy="1322632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FC2ED34-AB66-EC18-C4C3-7B93BFA339D9}"/>
                  </a:ext>
                </a:extLst>
              </p:cNvPr>
              <p:cNvGrpSpPr/>
              <p:nvPr/>
            </p:nvGrpSpPr>
            <p:grpSpPr>
              <a:xfrm>
                <a:off x="3370980" y="3972929"/>
                <a:ext cx="1749132" cy="1322632"/>
                <a:chOff x="3948154" y="3657783"/>
                <a:chExt cx="1749132" cy="1322632"/>
              </a:xfrm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E8A9B974-4905-39D3-8169-CA02B4BDDFD2}"/>
                    </a:ext>
                  </a:extLst>
                </p:cNvPr>
                <p:cNvSpPr/>
                <p:nvPr/>
              </p:nvSpPr>
              <p:spPr>
                <a:xfrm>
                  <a:off x="3948154" y="4106542"/>
                  <a:ext cx="1036931" cy="810373"/>
                </a:xfrm>
                <a:custGeom>
                  <a:avLst/>
                  <a:gdLst>
                    <a:gd name="connsiteX0" fmla="*/ 715570 w 715570"/>
                    <a:gd name="connsiteY0" fmla="*/ 0 h 435051"/>
                    <a:gd name="connsiteX1" fmla="*/ 436170 w 715570"/>
                    <a:gd name="connsiteY1" fmla="*/ 349250 h 435051"/>
                    <a:gd name="connsiteX2" fmla="*/ 55170 w 715570"/>
                    <a:gd name="connsiteY2" fmla="*/ 425450 h 435051"/>
                    <a:gd name="connsiteX3" fmla="*/ 10720 w 715570"/>
                    <a:gd name="connsiteY3" fmla="*/ 406400 h 435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5570" h="435051">
                      <a:moveTo>
                        <a:pt x="715570" y="0"/>
                      </a:moveTo>
                      <a:cubicBezTo>
                        <a:pt x="630903" y="139171"/>
                        <a:pt x="546237" y="278342"/>
                        <a:pt x="436170" y="349250"/>
                      </a:cubicBezTo>
                      <a:cubicBezTo>
                        <a:pt x="326103" y="420158"/>
                        <a:pt x="126078" y="415925"/>
                        <a:pt x="55170" y="425450"/>
                      </a:cubicBezTo>
                      <a:cubicBezTo>
                        <a:pt x="-15738" y="434975"/>
                        <a:pt x="-3038" y="447675"/>
                        <a:pt x="10720" y="406400"/>
                      </a:cubicBezTo>
                    </a:path>
                  </a:pathLst>
                </a:custGeom>
                <a:noFill/>
                <a:ln w="57150" cap="flat" cmpd="sng" algn="ctr">
                  <a:solidFill>
                    <a:srgbClr val="00031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81" name="组合 80">
                  <a:extLst>
                    <a:ext uri="{FF2B5EF4-FFF2-40B4-BE49-F238E27FC236}">
                      <a16:creationId xmlns:a16="http://schemas.microsoft.com/office/drawing/2014/main" id="{ED3AE496-ED63-F470-1F5A-A984DF81BC06}"/>
                    </a:ext>
                  </a:extLst>
                </p:cNvPr>
                <p:cNvGrpSpPr/>
                <p:nvPr/>
              </p:nvGrpSpPr>
              <p:grpSpPr>
                <a:xfrm>
                  <a:off x="4793153" y="3657783"/>
                  <a:ext cx="904133" cy="1322632"/>
                  <a:chOff x="4719792" y="3077305"/>
                  <a:chExt cx="904133" cy="1322632"/>
                </a:xfrm>
              </p:grpSpPr>
              <p:sp>
                <p:nvSpPr>
                  <p:cNvPr id="82" name="矩形: 圆角 81">
                    <a:extLst>
                      <a:ext uri="{FF2B5EF4-FFF2-40B4-BE49-F238E27FC236}">
                        <a16:creationId xmlns:a16="http://schemas.microsoft.com/office/drawing/2014/main" id="{57BBC5B9-C264-E996-9CDF-EED022D2F421}"/>
                      </a:ext>
                    </a:extLst>
                  </p:cNvPr>
                  <p:cNvSpPr/>
                  <p:nvPr/>
                </p:nvSpPr>
                <p:spPr>
                  <a:xfrm>
                    <a:off x="4911726" y="3077305"/>
                    <a:ext cx="507256" cy="1170232"/>
                  </a:xfrm>
                  <a:prstGeom prst="roundRect">
                    <a:avLst/>
                  </a:prstGeom>
                  <a:solidFill>
                    <a:srgbClr val="FFC000"/>
                  </a:solidFill>
                  <a:ln w="12700" cap="flat" cmpd="sng" algn="ctr">
                    <a:solidFill>
                      <a:srgbClr val="000314">
                        <a:shade val="5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t"/>
                  <a:lstStyle/>
                  <a:p>
                    <a:pPr algn="ctr">
                      <a:defRPr/>
                    </a:pPr>
                    <a:r>
                      <a:rPr lang="zh-CN" altLang="en-US" sz="1600" b="1" kern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充电桩</a:t>
                    </a:r>
                  </a:p>
                </p:txBody>
              </p:sp>
              <p:sp>
                <p:nvSpPr>
                  <p:cNvPr id="83" name="矩形: 圆角 82">
                    <a:extLst>
                      <a:ext uri="{FF2B5EF4-FFF2-40B4-BE49-F238E27FC236}">
                        <a16:creationId xmlns:a16="http://schemas.microsoft.com/office/drawing/2014/main" id="{B11BA51B-EDD9-0059-291A-C6F363DAEE3C}"/>
                      </a:ext>
                    </a:extLst>
                  </p:cNvPr>
                  <p:cNvSpPr/>
                  <p:nvPr/>
                </p:nvSpPr>
                <p:spPr>
                  <a:xfrm>
                    <a:off x="4719792" y="4039414"/>
                    <a:ext cx="904133" cy="360523"/>
                  </a:xfrm>
                  <a:prstGeom prst="roundRect">
                    <a:avLst/>
                  </a:prstGeom>
                  <a:solidFill>
                    <a:srgbClr val="FFC000"/>
                  </a:solidFill>
                  <a:ln w="12700" cap="flat" cmpd="sng" algn="ctr">
                    <a:solidFill>
                      <a:srgbClr val="000314">
                        <a:shade val="5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52DC8EE9-A9D6-E153-960C-E3710751B9FE}"/>
                  </a:ext>
                </a:extLst>
              </p:cNvPr>
              <p:cNvSpPr txBox="1"/>
              <p:nvPr/>
            </p:nvSpPr>
            <p:spPr>
              <a:xfrm rot="20242464">
                <a:off x="3460881" y="4602036"/>
                <a:ext cx="689612" cy="4073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altLang="zh-CN" sz="16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500A</a:t>
                </a:r>
                <a:endParaRPr lang="zh-CN" altLang="en-US" sz="1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616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产业链分析及竞争格局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OEM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厂家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应用时间轴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产业初期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应用以外资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/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合资品牌为主，未来自主品牌逐步发力，陆续推出搭载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的车型；同时伴随着产业化的发展，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的应用也将从高端品牌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/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车型，逐渐下放至中低端品牌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/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车型。</a:t>
            </a:r>
          </a:p>
        </p:txBody>
      </p:sp>
      <p:sp>
        <p:nvSpPr>
          <p:cNvPr id="91" name="文本占位符 1">
            <a:extLst>
              <a:ext uri="{FF2B5EF4-FFF2-40B4-BE49-F238E27FC236}">
                <a16:creationId xmlns:a16="http://schemas.microsoft.com/office/drawing/2014/main" id="{FFBA59B0-8023-2CCE-009B-2A46064C2ABF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69D276-0D9A-B32E-EEEE-247B25B67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23" y="2306429"/>
            <a:ext cx="11333446" cy="37737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产业链分析及竞争格局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SiC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市场依然处于成长期，当前依然由美日欧企业为主导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 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市场目前处于成长期，且仍旧由美日欧企业主导，各家巨头通过长协订单等方式锁定产能，多维度抢占 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 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市场。根据 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Yole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信息显示，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SiC 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供应链厂商主要通过四个维度进军新能源汽车市场，巩固自身市场地位。</a:t>
            </a:r>
          </a:p>
        </p:txBody>
      </p:sp>
      <p:sp>
        <p:nvSpPr>
          <p:cNvPr id="28" name="文本占位符 1">
            <a:extLst>
              <a:ext uri="{FF2B5EF4-FFF2-40B4-BE49-F238E27FC236}">
                <a16:creationId xmlns:a16="http://schemas.microsoft.com/office/drawing/2014/main" id="{0453298E-B1D4-ADA5-3C8C-494363542DCE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3F61467E-C86D-345F-6815-980CF4C3856A}"/>
              </a:ext>
            </a:extLst>
          </p:cNvPr>
          <p:cNvSpPr>
            <a:spLocks/>
          </p:cNvSpPr>
          <p:nvPr/>
        </p:nvSpPr>
        <p:spPr>
          <a:xfrm>
            <a:off x="4498394" y="2454094"/>
            <a:ext cx="3314700" cy="3314700"/>
          </a:xfrm>
          <a:prstGeom prst="donut">
            <a:avLst>
              <a:gd name="adj" fmla="val 29643"/>
            </a:avLst>
          </a:prstGeom>
          <a:blipFill>
            <a:blip r:embed="rId2"/>
            <a:stretch>
              <a:fillRect l="-39038" r="-38740"/>
            </a:stretch>
          </a:blipFill>
          <a:ln w="571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A6AE02D-BBDD-7851-5B06-FB07C37077AF}"/>
              </a:ext>
            </a:extLst>
          </p:cNvPr>
          <p:cNvSpPr>
            <a:spLocks/>
          </p:cNvSpPr>
          <p:nvPr/>
        </p:nvSpPr>
        <p:spPr>
          <a:xfrm flipH="1">
            <a:off x="4855063" y="2810763"/>
            <a:ext cx="2601362" cy="2601362"/>
          </a:xfrm>
          <a:prstGeom prst="ellipse">
            <a:avLst/>
          </a:prstGeom>
          <a:solidFill>
            <a:srgbClr val="F0F0F0">
              <a:alpha val="7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b="1" dirty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F91F7A5-CE44-D74E-5A9D-E169A6CBA1E5}"/>
              </a:ext>
            </a:extLst>
          </p:cNvPr>
          <p:cNvGrpSpPr/>
          <p:nvPr/>
        </p:nvGrpSpPr>
        <p:grpSpPr>
          <a:xfrm>
            <a:off x="529266" y="2201585"/>
            <a:ext cx="3918327" cy="1968653"/>
            <a:chOff x="546098" y="1560626"/>
            <a:chExt cx="3918327" cy="196865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8FA451-E5CE-5F6E-6C97-812157DF6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20637"/>
              <a:ext cx="358620" cy="3453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000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4DD32F1-9642-4D81-BA5B-3D2D2197D94B}"/>
                </a:ext>
              </a:extLst>
            </p:cNvPr>
            <p:cNvGrpSpPr/>
            <p:nvPr/>
          </p:nvGrpSpPr>
          <p:grpSpPr>
            <a:xfrm>
              <a:off x="546098" y="1560626"/>
              <a:ext cx="3918327" cy="1968653"/>
              <a:chOff x="8100498" y="1130300"/>
              <a:chExt cx="3788141" cy="1968653"/>
            </a:xfrm>
          </p:grpSpPr>
          <p:sp>
            <p:nvSpPr>
              <p:cNvPr id="52" name="íṩḻídè">
                <a:extLst>
                  <a:ext uri="{FF2B5EF4-FFF2-40B4-BE49-F238E27FC236}">
                    <a16:creationId xmlns:a16="http://schemas.microsoft.com/office/drawing/2014/main" id="{02F60205-0238-C5BE-6119-1BACB2142874}"/>
                  </a:ext>
                </a:extLst>
              </p:cNvPr>
              <p:cNvSpPr txBox="1"/>
              <p:nvPr/>
            </p:nvSpPr>
            <p:spPr bwMode="auto">
              <a:xfrm>
                <a:off x="8100498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SiC 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功率器件厂商与 </a:t>
                </a: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Tier 1 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厂商合作</a:t>
                </a:r>
                <a:endParaRPr lang="en-US" altLang="zh-CN" sz="1600" b="1" dirty="0">
                  <a:solidFill>
                    <a:srgbClr val="0070C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3" name="i$ľîḓê">
                <a:extLst>
                  <a:ext uri="{FF2B5EF4-FFF2-40B4-BE49-F238E27FC236}">
                    <a16:creationId xmlns:a16="http://schemas.microsoft.com/office/drawing/2014/main" id="{A45E4D46-121D-9ADA-8E8D-654F0C039509}"/>
                  </a:ext>
                </a:extLst>
              </p:cNvPr>
              <p:cNvSpPr/>
              <p:nvPr/>
            </p:nvSpPr>
            <p:spPr bwMode="auto">
              <a:xfrm>
                <a:off x="8210999" y="1572106"/>
                <a:ext cx="3677640" cy="1526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2020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年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6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月，罗姆与大陆集团动力总成事业群纬湃科技达成合作协议，共同开发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动力解决方案。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2019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年德尔福与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Wolfspeed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合作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新能源汽车芯片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053DCBD-6CFD-AF2E-2925-4BAB4D45A713}"/>
                </a:ext>
              </a:extLst>
            </p:cNvPr>
            <p:cNvCxnSpPr/>
            <p:nvPr/>
          </p:nvCxnSpPr>
          <p:spPr>
            <a:xfrm>
              <a:off x="660400" y="2002431"/>
              <a:ext cx="3680600" cy="0"/>
            </a:xfrm>
            <a:prstGeom prst="line">
              <a:avLst/>
            </a:prstGeom>
            <a:noFill/>
            <a:ln w="3175" cap="rnd" cmpd="sng" algn="ctr">
              <a:solidFill>
                <a:srgbClr val="768394">
                  <a:lumMod val="9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24C652A-5CDC-ADA5-9407-5FC342B2DEC0}"/>
              </a:ext>
            </a:extLst>
          </p:cNvPr>
          <p:cNvGrpSpPr/>
          <p:nvPr/>
        </p:nvGrpSpPr>
        <p:grpSpPr>
          <a:xfrm>
            <a:off x="679896" y="4444544"/>
            <a:ext cx="3690125" cy="1935162"/>
            <a:chOff x="660400" y="1560626"/>
            <a:chExt cx="3690125" cy="193516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96B85A4-03ED-A942-9E21-7A93F7B05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35343"/>
              <a:ext cx="358620" cy="315953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0AA0BD2-3302-EC95-F9C7-3B737247D798}"/>
                </a:ext>
              </a:extLst>
            </p:cNvPr>
            <p:cNvGrpSpPr/>
            <p:nvPr/>
          </p:nvGrpSpPr>
          <p:grpSpPr>
            <a:xfrm>
              <a:off x="660400" y="1560626"/>
              <a:ext cx="3549650" cy="1935162"/>
              <a:chOff x="8211000" y="1130300"/>
              <a:chExt cx="3431713" cy="1935162"/>
            </a:xfrm>
          </p:grpSpPr>
          <p:sp>
            <p:nvSpPr>
              <p:cNvPr id="47" name="íṩḻídè">
                <a:extLst>
                  <a:ext uri="{FF2B5EF4-FFF2-40B4-BE49-F238E27FC236}">
                    <a16:creationId xmlns:a16="http://schemas.microsoft.com/office/drawing/2014/main" id="{F5171341-6351-FF7C-FDEA-CF23C4446758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SiC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功率器件厂商与</a:t>
                </a: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OEM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合作</a:t>
                </a:r>
                <a:endParaRPr lang="en-US" altLang="zh-CN" sz="1600" b="1" dirty="0">
                  <a:solidFill>
                    <a:srgbClr val="0070C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8" name="i$ľîḓê">
                <a:extLst>
                  <a:ext uri="{FF2B5EF4-FFF2-40B4-BE49-F238E27FC236}">
                    <a16:creationId xmlns:a16="http://schemas.microsoft.com/office/drawing/2014/main" id="{E77C613C-D7B7-F9C0-F663-87797E46E77A}"/>
                  </a:ext>
                </a:extLst>
              </p:cNvPr>
              <p:cNvSpPr/>
              <p:nvPr/>
            </p:nvSpPr>
            <p:spPr bwMode="auto">
              <a:xfrm>
                <a:off x="8211000" y="1572105"/>
                <a:ext cx="3431713" cy="1493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在全球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功率器件领先的厂商在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材料功率器件同样具备优势。例如：英飞凌、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ST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意法半导体与特斯拉捆绑合作。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吉利入股广东芯粤能半导体，开发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功率模块</a:t>
                </a:r>
              </a:p>
            </p:txBody>
          </p: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347C392-838A-C1F3-FA81-2CDF7A75A4D7}"/>
                </a:ext>
              </a:extLst>
            </p:cNvPr>
            <p:cNvCxnSpPr/>
            <p:nvPr/>
          </p:nvCxnSpPr>
          <p:spPr>
            <a:xfrm>
              <a:off x="669925" y="1979860"/>
              <a:ext cx="3680600" cy="0"/>
            </a:xfrm>
            <a:prstGeom prst="line">
              <a:avLst/>
            </a:prstGeom>
            <a:noFill/>
            <a:ln w="3175" cap="rnd" cmpd="sng" algn="ctr">
              <a:solidFill>
                <a:srgbClr val="768394">
                  <a:lumMod val="9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FECFCDC-2183-3251-BFB3-8650268CA299}"/>
              </a:ext>
            </a:extLst>
          </p:cNvPr>
          <p:cNvGrpSpPr/>
          <p:nvPr/>
        </p:nvGrpSpPr>
        <p:grpSpPr>
          <a:xfrm>
            <a:off x="7863895" y="2219258"/>
            <a:ext cx="3845324" cy="2179521"/>
            <a:chOff x="7898044" y="1888143"/>
            <a:chExt cx="3845324" cy="2179521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B19C1E0-B56E-4146-DC9E-E81A34246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7327" y="1966194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D31E44C-A63C-A80A-76A7-25D491028A43}"/>
                </a:ext>
              </a:extLst>
            </p:cNvPr>
            <p:cNvGrpSpPr/>
            <p:nvPr/>
          </p:nvGrpSpPr>
          <p:grpSpPr>
            <a:xfrm>
              <a:off x="8143986" y="1888143"/>
              <a:ext cx="3599382" cy="2179521"/>
              <a:chOff x="8211000" y="1130300"/>
              <a:chExt cx="3479792" cy="2179521"/>
            </a:xfrm>
          </p:grpSpPr>
          <p:sp>
            <p:nvSpPr>
              <p:cNvPr id="42" name="íṩḻídè">
                <a:extLst>
                  <a:ext uri="{FF2B5EF4-FFF2-40B4-BE49-F238E27FC236}">
                    <a16:creationId xmlns:a16="http://schemas.microsoft.com/office/drawing/2014/main" id="{BAF58726-3E7B-9558-39F2-5E6F51124A57}"/>
                  </a:ext>
                </a:extLst>
              </p:cNvPr>
              <p:cNvSpPr txBox="1"/>
              <p:nvPr/>
            </p:nvSpPr>
            <p:spPr bwMode="auto">
              <a:xfrm>
                <a:off x="8382892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rgbClr val="0070C0"/>
                    </a:solidFill>
                    <a:latin typeface="Arial"/>
                    <a:ea typeface="微软雅黑"/>
                  </a:rPr>
                  <a:t>SiC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Arial"/>
                    <a:ea typeface="微软雅黑"/>
                  </a:rPr>
                  <a:t>厂商垂直整合</a:t>
                </a:r>
                <a:endParaRPr lang="en-US" altLang="zh-CN" sz="1600" b="1" dirty="0">
                  <a:solidFill>
                    <a:srgbClr val="0070C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3" name="i$ľîḓê">
                <a:extLst>
                  <a:ext uri="{FF2B5EF4-FFF2-40B4-BE49-F238E27FC236}">
                    <a16:creationId xmlns:a16="http://schemas.microsoft.com/office/drawing/2014/main" id="{E44CC91A-3056-3A56-09B2-D17659E56FBB}"/>
                  </a:ext>
                </a:extLst>
              </p:cNvPr>
              <p:cNvSpPr/>
              <p:nvPr/>
            </p:nvSpPr>
            <p:spPr bwMode="auto">
              <a:xfrm>
                <a:off x="8211000" y="1572105"/>
                <a:ext cx="3307900" cy="1737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以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II-VI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为代表，通过收购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器件厂商，及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GE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的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IP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授权，垂直整合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业务。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英飞凌、安德森也采用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IDM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垂直整合的方式，确保产能和工艺的稳定性。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英飞凌、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ST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与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Cree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长期战略合作，供应衬底、外延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endParaRPr lang="zh-CN" altLang="en-US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26E59F3-4DDF-95CC-D67C-CADED494515E}"/>
                </a:ext>
              </a:extLst>
            </p:cNvPr>
            <p:cNvCxnSpPr/>
            <p:nvPr/>
          </p:nvCxnSpPr>
          <p:spPr>
            <a:xfrm>
              <a:off x="7898044" y="2329948"/>
              <a:ext cx="3680600" cy="0"/>
            </a:xfrm>
            <a:prstGeom prst="line">
              <a:avLst/>
            </a:prstGeom>
            <a:noFill/>
            <a:ln w="3175" cap="rnd" cmpd="sng" algn="ctr">
              <a:solidFill>
                <a:srgbClr val="768394">
                  <a:lumMod val="9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2E7DFA3-0F25-4171-0590-87ABECC8EDF2}"/>
              </a:ext>
            </a:extLst>
          </p:cNvPr>
          <p:cNvGrpSpPr/>
          <p:nvPr/>
        </p:nvGrpSpPr>
        <p:grpSpPr>
          <a:xfrm>
            <a:off x="7898044" y="4835214"/>
            <a:ext cx="3896125" cy="1308761"/>
            <a:chOff x="7898044" y="4793155"/>
            <a:chExt cx="3896125" cy="1308761"/>
          </a:xfrm>
        </p:grpSpPr>
        <p:sp>
          <p:nvSpPr>
            <p:cNvPr id="33" name="Freeform 4197">
              <a:extLst>
                <a:ext uri="{FF2B5EF4-FFF2-40B4-BE49-F238E27FC236}">
                  <a16:creationId xmlns:a16="http://schemas.microsoft.com/office/drawing/2014/main" id="{1B1EACA9-F237-04C7-A6CD-1ED7F1B0B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7130" y="4810390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1EF6ECF-ECA5-19FB-B1F0-AADFE0ECA6F4}"/>
                </a:ext>
              </a:extLst>
            </p:cNvPr>
            <p:cNvGrpSpPr/>
            <p:nvPr/>
          </p:nvGrpSpPr>
          <p:grpSpPr>
            <a:xfrm>
              <a:off x="8143986" y="4793155"/>
              <a:ext cx="3650183" cy="1308761"/>
              <a:chOff x="8211000" y="1130300"/>
              <a:chExt cx="3528905" cy="1308761"/>
            </a:xfrm>
          </p:grpSpPr>
          <p:sp>
            <p:nvSpPr>
              <p:cNvPr id="40" name="íṩḻídè">
                <a:extLst>
                  <a:ext uri="{FF2B5EF4-FFF2-40B4-BE49-F238E27FC236}">
                    <a16:creationId xmlns:a16="http://schemas.microsoft.com/office/drawing/2014/main" id="{1D95637A-8AFC-A2C7-DAA6-4DCB3701A1D4}"/>
                  </a:ext>
                </a:extLst>
              </p:cNvPr>
              <p:cNvSpPr txBox="1"/>
              <p:nvPr/>
            </p:nvSpPr>
            <p:spPr bwMode="auto">
              <a:xfrm>
                <a:off x="8432005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电动汽车 </a:t>
                </a: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OEM </a:t>
                </a:r>
                <a:r>
                  <a:rPr lang="zh-CN" altLang="en-US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厂商同时也是 </a:t>
                </a:r>
                <a:r>
                  <a:rPr lang="en-US" altLang="zh-CN" sz="1600" b="1" dirty="0">
                    <a:solidFill>
                      <a:srgbClr val="0070C0"/>
                    </a:solidFill>
                    <a:latin typeface="微软雅黑"/>
                    <a:ea typeface="微软雅黑"/>
                  </a:rPr>
                  <a:t>Tier 1</a:t>
                </a:r>
              </a:p>
            </p:txBody>
          </p:sp>
          <p:sp>
            <p:nvSpPr>
              <p:cNvPr id="41" name="i$ľîḓê">
                <a:extLst>
                  <a:ext uri="{FF2B5EF4-FFF2-40B4-BE49-F238E27FC236}">
                    <a16:creationId xmlns:a16="http://schemas.microsoft.com/office/drawing/2014/main" id="{6AC43BF3-C1C6-6DEE-63CD-D632EF94CBFD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例如比亚迪，不仅是整车厂，比亚迪半导体具备自主研发 </a:t>
                </a:r>
                <a:r>
                  <a:rPr lang="en-US" altLang="zh-CN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SiC </a:t>
                </a:r>
                <a:r>
                  <a:rPr lang="zh-CN" altLang="en-US" sz="1200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模块能力。</a:t>
                </a:r>
                <a:endParaRPr lang="en-US" altLang="zh-CN" sz="1200" dirty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32F8FBB-3B23-9968-754B-8E175E65802A}"/>
                </a:ext>
              </a:extLst>
            </p:cNvPr>
            <p:cNvCxnSpPr/>
            <p:nvPr/>
          </p:nvCxnSpPr>
          <p:spPr>
            <a:xfrm>
              <a:off x="7898044" y="5234960"/>
              <a:ext cx="3680600" cy="0"/>
            </a:xfrm>
            <a:prstGeom prst="line">
              <a:avLst/>
            </a:prstGeom>
            <a:noFill/>
            <a:ln w="3175" cap="rnd" cmpd="sng" algn="ctr">
              <a:solidFill>
                <a:srgbClr val="768394">
                  <a:lumMod val="9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70803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118351846"/>
              </p:ext>
            </p:extLst>
          </p:nvPr>
        </p:nvGraphicFramePr>
        <p:xfrm>
          <a:off x="6128444" y="2705099"/>
          <a:ext cx="5640357" cy="162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494070251"/>
              </p:ext>
            </p:extLst>
          </p:nvPr>
        </p:nvGraphicFramePr>
        <p:xfrm>
          <a:off x="384380" y="2410469"/>
          <a:ext cx="5625115" cy="2464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5753349"/>
              </p:ext>
            </p:extLst>
          </p:nvPr>
        </p:nvGraphicFramePr>
        <p:xfrm>
          <a:off x="384380" y="4602627"/>
          <a:ext cx="5602824" cy="1722666"/>
        </p:xfrm>
        <a:graphic>
          <a:graphicData uri="http://schemas.openxmlformats.org/drawingml/2006/table">
            <a:tbl>
              <a:tblPr firstRow="1" bandRow="1"/>
              <a:tblGrid>
                <a:gridCol w="873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3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98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2023.1-6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6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中国汽车</a:t>
                      </a:r>
                      <a:endParaRPr lang="en-US" altLang="zh-CN" sz="105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2796.8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2552.8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2462.5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2652.8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2747.6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1310.3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2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累计渗透率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411305892"/>
              </p:ext>
            </p:extLst>
          </p:nvPr>
        </p:nvGraphicFramePr>
        <p:xfrm>
          <a:off x="6085339" y="4648805"/>
          <a:ext cx="5683462" cy="174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72785" y="2486669"/>
            <a:ext cx="35877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新能源年度</a:t>
            </a:r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产量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走势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032" y="999281"/>
            <a:ext cx="113349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新能源汽车产量，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月同比增长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，表现好于汽车市场整体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6.1%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的增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幅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785" y="1447365"/>
            <a:ext cx="11535765" cy="782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月，中国新能源汽车产量</a:t>
            </a:r>
            <a:r>
              <a:rPr kumimoji="0" lang="en-US" altLang="zh-CN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361.1</a:t>
            </a:r>
            <a:r>
              <a:rPr kumimoji="0" lang="zh-CN" alt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，同比增长</a:t>
            </a:r>
            <a:r>
              <a:rPr lang="en-US" altLang="zh-CN" sz="1600" b="1" u="sng" kern="0" dirty="0">
                <a:solidFill>
                  <a:srgbClr val="3A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35.0%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，平均渗透率提升至</a:t>
            </a:r>
            <a:r>
              <a:rPr kumimoji="0" lang="en-US" altLang="zh-CN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27.6%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从上半年市场走势来看，受燃油车市场促销影响，新能源渗透率提升略有放缓，但在同期高基数基础上整体增幅依然可观，新能源汽车替代趋势依然坚定。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78858" y="2486669"/>
            <a:ext cx="358775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新能源产量渗透率走势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78858" y="4434503"/>
            <a:ext cx="358775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新能源产量整体月度增长情况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1899462" y="2617294"/>
            <a:ext cx="0" cy="370800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6211299" y="4194959"/>
            <a:ext cx="5959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2021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28444" y="3055977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14.2%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5521" y="4216501"/>
            <a:ext cx="5343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78595" y="6167519"/>
            <a:ext cx="8575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数据来源：乘联会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国家统计局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1406" y="240337"/>
            <a:ext cx="57871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中国新能源汽车市场走势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C74F3C-1823-351D-8A0D-2CA64756A493}"/>
              </a:ext>
            </a:extLst>
          </p:cNvPr>
          <p:cNvSpPr txBox="1"/>
          <p:nvPr/>
        </p:nvSpPr>
        <p:spPr>
          <a:xfrm>
            <a:off x="8000872" y="2763603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lang="en-US" altLang="zh-CN" sz="1400" b="1" u="sng" dirty="0">
                <a:solidFill>
                  <a:srgbClr val="8B1F1D">
                    <a:lumMod val="75000"/>
                  </a:srgbClr>
                </a:solidFill>
                <a:latin typeface="Agency FB" panose="020B0503020202020204" pitchFamily="34" charset="0"/>
                <a:ea typeface="楷体" panose="02010609060101010101" pitchFamily="49" charset="-122"/>
              </a:rPr>
              <a:t>26.4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EF9C9E-5EE0-B793-EBFD-C03B90933ADE}"/>
              </a:ext>
            </a:extLst>
          </p:cNvPr>
          <p:cNvSpPr txBox="1"/>
          <p:nvPr/>
        </p:nvSpPr>
        <p:spPr>
          <a:xfrm>
            <a:off x="10180056" y="4194088"/>
            <a:ext cx="5343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2023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2149CC-BB92-8583-2FE7-1882EEB49B61}"/>
              </a:ext>
            </a:extLst>
          </p:cNvPr>
          <p:cNvSpPr txBox="1"/>
          <p:nvPr/>
        </p:nvSpPr>
        <p:spPr>
          <a:xfrm>
            <a:off x="9337855" y="6205230"/>
            <a:ext cx="8575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2023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ADD6D57-1A71-3E66-7F31-45DDA1F9C527}"/>
              </a:ext>
            </a:extLst>
          </p:cNvPr>
          <p:cNvSpPr txBox="1"/>
          <p:nvPr/>
        </p:nvSpPr>
        <p:spPr>
          <a:xfrm>
            <a:off x="9766609" y="2545181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lang="en-US" altLang="zh-CN" sz="1400" b="1" u="sng" dirty="0">
                <a:solidFill>
                  <a:srgbClr val="8B1F1D">
                    <a:lumMod val="75000"/>
                  </a:srgbClr>
                </a:solidFill>
                <a:latin typeface="Agency FB" panose="020B0503020202020204" pitchFamily="34" charset="0"/>
                <a:ea typeface="楷体" panose="02010609060101010101" pitchFamily="49" charset="-122"/>
              </a:rPr>
              <a:t>27.9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" name="图表 1">
                <a:extLst>
                  <a:ext uri="{FF2B5EF4-FFF2-40B4-BE49-F238E27FC236}">
                    <a16:creationId xmlns:a16="http://schemas.microsoft.com/office/drawing/2014/main" id="{2E40AE4E-B151-8610-220D-03CDFEDF94D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42524886"/>
                  </p:ext>
                </p:extLst>
              </p:nvPr>
            </p:nvGraphicFramePr>
            <p:xfrm>
              <a:off x="322118" y="2014996"/>
              <a:ext cx="7928265" cy="429125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2" name="图表 1">
                <a:extLst>
                  <a:ext uri="{FF2B5EF4-FFF2-40B4-BE49-F238E27FC236}">
                    <a16:creationId xmlns:a16="http://schemas.microsoft.com/office/drawing/2014/main" id="{2E40AE4E-B151-8610-220D-03CDFEDF94D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2118" y="2014996"/>
                <a:ext cx="7928265" cy="4291252"/>
              </a:xfrm>
              <a:prstGeom prst="rect">
                <a:avLst/>
              </a:prstGeom>
            </p:spPr>
          </p:pic>
        </mc:Fallback>
      </mc:AlternateContent>
      <p:sp>
        <p:nvSpPr>
          <p:cNvPr id="4" name="文本框 3"/>
          <p:cNvSpPr txBox="1"/>
          <p:nvPr/>
        </p:nvSpPr>
        <p:spPr>
          <a:xfrm>
            <a:off x="8356889" y="2117436"/>
            <a:ext cx="3397827" cy="2352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月，新能源汽车市场中，轿车占比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，销量及份额增势逐渐放缓；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42.7%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，份额有进一步增长趋势；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车型由于同期基数低，获得了较高增幅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新能源卡车保持稳定增幅，其中轻微型物流车是增长的重要基础；客车由于新能源化进程早，城市公交新能源替代基本结束，整体增幅转为下降趋势。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5362" y="1061040"/>
            <a:ext cx="113934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  <a:tab pos="5651500" algn="l"/>
              </a:tabLst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，轿车占比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48.7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，相比同期下降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份额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升至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44.3%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；客车、卡车份额分别为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3.6%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cxnSp>
        <p:nvCxnSpPr>
          <p:cNvPr id="6" name="直接连接符 5"/>
          <p:cNvCxnSpPr>
            <a:cxnSpLocks/>
          </p:cNvCxnSpPr>
          <p:nvPr/>
        </p:nvCxnSpPr>
        <p:spPr>
          <a:xfrm>
            <a:off x="332509" y="1995054"/>
            <a:ext cx="0" cy="431119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11861223" y="2117436"/>
            <a:ext cx="0" cy="419922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30776" y="4757292"/>
            <a:ext cx="1976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CAR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9301" y="4372571"/>
            <a:ext cx="19760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22819" y="5689238"/>
            <a:ext cx="5809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5242" y="5798392"/>
            <a:ext cx="982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95071" y="5798393"/>
            <a:ext cx="1058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TRUCK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4089102234"/>
              </p:ext>
            </p:extLst>
          </p:nvPr>
        </p:nvGraphicFramePr>
        <p:xfrm>
          <a:off x="8259041" y="4479208"/>
          <a:ext cx="3518418" cy="1987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282131" y="4451417"/>
            <a:ext cx="358775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月各车型同比增幅</a:t>
            </a:r>
          </a:p>
        </p:txBody>
      </p:sp>
      <p:sp>
        <p:nvSpPr>
          <p:cNvPr id="18" name="矩形 17"/>
          <p:cNvSpPr/>
          <p:nvPr/>
        </p:nvSpPr>
        <p:spPr>
          <a:xfrm>
            <a:off x="564106" y="2211540"/>
            <a:ext cx="7398587" cy="743521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新能源车型比例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(2023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68395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数据来源：零售数据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1407" y="240337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中国新能源汽车市场结构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463353238"/>
              </p:ext>
            </p:extLst>
          </p:nvPr>
        </p:nvGraphicFramePr>
        <p:xfrm>
          <a:off x="932872" y="4820002"/>
          <a:ext cx="3916533" cy="162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696494664"/>
              </p:ext>
            </p:extLst>
          </p:nvPr>
        </p:nvGraphicFramePr>
        <p:xfrm>
          <a:off x="410885" y="2770316"/>
          <a:ext cx="4438521" cy="2069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240615774"/>
              </p:ext>
            </p:extLst>
          </p:nvPr>
        </p:nvGraphicFramePr>
        <p:xfrm>
          <a:off x="4993558" y="2441860"/>
          <a:ext cx="6825657" cy="4004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66938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8732" y="1395691"/>
            <a:ext cx="11535765" cy="113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月，新能源汽车动力电池装机量</a:t>
            </a: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32.5GWh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600" b="1" u="sng" dirty="0">
                <a:solidFill>
                  <a:srgbClr val="3A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27.7</a:t>
            </a: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动力电池市场上半年整体保持增长趋势，但增幅波动较大，排除春节假期及同期疫情因素影响，平均增幅在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44.2%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月，新能源汽车单车平均电量为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47.1kWh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785" y="2486669"/>
            <a:ext cx="4846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新能源汽车配套电池总装机量年度走势（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GWh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4258" y="2486669"/>
            <a:ext cx="625444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新能源汽车配套电池装机量月度走势（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MWh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1362" y="4985308"/>
            <a:ext cx="21429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其中：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新能源汽车单车平均电池装机量年度走势（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kWh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3700" y="974583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月新能源汽车动力电池装机量较上月增加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GWh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3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3190" y="237751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装机量整体走势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582732510"/>
              </p:ext>
            </p:extLst>
          </p:nvPr>
        </p:nvGraphicFramePr>
        <p:xfrm>
          <a:off x="4448174" y="2870198"/>
          <a:ext cx="7434539" cy="3514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434554049"/>
              </p:ext>
            </p:extLst>
          </p:nvPr>
        </p:nvGraphicFramePr>
        <p:xfrm>
          <a:off x="321986" y="2870199"/>
          <a:ext cx="4221437" cy="351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35298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磷酸铁锂对三元电池的替代进程，在商用车领域基本已经结束，在乘用车领域正不断加深。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66938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1986" y="1414975"/>
            <a:ext cx="11313749" cy="96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电芯外形方面，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月市场结构保持稳定，方形电芯配套占比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92.4%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，圆柱形电芯配套占比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，软包电芯配套占比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电芯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材料方面，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当前铁锂电池能量密度可满足主流车型续航需求，加之显著的成本优势，对于其他正极材料的替代趋势逐步加深。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月，乘用车领域，磷酸铁锂电芯配套率达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65.2%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，商用车领域中基本已完成了对其他材料电芯的替代。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785" y="2486669"/>
            <a:ext cx="4846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电芯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外形配套结构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83433" y="2486669"/>
            <a:ext cx="502254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电芯材料配套结构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14286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乘用车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36216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货车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75251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3190" y="237751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市场配套结构</a:t>
            </a:r>
          </a:p>
        </p:txBody>
      </p:sp>
      <p:sp>
        <p:nvSpPr>
          <p:cNvPr id="15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948219"/>
              </p:ext>
            </p:extLst>
          </p:nvPr>
        </p:nvGraphicFramePr>
        <p:xfrm>
          <a:off x="483118" y="2573378"/>
          <a:ext cx="11263899" cy="3644354"/>
        </p:xfrm>
        <a:graphic>
          <a:graphicData uri="http://schemas.openxmlformats.org/drawingml/2006/table">
            <a:tbl>
              <a:tblPr/>
              <a:tblGrid>
                <a:gridCol w="401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9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1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56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80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963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49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031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95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装机量（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MWh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1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2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3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4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5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宁德时代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r" fontAlgn="ctr"/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弗迪电池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一汽奔腾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成都客车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中创新航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国轩高科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沃尔沃亚太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亿纬锂能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三一汽车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东风股份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潍柴新能源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孚能科技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北京奔驰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江铃雷诺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欣旺达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东风柳汽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智马达汽车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正力新能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神龙汽车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16895" y="2163391"/>
            <a:ext cx="115541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月电池企业装机量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TOP10(MWh)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9" name="小型轿车_TOP10"/>
          <p:cNvGraphicFramePr/>
          <p:nvPr>
            <p:extLst>
              <p:ext uri="{D42A27DB-BD31-4B8C-83A1-F6EECF244321}">
                <p14:modId xmlns:p14="http://schemas.microsoft.com/office/powerpoint/2010/main" val="847153600"/>
              </p:ext>
            </p:extLst>
          </p:nvPr>
        </p:nvGraphicFramePr>
        <p:xfrm>
          <a:off x="1415480" y="2863544"/>
          <a:ext cx="3024336" cy="3353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23189" y="229362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电芯企业配套情况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正力新能表现出较强的增长潜力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6032" y="1413277"/>
            <a:ext cx="11313749" cy="815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动力电池供应格局，整体依然向头部企业集中，宁德占比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47.5%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，已形成第一梯队的绝对领先优势，但增速也趋于平缓；中航、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LG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等企业更趋于依靠特定整车企业的定点配套来保持出货量的稳定；亿纬、国轩表现出更趋均衡的配套结构。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正力新能获得零跑、红旗以及蔚来汽车的配套定点后，表现出较强的增长潜力。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D4859D1-3BC2-BC95-78C2-2323ABFDE64D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B3A1CB3-BC44-CB4A-0FB1-1391FD6EE703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66418"/>
              </p:ext>
            </p:extLst>
          </p:nvPr>
        </p:nvGraphicFramePr>
        <p:xfrm>
          <a:off x="479376" y="2519265"/>
          <a:ext cx="11233251" cy="3810367"/>
        </p:xfrm>
        <a:graphic>
          <a:graphicData uri="http://schemas.openxmlformats.org/drawingml/2006/table">
            <a:tbl>
              <a:tblPr/>
              <a:tblGrid>
                <a:gridCol w="5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78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0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8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08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3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11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721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1035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环比增速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  <a:endParaRPr lang="en-US" altLang="zh-CN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TOP1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TOP2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TOP3 OEM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29.4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日本电产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26.7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21.4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蜂巢易创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吉麦新能源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宁波双林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方正电机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北汽制造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——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汇川联合动力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东风股份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79376" y="2134598"/>
            <a:ext cx="113137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月电机企业配套量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（万辆）</a:t>
            </a:r>
          </a:p>
        </p:txBody>
      </p:sp>
      <p:graphicFrame>
        <p:nvGraphicFramePr>
          <p:cNvPr id="16" name="小型轿车_TOP10"/>
          <p:cNvGraphicFramePr/>
          <p:nvPr>
            <p:extLst>
              <p:ext uri="{D42A27DB-BD31-4B8C-83A1-F6EECF244321}">
                <p14:modId xmlns:p14="http://schemas.microsoft.com/office/powerpoint/2010/main" val="4274962406"/>
              </p:ext>
            </p:extLst>
          </p:nvPr>
        </p:nvGraphicFramePr>
        <p:xfrm>
          <a:off x="1711902" y="2475623"/>
          <a:ext cx="3055098" cy="3913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23189" y="229362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多合一电驱系统装配量持续提升，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年上半年份额超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1986" y="1389808"/>
            <a:ext cx="1131374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年上半年，整车企业自配驱动电机占比继续提升，企业自研核心部件的趋势加深。头部第三方供应商：日本电产、联合汽车电子、汇川联合动力等，多采用与定点企业集团深度合作、联合开发的配套模式。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D7EDF9D-1C1B-A610-4E5D-FC1D54659723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17124FE-0A94-7C05-B85F-7D4640C47D14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330A9349-601D-7F9A-C943-C4DAB484F6E1}"/>
              </a:ext>
            </a:extLst>
          </p:cNvPr>
          <p:cNvSpPr/>
          <p:nvPr/>
        </p:nvSpPr>
        <p:spPr>
          <a:xfrm>
            <a:off x="4466207" y="4323293"/>
            <a:ext cx="55928" cy="55928"/>
          </a:xfrm>
          <a:prstGeom prst="ellipse">
            <a:avLst/>
          </a:prstGeom>
          <a:noFill/>
          <a:ln>
            <a:solidFill>
              <a:srgbClr val="1B5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AB867BC-D642-9C75-F241-AC6FD3C919C6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3457575" y="4003675"/>
            <a:ext cx="1008632" cy="347582"/>
          </a:xfrm>
          <a:prstGeom prst="line">
            <a:avLst/>
          </a:prstGeom>
          <a:ln w="12700">
            <a:solidFill>
              <a:srgbClr val="1B5C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7DF3F0-D918-AD91-78C7-6D3CB8C6E272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2800350" y="4371031"/>
            <a:ext cx="1674047" cy="321251"/>
          </a:xfrm>
          <a:prstGeom prst="line">
            <a:avLst/>
          </a:prstGeom>
          <a:ln w="12700">
            <a:solidFill>
              <a:srgbClr val="1B5C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13aff9f-b7e6-4343-8e3f-3711de39f713"/>
  <p:tag name="COMMONDATA" val="eyJoZGlkIjoiODViY2JkMjU3NGYzZTEwMzZmMGFkZWViYmNkYWU3ND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dfa1c8c-c871-40f2-9399-b7f7a47c00be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6715</TotalTime>
  <Words>2805</Words>
  <Application>Microsoft Office PowerPoint</Application>
  <PresentationFormat>宽屏</PresentationFormat>
  <Paragraphs>639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楷体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306</cp:revision>
  <dcterms:created xsi:type="dcterms:W3CDTF">2022-09-13T00:34:00Z</dcterms:created>
  <dcterms:modified xsi:type="dcterms:W3CDTF">2023-07-27T06:48:09Z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123774E6860B41E59107F6CC83DE4883</vt:lpwstr>
  </property>
  <property fmtid="{D5CDD505-2E9C-101B-9397-08002B2CF9AE}" pid="3" name="KSOProductBuildVer">
    <vt:lpwstr>2052-11.1.0.12763</vt:lpwstr>
  </property>
</Properties>
</file>