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6.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7.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drawings/drawing1.xml" ContentType="application/vnd.openxmlformats-officedocument.drawingml.chartshapes+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8.xml" ContentType="application/vnd.openxmlformats-officedocument.presentationml.notesSlid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9.xml" ContentType="application/vnd.openxmlformats-officedocument.presentationml.notesSlid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10.xml" ContentType="application/vnd.openxmlformats-officedocument.presentationml.notesSlide+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4"/>
  </p:notesMasterIdLst>
  <p:sldIdLst>
    <p:sldId id="9850" r:id="rId3"/>
    <p:sldId id="9969" r:id="rId4"/>
    <p:sldId id="9852" r:id="rId5"/>
    <p:sldId id="9949" r:id="rId6"/>
    <p:sldId id="9982" r:id="rId7"/>
    <p:sldId id="9989" r:id="rId8"/>
    <p:sldId id="9992" r:id="rId9"/>
    <p:sldId id="9879" r:id="rId10"/>
    <p:sldId id="9950" r:id="rId11"/>
    <p:sldId id="9988" r:id="rId12"/>
    <p:sldId id="9975" r:id="rId13"/>
    <p:sldId id="9997" r:id="rId14"/>
    <p:sldId id="9990" r:id="rId15"/>
    <p:sldId id="9955" r:id="rId16"/>
    <p:sldId id="9810" r:id="rId17"/>
    <p:sldId id="9976" r:id="rId18"/>
    <p:sldId id="9971" r:id="rId19"/>
    <p:sldId id="9977" r:id="rId20"/>
    <p:sldId id="9931" r:id="rId21"/>
    <p:sldId id="9970" r:id="rId22"/>
    <p:sldId id="9991" r:id="rId23"/>
    <p:sldId id="9957" r:id="rId24"/>
    <p:sldId id="9891" r:id="rId25"/>
    <p:sldId id="9958" r:id="rId26"/>
    <p:sldId id="9893" r:id="rId27"/>
    <p:sldId id="9993" r:id="rId28"/>
    <p:sldId id="9994" r:id="rId29"/>
    <p:sldId id="9995" r:id="rId30"/>
    <p:sldId id="9996" r:id="rId31"/>
    <p:sldId id="9942" r:id="rId32"/>
    <p:sldId id="264"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04507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2" autoAdjust="0"/>
    <p:restoredTop sz="95244" autoAdjust="0"/>
  </p:normalViewPr>
  <p:slideViewPr>
    <p:cSldViewPr snapToGrid="0" showGuides="1">
      <p:cViewPr varScale="1">
        <p:scale>
          <a:sx n="154" d="100"/>
          <a:sy n="154" d="100"/>
        </p:scale>
        <p:origin x="2448" y="150"/>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J:\CADA&#20013;&#22269;&#27773;&#36710;&#27969;&#36890;&#21327;&#20250;&#24037;&#20316;&#25991;&#26723;\2023&#24180;&#24037;&#20316;&#20869;&#23481;\2023&#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D:\CADA&#20013;&#22269;&#27773;&#36710;&#27969;&#36890;&#21327;&#20250;&#24037;&#20316;&#25991;&#26723;\2023&#24180;&#24037;&#20316;&#20869;&#23481;\2023&#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chartUserShapes" Target="../drawings/drawing1.xml"/></Relationships>
</file>

<file path=ppt/charts/_rels/chart16.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9.xml"/><Relationship Id="rId1" Type="http://schemas.microsoft.com/office/2011/relationships/chartStyle" Target="style19.xml"/></Relationships>
</file>

<file path=ppt/charts/_rels/chart21.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20.xml"/><Relationship Id="rId1" Type="http://schemas.microsoft.com/office/2011/relationships/chartStyle" Target="style20.xml"/></Relationships>
</file>

<file path=ppt/charts/_rels/chart2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21.xml"/><Relationship Id="rId1" Type="http://schemas.microsoft.com/office/2011/relationships/chartStyle" Target="style21.xml"/></Relationships>
</file>

<file path=ppt/charts/_rels/chart3.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D:\CADA&#20013;&#22269;&#27773;&#36710;&#27969;&#36890;&#21327;&#20250;&#24037;&#20316;&#25991;&#26723;\2023&#24180;&#24037;&#20316;&#20869;&#23481;\2023&#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D:\CADA&#20013;&#22269;&#27773;&#36710;&#27969;&#36890;&#21327;&#20250;&#24037;&#20316;&#25991;&#26723;\2023&#24180;&#24037;&#20316;&#20869;&#23481;\2023&#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2022-2023</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2023年交易量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124.8206</c:v>
                </c:pt>
                <c:pt idx="1">
                  <c:v>145.88239999999999</c:v>
                </c:pt>
                <c:pt idx="2">
                  <c:v>156.74109999999999</c:v>
                </c:pt>
                <c:pt idx="3">
                  <c:v>146.4076</c:v>
                </c:pt>
                <c:pt idx="4">
                  <c:v>149.67529999999999</c:v>
                </c:pt>
                <c:pt idx="5">
                  <c:v>153.33680000000001</c:v>
                </c:pt>
              </c:numCache>
            </c:numRef>
          </c:val>
          <c:extLst xmlns:c15="http://schemas.microsoft.com/office/drawing/2012/chart">
            <c:ext xmlns:c16="http://schemas.microsoft.com/office/drawing/2014/chart" uri="{C3380CC4-5D6E-409C-BE32-E72D297353CC}">
              <c16:uniqueId val="{00000000-A0C1-406F-BC3B-2D5D71227B08}"/>
            </c:ext>
          </c:extLst>
        </c:ser>
        <c:ser>
          <c:idx val="1"/>
          <c:order val="1"/>
          <c:tx>
            <c:strRef>
              <c:f>月度会!$C$19</c:f>
              <c:strCache>
                <c:ptCount val="1"/>
                <c:pt idx="0">
                  <c:v>2022年交易量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01-A0C1-406F-BC3B-2D5D71227B08}"/>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2021年交易量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09-A0C1-406F-BC3B-2D5D71227B08}"/>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extLst>
                  <c:ext xmlns:c16="http://schemas.microsoft.com/office/drawing/2014/chart" uri="{C3380CC4-5D6E-409C-BE32-E72D297353CC}">
                    <c16:uniqueId val="{0000000A-A0C1-406F-BC3B-2D5D71227B08}"/>
                  </c:ext>
                </c:extLst>
              </c15:ser>
            </c15:filteredBarSeries>
          </c:ext>
        </c:extLst>
      </c:barChart>
      <c:lineChart>
        <c:grouping val="standard"/>
        <c:varyColors val="0"/>
        <c:ser>
          <c:idx val="5"/>
          <c:order val="5"/>
          <c:tx>
            <c:strRef>
              <c:f>月度会!$G$19</c:f>
              <c:strCache>
                <c:ptCount val="1"/>
                <c:pt idx="0">
                  <c:v>2023月度同比</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c:ext xmlns:c16="http://schemas.microsoft.com/office/drawing/2014/chart" uri="{C3380CC4-5D6E-409C-BE32-E72D297353CC}">
                <c16:uniqueId val="{00000002-A0C1-406F-BC3B-2D5D71227B08}"/>
              </c:ext>
            </c:extLst>
          </c:dPt>
          <c:dLbls>
            <c:dLbl>
              <c:idx val="0"/>
              <c:layout>
                <c:manualLayout>
                  <c:x val="4.9325230254472644E-3"/>
                  <c:y val="-1.74349904880641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A0C1-406F-BC3B-2D5D71227B08}"/>
                </c:ext>
              </c:extLst>
            </c:dLbl>
            <c:dLbl>
              <c:idx val="1"/>
              <c:layout>
                <c:manualLayout>
                  <c:x val="-3.6630635800740316E-2"/>
                  <c:y val="-6.69337716166749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0C1-406F-BC3B-2D5D71227B08}"/>
                </c:ext>
              </c:extLst>
            </c:dLbl>
            <c:dLbl>
              <c:idx val="2"/>
              <c:layout>
                <c:manualLayout>
                  <c:x val="-3.175126274124386E-2"/>
                  <c:y val="-0.17441031465681778"/>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4-A0C1-406F-BC3B-2D5D71227B08}"/>
                </c:ext>
              </c:extLst>
            </c:dLbl>
            <c:dLbl>
              <c:idx val="3"/>
              <c:layout>
                <c:manualLayout>
                  <c:x val="-3.4223652536679541E-2"/>
                  <c:y val="-6.00988741388352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5-A0C1-406F-BC3B-2D5D71227B08}"/>
                </c:ext>
              </c:extLst>
            </c:dLbl>
            <c:dLbl>
              <c:idx val="4"/>
              <c:layout>
                <c:manualLayout>
                  <c:x val="-2.705768546789444E-2"/>
                  <c:y val="-7.478990677625839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6-A0C1-406F-BC3B-2D5D71227B08}"/>
                </c:ext>
              </c:extLst>
            </c:dLbl>
            <c:dLbl>
              <c:idx val="5"/>
              <c:layout>
                <c:manualLayout>
                  <c:x val="-1.8805717348131872E-3"/>
                  <c:y val="1.434922176933961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0C1-406F-BC3B-2D5D71227B0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月度会!$G$20:$G$31</c:f>
              <c:numCache>
                <c:formatCode>0.00%</c:formatCode>
                <c:ptCount val="12"/>
                <c:pt idx="0">
                  <c:v>-0.15925738576240678</c:v>
                </c:pt>
                <c:pt idx="1">
                  <c:v>0.35476453599056468</c:v>
                </c:pt>
                <c:pt idx="2">
                  <c:v>0.18911174567722891</c:v>
                </c:pt>
                <c:pt idx="3">
                  <c:v>0.33029972895641407</c:v>
                </c:pt>
                <c:pt idx="4">
                  <c:v>0.25946055563409193</c:v>
                </c:pt>
                <c:pt idx="5">
                  <c:v>8.2437518883401492E-2</c:v>
                </c:pt>
              </c:numCache>
            </c:numRef>
          </c:val>
          <c:smooth val="1"/>
          <c:extLst xmlns:c15="http://schemas.microsoft.com/office/drawing/2012/chart">
            <c:ext xmlns:c16="http://schemas.microsoft.com/office/drawing/2014/chart" uri="{C3380CC4-5D6E-409C-BE32-E72D297353CC}">
              <c16:uniqueId val="{00000008-A0C1-406F-BC3B-2D5D71227B08}"/>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2020年交易量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0B-A0C1-406F-BC3B-2D5D71227B08}"/>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C-A0C1-406F-BC3B-2D5D71227B08}"/>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B-A0C1-406F-BC3B-2D5D71227B08}"/>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D-A0C1-406F-BC3B-2D5D71227B08}"/>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E-A0C1-406F-BC3B-2D5D71227B08}"/>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F-A0C1-406F-BC3B-2D5D71227B08}"/>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0-A0C1-406F-BC3B-2D5D71227B08}"/>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1-A0C1-406F-BC3B-2D5D71227B08}"/>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2-A0C1-406F-BC3B-2D5D71227B08}"/>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3-A0C1-406F-BC3B-2D5D71227B08}"/>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4-A0C1-406F-BC3B-2D5D71227B08}"/>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5-A0C1-406F-BC3B-2D5D71227B08}"/>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6-A0C1-406F-BC3B-2D5D71227B08}"/>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c:ext xmlns:c16="http://schemas.microsoft.com/office/drawing/2014/chart" uri="{C3380CC4-5D6E-409C-BE32-E72D297353CC}">
                    <c16:uniqueId val="{00000017-A0C1-406F-BC3B-2D5D71227B08}"/>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2019年交易量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8-A0C1-406F-BC3B-2D5D71227B08}"/>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9-A0C1-406F-BC3B-2D5D71227B08}"/>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A-A0C1-406F-BC3B-2D5D71227B08}"/>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B-A0C1-406F-BC3B-2D5D71227B08}"/>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C-A0C1-406F-BC3B-2D5D71227B08}"/>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D-A0C1-406F-BC3B-2D5D71227B08}"/>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E-A0C1-406F-BC3B-2D5D71227B08}"/>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F-A0C1-406F-BC3B-2D5D71227B08}"/>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A0C1-406F-BC3B-2D5D71227B08}"/>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A0C1-406F-BC3B-2D5D71227B08}"/>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2-A0C1-406F-BC3B-2D5D71227B08}"/>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A0C1-406F-BC3B-2D5D71227B08}"/>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4-A0C1-406F-BC3B-2D5D71227B08}"/>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2022月度同比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5.6486861763633711E-2"/>
                        <c:y val="-0.1255505677026007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A0C1-406F-BC3B-2D5D71227B08}"/>
                      </c:ext>
                    </c:extLst>
                  </c:dLbl>
                  <c:dLbl>
                    <c:idx val="1"/>
                    <c:layout>
                      <c:manualLayout>
                        <c:x val="-2.9651601627293106E-2"/>
                        <c:y val="-7.046378457375290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A0C1-406F-BC3B-2D5D71227B08}"/>
                      </c:ext>
                    </c:extLst>
                  </c:dLbl>
                  <c:dLbl>
                    <c:idx val="2"/>
                    <c:layout>
                      <c:manualLayout>
                        <c:x val="-4.0704180288236323E-2"/>
                        <c:y val="6.503114907024419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A0C1-406F-BC3B-2D5D71227B08}"/>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1"/>
                <c:extLst xmlns:c15="http://schemas.microsoft.com/office/drawing/2012/chart">
                  <c:ext xmlns:c16="http://schemas.microsoft.com/office/drawing/2014/chart" uri="{C3380CC4-5D6E-409C-BE32-E72D297353CC}">
                    <c16:uniqueId val="{00000028-A0C1-406F-BC3B-2D5D71227B08}"/>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月度会!$I$19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月度会!$I$20:$I$31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7.4435963559552676E-2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29-A0C1-406F-BC3B-2D5D71227B08}"/>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2023年5月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805-4668-8AA7-FABCF652B543}"/>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805-4668-8AA7-FABCF652B543}"/>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D805-4668-8AA7-FABCF652B543}"/>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D805-4668-8AA7-FABCF652B543}"/>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D805-4668-8AA7-FABCF652B543}"/>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D805-4668-8AA7-FABCF652B543}"/>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D805-4668-8AA7-FABCF652B543}"/>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D805-4668-8AA7-FABCF652B543}"/>
                </c:ext>
              </c:extLst>
            </c:dLbl>
            <c:dLbl>
              <c:idx val="1"/>
              <c:layout>
                <c:manualLayout>
                  <c:x val="0.22892121859111303"/>
                  <c:y val="8.0359910762183712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D805-4668-8AA7-FABCF652B543}"/>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D805-4668-8AA7-FABCF652B543}"/>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D805-4668-8AA7-FABCF652B543}"/>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D805-4668-8AA7-FABCF652B543}"/>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D805-4668-8AA7-FABCF652B543}"/>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D805-4668-8AA7-FABCF652B54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0.35243322529513355</c:v>
                </c:pt>
                <c:pt idx="1">
                  <c:v>0.23296032553407936</c:v>
                </c:pt>
                <c:pt idx="2">
                  <c:v>0.1493292957013414</c:v>
                </c:pt>
                <c:pt idx="3">
                  <c:v>0.10651777898696445</c:v>
                </c:pt>
                <c:pt idx="4">
                  <c:v>3.9735976720528046E-2</c:v>
                </c:pt>
                <c:pt idx="5">
                  <c:v>8.9219049421561905E-2</c:v>
                </c:pt>
                <c:pt idx="6">
                  <c:v>2.9804348340391303E-2</c:v>
                </c:pt>
              </c:numCache>
              <c:extLst xmlns:c15="http://schemas.microsoft.com/office/drawing/2012/chart"/>
            </c:numRef>
          </c:val>
          <c:extLst>
            <c:ext xmlns:c16="http://schemas.microsoft.com/office/drawing/2014/chart" uri="{C3380CC4-5D6E-409C-BE32-E72D297353CC}">
              <c16:uniqueId val="{0000000E-D805-4668-8AA7-FABCF652B543}"/>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2023年6月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D805-4668-8AA7-FABCF652B543}"/>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D805-4668-8AA7-FABCF652B543}"/>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D805-4668-8AA7-FABCF652B543}"/>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D805-4668-8AA7-FABCF652B543}"/>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D805-4668-8AA7-FABCF652B543}"/>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D805-4668-8AA7-FABCF652B543}"/>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D805-4668-8AA7-FABCF652B543}"/>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D805-4668-8AA7-FABCF652B543}"/>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D805-4668-8AA7-FABCF652B543}"/>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D805-4668-8AA7-FABCF652B543}"/>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D805-4668-8AA7-FABCF652B543}"/>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D805-4668-8AA7-FABCF652B54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0.34249945726897751</c:v>
                      </c:pt>
                      <c:pt idx="1">
                        <c:v>0.22510221434257183</c:v>
                      </c:pt>
                      <c:pt idx="2">
                        <c:v>0.15295969317606195</c:v>
                      </c:pt>
                      <c:pt idx="3">
                        <c:v>0.11110156306534481</c:v>
                      </c:pt>
                      <c:pt idx="4">
                        <c:v>4.1889789420363269E-2</c:v>
                      </c:pt>
                      <c:pt idx="5">
                        <c:v>9.4901042043563213E-2</c:v>
                      </c:pt>
                      <c:pt idx="6">
                        <c:v>3.1546240683117448E-2</c:v>
                      </c:pt>
                    </c:numCache>
                  </c:numRef>
                </c:val>
                <c:extLst>
                  <c:ext xmlns:c16="http://schemas.microsoft.com/office/drawing/2014/chart" uri="{C3380CC4-5D6E-409C-BE32-E72D297353CC}">
                    <c16:uniqueId val="{0000001D-D805-4668-8AA7-FABCF652B543}"/>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PPT模板新!$A$220</c:f>
              <c:strCache>
                <c:ptCount val="1"/>
                <c:pt idx="0">
                  <c:v>2023年累计</c:v>
                </c:pt>
              </c:strCache>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F5C3-4C42-8010-A49FEE13A37D}"/>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F5C3-4C42-8010-A49FEE13A37D}"/>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F5C3-4C42-8010-A49FEE13A37D}"/>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F5C3-4C42-8010-A49FEE13A37D}"/>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F5C3-4C42-8010-A49FEE13A37D}"/>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F5C3-4C42-8010-A49FEE13A37D}"/>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F5C3-4C42-8010-A49FEE13A37D}"/>
              </c:ext>
            </c:extLst>
          </c:dPt>
          <c:dLbls>
            <c:dLbl>
              <c:idx val="0"/>
              <c:layout>
                <c:manualLayout>
                  <c:x val="0.18214366659634981"/>
                  <c:y val="-0.118150722828809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F5C3-4C42-8010-A49FEE13A37D}"/>
                </c:ext>
              </c:extLst>
            </c:dLbl>
            <c:dLbl>
              <c:idx val="1"/>
              <c:layout>
                <c:manualLayout>
                  <c:x val="0.21671706484195558"/>
                  <c:y val="0.1235538534802627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F5C3-4C42-8010-A49FEE13A37D}"/>
                </c:ext>
              </c:extLst>
            </c:dLbl>
            <c:dLbl>
              <c:idx val="2"/>
              <c:layout>
                <c:manualLayout>
                  <c:x val="-0.22686069420465721"/>
                  <c:y val="0.1394133541075789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F5C3-4C42-8010-A49FEE13A37D}"/>
                </c:ext>
              </c:extLst>
            </c:dLbl>
            <c:dLbl>
              <c:idx val="3"/>
              <c:layout>
                <c:manualLayout>
                  <c:x val="-0.19600093778765085"/>
                  <c:y val="2.6039239706787395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F5C3-4C42-8010-A49FEE13A37D}"/>
                </c:ext>
              </c:extLst>
            </c:dLbl>
            <c:dLbl>
              <c:idx val="4"/>
              <c:layout>
                <c:manualLayout>
                  <c:x val="-0.22092247867042761"/>
                  <c:y val="-9.147598947751611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F5C3-4C42-8010-A49FEE13A37D}"/>
                </c:ext>
              </c:extLst>
            </c:dLbl>
            <c:dLbl>
              <c:idx val="5"/>
              <c:layout>
                <c:manualLayout>
                  <c:x val="-0.14070877004892293"/>
                  <c:y val="-0.2161525750610734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B-F5C3-4C42-8010-A49FEE13A37D}"/>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F5C3-4C42-8010-A49FEE13A37D}"/>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PPT模板新!$B$219:$H$219</c:f>
              <c:strCache>
                <c:ptCount val="7"/>
                <c:pt idx="0">
                  <c:v>3万以下</c:v>
                </c:pt>
                <c:pt idx="1">
                  <c:v>3-5万</c:v>
                </c:pt>
                <c:pt idx="2">
                  <c:v>5-8万</c:v>
                </c:pt>
                <c:pt idx="3">
                  <c:v>8-12万</c:v>
                </c:pt>
                <c:pt idx="4">
                  <c:v>12-15万</c:v>
                </c:pt>
                <c:pt idx="5">
                  <c:v>15-30万</c:v>
                </c:pt>
                <c:pt idx="6">
                  <c:v>30万以上</c:v>
                </c:pt>
              </c:strCache>
            </c:strRef>
          </c:cat>
          <c:val>
            <c:numRef>
              <c:f>PPT模板新!$B$220:$H$220</c:f>
              <c:numCache>
                <c:formatCode>0.00%</c:formatCode>
                <c:ptCount val="7"/>
                <c:pt idx="0">
                  <c:v>0.3343137472105952</c:v>
                </c:pt>
                <c:pt idx="1">
                  <c:v>0.23790366631499094</c:v>
                </c:pt>
                <c:pt idx="2">
                  <c:v>0.16161626193399242</c:v>
                </c:pt>
                <c:pt idx="3">
                  <c:v>0.10953031044996413</c:v>
                </c:pt>
                <c:pt idx="4">
                  <c:v>4.6350148322613714E-2</c:v>
                </c:pt>
                <c:pt idx="5">
                  <c:v>8.5148563260759785E-2</c:v>
                </c:pt>
                <c:pt idx="6">
                  <c:v>2.5137302507083809E-2</c:v>
                </c:pt>
              </c:numCache>
            </c:numRef>
          </c:val>
          <c:extLst xmlns:c15="http://schemas.microsoft.com/office/drawing/2012/chart">
            <c:ext xmlns:c16="http://schemas.microsoft.com/office/drawing/2014/chart" uri="{C3380CC4-5D6E-409C-BE32-E72D297353CC}">
              <c16:uniqueId val="{0000000E-F5C3-4C42-8010-A49FEE13A37D}"/>
            </c:ext>
          </c:extLst>
        </c:ser>
        <c:dLbls>
          <c:showLegendKey val="0"/>
          <c:showVal val="1"/>
          <c:showCatName val="0"/>
          <c:showSerName val="0"/>
          <c:showPercent val="0"/>
          <c:showBubbleSize val="0"/>
          <c:showLeaderLines val="1"/>
        </c:dLbls>
        <c:firstSliceAng val="0"/>
        <c:holeSize val="50"/>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0"/>
          <c:order val="0"/>
          <c:tx>
            <c:strRef>
              <c:f>PPT模板新!$L$220</c:f>
              <c:strCache>
                <c:ptCount val="1"/>
                <c:pt idx="0">
                  <c:v>2022年累计</c:v>
                </c:pt>
              </c:strCache>
            </c:strRef>
          </c:tx>
          <c:spPr>
            <a:ln w="19050">
              <a:solidFill>
                <a:schemeClr val="bg1"/>
              </a:solidFill>
            </a:ln>
          </c:spPr>
          <c:dPt>
            <c:idx val="0"/>
            <c:bubble3D val="0"/>
            <c:spPr>
              <a:solidFill>
                <a:schemeClr val="accent4">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2992-420C-B056-E11AD4CEF60B}"/>
              </c:ext>
            </c:extLst>
          </c:dPt>
          <c:dPt>
            <c:idx val="1"/>
            <c:bubble3D val="0"/>
            <c:spPr>
              <a:solidFill>
                <a:schemeClr val="accent4">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2992-420C-B056-E11AD4CEF60B}"/>
              </c:ext>
            </c:extLst>
          </c:dPt>
          <c:dPt>
            <c:idx val="2"/>
            <c:bubble3D val="0"/>
            <c:spPr>
              <a:solidFill>
                <a:schemeClr val="accent4">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2992-420C-B056-E11AD4CEF60B}"/>
              </c:ext>
            </c:extLst>
          </c:dPt>
          <c:dPt>
            <c:idx val="3"/>
            <c:bubble3D val="0"/>
            <c:spPr>
              <a:solidFill>
                <a:schemeClr val="accent4"/>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2992-420C-B056-E11AD4CEF60B}"/>
              </c:ext>
            </c:extLst>
          </c:dPt>
          <c:dPt>
            <c:idx val="4"/>
            <c:bubble3D val="0"/>
            <c:spPr>
              <a:solidFill>
                <a:schemeClr val="accent4">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2992-420C-B056-E11AD4CEF60B}"/>
              </c:ext>
            </c:extLst>
          </c:dPt>
          <c:dPt>
            <c:idx val="5"/>
            <c:bubble3D val="0"/>
            <c:spPr>
              <a:solidFill>
                <a:schemeClr val="accent4">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2992-420C-B056-E11AD4CEF60B}"/>
              </c:ext>
            </c:extLst>
          </c:dPt>
          <c:dPt>
            <c:idx val="6"/>
            <c:bubble3D val="0"/>
            <c:spPr>
              <a:solidFill>
                <a:schemeClr val="accent4">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2992-420C-B056-E11AD4CEF60B}"/>
              </c:ext>
            </c:extLst>
          </c:dPt>
          <c:dLbls>
            <c:dLbl>
              <c:idx val="0"/>
              <c:layout>
                <c:manualLayout>
                  <c:x val="0.16859336763829827"/>
                  <c:y val="-0.16183862268110952"/>
                </c:manualLayout>
              </c:layout>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1-2992-420C-B056-E11AD4CEF60B}"/>
                </c:ext>
              </c:extLst>
            </c:dLbl>
            <c:dLbl>
              <c:idx val="1"/>
              <c:layout>
                <c:manualLayout>
                  <c:x val="0.22967760333981518"/>
                  <c:y val="0.1125921067778100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3-2992-420C-B056-E11AD4CEF60B}"/>
                </c:ext>
              </c:extLst>
            </c:dLbl>
            <c:dLbl>
              <c:idx val="2"/>
              <c:layout>
                <c:manualLayout>
                  <c:x val="-0.23395383171539602"/>
                  <c:y val="0.11798672753384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5-2992-420C-B056-E11AD4CEF60B}"/>
                </c:ext>
              </c:extLst>
            </c:dLbl>
            <c:dLbl>
              <c:idx val="3"/>
              <c:layout>
                <c:manualLayout>
                  <c:x val="-0.21428730593819464"/>
                  <c:y val="1.009473718639519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7-2992-420C-B056-E11AD4CEF60B}"/>
                </c:ext>
              </c:extLst>
            </c:dLbl>
            <c:dLbl>
              <c:idx val="4"/>
              <c:layout>
                <c:manualLayout>
                  <c:x val="-0.24138264954531738"/>
                  <c:y val="-0.1193761609584924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9-2992-420C-B056-E11AD4CEF60B}"/>
                </c:ext>
              </c:extLst>
            </c:dLbl>
            <c:dLbl>
              <c:idx val="5"/>
              <c:layout>
                <c:manualLayout>
                  <c:x val="-0.20826611846994514"/>
                  <c:y val="-0.22187438009648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B-2992-420C-B056-E11AD4CEF60B}"/>
                </c:ext>
              </c:extLst>
            </c:dLbl>
            <c:dLbl>
              <c:idx val="6"/>
              <c:layout>
                <c:manualLayout>
                  <c:x val="0.17311613282360255"/>
                  <c:y val="-0.22726857607923212"/>
                </c:manualLayout>
              </c:layout>
              <c:showLegendKey val="0"/>
              <c:showVal val="1"/>
              <c:showCatName val="1"/>
              <c:showSerName val="0"/>
              <c:showPercent val="0"/>
              <c:showBubbleSize val="0"/>
              <c:extLst>
                <c:ext xmlns:c15="http://schemas.microsoft.com/office/drawing/2012/chart" uri="{CE6537A1-D6FC-4f65-9D91-7224C49458BB}">
                  <c15:layout>
                    <c:manualLayout>
                      <c:w val="0.21420255890985213"/>
                      <c:h val="6.7284088799705377E-2"/>
                    </c:manualLayout>
                  </c15:layout>
                </c:ext>
                <c:ext xmlns:c16="http://schemas.microsoft.com/office/drawing/2014/chart" uri="{C3380CC4-5D6E-409C-BE32-E72D297353CC}">
                  <c16:uniqueId val="{0000000D-2992-420C-B056-E11AD4CEF60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rtl="0">
                  <a:defRPr lang="en-US" altLang="zh-CN" sz="8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PPT模板新!$M$219:$S$219</c:f>
              <c:strCache>
                <c:ptCount val="7"/>
                <c:pt idx="0">
                  <c:v>3万以下</c:v>
                </c:pt>
                <c:pt idx="1">
                  <c:v>3-5万</c:v>
                </c:pt>
                <c:pt idx="2">
                  <c:v>5-8万</c:v>
                </c:pt>
                <c:pt idx="3">
                  <c:v>8-12万</c:v>
                </c:pt>
                <c:pt idx="4">
                  <c:v>12-15万</c:v>
                </c:pt>
                <c:pt idx="5">
                  <c:v>15-30万</c:v>
                </c:pt>
                <c:pt idx="6">
                  <c:v>30万以上</c:v>
                </c:pt>
              </c:strCache>
            </c:strRef>
          </c:cat>
          <c:val>
            <c:numRef>
              <c:f>PPT模板新!$M$220:$S$220</c:f>
              <c:numCache>
                <c:formatCode>0.00%</c:formatCode>
                <c:ptCount val="7"/>
                <c:pt idx="0">
                  <c:v>0.33492297919001701</c:v>
                </c:pt>
                <c:pt idx="1">
                  <c:v>0.23804063267527445</c:v>
                </c:pt>
                <c:pt idx="2">
                  <c:v>0.16215601620127781</c:v>
                </c:pt>
                <c:pt idx="3">
                  <c:v>0.10602611464710429</c:v>
                </c:pt>
                <c:pt idx="4">
                  <c:v>3.864433663374349E-2</c:v>
                </c:pt>
                <c:pt idx="5">
                  <c:v>9.0527269858097198E-2</c:v>
                </c:pt>
                <c:pt idx="6">
                  <c:v>2.9682650794485739E-2</c:v>
                </c:pt>
              </c:numCache>
            </c:numRef>
          </c:val>
          <c:extLst xmlns:c15="http://schemas.microsoft.com/office/drawing/2012/chart">
            <c:ext xmlns:c16="http://schemas.microsoft.com/office/drawing/2014/chart" uri="{C3380CC4-5D6E-409C-BE32-E72D297353CC}">
              <c16:uniqueId val="{0000000E-2992-420C-B056-E11AD4CEF60B}"/>
            </c:ext>
          </c:extLst>
        </c:ser>
        <c:dLbls>
          <c:showLegendKey val="0"/>
          <c:showVal val="1"/>
          <c:showCatName val="0"/>
          <c:showSerName val="0"/>
          <c:showPercent val="0"/>
          <c:showBubbleSize val="0"/>
          <c:showLeaderLines val="1"/>
        </c:dLbls>
        <c:firstSliceAng val="0"/>
        <c:holeSize val="50"/>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PPT模板2!$AO$109</c:f>
              <c:strCache>
                <c:ptCount val="1"/>
                <c:pt idx="0">
                  <c:v>2023.6</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PPT模板2!$AP$109:$AU$109</c:f>
              <c:numCache>
                <c:formatCode>0.00</c:formatCode>
                <c:ptCount val="6"/>
                <c:pt idx="0">
                  <c:v>44.1843</c:v>
                </c:pt>
                <c:pt idx="1">
                  <c:v>46.766599999999997</c:v>
                </c:pt>
                <c:pt idx="2">
                  <c:v>20.957100000000001</c:v>
                </c:pt>
                <c:pt idx="3">
                  <c:v>24.171399999999998</c:v>
                </c:pt>
                <c:pt idx="4">
                  <c:v>10.959899999999999</c:v>
                </c:pt>
                <c:pt idx="5">
                  <c:v>6.2975000000000003</c:v>
                </c:pt>
              </c:numCache>
            </c:numRef>
          </c:val>
          <c:extLst>
            <c:ext xmlns:c16="http://schemas.microsoft.com/office/drawing/2014/chart" uri="{C3380CC4-5D6E-409C-BE32-E72D297353CC}">
              <c16:uniqueId val="{00000000-1015-4268-89EC-4B1D0F77B7B3}"/>
            </c:ext>
          </c:extLst>
        </c:ser>
        <c:ser>
          <c:idx val="1"/>
          <c:order val="1"/>
          <c:tx>
            <c:strRef>
              <c:f>PPT模板2!$AO$110</c:f>
              <c:strCache>
                <c:ptCount val="1"/>
                <c:pt idx="0">
                  <c:v>2023.5</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PPT模板2!$AP$110:$AU$110</c:f>
              <c:numCache>
                <c:formatCode>0.00</c:formatCode>
                <c:ptCount val="6"/>
                <c:pt idx="0">
                  <c:v>44.292900000000003</c:v>
                </c:pt>
                <c:pt idx="1">
                  <c:v>43.386600000000001</c:v>
                </c:pt>
                <c:pt idx="2">
                  <c:v>20.263100000000001</c:v>
                </c:pt>
                <c:pt idx="3">
                  <c:v>24.1538</c:v>
                </c:pt>
                <c:pt idx="4">
                  <c:v>10.860900000000001</c:v>
                </c:pt>
                <c:pt idx="5">
                  <c:v>6.718</c:v>
                </c:pt>
              </c:numCache>
            </c:numRef>
          </c:val>
          <c:extLst>
            <c:ext xmlns:c16="http://schemas.microsoft.com/office/drawing/2014/chart" uri="{C3380CC4-5D6E-409C-BE32-E72D297353CC}">
              <c16:uniqueId val="{00000001-1015-4268-89EC-4B1D0F77B7B3}"/>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PPT模板2!$AO$111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PPT模板2!$AP$108:$AU$108</c:f>
              <c:strCache>
                <c:ptCount val="6"/>
                <c:pt idx="0">
                  <c:v>华东</c:v>
                </c:pt>
                <c:pt idx="1">
                  <c:v>中南</c:v>
                </c:pt>
                <c:pt idx="2">
                  <c:v>华北</c:v>
                </c:pt>
                <c:pt idx="3">
                  <c:v>西南</c:v>
                </c:pt>
                <c:pt idx="4">
                  <c:v>东北</c:v>
                </c:pt>
                <c:pt idx="5">
                  <c:v>西北</c:v>
                </c:pt>
              </c:strCache>
            </c:strRef>
          </c:cat>
          <c:val>
            <c:numRef>
              <c:f>PPT模板2!$AP$111:$AU$111</c:f>
              <c:numCache>
                <c:formatCode>0.0%</c:formatCode>
                <c:ptCount val="6"/>
                <c:pt idx="0">
                  <c:v>-2.4518602304207378E-3</c:v>
                </c:pt>
                <c:pt idx="1">
                  <c:v>7.7904237713948443E-2</c:v>
                </c:pt>
                <c:pt idx="2">
                  <c:v>3.4249448504917755E-2</c:v>
                </c:pt>
                <c:pt idx="3">
                  <c:v>7.2866381273331983E-4</c:v>
                </c:pt>
                <c:pt idx="4">
                  <c:v>9.1152666906056043E-3</c:v>
                </c:pt>
                <c:pt idx="5">
                  <c:v>-6.2593033640964524E-2</c:v>
                </c:pt>
              </c:numCache>
            </c:numRef>
          </c:val>
          <c:smooth val="1"/>
          <c:extLst>
            <c:ext xmlns:c16="http://schemas.microsoft.com/office/drawing/2014/chart" uri="{C3380CC4-5D6E-409C-BE32-E72D297353CC}">
              <c16:uniqueId val="{00000002-1015-4268-89EC-4B1D0F77B7B3}"/>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D0F-4A37-A26A-6AF04D01F6D3}"/>
                </c:ext>
              </c:extLst>
            </c:dLbl>
            <c:dLbl>
              <c:idx val="8"/>
              <c:layout>
                <c:manualLayout>
                  <c:x val="1.2567971806081935E-2"/>
                  <c:y val="1.35047321930561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D0F-4A37-A26A-6AF04D01F6D3}"/>
                </c:ext>
              </c:extLst>
            </c:dLbl>
            <c:dLbl>
              <c:idx val="9"/>
              <c:layout>
                <c:manualLayout>
                  <c:x val="-1.673419553183635E-3"/>
                  <c:y val="-3.7004375573498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D0F-4A37-A26A-6AF04D01F6D3}"/>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c:ext xmlns:c16="http://schemas.microsoft.com/office/drawing/2014/chart" uri="{C3380CC4-5D6E-409C-BE32-E72D297353CC}">
              <c16:uniqueId val="{00000003-8D0F-4A37-A26A-6AF04D01F6D3}"/>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9525">
                <a:solidFill>
                  <a:schemeClr val="accent2"/>
                </a:solidFill>
                <a:round/>
              </a:ln>
              <a:effectLst>
                <a:outerShdw blurRad="57150" dist="19050" dir="5400000" algn="ctr" rotWithShape="0">
                  <a:srgbClr val="000000">
                    <a:alpha val="63000"/>
                  </a:srgb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numCache>
            </c:numRef>
          </c:val>
          <c:smooth val="1"/>
          <c:extLst>
            <c:ext xmlns:c16="http://schemas.microsoft.com/office/drawing/2014/chart" uri="{C3380CC4-5D6E-409C-BE32-E72D297353CC}">
              <c16:uniqueId val="{00000004-8D0F-4A37-A26A-6AF04D01F6D3}"/>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5-8D0F-4A37-A26A-6AF04D01F6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6-8D0F-4A37-A26A-6AF04D01F6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7-8D0F-4A37-A26A-6AF04D01F6D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8-8D0F-4A37-A26A-6AF04D01F6D3}"/>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9-8D0F-4A37-A26A-6AF04D01F6D3}"/>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2023年新能源乘用车趋势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5280029560563833E-2"/>
          <c:y val="0.28829983430663819"/>
          <c:w val="0.88086200316105434"/>
          <c:h val="0.56707273552115423"/>
        </c:manualLayout>
      </c:layout>
      <c:barChart>
        <c:barDir val="col"/>
        <c:grouping val="clustered"/>
        <c:varyColors val="0"/>
        <c:ser>
          <c:idx val="1"/>
          <c:order val="0"/>
          <c:tx>
            <c:strRef>
              <c:f>'新能源模板（二手车）'!$A$416</c:f>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'新能源模板（二手车）'!$B$416:$M$416</c:f>
              <c:numCache>
                <c:formatCode>0.00</c:formatCode>
                <c:ptCount val="12"/>
                <c:pt idx="0">
                  <c:v>3.8153000000000001</c:v>
                </c:pt>
                <c:pt idx="1">
                  <c:v>4.5963000000000003</c:v>
                </c:pt>
                <c:pt idx="2">
                  <c:v>5.5936000000000003</c:v>
                </c:pt>
                <c:pt idx="3">
                  <c:v>5.2971000000000004</c:v>
                </c:pt>
                <c:pt idx="4">
                  <c:v>5.6508000000000003</c:v>
                </c:pt>
                <c:pt idx="5">
                  <c:v>6.02</c:v>
                </c:pt>
              </c:numCache>
            </c:numRef>
          </c:val>
          <c:extLst>
            <c:ext xmlns:c16="http://schemas.microsoft.com/office/drawing/2014/chart" uri="{C3380CC4-5D6E-409C-BE32-E72D297353CC}">
              <c16:uniqueId val="{00000000-C74A-4718-8C02-C195B02EB8DA}"/>
            </c:ext>
          </c:extLst>
        </c:ser>
        <c:ser>
          <c:idx val="0"/>
          <c:order val="1"/>
          <c:tx>
            <c:strRef>
              <c:f>'新能源模板（二手车）'!$A$415</c:f>
              <c:strCache>
                <c:ptCount val="1"/>
                <c:pt idx="0">
                  <c:v>2022年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'新能源模板（二手车）'!$B$415:$M$415</c:f>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01-C74A-4718-8C02-C195B02EB8DA}"/>
            </c:ext>
          </c:extLst>
        </c:ser>
        <c:dLbls>
          <c:showLegendKey val="0"/>
          <c:showVal val="1"/>
          <c:showCatName val="0"/>
          <c:showSerName val="0"/>
          <c:showPercent val="0"/>
          <c:showBubbleSize val="0"/>
        </c:dLbls>
        <c:gapWidth val="25"/>
        <c:overlap val="-27"/>
        <c:axId val="1897466943"/>
        <c:axId val="2003501551"/>
      </c:barChart>
      <c:lineChart>
        <c:grouping val="standard"/>
        <c:varyColors val="0"/>
        <c:ser>
          <c:idx val="2"/>
          <c:order val="2"/>
          <c:tx>
            <c:strRef>
              <c:f>'新能源模板（二手车）'!$A$417</c:f>
              <c:strCache>
                <c:ptCount val="1"/>
                <c:pt idx="0">
                  <c:v>同比</c:v>
                </c:pt>
              </c:strCache>
            </c:strRef>
          </c:tx>
          <c:spPr>
            <a:ln w="28575" cap="rnd">
              <a:solidFill>
                <a:schemeClr val="accent2"/>
              </a:solidFill>
              <a:round/>
            </a:ln>
            <a:effectLst/>
          </c:spPr>
          <c:marker>
            <c:symbol val="circle"/>
            <c:size val="6"/>
            <c:spPr>
              <a:solidFill>
                <a:schemeClr val="bg1"/>
              </a:solidFill>
              <a:ln w="19050">
                <a:solidFill>
                  <a:schemeClr val="accent2"/>
                </a:solidFill>
              </a:ln>
              <a:effectLst/>
            </c:spPr>
          </c:marker>
          <c:dLbls>
            <c:dLbl>
              <c:idx val="0"/>
              <c:layout>
                <c:manualLayout>
                  <c:x val="3.5659181903301223E-3"/>
                  <c:y val="-1.85475367009190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74A-4718-8C02-C195B02EB8DA}"/>
                </c:ext>
              </c:extLst>
            </c:dLbl>
            <c:dLbl>
              <c:idx val="1"/>
              <c:layout>
                <c:manualLayout>
                  <c:x val="-3.0310917625514359E-2"/>
                  <c:y val="-7.03665495857108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74A-4718-8C02-C195B02EB8DA}"/>
                </c:ext>
              </c:extLst>
            </c:dLbl>
            <c:dLbl>
              <c:idx val="2"/>
              <c:layout>
                <c:manualLayout>
                  <c:x val="-2.613423040291828E-2"/>
                  <c:y val="-8.26252002349866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74A-4718-8C02-C195B02EB8DA}"/>
                </c:ext>
              </c:extLst>
            </c:dLbl>
            <c:dLbl>
              <c:idx val="3"/>
              <c:layout>
                <c:manualLayout>
                  <c:x val="-3.3566564070883022E-2"/>
                  <c:y val="-6.12250624654708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74A-4718-8C02-C195B02EB8DA}"/>
                </c:ext>
              </c:extLst>
            </c:dLbl>
            <c:dLbl>
              <c:idx val="4"/>
              <c:layout>
                <c:manualLayout>
                  <c:x val="-3.2107148241714192E-2"/>
                  <c:y val="-8.81350756781889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74A-4718-8C02-C195B02EB8DA}"/>
                </c:ext>
              </c:extLst>
            </c:dLbl>
            <c:dLbl>
              <c:idx val="5"/>
              <c:layout>
                <c:manualLayout>
                  <c:x val="-2.4810069095870059E-2"/>
                  <c:y val="-8.43031158660938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74A-4718-8C02-C195B02EB8D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'新能源模板（二手车）'!$B$417:$M$417</c:f>
              <c:numCache>
                <c:formatCode>0.00%</c:formatCode>
                <c:ptCount val="12"/>
                <c:pt idx="0">
                  <c:v>-4.8150088566225095E-2</c:v>
                </c:pt>
                <c:pt idx="1">
                  <c:v>0.78677499611257984</c:v>
                </c:pt>
                <c:pt idx="2">
                  <c:v>0.21594713273335947</c:v>
                </c:pt>
                <c:pt idx="3" formatCode="0.0%">
                  <c:v>0.26697600995001075</c:v>
                </c:pt>
                <c:pt idx="4" formatCode="0.0%">
                  <c:v>0.41347741257691745</c:v>
                </c:pt>
                <c:pt idx="5" formatCode="0.0%">
                  <c:v>0.10236220472440931</c:v>
                </c:pt>
              </c:numCache>
            </c:numRef>
          </c:val>
          <c:smooth val="1"/>
          <c:extLst>
            <c:ext xmlns:c16="http://schemas.microsoft.com/office/drawing/2014/chart" uri="{C3380CC4-5D6E-409C-BE32-E72D297353CC}">
              <c16:uniqueId val="{00000008-C74A-4718-8C02-C195B02EB8DA}"/>
            </c:ext>
          </c:extLst>
        </c:ser>
        <c:dLbls>
          <c:showLegendKey val="0"/>
          <c:showVal val="1"/>
          <c:showCatName val="0"/>
          <c:showSerName val="0"/>
          <c:showPercent val="0"/>
          <c:showBubbleSize val="0"/>
        </c:dLbls>
        <c:marker val="1"/>
        <c:smooth val="0"/>
        <c:axId val="1588902175"/>
        <c:axId val="2003474191"/>
      </c:lineChart>
      <c:catAx>
        <c:axId val="1897466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altLang="zh-CN" sz="9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8"/>
          <c:min val="0"/>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32F-4FAA-9415-B04E54BF00E7}"/>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32F-4FAA-9415-B04E54BF00E7}"/>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D32F-4FAA-9415-B04E54BF00E7}"/>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D32F-4FAA-9415-B04E54BF00E7}"/>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D32F-4FAA-9415-B04E54BF00E7}"/>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D32F-4FAA-9415-B04E54BF00E7}"/>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D32F-4FAA-9415-B04E54BF00E7}"/>
              </c:ext>
            </c:extLst>
          </c:dPt>
          <c:dLbls>
            <c:dLbl>
              <c:idx val="0"/>
              <c:layout>
                <c:manualLayout>
                  <c:x val="0.19498025631820137"/>
                  <c:y val="-0.1801566041688063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32F-4FAA-9415-B04E54BF00E7}"/>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32F-4FAA-9415-B04E54BF00E7}"/>
                </c:ext>
              </c:extLst>
            </c:dLbl>
            <c:dLbl>
              <c:idx val="2"/>
              <c:layout>
                <c:manualLayout>
                  <c:x val="0.19722218018218682"/>
                  <c:y val="0.1009283718823533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32F-4FAA-9415-B04E54BF00E7}"/>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32F-4FAA-9415-B04E54BF00E7}"/>
                </c:ext>
              </c:extLst>
            </c:dLbl>
            <c:dLbl>
              <c:idx val="4"/>
              <c:layout>
                <c:manualLayout>
                  <c:x val="-0.27137063261134631"/>
                  <c:y val="0.1489716925380800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32F-4FAA-9415-B04E54BF00E7}"/>
                </c:ext>
              </c:extLst>
            </c:dLbl>
            <c:dLbl>
              <c:idx val="5"/>
              <c:layout>
                <c:manualLayout>
                  <c:x val="-0.23980725534713487"/>
                  <c:y val="-0.130416937474114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32F-4FAA-9415-B04E54BF00E7}"/>
                </c:ext>
              </c:extLst>
            </c:dLbl>
            <c:dLbl>
              <c:idx val="6"/>
              <c:layout>
                <c:manualLayout>
                  <c:x val="-0.1902242151894456"/>
                  <c:y val="-0.2393316024440564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32F-4FAA-9415-B04E54BF00E7}"/>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0.23837362059905412</c:v>
                </c:pt>
                <c:pt idx="1">
                  <c:v>4.5388859695218074E-2</c:v>
                </c:pt>
                <c:pt idx="2">
                  <c:v>0.18444561219127692</c:v>
                </c:pt>
                <c:pt idx="3">
                  <c:v>8.3683657383079355E-2</c:v>
                </c:pt>
                <c:pt idx="4">
                  <c:v>2.712821860220704E-2</c:v>
                </c:pt>
                <c:pt idx="5">
                  <c:v>5.6227009984235417E-2</c:v>
                </c:pt>
                <c:pt idx="6">
                  <c:v>0.36475302154492906</c:v>
                </c:pt>
              </c:numCache>
            </c:numRef>
          </c:val>
          <c:extLst>
            <c:ext xmlns:c16="http://schemas.microsoft.com/office/drawing/2014/chart" uri="{C3380CC4-5D6E-409C-BE32-E72D297353CC}">
              <c16:uniqueId val="{0000000E-D32F-4FAA-9415-B04E54BF00E7}"/>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13751304070184"/>
          <c:y val="0.1907916116483004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6BCB-41AD-BF09-7A695D3FB8E8}"/>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6BCB-41AD-BF09-7A695D3FB8E8}"/>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6BCB-41AD-BF09-7A695D3FB8E8}"/>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6BCB-41AD-BF09-7A695D3FB8E8}"/>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6BCB-41AD-BF09-7A695D3FB8E8}"/>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6BCB-41AD-BF09-7A695D3FB8E8}"/>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6BCB-41AD-BF09-7A695D3FB8E8}"/>
              </c:ext>
            </c:extLst>
          </c:dPt>
          <c:dLbls>
            <c:dLbl>
              <c:idx val="0"/>
              <c:layout>
                <c:manualLayout>
                  <c:x val="0.21465506851568791"/>
                  <c:y val="-0.2316877606440481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BCB-41AD-BF09-7A695D3FB8E8}"/>
                </c:ext>
              </c:extLst>
            </c:dLbl>
            <c:dLbl>
              <c:idx val="1"/>
              <c:layout>
                <c:manualLayout>
                  <c:x val="0.15258549496319565"/>
                  <c:y val="5.738162938852293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BCB-41AD-BF09-7A695D3FB8E8}"/>
                </c:ext>
              </c:extLst>
            </c:dLbl>
            <c:dLbl>
              <c:idx val="2"/>
              <c:layout>
                <c:manualLayout>
                  <c:x val="0.17576234214532929"/>
                  <c:y val="0.139580941890650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BCB-41AD-BF09-7A695D3FB8E8}"/>
                </c:ext>
              </c:extLst>
            </c:dLbl>
            <c:dLbl>
              <c:idx val="3"/>
              <c:layout>
                <c:manualLayout>
                  <c:x val="-3.6619180895197632E-2"/>
                  <c:y val="0.1813434983183839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BCB-41AD-BF09-7A695D3FB8E8}"/>
                </c:ext>
              </c:extLst>
            </c:dLbl>
            <c:dLbl>
              <c:idx val="4"/>
              <c:layout>
                <c:manualLayout>
                  <c:x val="-0.22132716199477648"/>
                  <c:y val="4.689527569531020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BCB-41AD-BF09-7A695D3FB8E8}"/>
                </c:ext>
              </c:extLst>
            </c:dLbl>
            <c:dLbl>
              <c:idx val="5"/>
              <c:layout>
                <c:manualLayout>
                  <c:x val="-0.20515974543888599"/>
                  <c:y val="-0.1835384172697486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BCB-41AD-BF09-7A695D3FB8E8}"/>
                </c:ext>
              </c:extLst>
            </c:dLbl>
            <c:dLbl>
              <c:idx val="6"/>
              <c:layout>
                <c:manualLayout>
                  <c:x val="-0.15344062111877818"/>
                  <c:y val="-0.3025426715611062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6BCB-41AD-BF09-7A695D3FB8E8}"/>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0.25882352941176473</c:v>
                </c:pt>
                <c:pt idx="1">
                  <c:v>5.0655676283252155E-2</c:v>
                </c:pt>
                <c:pt idx="2">
                  <c:v>0.19265642562757601</c:v>
                </c:pt>
                <c:pt idx="3">
                  <c:v>7.9580367178718622E-2</c:v>
                </c:pt>
                <c:pt idx="4">
                  <c:v>2.1880854252529038E-2</c:v>
                </c:pt>
                <c:pt idx="5">
                  <c:v>6.4368677407268635E-2</c:v>
                </c:pt>
                <c:pt idx="6">
                  <c:v>0.33203446983889096</c:v>
                </c:pt>
              </c:numCache>
            </c:numRef>
          </c:val>
          <c:extLst>
            <c:ext xmlns:c16="http://schemas.microsoft.com/office/drawing/2014/chart" uri="{C3380CC4-5D6E-409C-BE32-E72D297353CC}">
              <c16:uniqueId val="{0000000E-6BCB-41AD-BF09-7A695D3FB8E8}"/>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2023</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'新能源模板（二手车）'!$A$286</c:f>
              <c:strCache>
                <c:ptCount val="1"/>
                <c:pt idx="0">
                  <c:v>2023年6月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8EF-4E19-A10D-BEFADEAAA4E2}"/>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'新能源模板（二手车）'!$B$286:$E$286</c:f>
              <c:numCache>
                <c:formatCode>0.0%</c:formatCode>
                <c:ptCount val="4"/>
                <c:pt idx="0">
                  <c:v>0.37833903025699456</c:v>
                </c:pt>
                <c:pt idx="1">
                  <c:v>0.36510950753259908</c:v>
                </c:pt>
                <c:pt idx="2">
                  <c:v>0.19116343840992531</c:v>
                </c:pt>
                <c:pt idx="3">
                  <c:v>6.5388023800481074E-2</c:v>
                </c:pt>
              </c:numCache>
            </c:numRef>
          </c:val>
          <c:extLst>
            <c:ext xmlns:c16="http://schemas.microsoft.com/office/drawing/2014/chart" uri="{C3380CC4-5D6E-409C-BE32-E72D297353CC}">
              <c16:uniqueId val="{00000001-F8EF-4E19-A10D-BEFADEAAA4E2}"/>
            </c:ext>
          </c:extLst>
        </c:ser>
        <c:ser>
          <c:idx val="1"/>
          <c:order val="1"/>
          <c:tx>
            <c:strRef>
              <c:f>'新能源模板（二手车）'!$A$287</c:f>
              <c:strCache>
                <c:ptCount val="1"/>
                <c:pt idx="0">
                  <c:v>2023年5月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'新能源模板（二手车）'!$B$287:$E$287</c:f>
              <c:numCache>
                <c:formatCode>0.0%</c:formatCode>
                <c:ptCount val="4"/>
                <c:pt idx="0">
                  <c:v>0.3428694035188099</c:v>
                </c:pt>
                <c:pt idx="1">
                  <c:v>0.39364897725647263</c:v>
                </c:pt>
                <c:pt idx="2">
                  <c:v>0.19475039336289515</c:v>
                </c:pt>
                <c:pt idx="3">
                  <c:v>6.8731225861822343E-2</c:v>
                </c:pt>
              </c:numCache>
            </c:numRef>
          </c:val>
          <c:extLst>
            <c:ext xmlns:c16="http://schemas.microsoft.com/office/drawing/2014/chart" uri="{C3380CC4-5D6E-409C-BE32-E72D297353CC}">
              <c16:uniqueId val="{00000002-F8EF-4E19-A10D-BEFADEAAA4E2}"/>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6</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PPT模板1!$N$309</c:f>
              <c:strCache>
                <c:ptCount val="1"/>
                <c:pt idx="0">
                  <c:v>2023.6</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PPT模板1!$M$311:$M$320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PPT模板1!$N$311:$N$320</c:f>
              <c:numCache>
                <c:formatCode>0.00_);[Red]\(0.00\)</c:formatCode>
                <c:ptCount val="10"/>
                <c:pt idx="0">
                  <c:v>90.7697</c:v>
                </c:pt>
                <c:pt idx="1">
                  <c:v>19.565999999999999</c:v>
                </c:pt>
                <c:pt idx="2">
                  <c:v>9.5105000000000004</c:v>
                </c:pt>
                <c:pt idx="3">
                  <c:v>2.9413</c:v>
                </c:pt>
                <c:pt idx="4">
                  <c:v>8.9052000000000007</c:v>
                </c:pt>
                <c:pt idx="5">
                  <c:v>12.6685</c:v>
                </c:pt>
                <c:pt idx="6">
                  <c:v>0.57520000000000004</c:v>
                </c:pt>
                <c:pt idx="7">
                  <c:v>1.1616</c:v>
                </c:pt>
                <c:pt idx="8">
                  <c:v>4.4016999999999999</c:v>
                </c:pt>
                <c:pt idx="9">
                  <c:v>2.8371</c:v>
                </c:pt>
              </c:numCache>
              <c:extLst/>
            </c:numRef>
          </c:val>
          <c:extLst>
            <c:ext xmlns:c16="http://schemas.microsoft.com/office/drawing/2014/chart" uri="{C3380CC4-5D6E-409C-BE32-E72D297353CC}">
              <c16:uniqueId val="{00000000-E90D-47B5-AD1D-8AD916CE86C8}"/>
            </c:ext>
          </c:extLst>
        </c:ser>
        <c:ser>
          <c:idx val="1"/>
          <c:order val="1"/>
          <c:tx>
            <c:strRef>
              <c:f>PPT模板1!$O$309</c:f>
              <c:strCache>
                <c:ptCount val="1"/>
                <c:pt idx="0">
                  <c:v>2023.5</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PPT模板1!$M$311:$M$320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PPT模板1!$O$311:$O$320</c:f>
              <c:numCache>
                <c:formatCode>0.00_);[Red]\(0.00\)</c:formatCode>
                <c:ptCount val="10"/>
                <c:pt idx="0">
                  <c:v>88.743200000000002</c:v>
                </c:pt>
                <c:pt idx="1">
                  <c:v>19.073799999999999</c:v>
                </c:pt>
                <c:pt idx="2">
                  <c:v>9.2491000000000003</c:v>
                </c:pt>
                <c:pt idx="3">
                  <c:v>2.8525</c:v>
                </c:pt>
                <c:pt idx="4">
                  <c:v>8.7027999999999999</c:v>
                </c:pt>
                <c:pt idx="5">
                  <c:v>12.3765</c:v>
                </c:pt>
                <c:pt idx="6">
                  <c:v>0.53920000000000001</c:v>
                </c:pt>
                <c:pt idx="7">
                  <c:v>1.1576</c:v>
                </c:pt>
                <c:pt idx="8">
                  <c:v>4.0914000000000001</c:v>
                </c:pt>
                <c:pt idx="9">
                  <c:v>2.8892000000000002</c:v>
                </c:pt>
              </c:numCache>
              <c:extLst/>
            </c:numRef>
          </c:val>
          <c:extLst>
            <c:ext xmlns:c16="http://schemas.microsoft.com/office/drawing/2014/chart" uri="{C3380CC4-5D6E-409C-BE32-E72D297353CC}">
              <c16:uniqueId val="{00000001-E90D-47B5-AD1D-8AD916CE86C8}"/>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2023</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'新能源模板（二手车）'!$A$81</c:f>
              <c:strCache>
                <c:ptCount val="1"/>
                <c:pt idx="0">
                  <c:v>2023年6月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'新能源模板（二手车）'!$B$81:$H$81</c:f>
              <c:numCache>
                <c:formatCode>0.0%</c:formatCode>
                <c:ptCount val="7"/>
                <c:pt idx="0">
                  <c:v>0.33751107735156349</c:v>
                </c:pt>
                <c:pt idx="1">
                  <c:v>0.13748575769084695</c:v>
                </c:pt>
                <c:pt idx="2">
                  <c:v>0.12374984175212052</c:v>
                </c:pt>
                <c:pt idx="3">
                  <c:v>9.1910368401063425E-2</c:v>
                </c:pt>
                <c:pt idx="4">
                  <c:v>6.6147613621977464E-2</c:v>
                </c:pt>
                <c:pt idx="5">
                  <c:v>0.21616660336751486</c:v>
                </c:pt>
                <c:pt idx="6">
                  <c:v>2.702873781491328E-2</c:v>
                </c:pt>
              </c:numCache>
            </c:numRef>
          </c:val>
          <c:extLst>
            <c:ext xmlns:c16="http://schemas.microsoft.com/office/drawing/2014/chart" uri="{C3380CC4-5D6E-409C-BE32-E72D297353CC}">
              <c16:uniqueId val="{00000000-5266-4611-9BB0-67A46065F41E}"/>
            </c:ext>
          </c:extLst>
        </c:ser>
        <c:ser>
          <c:idx val="1"/>
          <c:order val="1"/>
          <c:tx>
            <c:strRef>
              <c:f>'新能源模板（二手车）'!$A$82</c:f>
              <c:strCache>
                <c:ptCount val="1"/>
                <c:pt idx="0">
                  <c:v>2023年5月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'新能源模板（二手车）'!$B$82:$H$82</c:f>
              <c:numCache>
                <c:formatCode>0.0%</c:formatCode>
                <c:ptCount val="7"/>
                <c:pt idx="0">
                  <c:v>0.31688478867195879</c:v>
                </c:pt>
                <c:pt idx="1">
                  <c:v>0.17850246728169922</c:v>
                </c:pt>
                <c:pt idx="2">
                  <c:v>0.15118358006150326</c:v>
                </c:pt>
                <c:pt idx="3">
                  <c:v>0.11106343417006365</c:v>
                </c:pt>
                <c:pt idx="4">
                  <c:v>5.3350497032110422E-2</c:v>
                </c:pt>
                <c:pt idx="5">
                  <c:v>0.16691697060716584</c:v>
                </c:pt>
                <c:pt idx="6">
                  <c:v>2.2098262175498821E-2</c:v>
                </c:pt>
              </c:numCache>
            </c:numRef>
          </c:val>
          <c:extLst>
            <c:ext xmlns:c16="http://schemas.microsoft.com/office/drawing/2014/chart" uri="{C3380CC4-5D6E-409C-BE32-E72D297353CC}">
              <c16:uniqueId val="{00000001-5266-4611-9BB0-67A46065F41E}"/>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chemeClr val="bg1">
          <a:lumMod val="85000"/>
        </a:schemeClr>
      </a:solidFill>
      <a:round/>
    </a:ln>
    <a:effectLst/>
  </c:spPr>
  <c:txPr>
    <a:bodyPr/>
    <a:lstStyle/>
    <a:p>
      <a:pPr>
        <a:defRPr/>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2023</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2023转籍率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0.2490406231022764</c:v>
                </c:pt>
                <c:pt idx="1">
                  <c:v>0.26604907939994799</c:v>
                </c:pt>
                <c:pt idx="2">
                  <c:v>0.26088626403668214</c:v>
                </c:pt>
                <c:pt idx="3">
                  <c:v>0.25763348350768678</c:v>
                </c:pt>
                <c:pt idx="4">
                  <c:v>0.2675551677531296</c:v>
                </c:pt>
                <c:pt idx="5">
                  <c:v>0.27031671457862694</c:v>
                </c:pt>
              </c:numCache>
            </c:numRef>
          </c:val>
          <c:smooth val="1"/>
          <c:extLst>
            <c:ext xmlns:c16="http://schemas.microsoft.com/office/drawing/2014/chart" uri="{C3380CC4-5D6E-409C-BE32-E72D297353CC}">
              <c16:uniqueId val="{00000000-ECA9-4E68-A276-1E7C86464AB5}"/>
            </c:ext>
          </c:extLst>
        </c:ser>
        <c:ser>
          <c:idx val="1"/>
          <c:order val="1"/>
          <c:tx>
            <c:strRef>
              <c:f>PPT模板1!$A$250</c:f>
              <c:strCache>
                <c:ptCount val="1"/>
                <c:pt idx="0">
                  <c:v>2022转籍率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1"/>
          <c:extLst>
            <c:ext xmlns:c16="http://schemas.microsoft.com/office/drawing/2014/chart" uri="{C3380CC4-5D6E-409C-BE32-E72D297353CC}">
              <c16:uniqueId val="{00000001-ECA9-4E68-A276-1E7C86464AB5}"/>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2021转籍率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c:ext xmlns:c16="http://schemas.microsoft.com/office/drawing/2014/chart" uri="{C3380CC4-5D6E-409C-BE32-E72D297353CC}">
                    <c16:uniqueId val="{00000002-ECA9-4E68-A276-1E7C86464AB5}"/>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2020转籍率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3-ECA9-4E68-A276-1E7C86464AB5}"/>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2019转籍率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4-ECA9-4E68-A276-1E7C86464AB5}"/>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2018转籍率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5-ECA9-4E68-A276-1E7C86464AB5}"/>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29000000000000004"/>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2023年6月</c:v>
                </c:pt>
                <c:pt idx="1">
                  <c:v>2023年7月</c:v>
                </c:pt>
              </c:strCache>
            </c:strRef>
          </c:cat>
          <c:val>
            <c:numRef>
              <c:f>调研模板!$B$4:$C$4</c:f>
              <c:numCache>
                <c:formatCode>0.0%</c:formatCode>
                <c:ptCount val="2"/>
                <c:pt idx="0">
                  <c:v>7.3684210526315783E-2</c:v>
                </c:pt>
                <c:pt idx="1">
                  <c:v>8.4210526315789472E-2</c:v>
                </c:pt>
              </c:numCache>
            </c:numRef>
          </c:val>
          <c:extLst>
            <c:ext xmlns:c16="http://schemas.microsoft.com/office/drawing/2014/chart" uri="{C3380CC4-5D6E-409C-BE32-E72D297353CC}">
              <c16:uniqueId val="{00000000-4113-42C6-8968-501A23228ABB}"/>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2023年6月</c:v>
                </c:pt>
                <c:pt idx="1">
                  <c:v>2023年7月</c:v>
                </c:pt>
              </c:strCache>
            </c:strRef>
          </c:cat>
          <c:val>
            <c:numRef>
              <c:f>调研模板!$B$5:$C$5</c:f>
              <c:numCache>
                <c:formatCode>0.0%</c:formatCode>
                <c:ptCount val="2"/>
                <c:pt idx="0">
                  <c:v>0.43157894736842106</c:v>
                </c:pt>
                <c:pt idx="1">
                  <c:v>0.31578947368421051</c:v>
                </c:pt>
              </c:numCache>
            </c:numRef>
          </c:val>
          <c:extLst>
            <c:ext xmlns:c16="http://schemas.microsoft.com/office/drawing/2014/chart" uri="{C3380CC4-5D6E-409C-BE32-E72D297353CC}">
              <c16:uniqueId val="{00000001-4113-42C6-8968-501A23228ABB}"/>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113-42C6-8968-501A23228ABB}"/>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113-42C6-8968-501A23228ABB}"/>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2023年6月</c:v>
                </c:pt>
                <c:pt idx="1">
                  <c:v>2023年7月</c:v>
                </c:pt>
              </c:strCache>
            </c:strRef>
          </c:cat>
          <c:val>
            <c:numRef>
              <c:f>调研模板!$B$6:$C$6</c:f>
              <c:numCache>
                <c:formatCode>0.0%</c:formatCode>
                <c:ptCount val="2"/>
                <c:pt idx="0">
                  <c:v>0.49473684210526314</c:v>
                </c:pt>
                <c:pt idx="1">
                  <c:v>0.60000000000000009</c:v>
                </c:pt>
              </c:numCache>
            </c:numRef>
          </c:val>
          <c:extLst>
            <c:ext xmlns:c16="http://schemas.microsoft.com/office/drawing/2014/chart" uri="{C3380CC4-5D6E-409C-BE32-E72D297353CC}">
              <c16:uniqueId val="{00000004-4113-42C6-8968-501A23228ABB}"/>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1-6</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PPT模板1!$B$309</c:f>
              <c:strCache>
                <c:ptCount val="1"/>
                <c:pt idx="0">
                  <c:v>2023.1-6</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PPT模板1!$B$311:$B$320</c:f>
              <c:numCache>
                <c:formatCode>0.0_);[Red]\(0.0\)</c:formatCode>
                <c:ptCount val="10"/>
                <c:pt idx="0">
                  <c:v>521.72649999999999</c:v>
                </c:pt>
                <c:pt idx="1">
                  <c:v>111.9491</c:v>
                </c:pt>
                <c:pt idx="2">
                  <c:v>53.4328</c:v>
                </c:pt>
                <c:pt idx="3">
                  <c:v>17.042000000000002</c:v>
                </c:pt>
                <c:pt idx="4">
                  <c:v>52.442799999999998</c:v>
                </c:pt>
                <c:pt idx="5">
                  <c:v>72.325100000000006</c:v>
                </c:pt>
                <c:pt idx="6">
                  <c:v>3.1166</c:v>
                </c:pt>
                <c:pt idx="7">
                  <c:v>6.1584000000000003</c:v>
                </c:pt>
                <c:pt idx="8">
                  <c:v>22.126300000000001</c:v>
                </c:pt>
                <c:pt idx="9">
                  <c:v>16.5442</c:v>
                </c:pt>
              </c:numCache>
              <c:extLst/>
            </c:numRef>
          </c:val>
          <c:extLst>
            <c:ext xmlns:c16="http://schemas.microsoft.com/office/drawing/2014/chart" uri="{C3380CC4-5D6E-409C-BE32-E72D297353CC}">
              <c16:uniqueId val="{00000000-E36A-47CC-99E5-BCC5F82CAB79}"/>
            </c:ext>
          </c:extLst>
        </c:ser>
        <c:ser>
          <c:idx val="1"/>
          <c:order val="1"/>
          <c:tx>
            <c:strRef>
              <c:f>PPT模板1!$C$309</c:f>
              <c:strCache>
                <c:ptCount val="1"/>
                <c:pt idx="0">
                  <c:v>2022.1-6</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PPT模板1!$C$311:$C$320</c:f>
              <c:numCache>
                <c:formatCode>0.0_);[Red]\(0.0\)</c:formatCode>
                <c:ptCount val="10"/>
                <c:pt idx="0">
                  <c:v>449.62509999999997</c:v>
                </c:pt>
                <c:pt idx="1">
                  <c:v>97.218699999999998</c:v>
                </c:pt>
                <c:pt idx="2">
                  <c:v>45.094799999999999</c:v>
                </c:pt>
                <c:pt idx="3">
                  <c:v>17.458100000000002</c:v>
                </c:pt>
                <c:pt idx="4">
                  <c:v>52.166499999999999</c:v>
                </c:pt>
                <c:pt idx="5">
                  <c:v>60.5169</c:v>
                </c:pt>
                <c:pt idx="6">
                  <c:v>2.1414</c:v>
                </c:pt>
                <c:pt idx="7">
                  <c:v>4.9141000000000004</c:v>
                </c:pt>
                <c:pt idx="8">
                  <c:v>14.6557</c:v>
                </c:pt>
                <c:pt idx="9">
                  <c:v>14.723699999999999</c:v>
                </c:pt>
              </c:numCache>
              <c:extLst/>
            </c:numRef>
          </c:val>
          <c:extLst>
            <c:ext xmlns:c16="http://schemas.microsoft.com/office/drawing/2014/chart" uri="{C3380CC4-5D6E-409C-BE32-E72D297353CC}">
              <c16:uniqueId val="{00000001-E36A-47CC-99E5-BCC5F82CAB79}"/>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_);[Red]\(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2023.6</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4.1654043544120639E-2</c:v>
                </c:pt>
                <c:pt idx="1">
                  <c:v>0.132002441726391</c:v>
                </c:pt>
                <c:pt idx="2">
                  <c:v>0.49420994325246997</c:v>
                </c:pt>
                <c:pt idx="3">
                  <c:v>0.23318939205534581</c:v>
                </c:pt>
                <c:pt idx="4">
                  <c:v>7.7891071872668485E-2</c:v>
                </c:pt>
                <c:pt idx="5">
                  <c:v>2.1053107549004094E-2</c:v>
                </c:pt>
              </c:numCache>
            </c:numRef>
          </c:val>
          <c:extLst>
            <c:ext xmlns:c16="http://schemas.microsoft.com/office/drawing/2014/chart" uri="{C3380CC4-5D6E-409C-BE32-E72D297353CC}">
              <c16:uniqueId val="{00000000-640E-4658-A234-CCD2E44065B9}"/>
            </c:ext>
          </c:extLst>
        </c:ser>
        <c:ser>
          <c:idx val="1"/>
          <c:order val="1"/>
          <c:tx>
            <c:strRef>
              <c:f>PPT模板新!$A$188</c:f>
              <c:strCache>
                <c:ptCount val="1"/>
                <c:pt idx="0">
                  <c:v>2023.5</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40E-4658-A234-CCD2E44065B9}"/>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40E-4658-A234-CCD2E44065B9}"/>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40E-4658-A234-CCD2E44065B9}"/>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40E-4658-A234-CCD2E44065B9}"/>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4.5449337356299892E-2</c:v>
                </c:pt>
                <c:pt idx="1">
                  <c:v>0.13480598098002522</c:v>
                </c:pt>
                <c:pt idx="2">
                  <c:v>0.49283886491234769</c:v>
                </c:pt>
                <c:pt idx="3">
                  <c:v>0.23009204445632661</c:v>
                </c:pt>
                <c:pt idx="4">
                  <c:v>7.5831646488179347E-2</c:v>
                </c:pt>
                <c:pt idx="5">
                  <c:v>2.0982125806821218E-2</c:v>
                </c:pt>
              </c:numCache>
            </c:numRef>
          </c:val>
          <c:extLst>
            <c:ext xmlns:c16="http://schemas.microsoft.com/office/drawing/2014/chart" uri="{C3380CC4-5D6E-409C-BE32-E72D297353CC}">
              <c16:uniqueId val="{00000005-640E-4658-A234-CCD2E44065B9}"/>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2023年6月交易使用年限分析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959B-41F8-A48D-DFA9C7D8859F}"/>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959B-41F8-A48D-DFA9C7D8859F}"/>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959B-41F8-A48D-DFA9C7D8859F}"/>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959B-41F8-A48D-DFA9C7D8859F}"/>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959B-41F8-A48D-DFA9C7D8859F}"/>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959B-41F8-A48D-DFA9C7D8859F}"/>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959B-41F8-A48D-DFA9C7D8859F}"/>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959B-41F8-A48D-DFA9C7D8859F}"/>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0.27389250329992537</c:v>
                </c:pt>
                <c:pt idx="1">
                  <c:v>0.4259923253909042</c:v>
                </c:pt>
                <c:pt idx="2">
                  <c:v>0.21979524810743409</c:v>
                </c:pt>
                <c:pt idx="3">
                  <c:v>8.031992320173631E-2</c:v>
                </c:pt>
              </c:numCache>
            </c:numRef>
          </c:val>
          <c:extLst>
            <c:ext xmlns:c16="http://schemas.microsoft.com/office/drawing/2014/chart" uri="{C3380CC4-5D6E-409C-BE32-E72D297353CC}">
              <c16:uniqueId val="{00000008-959B-41F8-A48D-DFA9C7D8859F}"/>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2023年5月交易使用年限分析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E6A4-4E73-BA25-D8D8C93DDD45}"/>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E6A4-4E73-BA25-D8D8C93DDD45}"/>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E6A4-4E73-BA25-D8D8C93DDD45}"/>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E6A4-4E73-BA25-D8D8C93DDD45}"/>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E6A4-4E73-BA25-D8D8C93DDD45}"/>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E6A4-4E73-BA25-D8D8C93DDD45}"/>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E6A4-4E73-BA25-D8D8C93DDD45}"/>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E6A4-4E73-BA25-D8D8C93DDD4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0.28390656307353318</c:v>
                </c:pt>
                <c:pt idx="1">
                  <c:v>0.42629679045239932</c:v>
                </c:pt>
                <c:pt idx="2">
                  <c:v>0.21108426039566983</c:v>
                </c:pt>
                <c:pt idx="3">
                  <c:v>7.87123860783977E-2</c:v>
                </c:pt>
              </c:numCache>
            </c:numRef>
          </c:val>
          <c:extLst>
            <c:ext xmlns:c16="http://schemas.microsoft.com/office/drawing/2014/chart" uri="{C3380CC4-5D6E-409C-BE32-E72D297353CC}">
              <c16:uniqueId val="{00000008-E6A4-4E73-BA25-D8D8C93DDD45}"/>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2022年1-6月交易使用年限分析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5ACC-4012-8F90-5B32B87B79C5}"/>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5ACC-4012-8F90-5B32B87B79C5}"/>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5ACC-4012-8F90-5B32B87B79C5}"/>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5ACC-4012-8F90-5B32B87B79C5}"/>
              </c:ext>
            </c:extLst>
          </c:dPt>
          <c:dLbls>
            <c:dLbl>
              <c:idx val="0"/>
              <c:layout>
                <c:manualLayout>
                  <c:x val="0.2270721651555056"/>
                  <c:y val="-5.8921625702881952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5ACC-4012-8F90-5B32B87B79C5}"/>
                </c:ext>
              </c:extLst>
            </c:dLbl>
            <c:dLbl>
              <c:idx val="1"/>
              <c:layout>
                <c:manualLayout>
                  <c:x val="0.21462985473602575"/>
                  <c:y val="4.1463245316010595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5ACC-4012-8F90-5B32B87B79C5}"/>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5ACC-4012-8F90-5B32B87B79C5}"/>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5ACC-4012-8F90-5B32B87B79C5}"/>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0.30659103643303032</c:v>
                </c:pt>
                <c:pt idx="1">
                  <c:v>0.39017685873054586</c:v>
                </c:pt>
                <c:pt idx="2">
                  <c:v>0.19344139535803512</c:v>
                </c:pt>
                <c:pt idx="3">
                  <c:v>0.10979070947838869</c:v>
                </c:pt>
              </c:numCache>
            </c:numRef>
          </c:val>
          <c:extLst>
            <c:ext xmlns:c16="http://schemas.microsoft.com/office/drawing/2014/chart" uri="{C3380CC4-5D6E-409C-BE32-E72D297353CC}">
              <c16:uniqueId val="{00000008-5ACC-4012-8F90-5B32B87B79C5}"/>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5ACC-4012-8F90-5B32B87B79C5}"/>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5ACC-4012-8F90-5B32B87B79C5}"/>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5ACC-4012-8F90-5B32B87B79C5}"/>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5ACC-4012-8F90-5B32B87B79C5}"/>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5ACC-4012-8F90-5B32B87B79C5}"/>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5ACC-4012-8F90-5B32B87B79C5}"/>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5ACC-4012-8F90-5B32B87B79C5}"/>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5ACC-4012-8F90-5B32B87B79C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0.27482637554429779</c:v>
                      </c:pt>
                      <c:pt idx="1">
                        <c:v>0.41116100356748675</c:v>
                      </c:pt>
                      <c:pt idx="2">
                        <c:v>0.21904393818059315</c:v>
                      </c:pt>
                      <c:pt idx="3">
                        <c:v>9.4968682707622321E-2</c:v>
                      </c:pt>
                    </c:numCache>
                  </c:numRef>
                </c:val>
                <c:extLst>
                  <c:ext xmlns:c16="http://schemas.microsoft.com/office/drawing/2014/chart" uri="{C3380CC4-5D6E-409C-BE32-E72D297353CC}">
                    <c16:uniqueId val="{00000011-5ACC-4012-8F90-5B32B87B79C5}"/>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2023年1-6月交易使用年限分析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2023年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0EBE-406E-9DFE-7A09466CF264}"/>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0EBE-406E-9DFE-7A09466CF264}"/>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0EBE-406E-9DFE-7A09466CF264}"/>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0EBE-406E-9DFE-7A09466CF264}"/>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0EBE-406E-9DFE-7A09466CF264}"/>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0EBE-406E-9DFE-7A09466CF264}"/>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0EBE-406E-9DFE-7A09466CF264}"/>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0EBE-406E-9DFE-7A09466CF264}"/>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0.27482637554429779</c:v>
                </c:pt>
                <c:pt idx="1">
                  <c:v>0.41116100356748675</c:v>
                </c:pt>
                <c:pt idx="2">
                  <c:v>0.21904393818059315</c:v>
                </c:pt>
                <c:pt idx="3">
                  <c:v>9.4968682707622321E-2</c:v>
                </c:pt>
              </c:numCache>
            </c:numRef>
          </c:val>
          <c:extLst>
            <c:ext xmlns:c16="http://schemas.microsoft.com/office/drawing/2014/chart" uri="{C3380CC4-5D6E-409C-BE32-E72D297353CC}">
              <c16:uniqueId val="{00000008-0EBE-406E-9DFE-7A09466CF264}"/>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2022年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0EBE-406E-9DFE-7A09466CF264}"/>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0EBE-406E-9DFE-7A09466CF264}"/>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0EBE-406E-9DFE-7A09466CF264}"/>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0EBE-406E-9DFE-7A09466CF264}"/>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0.30659103643303032</c:v>
                      </c:pt>
                      <c:pt idx="1">
                        <c:v>0.39017685873054586</c:v>
                      </c:pt>
                      <c:pt idx="2">
                        <c:v>0.19344139535803512</c:v>
                      </c:pt>
                      <c:pt idx="3">
                        <c:v>0.10979070947838869</c:v>
                      </c:pt>
                    </c:numCache>
                  </c:numRef>
                </c:val>
                <c:extLst>
                  <c:ext xmlns:c16="http://schemas.microsoft.com/office/drawing/2014/chart" uri="{C3380CC4-5D6E-409C-BE32-E72D297353CC}">
                    <c16:uniqueId val="{00000011-0EBE-406E-9DFE-7A09466CF264}"/>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2023年6月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E4AF-42D4-93BD-4D9BF4E32F8B}"/>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E4AF-42D4-93BD-4D9BF4E32F8B}"/>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E4AF-42D4-93BD-4D9BF4E32F8B}"/>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E4AF-42D4-93BD-4D9BF4E32F8B}"/>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E4AF-42D4-93BD-4D9BF4E32F8B}"/>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E4AF-42D4-93BD-4D9BF4E32F8B}"/>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E4AF-42D4-93BD-4D9BF4E32F8B}"/>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E4AF-42D4-93BD-4D9BF4E32F8B}"/>
                </c:ext>
              </c:extLst>
            </c:dLbl>
            <c:dLbl>
              <c:idx val="1"/>
              <c:layout>
                <c:manualLayout>
                  <c:x val="0.21983419845813476"/>
                  <c:y val="0.1064999223034413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E4AF-42D4-93BD-4D9BF4E32F8B}"/>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E4AF-42D4-93BD-4D9BF4E32F8B}"/>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E4AF-42D4-93BD-4D9BF4E32F8B}"/>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E4AF-42D4-93BD-4D9BF4E32F8B}"/>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E4AF-42D4-93BD-4D9BF4E32F8B}"/>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E4AF-42D4-93BD-4D9BF4E32F8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0.34249945726897751</c:v>
                </c:pt>
                <c:pt idx="1">
                  <c:v>0.22510221434257183</c:v>
                </c:pt>
                <c:pt idx="2">
                  <c:v>0.15295969317606195</c:v>
                </c:pt>
                <c:pt idx="3">
                  <c:v>0.11110156306534481</c:v>
                </c:pt>
                <c:pt idx="4">
                  <c:v>4.1889789420363269E-2</c:v>
                </c:pt>
                <c:pt idx="5">
                  <c:v>9.4901042043563213E-2</c:v>
                </c:pt>
                <c:pt idx="6">
                  <c:v>3.1546240683117448E-2</c:v>
                </c:pt>
              </c:numCache>
              <c:extLst xmlns:c15="http://schemas.microsoft.com/office/drawing/2012/chart"/>
            </c:numRef>
          </c:val>
          <c:extLst xmlns:c15="http://schemas.microsoft.com/office/drawing/2012/chart">
            <c:ext xmlns:c16="http://schemas.microsoft.com/office/drawing/2014/chart" uri="{C3380CC4-5D6E-409C-BE32-E72D297353CC}">
              <c16:uniqueId val="{0000000E-E4AF-42D4-93BD-4D9BF4E32F8B}"/>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2023年5月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E4AF-42D4-93BD-4D9BF4E32F8B}"/>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E4AF-42D4-93BD-4D9BF4E32F8B}"/>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E4AF-42D4-93BD-4D9BF4E32F8B}"/>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E4AF-42D4-93BD-4D9BF4E32F8B}"/>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E4AF-42D4-93BD-4D9BF4E32F8B}"/>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E4AF-42D4-93BD-4D9BF4E32F8B}"/>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E4AF-42D4-93BD-4D9BF4E32F8B}"/>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E4AF-42D4-93BD-4D9BF4E32F8B}"/>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E4AF-42D4-93BD-4D9BF4E32F8B}"/>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E4AF-42D4-93BD-4D9BF4E32F8B}"/>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E4AF-42D4-93BD-4D9BF4E32F8B}"/>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E4AF-42D4-93BD-4D9BF4E32F8B}"/>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E4AF-42D4-93BD-4D9BF4E32F8B}"/>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E4AF-42D4-93BD-4D9BF4E32F8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0.35243322529513355</c:v>
                      </c:pt>
                      <c:pt idx="1">
                        <c:v>0.23296032553407936</c:v>
                      </c:pt>
                      <c:pt idx="2">
                        <c:v>0.1493292957013414</c:v>
                      </c:pt>
                      <c:pt idx="3">
                        <c:v>0.10651777898696445</c:v>
                      </c:pt>
                      <c:pt idx="4">
                        <c:v>3.9735976720528046E-2</c:v>
                      </c:pt>
                      <c:pt idx="5">
                        <c:v>8.9219049421561905E-2</c:v>
                      </c:pt>
                      <c:pt idx="6">
                        <c:v>2.9804348340391303E-2</c:v>
                      </c:pt>
                    </c:numCache>
                  </c:numRef>
                </c:val>
                <c:extLst>
                  <c:ext xmlns:c16="http://schemas.microsoft.com/office/drawing/2014/chart" uri="{C3380CC4-5D6E-409C-BE32-E72D297353CC}">
                    <c16:uniqueId val="{0000001D-E4AF-42D4-93BD-4D9BF4E32F8B}"/>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withinLinear" id="14">
  <a:schemeClr val="accent1"/>
</cs:colorStyle>
</file>

<file path=ppt/charts/colors11.xml><?xml version="1.0" encoding="utf-8"?>
<cs:colorStyle xmlns:cs="http://schemas.microsoft.com/office/drawing/2012/chartStyle" xmlns:a="http://schemas.openxmlformats.org/drawingml/2006/main" meth="withinLinear" id="17">
  <a:schemeClr val="accent4"/>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9">
  <a:schemeClr val="accent6"/>
</cs:colorStyle>
</file>

<file path=ppt/charts/colors18.xml><?xml version="1.0" encoding="utf-8"?>
<cs:colorStyle xmlns:cs="http://schemas.microsoft.com/office/drawing/2012/chartStyle" xmlns:a="http://schemas.openxmlformats.org/drawingml/2006/main" meth="withinLinear" id="19">
  <a:schemeClr val="accent6"/>
</cs:colorStyle>
</file>

<file path=ppt/charts/colors19.xml><?xml version="1.0" encoding="utf-8"?>
<cs:colorStyle xmlns:cs="http://schemas.microsoft.com/office/drawing/2012/chartStyle" xmlns:a="http://schemas.openxmlformats.org/drawingml/2006/main" meth="withinLinear" id="19">
  <a:schemeClr val="accent6"/>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7.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8.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9.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0.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2023/8/1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24</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14</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17</a:t>
            </a:fld>
            <a:endParaRPr lang="zh-CN" altLang="en-US"/>
          </a:p>
        </p:txBody>
      </p:sp>
    </p:spTree>
    <p:extLst>
      <p:ext uri="{BB962C8B-B14F-4D97-AF65-F5344CB8AC3E}">
        <p14:creationId xmlns:p14="http://schemas.microsoft.com/office/powerpoint/2010/main" val="354501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479364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2023/8/1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2023/8/1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2023/8/1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2023/8/1</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2023/8/1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2023/8/1</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chart" Target="../charts/chart1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8.xml"/></Relationships>
</file>

<file path=ppt/slides/_rels/slide18.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27653" y="2545759"/>
            <a:ext cx="6906058"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2023</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6</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月及半年二手车深度分析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2675" y="4551662"/>
            <a:ext cx="8229600" cy="1750864"/>
          </a:xfrm>
          <a:prstGeom prst="rect">
            <a:avLst/>
          </a:prstGeom>
          <a:noFill/>
        </p:spPr>
        <p:txBody>
          <a:bodyPr wrap="square" rtlCol="0">
            <a:spAutoFit/>
          </a:bodyPr>
          <a:lstStyle/>
          <a:p>
            <a:pPr algn="l">
              <a:lnSpc>
                <a:spcPct val="200000"/>
              </a:lnSpc>
            </a:pPr>
            <a:r>
              <a:rPr lang="en-US" altLang="zh-CN" sz="1400" dirty="0">
                <a:solidFill>
                  <a:schemeClr val="tx1"/>
                </a:solidFill>
                <a:latin typeface="微软雅黑" panose="020B0503020204020204" pitchFamily="34" charset="-122"/>
                <a:ea typeface="微软雅黑" panose="020B0503020204020204" pitchFamily="34" charset="-122"/>
                <a:cs typeface="+mn-cs"/>
              </a:rPr>
              <a:t>1-6</a:t>
            </a:r>
            <a:r>
              <a:rPr lang="zh-CN" altLang="en-US" sz="1400" dirty="0">
                <a:solidFill>
                  <a:schemeClr val="tx1"/>
                </a:solidFill>
                <a:latin typeface="微软雅黑" panose="020B0503020204020204" pitchFamily="34" charset="-122"/>
                <a:ea typeface="微软雅黑" panose="020B0503020204020204" pitchFamily="34" charset="-122"/>
                <a:cs typeface="+mn-cs"/>
              </a:rPr>
              <a:t>月，二手车使用年限在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3-6</a:t>
            </a:r>
            <a:r>
              <a:rPr lang="zh-CN" altLang="en-US" sz="1400" dirty="0">
                <a:solidFill>
                  <a:schemeClr val="tx1"/>
                </a:solidFill>
                <a:latin typeface="微软雅黑" panose="020B0503020204020204" pitchFamily="34" charset="-122"/>
                <a:ea typeface="微软雅黑" panose="020B0503020204020204" pitchFamily="34" charset="-122"/>
                <a:cs typeface="+mn-cs"/>
              </a:rPr>
              <a:t>年的交易量最多</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占比为</a:t>
            </a:r>
            <a:r>
              <a:rPr lang="en-US" altLang="zh-CN" sz="1400" dirty="0">
                <a:solidFill>
                  <a:schemeClr val="tx1"/>
                </a:solidFill>
                <a:latin typeface="微软雅黑" panose="020B0503020204020204" pitchFamily="34" charset="-122"/>
                <a:ea typeface="微软雅黑" panose="020B0503020204020204" pitchFamily="34" charset="-122"/>
                <a:cs typeface="+mn-cs"/>
              </a:rPr>
              <a:t>41.1%</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，较去年同期增加了</a:t>
            </a:r>
            <a:r>
              <a:rPr lang="en-US" altLang="zh-CN" sz="1400" dirty="0">
                <a:solidFill>
                  <a:schemeClr val="tx1"/>
                </a:solidFill>
                <a:latin typeface="微软雅黑" panose="020B0503020204020204" pitchFamily="34" charset="-122"/>
                <a:ea typeface="微软雅黑" panose="020B0503020204020204" pitchFamily="34" charset="-122"/>
                <a:cs typeface="+mn-cs"/>
              </a:rPr>
              <a:t>2.1</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a:t>
            </a:r>
            <a:r>
              <a:rPr lang="zh-CN" altLang="en-US" sz="1400" dirty="0">
                <a:solidFill>
                  <a:schemeClr val="tx1"/>
                </a:solidFill>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27.5</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减少</a:t>
            </a:r>
            <a:r>
              <a:rPr lang="zh-CN" altLang="en-US" sz="1400" dirty="0">
                <a:solidFill>
                  <a:schemeClr val="tx1"/>
                </a:solidFill>
                <a:latin typeface="微软雅黑" panose="020B0503020204020204" pitchFamily="34" charset="-122"/>
                <a:ea typeface="微软雅黑" panose="020B0503020204020204" pitchFamily="34" charset="-122"/>
                <a:cs typeface="+mn-cs"/>
              </a:rPr>
              <a:t>了</a:t>
            </a:r>
            <a:r>
              <a:rPr lang="en-US" altLang="zh-CN" sz="1400" dirty="0">
                <a:latin typeface="微软雅黑" panose="020B0503020204020204" pitchFamily="34" charset="-122"/>
                <a:ea typeface="微软雅黑" panose="020B0503020204020204" pitchFamily="34" charset="-122"/>
              </a:rPr>
              <a:t>3.2</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车龄在</a:t>
            </a:r>
            <a:r>
              <a:rPr lang="en-US" altLang="zh-CN" sz="1400" dirty="0">
                <a:solidFill>
                  <a:schemeClr val="tx1"/>
                </a:solidFill>
                <a:latin typeface="微软雅黑" panose="020B0503020204020204" pitchFamily="34" charset="-122"/>
                <a:ea typeface="微软雅黑" panose="020B0503020204020204" pitchFamily="34" charset="-122"/>
                <a:cs typeface="+mn-cs"/>
              </a:rPr>
              <a:t>7-10</a:t>
            </a:r>
            <a:r>
              <a:rPr lang="zh-CN" altLang="en-US" sz="1400" dirty="0">
                <a:solidFill>
                  <a:schemeClr val="tx1"/>
                </a:solidFill>
                <a:latin typeface="微软雅黑" panose="020B0503020204020204" pitchFamily="34" charset="-122"/>
                <a:ea typeface="微软雅黑" panose="020B0503020204020204" pitchFamily="34" charset="-122"/>
                <a:cs typeface="+mn-cs"/>
              </a:rPr>
              <a:t>年的车型占比为</a:t>
            </a:r>
            <a:r>
              <a:rPr lang="en-US" altLang="zh-CN" sz="1400" dirty="0">
                <a:solidFill>
                  <a:schemeClr val="tx1"/>
                </a:solidFill>
                <a:latin typeface="微软雅黑" panose="020B0503020204020204" pitchFamily="34" charset="-122"/>
                <a:ea typeface="微软雅黑" panose="020B0503020204020204" pitchFamily="34" charset="-122"/>
                <a:cs typeface="+mn-cs"/>
              </a:rPr>
              <a:t>21.9%</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，较去年同期增加</a:t>
            </a:r>
            <a:r>
              <a:rPr lang="zh-CN" altLang="en-US" sz="1400" dirty="0">
                <a:latin typeface="微软雅黑" panose="020B0503020204020204" pitchFamily="34" charset="-122"/>
                <a:ea typeface="微软雅黑" panose="020B0503020204020204" pitchFamily="34" charset="-122"/>
              </a:rPr>
              <a:t>了</a:t>
            </a:r>
            <a:r>
              <a:rPr lang="en-US" altLang="zh-CN" sz="1400" dirty="0">
                <a:latin typeface="微软雅黑" panose="020B0503020204020204" pitchFamily="34" charset="-122"/>
                <a:ea typeface="微软雅黑" panose="020B0503020204020204" pitchFamily="34" charset="-122"/>
              </a:rPr>
              <a:t>2.6</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a:t>
            </a:r>
            <a:r>
              <a:rPr lang="en-US" altLang="zh-CN" sz="1400" dirty="0">
                <a:solidFill>
                  <a:schemeClr val="tx1"/>
                </a:solidFill>
                <a:latin typeface="微软雅黑" panose="020B0503020204020204" pitchFamily="34" charset="-122"/>
                <a:ea typeface="微软雅黑" panose="020B0503020204020204" pitchFamily="34" charset="-122"/>
                <a:cs typeface="+mn-cs"/>
              </a:rPr>
              <a:t>10</a:t>
            </a:r>
            <a:r>
              <a:rPr lang="zh-CN" altLang="en-US" sz="1400" dirty="0">
                <a:solidFill>
                  <a:schemeClr val="tx1"/>
                </a:solidFill>
                <a:latin typeface="微软雅黑" panose="020B0503020204020204" pitchFamily="34" charset="-122"/>
                <a:ea typeface="微软雅黑" panose="020B0503020204020204" pitchFamily="34" charset="-122"/>
                <a:cs typeface="+mn-cs"/>
              </a:rPr>
              <a:t>年以上的车型占比为</a:t>
            </a:r>
            <a:r>
              <a:rPr lang="en-US" altLang="zh-CN" sz="1400" dirty="0">
                <a:latin typeface="微软雅黑" panose="020B0503020204020204" pitchFamily="34" charset="-122"/>
                <a:ea typeface="微软雅黑" panose="020B0503020204020204" pitchFamily="34" charset="-122"/>
              </a:rPr>
              <a:t>9.5</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，较去年同期减少了</a:t>
            </a:r>
            <a:r>
              <a:rPr lang="en-US" altLang="zh-CN" sz="1400" dirty="0">
                <a:solidFill>
                  <a:schemeClr val="tx1"/>
                </a:solidFill>
                <a:latin typeface="微软雅黑" panose="020B0503020204020204" pitchFamily="34" charset="-122"/>
                <a:ea typeface="微软雅黑" panose="020B0503020204020204" pitchFamily="34" charset="-122"/>
                <a:cs typeface="+mn-cs"/>
              </a:rPr>
              <a:t>1.5</a:t>
            </a:r>
            <a:r>
              <a:rPr lang="zh-CN" altLang="en-US" sz="1400" dirty="0">
                <a:solidFill>
                  <a:schemeClr val="tx1"/>
                </a:solidFill>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2023</a:t>
            </a:r>
            <a:r>
              <a:rPr lang="zh-CN" altLang="en-US" sz="2000" b="1" kern="0">
                <a:solidFill>
                  <a:schemeClr val="tx1"/>
                </a:solidFill>
              </a:rPr>
              <a:t>年</a:t>
            </a:r>
            <a:r>
              <a:rPr lang="en-US" altLang="zh-CN" sz="2000" b="1" kern="0">
                <a:solidFill>
                  <a:schemeClr val="tx1"/>
                </a:solidFill>
              </a:rPr>
              <a:t>1-6</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2" y="603305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9615" y="477835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3" y="5177600"/>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9612" y="5576841"/>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00000000-0008-0000-0100-000082000000}"/>
              </a:ext>
            </a:extLst>
          </p:cNvPr>
          <p:cNvGrpSpPr/>
          <p:nvPr/>
        </p:nvGrpSpPr>
        <p:grpSpPr>
          <a:xfrm>
            <a:off x="404643" y="1168196"/>
            <a:ext cx="8217632" cy="3070497"/>
            <a:chOff x="0" y="0"/>
            <a:chExt cx="8301790" cy="2957431"/>
          </a:xfrm>
        </p:grpSpPr>
        <p:graphicFrame>
          <p:nvGraphicFramePr>
            <p:cNvPr id="4" name="图表 3">
              <a:extLst>
                <a:ext uri="{FF2B5EF4-FFF2-40B4-BE49-F238E27FC236}">
                  <a16:creationId xmlns:a16="http://schemas.microsoft.com/office/drawing/2014/main" id="{00000000-0008-0000-0100-000083000000}"/>
                </a:ext>
              </a:extLst>
            </p:cNvPr>
            <p:cNvGraphicFramePr>
              <a:graphicFrameLocks noChangeAspect="1"/>
            </p:cNvGraphicFramePr>
            <p:nvPr>
              <p:extLst>
                <p:ext uri="{D42A27DB-BD31-4B8C-83A1-F6EECF244321}">
                  <p14:modId xmlns:p14="http://schemas.microsoft.com/office/powerpoint/2010/main" val="228343679"/>
                </p:ext>
              </p:extLst>
            </p:nvPr>
          </p:nvGraphicFramePr>
          <p:xfrm>
            <a:off x="4242236" y="0"/>
            <a:ext cx="4059554"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00000000-0008-0000-0100-00008B000000}"/>
                </a:ext>
              </a:extLst>
            </p:cNvPr>
            <p:cNvGraphicFramePr>
              <a:graphicFrameLocks noChangeAspect="1"/>
            </p:cNvGraphicFramePr>
            <p:nvPr>
              <p:extLst>
                <p:ext uri="{D42A27DB-BD31-4B8C-83A1-F6EECF244321}">
                  <p14:modId xmlns:p14="http://schemas.microsoft.com/office/powerpoint/2010/main" val="2333493452"/>
                </p:ext>
              </p:extLst>
            </p:nvPr>
          </p:nvGraphicFramePr>
          <p:xfrm>
            <a:off x="0" y="0"/>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1705331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722502"/>
            <a:ext cx="8896782" cy="1883272"/>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rPr>
              <a:t>6</a:t>
            </a:r>
            <a:r>
              <a:rPr lang="zh-CN" altLang="en-US" sz="1200" dirty="0">
                <a:solidFill>
                  <a:schemeClr val="tx1"/>
                </a:solidFill>
                <a:latin typeface="微软雅黑" panose="020B0503020204020204" pitchFamily="34" charset="-122"/>
                <a:ea typeface="微软雅黑" panose="020B0503020204020204" pitchFamily="34" charset="-122"/>
                <a:cs typeface="+mn-cs"/>
              </a:rPr>
              <a:t>月，二手车交易价格区间在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万元以下的车辆市场占比最大，占</a:t>
            </a:r>
            <a:r>
              <a:rPr lang="en-US" altLang="zh-CN" sz="1200" dirty="0">
                <a:solidFill>
                  <a:schemeClr val="tx1"/>
                </a:solidFill>
                <a:latin typeface="微软雅黑" panose="020B0503020204020204" pitchFamily="34" charset="-122"/>
                <a:ea typeface="微软雅黑" panose="020B0503020204020204" pitchFamily="34" charset="-122"/>
                <a:cs typeface="+mn-cs"/>
              </a:rPr>
              <a:t>34.2%</a:t>
            </a:r>
            <a:r>
              <a:rPr lang="zh-CN" altLang="en-US" sz="1200" dirty="0">
                <a:solidFill>
                  <a:schemeClr val="tx1"/>
                </a:solidFill>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zh-CN" altLang="en-US" sz="1200" dirty="0">
                <a:solidFill>
                  <a:schemeClr val="tx1"/>
                </a:solidFill>
                <a:latin typeface="微软雅黑" panose="020B0503020204020204" pitchFamily="34" charset="-122"/>
                <a:ea typeface="微软雅黑" panose="020B0503020204020204" pitchFamily="34" charset="-122"/>
                <a:cs typeface="+mn-cs"/>
              </a:rPr>
              <a:t>了</a:t>
            </a:r>
            <a:r>
              <a:rPr lang="en-US" altLang="zh-CN" sz="1200" dirty="0">
                <a:solidFill>
                  <a:schemeClr val="tx1"/>
                </a:solidFill>
                <a:latin typeface="微软雅黑" panose="020B0503020204020204" pitchFamily="34" charset="-122"/>
                <a:ea typeface="微软雅黑" panose="020B0503020204020204" pitchFamily="34" charset="-122"/>
                <a:cs typeface="+mn-cs"/>
              </a:rPr>
              <a:t>1.0</a:t>
            </a:r>
            <a:r>
              <a:rPr lang="zh-CN" altLang="en-US" sz="1200" dirty="0">
                <a:solidFill>
                  <a:schemeClr val="tx1"/>
                </a:solidFill>
                <a:latin typeface="微软雅黑" panose="020B0503020204020204" pitchFamily="34" charset="-122"/>
                <a:ea typeface="微软雅黑" panose="020B0503020204020204" pitchFamily="34" charset="-122"/>
                <a:cs typeface="+mn-cs"/>
              </a:rPr>
              <a:t>个点。其次是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万的车辆占</a:t>
            </a:r>
            <a:r>
              <a:rPr lang="en-US" altLang="zh-CN" sz="1200" dirty="0">
                <a:latin typeface="微软雅黑" panose="020B0503020204020204" pitchFamily="34" charset="-122"/>
                <a:ea typeface="微软雅黑" panose="020B0503020204020204" pitchFamily="34" charset="-122"/>
              </a:rPr>
              <a:t>22.5%</a:t>
            </a:r>
            <a:r>
              <a:rPr lang="zh-CN" altLang="en-US" sz="1200" dirty="0">
                <a:latin typeface="微软雅黑" panose="020B0503020204020204" pitchFamily="34" charset="-122"/>
                <a:ea typeface="微软雅黑" panose="020B0503020204020204" pitchFamily="34" charset="-122"/>
              </a:rPr>
              <a:t>，环比下降了</a:t>
            </a:r>
            <a:r>
              <a:rPr lang="en-US" altLang="zh-CN" sz="1200" dirty="0">
                <a:latin typeface="微软雅黑" panose="020B0503020204020204" pitchFamily="34" charset="-122"/>
                <a:ea typeface="微软雅黑" panose="020B0503020204020204" pitchFamily="34" charset="-122"/>
              </a:rPr>
              <a:t>0.8</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万车辆占</a:t>
            </a:r>
            <a:r>
              <a:rPr lang="en-US" altLang="zh-CN" sz="1200" dirty="0">
                <a:latin typeface="微软雅黑" panose="020B0503020204020204" pitchFamily="34" charset="-122"/>
                <a:ea typeface="微软雅黑" panose="020B0503020204020204" pitchFamily="34" charset="-122"/>
              </a:rPr>
              <a:t>15.3% </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万的车辆分别增长了</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万与</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万以上的小幅增长了</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个点</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从价格分布上看，</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月份的二手车交易价格整体有所上移，除</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万以下、</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万两个价格区间较</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月份有所减少外，其余各价格区间环比均有所增长。</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2023</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6</a:t>
            </a:r>
            <a:r>
              <a:rPr lang="zh-CN" altLang="en-US" sz="2000" b="1" dirty="0">
                <a:latin typeface="微软雅黑" panose="020B0503020204020204" pitchFamily="34" charset="-122"/>
                <a:ea typeface="微软雅黑" panose="020B0503020204020204" pitchFamily="34" charset="-122"/>
              </a:rPr>
              <a:t>月二手车交易价格区间分析</a:t>
            </a:r>
          </a:p>
        </p:txBody>
      </p:sp>
      <p:grpSp>
        <p:nvGrpSpPr>
          <p:cNvPr id="11" name="组合 10">
            <a:extLst>
              <a:ext uri="{FF2B5EF4-FFF2-40B4-BE49-F238E27FC236}">
                <a16:creationId xmlns:a16="http://schemas.microsoft.com/office/drawing/2014/main" id="{00000000-0008-0000-0100-00000C000000}"/>
              </a:ext>
            </a:extLst>
          </p:cNvPr>
          <p:cNvGrpSpPr/>
          <p:nvPr/>
        </p:nvGrpSpPr>
        <p:grpSpPr>
          <a:xfrm>
            <a:off x="331760" y="1304125"/>
            <a:ext cx="8480480" cy="3130077"/>
            <a:chOff x="0" y="0"/>
            <a:chExt cx="8511447" cy="2820307"/>
          </a:xfrm>
        </p:grpSpPr>
        <p:grpSp>
          <p:nvGrpSpPr>
            <p:cNvPr id="18" name="组合 17">
              <a:extLst>
                <a:ext uri="{FF2B5EF4-FFF2-40B4-BE49-F238E27FC236}">
                  <a16:creationId xmlns:a16="http://schemas.microsoft.com/office/drawing/2014/main" id="{00000000-0008-0000-0100-00000D000000}"/>
                </a:ext>
              </a:extLst>
            </p:cNvPr>
            <p:cNvGrpSpPr/>
            <p:nvPr/>
          </p:nvGrpSpPr>
          <p:grpSpPr>
            <a:xfrm>
              <a:off x="0" y="512536"/>
              <a:ext cx="8511447" cy="2307771"/>
              <a:chOff x="0" y="512536"/>
              <a:chExt cx="8504615" cy="3208021"/>
            </a:xfrm>
          </p:grpSpPr>
          <p:graphicFrame>
            <p:nvGraphicFramePr>
              <p:cNvPr id="22" name="图表 21">
                <a:extLst>
                  <a:ext uri="{FF2B5EF4-FFF2-40B4-BE49-F238E27FC236}">
                    <a16:creationId xmlns:a16="http://schemas.microsoft.com/office/drawing/2014/main" id="{00000000-0008-0000-0100-000011000000}"/>
                  </a:ext>
                </a:extLst>
              </p:cNvPr>
              <p:cNvGraphicFramePr>
                <a:graphicFrameLocks/>
              </p:cNvGraphicFramePr>
              <p:nvPr>
                <p:extLst>
                  <p:ext uri="{D42A27DB-BD31-4B8C-83A1-F6EECF244321}">
                    <p14:modId xmlns:p14="http://schemas.microsoft.com/office/powerpoint/2010/main" val="646384930"/>
                  </p:ext>
                </p:extLst>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3" name="图表 22">
                <a:extLst>
                  <a:ext uri="{FF2B5EF4-FFF2-40B4-BE49-F238E27FC236}">
                    <a16:creationId xmlns:a16="http://schemas.microsoft.com/office/drawing/2014/main" id="{00000000-0008-0000-0100-000012000000}"/>
                  </a:ext>
                </a:extLst>
              </p:cNvPr>
              <p:cNvGraphicFramePr>
                <a:graphicFrameLocks/>
              </p:cNvGraphicFramePr>
              <p:nvPr>
                <p:extLst>
                  <p:ext uri="{D42A27DB-BD31-4B8C-83A1-F6EECF244321}">
                    <p14:modId xmlns:p14="http://schemas.microsoft.com/office/powerpoint/2010/main" val="3459693873"/>
                  </p:ext>
                </p:extLst>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9" name="组合 18">
              <a:extLst>
                <a:ext uri="{FF2B5EF4-FFF2-40B4-BE49-F238E27FC236}">
                  <a16:creationId xmlns:a16="http://schemas.microsoft.com/office/drawing/2014/main" id="{00000000-0008-0000-0100-00000E000000}"/>
                </a:ext>
              </a:extLst>
            </p:cNvPr>
            <p:cNvGrpSpPr/>
            <p:nvPr/>
          </p:nvGrpSpPr>
          <p:grpSpPr>
            <a:xfrm>
              <a:off x="715292" y="0"/>
              <a:ext cx="7080861" cy="400493"/>
              <a:chOff x="715292" y="0"/>
              <a:chExt cx="6592402" cy="400493"/>
            </a:xfrm>
          </p:grpSpPr>
          <p:sp>
            <p:nvSpPr>
              <p:cNvPr id="20" name="文本框 4">
                <a:extLst>
                  <a:ext uri="{FF2B5EF4-FFF2-40B4-BE49-F238E27FC236}">
                    <a16:creationId xmlns:a16="http://schemas.microsoft.com/office/drawing/2014/main" id="{00000000-0008-0000-0100-00000F000000}"/>
                  </a:ext>
                </a:extLst>
              </p:cNvPr>
              <p:cNvSpPr txBox="1"/>
              <p:nvPr/>
            </p:nvSpPr>
            <p:spPr>
              <a:xfrm>
                <a:off x="715292" y="0"/>
                <a:ext cx="2585965" cy="4004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2023年6月价格区间分布</a:t>
                </a:r>
              </a:p>
            </p:txBody>
          </p:sp>
          <p:sp>
            <p:nvSpPr>
              <p:cNvPr id="21" name="文本框 17">
                <a:extLst>
                  <a:ext uri="{FF2B5EF4-FFF2-40B4-BE49-F238E27FC236}">
                    <a16:creationId xmlns:a16="http://schemas.microsoft.com/office/drawing/2014/main" id="{00000000-0008-0000-0100-000010000000}"/>
                  </a:ext>
                </a:extLst>
              </p:cNvPr>
              <p:cNvSpPr txBox="1"/>
              <p:nvPr/>
            </p:nvSpPr>
            <p:spPr>
              <a:xfrm>
                <a:off x="4721729" y="0"/>
                <a:ext cx="2585965" cy="4004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2023年5月价格区间分布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531509"/>
            <a:ext cx="8896782" cy="1883272"/>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rPr>
              <a:t>1-6</a:t>
            </a:r>
            <a:r>
              <a:rPr lang="zh-CN" altLang="en-US" sz="1200" dirty="0">
                <a:solidFill>
                  <a:schemeClr val="tx1"/>
                </a:solidFill>
                <a:latin typeface="微软雅黑" panose="020B0503020204020204" pitchFamily="34" charset="-122"/>
                <a:ea typeface="微软雅黑" panose="020B0503020204020204" pitchFamily="34" charset="-122"/>
                <a:cs typeface="+mn-cs"/>
              </a:rPr>
              <a:t>月，二手车交易价格区间在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8-12</a:t>
            </a:r>
            <a:r>
              <a:rPr lang="zh-CN" altLang="en-US" sz="1200" dirty="0">
                <a:solidFill>
                  <a:schemeClr val="tx1"/>
                </a:solidFill>
                <a:latin typeface="微软雅黑" panose="020B0503020204020204" pitchFamily="34" charset="-122"/>
                <a:ea typeface="微软雅黑" panose="020B0503020204020204" pitchFamily="34" charset="-122"/>
                <a:cs typeface="+mn-cs"/>
              </a:rPr>
              <a:t>万</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万的较去年同期有所增长</a:t>
            </a:r>
            <a:r>
              <a:rPr lang="zh-CN" altLang="en-US" sz="1200" dirty="0">
                <a:solidFill>
                  <a:schemeClr val="tx1"/>
                </a:solidFill>
                <a:latin typeface="微软雅黑" panose="020B0503020204020204" pitchFamily="34" charset="-122"/>
                <a:ea typeface="微软雅黑" panose="020B0503020204020204" pitchFamily="34" charset="-122"/>
                <a:cs typeface="+mn-cs"/>
              </a:rPr>
              <a:t>，其余各价格区间均有所下降。</a:t>
            </a:r>
            <a:endParaRPr lang="en-US" altLang="zh-CN" sz="1200"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具体上看上半年</a:t>
            </a:r>
            <a:r>
              <a:rPr lang="en-US" altLang="zh-CN" sz="1200" dirty="0">
                <a:solidFill>
                  <a:schemeClr val="tx1"/>
                </a:solidFill>
                <a:latin typeface="微软雅黑" panose="020B0503020204020204" pitchFamily="34" charset="-122"/>
                <a:ea typeface="微软雅黑" panose="020B0503020204020204" pitchFamily="34" charset="-122"/>
                <a:cs typeface="+mn-cs"/>
              </a:rPr>
              <a:t>8-12</a:t>
            </a:r>
            <a:r>
              <a:rPr lang="zh-CN" altLang="en-US" sz="1200" dirty="0">
                <a:solidFill>
                  <a:schemeClr val="tx1"/>
                </a:solidFill>
                <a:latin typeface="微软雅黑" panose="020B0503020204020204" pitchFamily="34" charset="-122"/>
                <a:ea typeface="微软雅黑" panose="020B0503020204020204" pitchFamily="34" charset="-122"/>
                <a:cs typeface="+mn-cs"/>
              </a:rPr>
              <a:t>万、</a:t>
            </a:r>
            <a:r>
              <a:rPr lang="en-US" altLang="zh-CN" sz="1200" dirty="0">
                <a:solidFill>
                  <a:schemeClr val="tx1"/>
                </a:solidFill>
                <a:latin typeface="微软雅黑" panose="020B0503020204020204" pitchFamily="34" charset="-122"/>
                <a:ea typeface="微软雅黑" panose="020B0503020204020204" pitchFamily="34" charset="-122"/>
                <a:cs typeface="+mn-cs"/>
              </a:rPr>
              <a:t>12-15</a:t>
            </a:r>
            <a:r>
              <a:rPr lang="zh-CN" altLang="en-US" sz="1200" dirty="0">
                <a:solidFill>
                  <a:schemeClr val="tx1"/>
                </a:solidFill>
                <a:latin typeface="微软雅黑" panose="020B0503020204020204" pitchFamily="34" charset="-122"/>
                <a:ea typeface="微软雅黑" panose="020B0503020204020204" pitchFamily="34" charset="-122"/>
                <a:cs typeface="+mn-cs"/>
              </a:rPr>
              <a:t>万的车辆分别占，</a:t>
            </a:r>
            <a:r>
              <a:rPr lang="en-US" altLang="zh-CN" sz="1200" dirty="0">
                <a:solidFill>
                  <a:schemeClr val="tx1"/>
                </a:solidFill>
                <a:latin typeface="微软雅黑" panose="020B0503020204020204" pitchFamily="34" charset="-122"/>
                <a:ea typeface="微软雅黑" panose="020B0503020204020204" pitchFamily="34" charset="-122"/>
                <a:cs typeface="+mn-cs"/>
              </a:rPr>
              <a:t>10.95%</a:t>
            </a:r>
            <a:r>
              <a:rPr lang="zh-CN" altLang="en-US" sz="1200" dirty="0">
                <a:solidFill>
                  <a:schemeClr val="tx1"/>
                </a:solidFill>
                <a:latin typeface="微软雅黑" panose="020B0503020204020204" pitchFamily="34" charset="-122"/>
                <a:ea typeface="微软雅黑" panose="020B0503020204020204" pitchFamily="34" charset="-122"/>
                <a:cs typeface="+mn-cs"/>
              </a:rPr>
              <a:t>和</a:t>
            </a:r>
            <a:r>
              <a:rPr lang="en-US" altLang="zh-CN" sz="1200" dirty="0">
                <a:solidFill>
                  <a:schemeClr val="tx1"/>
                </a:solidFill>
                <a:latin typeface="微软雅黑" panose="020B0503020204020204" pitchFamily="34" charset="-122"/>
                <a:ea typeface="微软雅黑" panose="020B0503020204020204" pitchFamily="34" charset="-122"/>
                <a:cs typeface="+mn-cs"/>
              </a:rPr>
              <a:t>4.64%</a:t>
            </a:r>
            <a:r>
              <a:rPr lang="zh-CN" altLang="en-US" sz="1200" dirty="0">
                <a:solidFill>
                  <a:schemeClr val="tx1"/>
                </a:solidFill>
                <a:latin typeface="微软雅黑" panose="020B0503020204020204" pitchFamily="34" charset="-122"/>
                <a:ea typeface="微软雅黑" panose="020B0503020204020204" pitchFamily="34" charset="-122"/>
                <a:cs typeface="+mn-cs"/>
              </a:rPr>
              <a:t>，较去年同期分别增长了</a:t>
            </a:r>
            <a:r>
              <a:rPr lang="en-US" altLang="zh-CN" sz="1200" dirty="0">
                <a:solidFill>
                  <a:schemeClr val="tx1"/>
                </a:solidFill>
                <a:latin typeface="微软雅黑" panose="020B0503020204020204" pitchFamily="34" charset="-122"/>
                <a:ea typeface="微软雅黑" panose="020B0503020204020204" pitchFamily="34" charset="-122"/>
                <a:cs typeface="+mn-cs"/>
              </a:rPr>
              <a:t>0.4</a:t>
            </a:r>
            <a:r>
              <a:rPr lang="zh-CN" altLang="en-US" sz="1200" dirty="0">
                <a:solidFill>
                  <a:schemeClr val="tx1"/>
                </a:solidFill>
                <a:latin typeface="微软雅黑" panose="020B0503020204020204" pitchFamily="34" charset="-122"/>
                <a:ea typeface="微软雅黑" panose="020B0503020204020204" pitchFamily="34" charset="-122"/>
                <a:cs typeface="+mn-cs"/>
              </a:rPr>
              <a:t>和</a:t>
            </a:r>
            <a:r>
              <a:rPr lang="en-US" altLang="zh-CN" sz="1200" dirty="0">
                <a:solidFill>
                  <a:schemeClr val="tx1"/>
                </a:solidFill>
                <a:latin typeface="微软雅黑" panose="020B0503020204020204" pitchFamily="34" charset="-122"/>
                <a:ea typeface="微软雅黑" panose="020B0503020204020204" pitchFamily="34" charset="-122"/>
                <a:cs typeface="+mn-cs"/>
              </a:rPr>
              <a:t>0.8</a:t>
            </a:r>
            <a:r>
              <a:rPr lang="zh-CN" altLang="en-US" sz="1200" dirty="0">
                <a:solidFill>
                  <a:schemeClr val="tx1"/>
                </a:solidFill>
                <a:latin typeface="微软雅黑" panose="020B0503020204020204" pitchFamily="34" charset="-122"/>
                <a:ea typeface="微软雅黑" panose="020B0503020204020204" pitchFamily="34" charset="-122"/>
                <a:cs typeface="+mn-cs"/>
              </a:rPr>
              <a:t>个点。</a:t>
            </a:r>
            <a:endParaRPr lang="en-US" altLang="zh-CN" sz="1200" dirty="0">
              <a:solidFill>
                <a:schemeClr val="tx1"/>
              </a:solidFill>
              <a:latin typeface="微软雅黑" panose="020B0503020204020204" pitchFamily="34" charset="-122"/>
              <a:ea typeface="微软雅黑" panose="020B0503020204020204" pitchFamily="34" charset="-122"/>
              <a:cs typeface="+mn-cs"/>
            </a:endParaRPr>
          </a:p>
          <a:p>
            <a:pPr algn="l">
              <a:lnSpc>
                <a:spcPct val="200000"/>
              </a:lnSpc>
            </a:pP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万以上的车辆分别占，</a:t>
            </a:r>
            <a:r>
              <a:rPr lang="en-US" altLang="zh-CN" sz="1200" dirty="0">
                <a:latin typeface="微软雅黑" panose="020B0503020204020204" pitchFamily="34" charset="-122"/>
                <a:ea typeface="微软雅黑" panose="020B0503020204020204" pitchFamily="34" charset="-122"/>
              </a:rPr>
              <a:t>8.51%</a:t>
            </a:r>
            <a:r>
              <a:rPr lang="zh-CN" altLang="en-US" sz="1200" dirty="0">
                <a:latin typeface="微软雅黑" panose="020B0503020204020204" pitchFamily="34" charset="-122"/>
                <a:ea typeface="微软雅黑" panose="020B0503020204020204" pitchFamily="34" charset="-122"/>
              </a:rPr>
              <a:t>和</a:t>
            </a:r>
            <a:r>
              <a:rPr lang="en-US" altLang="zh-CN" sz="1200" dirty="0">
                <a:latin typeface="微软雅黑" panose="020B0503020204020204" pitchFamily="34" charset="-122"/>
                <a:ea typeface="微软雅黑" panose="020B0503020204020204" pitchFamily="34" charset="-122"/>
              </a:rPr>
              <a:t>2.51%</a:t>
            </a:r>
            <a:r>
              <a:rPr lang="zh-CN" altLang="en-US" sz="1200" dirty="0">
                <a:latin typeface="微软雅黑" panose="020B0503020204020204" pitchFamily="34" charset="-122"/>
                <a:ea typeface="微软雅黑" panose="020B0503020204020204" pitchFamily="34" charset="-122"/>
              </a:rPr>
              <a:t>，</a:t>
            </a:r>
            <a:r>
              <a:rPr lang="zh-CN" altLang="en-US" sz="1200" dirty="0">
                <a:solidFill>
                  <a:schemeClr val="tx1"/>
                </a:solidFill>
                <a:latin typeface="微软雅黑" panose="020B0503020204020204" pitchFamily="34" charset="-122"/>
                <a:ea typeface="微软雅黑" panose="020B0503020204020204" pitchFamily="34" charset="-122"/>
                <a:cs typeface="+mn-cs"/>
              </a:rPr>
              <a:t>较去年同期分别下降</a:t>
            </a:r>
            <a:r>
              <a:rPr lang="en-US" altLang="zh-CN" sz="1200" dirty="0">
                <a:latin typeface="微软雅黑" panose="020B0503020204020204" pitchFamily="34" charset="-122"/>
                <a:ea typeface="微软雅黑" panose="020B0503020204020204" pitchFamily="34" charset="-122"/>
              </a:rPr>
              <a:t>0.5</a:t>
            </a:r>
            <a:r>
              <a:rPr lang="zh-CN" altLang="en-US" sz="1200" dirty="0">
                <a:solidFill>
                  <a:schemeClr val="tx1"/>
                </a:solidFill>
                <a:latin typeface="微软雅黑" panose="020B0503020204020204" pitchFamily="34" charset="-122"/>
                <a:ea typeface="微软雅黑" panose="020B0503020204020204" pitchFamily="34" charset="-122"/>
                <a:cs typeface="+mn-cs"/>
              </a:rPr>
              <a:t>点。</a:t>
            </a:r>
            <a:endParaRPr lang="en-US" altLang="zh-CN" sz="1200" dirty="0">
              <a:solidFill>
                <a:schemeClr val="tx1"/>
              </a:solidFill>
              <a:latin typeface="微软雅黑" panose="020B0503020204020204" pitchFamily="34" charset="-122"/>
              <a:ea typeface="微软雅黑" panose="020B0503020204020204" pitchFamily="34" charset="-122"/>
              <a:cs typeface="+mn-cs"/>
            </a:endParaRPr>
          </a:p>
          <a:p>
            <a:pPr algn="l">
              <a:lnSpc>
                <a:spcPct val="200000"/>
              </a:lnSpc>
            </a:pPr>
            <a:r>
              <a:rPr lang="en-US" altLang="zh-CN" sz="1200" dirty="0">
                <a:solidFill>
                  <a:schemeClr val="tx1"/>
                </a:solidFill>
                <a:latin typeface="微软雅黑" panose="020B0503020204020204" pitchFamily="34" charset="-122"/>
                <a:ea typeface="微软雅黑" panose="020B0503020204020204" pitchFamily="34" charset="-122"/>
                <a:cs typeface="+mn-cs"/>
              </a:rPr>
              <a:t>8</a:t>
            </a:r>
            <a:r>
              <a:rPr lang="zh-CN" altLang="en-US" sz="1200" dirty="0">
                <a:solidFill>
                  <a:schemeClr val="tx1"/>
                </a:solidFill>
                <a:latin typeface="微软雅黑" panose="020B0503020204020204" pitchFamily="34" charset="-122"/>
                <a:ea typeface="微软雅黑" panose="020B0503020204020204" pitchFamily="34" charset="-122"/>
                <a:cs typeface="+mn-cs"/>
              </a:rPr>
              <a:t>万以内的车辆和去年同期相比变化不大，占整体份额的</a:t>
            </a:r>
            <a:r>
              <a:rPr lang="en-US" altLang="zh-CN" sz="1200" dirty="0">
                <a:solidFill>
                  <a:schemeClr val="tx1"/>
                </a:solidFill>
                <a:latin typeface="微软雅黑" panose="020B0503020204020204" pitchFamily="34" charset="-122"/>
                <a:ea typeface="微软雅黑" panose="020B0503020204020204" pitchFamily="34" charset="-122"/>
                <a:cs typeface="+mn-cs"/>
              </a:rPr>
              <a:t>73.4%</a:t>
            </a:r>
            <a:r>
              <a:rPr lang="zh-CN" altLang="en-US" sz="1200" dirty="0">
                <a:solidFill>
                  <a:schemeClr val="tx1"/>
                </a:solidFill>
                <a:latin typeface="微软雅黑" panose="020B0503020204020204" pitchFamily="34" charset="-122"/>
                <a:ea typeface="微软雅黑" panose="020B0503020204020204" pitchFamily="34" charset="-122"/>
                <a:cs typeface="+mn-cs"/>
              </a:rPr>
              <a:t>，小幅下降了</a:t>
            </a:r>
            <a:r>
              <a:rPr lang="en-US" altLang="zh-CN" sz="1200" dirty="0">
                <a:solidFill>
                  <a:schemeClr val="tx1"/>
                </a:solidFill>
                <a:latin typeface="微软雅黑" panose="020B0503020204020204" pitchFamily="34" charset="-122"/>
                <a:ea typeface="微软雅黑" panose="020B0503020204020204" pitchFamily="34" charset="-122"/>
                <a:cs typeface="+mn-cs"/>
              </a:rPr>
              <a:t>0.1</a:t>
            </a:r>
            <a:r>
              <a:rPr lang="zh-CN" altLang="en-US" sz="1200" dirty="0">
                <a:solidFill>
                  <a:schemeClr val="tx1"/>
                </a:solidFill>
                <a:latin typeface="微软雅黑" panose="020B0503020204020204" pitchFamily="34" charset="-122"/>
                <a:ea typeface="微软雅黑" panose="020B0503020204020204" pitchFamily="34" charset="-122"/>
                <a:cs typeface="+mn-cs"/>
              </a:rPr>
              <a:t>个点。</a:t>
            </a:r>
            <a:endParaRPr lang="en-US" altLang="zh-CN" sz="1200" dirty="0">
              <a:solidFill>
                <a:schemeClr val="tx1"/>
              </a:solidFill>
              <a:latin typeface="微软雅黑" panose="020B0503020204020204" pitchFamily="34" charset="-122"/>
              <a:ea typeface="微软雅黑" panose="020B0503020204020204" pitchFamily="34" charset="-122"/>
              <a:cs typeface="+mn-cs"/>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从价格分布上看，</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月份的二手车交易价格较去年同期整体有所下移，</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万以上的占比较去年同期有所下降。</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2023</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1-6</a:t>
            </a:r>
            <a:r>
              <a:rPr lang="zh-CN" altLang="en-US" sz="2000" b="1" dirty="0">
                <a:latin typeface="微软雅黑" panose="020B0503020204020204" pitchFamily="34" charset="-122"/>
                <a:ea typeface="微软雅黑" panose="020B0503020204020204" pitchFamily="34" charset="-122"/>
              </a:rPr>
              <a:t>月二手车交易价格区间分析</a:t>
            </a:r>
          </a:p>
        </p:txBody>
      </p:sp>
      <p:grpSp>
        <p:nvGrpSpPr>
          <p:cNvPr id="12" name="组合 11">
            <a:extLst>
              <a:ext uri="{FF2B5EF4-FFF2-40B4-BE49-F238E27FC236}">
                <a16:creationId xmlns:a16="http://schemas.microsoft.com/office/drawing/2014/main" id="{00000000-0008-0000-0300-000039000000}"/>
              </a:ext>
            </a:extLst>
          </p:cNvPr>
          <p:cNvGrpSpPr/>
          <p:nvPr/>
        </p:nvGrpSpPr>
        <p:grpSpPr>
          <a:xfrm>
            <a:off x="346745" y="1156996"/>
            <a:ext cx="8324504" cy="3253273"/>
            <a:chOff x="0" y="0"/>
            <a:chExt cx="8517172" cy="2876505"/>
          </a:xfrm>
        </p:grpSpPr>
        <p:grpSp>
          <p:nvGrpSpPr>
            <p:cNvPr id="13" name="组合 12">
              <a:extLst>
                <a:ext uri="{FF2B5EF4-FFF2-40B4-BE49-F238E27FC236}">
                  <a16:creationId xmlns:a16="http://schemas.microsoft.com/office/drawing/2014/main" id="{00000000-0008-0000-0300-00003A000000}"/>
                </a:ext>
              </a:extLst>
            </p:cNvPr>
            <p:cNvGrpSpPr/>
            <p:nvPr/>
          </p:nvGrpSpPr>
          <p:grpSpPr>
            <a:xfrm>
              <a:off x="0" y="560431"/>
              <a:ext cx="8517172" cy="2316074"/>
              <a:chOff x="0" y="560431"/>
              <a:chExt cx="8510335" cy="3219563"/>
            </a:xfrm>
          </p:grpSpPr>
          <p:graphicFrame>
            <p:nvGraphicFramePr>
              <p:cNvPr id="24" name="图表 23">
                <a:extLst>
                  <a:ext uri="{FF2B5EF4-FFF2-40B4-BE49-F238E27FC236}">
                    <a16:creationId xmlns:a16="http://schemas.microsoft.com/office/drawing/2014/main" id="{00000000-0008-0000-0300-00003E000000}"/>
                  </a:ext>
                </a:extLst>
              </p:cNvPr>
              <p:cNvGraphicFramePr>
                <a:graphicFrameLocks/>
              </p:cNvGraphicFramePr>
              <p:nvPr/>
            </p:nvGraphicFramePr>
            <p:xfrm>
              <a:off x="0" y="560431"/>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图表 24">
                <a:extLst>
                  <a:ext uri="{FF2B5EF4-FFF2-40B4-BE49-F238E27FC236}">
                    <a16:creationId xmlns:a16="http://schemas.microsoft.com/office/drawing/2014/main" id="{00000000-0008-0000-0300-00003F000000}"/>
                  </a:ext>
                </a:extLst>
              </p:cNvPr>
              <p:cNvGraphicFramePr>
                <a:graphicFrameLocks/>
              </p:cNvGraphicFramePr>
              <p:nvPr/>
            </p:nvGraphicFramePr>
            <p:xfrm>
              <a:off x="4305560" y="571973"/>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5" name="组合 14">
              <a:extLst>
                <a:ext uri="{FF2B5EF4-FFF2-40B4-BE49-F238E27FC236}">
                  <a16:creationId xmlns:a16="http://schemas.microsoft.com/office/drawing/2014/main" id="{00000000-0008-0000-0300-00003B000000}"/>
                </a:ext>
              </a:extLst>
            </p:cNvPr>
            <p:cNvGrpSpPr/>
            <p:nvPr/>
          </p:nvGrpSpPr>
          <p:grpSpPr>
            <a:xfrm>
              <a:off x="715294" y="0"/>
              <a:ext cx="7086584" cy="406447"/>
              <a:chOff x="715294" y="0"/>
              <a:chExt cx="6597730" cy="406447"/>
            </a:xfrm>
          </p:grpSpPr>
          <p:sp>
            <p:nvSpPr>
              <p:cNvPr id="16" name="文本框 4">
                <a:extLst>
                  <a:ext uri="{FF2B5EF4-FFF2-40B4-BE49-F238E27FC236}">
                    <a16:creationId xmlns:a16="http://schemas.microsoft.com/office/drawing/2014/main" id="{00000000-0008-0000-0300-00003C000000}"/>
                  </a:ext>
                </a:extLst>
              </p:cNvPr>
              <p:cNvSpPr txBox="1"/>
              <p:nvPr/>
            </p:nvSpPr>
            <p:spPr>
              <a:xfrm>
                <a:off x="715294" y="0"/>
                <a:ext cx="2585964" cy="38939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2023年1-6</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价格区间分布</a:t>
                </a:r>
              </a:p>
            </p:txBody>
          </p:sp>
          <p:sp>
            <p:nvSpPr>
              <p:cNvPr id="17" name="文本框 17">
                <a:extLst>
                  <a:ext uri="{FF2B5EF4-FFF2-40B4-BE49-F238E27FC236}">
                    <a16:creationId xmlns:a16="http://schemas.microsoft.com/office/drawing/2014/main" id="{00000000-0008-0000-0300-00003D000000}"/>
                  </a:ext>
                </a:extLst>
              </p:cNvPr>
              <p:cNvSpPr txBox="1"/>
              <p:nvPr/>
            </p:nvSpPr>
            <p:spPr>
              <a:xfrm>
                <a:off x="4727060" y="17053"/>
                <a:ext cx="2585964" cy="38939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2022年1-6</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价格区间分布</a:t>
                </a:r>
              </a:p>
            </p:txBody>
          </p:sp>
        </p:grpSp>
      </p:grpSp>
    </p:spTree>
    <p:extLst>
      <p:ext uri="{BB962C8B-B14F-4D97-AF65-F5344CB8AC3E}">
        <p14:creationId xmlns:p14="http://schemas.microsoft.com/office/powerpoint/2010/main" val="2258791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6</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195431" y="3516143"/>
            <a:ext cx="8753137" cy="3214663"/>
          </a:xfrm>
          <a:prstGeom prst="rect">
            <a:avLst/>
          </a:prstGeom>
          <a:noFill/>
        </p:spPr>
        <p:txBody>
          <a:bodyPr wrap="square" rtlCol="0">
            <a:spAutoFit/>
          </a:bodyPr>
          <a:lstStyle/>
          <a:p>
            <a:pPr indent="266700">
              <a:lnSpc>
                <a:spcPct val="150000"/>
              </a:lnSpc>
            </a:pPr>
            <a:r>
              <a:rPr lang="en-US" altLang="zh-CN" sz="1050" dirty="0">
                <a:latin typeface="微软雅黑" panose="020B0503020204020204" pitchFamily="34" charset="-122"/>
                <a:ea typeface="微软雅黑" panose="020B0503020204020204" pitchFamily="34" charset="-122"/>
              </a:rPr>
              <a:t>2023</a:t>
            </a:r>
            <a:r>
              <a:rPr lang="zh-CN" altLang="en-US" sz="1050" dirty="0">
                <a:latin typeface="微软雅黑" panose="020B0503020204020204" pitchFamily="34" charset="-122"/>
                <a:ea typeface="微软雅黑" panose="020B0503020204020204" pitchFamily="34" charset="-122"/>
              </a:rPr>
              <a:t>年</a:t>
            </a:r>
            <a:r>
              <a:rPr lang="en-US" altLang="zh-CN" sz="1050" dirty="0">
                <a:latin typeface="微软雅黑" panose="020B0503020204020204" pitchFamily="34" charset="-122"/>
                <a:ea typeface="微软雅黑" panose="020B0503020204020204" pitchFamily="34" charset="-122"/>
              </a:rPr>
              <a:t>6</a:t>
            </a:r>
            <a:r>
              <a:rPr lang="zh-CN" altLang="en-US" sz="1050" dirty="0">
                <a:latin typeface="微软雅黑" panose="020B0503020204020204" pitchFamily="34" charset="-122"/>
                <a:ea typeface="微软雅黑" panose="020B0503020204020204" pitchFamily="34" charset="-122"/>
              </a:rPr>
              <a:t>月，全国六大区中华东、西北地区环比</a:t>
            </a:r>
            <a:r>
              <a:rPr lang="en-US" altLang="zh-CN" sz="1050" dirty="0">
                <a:latin typeface="微软雅黑" panose="020B0503020204020204" pitchFamily="34" charset="-122"/>
                <a:ea typeface="微软雅黑" panose="020B0503020204020204" pitchFamily="34" charset="-122"/>
              </a:rPr>
              <a:t>5</a:t>
            </a:r>
            <a:r>
              <a:rPr lang="zh-CN" altLang="en-US" sz="1050" dirty="0">
                <a:latin typeface="微软雅黑" panose="020B0503020204020204" pitchFamily="34" charset="-122"/>
                <a:ea typeface="微软雅黑" panose="020B0503020204020204" pitchFamily="34" charset="-122"/>
              </a:rPr>
              <a:t>月有所下降，其他各区域均有不同程度的增长。</a:t>
            </a:r>
            <a:endParaRPr lang="en-US" altLang="zh-CN"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dirty="0">
                <a:latin typeface="微软雅黑" panose="020B0503020204020204" pitchFamily="34" charset="-122"/>
                <a:ea typeface="微软雅黑" panose="020B0503020204020204" pitchFamily="34" charset="-122"/>
              </a:rPr>
              <a:t>华东地区环比出现小幅下降，二手车交易量为</a:t>
            </a:r>
            <a:r>
              <a:rPr lang="en-US" altLang="zh-CN" sz="1050" dirty="0">
                <a:latin typeface="微软雅黑" panose="020B0503020204020204" pitchFamily="34" charset="-122"/>
                <a:ea typeface="微软雅黑" panose="020B0503020204020204" pitchFamily="34" charset="-122"/>
              </a:rPr>
              <a:t>44.18</a:t>
            </a:r>
            <a:r>
              <a:rPr lang="zh-CN" altLang="en-US" sz="1050" dirty="0">
                <a:latin typeface="微软雅黑" panose="020B0503020204020204" pitchFamily="34" charset="-122"/>
                <a:ea typeface="微软雅黑" panose="020B0503020204020204" pitchFamily="34" charset="-122"/>
              </a:rPr>
              <a:t>万辆，环比下降了</a:t>
            </a:r>
            <a:r>
              <a:rPr lang="en-US" altLang="zh-CN" sz="1050" dirty="0">
                <a:latin typeface="微软雅黑" panose="020B0503020204020204" pitchFamily="34" charset="-122"/>
                <a:ea typeface="微软雅黑" panose="020B0503020204020204" pitchFamily="34" charset="-122"/>
              </a:rPr>
              <a:t>0.2</a:t>
            </a:r>
            <a:r>
              <a:rPr lang="zh-CN" altLang="en-US" sz="1050" dirty="0">
                <a:latin typeface="微软雅黑" panose="020B0503020204020204" pitchFamily="34" charset="-122"/>
                <a:ea typeface="微软雅黑" panose="020B0503020204020204" pitchFamily="34" charset="-122"/>
              </a:rPr>
              <a:t>个点，交易量减少了</a:t>
            </a:r>
            <a:r>
              <a:rPr lang="en-US" altLang="zh-CN" sz="1050" dirty="0">
                <a:latin typeface="微软雅黑" panose="020B0503020204020204" pitchFamily="34" charset="-122"/>
                <a:ea typeface="微软雅黑" panose="020B0503020204020204" pitchFamily="34" charset="-122"/>
              </a:rPr>
              <a:t>0.1</a:t>
            </a:r>
            <a:r>
              <a:rPr lang="zh-CN" altLang="en-US" sz="1050" dirty="0">
                <a:latin typeface="微软雅黑" panose="020B0503020204020204" pitchFamily="34" charset="-122"/>
                <a:ea typeface="微软雅黑" panose="020B0503020204020204" pitchFamily="34" charset="-122"/>
              </a:rPr>
              <a:t>万辆，其中降幅最为明显的是江西，环比下降了</a:t>
            </a:r>
            <a:r>
              <a:rPr lang="en-US" altLang="zh-CN" sz="1050" dirty="0">
                <a:latin typeface="微软雅黑" panose="020B0503020204020204" pitchFamily="34" charset="-122"/>
                <a:ea typeface="微软雅黑" panose="020B0503020204020204" pitchFamily="34" charset="-122"/>
              </a:rPr>
              <a:t>12%</a:t>
            </a:r>
            <a:r>
              <a:rPr lang="zh-CN" altLang="en-US" sz="1050" dirty="0">
                <a:latin typeface="微软雅黑" panose="020B0503020204020204" pitchFamily="34" charset="-122"/>
                <a:ea typeface="微软雅黑" panose="020B0503020204020204" pitchFamily="34" charset="-122"/>
              </a:rPr>
              <a:t>，另外上海、江苏、福建分别下降了</a:t>
            </a:r>
            <a:r>
              <a:rPr lang="en-US" altLang="zh-CN" sz="1050" dirty="0">
                <a:latin typeface="微软雅黑" panose="020B0503020204020204" pitchFamily="34" charset="-122"/>
                <a:ea typeface="微软雅黑" panose="020B0503020204020204" pitchFamily="34" charset="-122"/>
              </a:rPr>
              <a:t>1.9%</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2.3%</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3.8%</a:t>
            </a:r>
            <a:r>
              <a:rPr lang="zh-CN" altLang="en-US" sz="1050" dirty="0">
                <a:latin typeface="微软雅黑" panose="020B0503020204020204" pitchFamily="34" charset="-122"/>
                <a:ea typeface="微软雅黑" panose="020B0503020204020204" pitchFamily="34" charset="-122"/>
              </a:rPr>
              <a:t>。华东地区中交易规模最大的浙江、山东两省本月分别增长了</a:t>
            </a:r>
            <a:r>
              <a:rPr lang="en-US" altLang="zh-CN" sz="1050" dirty="0">
                <a:latin typeface="微软雅黑" panose="020B0503020204020204" pitchFamily="34" charset="-122"/>
                <a:ea typeface="微软雅黑" panose="020B0503020204020204" pitchFamily="34" charset="-122"/>
              </a:rPr>
              <a:t>1.8%</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3%</a:t>
            </a:r>
            <a:r>
              <a:rPr lang="zh-CN" altLang="en-US" sz="1050" dirty="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dirty="0">
                <a:latin typeface="微软雅黑" panose="020B0503020204020204" pitchFamily="34" charset="-122"/>
                <a:ea typeface="微软雅黑" panose="020B0503020204020204" pitchFamily="34" charset="-122"/>
              </a:rPr>
              <a:t>中南地区本月表现最好，二手车交易量为</a:t>
            </a:r>
            <a:r>
              <a:rPr lang="en-US" altLang="zh-CN" sz="1050" dirty="0">
                <a:latin typeface="微软雅黑" panose="020B0503020204020204" pitchFamily="34" charset="-122"/>
                <a:ea typeface="微软雅黑" panose="020B0503020204020204" pitchFamily="34" charset="-122"/>
              </a:rPr>
              <a:t>46.77</a:t>
            </a:r>
            <a:r>
              <a:rPr lang="zh-CN" altLang="en-US" sz="1050" dirty="0">
                <a:latin typeface="微软雅黑" panose="020B0503020204020204" pitchFamily="34" charset="-122"/>
                <a:ea typeface="微软雅黑" panose="020B0503020204020204" pitchFamily="34" charset="-122"/>
              </a:rPr>
              <a:t>万辆，环比增长</a:t>
            </a:r>
            <a:r>
              <a:rPr lang="en-US" altLang="zh-CN" sz="1050" dirty="0">
                <a:latin typeface="微软雅黑" panose="020B0503020204020204" pitchFamily="34" charset="-122"/>
                <a:ea typeface="微软雅黑" panose="020B0503020204020204" pitchFamily="34" charset="-122"/>
              </a:rPr>
              <a:t>7.8%</a:t>
            </a:r>
            <a:r>
              <a:rPr lang="zh-CN" altLang="en-US" sz="1050" dirty="0">
                <a:latin typeface="微软雅黑" panose="020B0503020204020204" pitchFamily="34" charset="-122"/>
                <a:ea typeface="微软雅黑" panose="020B0503020204020204" pitchFamily="34" charset="-122"/>
              </a:rPr>
              <a:t>，交易量增加了</a:t>
            </a:r>
            <a:r>
              <a:rPr lang="en-US" altLang="zh-CN" sz="1050" dirty="0">
                <a:latin typeface="微软雅黑" panose="020B0503020204020204" pitchFamily="34" charset="-122"/>
                <a:ea typeface="微软雅黑" panose="020B0503020204020204" pitchFamily="34" charset="-122"/>
              </a:rPr>
              <a:t>3.4</a:t>
            </a:r>
            <a:r>
              <a:rPr lang="zh-CN" altLang="en-US" sz="1050" dirty="0">
                <a:latin typeface="微软雅黑" panose="020B0503020204020204" pitchFamily="34" charset="-122"/>
                <a:ea typeface="微软雅黑" panose="020B0503020204020204" pitchFamily="34" charset="-122"/>
              </a:rPr>
              <a:t>万辆。湖南、湖北两省本月均有两位数的增速，环比增长了</a:t>
            </a:r>
            <a:r>
              <a:rPr lang="en-US" altLang="zh-CN" sz="1050" dirty="0">
                <a:latin typeface="微软雅黑" panose="020B0503020204020204" pitchFamily="34" charset="-122"/>
                <a:ea typeface="微软雅黑" panose="020B0503020204020204" pitchFamily="34" charset="-122"/>
              </a:rPr>
              <a:t>15.3%</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17%</a:t>
            </a:r>
            <a:r>
              <a:rPr lang="zh-CN" altLang="en-US" sz="1050" dirty="0">
                <a:latin typeface="微软雅黑" panose="020B0503020204020204" pitchFamily="34" charset="-122"/>
                <a:ea typeface="微软雅黑" panose="020B0503020204020204" pitchFamily="34" charset="-122"/>
              </a:rPr>
              <a:t>。其中二手车交易最为活跃的广东省本月也有明显的增长，环比增长了</a:t>
            </a:r>
            <a:r>
              <a:rPr lang="en-US" altLang="zh-CN" sz="1050" dirty="0">
                <a:latin typeface="微软雅黑" panose="020B0503020204020204" pitchFamily="34" charset="-122"/>
                <a:ea typeface="微软雅黑" panose="020B0503020204020204" pitchFamily="34" charset="-122"/>
              </a:rPr>
              <a:t>9.1%</a:t>
            </a:r>
            <a:r>
              <a:rPr lang="zh-CN" altLang="en-US" sz="1050" dirty="0">
                <a:latin typeface="微软雅黑" panose="020B0503020204020204" pitchFamily="34" charset="-122"/>
                <a:ea typeface="微软雅黑" panose="020B0503020204020204" pitchFamily="34" charset="-122"/>
              </a:rPr>
              <a:t>，广西本月出现了小幅下降，环比</a:t>
            </a:r>
            <a:r>
              <a:rPr lang="en-US" altLang="zh-CN" sz="1050" dirty="0">
                <a:latin typeface="微软雅黑" panose="020B0503020204020204" pitchFamily="34" charset="-122"/>
                <a:ea typeface="微软雅黑" panose="020B0503020204020204" pitchFamily="34" charset="-122"/>
              </a:rPr>
              <a:t>5</a:t>
            </a:r>
            <a:r>
              <a:rPr lang="zh-CN" altLang="en-US" sz="1050" dirty="0">
                <a:latin typeface="微软雅黑" panose="020B0503020204020204" pitchFamily="34" charset="-122"/>
                <a:ea typeface="微软雅黑" panose="020B0503020204020204" pitchFamily="34" charset="-122"/>
              </a:rPr>
              <a:t>月份下降了</a:t>
            </a:r>
            <a:r>
              <a:rPr lang="en-US" altLang="zh-CN" sz="1050" dirty="0">
                <a:latin typeface="微软雅黑" panose="020B0503020204020204" pitchFamily="34" charset="-122"/>
                <a:ea typeface="微软雅黑" panose="020B0503020204020204" pitchFamily="34" charset="-122"/>
              </a:rPr>
              <a:t>6.8%</a:t>
            </a:r>
            <a:r>
              <a:rPr lang="zh-CN" altLang="en-US" sz="1050" dirty="0">
                <a:latin typeface="微软雅黑" panose="020B0503020204020204" pitchFamily="34" charset="-122"/>
                <a:ea typeface="微软雅黑" panose="020B0503020204020204" pitchFamily="34" charset="-122"/>
              </a:rPr>
              <a:t>。</a:t>
            </a:r>
          </a:p>
          <a:p>
            <a:pPr indent="266700">
              <a:lnSpc>
                <a:spcPct val="150000"/>
              </a:lnSpc>
            </a:pPr>
            <a:r>
              <a:rPr lang="zh-CN" altLang="en-US" sz="1050" dirty="0">
                <a:latin typeface="微软雅黑" panose="020B0503020204020204" pitchFamily="34" charset="-122"/>
                <a:ea typeface="微软雅黑" panose="020B0503020204020204" pitchFamily="34" charset="-122"/>
              </a:rPr>
              <a:t>华北地区二手车交易量为</a:t>
            </a:r>
            <a:r>
              <a:rPr lang="en-US" altLang="zh-CN" sz="1050" dirty="0">
                <a:latin typeface="微软雅黑" panose="020B0503020204020204" pitchFamily="34" charset="-122"/>
                <a:ea typeface="微软雅黑" panose="020B0503020204020204" pitchFamily="34" charset="-122"/>
              </a:rPr>
              <a:t>20.96</a:t>
            </a:r>
            <a:r>
              <a:rPr lang="zh-CN" altLang="en-US" sz="1050" dirty="0">
                <a:latin typeface="微软雅黑" panose="020B0503020204020204" pitchFamily="34" charset="-122"/>
                <a:ea typeface="微软雅黑" panose="020B0503020204020204" pitchFamily="34" charset="-122"/>
              </a:rPr>
              <a:t>万辆，环比增长</a:t>
            </a:r>
            <a:r>
              <a:rPr lang="en-US" altLang="zh-CN" sz="1050" dirty="0">
                <a:latin typeface="微软雅黑" panose="020B0503020204020204" pitchFamily="34" charset="-122"/>
                <a:ea typeface="微软雅黑" panose="020B0503020204020204" pitchFamily="34" charset="-122"/>
              </a:rPr>
              <a:t>3.4%</a:t>
            </a:r>
            <a:r>
              <a:rPr lang="zh-CN" altLang="en-US" sz="1050" dirty="0">
                <a:latin typeface="微软雅黑" panose="020B0503020204020204" pitchFamily="34" charset="-122"/>
                <a:ea typeface="微软雅黑" panose="020B0503020204020204" pitchFamily="34" charset="-122"/>
              </a:rPr>
              <a:t>。山西、天津本月增速较快，环比增长了</a:t>
            </a:r>
            <a:r>
              <a:rPr lang="en-US" altLang="zh-CN" sz="1050" dirty="0">
                <a:latin typeface="微软雅黑" panose="020B0503020204020204" pitchFamily="34" charset="-122"/>
                <a:ea typeface="微软雅黑" panose="020B0503020204020204" pitchFamily="34" charset="-122"/>
              </a:rPr>
              <a:t>17.5%</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9.5%</a:t>
            </a:r>
            <a:r>
              <a:rPr lang="zh-CN" altLang="en-US" sz="1050" dirty="0">
                <a:latin typeface="微软雅黑" panose="020B0503020204020204" pitchFamily="34" charset="-122"/>
                <a:ea typeface="微软雅黑" panose="020B0503020204020204" pitchFamily="34" charset="-122"/>
              </a:rPr>
              <a:t>。北京、河北两省略有小幅的增长，内蒙古下降了</a:t>
            </a:r>
            <a:r>
              <a:rPr lang="en-US" altLang="zh-CN" sz="1050" dirty="0">
                <a:latin typeface="微软雅黑" panose="020B0503020204020204" pitchFamily="34" charset="-122"/>
                <a:ea typeface="微软雅黑" panose="020B0503020204020204" pitchFamily="34" charset="-122"/>
              </a:rPr>
              <a:t>6.5%</a:t>
            </a:r>
            <a:r>
              <a:rPr lang="zh-CN" altLang="en-US" sz="1050" dirty="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dirty="0">
                <a:latin typeface="微软雅黑" panose="020B0503020204020204" pitchFamily="34" charset="-122"/>
                <a:ea typeface="微软雅黑" panose="020B0503020204020204" pitchFamily="34" charset="-122"/>
              </a:rPr>
              <a:t>西南地区与上月基本持平，环比微增了</a:t>
            </a:r>
            <a:r>
              <a:rPr lang="en-US" altLang="zh-CN" sz="1050" dirty="0">
                <a:latin typeface="微软雅黑" panose="020B0503020204020204" pitchFamily="34" charset="-122"/>
                <a:ea typeface="微软雅黑" panose="020B0503020204020204" pitchFamily="34" charset="-122"/>
              </a:rPr>
              <a:t>0.1%</a:t>
            </a:r>
            <a:r>
              <a:rPr lang="zh-CN" altLang="en-US" sz="1050" dirty="0">
                <a:latin typeface="微软雅黑" panose="020B0503020204020204" pitchFamily="34" charset="-122"/>
                <a:ea typeface="微软雅黑" panose="020B0503020204020204" pitchFamily="34" charset="-122"/>
              </a:rPr>
              <a:t>，二手车交易量为</a:t>
            </a:r>
            <a:r>
              <a:rPr lang="en-US" altLang="zh-CN" sz="1050" dirty="0">
                <a:latin typeface="微软雅黑" panose="020B0503020204020204" pitchFamily="34" charset="-122"/>
                <a:ea typeface="微软雅黑" panose="020B0503020204020204" pitchFamily="34" charset="-122"/>
              </a:rPr>
              <a:t>24.17</a:t>
            </a:r>
            <a:r>
              <a:rPr lang="zh-CN" altLang="en-US" sz="1050" dirty="0">
                <a:latin typeface="微软雅黑" panose="020B0503020204020204" pitchFamily="34" charset="-122"/>
                <a:ea typeface="微软雅黑" panose="020B0503020204020204" pitchFamily="34" charset="-122"/>
              </a:rPr>
              <a:t>万辆。贵州、重庆表现最好，较上月分别增长了</a:t>
            </a:r>
            <a:r>
              <a:rPr lang="en-US" altLang="zh-CN" sz="1050" dirty="0">
                <a:latin typeface="微软雅黑" panose="020B0503020204020204" pitchFamily="34" charset="-122"/>
                <a:ea typeface="微软雅黑" panose="020B0503020204020204" pitchFamily="34" charset="-122"/>
              </a:rPr>
              <a:t>9.5%</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11.1%</a:t>
            </a:r>
            <a:r>
              <a:rPr lang="zh-CN" altLang="en-US" sz="1050" dirty="0">
                <a:latin typeface="微软雅黑" panose="020B0503020204020204" pitchFamily="34" charset="-122"/>
                <a:ea typeface="微软雅黑" panose="020B0503020204020204" pitchFamily="34" charset="-122"/>
              </a:rPr>
              <a:t>。四川下降较为明显，环比下降了</a:t>
            </a:r>
            <a:r>
              <a:rPr lang="en-US" altLang="zh-CN" sz="1050" dirty="0">
                <a:latin typeface="微软雅黑" panose="020B0503020204020204" pitchFamily="34" charset="-122"/>
                <a:ea typeface="微软雅黑" panose="020B0503020204020204" pitchFamily="34" charset="-122"/>
              </a:rPr>
              <a:t>6%</a:t>
            </a:r>
            <a:r>
              <a:rPr lang="zh-CN" altLang="en-US" sz="1050" dirty="0">
                <a:latin typeface="微软雅黑" panose="020B0503020204020204" pitchFamily="34" charset="-122"/>
                <a:ea typeface="微软雅黑" panose="020B0503020204020204" pitchFamily="34" charset="-122"/>
              </a:rPr>
              <a:t>。</a:t>
            </a:r>
          </a:p>
          <a:p>
            <a:pPr indent="266700">
              <a:lnSpc>
                <a:spcPct val="150000"/>
              </a:lnSpc>
            </a:pPr>
            <a:r>
              <a:rPr lang="zh-CN" altLang="en-US" sz="1050" dirty="0">
                <a:latin typeface="微软雅黑" panose="020B0503020204020204" pitchFamily="34" charset="-122"/>
                <a:ea typeface="微软雅黑" panose="020B0503020204020204" pitchFamily="34" charset="-122"/>
              </a:rPr>
              <a:t>东北地区环比增长</a:t>
            </a:r>
            <a:r>
              <a:rPr lang="en-US" altLang="zh-CN" sz="1050" dirty="0">
                <a:latin typeface="微软雅黑" panose="020B0503020204020204" pitchFamily="34" charset="-122"/>
                <a:ea typeface="微软雅黑" panose="020B0503020204020204" pitchFamily="34" charset="-122"/>
              </a:rPr>
              <a:t>0.9%</a:t>
            </a:r>
            <a:r>
              <a:rPr lang="zh-CN" altLang="en-US" sz="1050" dirty="0">
                <a:latin typeface="微软雅黑" panose="020B0503020204020204" pitchFamily="34" charset="-122"/>
                <a:ea typeface="微软雅黑" panose="020B0503020204020204" pitchFamily="34" charset="-122"/>
              </a:rPr>
              <a:t>，二手车交易量为</a:t>
            </a:r>
            <a:r>
              <a:rPr lang="en-US" altLang="zh-CN" sz="1050" dirty="0">
                <a:latin typeface="微软雅黑" panose="020B0503020204020204" pitchFamily="34" charset="-122"/>
                <a:ea typeface="微软雅黑" panose="020B0503020204020204" pitchFamily="34" charset="-122"/>
              </a:rPr>
              <a:t>10.96</a:t>
            </a:r>
            <a:r>
              <a:rPr lang="zh-CN" altLang="en-US" sz="1050" dirty="0">
                <a:latin typeface="微软雅黑" panose="020B0503020204020204" pitchFamily="34" charset="-122"/>
                <a:ea typeface="微软雅黑" panose="020B0503020204020204" pitchFamily="34" charset="-122"/>
              </a:rPr>
              <a:t>万辆。主要是靠辽宁省的带动，辽宁本月增长明显，较</a:t>
            </a:r>
            <a:r>
              <a:rPr lang="en-US" altLang="zh-CN" sz="1050" dirty="0">
                <a:latin typeface="微软雅黑" panose="020B0503020204020204" pitchFamily="34" charset="-122"/>
                <a:ea typeface="微软雅黑" panose="020B0503020204020204" pitchFamily="34" charset="-122"/>
              </a:rPr>
              <a:t>5</a:t>
            </a:r>
            <a:r>
              <a:rPr lang="zh-CN" altLang="en-US" sz="1050" dirty="0">
                <a:latin typeface="微软雅黑" panose="020B0503020204020204" pitchFamily="34" charset="-122"/>
                <a:ea typeface="微软雅黑" panose="020B0503020204020204" pitchFamily="34" charset="-122"/>
              </a:rPr>
              <a:t>月份增长了</a:t>
            </a:r>
            <a:r>
              <a:rPr lang="en-US" altLang="zh-CN" sz="1050" dirty="0">
                <a:latin typeface="微软雅黑" panose="020B0503020204020204" pitchFamily="34" charset="-122"/>
                <a:ea typeface="微软雅黑" panose="020B0503020204020204" pitchFamily="34" charset="-122"/>
              </a:rPr>
              <a:t>19.5%</a:t>
            </a:r>
            <a:r>
              <a:rPr lang="zh-CN" altLang="en-US" sz="1050" dirty="0">
                <a:latin typeface="微软雅黑" panose="020B0503020204020204" pitchFamily="34" charset="-122"/>
                <a:ea typeface="微软雅黑" panose="020B0503020204020204" pitchFamily="34" charset="-122"/>
              </a:rPr>
              <a:t>。吉林省本月出现比较明显的下降，环比下降了</a:t>
            </a:r>
            <a:r>
              <a:rPr lang="en-US" altLang="zh-CN" sz="1050" dirty="0">
                <a:latin typeface="微软雅黑" panose="020B0503020204020204" pitchFamily="34" charset="-122"/>
                <a:ea typeface="微软雅黑" panose="020B0503020204020204" pitchFamily="34" charset="-122"/>
              </a:rPr>
              <a:t>14.5%</a:t>
            </a:r>
            <a:r>
              <a:rPr lang="zh-CN" altLang="en-US" sz="1050" dirty="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dirty="0">
                <a:latin typeface="微软雅黑" panose="020B0503020204020204" pitchFamily="34" charset="-122"/>
                <a:ea typeface="微软雅黑" panose="020B0503020204020204" pitchFamily="34" charset="-122"/>
              </a:rPr>
              <a:t>西北地区是本月降幅最大的区域，环比下降了</a:t>
            </a:r>
            <a:r>
              <a:rPr lang="en-US" altLang="zh-CN" sz="1050" dirty="0">
                <a:latin typeface="微软雅黑" panose="020B0503020204020204" pitchFamily="34" charset="-122"/>
                <a:ea typeface="微软雅黑" panose="020B0503020204020204" pitchFamily="34" charset="-122"/>
              </a:rPr>
              <a:t>6.3%</a:t>
            </a:r>
            <a:r>
              <a:rPr lang="zh-CN" altLang="en-US" sz="1050" dirty="0">
                <a:latin typeface="微软雅黑" panose="020B0503020204020204" pitchFamily="34" charset="-122"/>
                <a:ea typeface="微软雅黑" panose="020B0503020204020204" pitchFamily="34" charset="-122"/>
              </a:rPr>
              <a:t>，二手车交易量</a:t>
            </a:r>
            <a:r>
              <a:rPr lang="en-US" altLang="zh-CN" sz="1050" dirty="0">
                <a:latin typeface="微软雅黑" panose="020B0503020204020204" pitchFamily="34" charset="-122"/>
                <a:ea typeface="微软雅黑" panose="020B0503020204020204" pitchFamily="34" charset="-122"/>
              </a:rPr>
              <a:t>6.30</a:t>
            </a:r>
            <a:r>
              <a:rPr lang="zh-CN" altLang="en-US" sz="1050" dirty="0">
                <a:latin typeface="微软雅黑" panose="020B0503020204020204" pitchFamily="34" charset="-122"/>
                <a:ea typeface="微软雅黑" panose="020B0503020204020204" pitchFamily="34" charset="-122"/>
              </a:rPr>
              <a:t>万辆。本月陕、甘、宁以及新疆都出现了明显下降。</a:t>
            </a:r>
          </a:p>
        </p:txBody>
      </p:sp>
      <p:graphicFrame>
        <p:nvGraphicFramePr>
          <p:cNvPr id="105" name="图表 104">
            <a:extLst>
              <a:ext uri="{FF2B5EF4-FFF2-40B4-BE49-F238E27FC236}">
                <a16:creationId xmlns:a16="http://schemas.microsoft.com/office/drawing/2014/main" id="{00000000-0008-0000-0100-000034000000}"/>
              </a:ext>
            </a:extLst>
          </p:cNvPr>
          <p:cNvGraphicFramePr>
            <a:graphicFrameLocks/>
          </p:cNvGraphicFramePr>
          <p:nvPr/>
        </p:nvGraphicFramePr>
        <p:xfrm>
          <a:off x="4737382" y="1526242"/>
          <a:ext cx="4291157" cy="1298799"/>
        </p:xfrm>
        <a:graphic>
          <a:graphicData uri="http://schemas.openxmlformats.org/drawingml/2006/chart">
            <c:chart xmlns:c="http://schemas.openxmlformats.org/drawingml/2006/chart" xmlns:r="http://schemas.openxmlformats.org/officeDocument/2006/relationships" r:id="rId3"/>
          </a:graphicData>
        </a:graphic>
      </p:graphicFrame>
      <p:grpSp>
        <p:nvGrpSpPr>
          <p:cNvPr id="113" name="组合 112">
            <a:extLst>
              <a:ext uri="{FF2B5EF4-FFF2-40B4-BE49-F238E27FC236}">
                <a16:creationId xmlns:a16="http://schemas.microsoft.com/office/drawing/2014/main" id="{C5315345-7D30-4641-9715-3322F95DD5FE}"/>
              </a:ext>
            </a:extLst>
          </p:cNvPr>
          <p:cNvGrpSpPr/>
          <p:nvPr/>
        </p:nvGrpSpPr>
        <p:grpSpPr>
          <a:xfrm>
            <a:off x="1008538" y="1060689"/>
            <a:ext cx="3085396" cy="2441579"/>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4" name="图表 3">
            <a:extLst>
              <a:ext uri="{FF2B5EF4-FFF2-40B4-BE49-F238E27FC236}">
                <a16:creationId xmlns:a16="http://schemas.microsoft.com/office/drawing/2014/main" id="{00000000-0008-0000-0200-0000BD000000}"/>
              </a:ext>
            </a:extLst>
          </p:cNvPr>
          <p:cNvGraphicFramePr>
            <a:graphicFrameLocks/>
          </p:cNvGraphicFramePr>
          <p:nvPr/>
        </p:nvGraphicFramePr>
        <p:xfrm>
          <a:off x="4950142" y="1060689"/>
          <a:ext cx="3756354" cy="235900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525473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2023</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497849" y="5390175"/>
            <a:ext cx="8480807" cy="377411"/>
          </a:xfrm>
          <a:prstGeom prst="rect">
            <a:avLst/>
          </a:prstGeom>
        </p:spPr>
        <p:txBody>
          <a:bodyPr wrap="square">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6</a:t>
            </a:r>
            <a:r>
              <a:rPr lang="zh-CN" altLang="en-US" sz="1400">
                <a:latin typeface="微软雅黑" panose="020B0503020204020204" pitchFamily="34" charset="-122"/>
                <a:ea typeface="微软雅黑" panose="020B0503020204020204" pitchFamily="34" charset="-122"/>
              </a:rPr>
              <a:t>月份</a:t>
            </a:r>
            <a:r>
              <a:rPr lang="zh-CN" altLang="en-US" sz="1400" dirty="0">
                <a:latin typeface="微软雅黑" panose="020B0503020204020204" pitchFamily="34" charset="-122"/>
                <a:ea typeface="微软雅黑" panose="020B0503020204020204" pitchFamily="34" charset="-122"/>
              </a:rPr>
              <a:t>，二手车</a:t>
            </a:r>
            <a:r>
              <a:rPr lang="zh-CN" altLang="en-US" sz="1400">
                <a:latin typeface="微软雅黑" panose="020B0503020204020204" pitchFamily="34" charset="-122"/>
                <a:ea typeface="微软雅黑" panose="020B0503020204020204" pitchFamily="34" charset="-122"/>
              </a:rPr>
              <a:t>交易均价持续回升，较</a:t>
            </a:r>
            <a:r>
              <a:rPr lang="en-US" altLang="zh-CN" sz="1400" dirty="0">
                <a:latin typeface="微软雅黑" panose="020B0503020204020204" pitchFamily="34" charset="-122"/>
                <a:ea typeface="微软雅黑" panose="020B0503020204020204" pitchFamily="34" charset="-122"/>
              </a:rPr>
              <a:t>5</a:t>
            </a:r>
            <a:r>
              <a:rPr lang="zh-CN" altLang="en-US" sz="1400">
                <a:latin typeface="微软雅黑" panose="020B0503020204020204" pitchFamily="34" charset="-122"/>
                <a:ea typeface="微软雅黑" panose="020B0503020204020204" pitchFamily="34" charset="-122"/>
              </a:rPr>
              <a:t>月增加了</a:t>
            </a:r>
            <a:r>
              <a:rPr lang="en-US" altLang="zh-CN" sz="1400">
                <a:latin typeface="微软雅黑" panose="020B0503020204020204" pitchFamily="34" charset="-122"/>
                <a:ea typeface="微软雅黑" panose="020B0503020204020204" pitchFamily="34" charset="-122"/>
              </a:rPr>
              <a:t>0.12</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元，较去年同期</a:t>
            </a:r>
            <a:r>
              <a:rPr lang="zh-CN" altLang="en-US" sz="1400">
                <a:latin typeface="微软雅黑" panose="020B0503020204020204" pitchFamily="34" charset="-122"/>
                <a:ea typeface="微软雅黑" panose="020B0503020204020204" pitchFamily="34" charset="-122"/>
              </a:rPr>
              <a:t>下降了</a:t>
            </a:r>
            <a:r>
              <a:rPr lang="en-US" altLang="zh-CN" sz="1400">
                <a:latin typeface="微软雅黑" panose="020B0503020204020204" pitchFamily="34" charset="-122"/>
                <a:ea typeface="微软雅黑" panose="020B0503020204020204" pitchFamily="34" charset="-122"/>
              </a:rPr>
              <a:t>0.42</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4218257931"/>
              </p:ext>
            </p:extLst>
          </p:nvPr>
        </p:nvGraphicFramePr>
        <p:xfrm>
          <a:off x="303666" y="1188153"/>
          <a:ext cx="8536668" cy="42020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6</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6</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525443" y="4968607"/>
            <a:ext cx="8321711" cy="458202"/>
          </a:xfrm>
          <a:prstGeom prst="rect">
            <a:avLst/>
          </a:prstGeom>
          <a:noFill/>
        </p:spPr>
        <p:txBody>
          <a:bodyPr wrap="square" rtlCol="0">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6</a:t>
            </a:r>
            <a:r>
              <a:rPr lang="zh-CN" altLang="en-US" sz="1400">
                <a:solidFill>
                  <a:prstClr val="black"/>
                </a:solidFill>
                <a:latin typeface="微软雅黑" panose="020B0503020204020204" pitchFamily="34" charset="-122"/>
                <a:ea typeface="微软雅黑" panose="020B0503020204020204" pitchFamily="34" charset="-122"/>
              </a:rPr>
              <a:t>月</a:t>
            </a:r>
            <a:r>
              <a:rPr lang="zh-CN" altLang="en-US" sz="1400" dirty="0">
                <a:solidFill>
                  <a:prstClr val="black"/>
                </a:solidFill>
                <a:latin typeface="微软雅黑" panose="020B0503020204020204" pitchFamily="34" charset="-122"/>
                <a:ea typeface="微软雅黑" panose="020B0503020204020204" pitchFamily="34" charset="-122"/>
              </a:rPr>
              <a:t>，全国新能源二手车共</a:t>
            </a:r>
            <a:r>
              <a:rPr lang="zh-CN" altLang="en-US" sz="1400">
                <a:solidFill>
                  <a:prstClr val="black"/>
                </a:solidFill>
                <a:latin typeface="微软雅黑" panose="020B0503020204020204" pitchFamily="34" charset="-122"/>
                <a:ea typeface="微软雅黑" panose="020B0503020204020204" pitchFamily="34" charset="-122"/>
              </a:rPr>
              <a:t>交易了</a:t>
            </a:r>
            <a:r>
              <a:rPr lang="en-US" altLang="zh-CN" sz="1400">
                <a:solidFill>
                  <a:prstClr val="black"/>
                </a:solidFill>
                <a:latin typeface="微软雅黑" panose="020B0503020204020204" pitchFamily="34" charset="-122"/>
                <a:ea typeface="微软雅黑" panose="020B0503020204020204" pitchFamily="34" charset="-122"/>
              </a:rPr>
              <a:t>6.02</a:t>
            </a:r>
            <a:r>
              <a:rPr lang="zh-CN" altLang="en-US" sz="1400">
                <a:solidFill>
                  <a:prstClr val="black"/>
                </a:solidFill>
                <a:latin typeface="微软雅黑" panose="020B0503020204020204" pitchFamily="34" charset="-122"/>
                <a:ea typeface="微软雅黑" panose="020B0503020204020204" pitchFamily="34" charset="-122"/>
              </a:rPr>
              <a:t>万</a:t>
            </a:r>
            <a:r>
              <a:rPr lang="zh-CN" altLang="en-US" sz="1400" dirty="0">
                <a:solidFill>
                  <a:prstClr val="black"/>
                </a:solidFill>
                <a:latin typeface="微软雅黑" panose="020B0503020204020204" pitchFamily="34" charset="-122"/>
                <a:ea typeface="微软雅黑" panose="020B0503020204020204" pitchFamily="34" charset="-122"/>
              </a:rPr>
              <a:t>辆，</a:t>
            </a:r>
            <a:r>
              <a:rPr lang="zh-CN" altLang="en-US" sz="1400">
                <a:solidFill>
                  <a:prstClr val="black"/>
                </a:solidFill>
                <a:latin typeface="微软雅黑" panose="020B0503020204020204" pitchFamily="34" charset="-122"/>
                <a:ea typeface="微软雅黑" panose="020B0503020204020204" pitchFamily="34" charset="-122"/>
              </a:rPr>
              <a:t>环比</a:t>
            </a:r>
            <a:r>
              <a:rPr lang="en-US" altLang="zh-CN" sz="1400">
                <a:solidFill>
                  <a:prstClr val="black"/>
                </a:solidFill>
                <a:latin typeface="微软雅黑" panose="020B0503020204020204" pitchFamily="34" charset="-122"/>
                <a:ea typeface="微软雅黑" panose="020B0503020204020204" pitchFamily="34" charset="-122"/>
              </a:rPr>
              <a:t>5</a:t>
            </a:r>
            <a:r>
              <a:rPr lang="zh-CN" altLang="en-US" sz="1400">
                <a:solidFill>
                  <a:prstClr val="black"/>
                </a:solidFill>
                <a:latin typeface="微软雅黑" panose="020B0503020204020204" pitchFamily="34" charset="-122"/>
                <a:ea typeface="微软雅黑" panose="020B0503020204020204" pitchFamily="34" charset="-122"/>
              </a:rPr>
              <a:t>月份增长了</a:t>
            </a:r>
            <a:r>
              <a:rPr lang="en-US" altLang="zh-CN" sz="1400">
                <a:solidFill>
                  <a:prstClr val="black"/>
                </a:solidFill>
                <a:latin typeface="微软雅黑" panose="020B0503020204020204" pitchFamily="34" charset="-122"/>
                <a:ea typeface="微软雅黑" panose="020B0503020204020204" pitchFamily="34" charset="-122"/>
              </a:rPr>
              <a:t>6.5%</a:t>
            </a:r>
            <a:r>
              <a:rPr lang="zh-CN" altLang="en-US" sz="1400" dirty="0">
                <a:solidFill>
                  <a:prstClr val="black"/>
                </a:solidFill>
                <a:latin typeface="微软雅黑" panose="020B0503020204020204" pitchFamily="34" charset="-122"/>
                <a:ea typeface="微软雅黑" panose="020B0503020204020204" pitchFamily="34" charset="-122"/>
              </a:rPr>
              <a:t>，同比去年同期</a:t>
            </a:r>
            <a:r>
              <a:rPr lang="zh-CN" altLang="en-US" sz="1400">
                <a:solidFill>
                  <a:prstClr val="black"/>
                </a:solidFill>
                <a:latin typeface="微软雅黑" panose="020B0503020204020204" pitchFamily="34" charset="-122"/>
                <a:ea typeface="微软雅黑" panose="020B0503020204020204" pitchFamily="34" charset="-122"/>
              </a:rPr>
              <a:t>增长了</a:t>
            </a:r>
            <a:r>
              <a:rPr lang="en-US" altLang="zh-CN" sz="1400">
                <a:solidFill>
                  <a:prstClr val="black"/>
                </a:solidFill>
                <a:latin typeface="微软雅黑" panose="020B0503020204020204" pitchFamily="34" charset="-122"/>
                <a:ea typeface="微软雅黑" panose="020B0503020204020204" pitchFamily="34" charset="-122"/>
              </a:rPr>
              <a:t>10.2%</a:t>
            </a:r>
            <a:r>
              <a:rPr lang="zh-CN" altLang="en-US" sz="1400" dirty="0">
                <a:solidFill>
                  <a:prstClr val="black"/>
                </a:solidFill>
                <a:latin typeface="微软雅黑" panose="020B0503020204020204" pitchFamily="34" charset="-122"/>
                <a:ea typeface="微软雅黑" panose="020B0503020204020204" pitchFamily="34" charset="-122"/>
              </a:rPr>
              <a:t>。</a:t>
            </a:r>
            <a:endParaRPr lang="en-US" altLang="zh-CN" sz="1400" dirty="0">
              <a:solidFill>
                <a:prstClr val="black"/>
              </a:solidFill>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B424EADC-F92F-43B0-AE24-DA17ED65CF03}"/>
              </a:ext>
            </a:extLst>
          </p:cNvPr>
          <p:cNvGraphicFramePr>
            <a:graphicFrameLocks/>
          </p:cNvGraphicFramePr>
          <p:nvPr>
            <p:extLst>
              <p:ext uri="{D42A27DB-BD31-4B8C-83A1-F6EECF244321}">
                <p14:modId xmlns:p14="http://schemas.microsoft.com/office/powerpoint/2010/main" val="3052836377"/>
              </p:ext>
            </p:extLst>
          </p:nvPr>
        </p:nvGraphicFramePr>
        <p:xfrm>
          <a:off x="220944" y="1240875"/>
          <a:ext cx="8702112" cy="33142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0472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6</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31093" y="958055"/>
            <a:ext cx="8433990" cy="1513941"/>
          </a:xfrm>
          <a:prstGeom prst="rect">
            <a:avLst/>
          </a:prstGeom>
          <a:noFill/>
        </p:spPr>
        <p:txBody>
          <a:bodyPr wrap="square" rtlCol="0">
            <a:spAutoFit/>
          </a:bodyPr>
          <a:lstStyle/>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2023</a:t>
            </a:r>
            <a:r>
              <a:rPr lang="zh-CN" altLang="en-US" sz="1200">
                <a:solidFill>
                  <a:prstClr val="black"/>
                </a:solidFill>
                <a:latin typeface="微软雅黑" panose="020B0503020204020204" pitchFamily="34" charset="-122"/>
                <a:ea typeface="微软雅黑" panose="020B0503020204020204" pitchFamily="34" charset="-122"/>
              </a:rPr>
              <a:t>年</a:t>
            </a:r>
            <a:r>
              <a:rPr lang="en-US" altLang="zh-CN" sz="1200" dirty="0">
                <a:solidFill>
                  <a:prstClr val="black"/>
                </a:solidFill>
                <a:latin typeface="微软雅黑" panose="020B0503020204020204" pitchFamily="34" charset="-122"/>
                <a:ea typeface="微软雅黑" panose="020B0503020204020204" pitchFamily="34" charset="-122"/>
              </a:rPr>
              <a:t>6</a:t>
            </a:r>
            <a:r>
              <a:rPr lang="zh-CN" altLang="en-US" sz="1200">
                <a:solidFill>
                  <a:prstClr val="black"/>
                </a:solidFill>
                <a:latin typeface="微软雅黑" panose="020B0503020204020204" pitchFamily="34" charset="-122"/>
                <a:ea typeface="微软雅黑" panose="020B0503020204020204" pitchFamily="34" charset="-122"/>
              </a:rPr>
              <a:t>月</a:t>
            </a:r>
            <a:r>
              <a:rPr lang="zh-CN" altLang="en-US" sz="1200" dirty="0">
                <a:solidFill>
                  <a:prstClr val="black"/>
                </a:solidFill>
                <a:latin typeface="微软雅黑" panose="020B0503020204020204" pitchFamily="34" charset="-122"/>
                <a:ea typeface="微软雅黑" panose="020B0503020204020204" pitchFamily="34" charset="-122"/>
              </a:rPr>
              <a:t>，全国新能源二手车中</a:t>
            </a:r>
            <a:r>
              <a:rPr lang="en-US" altLang="zh-CN" sz="1200" dirty="0">
                <a:solidFill>
                  <a:prstClr val="black"/>
                </a:solidFill>
                <a:latin typeface="微软雅黑" panose="020B0503020204020204" pitchFamily="34" charset="-122"/>
                <a:ea typeface="微软雅黑" panose="020B0503020204020204" pitchFamily="34" charset="-122"/>
              </a:rPr>
              <a:t>B</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C</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车型</a:t>
            </a:r>
            <a:r>
              <a:rPr lang="zh-CN" altLang="en-US" sz="1200" dirty="0">
                <a:solidFill>
                  <a:prstClr val="black"/>
                </a:solidFill>
                <a:latin typeface="微软雅黑" panose="020B0503020204020204" pitchFamily="34" charset="-122"/>
                <a:ea typeface="微软雅黑" panose="020B0503020204020204" pitchFamily="34" charset="-122"/>
              </a:rPr>
              <a:t>环比有所增加，其余车型占比均有所减少。其中</a:t>
            </a:r>
            <a:r>
              <a:rPr lang="en-US" altLang="zh-CN" sz="1200" dirty="0">
                <a:solidFill>
                  <a:prstClr val="black"/>
                </a:solidFill>
                <a:latin typeface="微软雅黑" panose="020B0503020204020204" pitchFamily="34" charset="-122"/>
                <a:ea typeface="微软雅黑" panose="020B0503020204020204" pitchFamily="34" charset="-122"/>
              </a:rPr>
              <a:t>B</a:t>
            </a:r>
            <a:r>
              <a:rPr lang="zh-CN" altLang="en-US" sz="1200" dirty="0">
                <a:solidFill>
                  <a:prstClr val="black"/>
                </a:solidFill>
                <a:latin typeface="微软雅黑" panose="020B0503020204020204" pitchFamily="34" charset="-122"/>
                <a:ea typeface="微软雅黑" panose="020B0503020204020204" pitchFamily="34" charset="-122"/>
              </a:rPr>
              <a:t>级环比上月</a:t>
            </a:r>
            <a:r>
              <a:rPr lang="zh-CN" altLang="en-US" sz="1200">
                <a:solidFill>
                  <a:prstClr val="black"/>
                </a:solidFill>
                <a:latin typeface="微软雅黑" panose="020B0503020204020204" pitchFamily="34" charset="-122"/>
                <a:ea typeface="微软雅黑" panose="020B0503020204020204" pitchFamily="34" charset="-122"/>
              </a:rPr>
              <a:t>增加了</a:t>
            </a:r>
            <a:r>
              <a:rPr lang="en-US" altLang="zh-CN" sz="1200">
                <a:solidFill>
                  <a:prstClr val="black"/>
                </a:solidFill>
                <a:latin typeface="微软雅黑" panose="020B0503020204020204" pitchFamily="34" charset="-122"/>
                <a:ea typeface="微软雅黑" panose="020B0503020204020204" pitchFamily="34" charset="-122"/>
              </a:rPr>
              <a:t>0.4</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lang="en-US" altLang="zh-CN" sz="1200" dirty="0">
                <a:solidFill>
                  <a:prstClr val="black"/>
                </a:solidFill>
                <a:latin typeface="微软雅黑" panose="020B0503020204020204" pitchFamily="34" charset="-122"/>
                <a:ea typeface="微软雅黑" panose="020B0503020204020204" pitchFamily="34" charset="-122"/>
              </a:rPr>
              <a:t>C</a:t>
            </a:r>
            <a:r>
              <a:rPr lang="zh-CN" altLang="en-US" sz="1200" dirty="0">
                <a:solidFill>
                  <a:prstClr val="black"/>
                </a:solidFill>
                <a:latin typeface="微软雅黑" panose="020B0503020204020204" pitchFamily="34" charset="-122"/>
                <a:ea typeface="微软雅黑" panose="020B0503020204020204" pitchFamily="34" charset="-122"/>
              </a:rPr>
              <a:t>级车型</a:t>
            </a:r>
            <a:r>
              <a:rPr lang="zh-CN" altLang="en-US" sz="1200">
                <a:solidFill>
                  <a:prstClr val="black"/>
                </a:solidFill>
                <a:latin typeface="微软雅黑" panose="020B0503020204020204" pitchFamily="34" charset="-122"/>
                <a:ea typeface="微软雅黑" panose="020B0503020204020204" pitchFamily="34" charset="-122"/>
              </a:rPr>
              <a:t>增加了</a:t>
            </a:r>
            <a:r>
              <a:rPr lang="en-US" altLang="zh-CN" sz="1200">
                <a:solidFill>
                  <a:prstClr val="black"/>
                </a:solidFill>
                <a:latin typeface="微软雅黑" panose="020B0503020204020204" pitchFamily="34" charset="-122"/>
                <a:ea typeface="微软雅黑" panose="020B0503020204020204" pitchFamily="34" charset="-122"/>
              </a:rPr>
              <a:t>0.5</a:t>
            </a:r>
            <a:r>
              <a:rPr lang="zh-CN" altLang="en-US" sz="1200">
                <a:solidFill>
                  <a:prstClr val="black"/>
                </a:solidFill>
                <a:latin typeface="微软雅黑" panose="020B0503020204020204" pitchFamily="34" charset="-122"/>
                <a:ea typeface="微软雅黑" panose="020B0503020204020204" pitchFamily="34" charset="-122"/>
              </a:rPr>
              <a:t>个点 ，</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车型增加了</a:t>
            </a:r>
            <a:r>
              <a:rPr lang="en-US" altLang="zh-CN" sz="1200">
                <a:solidFill>
                  <a:prstClr val="black"/>
                </a:solidFill>
                <a:latin typeface="微软雅黑" panose="020B0503020204020204" pitchFamily="34" charset="-122"/>
                <a:ea typeface="微软雅黑" panose="020B0503020204020204" pitchFamily="34" charset="-122"/>
              </a:rPr>
              <a:t>3.3</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en-US" altLang="zh-CN" sz="1200" dirty="0">
                <a:solidFill>
                  <a:prstClr val="black"/>
                </a:solidFill>
                <a:latin typeface="微软雅黑" panose="020B0503020204020204" pitchFamily="34" charset="-122"/>
                <a:ea typeface="微软雅黑" panose="020B0503020204020204" pitchFamily="34" charset="-122"/>
              </a:rPr>
              <a:t>A</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A0</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A00</a:t>
            </a:r>
            <a:r>
              <a:rPr lang="zh-CN" altLang="en-US" sz="1200" dirty="0">
                <a:solidFill>
                  <a:prstClr val="black"/>
                </a:solidFill>
                <a:latin typeface="微软雅黑" panose="020B0503020204020204" pitchFamily="34" charset="-122"/>
                <a:ea typeface="微软雅黑" panose="020B0503020204020204" pitchFamily="34" charset="-122"/>
              </a:rPr>
              <a:t>级车型分别</a:t>
            </a:r>
            <a:r>
              <a:rPr lang="zh-CN" altLang="en-US" sz="1200">
                <a:solidFill>
                  <a:prstClr val="black"/>
                </a:solidFill>
                <a:latin typeface="微软雅黑" panose="020B0503020204020204" pitchFamily="34" charset="-122"/>
                <a:ea typeface="微软雅黑" panose="020B0503020204020204" pitchFamily="34" charset="-122"/>
              </a:rPr>
              <a:t>下降了</a:t>
            </a:r>
            <a:r>
              <a:rPr lang="en-US" altLang="zh-CN" sz="1200">
                <a:solidFill>
                  <a:prstClr val="black"/>
                </a:solidFill>
                <a:latin typeface="微软雅黑" panose="020B0503020204020204" pitchFamily="34" charset="-122"/>
                <a:ea typeface="微软雅黑" panose="020B0503020204020204" pitchFamily="34" charset="-122"/>
              </a:rPr>
              <a:t>0.8</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0.5</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2.0</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lang="zh-CN" altLang="en-US" sz="1200">
                <a:solidFill>
                  <a:prstClr val="black"/>
                </a:solidFill>
                <a:latin typeface="微软雅黑" panose="020B0503020204020204" pitchFamily="34" charset="-122"/>
                <a:ea typeface="微软雅黑" panose="020B0503020204020204" pitchFamily="34" charset="-122"/>
              </a:rPr>
              <a:t>。本月</a:t>
            </a:r>
            <a:r>
              <a:rPr lang="en-US" altLang="zh-CN" sz="1200">
                <a:solidFill>
                  <a:prstClr val="black"/>
                </a:solidFill>
                <a:latin typeface="微软雅黑" panose="020B0503020204020204" pitchFamily="34" charset="-122"/>
                <a:ea typeface="微软雅黑" panose="020B0503020204020204" pitchFamily="34" charset="-122"/>
              </a:rPr>
              <a:t>MPV</a:t>
            </a:r>
            <a:r>
              <a:rPr lang="zh-CN" altLang="en-US" sz="1200">
                <a:solidFill>
                  <a:prstClr val="black"/>
                </a:solidFill>
                <a:latin typeface="微软雅黑" panose="020B0503020204020204" pitchFamily="34" charset="-122"/>
                <a:ea typeface="微软雅黑" panose="020B0503020204020204" pitchFamily="34" charset="-122"/>
              </a:rPr>
              <a:t>车型</a:t>
            </a:r>
            <a:r>
              <a:rPr lang="zh-CN" altLang="en-US" sz="1200" dirty="0">
                <a:solidFill>
                  <a:prstClr val="black"/>
                </a:solidFill>
                <a:latin typeface="微软雅黑" panose="020B0503020204020204" pitchFamily="34" charset="-122"/>
                <a:ea typeface="微软雅黑" panose="020B0503020204020204" pitchFamily="34" charset="-122"/>
              </a:rPr>
              <a:t>环比</a:t>
            </a:r>
            <a:r>
              <a:rPr lang="zh-CN" altLang="en-US" sz="1200">
                <a:solidFill>
                  <a:prstClr val="black"/>
                </a:solidFill>
                <a:latin typeface="微软雅黑" panose="020B0503020204020204" pitchFamily="34" charset="-122"/>
                <a:ea typeface="微软雅黑" panose="020B0503020204020204" pitchFamily="34" charset="-122"/>
              </a:rPr>
              <a:t>下降了</a:t>
            </a:r>
            <a:r>
              <a:rPr lang="en-US" altLang="zh-CN" sz="1200">
                <a:solidFill>
                  <a:prstClr val="black"/>
                </a:solidFill>
                <a:latin typeface="微软雅黑" panose="020B0503020204020204" pitchFamily="34" charset="-122"/>
                <a:ea typeface="微软雅黑" panose="020B0503020204020204" pitchFamily="34" charset="-122"/>
              </a:rPr>
              <a:t>0.8</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从车型结构上</a:t>
            </a:r>
            <a:r>
              <a:rPr lang="zh-CN" altLang="en-US" sz="1200">
                <a:solidFill>
                  <a:prstClr val="black"/>
                </a:solidFill>
                <a:latin typeface="微软雅黑" panose="020B0503020204020204" pitchFamily="34" charset="-122"/>
                <a:ea typeface="微软雅黑" panose="020B0503020204020204" pitchFamily="34" charset="-122"/>
              </a:rPr>
              <a:t>看，</a:t>
            </a:r>
            <a:r>
              <a:rPr lang="en-US" altLang="zh-CN" sz="1200" dirty="0">
                <a:solidFill>
                  <a:prstClr val="black"/>
                </a:solidFill>
                <a:latin typeface="微软雅黑" panose="020B0503020204020204" pitchFamily="34" charset="-122"/>
                <a:ea typeface="微软雅黑" panose="020B0503020204020204" pitchFamily="34" charset="-122"/>
              </a:rPr>
              <a:t>6</a:t>
            </a:r>
            <a:r>
              <a:rPr lang="zh-CN" altLang="en-US" sz="1200">
                <a:solidFill>
                  <a:prstClr val="black"/>
                </a:solidFill>
                <a:latin typeface="微软雅黑" panose="020B0503020204020204" pitchFamily="34" charset="-122"/>
                <a:ea typeface="微软雅黑" panose="020B0503020204020204" pitchFamily="34" charset="-122"/>
              </a:rPr>
              <a:t>月份</a:t>
            </a:r>
            <a:r>
              <a:rPr lang="zh-CN" altLang="en-US" sz="1200" dirty="0">
                <a:solidFill>
                  <a:prstClr val="black"/>
                </a:solidFill>
                <a:latin typeface="微软雅黑" panose="020B0503020204020204" pitchFamily="34" charset="-122"/>
                <a:ea typeface="微软雅黑" panose="020B0503020204020204" pitchFamily="34" charset="-122"/>
              </a:rPr>
              <a:t>小微</a:t>
            </a:r>
            <a:r>
              <a:rPr lang="zh-CN" altLang="en-US" sz="1200">
                <a:solidFill>
                  <a:prstClr val="black"/>
                </a:solidFill>
                <a:latin typeface="微软雅黑" panose="020B0503020204020204" pitchFamily="34" charset="-122"/>
                <a:ea typeface="微软雅黑" panose="020B0503020204020204" pitchFamily="34" charset="-122"/>
              </a:rPr>
              <a:t>车型与</a:t>
            </a:r>
            <a:r>
              <a:rPr lang="en-US" altLang="zh-CN" sz="1200">
                <a:solidFill>
                  <a:prstClr val="black"/>
                </a:solidFill>
                <a:latin typeface="微软雅黑" panose="020B0503020204020204" pitchFamily="34" charset="-122"/>
                <a:ea typeface="微软雅黑" panose="020B0503020204020204" pitchFamily="34" charset="-122"/>
              </a:rPr>
              <a:t>MPV</a:t>
            </a:r>
            <a:r>
              <a:rPr lang="zh-CN" altLang="en-US" sz="1200">
                <a:solidFill>
                  <a:prstClr val="black"/>
                </a:solidFill>
                <a:latin typeface="微软雅黑" panose="020B0503020204020204" pitchFamily="34" charset="-122"/>
                <a:ea typeface="微软雅黑" panose="020B0503020204020204" pitchFamily="34" charset="-122"/>
              </a:rPr>
              <a:t>占</a:t>
            </a:r>
            <a:r>
              <a:rPr lang="zh-CN" altLang="en-US" sz="1200" dirty="0">
                <a:solidFill>
                  <a:prstClr val="black"/>
                </a:solidFill>
                <a:latin typeface="微软雅黑" panose="020B0503020204020204" pitchFamily="34" charset="-122"/>
                <a:ea typeface="微软雅黑" panose="020B0503020204020204" pitchFamily="34" charset="-122"/>
              </a:rPr>
              <a:t>比有所回落，</a:t>
            </a:r>
            <a:r>
              <a:rPr lang="en-US" altLang="zh-CN" sz="1200" dirty="0">
                <a:solidFill>
                  <a:prstClr val="black"/>
                </a:solidFill>
                <a:latin typeface="微软雅黑" panose="020B0503020204020204" pitchFamily="34" charset="-122"/>
                <a:ea typeface="微软雅黑" panose="020B0503020204020204" pitchFamily="34" charset="-122"/>
              </a:rPr>
              <a:t>B</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C</a:t>
            </a:r>
            <a:r>
              <a:rPr lang="zh-CN" altLang="en-US" sz="1200" dirty="0">
                <a:solidFill>
                  <a:prstClr val="black"/>
                </a:solidFill>
                <a:latin typeface="微软雅黑" panose="020B0503020204020204" pitchFamily="34" charset="-122"/>
                <a:ea typeface="微软雅黑" panose="020B0503020204020204" pitchFamily="34" charset="-122"/>
              </a:rPr>
              <a:t>级车型本月小幅</a:t>
            </a:r>
            <a:r>
              <a:rPr lang="zh-CN" altLang="en-US" sz="1200">
                <a:solidFill>
                  <a:prstClr val="black"/>
                </a:solidFill>
                <a:latin typeface="微软雅黑" panose="020B0503020204020204" pitchFamily="34" charset="-122"/>
                <a:ea typeface="微软雅黑" panose="020B0503020204020204" pitchFamily="34" charset="-122"/>
              </a:rPr>
              <a:t>增长，</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车型</a:t>
            </a:r>
            <a:r>
              <a:rPr lang="zh-CN" altLang="en-US" sz="1200" dirty="0">
                <a:solidFill>
                  <a:prstClr val="black"/>
                </a:solidFill>
                <a:latin typeface="微软雅黑" panose="020B0503020204020204" pitchFamily="34" charset="-122"/>
                <a:ea typeface="微软雅黑" panose="020B0503020204020204" pitchFamily="34" charset="-122"/>
              </a:rPr>
              <a:t>表现突出增速较快。</a:t>
            </a:r>
            <a:endParaRPr lang="en-US" altLang="zh-CN" sz="1200" dirty="0">
              <a:solidFill>
                <a:prstClr val="black"/>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00000000-0008-0000-1000-0000A8000000}"/>
              </a:ext>
            </a:extLst>
          </p:cNvPr>
          <p:cNvGrpSpPr/>
          <p:nvPr/>
        </p:nvGrpSpPr>
        <p:grpSpPr>
          <a:xfrm>
            <a:off x="355005" y="2716674"/>
            <a:ext cx="8526234" cy="3427949"/>
            <a:chOff x="0" y="0"/>
            <a:chExt cx="8125482" cy="3292394"/>
          </a:xfrm>
        </p:grpSpPr>
        <p:grpSp>
          <p:nvGrpSpPr>
            <p:cNvPr id="18" name="组合 17">
              <a:extLst>
                <a:ext uri="{FF2B5EF4-FFF2-40B4-BE49-F238E27FC236}">
                  <a16:creationId xmlns:a16="http://schemas.microsoft.com/office/drawing/2014/main" id="{00000000-0008-0000-1000-0000A9000000}"/>
                </a:ext>
              </a:extLst>
            </p:cNvPr>
            <p:cNvGrpSpPr/>
            <p:nvPr/>
          </p:nvGrpSpPr>
          <p:grpSpPr>
            <a:xfrm>
              <a:off x="0" y="509379"/>
              <a:ext cx="8125482" cy="2783015"/>
              <a:chOff x="0" y="509379"/>
              <a:chExt cx="8721534" cy="2580786"/>
            </a:xfrm>
          </p:grpSpPr>
          <p:graphicFrame>
            <p:nvGraphicFramePr>
              <p:cNvPr id="21" name="图表 20">
                <a:extLst>
                  <a:ext uri="{FF2B5EF4-FFF2-40B4-BE49-F238E27FC236}">
                    <a16:creationId xmlns:a16="http://schemas.microsoft.com/office/drawing/2014/main" id="{00000000-0008-0000-1000-0000E2000000}"/>
                  </a:ext>
                </a:extLst>
              </p:cNvPr>
              <p:cNvGraphicFramePr/>
              <p:nvPr/>
            </p:nvGraphicFramePr>
            <p:xfrm>
              <a:off x="0" y="509379"/>
              <a:ext cx="4336610" cy="25710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a:extLst>
                  <a:ext uri="{FF2B5EF4-FFF2-40B4-BE49-F238E27FC236}">
                    <a16:creationId xmlns:a16="http://schemas.microsoft.com/office/drawing/2014/main" id="{00000000-0008-0000-1000-0000E3000000}"/>
                  </a:ext>
                </a:extLst>
              </p:cNvPr>
              <p:cNvGraphicFramePr/>
              <p:nvPr/>
            </p:nvGraphicFramePr>
            <p:xfrm>
              <a:off x="4384924" y="519075"/>
              <a:ext cx="4336610" cy="2571090"/>
            </p:xfrm>
            <a:graphic>
              <a:graphicData uri="http://schemas.openxmlformats.org/drawingml/2006/chart">
                <c:chart xmlns:c="http://schemas.openxmlformats.org/drawingml/2006/chart" xmlns:r="http://schemas.openxmlformats.org/officeDocument/2006/relationships" r:id="rId4"/>
              </a:graphicData>
            </a:graphic>
          </p:graphicFrame>
        </p:grpSp>
        <p:sp>
          <p:nvSpPr>
            <p:cNvPr id="19" name="文本框 4">
              <a:extLst>
                <a:ext uri="{FF2B5EF4-FFF2-40B4-BE49-F238E27FC236}">
                  <a16:creationId xmlns:a16="http://schemas.microsoft.com/office/drawing/2014/main" id="{00000000-0008-0000-1000-0000AA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2023年6</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文本框 4">
              <a:extLst>
                <a:ext uri="{FF2B5EF4-FFF2-40B4-BE49-F238E27FC236}">
                  <a16:creationId xmlns:a16="http://schemas.microsoft.com/office/drawing/2014/main" id="{00000000-0008-0000-1000-0000AB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2023年5</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1423467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a:solidFill>
                  <a:srgbClr val="E7E6E6">
                    <a:lumMod val="25000"/>
                  </a:srgbClr>
                </a:solidFill>
                <a:latin typeface="微软雅黑" panose="020B0503020204020204" pitchFamily="34" charset="-122"/>
                <a:ea typeface="微软雅黑" panose="020B0503020204020204" pitchFamily="34" charset="-122"/>
              </a:rPr>
              <a:t>2023</a:t>
            </a:r>
            <a:r>
              <a:rPr lang="zh-CN" altLang="en-US" sz="2000" b="1">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6</a:t>
            </a:r>
            <a:r>
              <a:rPr lang="zh-CN" altLang="en-US" sz="2000" b="1">
                <a:solidFill>
                  <a:srgbClr val="E7E6E6">
                    <a:lumMod val="25000"/>
                  </a:srgbClr>
                </a:solidFill>
                <a:latin typeface="微软雅黑" panose="020B0503020204020204" pitchFamily="34" charset="-122"/>
                <a:ea typeface="微软雅黑" panose="020B0503020204020204" pitchFamily="34" charset="-122"/>
              </a:rPr>
              <a:t>月</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563897"/>
            <a:ext cx="8138068" cy="2067938"/>
          </a:xfrm>
          <a:prstGeom prst="rect">
            <a:avLst/>
          </a:prstGeom>
          <a:noFill/>
        </p:spPr>
        <p:txBody>
          <a:bodyPr wrap="square" rtlCol="0">
            <a:spAutoFit/>
          </a:bodyPr>
          <a:lstStyle/>
          <a:p>
            <a:pPr>
              <a:lnSpc>
                <a:spcPct val="150000"/>
              </a:lnSpc>
              <a:defRPr/>
            </a:pPr>
            <a:r>
              <a:rPr lang="zh-CN" altLang="en-US" sz="1200" dirty="0">
                <a:solidFill>
                  <a:prstClr val="black"/>
                </a:solidFill>
                <a:latin typeface="微软雅黑" panose="020B0503020204020204" pitchFamily="34" charset="-122"/>
                <a:ea typeface="微软雅黑" panose="020B0503020204020204" pitchFamily="34" charset="-122"/>
              </a:rPr>
              <a:t>从车龄结构来看</a:t>
            </a:r>
            <a:r>
              <a:rPr lang="en-US" altLang="zh-CN" sz="1200" dirty="0">
                <a:solidFill>
                  <a:prstClr val="black"/>
                </a:solidFill>
                <a:latin typeface="微软雅黑" panose="020B0503020204020204" pitchFamily="34" charset="-122"/>
                <a:ea typeface="微软雅黑" panose="020B0503020204020204" pitchFamily="34" charset="-122"/>
              </a:rPr>
              <a:t>6</a:t>
            </a:r>
            <a:r>
              <a:rPr lang="zh-CN" altLang="en-US" sz="1200" dirty="0">
                <a:solidFill>
                  <a:prstClr val="black"/>
                </a:solidFill>
                <a:latin typeface="微软雅黑" panose="020B0503020204020204" pitchFamily="34" charset="-122"/>
                <a:ea typeface="微软雅黑" panose="020B0503020204020204" pitchFamily="34" charset="-122"/>
              </a:rPr>
              <a:t>月份，</a:t>
            </a:r>
            <a:r>
              <a:rPr lang="en-US" altLang="zh-CN" sz="1200" dirty="0">
                <a:solidFill>
                  <a:prstClr val="black"/>
                </a:solidFill>
                <a:latin typeface="微软雅黑" panose="020B0503020204020204" pitchFamily="34" charset="-122"/>
                <a:ea typeface="微软雅黑" panose="020B0503020204020204" pitchFamily="34" charset="-122"/>
              </a:rPr>
              <a:t>2</a:t>
            </a:r>
            <a:r>
              <a:rPr lang="zh-CN" altLang="en-US" sz="1200" dirty="0">
                <a:solidFill>
                  <a:prstClr val="black"/>
                </a:solidFill>
                <a:latin typeface="微软雅黑" panose="020B0503020204020204" pitchFamily="34" charset="-122"/>
                <a:ea typeface="微软雅黑" panose="020B0503020204020204" pitchFamily="34" charset="-122"/>
              </a:rPr>
              <a:t>年以内的车型环比有所增加，</a:t>
            </a:r>
            <a:r>
              <a:rPr lang="en-US" altLang="zh-CN" sz="1200" dirty="0">
                <a:solidFill>
                  <a:prstClr val="black"/>
                </a:solidFill>
                <a:latin typeface="微软雅黑" panose="020B0503020204020204" pitchFamily="34" charset="-122"/>
                <a:ea typeface="微软雅黑" panose="020B0503020204020204" pitchFamily="34" charset="-122"/>
              </a:rPr>
              <a:t>2-4</a:t>
            </a:r>
            <a:r>
              <a:rPr lang="zh-CN" altLang="en-US" sz="1200" dirty="0">
                <a:solidFill>
                  <a:prstClr val="black"/>
                </a:solidFill>
                <a:latin typeface="微软雅黑" panose="020B0503020204020204" pitchFamily="34" charset="-122"/>
                <a:ea typeface="微软雅黑" panose="020B0503020204020204" pitchFamily="34" charset="-122"/>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年和</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年以上的车型占比有所下降</a:t>
            </a:r>
            <a:r>
              <a:rPr lang="zh-CN" altLang="en-US" sz="1200" dirty="0">
                <a:solidFill>
                  <a:prstClr val="black"/>
                </a:solidFill>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37.8%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a:t>
            </a:r>
            <a:r>
              <a:rPr lang="zh-CN" altLang="en-US" sz="1200" dirty="0">
                <a:solidFill>
                  <a:prstClr val="black"/>
                </a:solidFill>
                <a:latin typeface="微软雅黑" panose="020B0503020204020204" pitchFamily="34" charset="-122"/>
                <a:ea typeface="微软雅黑" panose="020B0503020204020204" pitchFamily="34" charset="-122"/>
              </a:rPr>
              <a:t>增加</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lang="zh-CN" altLang="en-US" sz="1200" dirty="0">
                <a:solidFill>
                  <a:prstClr val="black"/>
                </a:solidFill>
                <a:latin typeface="微软雅黑" panose="020B0503020204020204" pitchFamily="34" charset="-122"/>
                <a:ea typeface="微软雅黑" panose="020B0503020204020204" pitchFamily="34" charset="-122"/>
              </a:rPr>
              <a:t>个点</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36.5%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，环比下降了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2.9</a:t>
            </a:r>
            <a:r>
              <a:rPr lang="zh-CN" altLang="en-US" sz="1200" dirty="0">
                <a:solidFill>
                  <a:prstClr val="black"/>
                </a:solidFill>
                <a:latin typeface="微软雅黑" panose="020B0503020204020204" pitchFamily="34" charset="-122"/>
                <a:ea typeface="微软雅黑" panose="020B0503020204020204" pitchFamily="34" charset="-122"/>
              </a:rPr>
              <a:t>个点</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年的交易量占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19.1%</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200" dirty="0">
                <a:solidFill>
                  <a:prstClr val="black"/>
                </a:solidFill>
                <a:latin typeface="微软雅黑" panose="020B0503020204020204" pitchFamily="34" charset="-122"/>
                <a:ea typeface="微软雅黑" panose="020B0503020204020204" pitchFamily="34" charset="-122"/>
              </a:rPr>
              <a:t>下降</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6.5</a:t>
            </a:r>
            <a:r>
              <a:rPr lang="en-US" altLang="zh-CN" sz="1200" dirty="0">
                <a:solidFill>
                  <a:prstClr val="black"/>
                </a:solidFill>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200" dirty="0">
                <a:solidFill>
                  <a:prstClr val="black"/>
                </a:solidFill>
                <a:latin typeface="微软雅黑" panose="020B0503020204020204" pitchFamily="34" charset="-122"/>
                <a:ea typeface="微软雅黑" panose="020B0503020204020204" pitchFamily="34" charset="-122"/>
              </a:rPr>
              <a:t>下降</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lang="en-US" altLang="zh-CN" sz="1200" dirty="0">
                <a:solidFill>
                  <a:prstClr val="black"/>
                </a:solidFill>
                <a:latin typeface="微软雅黑" panose="020B0503020204020204" pitchFamily="34" charset="-122"/>
                <a:ea typeface="微软雅黑" panose="020B0503020204020204" pitchFamily="34" charset="-122"/>
              </a:rPr>
              <a:t>0.3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000-000010000000}"/>
              </a:ext>
            </a:extLst>
          </p:cNvPr>
          <p:cNvGraphicFramePr>
            <a:graphicFrameLocks/>
          </p:cNvGraphicFramePr>
          <p:nvPr>
            <p:extLst>
              <p:ext uri="{D42A27DB-BD31-4B8C-83A1-F6EECF244321}">
                <p14:modId xmlns:p14="http://schemas.microsoft.com/office/powerpoint/2010/main" val="3889931971"/>
              </p:ext>
            </p:extLst>
          </p:nvPr>
        </p:nvGraphicFramePr>
        <p:xfrm>
          <a:off x="114299" y="1175850"/>
          <a:ext cx="8915401" cy="32071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7634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192529" y="1091939"/>
            <a:ext cx="8758940" cy="1883272"/>
          </a:xfrm>
          <a:prstGeom prst="rect">
            <a:avLst/>
          </a:prstGeom>
          <a:noFill/>
        </p:spPr>
        <p:txBody>
          <a:bodyPr wrap="square" rtlCol="0">
            <a:spAutoFit/>
          </a:bodyPr>
          <a:lstStyle/>
          <a:p>
            <a:pPr algn="l">
              <a:lnSpc>
                <a:spcPct val="200000"/>
              </a:lnSpc>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万以下、</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12-15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lang="en-US" altLang="zh-CN" sz="1200" dirty="0">
                <a:solidFill>
                  <a:prstClr val="black"/>
                </a:solidFill>
                <a:latin typeface="微软雅黑" panose="020B0503020204020204" pitchFamily="34" charset="-122"/>
                <a:ea typeface="微软雅黑" panose="020B0503020204020204" pitchFamily="34" charset="-122"/>
              </a:rPr>
              <a:t>30</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lang="zh-CN" altLang="en-US" sz="1200" dirty="0">
                <a:solidFill>
                  <a:prstClr val="black"/>
                </a:solidFill>
                <a:latin typeface="微软雅黑" panose="020B0503020204020204" pitchFamily="34" charset="-122"/>
                <a:ea typeface="微软雅黑" panose="020B0503020204020204" pitchFamily="34" charset="-122"/>
              </a:rPr>
              <a:t>以上</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的新能源二手车占比有所增加，</a:t>
            </a:r>
            <a:r>
              <a:rPr lang="zh-CN" altLang="en-US" sz="1200" dirty="0">
                <a:solidFill>
                  <a:prstClr val="black"/>
                </a:solidFill>
                <a:latin typeface="微软雅黑" panose="020B0503020204020204" pitchFamily="34" charset="-122"/>
                <a:ea typeface="微软雅黑" panose="020B0503020204020204" pitchFamily="34" charset="-122"/>
              </a:rPr>
              <a:t>其中</a:t>
            </a: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万以内的占</a:t>
            </a:r>
            <a:r>
              <a:rPr lang="en-US" altLang="zh-CN" sz="1200" dirty="0">
                <a:solidFill>
                  <a:prstClr val="black"/>
                </a:solidFill>
                <a:latin typeface="微软雅黑" panose="020B0503020204020204" pitchFamily="34" charset="-122"/>
                <a:ea typeface="微软雅黑" panose="020B0503020204020204" pitchFamily="34" charset="-122"/>
              </a:rPr>
              <a:t>33.8%</a:t>
            </a:r>
            <a:r>
              <a:rPr lang="zh-CN" altLang="en-US" sz="1200" dirty="0">
                <a:solidFill>
                  <a:prstClr val="black"/>
                </a:solidFill>
                <a:latin typeface="微软雅黑" panose="020B0503020204020204" pitchFamily="34" charset="-122"/>
                <a:ea typeface="微软雅黑" panose="020B0503020204020204" pitchFamily="34" charset="-122"/>
              </a:rPr>
              <a:t>，环比增加了</a:t>
            </a:r>
            <a:r>
              <a:rPr lang="en-US" altLang="zh-CN" sz="1200" dirty="0">
                <a:solidFill>
                  <a:prstClr val="black"/>
                </a:solidFill>
                <a:latin typeface="微软雅黑" panose="020B0503020204020204" pitchFamily="34" charset="-122"/>
                <a:ea typeface="微软雅黑" panose="020B0503020204020204" pitchFamily="34" charset="-122"/>
              </a:rPr>
              <a:t>2.1</a:t>
            </a:r>
            <a:r>
              <a:rPr lang="zh-CN" altLang="en-US" sz="1200" dirty="0">
                <a:solidFill>
                  <a:prstClr val="black"/>
                </a:solidFill>
                <a:latin typeface="微软雅黑" panose="020B0503020204020204" pitchFamily="34" charset="-122"/>
                <a:ea typeface="微软雅黑" panose="020B0503020204020204" pitchFamily="34" charset="-122"/>
              </a:rPr>
              <a:t>个点；</a:t>
            </a:r>
            <a:r>
              <a:rPr lang="en-US" altLang="zh-CN" sz="1200" dirty="0">
                <a:solidFill>
                  <a:prstClr val="black"/>
                </a:solidFill>
                <a:latin typeface="微软雅黑" panose="020B0503020204020204" pitchFamily="34" charset="-122"/>
                <a:ea typeface="微软雅黑" panose="020B0503020204020204" pitchFamily="34" charset="-122"/>
              </a:rPr>
              <a:t>12-15</a:t>
            </a:r>
            <a:r>
              <a:rPr lang="zh-CN" altLang="en-US" sz="1200" dirty="0">
                <a:solidFill>
                  <a:prstClr val="black"/>
                </a:solidFill>
                <a:latin typeface="微软雅黑" panose="020B0503020204020204" pitchFamily="34" charset="-122"/>
                <a:ea typeface="微软雅黑" panose="020B0503020204020204" pitchFamily="34" charset="-122"/>
              </a:rPr>
              <a:t>万的占</a:t>
            </a:r>
            <a:r>
              <a:rPr lang="en-US" altLang="zh-CN" sz="1200" dirty="0">
                <a:solidFill>
                  <a:prstClr val="black"/>
                </a:solidFill>
                <a:latin typeface="微软雅黑" panose="020B0503020204020204" pitchFamily="34" charset="-122"/>
                <a:ea typeface="微软雅黑" panose="020B0503020204020204" pitchFamily="34" charset="-122"/>
              </a:rPr>
              <a:t>6.6%</a:t>
            </a:r>
            <a:r>
              <a:rPr lang="zh-CN" altLang="en-US" sz="1200" dirty="0">
                <a:solidFill>
                  <a:prstClr val="black"/>
                </a:solidFill>
                <a:latin typeface="微软雅黑" panose="020B0503020204020204" pitchFamily="34" charset="-122"/>
                <a:ea typeface="微软雅黑" panose="020B0503020204020204" pitchFamily="34" charset="-122"/>
              </a:rPr>
              <a:t>，环比增加了</a:t>
            </a:r>
            <a:r>
              <a:rPr lang="en-US" altLang="zh-CN" sz="1200" dirty="0">
                <a:solidFill>
                  <a:prstClr val="black"/>
                </a:solidFill>
                <a:latin typeface="微软雅黑" panose="020B0503020204020204" pitchFamily="34" charset="-122"/>
                <a:ea typeface="微软雅黑" panose="020B0503020204020204" pitchFamily="34" charset="-122"/>
              </a:rPr>
              <a:t>1.3</a:t>
            </a:r>
            <a:r>
              <a:rPr lang="zh-CN" altLang="en-US" sz="1200" dirty="0">
                <a:solidFill>
                  <a:prstClr val="black"/>
                </a:solidFill>
                <a:latin typeface="微软雅黑" panose="020B0503020204020204" pitchFamily="34" charset="-122"/>
                <a:ea typeface="微软雅黑" panose="020B0503020204020204" pitchFamily="34" charset="-122"/>
              </a:rPr>
              <a:t>个点； </a:t>
            </a:r>
            <a:r>
              <a:rPr lang="en-US" altLang="zh-CN" sz="1200" dirty="0">
                <a:solidFill>
                  <a:prstClr val="black"/>
                </a:solidFill>
                <a:latin typeface="微软雅黑" panose="020B0503020204020204" pitchFamily="34" charset="-122"/>
                <a:ea typeface="微软雅黑" panose="020B0503020204020204" pitchFamily="34" charset="-122"/>
              </a:rPr>
              <a:t>15-30</a:t>
            </a:r>
            <a:r>
              <a:rPr lang="zh-CN" altLang="en-US" sz="1200" dirty="0">
                <a:solidFill>
                  <a:prstClr val="black"/>
                </a:solidFill>
                <a:latin typeface="微软雅黑" panose="020B0503020204020204" pitchFamily="34" charset="-122"/>
                <a:ea typeface="微软雅黑" panose="020B0503020204020204" pitchFamily="34" charset="-122"/>
              </a:rPr>
              <a:t>万的占</a:t>
            </a:r>
            <a:r>
              <a:rPr lang="en-US" altLang="zh-CN" sz="1200" dirty="0">
                <a:solidFill>
                  <a:prstClr val="black"/>
                </a:solidFill>
                <a:latin typeface="微软雅黑" panose="020B0503020204020204" pitchFamily="34" charset="-122"/>
                <a:ea typeface="微软雅黑" panose="020B0503020204020204" pitchFamily="34" charset="-122"/>
              </a:rPr>
              <a:t>21.6%</a:t>
            </a:r>
            <a:r>
              <a:rPr lang="zh-CN" altLang="en-US" sz="1200" dirty="0">
                <a:solidFill>
                  <a:prstClr val="black"/>
                </a:solidFill>
                <a:latin typeface="微软雅黑" panose="020B0503020204020204" pitchFamily="34" charset="-122"/>
                <a:ea typeface="微软雅黑" panose="020B0503020204020204" pitchFamily="34" charset="-122"/>
              </a:rPr>
              <a:t>，环比增加了</a:t>
            </a:r>
            <a:r>
              <a:rPr lang="en-US" altLang="zh-CN" sz="1200" dirty="0">
                <a:solidFill>
                  <a:prstClr val="black"/>
                </a:solidFill>
                <a:latin typeface="微软雅黑" panose="020B0503020204020204" pitchFamily="34" charset="-122"/>
                <a:ea typeface="微软雅黑" panose="020B0503020204020204" pitchFamily="34" charset="-122"/>
              </a:rPr>
              <a:t>4.9</a:t>
            </a:r>
            <a:r>
              <a:rPr lang="zh-CN" altLang="en-US" sz="1200" dirty="0">
                <a:solidFill>
                  <a:prstClr val="black"/>
                </a:solidFill>
                <a:latin typeface="微软雅黑" panose="020B0503020204020204" pitchFamily="34" charset="-122"/>
                <a:ea typeface="微软雅黑" panose="020B0503020204020204" pitchFamily="34" charset="-122"/>
              </a:rPr>
              <a:t>个点；</a:t>
            </a:r>
            <a:r>
              <a:rPr lang="en-US" altLang="zh-CN" sz="1200" dirty="0">
                <a:solidFill>
                  <a:prstClr val="black"/>
                </a:solidFill>
                <a:latin typeface="微软雅黑" panose="020B0503020204020204" pitchFamily="34" charset="-122"/>
                <a:ea typeface="微软雅黑" panose="020B0503020204020204" pitchFamily="34" charset="-122"/>
              </a:rPr>
              <a:t>30</a:t>
            </a:r>
            <a:r>
              <a:rPr lang="zh-CN" altLang="en-US" sz="1200" dirty="0">
                <a:solidFill>
                  <a:prstClr val="black"/>
                </a:solidFill>
                <a:latin typeface="微软雅黑" panose="020B0503020204020204" pitchFamily="34" charset="-122"/>
                <a:ea typeface="微软雅黑" panose="020B0503020204020204" pitchFamily="34" charset="-122"/>
              </a:rPr>
              <a:t>万以上</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的车型占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2.7%</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200" dirty="0">
                <a:solidFill>
                  <a:prstClr val="black"/>
                </a:solidFill>
                <a:latin typeface="微软雅黑" panose="020B0503020204020204" pitchFamily="34" charset="-122"/>
                <a:ea typeface="微软雅黑" panose="020B0503020204020204" pitchFamily="34" charset="-122"/>
              </a:rPr>
              <a:t>增加了</a:t>
            </a:r>
            <a:r>
              <a:rPr lang="en-US" altLang="zh-CN" sz="1200" dirty="0">
                <a:solidFill>
                  <a:prstClr val="black"/>
                </a:solidFill>
                <a:latin typeface="微软雅黑" panose="020B0503020204020204" pitchFamily="34" charset="-122"/>
                <a:ea typeface="微软雅黑" panose="020B0503020204020204" pitchFamily="34" charset="-122"/>
              </a:rPr>
              <a:t>0.5</a:t>
            </a:r>
            <a:r>
              <a:rPr lang="zh-CN" altLang="en-US" sz="1200" dirty="0">
                <a:solidFill>
                  <a:prstClr val="black"/>
                </a:solidFill>
                <a:latin typeface="微软雅黑" panose="020B0503020204020204" pitchFamily="34" charset="-122"/>
                <a:ea typeface="微软雅黑" panose="020B0503020204020204" pitchFamily="34" charset="-122"/>
              </a:rPr>
              <a:t>个点。</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本月</a:t>
            </a:r>
            <a:r>
              <a:rPr lang="en-US" altLang="zh-CN" sz="1200" dirty="0">
                <a:solidFill>
                  <a:prstClr val="black"/>
                </a:solidFill>
                <a:latin typeface="微软雅黑" panose="020B0503020204020204" pitchFamily="34" charset="-122"/>
                <a:ea typeface="微软雅黑" panose="020B0503020204020204" pitchFamily="34" charset="-122"/>
              </a:rPr>
              <a:t>3-5</a:t>
            </a:r>
            <a:r>
              <a:rPr lang="zh-CN" altLang="en-US" sz="1200" dirty="0">
                <a:solidFill>
                  <a:prstClr val="black"/>
                </a:solidFill>
                <a:latin typeface="微软雅黑" panose="020B0503020204020204" pitchFamily="34" charset="-122"/>
                <a:ea typeface="微软雅黑" panose="020B0503020204020204" pitchFamily="34" charset="-122"/>
              </a:rPr>
              <a:t>万、</a:t>
            </a:r>
            <a:r>
              <a:rPr lang="en-US" altLang="zh-CN" sz="1200" dirty="0">
                <a:solidFill>
                  <a:prstClr val="black"/>
                </a:solidFill>
                <a:latin typeface="微软雅黑" panose="020B0503020204020204" pitchFamily="34" charset="-122"/>
                <a:ea typeface="微软雅黑" panose="020B0503020204020204" pitchFamily="34" charset="-122"/>
              </a:rPr>
              <a:t>5-8</a:t>
            </a:r>
            <a:r>
              <a:rPr lang="zh-CN" altLang="en-US" sz="1200" dirty="0">
                <a:solidFill>
                  <a:prstClr val="black"/>
                </a:solidFill>
                <a:latin typeface="微软雅黑" panose="020B0503020204020204" pitchFamily="34" charset="-122"/>
                <a:ea typeface="微软雅黑" panose="020B0503020204020204" pitchFamily="34" charset="-122"/>
              </a:rPr>
              <a:t>万、</a:t>
            </a:r>
            <a:r>
              <a:rPr lang="en-US" altLang="zh-CN" sz="1200" dirty="0">
                <a:solidFill>
                  <a:prstClr val="black"/>
                </a:solidFill>
                <a:latin typeface="微软雅黑" panose="020B0503020204020204" pitchFamily="34" charset="-122"/>
                <a:ea typeface="微软雅黑" panose="020B0503020204020204" pitchFamily="34" charset="-122"/>
              </a:rPr>
              <a:t>8-12</a:t>
            </a:r>
            <a:r>
              <a:rPr lang="zh-CN" altLang="en-US" sz="1200" dirty="0">
                <a:solidFill>
                  <a:prstClr val="black"/>
                </a:solidFill>
                <a:latin typeface="微软雅黑" panose="020B0503020204020204" pitchFamily="34" charset="-122"/>
                <a:ea typeface="微软雅黑" panose="020B0503020204020204" pitchFamily="34" charset="-122"/>
              </a:rPr>
              <a:t>万车型环比继续下降，其中下降最为明显的是</a:t>
            </a:r>
            <a:r>
              <a:rPr lang="en-US" altLang="zh-CN" sz="1200" dirty="0">
                <a:solidFill>
                  <a:prstClr val="black"/>
                </a:solidFill>
                <a:latin typeface="微软雅黑" panose="020B0503020204020204" pitchFamily="34" charset="-122"/>
                <a:ea typeface="微软雅黑" panose="020B0503020204020204" pitchFamily="34" charset="-122"/>
              </a:rPr>
              <a:t>3-5</a:t>
            </a:r>
            <a:r>
              <a:rPr lang="zh-CN" altLang="en-US" sz="1200" dirty="0">
                <a:solidFill>
                  <a:prstClr val="black"/>
                </a:solidFill>
                <a:latin typeface="微软雅黑" panose="020B0503020204020204" pitchFamily="34" charset="-122"/>
                <a:ea typeface="微软雅黑" panose="020B0503020204020204" pitchFamily="34" charset="-122"/>
              </a:rPr>
              <a:t>万车型，环比下降了</a:t>
            </a:r>
            <a:r>
              <a:rPr lang="en-US" altLang="zh-CN" sz="1200" dirty="0">
                <a:solidFill>
                  <a:prstClr val="black"/>
                </a:solidFill>
                <a:latin typeface="微软雅黑" panose="020B0503020204020204" pitchFamily="34" charset="-122"/>
                <a:ea typeface="微软雅黑" panose="020B0503020204020204" pitchFamily="34" charset="-122"/>
              </a:rPr>
              <a:t>4.1%</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5-8</a:t>
            </a:r>
            <a:r>
              <a:rPr lang="zh-CN" altLang="en-US" sz="1200" dirty="0">
                <a:solidFill>
                  <a:prstClr val="black"/>
                </a:solidFill>
                <a:latin typeface="微软雅黑" panose="020B0503020204020204" pitchFamily="34" charset="-122"/>
                <a:ea typeface="微软雅黑" panose="020B0503020204020204" pitchFamily="34" charset="-122"/>
              </a:rPr>
              <a:t>万、</a:t>
            </a:r>
            <a:r>
              <a:rPr lang="en-US" altLang="zh-CN" sz="1200" dirty="0">
                <a:solidFill>
                  <a:prstClr val="black"/>
                </a:solidFill>
                <a:latin typeface="微软雅黑" panose="020B0503020204020204" pitchFamily="34" charset="-122"/>
                <a:ea typeface="微软雅黑" panose="020B0503020204020204" pitchFamily="34" charset="-122"/>
              </a:rPr>
              <a:t>8-12</a:t>
            </a:r>
            <a:r>
              <a:rPr lang="zh-CN" altLang="en-US" sz="1200" dirty="0">
                <a:solidFill>
                  <a:prstClr val="black"/>
                </a:solidFill>
                <a:latin typeface="微软雅黑" panose="020B0503020204020204" pitchFamily="34" charset="-122"/>
                <a:ea typeface="微软雅黑" panose="020B0503020204020204" pitchFamily="34" charset="-122"/>
              </a:rPr>
              <a:t>万车型分别下降了</a:t>
            </a:r>
            <a:r>
              <a:rPr lang="en-US" altLang="zh-CN" sz="1200" dirty="0">
                <a:solidFill>
                  <a:prstClr val="black"/>
                </a:solidFill>
                <a:latin typeface="微软雅黑" panose="020B0503020204020204" pitchFamily="34" charset="-122"/>
                <a:ea typeface="微软雅黑" panose="020B0503020204020204" pitchFamily="34" charset="-122"/>
              </a:rPr>
              <a:t>2.7</a:t>
            </a:r>
            <a:r>
              <a:rPr lang="zh-CN" altLang="en-US" sz="1200" dirty="0">
                <a:solidFill>
                  <a:prstClr val="black"/>
                </a:solidFill>
                <a:latin typeface="微软雅黑" panose="020B0503020204020204" pitchFamily="34" charset="-122"/>
                <a:ea typeface="微软雅黑" panose="020B0503020204020204" pitchFamily="34" charset="-122"/>
              </a:rPr>
              <a:t>和</a:t>
            </a:r>
            <a:r>
              <a:rPr lang="en-US" altLang="zh-CN" sz="1200" dirty="0">
                <a:solidFill>
                  <a:prstClr val="black"/>
                </a:solidFill>
                <a:latin typeface="微软雅黑" panose="020B0503020204020204" pitchFamily="34" charset="-122"/>
                <a:ea typeface="微软雅黑" panose="020B0503020204020204" pitchFamily="34" charset="-122"/>
              </a:rPr>
              <a:t>1.9</a:t>
            </a:r>
            <a:r>
              <a:rPr lang="zh-CN" altLang="en-US" sz="1200" dirty="0">
                <a:solidFill>
                  <a:prstClr val="black"/>
                </a:solidFill>
                <a:latin typeface="微软雅黑" panose="020B0503020204020204" pitchFamily="34" charset="-122"/>
                <a:ea typeface="微软雅黑" panose="020B0503020204020204" pitchFamily="34" charset="-122"/>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000-00000F000000}"/>
              </a:ext>
            </a:extLst>
          </p:cNvPr>
          <p:cNvGraphicFramePr>
            <a:graphicFrameLocks/>
          </p:cNvGraphicFramePr>
          <p:nvPr>
            <p:extLst>
              <p:ext uri="{D42A27DB-BD31-4B8C-83A1-F6EECF244321}">
                <p14:modId xmlns:p14="http://schemas.microsoft.com/office/powerpoint/2010/main" val="3924270226"/>
              </p:ext>
            </p:extLst>
          </p:nvPr>
        </p:nvGraphicFramePr>
        <p:xfrm>
          <a:off x="258188" y="3114137"/>
          <a:ext cx="8627621" cy="282841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84571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2023</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7" y="4959542"/>
            <a:ext cx="8127481" cy="896040"/>
            <a:chOff x="5988846" y="1837871"/>
            <a:chExt cx="9510935" cy="1027120"/>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dirty="0">
                  <a:solidFill>
                    <a:srgbClr val="0E0F13"/>
                  </a:solidFill>
                  <a:latin typeface="微软雅黑" panose="020B0503020204020204" pitchFamily="34" charset="-122"/>
                  <a:ea typeface="微软雅黑" panose="020B0503020204020204" pitchFamily="34" charset="-122"/>
                </a:rPr>
                <a:t>2023</a:t>
              </a:r>
              <a:r>
                <a:rPr lang="zh-CN" altLang="en-US" sz="1400" b="1" dirty="0">
                  <a:solidFill>
                    <a:srgbClr val="0E0F13"/>
                  </a:solidFill>
                  <a:latin typeface="微软雅黑" panose="020B0503020204020204" pitchFamily="34" charset="-122"/>
                  <a:ea typeface="微软雅黑" panose="020B0503020204020204" pitchFamily="34" charset="-122"/>
                </a:rPr>
                <a:t>年</a:t>
              </a:r>
              <a:r>
                <a:rPr lang="en-US" altLang="zh-CN" sz="1400" b="1" dirty="0">
                  <a:solidFill>
                    <a:srgbClr val="0E0F13"/>
                  </a:solidFill>
                  <a:latin typeface="微软雅黑" panose="020B0503020204020204" pitchFamily="34" charset="-122"/>
                  <a:ea typeface="微软雅黑" panose="020B0503020204020204" pitchFamily="34" charset="-122"/>
                </a:rPr>
                <a:t>6</a:t>
              </a:r>
              <a:r>
                <a:rPr lang="zh-CN" altLang="en-US" sz="1400" b="1" dirty="0">
                  <a:solidFill>
                    <a:srgbClr val="0E0F13"/>
                  </a:solidFill>
                  <a:latin typeface="微软雅黑" panose="020B0503020204020204" pitchFamily="34" charset="-122"/>
                  <a:ea typeface="微软雅黑" panose="020B0503020204020204" pitchFamily="34" charset="-122"/>
                </a:rPr>
                <a:t>月跨区域流通情况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6" y="2161521"/>
              <a:ext cx="9510935" cy="703470"/>
            </a:xfrm>
            <a:prstGeom prst="rect">
              <a:avLst/>
            </a:prstGeom>
            <a:noFill/>
          </p:spPr>
          <p:txBody>
            <a:bodyPr wrap="square">
              <a:spAutoFit/>
            </a:bodyPr>
            <a:lstStyle/>
            <a:p>
              <a:pPr indent="457200">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月份跨区域流通持续回升，二手车转籍率为</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27.03%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，环比上月增加了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个百分点，同比去年同期增加了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1.8</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个百分点。二手车转籍总量为</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41.45</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万辆，环比增长了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3.5%</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，同比增加了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16.2%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3" name="图表 2">
            <a:extLst>
              <a:ext uri="{FF2B5EF4-FFF2-40B4-BE49-F238E27FC236}">
                <a16:creationId xmlns:a16="http://schemas.microsoft.com/office/drawing/2014/main" id="{00000000-0008-0000-0100-000064000000}"/>
              </a:ext>
            </a:extLst>
          </p:cNvPr>
          <p:cNvGraphicFramePr>
            <a:graphicFrameLocks/>
          </p:cNvGraphicFramePr>
          <p:nvPr/>
        </p:nvGraphicFramePr>
        <p:xfrm>
          <a:off x="277028" y="1040597"/>
          <a:ext cx="8589937"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80075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2023</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6</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2028024015"/>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43.51%</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2.56</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安徽</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33.08%</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0.56</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湖北</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32.76%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1.46</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32.21%</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1.67</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浙江</a:t>
                      </a:r>
                      <a:endPar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endParaRP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30.19%</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3.56</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2023</a:t>
            </a:r>
            <a:r>
              <a:rPr lang="zh-CN" altLang="en-US" b="1">
                <a:solidFill>
                  <a:schemeClr val="bg1"/>
                </a:solidFill>
                <a:latin typeface="+mj-ea"/>
                <a:ea typeface="+mj-ea"/>
              </a:rPr>
              <a:t>年</a:t>
            </a:r>
            <a:r>
              <a:rPr lang="en-US" altLang="zh-CN" b="1" dirty="0">
                <a:solidFill>
                  <a:schemeClr val="bg1"/>
                </a:solidFill>
                <a:latin typeface="+mj-ea"/>
                <a:ea typeface="+mj-ea"/>
              </a:rPr>
              <a:t>6</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25745" y="4763469"/>
            <a:ext cx="8964904" cy="1839863"/>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latin typeface="微软雅黑" panose="020B0503020204020204" pitchFamily="34" charset="-122"/>
                <a:ea typeface="微软雅黑" panose="020B0503020204020204" pitchFamily="34" charset="-122"/>
              </a:rPr>
              <a:t>全国转籍比例排名前五的省份是北京、安徽、湖北、上海、浙江。其中北京、上海转籍率较上月略有增长，安徽、湖北、浙江环比出现小幅下降。</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dirty="0">
                <a:latin typeface="微软雅黑" panose="020B0503020204020204" pitchFamily="34" charset="-122"/>
                <a:ea typeface="微软雅黑" panose="020B0503020204020204" pitchFamily="34" charset="-122"/>
              </a:rPr>
              <a:t>具体来看</a:t>
            </a:r>
            <a:r>
              <a:rPr lang="zh-CN" altLang="en-US" sz="1100" dirty="0">
                <a:solidFill>
                  <a:prstClr val="black"/>
                </a:solidFill>
                <a:latin typeface="微软雅黑" panose="020B0503020204020204" pitchFamily="34" charset="-122"/>
                <a:ea typeface="微软雅黑" panose="020B0503020204020204" pitchFamily="34" charset="-122"/>
              </a:rPr>
              <a:t>北京转籍率为</a:t>
            </a:r>
            <a:r>
              <a:rPr lang="en-US" altLang="zh-CN" sz="1100" dirty="0">
                <a:solidFill>
                  <a:prstClr val="black"/>
                </a:solidFill>
                <a:latin typeface="微软雅黑" panose="020B0503020204020204" pitchFamily="34" charset="-122"/>
                <a:ea typeface="微软雅黑" panose="020B0503020204020204" pitchFamily="34" charset="-122"/>
              </a:rPr>
              <a:t>43.51%</a:t>
            </a:r>
            <a:r>
              <a:rPr lang="zh-CN" altLang="en-US" sz="1100" dirty="0">
                <a:solidFill>
                  <a:prstClr val="black"/>
                </a:solidFill>
                <a:latin typeface="微软雅黑" panose="020B0503020204020204" pitchFamily="34" charset="-122"/>
                <a:ea typeface="微软雅黑" panose="020B0503020204020204" pitchFamily="34" charset="-122"/>
              </a:rPr>
              <a:t>，环比增长</a:t>
            </a:r>
            <a:r>
              <a:rPr lang="en-US" altLang="zh-CN" sz="1100" dirty="0">
                <a:solidFill>
                  <a:prstClr val="black"/>
                </a:solidFill>
                <a:latin typeface="微软雅黑" panose="020B0503020204020204" pitchFamily="34" charset="-122"/>
                <a:ea typeface="微软雅黑" panose="020B0503020204020204" pitchFamily="34" charset="-122"/>
              </a:rPr>
              <a:t>0.4</a:t>
            </a:r>
            <a:r>
              <a:rPr lang="zh-CN" altLang="en-US" sz="1100" dirty="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2.56</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安徽</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33.08%</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100" dirty="0">
                <a:solidFill>
                  <a:prstClr val="black"/>
                </a:solidFill>
                <a:latin typeface="微软雅黑" panose="020B0503020204020204" pitchFamily="34" charset="-122"/>
                <a:ea typeface="微软雅黑" panose="020B0503020204020204" pitchFamily="34" charset="-122"/>
              </a:rPr>
              <a:t>下降</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0.2</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0.56</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湖北</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lang="en-US" altLang="zh-CN" sz="1100" dirty="0">
                <a:solidFill>
                  <a:prstClr val="black"/>
                </a:solidFill>
                <a:latin typeface="微软雅黑" panose="020B0503020204020204" pitchFamily="34" charset="-122"/>
                <a:ea typeface="微软雅黑" panose="020B0503020204020204" pitchFamily="34" charset="-122"/>
              </a:rPr>
              <a:t>32.76%</a:t>
            </a:r>
            <a:r>
              <a:rPr lang="zh-CN" altLang="en-US" sz="1100" dirty="0">
                <a:solidFill>
                  <a:prstClr val="black"/>
                </a:solidFill>
                <a:latin typeface="微软雅黑" panose="020B0503020204020204" pitchFamily="34" charset="-122"/>
                <a:ea typeface="微软雅黑" panose="020B0503020204020204" pitchFamily="34" charset="-122"/>
              </a:rPr>
              <a:t>，环比下降</a:t>
            </a:r>
            <a:r>
              <a:rPr lang="en-US" altLang="zh-CN" sz="1100" dirty="0">
                <a:solidFill>
                  <a:prstClr val="black"/>
                </a:solidFill>
                <a:latin typeface="微软雅黑" panose="020B0503020204020204" pitchFamily="34" charset="-122"/>
                <a:ea typeface="微软雅黑" panose="020B0503020204020204" pitchFamily="34" charset="-122"/>
              </a:rPr>
              <a:t>0.1</a:t>
            </a:r>
            <a:r>
              <a:rPr lang="zh-CN" altLang="en-US" sz="1100" dirty="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1.46</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上海</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32.21%</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环比增长</a:t>
            </a:r>
            <a:r>
              <a:rPr lang="en-US" altLang="zh-CN" sz="1100" dirty="0">
                <a:solidFill>
                  <a:prstClr val="black"/>
                </a:solidFill>
                <a:latin typeface="微软雅黑" panose="020B0503020204020204" pitchFamily="34" charset="-122"/>
                <a:ea typeface="微软雅黑" panose="020B0503020204020204" pitchFamily="34" charset="-122"/>
              </a:rPr>
              <a:t>2.8</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1.67</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浙江</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30.19%</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环比下降</a:t>
            </a:r>
            <a:r>
              <a:rPr lang="en-US" altLang="zh-CN" sz="1100" dirty="0">
                <a:solidFill>
                  <a:prstClr val="black"/>
                </a:solidFill>
                <a:latin typeface="微软雅黑" panose="020B0503020204020204" pitchFamily="34" charset="-122"/>
                <a:ea typeface="微软雅黑" panose="020B0503020204020204" pitchFamily="34" charset="-122"/>
              </a:rPr>
              <a:t>0.1</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3.56</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5" name="直接箭头连接符 4">
            <a:extLst>
              <a:ext uri="{FF2B5EF4-FFF2-40B4-BE49-F238E27FC236}">
                <a16:creationId xmlns:a16="http://schemas.microsoft.com/office/drawing/2014/main" id="{2AB0F20F-F8C7-EF00-9A9E-12AE62FA02D3}"/>
              </a:ext>
            </a:extLst>
          </p:cNvPr>
          <p:cNvCxnSpPr>
            <a:cxnSpLocks/>
          </p:cNvCxnSpPr>
          <p:nvPr/>
        </p:nvCxnSpPr>
        <p:spPr>
          <a:xfrm>
            <a:off x="7180711" y="414968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80E5CAD8-EC5C-4FE7-EBC4-88DA0265D0F0}"/>
              </a:ext>
            </a:extLst>
          </p:cNvPr>
          <p:cNvCxnSpPr>
            <a:cxnSpLocks/>
          </p:cNvCxnSpPr>
          <p:nvPr/>
        </p:nvCxnSpPr>
        <p:spPr>
          <a:xfrm flipV="1">
            <a:off x="7190384" y="3771862"/>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直接箭头连接符 2">
            <a:extLst>
              <a:ext uri="{FF2B5EF4-FFF2-40B4-BE49-F238E27FC236}">
                <a16:creationId xmlns:a16="http://schemas.microsoft.com/office/drawing/2014/main" id="{4226BFC4-C7B4-1DA7-7DDB-073A10BF493E}"/>
              </a:ext>
            </a:extLst>
          </p:cNvPr>
          <p:cNvCxnSpPr>
            <a:cxnSpLocks/>
          </p:cNvCxnSpPr>
          <p:nvPr/>
        </p:nvCxnSpPr>
        <p:spPr>
          <a:xfrm flipV="1">
            <a:off x="7189760" y="2605619"/>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a:extLst>
              <a:ext uri="{FF2B5EF4-FFF2-40B4-BE49-F238E27FC236}">
                <a16:creationId xmlns:a16="http://schemas.microsoft.com/office/drawing/2014/main" id="{BD258C28-6038-445F-B975-DB3BBCAD042B}"/>
              </a:ext>
            </a:extLst>
          </p:cNvPr>
          <p:cNvCxnSpPr>
            <a:cxnSpLocks/>
          </p:cNvCxnSpPr>
          <p:nvPr/>
        </p:nvCxnSpPr>
        <p:spPr>
          <a:xfrm flipH="1">
            <a:off x="7185243" y="2975975"/>
            <a:ext cx="9033" cy="172261"/>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BD7B0362-5AEB-4B17-B84F-78148A9F441D}"/>
              </a:ext>
            </a:extLst>
          </p:cNvPr>
          <p:cNvCxnSpPr>
            <a:cxnSpLocks/>
          </p:cNvCxnSpPr>
          <p:nvPr/>
        </p:nvCxnSpPr>
        <p:spPr>
          <a:xfrm>
            <a:off x="7189759" y="3357476"/>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102894" y="2268073"/>
            <a:ext cx="3681800" cy="2321854"/>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2023</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7</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8.4%</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，较上月增加了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1.1% </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 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31.6%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11.6%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 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60%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，较上月增加了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10.5%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7</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月份的平均库存周期是</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59</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月份增加了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1100-000002000000}"/>
              </a:ext>
            </a:extLst>
          </p:cNvPr>
          <p:cNvGraphicFramePr>
            <a:graphicFrameLocks/>
          </p:cNvGraphicFramePr>
          <p:nvPr>
            <p:extLst>
              <p:ext uri="{D42A27DB-BD31-4B8C-83A1-F6EECF244321}">
                <p14:modId xmlns:p14="http://schemas.microsoft.com/office/powerpoint/2010/main" val="169529688"/>
              </p:ext>
            </p:extLst>
          </p:nvPr>
        </p:nvGraphicFramePr>
        <p:xfrm>
          <a:off x="436227" y="1414010"/>
          <a:ext cx="4135773" cy="45276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22347" y="4928021"/>
            <a:ext cx="8810144" cy="718402"/>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月，受</a:t>
            </a:r>
            <a:r>
              <a:rPr lang="zh-CN" altLang="en-US" sz="1100" dirty="0">
                <a:solidFill>
                  <a:prstClr val="black"/>
                </a:solidFill>
                <a:latin typeface="微软雅黑" panose="020B0503020204020204" pitchFamily="34" charset="-122"/>
                <a:ea typeface="微软雅黑" panose="020B0503020204020204" pitchFamily="34" charset="-122"/>
              </a:rPr>
              <a:t>全国范围内二手车消费低迷影响，</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行认证共接收到上传车源数据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47628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月份减少约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，其中符合行认证标准的车源数据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41541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a:t>
            </a:r>
            <a:r>
              <a:rPr lang="en-US" altLang="zh-CN" sz="1100" dirty="0">
                <a:latin typeface="微软雅黑" panose="020B0503020204020204" pitchFamily="34" charset="-122"/>
                <a:ea typeface="微软雅黑" panose="020B0503020204020204" pitchFamily="34" charset="-122"/>
              </a:rPr>
              <a:t>27630</a:t>
            </a:r>
            <a:r>
              <a:rPr lang="zh-CN" altLang="en-US" sz="1100" dirty="0">
                <a:solidFill>
                  <a:schemeClr val="tx1"/>
                </a:solidFill>
                <a:latin typeface="微软雅黑" panose="020B0503020204020204" pitchFamily="34" charset="-122"/>
                <a:ea typeface="微软雅黑" panose="020B0503020204020204" pitchFamily="34" charset="-122"/>
                <a:cs typeface="+mn-cs"/>
              </a:rPr>
              <a:t>，均减少约</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，从上报行认证数据走势来看，</a:t>
            </a:r>
            <a:r>
              <a:rPr lang="en-US" altLang="zh-CN" sz="1100" dirty="0">
                <a:solidFill>
                  <a:schemeClr val="tx1"/>
                </a:solidFill>
                <a:latin typeface="微软雅黑" panose="020B0503020204020204" pitchFamily="34" charset="-122"/>
                <a:ea typeface="微软雅黑" panose="020B0503020204020204" pitchFamily="34" charset="-122"/>
                <a:cs typeface="+mn-cs"/>
              </a:rPr>
              <a:t>7</a:t>
            </a:r>
            <a:r>
              <a:rPr lang="zh-CN" altLang="en-US" sz="1100" dirty="0">
                <a:solidFill>
                  <a:schemeClr val="tx1"/>
                </a:solidFill>
                <a:latin typeface="微软雅黑" panose="020B0503020204020204" pitchFamily="34" charset="-122"/>
                <a:ea typeface="微软雅黑" panose="020B0503020204020204" pitchFamily="34" charset="-122"/>
                <a:cs typeface="+mn-cs"/>
              </a:rPr>
              <a:t>月份最后两周数据开始企稳微增</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8112EE67-0491-7421-6C2A-948E77CF2747}"/>
              </a:ext>
            </a:extLst>
          </p:cNvPr>
          <p:cNvPicPr>
            <a:picLocks noChangeAspect="1"/>
          </p:cNvPicPr>
          <p:nvPr/>
        </p:nvPicPr>
        <p:blipFill>
          <a:blip r:embed="rId2"/>
          <a:stretch>
            <a:fillRect/>
          </a:stretch>
        </p:blipFill>
        <p:spPr>
          <a:xfrm>
            <a:off x="5629155" y="1934210"/>
            <a:ext cx="3403336" cy="1422575"/>
          </a:xfrm>
          <a:prstGeom prst="rect">
            <a:avLst/>
          </a:prstGeom>
        </p:spPr>
      </p:pic>
      <p:pic>
        <p:nvPicPr>
          <p:cNvPr id="5" name="图片 4">
            <a:extLst>
              <a:ext uri="{FF2B5EF4-FFF2-40B4-BE49-F238E27FC236}">
                <a16:creationId xmlns:a16="http://schemas.microsoft.com/office/drawing/2014/main" id="{3E5684B4-A313-B92B-C70C-3F2E4B869DBB}"/>
              </a:ext>
            </a:extLst>
          </p:cNvPr>
          <p:cNvPicPr>
            <a:picLocks noChangeAspect="1"/>
          </p:cNvPicPr>
          <p:nvPr/>
        </p:nvPicPr>
        <p:blipFill>
          <a:blip r:embed="rId3"/>
          <a:stretch>
            <a:fillRect/>
          </a:stretch>
        </p:blipFill>
        <p:spPr>
          <a:xfrm>
            <a:off x="45720" y="1330919"/>
            <a:ext cx="5532120" cy="2917466"/>
          </a:xfrm>
          <a:prstGeom prst="rect">
            <a:avLst/>
          </a:prstGeom>
        </p:spPr>
      </p:pic>
    </p:spTree>
    <p:extLst>
      <p:ext uri="{BB962C8B-B14F-4D97-AF65-F5344CB8AC3E}">
        <p14:creationId xmlns:p14="http://schemas.microsoft.com/office/powerpoint/2010/main" val="23716119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7</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316369"/>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月，相对于</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月来看， 各区域均</a:t>
            </a:r>
            <a:r>
              <a:rPr lang="zh-CN" altLang="en-US" sz="1100" dirty="0">
                <a:solidFill>
                  <a:prstClr val="black"/>
                </a:solidFill>
                <a:latin typeface="微软雅黑" panose="020B0503020204020204" pitchFamily="34" charset="-122"/>
                <a:ea typeface="微软雅黑" panose="020B0503020204020204" pitchFamily="34" charset="-122"/>
              </a:rPr>
              <a:t>呈现出不同程度的下降状态，其中广东、浙江、山西、上海区域下降尤为明显。</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0D266116-BB65-DE77-565A-2C1EF8C97DEC}"/>
              </a:ext>
            </a:extLst>
          </p:cNvPr>
          <p:cNvPicPr>
            <a:picLocks noChangeAspect="1"/>
          </p:cNvPicPr>
          <p:nvPr/>
        </p:nvPicPr>
        <p:blipFill>
          <a:blip r:embed="rId2"/>
          <a:stretch>
            <a:fillRect/>
          </a:stretch>
        </p:blipFill>
        <p:spPr>
          <a:xfrm>
            <a:off x="309818" y="1738902"/>
            <a:ext cx="8524364" cy="2313396"/>
          </a:xfrm>
          <a:prstGeom prst="rect">
            <a:avLst/>
          </a:prstGeom>
        </p:spPr>
      </p:pic>
    </p:spTree>
    <p:extLst>
      <p:ext uri="{BB962C8B-B14F-4D97-AF65-F5344CB8AC3E}">
        <p14:creationId xmlns:p14="http://schemas.microsoft.com/office/powerpoint/2010/main" val="14482699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716527"/>
            <a:ext cx="8810144" cy="824200"/>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基于车辆里程的选品上，较</a:t>
            </a:r>
            <a:r>
              <a:rPr lang="en-US" altLang="zh-CN" sz="1100" dirty="0">
                <a:solidFill>
                  <a:prstClr val="black"/>
                </a:solidFill>
                <a:latin typeface="微软雅黑" panose="020B0503020204020204" pitchFamily="34" charset="-122"/>
                <a:ea typeface="微软雅黑" panose="020B0503020204020204" pitchFamily="34" charset="-122"/>
              </a:rPr>
              <a:t>6</a:t>
            </a:r>
            <a:r>
              <a:rPr lang="zh-CN" altLang="en-US" sz="1100" dirty="0">
                <a:solidFill>
                  <a:prstClr val="black"/>
                </a:solidFill>
                <a:latin typeface="微软雅黑" panose="020B0503020204020204" pitchFamily="34" charset="-122"/>
                <a:ea typeface="微软雅黑" panose="020B0503020204020204" pitchFamily="34" charset="-122"/>
              </a:rPr>
              <a:t>月份表现更加“保守和理性”</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a:t>
            </a:r>
            <a:r>
              <a:rPr lang="en-US" altLang="zh-CN" sz="1100" dirty="0">
                <a:solidFill>
                  <a:prstClr val="black"/>
                </a:solidFill>
                <a:latin typeface="微软雅黑" panose="020B0503020204020204" pitchFamily="34" charset="-122"/>
                <a:ea typeface="微软雅黑" panose="020B0503020204020204" pitchFamily="34" charset="-122"/>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 与较</a:t>
            </a:r>
            <a:r>
              <a:rPr lang="en-US" altLang="zh-CN" sz="1100" dirty="0">
                <a:solidFill>
                  <a:prstClr val="black"/>
                </a:solidFill>
                <a:latin typeface="微软雅黑" panose="020B0503020204020204" pitchFamily="34" charset="-122"/>
                <a:ea typeface="微软雅黑" panose="020B0503020204020204" pitchFamily="34" charset="-122"/>
              </a:rPr>
              <a:t>6</a:t>
            </a:r>
            <a:r>
              <a:rPr lang="zh-CN" altLang="en-US" sz="1100" dirty="0">
                <a:solidFill>
                  <a:prstClr val="black"/>
                </a:solidFill>
                <a:latin typeface="微软雅黑" panose="020B0503020204020204" pitchFamily="34" charset="-122"/>
                <a:ea typeface="微软雅黑" panose="020B0503020204020204" pitchFamily="34" charset="-122"/>
              </a:rPr>
              <a:t>月降低了</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3-10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较</a:t>
            </a:r>
            <a:r>
              <a:rPr lang="zh-CN" altLang="en-US" sz="1100" dirty="0">
                <a:solidFill>
                  <a:prstClr val="black"/>
                </a:solidFill>
                <a:latin typeface="微软雅黑" panose="020B0503020204020204" pitchFamily="34" charset="-122"/>
                <a:ea typeface="微软雅黑" panose="020B0503020204020204" pitchFamily="34" charset="-122"/>
              </a:rPr>
              <a:t>上月降低了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万公里以上的“老旧车”较上月增加了</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B88BABD4-534B-F289-7312-8F1DB1D4459D}"/>
              </a:ext>
            </a:extLst>
          </p:cNvPr>
          <p:cNvPicPr>
            <a:picLocks noChangeAspect="1"/>
          </p:cNvPicPr>
          <p:nvPr/>
        </p:nvPicPr>
        <p:blipFill>
          <a:blip r:embed="rId2"/>
          <a:stretch>
            <a:fillRect/>
          </a:stretch>
        </p:blipFill>
        <p:spPr>
          <a:xfrm>
            <a:off x="486370" y="1317273"/>
            <a:ext cx="7799364" cy="3170245"/>
          </a:xfrm>
          <a:prstGeom prst="rect">
            <a:avLst/>
          </a:prstGeom>
        </p:spPr>
      </p:pic>
    </p:spTree>
    <p:extLst>
      <p:ext uri="{BB962C8B-B14F-4D97-AF65-F5344CB8AC3E}">
        <p14:creationId xmlns:p14="http://schemas.microsoft.com/office/powerpoint/2010/main" val="2627835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经销企业在车辆年限的选品上，本月依旧倾向于年限在</a:t>
            </a:r>
            <a:r>
              <a:rPr lang="en-US" altLang="zh-CN" sz="1100" dirty="0">
                <a:latin typeface="微软雅黑" panose="020B0503020204020204" pitchFamily="34" charset="-122"/>
                <a:ea typeface="微软雅黑" panose="020B0503020204020204" pitchFamily="34" charset="-122"/>
              </a:rPr>
              <a:t>1-5</a:t>
            </a:r>
            <a:r>
              <a:rPr lang="zh-CN" altLang="en-US" sz="1100" dirty="0">
                <a:latin typeface="微软雅黑" panose="020B0503020204020204" pitchFamily="34" charset="-122"/>
                <a:ea typeface="微软雅黑" panose="020B0503020204020204" pitchFamily="34" charset="-122"/>
              </a:rPr>
              <a:t>年的车型，但整体倾向更为“保守和理性”；</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年内的准新车数据较上月</a:t>
            </a:r>
            <a:r>
              <a:rPr lang="zh-CN" altLang="en-US" sz="1100" dirty="0">
                <a:latin typeface="微软雅黑" panose="020B0503020204020204" pitchFamily="34" charset="-122"/>
                <a:ea typeface="微软雅黑" panose="020B0503020204020204" pitchFamily="34" charset="-122"/>
              </a:rPr>
              <a:t>下降</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以内较新车龄数据较上月下降了</a:t>
            </a:r>
            <a:r>
              <a:rPr lang="en-US" altLang="zh-CN" sz="1100" dirty="0">
                <a:solidFill>
                  <a:schemeClr val="tx1"/>
                </a:solidFill>
                <a:latin typeface="微软雅黑" panose="020B0503020204020204" pitchFamily="34" charset="-122"/>
                <a:ea typeface="微软雅黑" panose="020B0503020204020204" pitchFamily="34" charset="-122"/>
                <a:cs typeface="+mn-cs"/>
              </a:rPr>
              <a:t>2%</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年的次新车龄数据则提升了</a:t>
            </a:r>
            <a:r>
              <a:rPr lang="en-US" altLang="zh-CN" sz="1100" dirty="0">
                <a:latin typeface="微软雅黑" panose="020B0503020204020204" pitchFamily="34" charset="-122"/>
                <a:ea typeface="微软雅黑" panose="020B0503020204020204" pitchFamily="34" charset="-122"/>
              </a:rPr>
              <a:t>2</a:t>
            </a:r>
            <a:r>
              <a:rPr lang="en-US" altLang="zh-CN" sz="1100" dirty="0">
                <a:solidFill>
                  <a:schemeClr val="tx1"/>
                </a:solidFill>
                <a:latin typeface="微软雅黑" panose="020B0503020204020204" pitchFamily="34" charset="-122"/>
                <a:ea typeface="微软雅黑" panose="020B0503020204020204" pitchFamily="34" charset="-122"/>
                <a:cs typeface="+mn-cs"/>
              </a:rPr>
              <a:t>%</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年“性价比”车型也较上月增加了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年“老旧车型”数据与上月持平</a:t>
            </a:r>
            <a:r>
              <a:rPr lang="zh-CN" altLang="en-US" sz="1100" dirty="0">
                <a:latin typeface="微软雅黑" panose="020B0503020204020204" pitchFamily="34" charset="-122"/>
                <a:ea typeface="微软雅黑" panose="020B0503020204020204" pitchFamily="34" charset="-122"/>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整体来看，面对</a:t>
            </a:r>
            <a:r>
              <a:rPr lang="en-US" altLang="zh-CN" sz="1100" dirty="0">
                <a:latin typeface="微软雅黑" panose="020B0503020204020204" pitchFamily="34" charset="-122"/>
                <a:ea typeface="微软雅黑" panose="020B0503020204020204" pitchFamily="34" charset="-122"/>
              </a:rPr>
              <a:t>7</a:t>
            </a:r>
            <a:r>
              <a:rPr lang="zh-CN" altLang="en-US" sz="1100" dirty="0">
                <a:solidFill>
                  <a:schemeClr val="tx1"/>
                </a:solidFill>
                <a:latin typeface="微软雅黑" panose="020B0503020204020204" pitchFamily="34" charset="-122"/>
                <a:ea typeface="微软雅黑" panose="020B0503020204020204" pitchFamily="34" charset="-122"/>
                <a:cs typeface="+mn-cs"/>
              </a:rPr>
              <a:t>月份这种持续“冷清”的市场环境，二手车商本月表现较为“保守”，更倾向于选择价格抗性较好的车型</a:t>
            </a:r>
            <a:r>
              <a:rPr lang="zh-CN" altLang="en-US" sz="1100" dirty="0">
                <a:latin typeface="微软雅黑" panose="020B0503020204020204" pitchFamily="34" charset="-122"/>
                <a:ea typeface="微软雅黑" panose="020B0503020204020204" pitchFamily="34" charset="-122"/>
              </a:rPr>
              <a:t>。</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id="{1FBB1DFF-9CD8-1458-1C75-9AE959CE7F6A}"/>
              </a:ext>
            </a:extLst>
          </p:cNvPr>
          <p:cNvPicPr>
            <a:picLocks noChangeAspect="1"/>
          </p:cNvPicPr>
          <p:nvPr/>
        </p:nvPicPr>
        <p:blipFill>
          <a:blip r:embed="rId2"/>
          <a:stretch>
            <a:fillRect/>
          </a:stretch>
        </p:blipFill>
        <p:spPr>
          <a:xfrm>
            <a:off x="1024453" y="1318064"/>
            <a:ext cx="6921980" cy="2896761"/>
          </a:xfrm>
          <a:prstGeom prst="rect">
            <a:avLst/>
          </a:prstGeom>
        </p:spPr>
      </p:pic>
    </p:spTree>
    <p:extLst>
      <p:ext uri="{BB962C8B-B14F-4D97-AF65-F5344CB8AC3E}">
        <p14:creationId xmlns:p14="http://schemas.microsoft.com/office/powerpoint/2010/main" val="908673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2023</a:t>
            </a:r>
            <a:r>
              <a:rPr lang="zh-CN" altLang="en-US" sz="3600" b="1">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6</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2023</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479611" y="4758033"/>
            <a:ext cx="8184777" cy="1144609"/>
          </a:xfrm>
          <a:prstGeom prst="rect">
            <a:avLst/>
          </a:prstGeom>
          <a:noFill/>
        </p:spPr>
        <p:txBody>
          <a:bodyPr wrap="square">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6</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153.34</a:t>
            </a:r>
            <a:r>
              <a:rPr lang="zh-CN" altLang="en-US" sz="1200">
                <a:latin typeface="微软雅黑" panose="020B0503020204020204" pitchFamily="34" charset="-122"/>
                <a:ea typeface="微软雅黑" panose="020B0503020204020204" pitchFamily="34" charset="-122"/>
              </a:rPr>
              <a:t>万辆，交易量环比增长</a:t>
            </a:r>
            <a:r>
              <a:rPr lang="en-US" altLang="zh-CN" sz="1200">
                <a:latin typeface="微软雅黑" panose="020B0503020204020204" pitchFamily="34" charset="-122"/>
                <a:ea typeface="微软雅黑" panose="020B0503020204020204" pitchFamily="34" charset="-122"/>
              </a:rPr>
              <a:t>2.45%</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8.24%</a:t>
            </a:r>
            <a:r>
              <a:rPr lang="zh-CN" altLang="en-US" sz="1200">
                <a:latin typeface="微软雅黑" panose="020B0503020204020204" pitchFamily="34" charset="-122"/>
                <a:ea typeface="微软雅黑" panose="020B0503020204020204" pitchFamily="34" charset="-122"/>
              </a:rPr>
              <a:t>，交易金额为</a:t>
            </a:r>
            <a:r>
              <a:rPr lang="en-US" altLang="zh-CN" sz="1200">
                <a:latin typeface="微软雅黑" panose="020B0503020204020204" pitchFamily="34" charset="-122"/>
                <a:ea typeface="微软雅黑" panose="020B0503020204020204" pitchFamily="34" charset="-122"/>
              </a:rPr>
              <a:t>973.47</a:t>
            </a:r>
            <a:r>
              <a:rPr lang="zh-CN" altLang="en-US" sz="1200">
                <a:latin typeface="微软雅黑" panose="020B0503020204020204" pitchFamily="34" charset="-122"/>
                <a:ea typeface="微软雅黑" panose="020B0503020204020204" pitchFamily="34" charset="-122"/>
              </a:rPr>
              <a:t>亿元。</a:t>
            </a:r>
            <a:endParaRPr lang="en-US" altLang="zh-CN" sz="1200">
              <a:latin typeface="微软雅黑" panose="020B0503020204020204" pitchFamily="34" charset="-122"/>
              <a:ea typeface="微软雅黑" panose="020B0503020204020204" pitchFamily="34" charset="-122"/>
            </a:endParaRPr>
          </a:p>
          <a:p>
            <a:pPr>
              <a:lnSpc>
                <a:spcPct val="200000"/>
              </a:lnSpc>
              <a:defRPr/>
            </a:pPr>
            <a:r>
              <a:rPr lang="en-US" altLang="zh-CN" sz="1200">
                <a:latin typeface="微软雅黑" panose="020B0503020204020204" pitchFamily="34" charset="-122"/>
                <a:ea typeface="微软雅黑" panose="020B0503020204020204" pitchFamily="34" charset="-122"/>
                <a:sym typeface="+mn-ea"/>
              </a:rPr>
              <a:t>2023</a:t>
            </a:r>
            <a:r>
              <a:rPr lang="zh-CN" altLang="en-US" sz="1200">
                <a:latin typeface="微软雅黑" panose="020B0503020204020204" pitchFamily="34" charset="-122"/>
                <a:ea typeface="微软雅黑" panose="020B0503020204020204" pitchFamily="34" charset="-122"/>
                <a:sym typeface="+mn-ea"/>
              </a:rPr>
              <a:t>年</a:t>
            </a:r>
            <a:r>
              <a:rPr lang="en-US" altLang="zh-CN" sz="1200">
                <a:latin typeface="微软雅黑" panose="020B0503020204020204" pitchFamily="34" charset="-122"/>
                <a:ea typeface="微软雅黑" panose="020B0503020204020204" pitchFamily="34" charset="-122"/>
                <a:sym typeface="+mn-ea"/>
              </a:rPr>
              <a:t>1-6</a:t>
            </a:r>
            <a:r>
              <a:rPr lang="zh-CN" altLang="en-US" sz="1200">
                <a:latin typeface="微软雅黑" panose="020B0503020204020204" pitchFamily="34" charset="-122"/>
                <a:ea typeface="微软雅黑" panose="020B0503020204020204" pitchFamily="34" charset="-122"/>
                <a:sym typeface="+mn-ea"/>
              </a:rPr>
              <a:t>月，二手车累计交易量</a:t>
            </a:r>
            <a:r>
              <a:rPr lang="en-US" altLang="zh-CN" sz="1200">
                <a:latin typeface="微软雅黑" panose="020B0503020204020204" pitchFamily="34" charset="-122"/>
                <a:ea typeface="微软雅黑" panose="020B0503020204020204" pitchFamily="34" charset="-122"/>
                <a:sym typeface="+mn-ea"/>
              </a:rPr>
              <a:t>876.86</a:t>
            </a:r>
            <a:r>
              <a:rPr lang="zh-CN" altLang="en-US" sz="1200">
                <a:latin typeface="微软雅黑" panose="020B0503020204020204" pitchFamily="34" charset="-122"/>
                <a:ea typeface="微软雅黑" panose="020B0503020204020204" pitchFamily="34" charset="-122"/>
                <a:sym typeface="+mn-ea"/>
              </a:rPr>
              <a:t>万辆，同比增长</a:t>
            </a:r>
            <a:r>
              <a:rPr lang="en-US" altLang="zh-CN" sz="1200">
                <a:latin typeface="微软雅黑" panose="020B0503020204020204" pitchFamily="34" charset="-122"/>
                <a:ea typeface="微软雅黑" panose="020B0503020204020204" pitchFamily="34" charset="-122"/>
                <a:sym typeface="+mn-ea"/>
              </a:rPr>
              <a:t>15.60%</a:t>
            </a:r>
            <a:r>
              <a:rPr lang="zh-CN" altLang="en-US" sz="1200">
                <a:latin typeface="微软雅黑" panose="020B0503020204020204" pitchFamily="34" charset="-122"/>
                <a:ea typeface="微软雅黑" panose="020B0503020204020204" pitchFamily="34" charset="-122"/>
                <a:sym typeface="+mn-ea"/>
              </a:rPr>
              <a:t>，与同期相比增加了</a:t>
            </a:r>
            <a:r>
              <a:rPr lang="en-US" altLang="zh-CN" sz="1200">
                <a:latin typeface="微软雅黑" panose="020B0503020204020204" pitchFamily="34" charset="-122"/>
                <a:ea typeface="微软雅黑" panose="020B0503020204020204" pitchFamily="34" charset="-122"/>
                <a:sym typeface="+mn-ea"/>
              </a:rPr>
              <a:t>118.35</a:t>
            </a:r>
            <a:r>
              <a:rPr lang="zh-CN" altLang="en-US" sz="1200">
                <a:latin typeface="微软雅黑" panose="020B0503020204020204" pitchFamily="34" charset="-122"/>
                <a:ea typeface="微软雅黑" panose="020B0503020204020204" pitchFamily="34" charset="-122"/>
                <a:sym typeface="+mn-ea"/>
              </a:rPr>
              <a:t>万辆，累计交易金额为</a:t>
            </a:r>
            <a:r>
              <a:rPr lang="en-US" altLang="zh-CN" sz="1200">
                <a:latin typeface="微软雅黑" panose="020B0503020204020204" pitchFamily="34" charset="-122"/>
                <a:ea typeface="微软雅黑" panose="020B0503020204020204" pitchFamily="34" charset="-122"/>
                <a:sym typeface="+mn-ea"/>
              </a:rPr>
              <a:t>5517.26</a:t>
            </a:r>
            <a:r>
              <a:rPr lang="zh-CN" altLang="en-US" sz="1200">
                <a:latin typeface="微软雅黑" panose="020B0503020204020204" pitchFamily="34" charset="-122"/>
                <a:ea typeface="微软雅黑" panose="020B0503020204020204" pitchFamily="34" charset="-122"/>
                <a:sym typeface="+mn-ea"/>
              </a:rPr>
              <a:t>亿元。</a:t>
            </a:r>
            <a:endParaRPr lang="en-US" altLang="zh-CN" sz="1200" dirty="0">
              <a:latin typeface="微软雅黑" panose="020B0503020204020204" pitchFamily="34" charset="-122"/>
              <a:ea typeface="微软雅黑" panose="020B0503020204020204" pitchFamily="34" charset="-122"/>
              <a:sym typeface="+mn-ea"/>
            </a:endParaRPr>
          </a:p>
        </p:txBody>
      </p:sp>
      <p:graphicFrame>
        <p:nvGraphicFramePr>
          <p:cNvPr id="2" name="图表 1">
            <a:extLst>
              <a:ext uri="{FF2B5EF4-FFF2-40B4-BE49-F238E27FC236}">
                <a16:creationId xmlns:a16="http://schemas.microsoft.com/office/drawing/2014/main" id="{00000000-0008-0000-0400-000002000000}"/>
              </a:ext>
            </a:extLst>
          </p:cNvPr>
          <p:cNvGraphicFramePr>
            <a:graphicFrameLocks/>
          </p:cNvGraphicFramePr>
          <p:nvPr/>
        </p:nvGraphicFramePr>
        <p:xfrm>
          <a:off x="182376" y="1068795"/>
          <a:ext cx="8779245" cy="37880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6558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a:latin typeface="微软雅黑" panose="020B0503020204020204" pitchFamily="34" charset="-122"/>
                <a:ea typeface="微软雅黑" panose="020B0503020204020204" pitchFamily="34" charset="-122"/>
              </a:rPr>
              <a:t>2023</a:t>
            </a:r>
            <a:r>
              <a:rPr kumimoji="1" lang="zh-CN" altLang="en-US" sz="2000" b="1">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7</a:t>
            </a:r>
            <a:r>
              <a:rPr kumimoji="1" lang="zh-CN" altLang="en-US" sz="2000" b="1">
                <a:latin typeface="微软雅黑" panose="020B0503020204020204" pitchFamily="34" charset="-122"/>
                <a:ea typeface="微软雅黑" panose="020B0503020204020204" pitchFamily="34" charset="-122"/>
              </a:rPr>
              <a:t>月</a:t>
            </a:r>
            <a:r>
              <a:rPr kumimoji="1" lang="zh-CN" altLang="en-US" sz="2000" b="1" dirty="0">
                <a:latin typeface="微软雅黑" panose="020B0503020204020204" pitchFamily="34" charset="-122"/>
                <a:ea typeface="微软雅黑" panose="020B0503020204020204" pitchFamily="34" charset="-122"/>
              </a:rPr>
              <a:t>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549162" y="5030710"/>
            <a:ext cx="8247721" cy="1144609"/>
          </a:xfrm>
          <a:prstGeom prst="rect">
            <a:avLst/>
          </a:prstGeom>
          <a:noFill/>
        </p:spPr>
        <p:txBody>
          <a:bodyPr wrap="square" rtlCol="0">
            <a:spAutoFit/>
          </a:bodyPr>
          <a:lstStyle/>
          <a:p>
            <a:pPr>
              <a:lnSpc>
                <a:spcPct val="200000"/>
              </a:lnSpc>
              <a:defRPr/>
            </a:pPr>
            <a:r>
              <a:rPr lang="en-US" altLang="zh-CN" sz="1200">
                <a:solidFill>
                  <a:prstClr val="black"/>
                </a:solidFill>
                <a:latin typeface="微软雅黑" panose="020B0503020204020204" pitchFamily="34" charset="-122"/>
                <a:ea typeface="微软雅黑" panose="020B0503020204020204" pitchFamily="34" charset="-122"/>
              </a:rPr>
              <a:t>7</a:t>
            </a:r>
            <a:r>
              <a:rPr lang="zh-CN" altLang="en-US" sz="1200">
                <a:solidFill>
                  <a:prstClr val="black"/>
                </a:solidFill>
                <a:latin typeface="微软雅黑" panose="020B0503020204020204" pitchFamily="34" charset="-122"/>
                <a:ea typeface="微软雅黑" panose="020B0503020204020204" pitchFamily="34" charset="-122"/>
              </a:rPr>
              <a:t>月第三周二手车市场日均交易量</a:t>
            </a:r>
            <a:r>
              <a:rPr lang="en-US" altLang="zh-CN" sz="1200">
                <a:solidFill>
                  <a:prstClr val="black"/>
                </a:solidFill>
                <a:latin typeface="微软雅黑" panose="020B0503020204020204" pitchFamily="34" charset="-122"/>
                <a:ea typeface="微软雅黑" panose="020B0503020204020204" pitchFamily="34" charset="-122"/>
              </a:rPr>
              <a:t>5.88</a:t>
            </a:r>
            <a:r>
              <a:rPr lang="zh-CN" altLang="en-US" sz="1200">
                <a:solidFill>
                  <a:prstClr val="black"/>
                </a:solidFill>
                <a:latin typeface="微软雅黑" panose="020B0503020204020204" pitchFamily="34" charset="-122"/>
                <a:ea typeface="微软雅黑" panose="020B0503020204020204" pitchFamily="34" charset="-122"/>
              </a:rPr>
              <a:t>万辆，环比增长</a:t>
            </a:r>
            <a:r>
              <a:rPr lang="en-US" altLang="zh-CN" sz="1200">
                <a:solidFill>
                  <a:prstClr val="black"/>
                </a:solidFill>
                <a:latin typeface="微软雅黑" panose="020B0503020204020204" pitchFamily="34" charset="-122"/>
                <a:ea typeface="微软雅黑" panose="020B0503020204020204" pitchFamily="34" charset="-122"/>
              </a:rPr>
              <a:t>0.34%</a:t>
            </a:r>
            <a:r>
              <a:rPr lang="zh-CN" altLang="en-US" sz="1200">
                <a:solidFill>
                  <a:prstClr val="black"/>
                </a:solidFill>
                <a:latin typeface="微软雅黑" panose="020B0503020204020204" pitchFamily="34" charset="-122"/>
                <a:ea typeface="微软雅黑" panose="020B0503020204020204" pitchFamily="34" charset="-122"/>
              </a:rPr>
              <a:t>，与上周交易量基本持平，市场进入平稳运行态势。与</a:t>
            </a:r>
            <a:r>
              <a:rPr lang="en-US" altLang="zh-CN" sz="1200">
                <a:solidFill>
                  <a:prstClr val="black"/>
                </a:solidFill>
                <a:latin typeface="微软雅黑" panose="020B0503020204020204" pitchFamily="34" charset="-122"/>
                <a:ea typeface="微软雅黑" panose="020B0503020204020204" pitchFamily="34" charset="-122"/>
              </a:rPr>
              <a:t>6</a:t>
            </a:r>
            <a:r>
              <a:rPr lang="zh-CN" altLang="en-US" sz="1200">
                <a:solidFill>
                  <a:prstClr val="black"/>
                </a:solidFill>
                <a:latin typeface="微软雅黑" panose="020B0503020204020204" pitchFamily="34" charset="-122"/>
                <a:ea typeface="微软雅黑" panose="020B0503020204020204" pitchFamily="34" charset="-122"/>
              </a:rPr>
              <a:t>月第三周相比增长</a:t>
            </a:r>
            <a:r>
              <a:rPr lang="en-US" altLang="zh-CN" sz="1200">
                <a:solidFill>
                  <a:prstClr val="black"/>
                </a:solidFill>
                <a:latin typeface="微软雅黑" panose="020B0503020204020204" pitchFamily="34" charset="-122"/>
                <a:ea typeface="微软雅黑" panose="020B0503020204020204" pitchFamily="34" charset="-122"/>
              </a:rPr>
              <a:t>7.9%</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7</a:t>
            </a:r>
            <a:r>
              <a:rPr lang="zh-CN" altLang="en-US" sz="1200">
                <a:solidFill>
                  <a:prstClr val="black"/>
                </a:solidFill>
                <a:latin typeface="微软雅黑" panose="020B0503020204020204" pitchFamily="34" charset="-122"/>
                <a:ea typeface="微软雅黑" panose="020B0503020204020204" pitchFamily="34" charset="-122"/>
              </a:rPr>
              <a:t>月各周度市场交易量相对平均，变化不大，根据同口径计算</a:t>
            </a:r>
            <a:r>
              <a:rPr lang="en-US" altLang="zh-CN" sz="1200">
                <a:solidFill>
                  <a:prstClr val="black"/>
                </a:solidFill>
                <a:latin typeface="微软雅黑" panose="020B0503020204020204" pitchFamily="34" charset="-122"/>
                <a:ea typeface="微软雅黑" panose="020B0503020204020204" pitchFamily="34" charset="-122"/>
              </a:rPr>
              <a:t>7</a:t>
            </a:r>
            <a:r>
              <a:rPr lang="zh-CN" altLang="en-US" sz="1200">
                <a:solidFill>
                  <a:prstClr val="black"/>
                </a:solidFill>
                <a:latin typeface="微软雅黑" panose="020B0503020204020204" pitchFamily="34" charset="-122"/>
                <a:ea typeface="微软雅黑" panose="020B0503020204020204" pitchFamily="34" charset="-122"/>
              </a:rPr>
              <a:t>月</a:t>
            </a:r>
            <a:r>
              <a:rPr lang="en-US" altLang="zh-CN" sz="1200">
                <a:solidFill>
                  <a:prstClr val="black"/>
                </a:solidFill>
                <a:latin typeface="微软雅黑" panose="020B0503020204020204" pitchFamily="34" charset="-122"/>
                <a:ea typeface="微软雅黑" panose="020B0503020204020204" pitchFamily="34" charset="-122"/>
              </a:rPr>
              <a:t>1</a:t>
            </a:r>
            <a:r>
              <a:rPr lang="zh-CN" altLang="en-US" sz="1200">
                <a:solidFill>
                  <a:prstClr val="black"/>
                </a:solidFill>
                <a:latin typeface="微软雅黑" panose="020B0503020204020204" pitchFamily="34" charset="-122"/>
                <a:ea typeface="微软雅黑" panose="020B0503020204020204" pitchFamily="34" charset="-122"/>
              </a:rPr>
              <a:t>日</a:t>
            </a:r>
            <a:r>
              <a:rPr lang="en-US" altLang="zh-CN" sz="1200">
                <a:solidFill>
                  <a:prstClr val="black"/>
                </a:solidFill>
                <a:latin typeface="微软雅黑" panose="020B0503020204020204" pitchFamily="34" charset="-122"/>
                <a:ea typeface="微软雅黑" panose="020B0503020204020204" pitchFamily="34" charset="-122"/>
              </a:rPr>
              <a:t>-23</a:t>
            </a:r>
            <a:r>
              <a:rPr lang="zh-CN" altLang="en-US" sz="1200">
                <a:solidFill>
                  <a:prstClr val="black"/>
                </a:solidFill>
                <a:latin typeface="微软雅黑" panose="020B0503020204020204" pitchFamily="34" charset="-122"/>
                <a:ea typeface="微软雅黑" panose="020B0503020204020204" pitchFamily="34" charset="-122"/>
              </a:rPr>
              <a:t>日共交易二手车</a:t>
            </a:r>
            <a:r>
              <a:rPr lang="en-US" altLang="zh-CN" sz="1200">
                <a:solidFill>
                  <a:prstClr val="black"/>
                </a:solidFill>
                <a:latin typeface="微软雅黑" panose="020B0503020204020204" pitchFamily="34" charset="-122"/>
                <a:ea typeface="微软雅黑" panose="020B0503020204020204" pitchFamily="34" charset="-122"/>
              </a:rPr>
              <a:t>118</a:t>
            </a:r>
            <a:r>
              <a:rPr lang="zh-CN" altLang="en-US" sz="1200">
                <a:solidFill>
                  <a:prstClr val="black"/>
                </a:solidFill>
                <a:latin typeface="微软雅黑" panose="020B0503020204020204" pitchFamily="34" charset="-122"/>
                <a:ea typeface="微软雅黑" panose="020B0503020204020204" pitchFamily="34" charset="-122"/>
              </a:rPr>
              <a:t>万辆，与</a:t>
            </a:r>
            <a:r>
              <a:rPr lang="en-US" altLang="zh-CN" sz="1200">
                <a:solidFill>
                  <a:prstClr val="black"/>
                </a:solidFill>
                <a:latin typeface="微软雅黑" panose="020B0503020204020204" pitchFamily="34" charset="-122"/>
                <a:ea typeface="微软雅黑" panose="020B0503020204020204" pitchFamily="34" charset="-122"/>
              </a:rPr>
              <a:t>6</a:t>
            </a:r>
            <a:r>
              <a:rPr lang="zh-CN" altLang="en-US" sz="1200">
                <a:solidFill>
                  <a:prstClr val="black"/>
                </a:solidFill>
                <a:latin typeface="微软雅黑" panose="020B0503020204020204" pitchFamily="34" charset="-122"/>
                <a:ea typeface="微软雅黑" panose="020B0503020204020204" pitchFamily="34" charset="-122"/>
              </a:rPr>
              <a:t>月同期相比增长</a:t>
            </a:r>
            <a:r>
              <a:rPr lang="en-US" altLang="zh-CN" sz="1200">
                <a:solidFill>
                  <a:prstClr val="black"/>
                </a:solidFill>
                <a:latin typeface="微软雅黑" panose="020B0503020204020204" pitchFamily="34" charset="-122"/>
                <a:ea typeface="微软雅黑" panose="020B0503020204020204" pitchFamily="34" charset="-122"/>
              </a:rPr>
              <a:t>3.5%</a:t>
            </a:r>
            <a:r>
              <a:rPr lang="zh-CN" altLang="en-US" sz="1200">
                <a:solidFill>
                  <a:prstClr val="black"/>
                </a:solidFill>
                <a:latin typeface="微软雅黑" panose="020B0503020204020204" pitchFamily="34" charset="-122"/>
                <a:ea typeface="微软雅黑" panose="020B0503020204020204" pitchFamily="34" charset="-122"/>
              </a:rPr>
              <a:t>，预计</a:t>
            </a:r>
            <a:r>
              <a:rPr lang="en-US" altLang="zh-CN" sz="1200">
                <a:solidFill>
                  <a:prstClr val="black"/>
                </a:solidFill>
                <a:latin typeface="微软雅黑" panose="020B0503020204020204" pitchFamily="34" charset="-122"/>
                <a:ea typeface="微软雅黑" panose="020B0503020204020204" pitchFamily="34" charset="-122"/>
              </a:rPr>
              <a:t>7</a:t>
            </a:r>
            <a:r>
              <a:rPr lang="zh-CN" altLang="en-US" sz="1200">
                <a:solidFill>
                  <a:prstClr val="black"/>
                </a:solidFill>
                <a:latin typeface="微软雅黑" panose="020B0503020204020204" pitchFamily="34" charset="-122"/>
                <a:ea typeface="微软雅黑" panose="020B0503020204020204" pitchFamily="34" charset="-122"/>
              </a:rPr>
              <a:t>月份交易量应该在</a:t>
            </a:r>
            <a:r>
              <a:rPr lang="en-US" altLang="zh-CN" sz="1200">
                <a:solidFill>
                  <a:prstClr val="black"/>
                </a:solidFill>
                <a:latin typeface="微软雅黑" panose="020B0503020204020204" pitchFamily="34" charset="-122"/>
                <a:ea typeface="微软雅黑" panose="020B0503020204020204" pitchFamily="34" charset="-122"/>
              </a:rPr>
              <a:t>157</a:t>
            </a:r>
            <a:r>
              <a:rPr lang="zh-CN" altLang="en-US" sz="1200">
                <a:solidFill>
                  <a:prstClr val="black"/>
                </a:solidFill>
                <a:latin typeface="微软雅黑" panose="020B0503020204020204" pitchFamily="34" charset="-122"/>
                <a:ea typeface="微软雅黑" panose="020B0503020204020204" pitchFamily="34" charset="-122"/>
              </a:rPr>
              <a:t>万辆左右，与去年同期相比增长</a:t>
            </a:r>
            <a:r>
              <a:rPr lang="en-US" altLang="zh-CN" sz="1200">
                <a:solidFill>
                  <a:prstClr val="black"/>
                </a:solidFill>
                <a:latin typeface="微软雅黑" panose="020B0503020204020204" pitchFamily="34" charset="-122"/>
                <a:ea typeface="微软雅黑" panose="020B0503020204020204" pitchFamily="34" charset="-122"/>
              </a:rPr>
              <a:t>9%</a:t>
            </a:r>
            <a:r>
              <a:rPr lang="zh-CN" altLang="en-US" sz="120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0213B6F3-931F-46B1-8FA9-42BBA32388F2}"/>
              </a:ext>
            </a:extLst>
          </p:cNvPr>
          <p:cNvPicPr>
            <a:picLocks noChangeAspect="1"/>
          </p:cNvPicPr>
          <p:nvPr/>
        </p:nvPicPr>
        <p:blipFill>
          <a:blip r:embed="rId3"/>
          <a:stretch>
            <a:fillRect/>
          </a:stretch>
        </p:blipFill>
        <p:spPr>
          <a:xfrm>
            <a:off x="549162" y="1133475"/>
            <a:ext cx="8045675" cy="3785653"/>
          </a:xfrm>
          <a:prstGeom prst="rect">
            <a:avLst/>
          </a:prstGeom>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6</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30400" y="4731652"/>
            <a:ext cx="8669760" cy="1513941"/>
          </a:xfrm>
          <a:prstGeom prst="rect">
            <a:avLst/>
          </a:prstGeom>
          <a:noFill/>
        </p:spPr>
        <p:txBody>
          <a:bodyPr wrap="square" rtlCol="0">
            <a:spAutoFit/>
          </a:bodyPr>
          <a:lstStyle/>
          <a:p>
            <a:pPr>
              <a:lnSpc>
                <a:spcPct val="200000"/>
              </a:lnSpc>
            </a:pPr>
            <a:r>
              <a:rPr lang="en-US" altLang="zh-CN" sz="1200" b="1">
                <a:latin typeface="微软雅黑" panose="020B0503020204020204" pitchFamily="34" charset="-122"/>
                <a:ea typeface="微软雅黑" panose="020B0503020204020204" pitchFamily="34" charset="-122"/>
              </a:rPr>
              <a:t>2023</a:t>
            </a:r>
            <a:r>
              <a:rPr lang="zh-CN" altLang="en-US" sz="1200" b="1">
                <a:latin typeface="微软雅黑" panose="020B0503020204020204" pitchFamily="34" charset="-122"/>
                <a:ea typeface="微软雅黑" panose="020B0503020204020204" pitchFamily="34" charset="-122"/>
              </a:rPr>
              <a:t>年</a:t>
            </a:r>
            <a:r>
              <a:rPr lang="en-US" altLang="zh-CN" sz="1200" b="1">
                <a:latin typeface="微软雅黑" panose="020B0503020204020204" pitchFamily="34" charset="-122"/>
                <a:ea typeface="微软雅黑" panose="020B0503020204020204" pitchFamily="34" charset="-122"/>
              </a:rPr>
              <a:t>6</a:t>
            </a:r>
            <a:r>
              <a:rPr lang="zh-CN" altLang="en-US" sz="1200" b="1">
                <a:latin typeface="微软雅黑" panose="020B0503020204020204" pitchFamily="34" charset="-122"/>
                <a:ea typeface="微软雅黑" panose="020B0503020204020204" pitchFamily="34" charset="-122"/>
              </a:rPr>
              <a:t>月，全国二手车市场交易量</a:t>
            </a:r>
            <a:r>
              <a:rPr lang="en-US" altLang="zh-CN" sz="1200" b="1">
                <a:latin typeface="微软雅黑" panose="020B0503020204020204" pitchFamily="34" charset="-122"/>
                <a:ea typeface="微软雅黑" panose="020B0503020204020204" pitchFamily="34" charset="-122"/>
              </a:rPr>
              <a:t>153.34</a:t>
            </a:r>
            <a:r>
              <a:rPr lang="zh-CN" altLang="en-US" sz="1200" b="1">
                <a:latin typeface="微软雅黑" panose="020B0503020204020204" pitchFamily="34" charset="-122"/>
                <a:ea typeface="微软雅黑" panose="020B0503020204020204" pitchFamily="34" charset="-122"/>
              </a:rPr>
              <a:t>万辆，交易量环比增长</a:t>
            </a:r>
            <a:r>
              <a:rPr lang="en-US" altLang="zh-CN" sz="1200" b="1">
                <a:latin typeface="微软雅黑" panose="020B0503020204020204" pitchFamily="34" charset="-122"/>
                <a:ea typeface="微软雅黑" panose="020B0503020204020204" pitchFamily="34" charset="-122"/>
              </a:rPr>
              <a:t>2.45%</a:t>
            </a:r>
            <a:r>
              <a:rPr lang="zh-CN" altLang="en-US" sz="1200" b="1">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基本型乘用车共交易</a:t>
            </a:r>
            <a:r>
              <a:rPr lang="en-US" altLang="zh-CN" sz="1200">
                <a:latin typeface="微软雅黑" panose="020B0503020204020204" pitchFamily="34" charset="-122"/>
                <a:ea typeface="微软雅黑" panose="020B0503020204020204" pitchFamily="34" charset="-122"/>
              </a:rPr>
              <a:t>90.77</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2.28%</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8.82%</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19.57</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2.58%</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7.76%</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9.51</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2.28%</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6.10%</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2.94</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3.11%</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10.02%</a:t>
            </a:r>
            <a:r>
              <a:rPr lang="zh-CN" altLang="en-US" sz="1200">
                <a:latin typeface="微软雅黑" panose="020B0503020204020204" pitchFamily="34" charset="-122"/>
                <a:ea typeface="微软雅黑" panose="020B0503020204020204" pitchFamily="34" charset="-122"/>
              </a:rPr>
              <a:t>。</a:t>
            </a:r>
          </a:p>
          <a:p>
            <a:pPr>
              <a:lnSpc>
                <a:spcPct val="200000"/>
              </a:lnSpc>
              <a:defRPr/>
            </a:pPr>
            <a:r>
              <a:rPr lang="zh-CN" altLang="en-US" sz="1200">
                <a:latin typeface="微软雅黑" panose="020B0503020204020204" pitchFamily="34" charset="-122"/>
                <a:ea typeface="微软雅黑" panose="020B0503020204020204" pitchFamily="34" charset="-122"/>
              </a:rPr>
              <a:t>商用车情况</a:t>
            </a:r>
            <a:r>
              <a:rPr lang="en-US" altLang="zh-CN" sz="1200">
                <a:latin typeface="微软雅黑" panose="020B0503020204020204" pitchFamily="34" charset="-122"/>
                <a:ea typeface="微软雅黑" panose="020B0503020204020204" pitchFamily="34" charset="-122"/>
              </a:rPr>
              <a:t>: </a:t>
            </a:r>
            <a:r>
              <a:rPr lang="zh-CN" altLang="en-US" sz="1200">
                <a:latin typeface="微软雅黑" panose="020B0503020204020204" pitchFamily="34" charset="-122"/>
                <a:ea typeface="微软雅黑" panose="020B0503020204020204" pitchFamily="34" charset="-122"/>
              </a:rPr>
              <a:t>客车</a:t>
            </a:r>
            <a:r>
              <a:rPr lang="en-US" altLang="zh-CN" sz="1200">
                <a:latin typeface="微软雅黑" panose="020B0503020204020204" pitchFamily="34" charset="-122"/>
                <a:ea typeface="微软雅黑" panose="020B0503020204020204" pitchFamily="34" charset="-122"/>
              </a:rPr>
              <a:t>8.91</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2.33%</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1.57%</a:t>
            </a:r>
            <a:r>
              <a:rPr lang="zh-CN" altLang="en-US" sz="1200">
                <a:latin typeface="微软雅黑" panose="020B0503020204020204" pitchFamily="34" charset="-122"/>
                <a:ea typeface="微软雅黑" panose="020B0503020204020204" pitchFamily="34" charset="-122"/>
              </a:rPr>
              <a:t>；载货车</a:t>
            </a:r>
            <a:r>
              <a:rPr lang="en-US" altLang="zh-CN" sz="1200">
                <a:latin typeface="微软雅黑" panose="020B0503020204020204" pitchFamily="34" charset="-122"/>
                <a:ea typeface="微软雅黑" panose="020B0503020204020204" pitchFamily="34" charset="-122"/>
              </a:rPr>
              <a:t>12.67</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2.36%</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6.20%</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0100-000081000000}"/>
              </a:ext>
            </a:extLst>
          </p:cNvPr>
          <p:cNvGraphicFramePr>
            <a:graphicFrameLocks/>
          </p:cNvGraphicFramePr>
          <p:nvPr/>
        </p:nvGraphicFramePr>
        <p:xfrm>
          <a:off x="0" y="1151962"/>
          <a:ext cx="9165167"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831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1-6</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20" y="4818554"/>
            <a:ext cx="8921162" cy="1144609"/>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1-6</a:t>
            </a:r>
            <a:r>
              <a:rPr lang="zh-CN" altLang="en-US" sz="1200">
                <a:latin typeface="微软雅黑" panose="020B0503020204020204" pitchFamily="34" charset="-122"/>
                <a:ea typeface="微软雅黑" panose="020B0503020204020204" pitchFamily="34" charset="-122"/>
              </a:rPr>
              <a:t>月</a:t>
            </a:r>
            <a:r>
              <a:rPr lang="zh-CN" altLang="en-US" sz="1200" dirty="0">
                <a:latin typeface="微软雅黑" panose="020B0503020204020204" pitchFamily="34" charset="-122"/>
                <a:ea typeface="微软雅黑" panose="020B0503020204020204" pitchFamily="34" charset="-122"/>
              </a:rPr>
              <a:t>，全国二手车市场累计</a:t>
            </a:r>
            <a:r>
              <a:rPr lang="zh-CN" altLang="en-US" sz="1200">
                <a:latin typeface="微软雅黑" panose="020B0503020204020204" pitchFamily="34" charset="-122"/>
                <a:ea typeface="微软雅黑" panose="020B0503020204020204" pitchFamily="34" charset="-122"/>
              </a:rPr>
              <a:t>交易量</a:t>
            </a:r>
            <a:r>
              <a:rPr lang="en-US" altLang="zh-CN" sz="1200">
                <a:latin typeface="微软雅黑" panose="020B0503020204020204" pitchFamily="34" charset="-122"/>
                <a:ea typeface="微软雅黑" panose="020B0503020204020204" pitchFamily="34" charset="-122"/>
              </a:rPr>
              <a:t>876.9</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15.6%</a:t>
            </a:r>
            <a:r>
              <a:rPr lang="zh-CN" altLang="en-US" sz="1200" dirty="0">
                <a:latin typeface="微软雅黑" panose="020B0503020204020204" pitchFamily="34" charset="-122"/>
                <a:ea typeface="微软雅黑" panose="020B0503020204020204" pitchFamily="34" charset="-122"/>
              </a:rPr>
              <a:t>。基本型乘用车</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521.7</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111.9</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15.2%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53.4</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18.5%</a:t>
            </a:r>
            <a:r>
              <a:rPr lang="zh-CN" altLang="en-US" sz="1200" dirty="0">
                <a:latin typeface="微软雅黑" panose="020B0503020204020204" pitchFamily="34" charset="-122"/>
                <a:ea typeface="微软雅黑" panose="020B0503020204020204" pitchFamily="34" charset="-122"/>
              </a:rPr>
              <a:t>；交叉型乘用车</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17</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2.4%</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a:t>
            </a:r>
            <a:r>
              <a:rPr lang="zh-CN" altLang="en-US" sz="1200" i="0">
                <a:latin typeface="微软雅黑" panose="020B0503020204020204" pitchFamily="34" charset="-122"/>
                <a:ea typeface="微软雅黑" panose="020B0503020204020204" pitchFamily="34" charset="-122"/>
              </a:rPr>
              <a:t>：客车</a:t>
            </a:r>
            <a:r>
              <a:rPr lang="en-US" altLang="zh-CN" sz="1200" i="0">
                <a:latin typeface="微软雅黑" panose="020B0503020204020204" pitchFamily="34" charset="-122"/>
                <a:ea typeface="微软雅黑" panose="020B0503020204020204" pitchFamily="34" charset="-122"/>
              </a:rPr>
              <a:t>52.4</a:t>
            </a:r>
            <a:r>
              <a:rPr lang="zh-CN" altLang="en-US" sz="1200" i="0">
                <a:latin typeface="微软雅黑" panose="020B0503020204020204" pitchFamily="34" charset="-122"/>
                <a:ea typeface="微软雅黑" panose="020B0503020204020204" pitchFamily="34" charset="-122"/>
              </a:rPr>
              <a:t>万</a:t>
            </a:r>
            <a:r>
              <a:rPr lang="zh-CN" altLang="en-US" sz="1200" i="0" dirty="0">
                <a:latin typeface="微软雅黑" panose="020B0503020204020204" pitchFamily="34" charset="-122"/>
                <a:ea typeface="微软雅黑" panose="020B0503020204020204" pitchFamily="34" charset="-122"/>
              </a:rPr>
              <a:t>辆，</a:t>
            </a:r>
            <a:r>
              <a:rPr lang="zh-CN" altLang="en-US" sz="1200" i="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0.5</a:t>
            </a:r>
            <a:r>
              <a:rPr lang="en-US" altLang="zh-CN" sz="1200" i="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a:t>
            </a:r>
            <a:r>
              <a:rPr lang="zh-CN" altLang="en-US" sz="1200" i="0">
                <a:latin typeface="微软雅黑" panose="020B0503020204020204" pitchFamily="34" charset="-122"/>
                <a:ea typeface="微软雅黑" panose="020B0503020204020204" pitchFamily="34" charset="-122"/>
              </a:rPr>
              <a:t>载货车</a:t>
            </a:r>
            <a:r>
              <a:rPr lang="en-US" altLang="zh-CN" sz="1200" i="0">
                <a:latin typeface="微软雅黑" panose="020B0503020204020204" pitchFamily="34" charset="-122"/>
                <a:ea typeface="微软雅黑" panose="020B0503020204020204" pitchFamily="34" charset="-122"/>
              </a:rPr>
              <a:t>72.3</a:t>
            </a:r>
            <a:r>
              <a:rPr lang="zh-CN" altLang="en-US" sz="1200" i="0">
                <a:latin typeface="微软雅黑" panose="020B0503020204020204" pitchFamily="34" charset="-122"/>
                <a:ea typeface="微软雅黑" panose="020B0503020204020204" pitchFamily="34" charset="-122"/>
              </a:rPr>
              <a:t>万</a:t>
            </a:r>
            <a:r>
              <a:rPr lang="zh-CN" altLang="en-US" sz="1200" i="0" dirty="0">
                <a:latin typeface="微软雅黑" panose="020B0503020204020204" pitchFamily="34" charset="-122"/>
                <a:ea typeface="微软雅黑" panose="020B0503020204020204" pitchFamily="34" charset="-122"/>
              </a:rPr>
              <a:t>辆，</a:t>
            </a:r>
            <a:r>
              <a:rPr lang="zh-CN" altLang="en-US" sz="1200" i="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19.5</a:t>
            </a:r>
            <a:r>
              <a:rPr lang="en-US" altLang="zh-CN" sz="1200" i="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a:t>
            </a:r>
          </a:p>
        </p:txBody>
      </p:sp>
      <p:graphicFrame>
        <p:nvGraphicFramePr>
          <p:cNvPr id="3" name="图表 2">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4158463657"/>
              </p:ext>
            </p:extLst>
          </p:nvPr>
        </p:nvGraphicFramePr>
        <p:xfrm>
          <a:off x="120944" y="1131415"/>
          <a:ext cx="8911638" cy="35576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893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2023</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rPr>
              <a:t>6</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92953" y="4663619"/>
            <a:ext cx="8654693" cy="151708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级轿车仍旧是二手车市场中最热销的车型，占比为</a:t>
            </a:r>
            <a:r>
              <a:rPr lang="en-US" altLang="zh-CN" sz="1200" dirty="0">
                <a:latin typeface="微软雅黑" panose="020B0503020204020204" pitchFamily="34" charset="-122"/>
                <a:ea typeface="微软雅黑" panose="020B0503020204020204" pitchFamily="34" charset="-122"/>
              </a:rPr>
              <a:t>49.4%</a:t>
            </a:r>
            <a:r>
              <a:rPr lang="zh-CN" altLang="en-US" sz="1200" dirty="0">
                <a:latin typeface="微软雅黑" panose="020B0503020204020204" pitchFamily="34" charset="-122"/>
                <a:ea typeface="微软雅黑" panose="020B0503020204020204" pitchFamily="34" charset="-122"/>
              </a:rPr>
              <a:t>，环比增长了</a:t>
            </a:r>
            <a:r>
              <a:rPr lang="en-US" altLang="zh-CN" sz="1200" dirty="0">
                <a:latin typeface="微软雅黑" panose="020B0503020204020204" pitchFamily="34" charset="-122"/>
                <a:ea typeface="微软雅黑" panose="020B0503020204020204" pitchFamily="34" charset="-122"/>
              </a:rPr>
              <a:t>0.1%</a:t>
            </a:r>
            <a:r>
              <a:rPr lang="zh-CN" altLang="en-US" sz="1200" dirty="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级轿车平均占比</a:t>
            </a:r>
            <a:r>
              <a:rPr lang="en-US" altLang="zh-CN" sz="1200" dirty="0">
                <a:latin typeface="微软雅黑" panose="020B0503020204020204" pitchFamily="34" charset="-122"/>
                <a:ea typeface="微软雅黑" panose="020B0503020204020204" pitchFamily="34" charset="-122"/>
              </a:rPr>
              <a:t>23.3%,</a:t>
            </a:r>
            <a:r>
              <a:rPr lang="zh-CN" altLang="en-US" sz="1200" dirty="0">
                <a:latin typeface="微软雅黑" panose="020B0503020204020204" pitchFamily="34" charset="-122"/>
                <a:ea typeface="微软雅黑" panose="020B0503020204020204" pitchFamily="34" charset="-122"/>
              </a:rPr>
              <a:t>环比增长了</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7.8%</a:t>
            </a:r>
            <a:r>
              <a:rPr lang="zh-CN" altLang="en-US" sz="1200" dirty="0">
                <a:latin typeface="微软雅黑" panose="020B0503020204020204" pitchFamily="34" charset="-122"/>
                <a:ea typeface="微软雅黑" panose="020B0503020204020204" pitchFamily="34" charset="-122"/>
              </a:rPr>
              <a:t>、环比增长了</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D</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，较上月基本持平。</a:t>
            </a:r>
            <a:r>
              <a:rPr lang="en-US" altLang="zh-CN" sz="1200" dirty="0">
                <a:latin typeface="微软雅黑" panose="020B0503020204020204" pitchFamily="34" charset="-122"/>
                <a:ea typeface="微软雅黑" panose="020B0503020204020204" pitchFamily="34" charset="-122"/>
              </a:rPr>
              <a:t> A00</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级轿车分别下降了</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solidFill>
                  <a:schemeClr val="dk1"/>
                </a:solidFill>
                <a:latin typeface="微软雅黑" panose="020B0503020204020204" pitchFamily="34" charset="-122"/>
                <a:ea typeface="微软雅黑" panose="020B0503020204020204" pitchFamily="34" charset="-122"/>
              </a:rPr>
              <a:t>6</a:t>
            </a:r>
            <a:r>
              <a:rPr lang="zh-CN" altLang="en-US" sz="1200" dirty="0">
                <a:solidFill>
                  <a:schemeClr val="dk1"/>
                </a:solidFill>
                <a:latin typeface="微软雅黑" panose="020B0503020204020204" pitchFamily="34" charset="-122"/>
                <a:ea typeface="微软雅黑" panose="020B0503020204020204" pitchFamily="34" charset="-122"/>
              </a:rPr>
              <a:t>月份，</a:t>
            </a:r>
            <a:r>
              <a:rPr lang="en-US" altLang="zh-CN" sz="1200" dirty="0">
                <a:solidFill>
                  <a:schemeClr val="dk1"/>
                </a:solidFill>
                <a:latin typeface="微软雅黑" panose="020B0503020204020204" pitchFamily="34" charset="-122"/>
                <a:ea typeface="微软雅黑" panose="020B0503020204020204" pitchFamily="34" charset="-122"/>
              </a:rPr>
              <a:t>A</a:t>
            </a:r>
            <a:r>
              <a:rPr lang="zh-CN" altLang="en-US" sz="1200" dirty="0">
                <a:solidFill>
                  <a:schemeClr val="dk1"/>
                </a:solidFill>
                <a:latin typeface="微软雅黑" panose="020B0503020204020204" pitchFamily="34" charset="-122"/>
                <a:ea typeface="微软雅黑" panose="020B0503020204020204" pitchFamily="34" charset="-122"/>
              </a:rPr>
              <a:t>级、</a:t>
            </a:r>
            <a:r>
              <a:rPr lang="en-US" altLang="zh-CN" sz="1200" dirty="0">
                <a:solidFill>
                  <a:schemeClr val="dk1"/>
                </a:solidFill>
                <a:latin typeface="微软雅黑" panose="020B0503020204020204" pitchFamily="34" charset="-122"/>
                <a:ea typeface="微软雅黑" panose="020B0503020204020204" pitchFamily="34" charset="-122"/>
              </a:rPr>
              <a:t>B</a:t>
            </a:r>
            <a:r>
              <a:rPr lang="zh-CN" altLang="en-US" sz="1200" dirty="0">
                <a:solidFill>
                  <a:schemeClr val="dk1"/>
                </a:solidFill>
                <a:latin typeface="微软雅黑" panose="020B0503020204020204" pitchFamily="34" charset="-122"/>
                <a:ea typeface="微软雅黑" panose="020B0503020204020204" pitchFamily="34" charset="-122"/>
              </a:rPr>
              <a:t>级、</a:t>
            </a:r>
            <a:r>
              <a:rPr lang="en-US" altLang="zh-CN" sz="1200" dirty="0">
                <a:solidFill>
                  <a:schemeClr val="dk1"/>
                </a:solidFill>
                <a:latin typeface="微软雅黑" panose="020B0503020204020204" pitchFamily="34" charset="-122"/>
                <a:ea typeface="微软雅黑" panose="020B0503020204020204" pitchFamily="34" charset="-122"/>
              </a:rPr>
              <a:t>C</a:t>
            </a:r>
            <a:r>
              <a:rPr lang="zh-CN" altLang="en-US" sz="1200" dirty="0">
                <a:solidFill>
                  <a:schemeClr val="dk1"/>
                </a:solidFill>
                <a:latin typeface="微软雅黑" panose="020B0503020204020204" pitchFamily="34" charset="-122"/>
                <a:ea typeface="微软雅黑" panose="020B0503020204020204" pitchFamily="34" charset="-122"/>
              </a:rPr>
              <a:t>级车型环比</a:t>
            </a:r>
            <a:r>
              <a:rPr lang="en-US" altLang="zh-CN" sz="1200" dirty="0">
                <a:solidFill>
                  <a:schemeClr val="dk1"/>
                </a:solidFill>
                <a:latin typeface="微软雅黑" panose="020B0503020204020204" pitchFamily="34" charset="-122"/>
                <a:ea typeface="微软雅黑" panose="020B0503020204020204" pitchFamily="34" charset="-122"/>
              </a:rPr>
              <a:t>5</a:t>
            </a:r>
            <a:r>
              <a:rPr lang="zh-CN" altLang="en-US" sz="1200" dirty="0">
                <a:solidFill>
                  <a:schemeClr val="dk1"/>
                </a:solidFill>
                <a:latin typeface="微软雅黑" panose="020B0503020204020204" pitchFamily="34" charset="-122"/>
                <a:ea typeface="微软雅黑" panose="020B0503020204020204" pitchFamily="34" charset="-122"/>
              </a:rPr>
              <a:t>月份均有所增长，小微车型环比出现小幅下降。</a:t>
            </a:r>
            <a:endParaRPr lang="zh-CN" altLang="en-US" dirty="0"/>
          </a:p>
        </p:txBody>
      </p:sp>
      <p:grpSp>
        <p:nvGrpSpPr>
          <p:cNvPr id="50" name="组合 49">
            <a:extLst>
              <a:ext uri="{FF2B5EF4-FFF2-40B4-BE49-F238E27FC236}">
                <a16:creationId xmlns:a16="http://schemas.microsoft.com/office/drawing/2014/main" id="{00000000-0008-0000-0300-0000D5010000}"/>
              </a:ext>
            </a:extLst>
          </p:cNvPr>
          <p:cNvGrpSpPr/>
          <p:nvPr/>
        </p:nvGrpSpPr>
        <p:grpSpPr>
          <a:xfrm>
            <a:off x="310236" y="1177469"/>
            <a:ext cx="8620125" cy="3486150"/>
            <a:chOff x="0" y="0"/>
            <a:chExt cx="8790731" cy="3082834"/>
          </a:xfrm>
        </p:grpSpPr>
        <p:sp>
          <p:nvSpPr>
            <p:cNvPr id="51" name="矩形 50">
              <a:extLst>
                <a:ext uri="{FF2B5EF4-FFF2-40B4-BE49-F238E27FC236}">
                  <a16:creationId xmlns:a16="http://schemas.microsoft.com/office/drawing/2014/main" id="{00000000-0008-0000-0300-0000D6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52" name="组合 51">
              <a:extLst>
                <a:ext uri="{FF2B5EF4-FFF2-40B4-BE49-F238E27FC236}">
                  <a16:creationId xmlns:a16="http://schemas.microsoft.com/office/drawing/2014/main" id="{00000000-0008-0000-0300-0000D7010000}"/>
                </a:ext>
              </a:extLst>
            </p:cNvPr>
            <p:cNvGrpSpPr/>
            <p:nvPr/>
          </p:nvGrpSpPr>
          <p:grpSpPr>
            <a:xfrm>
              <a:off x="0" y="104503"/>
              <a:ext cx="8646468" cy="2728253"/>
              <a:chOff x="0" y="104503"/>
              <a:chExt cx="8646468" cy="2728253"/>
            </a:xfrm>
          </p:grpSpPr>
          <p:graphicFrame>
            <p:nvGraphicFramePr>
              <p:cNvPr id="53" name="图表 52">
                <a:extLst>
                  <a:ext uri="{FF2B5EF4-FFF2-40B4-BE49-F238E27FC236}">
                    <a16:creationId xmlns:a16="http://schemas.microsoft.com/office/drawing/2014/main" id="{00000000-0008-0000-0300-0000D8010000}"/>
                  </a:ext>
                </a:extLst>
              </p:cNvPr>
              <p:cNvGraphicFramePr>
                <a:graphicFrameLocks/>
              </p:cNvGraphicFramePr>
              <p:nvPr>
                <p:extLst>
                  <p:ext uri="{D42A27DB-BD31-4B8C-83A1-F6EECF244321}">
                    <p14:modId xmlns:p14="http://schemas.microsoft.com/office/powerpoint/2010/main" val="3050828716"/>
                  </p:ext>
                </p:extLst>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54" name="组合 53">
                <a:extLst>
                  <a:ext uri="{FF2B5EF4-FFF2-40B4-BE49-F238E27FC236}">
                    <a16:creationId xmlns:a16="http://schemas.microsoft.com/office/drawing/2014/main" id="{00000000-0008-0000-0300-0000D9010000}"/>
                  </a:ext>
                </a:extLst>
              </p:cNvPr>
              <p:cNvGrpSpPr/>
              <p:nvPr/>
            </p:nvGrpSpPr>
            <p:grpSpPr>
              <a:xfrm>
                <a:off x="686303" y="104503"/>
                <a:ext cx="7273831" cy="802219"/>
                <a:chOff x="686304" y="104503"/>
                <a:chExt cx="6799981" cy="776581"/>
              </a:xfrm>
            </p:grpSpPr>
            <p:grpSp>
              <p:nvGrpSpPr>
                <p:cNvPr id="55" name="组合 54">
                  <a:extLst>
                    <a:ext uri="{FF2B5EF4-FFF2-40B4-BE49-F238E27FC236}">
                      <a16:creationId xmlns:a16="http://schemas.microsoft.com/office/drawing/2014/main" id="{00000000-0008-0000-0300-0000DA010000}"/>
                    </a:ext>
                  </a:extLst>
                </p:cNvPr>
                <p:cNvGrpSpPr/>
                <p:nvPr/>
              </p:nvGrpSpPr>
              <p:grpSpPr>
                <a:xfrm>
                  <a:off x="2820847" y="198459"/>
                  <a:ext cx="921202" cy="603975"/>
                  <a:chOff x="2820847" y="198459"/>
                  <a:chExt cx="921202" cy="603975"/>
                </a:xfrm>
              </p:grpSpPr>
              <p:pic>
                <p:nvPicPr>
                  <p:cNvPr id="71" name="图片 70">
                    <a:extLst>
                      <a:ext uri="{FF2B5EF4-FFF2-40B4-BE49-F238E27FC236}">
                        <a16:creationId xmlns:a16="http://schemas.microsoft.com/office/drawing/2014/main" id="{00000000-0008-0000-0300-0000EA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72" name="文本框 10">
                    <a:extLst>
                      <a:ext uri="{FF2B5EF4-FFF2-40B4-BE49-F238E27FC236}">
                        <a16:creationId xmlns:a16="http://schemas.microsoft.com/office/drawing/2014/main" id="{00000000-0008-0000-0300-000049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56" name="组合 55">
                  <a:extLst>
                    <a:ext uri="{FF2B5EF4-FFF2-40B4-BE49-F238E27FC236}">
                      <a16:creationId xmlns:a16="http://schemas.microsoft.com/office/drawing/2014/main" id="{00000000-0008-0000-0300-0000DB010000}"/>
                    </a:ext>
                  </a:extLst>
                </p:cNvPr>
                <p:cNvGrpSpPr/>
                <p:nvPr/>
              </p:nvGrpSpPr>
              <p:grpSpPr>
                <a:xfrm>
                  <a:off x="3884478" y="191825"/>
                  <a:ext cx="1091839" cy="612494"/>
                  <a:chOff x="3884478" y="191825"/>
                  <a:chExt cx="1091839" cy="612494"/>
                </a:xfrm>
              </p:grpSpPr>
              <p:pic>
                <p:nvPicPr>
                  <p:cNvPr id="69" name="图片 68">
                    <a:extLst>
                      <a:ext uri="{FF2B5EF4-FFF2-40B4-BE49-F238E27FC236}">
                        <a16:creationId xmlns:a16="http://schemas.microsoft.com/office/drawing/2014/main" id="{00000000-0008-0000-0300-0000E8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70" name="文本框 14">
                    <a:extLst>
                      <a:ext uri="{FF2B5EF4-FFF2-40B4-BE49-F238E27FC236}">
                        <a16:creationId xmlns:a16="http://schemas.microsoft.com/office/drawing/2014/main" id="{00000000-0008-0000-0300-0000E901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57" name="组合 56">
                  <a:extLst>
                    <a:ext uri="{FF2B5EF4-FFF2-40B4-BE49-F238E27FC236}">
                      <a16:creationId xmlns:a16="http://schemas.microsoft.com/office/drawing/2014/main" id="{00000000-0008-0000-0300-0000DC010000}"/>
                    </a:ext>
                  </a:extLst>
                </p:cNvPr>
                <p:cNvGrpSpPr/>
                <p:nvPr/>
              </p:nvGrpSpPr>
              <p:grpSpPr>
                <a:xfrm>
                  <a:off x="1647786" y="193355"/>
                  <a:ext cx="841463" cy="627658"/>
                  <a:chOff x="1647786" y="193355"/>
                  <a:chExt cx="841463" cy="627658"/>
                </a:xfrm>
              </p:grpSpPr>
              <p:pic>
                <p:nvPicPr>
                  <p:cNvPr id="67" name="图片 66">
                    <a:extLst>
                      <a:ext uri="{FF2B5EF4-FFF2-40B4-BE49-F238E27FC236}">
                        <a16:creationId xmlns:a16="http://schemas.microsoft.com/office/drawing/2014/main" id="{00000000-0008-0000-0300-0000E6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68" name="文本框 20">
                    <a:extLst>
                      <a:ext uri="{FF2B5EF4-FFF2-40B4-BE49-F238E27FC236}">
                        <a16:creationId xmlns:a16="http://schemas.microsoft.com/office/drawing/2014/main" id="{00000000-0008-0000-0300-0000E701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58" name="组合 57">
                  <a:extLst>
                    <a:ext uri="{FF2B5EF4-FFF2-40B4-BE49-F238E27FC236}">
                      <a16:creationId xmlns:a16="http://schemas.microsoft.com/office/drawing/2014/main" id="{00000000-0008-0000-0300-0000DD010000}"/>
                    </a:ext>
                  </a:extLst>
                </p:cNvPr>
                <p:cNvGrpSpPr/>
                <p:nvPr/>
              </p:nvGrpSpPr>
              <p:grpSpPr>
                <a:xfrm>
                  <a:off x="686304" y="125681"/>
                  <a:ext cx="710063" cy="676753"/>
                  <a:chOff x="686304" y="125681"/>
                  <a:chExt cx="710063" cy="676753"/>
                </a:xfrm>
              </p:grpSpPr>
              <p:pic>
                <p:nvPicPr>
                  <p:cNvPr id="65" name="图片 64">
                    <a:extLst>
                      <a:ext uri="{FF2B5EF4-FFF2-40B4-BE49-F238E27FC236}">
                        <a16:creationId xmlns:a16="http://schemas.microsoft.com/office/drawing/2014/main" id="{00000000-0008-0000-0300-0000E4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66" name="文本框 25">
                    <a:extLst>
                      <a:ext uri="{FF2B5EF4-FFF2-40B4-BE49-F238E27FC236}">
                        <a16:creationId xmlns:a16="http://schemas.microsoft.com/office/drawing/2014/main" id="{00000000-0008-0000-0300-0000E5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59" name="组合 58">
                  <a:extLst>
                    <a:ext uri="{FF2B5EF4-FFF2-40B4-BE49-F238E27FC236}">
                      <a16:creationId xmlns:a16="http://schemas.microsoft.com/office/drawing/2014/main" id="{00000000-0008-0000-0300-0000DE010000}"/>
                    </a:ext>
                  </a:extLst>
                </p:cNvPr>
                <p:cNvGrpSpPr/>
                <p:nvPr/>
              </p:nvGrpSpPr>
              <p:grpSpPr>
                <a:xfrm>
                  <a:off x="5106260" y="104503"/>
                  <a:ext cx="987089" cy="697931"/>
                  <a:chOff x="5106260" y="104503"/>
                  <a:chExt cx="987089" cy="697931"/>
                </a:xfrm>
              </p:grpSpPr>
              <p:pic>
                <p:nvPicPr>
                  <p:cNvPr id="63" name="图片 62">
                    <a:extLst>
                      <a:ext uri="{FF2B5EF4-FFF2-40B4-BE49-F238E27FC236}">
                        <a16:creationId xmlns:a16="http://schemas.microsoft.com/office/drawing/2014/main" id="{00000000-0008-0000-0300-0000E2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64" name="文本框 30">
                    <a:extLst>
                      <a:ext uri="{FF2B5EF4-FFF2-40B4-BE49-F238E27FC236}">
                        <a16:creationId xmlns:a16="http://schemas.microsoft.com/office/drawing/2014/main" id="{00000000-0008-0000-0300-0000E3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60" name="组合 59">
                  <a:extLst>
                    <a:ext uri="{FF2B5EF4-FFF2-40B4-BE49-F238E27FC236}">
                      <a16:creationId xmlns:a16="http://schemas.microsoft.com/office/drawing/2014/main" id="{00000000-0008-0000-0300-0000DF010000}"/>
                    </a:ext>
                  </a:extLst>
                </p:cNvPr>
                <p:cNvGrpSpPr/>
                <p:nvPr/>
              </p:nvGrpSpPr>
              <p:grpSpPr>
                <a:xfrm>
                  <a:off x="6231908" y="104503"/>
                  <a:ext cx="1254377" cy="776581"/>
                  <a:chOff x="6231908" y="104503"/>
                  <a:chExt cx="1270295" cy="842380"/>
                </a:xfrm>
              </p:grpSpPr>
              <p:pic>
                <p:nvPicPr>
                  <p:cNvPr id="61" name="图片 60">
                    <a:extLst>
                      <a:ext uri="{FF2B5EF4-FFF2-40B4-BE49-F238E27FC236}">
                        <a16:creationId xmlns:a16="http://schemas.microsoft.com/office/drawing/2014/main" id="{00000000-0008-0000-0300-0000E0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62" name="文本框 33">
                    <a:extLst>
                      <a:ext uri="{FF2B5EF4-FFF2-40B4-BE49-F238E27FC236}">
                        <a16:creationId xmlns:a16="http://schemas.microsoft.com/office/drawing/2014/main" id="{00000000-0008-0000-0300-0000E1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dirty="0">
                <a:solidFill>
                  <a:schemeClr val="tx1"/>
                </a:solidFill>
              </a:rPr>
              <a:t>2023</a:t>
            </a:r>
            <a:r>
              <a:rPr lang="zh-CN" altLang="en-US" sz="2000" b="1" kern="0" dirty="0">
                <a:solidFill>
                  <a:schemeClr val="tx1"/>
                </a:solidFill>
              </a:rPr>
              <a:t>年</a:t>
            </a:r>
            <a:r>
              <a:rPr lang="en-US" altLang="zh-CN" sz="2000" b="1" kern="0" dirty="0">
                <a:solidFill>
                  <a:schemeClr val="tx1"/>
                </a:solidFill>
              </a:rPr>
              <a:t>6</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04448" y="4418146"/>
            <a:ext cx="8739552" cy="2138983"/>
          </a:xfrm>
          <a:prstGeom prst="rect">
            <a:avLst/>
          </a:prstGeom>
          <a:noFill/>
        </p:spPr>
        <p:txBody>
          <a:bodyPr wrap="square" rtlCol="0">
            <a:spAutoFit/>
          </a:bodyPr>
          <a:lstStyle/>
          <a:p>
            <a:pPr>
              <a:lnSpc>
                <a:spcPct val="250000"/>
              </a:lnSpc>
            </a:pPr>
            <a:r>
              <a:rPr lang="en-US" altLang="zh-CN" sz="1100" dirty="0">
                <a:latin typeface="微软雅黑" panose="020B0503020204020204" pitchFamily="34" charset="-122"/>
                <a:ea typeface="微软雅黑" panose="020B0503020204020204" pitchFamily="34" charset="-122"/>
              </a:rPr>
              <a:t>6</a:t>
            </a:r>
            <a:r>
              <a:rPr lang="zh-CN" altLang="en-US" sz="1100" dirty="0">
                <a:latin typeface="微软雅黑" panose="020B0503020204020204" pitchFamily="34" charset="-122"/>
                <a:ea typeface="微软雅黑" panose="020B0503020204020204" pitchFamily="34" charset="-122"/>
              </a:rPr>
              <a:t>月，二手车使用年限在</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年的交易占比最多，占</a:t>
            </a:r>
            <a:r>
              <a:rPr lang="en-US" altLang="zh-CN" sz="1100" dirty="0">
                <a:latin typeface="微软雅黑" panose="020B0503020204020204" pitchFamily="34" charset="-122"/>
                <a:ea typeface="微软雅黑" panose="020B0503020204020204" pitchFamily="34" charset="-122"/>
              </a:rPr>
              <a:t>42.6%</a:t>
            </a:r>
            <a:r>
              <a:rPr lang="zh-CN" altLang="en-US" sz="1100" dirty="0">
                <a:latin typeface="微软雅黑" panose="020B0503020204020204" pitchFamily="34" charset="-122"/>
                <a:ea typeface="微软雅黑" panose="020B0503020204020204" pitchFamily="34" charset="-122"/>
              </a:rPr>
              <a:t>。环比下降了</a:t>
            </a:r>
            <a:r>
              <a:rPr lang="en-US" altLang="zh-CN" sz="1100" dirty="0">
                <a:latin typeface="微软雅黑" panose="020B0503020204020204" pitchFamily="34" charset="-122"/>
                <a:ea typeface="微软雅黑" panose="020B0503020204020204" pitchFamily="34" charset="-122"/>
              </a:rPr>
              <a:t>0.03%</a:t>
            </a:r>
            <a:r>
              <a:rPr lang="zh-CN" altLang="en-US" sz="1100" dirty="0">
                <a:latin typeface="微软雅黑" panose="020B0503020204020204" pitchFamily="34" charset="-122"/>
                <a:ea typeface="微软雅黑" panose="020B0503020204020204" pitchFamily="34" charset="-122"/>
              </a:rPr>
              <a:t>，较去年同期增长了</a:t>
            </a:r>
            <a:r>
              <a:rPr lang="en-US" altLang="zh-CN" sz="1100" dirty="0">
                <a:latin typeface="微软雅黑" panose="020B0503020204020204" pitchFamily="34" charset="-122"/>
                <a:ea typeface="微软雅黑" panose="020B0503020204020204" pitchFamily="34" charset="-122"/>
              </a:rPr>
              <a:t>1.11%</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年内车型占</a:t>
            </a:r>
            <a:r>
              <a:rPr lang="en-US" altLang="zh-CN" sz="1100" dirty="0">
                <a:latin typeface="微软雅黑" panose="020B0503020204020204" pitchFamily="34" charset="-122"/>
                <a:ea typeface="微软雅黑" panose="020B0503020204020204" pitchFamily="34" charset="-122"/>
              </a:rPr>
              <a:t>27.39%</a:t>
            </a:r>
            <a:r>
              <a:rPr lang="zh-CN" altLang="en-US" sz="1100" dirty="0">
                <a:latin typeface="微软雅黑" panose="020B0503020204020204" pitchFamily="34" charset="-122"/>
                <a:ea typeface="微软雅黑" panose="020B0503020204020204" pitchFamily="34" charset="-122"/>
              </a:rPr>
              <a:t>，环比下降了</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，较去年同期下降了</a:t>
            </a:r>
            <a:r>
              <a:rPr lang="en-US" altLang="zh-CN" sz="1100" dirty="0">
                <a:latin typeface="微软雅黑" panose="020B0503020204020204" pitchFamily="34" charset="-122"/>
                <a:ea typeface="微软雅黑" panose="020B0503020204020204" pitchFamily="34" charset="-122"/>
              </a:rPr>
              <a:t>4.13%</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年的车型占</a:t>
            </a:r>
            <a:r>
              <a:rPr lang="en-US" altLang="zh-CN" sz="1100" dirty="0">
                <a:latin typeface="微软雅黑" panose="020B0503020204020204" pitchFamily="34" charset="-122"/>
                <a:ea typeface="微软雅黑" panose="020B0503020204020204" pitchFamily="34" charset="-122"/>
              </a:rPr>
              <a:t>21.98%</a:t>
            </a:r>
            <a:r>
              <a:rPr lang="zh-CN" altLang="en-US" sz="1100" dirty="0">
                <a:latin typeface="微软雅黑" panose="020B0503020204020204" pitchFamily="34" charset="-122"/>
                <a:ea typeface="微软雅黑" panose="020B0503020204020204" pitchFamily="34" charset="-122"/>
              </a:rPr>
              <a:t>，环比增长了</a:t>
            </a:r>
            <a:r>
              <a:rPr lang="en-US" altLang="zh-CN" sz="1100" dirty="0">
                <a:latin typeface="微软雅黑" panose="020B0503020204020204" pitchFamily="34" charset="-122"/>
                <a:ea typeface="微软雅黑" panose="020B0503020204020204" pitchFamily="34" charset="-122"/>
              </a:rPr>
              <a:t>0.87%</a:t>
            </a:r>
            <a:r>
              <a:rPr lang="zh-CN" altLang="en-US" sz="1100" dirty="0">
                <a:latin typeface="微软雅黑" panose="020B0503020204020204" pitchFamily="34" charset="-122"/>
                <a:ea typeface="微软雅黑" panose="020B0503020204020204" pitchFamily="34" charset="-122"/>
              </a:rPr>
              <a:t>，较去年同期增加了</a:t>
            </a:r>
            <a:r>
              <a:rPr lang="en-US" altLang="zh-CN" sz="1100" dirty="0">
                <a:latin typeface="微软雅黑" panose="020B0503020204020204" pitchFamily="34" charset="-122"/>
                <a:ea typeface="微软雅黑" panose="020B0503020204020204" pitchFamily="34" charset="-122"/>
              </a:rPr>
              <a:t>3.82%</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车龄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年以上的车型占比为</a:t>
            </a:r>
            <a:r>
              <a:rPr lang="en-US" altLang="zh-CN" sz="1100" dirty="0">
                <a:latin typeface="微软雅黑" panose="020B0503020204020204" pitchFamily="34" charset="-122"/>
                <a:ea typeface="微软雅黑" panose="020B0503020204020204" pitchFamily="34" charset="-122"/>
              </a:rPr>
              <a:t>8.03%</a:t>
            </a:r>
            <a:r>
              <a:rPr lang="zh-CN" altLang="en-US" sz="1100" dirty="0">
                <a:latin typeface="微软雅黑" panose="020B0503020204020204" pitchFamily="34" charset="-122"/>
                <a:ea typeface="微软雅黑" panose="020B0503020204020204" pitchFamily="34" charset="-122"/>
              </a:rPr>
              <a:t>，环比增长了</a:t>
            </a:r>
            <a:r>
              <a:rPr lang="en-US" altLang="zh-CN" sz="1100" dirty="0">
                <a:latin typeface="微软雅黑" panose="020B0503020204020204" pitchFamily="34" charset="-122"/>
                <a:ea typeface="微软雅黑" panose="020B0503020204020204" pitchFamily="34" charset="-122"/>
              </a:rPr>
              <a:t>0.16%</a:t>
            </a:r>
            <a:r>
              <a:rPr lang="zh-CN" altLang="en-US" sz="1100" dirty="0">
                <a:latin typeface="微软雅黑" panose="020B0503020204020204" pitchFamily="34" charset="-122"/>
                <a:ea typeface="微软雅黑" panose="020B0503020204020204" pitchFamily="34" charset="-122"/>
              </a:rPr>
              <a:t>，较去年同期下降了</a:t>
            </a:r>
            <a:r>
              <a:rPr lang="en-US" altLang="zh-CN" sz="1100" dirty="0">
                <a:latin typeface="微软雅黑" panose="020B0503020204020204" pitchFamily="34" charset="-122"/>
                <a:ea typeface="微软雅黑" panose="020B0503020204020204" pitchFamily="34" charset="-122"/>
              </a:rPr>
              <a:t>0.8%</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从车龄结构上看</a:t>
            </a:r>
            <a:r>
              <a:rPr lang="en-US" altLang="zh-CN" sz="1100" dirty="0">
                <a:latin typeface="微软雅黑" panose="020B0503020204020204" pitchFamily="34" charset="-122"/>
                <a:ea typeface="微软雅黑" panose="020B0503020204020204" pitchFamily="34" charset="-122"/>
              </a:rPr>
              <a:t>6</a:t>
            </a:r>
            <a:r>
              <a:rPr lang="zh-CN" altLang="en-US" sz="1100" dirty="0">
                <a:latin typeface="微软雅黑" panose="020B0503020204020204" pitchFamily="34" charset="-122"/>
                <a:ea typeface="微软雅黑" panose="020B0503020204020204" pitchFamily="34" charset="-122"/>
              </a:rPr>
              <a:t>月份较长车龄的占比有所增长，</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年以上的车型占比较</a:t>
            </a: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月份</a:t>
            </a:r>
            <a:r>
              <a:rPr lang="zh-CN" altLang="en-US" sz="1100">
                <a:latin typeface="微软雅黑" panose="020B0503020204020204" pitchFamily="34" charset="-122"/>
                <a:ea typeface="微软雅黑" panose="020B0503020204020204" pitchFamily="34" charset="-122"/>
              </a:rPr>
              <a:t>略有增加。</a:t>
            </a:r>
            <a:r>
              <a:rPr lang="zh-CN" altLang="en-US" sz="1100" dirty="0">
                <a:latin typeface="微软雅黑" panose="020B0503020204020204" pitchFamily="34" charset="-122"/>
                <a:ea typeface="微软雅黑" panose="020B0503020204020204" pitchFamily="34" charset="-122"/>
              </a:rPr>
              <a:t>	</a:t>
            </a:r>
            <a:endParaRPr lang="zh-CN" altLang="en-US" dirty="0"/>
          </a:p>
        </p:txBody>
      </p:sp>
      <p:grpSp>
        <p:nvGrpSpPr>
          <p:cNvPr id="3" name="组合 2">
            <a:extLst>
              <a:ext uri="{FF2B5EF4-FFF2-40B4-BE49-F238E27FC236}">
                <a16:creationId xmlns:a16="http://schemas.microsoft.com/office/drawing/2014/main" id="{00000000-0008-0000-0100-000060000000}"/>
              </a:ext>
            </a:extLst>
          </p:cNvPr>
          <p:cNvGrpSpPr/>
          <p:nvPr/>
        </p:nvGrpSpPr>
        <p:grpSpPr>
          <a:xfrm>
            <a:off x="503464" y="1204096"/>
            <a:ext cx="8137069" cy="3087668"/>
            <a:chOff x="0" y="0"/>
            <a:chExt cx="8463324" cy="3415214"/>
          </a:xfrm>
        </p:grpSpPr>
        <p:graphicFrame>
          <p:nvGraphicFramePr>
            <p:cNvPr id="4" name="图表 3">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10535"/>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243147" y="0"/>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406964252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97863</TotalTime>
  <Words>3308</Words>
  <Application>Microsoft Office PowerPoint</Application>
  <PresentationFormat>全屏显示(4:3)</PresentationFormat>
  <Paragraphs>312</Paragraphs>
  <Slides>31</Slides>
  <Notes>10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31</vt:i4>
      </vt:variant>
    </vt:vector>
  </HeadingPairs>
  <TitlesOfParts>
    <vt:vector size="42"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2023年6月二手车各级别轿车销量分析</vt:lpstr>
      <vt:lpstr>2023年6月二手车交易车辆使用年限分析 </vt:lpstr>
      <vt:lpstr>2023年1-6月二手车交易车辆使用年限分析 </vt:lpstr>
      <vt:lpstr>PowerPoint 演示文稿</vt:lpstr>
      <vt:lpstr>PowerPoint 演示文稿</vt:lpstr>
      <vt:lpstr>PowerPoint 演示文稿</vt:lpstr>
      <vt:lpstr>2023年全国二手车均价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Administrator</cp:lastModifiedBy>
  <cp:revision>5348</cp:revision>
  <dcterms:created xsi:type="dcterms:W3CDTF">2016-02-18T09:25:00Z</dcterms:created>
  <dcterms:modified xsi:type="dcterms:W3CDTF">2023-08-01T04:28:26Z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