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7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.xml" ContentType="application/vnd.openxmlformats-officedocument.presentationml.tags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</p:sldMasterIdLst>
  <p:notesMasterIdLst>
    <p:notesMasterId r:id="rId23"/>
  </p:notesMasterIdLst>
  <p:handoutMasterIdLst>
    <p:handoutMasterId r:id="rId24"/>
  </p:handoutMasterIdLst>
  <p:sldIdLst>
    <p:sldId id="2021" r:id="rId7"/>
    <p:sldId id="2276" r:id="rId8"/>
    <p:sldId id="2204" r:id="rId9"/>
    <p:sldId id="2265" r:id="rId10"/>
    <p:sldId id="2266" r:id="rId11"/>
    <p:sldId id="2267" r:id="rId12"/>
    <p:sldId id="2268" r:id="rId13"/>
    <p:sldId id="2269" r:id="rId14"/>
    <p:sldId id="2270" r:id="rId15"/>
    <p:sldId id="2234" r:id="rId16"/>
    <p:sldId id="2271" r:id="rId17"/>
    <p:sldId id="2272" r:id="rId18"/>
    <p:sldId id="2273" r:id="rId19"/>
    <p:sldId id="2274" r:id="rId20"/>
    <p:sldId id="2275" r:id="rId21"/>
    <p:sldId id="2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459" userDrawn="1">
          <p15:clr>
            <a:srgbClr val="A4A3A4"/>
          </p15:clr>
        </p15:guide>
        <p15:guide id="91" pos="166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64C3"/>
    <a:srgbClr val="C1BDC9"/>
    <a:srgbClr val="C3C3C3"/>
    <a:srgbClr val="D9D9D9"/>
    <a:srgbClr val="4D4D4D"/>
    <a:srgbClr val="7F7F7F"/>
    <a:srgbClr val="5B9BD5"/>
    <a:srgbClr val="63C08A"/>
    <a:srgbClr val="00B0F0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94414" autoAdjust="0"/>
  </p:normalViewPr>
  <p:slideViewPr>
    <p:cSldViewPr snapToGrid="0">
      <p:cViewPr varScale="1">
        <p:scale>
          <a:sx n="96" d="100"/>
          <a:sy n="96" d="100"/>
        </p:scale>
        <p:origin x="150" y="57"/>
      </p:cViewPr>
      <p:guideLst>
        <p:guide orient="horz" pos="459"/>
        <p:guide pos="166"/>
        <p:guide pos="7537"/>
      </p:guideLst>
    </p:cSldViewPr>
  </p:slideViewPr>
  <p:outlineViewPr>
    <p:cViewPr>
      <p:scale>
        <a:sx n="33" d="100"/>
        <a:sy n="33" d="100"/>
      </p:scale>
      <p:origin x="0" y="-1243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23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  <c:pt idx="4">
                  <c:v>6</c:v>
                </c:pt>
                <c:pt idx="5">
                  <c:v>22</c:v>
                </c:pt>
                <c:pt idx="6">
                  <c:v>14</c:v>
                </c:pt>
                <c:pt idx="7">
                  <c:v>7</c:v>
                </c:pt>
                <c:pt idx="8">
                  <c:v>20</c:v>
                </c:pt>
                <c:pt idx="9">
                  <c:v>14</c:v>
                </c:pt>
                <c:pt idx="10">
                  <c:v>22</c:v>
                </c:pt>
                <c:pt idx="11">
                  <c:v>33</c:v>
                </c:pt>
                <c:pt idx="12">
                  <c:v>9</c:v>
                </c:pt>
                <c:pt idx="13">
                  <c:v>23</c:v>
                </c:pt>
                <c:pt idx="14">
                  <c:v>20</c:v>
                </c:pt>
                <c:pt idx="15">
                  <c:v>8</c:v>
                </c:pt>
                <c:pt idx="16">
                  <c:v>18</c:v>
                </c:pt>
                <c:pt idx="17">
                  <c:v>20</c:v>
                </c:pt>
                <c:pt idx="18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49</c:v>
                </c:pt>
                <c:pt idx="1">
                  <c:v>27</c:v>
                </c:pt>
                <c:pt idx="2">
                  <c:v>43</c:v>
                </c:pt>
                <c:pt idx="3">
                  <c:v>3</c:v>
                </c:pt>
                <c:pt idx="4">
                  <c:v>19</c:v>
                </c:pt>
                <c:pt idx="5">
                  <c:v>29</c:v>
                </c:pt>
                <c:pt idx="6">
                  <c:v>39</c:v>
                </c:pt>
                <c:pt idx="7">
                  <c:v>24</c:v>
                </c:pt>
                <c:pt idx="8">
                  <c:v>29</c:v>
                </c:pt>
                <c:pt idx="9">
                  <c:v>23</c:v>
                </c:pt>
                <c:pt idx="10">
                  <c:v>26</c:v>
                </c:pt>
                <c:pt idx="11">
                  <c:v>51</c:v>
                </c:pt>
                <c:pt idx="12">
                  <c:v>10</c:v>
                </c:pt>
                <c:pt idx="13">
                  <c:v>44</c:v>
                </c:pt>
                <c:pt idx="14">
                  <c:v>84</c:v>
                </c:pt>
                <c:pt idx="15">
                  <c:v>68</c:v>
                </c:pt>
                <c:pt idx="16">
                  <c:v>22</c:v>
                </c:pt>
                <c:pt idx="17">
                  <c:v>60</c:v>
                </c:pt>
                <c:pt idx="18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A7-48F6-B583-FB4A84354C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General</c:formatCode>
                <c:ptCount val="19"/>
                <c:pt idx="0">
                  <c:v>245</c:v>
                </c:pt>
                <c:pt idx="1">
                  <c:v>155</c:v>
                </c:pt>
                <c:pt idx="2">
                  <c:v>123</c:v>
                </c:pt>
                <c:pt idx="3">
                  <c:v>116</c:v>
                </c:pt>
                <c:pt idx="4">
                  <c:v>88</c:v>
                </c:pt>
                <c:pt idx="5">
                  <c:v>126</c:v>
                </c:pt>
                <c:pt idx="6">
                  <c:v>181</c:v>
                </c:pt>
                <c:pt idx="7">
                  <c:v>83</c:v>
                </c:pt>
                <c:pt idx="8">
                  <c:v>115</c:v>
                </c:pt>
                <c:pt idx="9">
                  <c:v>116</c:v>
                </c:pt>
                <c:pt idx="10">
                  <c:v>207</c:v>
                </c:pt>
                <c:pt idx="11">
                  <c:v>397</c:v>
                </c:pt>
                <c:pt idx="12">
                  <c:v>141</c:v>
                </c:pt>
                <c:pt idx="13">
                  <c:v>278</c:v>
                </c:pt>
                <c:pt idx="14">
                  <c:v>314</c:v>
                </c:pt>
                <c:pt idx="15">
                  <c:v>204</c:v>
                </c:pt>
                <c:pt idx="16">
                  <c:v>261</c:v>
                </c:pt>
                <c:pt idx="17">
                  <c:v>243</c:v>
                </c:pt>
                <c:pt idx="18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0A7-48F6-B583-FB4A84354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9359008"/>
        <c:axId val="1789355200"/>
      </c:barChart>
      <c:catAx>
        <c:axId val="178935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789355200"/>
        <c:crosses val="autoZero"/>
        <c:auto val="1"/>
        <c:lblAlgn val="ctr"/>
        <c:lblOffset val="100"/>
        <c:noMultiLvlLbl val="0"/>
      </c:catAx>
      <c:valAx>
        <c:axId val="1789355200"/>
        <c:scaling>
          <c:orientation val="minMax"/>
          <c:max val="4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789359008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2">
                  <c:v>3</c:v>
                </c:pt>
                <c:pt idx="4">
                  <c:v>2</c:v>
                </c:pt>
                <c:pt idx="5">
                  <c:v>7</c:v>
                </c:pt>
                <c:pt idx="6">
                  <c:v>3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4</c:v>
                </c:pt>
                <c:pt idx="13">
                  <c:v>3</c:v>
                </c:pt>
                <c:pt idx="16">
                  <c:v>2</c:v>
                </c:pt>
                <c:pt idx="17">
                  <c:v>4</c:v>
                </c:pt>
                <c:pt idx="18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4</c:v>
                </c:pt>
                <c:pt idx="2">
                  <c:v>6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8">
                  <c:v>2</c:v>
                </c:pt>
                <c:pt idx="9">
                  <c:v>1</c:v>
                </c:pt>
                <c:pt idx="10">
                  <c:v>3</c:v>
                </c:pt>
                <c:pt idx="13">
                  <c:v>11</c:v>
                </c:pt>
                <c:pt idx="14">
                  <c:v>6</c:v>
                </c:pt>
                <c:pt idx="15">
                  <c:v>1</c:v>
                </c:pt>
                <c:pt idx="16">
                  <c:v>7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4E-484C-87A3-129C47E0D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General</c:formatCode>
                <c:ptCount val="19"/>
                <c:pt idx="0">
                  <c:v>13</c:v>
                </c:pt>
                <c:pt idx="1">
                  <c:v>9</c:v>
                </c:pt>
                <c:pt idx="2">
                  <c:v>12</c:v>
                </c:pt>
                <c:pt idx="3">
                  <c:v>22</c:v>
                </c:pt>
                <c:pt idx="4">
                  <c:v>1</c:v>
                </c:pt>
                <c:pt idx="5">
                  <c:v>16</c:v>
                </c:pt>
                <c:pt idx="6">
                  <c:v>8</c:v>
                </c:pt>
                <c:pt idx="8">
                  <c:v>13</c:v>
                </c:pt>
                <c:pt idx="9">
                  <c:v>4</c:v>
                </c:pt>
                <c:pt idx="10">
                  <c:v>24</c:v>
                </c:pt>
                <c:pt idx="11">
                  <c:v>43</c:v>
                </c:pt>
                <c:pt idx="12">
                  <c:v>19</c:v>
                </c:pt>
                <c:pt idx="13">
                  <c:v>65</c:v>
                </c:pt>
                <c:pt idx="14">
                  <c:v>49</c:v>
                </c:pt>
                <c:pt idx="15">
                  <c:v>20</c:v>
                </c:pt>
                <c:pt idx="16">
                  <c:v>40</c:v>
                </c:pt>
                <c:pt idx="17">
                  <c:v>20</c:v>
                </c:pt>
                <c:pt idx="18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4E-484C-87A3-129C47E0D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0426960"/>
        <c:axId val="1260427504"/>
      </c:barChart>
      <c:catAx>
        <c:axId val="1260426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260427504"/>
        <c:crosses val="autoZero"/>
        <c:auto val="1"/>
        <c:lblAlgn val="ctr"/>
        <c:lblOffset val="100"/>
        <c:noMultiLvlLbl val="0"/>
      </c:catAx>
      <c:valAx>
        <c:axId val="1260427504"/>
        <c:scaling>
          <c:orientation val="minMax"/>
          <c:max val="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26042696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底盘系统</c:v>
                </c:pt>
                <c:pt idx="2">
                  <c:v>舱内功能</c:v>
                </c:pt>
                <c:pt idx="3">
                  <c:v>充电补能</c:v>
                </c:pt>
                <c:pt idx="4">
                  <c:v>智能行车辅助</c:v>
                </c:pt>
                <c:pt idx="5">
                  <c:v>IOT</c:v>
                </c:pt>
                <c:pt idx="6">
                  <c:v>行车安全</c:v>
                </c:pt>
                <c:pt idx="7">
                  <c:v>舱外功能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17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60428048"/>
        <c:axId val="1439004496"/>
      </c:barChart>
      <c:catAx>
        <c:axId val="126042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439004496"/>
        <c:crosses val="autoZero"/>
        <c:auto val="1"/>
        <c:lblAlgn val="ctr"/>
        <c:lblOffset val="100"/>
        <c:noMultiLvlLbl val="0"/>
      </c:catAx>
      <c:valAx>
        <c:axId val="1439004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6042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E4E-477A-803B-19371BDA5240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4E-477A-803B-19371BDA52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0.85</c:v>
                </c:pt>
                <c:pt idx="1">
                  <c:v>0.15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72D-46B9-9DFC-3BCE06E47F8A}"/>
              </c:ext>
            </c:extLst>
          </c:dPt>
          <c:dLbls>
            <c:dLbl>
              <c:idx val="1"/>
              <c:layout>
                <c:manualLayout>
                  <c:x val="-0.12378686964795441"/>
                  <c:y val="-7.979441305173534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72D-46B9-9DFC-3BCE06E47F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0.59485530546623799</c:v>
                </c:pt>
                <c:pt idx="1">
                  <c:v>0.34405144694533762</c:v>
                </c:pt>
                <c:pt idx="2">
                  <c:v>6.1093247588424437E-2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底盘系统</c:v>
                </c:pt>
                <c:pt idx="5">
                  <c:v>行车安全</c:v>
                </c:pt>
                <c:pt idx="6">
                  <c:v>充电补能</c:v>
                </c:pt>
                <c:pt idx="7">
                  <c:v>舱外功能</c:v>
                </c:pt>
                <c:pt idx="8">
                  <c:v>智能泊车</c:v>
                </c:pt>
              </c:strCache>
            </c:strRef>
          </c:cat>
          <c:val>
            <c:numRef>
              <c:f>Sheet1!$B$2:$B$10</c:f>
              <c:numCache>
                <c:formatCode>0_);[Red]\(0\)</c:formatCode>
                <c:ptCount val="9"/>
                <c:pt idx="0">
                  <c:v>137</c:v>
                </c:pt>
                <c:pt idx="1">
                  <c:v>86</c:v>
                </c:pt>
                <c:pt idx="2">
                  <c:v>44</c:v>
                </c:pt>
                <c:pt idx="3">
                  <c:v>16</c:v>
                </c:pt>
                <c:pt idx="4">
                  <c:v>11</c:v>
                </c:pt>
                <c:pt idx="5">
                  <c:v>8</c:v>
                </c:pt>
                <c:pt idx="6">
                  <c:v>5</c:v>
                </c:pt>
                <c:pt idx="7">
                  <c:v>3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89358464"/>
        <c:axId val="1789357376"/>
      </c:barChart>
      <c:catAx>
        <c:axId val="178935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b" anchorCtr="0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789357376"/>
        <c:crosses val="autoZero"/>
        <c:auto val="1"/>
        <c:lblAlgn val="ctr"/>
        <c:lblOffset val="100"/>
        <c:noMultiLvlLbl val="0"/>
      </c:catAx>
      <c:valAx>
        <c:axId val="1789357376"/>
        <c:scaling>
          <c:orientation val="minMax"/>
        </c:scaling>
        <c:delete val="1"/>
        <c:axPos val="l"/>
        <c:numFmt formatCode="0_);[Red]\(0\)" sourceLinked="1"/>
        <c:majorTickMark val="none"/>
        <c:minorTickMark val="none"/>
        <c:tickLblPos val="nextTo"/>
        <c:crossAx val="178935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20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5</c:v>
                </c:pt>
                <c:pt idx="8">
                  <c:v>13</c:v>
                </c:pt>
                <c:pt idx="9">
                  <c:v>11</c:v>
                </c:pt>
                <c:pt idx="10">
                  <c:v>18</c:v>
                </c:pt>
                <c:pt idx="11">
                  <c:v>22</c:v>
                </c:pt>
                <c:pt idx="12">
                  <c:v>9</c:v>
                </c:pt>
                <c:pt idx="13">
                  <c:v>4</c:v>
                </c:pt>
                <c:pt idx="14">
                  <c:v>10</c:v>
                </c:pt>
                <c:pt idx="15">
                  <c:v>5</c:v>
                </c:pt>
                <c:pt idx="16">
                  <c:v>16</c:v>
                </c:pt>
                <c:pt idx="17">
                  <c:v>6</c:v>
                </c:pt>
                <c:pt idx="1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41</c:v>
                </c:pt>
                <c:pt idx="1">
                  <c:v>17</c:v>
                </c:pt>
                <c:pt idx="2">
                  <c:v>27</c:v>
                </c:pt>
                <c:pt idx="3">
                  <c:v>3</c:v>
                </c:pt>
                <c:pt idx="4">
                  <c:v>16</c:v>
                </c:pt>
                <c:pt idx="5">
                  <c:v>25</c:v>
                </c:pt>
                <c:pt idx="6">
                  <c:v>21</c:v>
                </c:pt>
                <c:pt idx="7">
                  <c:v>12</c:v>
                </c:pt>
                <c:pt idx="8">
                  <c:v>18</c:v>
                </c:pt>
                <c:pt idx="9">
                  <c:v>21</c:v>
                </c:pt>
                <c:pt idx="10">
                  <c:v>14</c:v>
                </c:pt>
                <c:pt idx="11">
                  <c:v>37</c:v>
                </c:pt>
                <c:pt idx="12">
                  <c:v>6</c:v>
                </c:pt>
                <c:pt idx="13">
                  <c:v>15</c:v>
                </c:pt>
                <c:pt idx="14">
                  <c:v>49</c:v>
                </c:pt>
                <c:pt idx="15">
                  <c:v>39</c:v>
                </c:pt>
                <c:pt idx="16">
                  <c:v>11</c:v>
                </c:pt>
                <c:pt idx="17">
                  <c:v>40</c:v>
                </c:pt>
                <c:pt idx="18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F6-4C79-B7F5-C5FB14C966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General</c:formatCode>
                <c:ptCount val="19"/>
                <c:pt idx="0">
                  <c:v>192</c:v>
                </c:pt>
                <c:pt idx="1">
                  <c:v>76</c:v>
                </c:pt>
                <c:pt idx="2">
                  <c:v>77</c:v>
                </c:pt>
                <c:pt idx="3">
                  <c:v>78</c:v>
                </c:pt>
                <c:pt idx="4">
                  <c:v>85</c:v>
                </c:pt>
                <c:pt idx="5">
                  <c:v>69</c:v>
                </c:pt>
                <c:pt idx="6">
                  <c:v>83</c:v>
                </c:pt>
                <c:pt idx="7">
                  <c:v>44</c:v>
                </c:pt>
                <c:pt idx="8">
                  <c:v>61</c:v>
                </c:pt>
                <c:pt idx="9">
                  <c:v>78</c:v>
                </c:pt>
                <c:pt idx="10">
                  <c:v>124</c:v>
                </c:pt>
                <c:pt idx="11">
                  <c:v>225</c:v>
                </c:pt>
                <c:pt idx="12">
                  <c:v>84</c:v>
                </c:pt>
                <c:pt idx="13">
                  <c:v>77</c:v>
                </c:pt>
                <c:pt idx="14">
                  <c:v>157</c:v>
                </c:pt>
                <c:pt idx="15">
                  <c:v>72</c:v>
                </c:pt>
                <c:pt idx="16">
                  <c:v>126</c:v>
                </c:pt>
                <c:pt idx="17">
                  <c:v>126</c:v>
                </c:pt>
                <c:pt idx="18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F6-4C79-B7F5-C5FB14C96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9359552"/>
        <c:axId val="1789354112"/>
      </c:barChart>
      <c:catAx>
        <c:axId val="1789359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789354112"/>
        <c:crosses val="autoZero"/>
        <c:auto val="1"/>
        <c:lblAlgn val="ctr"/>
        <c:lblOffset val="100"/>
        <c:noMultiLvlLbl val="0"/>
      </c:catAx>
      <c:valAx>
        <c:axId val="1789354112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78935955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底盘系统</c:v>
                </c:pt>
                <c:pt idx="5">
                  <c:v>行车安全</c:v>
                </c:pt>
                <c:pt idx="6">
                  <c:v>充电补能</c:v>
                </c:pt>
                <c:pt idx="7">
                  <c:v>舱外功能</c:v>
                </c:pt>
                <c:pt idx="8">
                  <c:v>智能泊车</c:v>
                </c:pt>
              </c:strCache>
            </c:strRef>
          </c:cat>
          <c:val>
            <c:numRef>
              <c:f>Sheet1!$B$2:$B$10</c:f>
              <c:numCache>
                <c:formatCode>0_);[Red]\(0\)</c:formatCode>
                <c:ptCount val="9"/>
                <c:pt idx="0">
                  <c:v>53</c:v>
                </c:pt>
                <c:pt idx="1">
                  <c:v>49</c:v>
                </c:pt>
                <c:pt idx="2">
                  <c:v>25</c:v>
                </c:pt>
                <c:pt idx="3">
                  <c:v>8</c:v>
                </c:pt>
                <c:pt idx="4">
                  <c:v>7</c:v>
                </c:pt>
                <c:pt idx="5">
                  <c:v>5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89355744"/>
        <c:axId val="1789357920"/>
      </c:barChart>
      <c:catAx>
        <c:axId val="178935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789357920"/>
        <c:crosses val="autoZero"/>
        <c:auto val="1"/>
        <c:lblAlgn val="ctr"/>
        <c:lblOffset val="100"/>
        <c:noMultiLvlLbl val="0"/>
      </c:catAx>
      <c:valAx>
        <c:axId val="1789357920"/>
        <c:scaling>
          <c:orientation val="minMax"/>
        </c:scaling>
        <c:delete val="1"/>
        <c:axPos val="l"/>
        <c:numFmt formatCode="0_);[Red]\(0\)" sourceLinked="1"/>
        <c:majorTickMark val="none"/>
        <c:minorTickMark val="none"/>
        <c:tickLblPos val="nextTo"/>
        <c:crossAx val="1789355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2B1-4637-BCF8-943E0B2BA7E9}"/>
              </c:ext>
            </c:extLst>
          </c:dPt>
          <c:dLbls>
            <c:dLbl>
              <c:idx val="2"/>
              <c:layout>
                <c:manualLayout>
                  <c:x val="-7.3816773141226047E-2"/>
                  <c:y val="-0.145364231360183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B1-4637-BCF8-943E0B2BA7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0.54605263157894735</c:v>
                </c:pt>
                <c:pt idx="1">
                  <c:v>0.36184210526315791</c:v>
                </c:pt>
                <c:pt idx="2">
                  <c:v>9.2105263157894732E-2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3</c:v>
                </c:pt>
                <c:pt idx="1">
                  <c:v>2</c:v>
                </c:pt>
                <c:pt idx="2">
                  <c:v>1</c:v>
                </c:pt>
                <c:pt idx="5">
                  <c:v>11</c:v>
                </c:pt>
                <c:pt idx="6">
                  <c:v>7</c:v>
                </c:pt>
                <c:pt idx="7">
                  <c:v>2</c:v>
                </c:pt>
                <c:pt idx="8">
                  <c:v>6</c:v>
                </c:pt>
                <c:pt idx="9">
                  <c:v>2</c:v>
                </c:pt>
                <c:pt idx="10">
                  <c:v>3</c:v>
                </c:pt>
                <c:pt idx="11">
                  <c:v>7</c:v>
                </c:pt>
                <c:pt idx="13">
                  <c:v>16</c:v>
                </c:pt>
                <c:pt idx="14">
                  <c:v>10</c:v>
                </c:pt>
                <c:pt idx="15">
                  <c:v>3</c:v>
                </c:pt>
                <c:pt idx="17">
                  <c:v>10</c:v>
                </c:pt>
                <c:pt idx="1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4</c:v>
                </c:pt>
                <c:pt idx="1">
                  <c:v>10</c:v>
                </c:pt>
                <c:pt idx="2">
                  <c:v>10</c:v>
                </c:pt>
                <c:pt idx="4">
                  <c:v>1</c:v>
                </c:pt>
                <c:pt idx="5">
                  <c:v>3</c:v>
                </c:pt>
                <c:pt idx="6">
                  <c:v>17</c:v>
                </c:pt>
                <c:pt idx="7">
                  <c:v>12</c:v>
                </c:pt>
                <c:pt idx="8">
                  <c:v>9</c:v>
                </c:pt>
                <c:pt idx="9">
                  <c:v>1</c:v>
                </c:pt>
                <c:pt idx="10">
                  <c:v>9</c:v>
                </c:pt>
                <c:pt idx="11">
                  <c:v>14</c:v>
                </c:pt>
                <c:pt idx="12">
                  <c:v>4</c:v>
                </c:pt>
                <c:pt idx="13">
                  <c:v>18</c:v>
                </c:pt>
                <c:pt idx="14">
                  <c:v>29</c:v>
                </c:pt>
                <c:pt idx="15">
                  <c:v>28</c:v>
                </c:pt>
                <c:pt idx="16">
                  <c:v>4</c:v>
                </c:pt>
                <c:pt idx="17">
                  <c:v>19</c:v>
                </c:pt>
                <c:pt idx="18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C5-466E-BDFF-F41C9FDDC19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</c:strCache>
            </c:strRef>
          </c:cat>
          <c:val>
            <c:numRef>
              <c:f>Sheet1!$D$2:$D$20</c:f>
              <c:numCache>
                <c:formatCode>General</c:formatCode>
                <c:ptCount val="19"/>
                <c:pt idx="0">
                  <c:v>40</c:v>
                </c:pt>
                <c:pt idx="1">
                  <c:v>70</c:v>
                </c:pt>
                <c:pt idx="2">
                  <c:v>34</c:v>
                </c:pt>
                <c:pt idx="3">
                  <c:v>16</c:v>
                </c:pt>
                <c:pt idx="4">
                  <c:v>2</c:v>
                </c:pt>
                <c:pt idx="5">
                  <c:v>41</c:v>
                </c:pt>
                <c:pt idx="6">
                  <c:v>90</c:v>
                </c:pt>
                <c:pt idx="7">
                  <c:v>39</c:v>
                </c:pt>
                <c:pt idx="8">
                  <c:v>41</c:v>
                </c:pt>
                <c:pt idx="9">
                  <c:v>34</c:v>
                </c:pt>
                <c:pt idx="10">
                  <c:v>59</c:v>
                </c:pt>
                <c:pt idx="11">
                  <c:v>129</c:v>
                </c:pt>
                <c:pt idx="12">
                  <c:v>38</c:v>
                </c:pt>
                <c:pt idx="13">
                  <c:v>136</c:v>
                </c:pt>
                <c:pt idx="14">
                  <c:v>108</c:v>
                </c:pt>
                <c:pt idx="15">
                  <c:v>112</c:v>
                </c:pt>
                <c:pt idx="16">
                  <c:v>95</c:v>
                </c:pt>
                <c:pt idx="17">
                  <c:v>97</c:v>
                </c:pt>
                <c:pt idx="18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C5-466E-BDFF-F41C9FDDC1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49928528"/>
        <c:axId val="1149931792"/>
      </c:barChart>
      <c:catAx>
        <c:axId val="1149928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49931792"/>
        <c:crosses val="autoZero"/>
        <c:auto val="1"/>
        <c:lblAlgn val="ctr"/>
        <c:lblOffset val="100"/>
        <c:noMultiLvlLbl val="0"/>
      </c:catAx>
      <c:valAx>
        <c:axId val="1149931792"/>
        <c:scaling>
          <c:orientation val="minMax"/>
          <c:max val="1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14992852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行车安全</c:v>
                </c:pt>
                <c:pt idx="5">
                  <c:v>舱外功能</c:v>
                </c:pt>
                <c:pt idx="6">
                  <c:v>充电补能</c:v>
                </c:pt>
                <c:pt idx="7">
                  <c:v>底盘系统</c:v>
                </c:pt>
                <c:pt idx="8">
                  <c:v>智能泊车</c:v>
                </c:pt>
              </c:strCache>
            </c:strRef>
          </c:cat>
          <c:val>
            <c:numRef>
              <c:f>Sheet1!$B$2:$B$10</c:f>
              <c:numCache>
                <c:formatCode>0_);[Red]\(0\)</c:formatCode>
                <c:ptCount val="9"/>
                <c:pt idx="0">
                  <c:v>67</c:v>
                </c:pt>
                <c:pt idx="1">
                  <c:v>37</c:v>
                </c:pt>
                <c:pt idx="2">
                  <c:v>18</c:v>
                </c:pt>
                <c:pt idx="3">
                  <c:v>8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49929072"/>
        <c:axId val="1149932336"/>
      </c:barChart>
      <c:catAx>
        <c:axId val="114992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49932336"/>
        <c:crosses val="autoZero"/>
        <c:auto val="1"/>
        <c:lblAlgn val="ctr"/>
        <c:lblOffset val="100"/>
        <c:noMultiLvlLbl val="0"/>
      </c:catAx>
      <c:valAx>
        <c:axId val="1149932336"/>
        <c:scaling>
          <c:orientation val="minMax"/>
        </c:scaling>
        <c:delete val="1"/>
        <c:axPos val="l"/>
        <c:numFmt formatCode="0_);[Red]\(0\)" sourceLinked="1"/>
        <c:majorTickMark val="none"/>
        <c:minorTickMark val="none"/>
        <c:tickLblPos val="nextTo"/>
        <c:crossAx val="1149929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FBFB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rgbClr val="63C08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E0A-4C14-A576-5EA8610F8C46}"/>
              </c:ext>
            </c:extLst>
          </c:dPt>
          <c:dLbls>
            <c:dLbl>
              <c:idx val="0"/>
              <c:layout>
                <c:manualLayout>
                  <c:x val="0.15350584477368492"/>
                  <c:y val="7.91886142799545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4E-0847-A7EA-0A67E72608DB}"/>
                </c:ext>
              </c:extLst>
            </c:dLbl>
            <c:dLbl>
              <c:idx val="2"/>
              <c:layout>
                <c:manualLayout>
                  <c:x val="-1.3234334647274705E-2"/>
                  <c:y val="-0.1451774090632166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0A-4C14-A576-5EA8610F8C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0.61151079136690645</c:v>
                </c:pt>
                <c:pt idx="1">
                  <c:v>0.35251798561151076</c:v>
                </c:pt>
                <c:pt idx="2">
                  <c:v>3.5971223021582732E-2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51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317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818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6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51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3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593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607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350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85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504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087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564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686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026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4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1" name="图片 10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53226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3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0" name="图片 19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9" name="图片 8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12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3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0" name="图片 19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441" y="-15306"/>
            <a:ext cx="1609306" cy="896372"/>
          </a:xfrm>
          <a:prstGeom prst="rect">
            <a:avLst/>
          </a:prstGeom>
        </p:spPr>
      </p:pic>
      <p:pic>
        <p:nvPicPr>
          <p:cNvPr id="13" name="图片 12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2" name="图形 159">
            <a:extLst>
              <a:ext uri="{FF2B5EF4-FFF2-40B4-BE49-F238E27FC236}">
                <a16:creationId xmlns:a16="http://schemas.microsoft.com/office/drawing/2014/main" id="{C051A612-5655-DC25-A60C-B3DBF69CD785}"/>
              </a:ext>
            </a:extLst>
          </p:cNvPr>
          <p:cNvGrpSpPr/>
          <p:nvPr userDrawn="1"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3" name="任意形状 161">
              <a:extLst>
                <a:ext uri="{FF2B5EF4-FFF2-40B4-BE49-F238E27FC236}">
                  <a16:creationId xmlns:a16="http://schemas.microsoft.com/office/drawing/2014/main" id="{4CA4B96B-739B-C7CF-D425-BDEDE84C7936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形状 162">
              <a:extLst>
                <a:ext uri="{FF2B5EF4-FFF2-40B4-BE49-F238E27FC236}">
                  <a16:creationId xmlns:a16="http://schemas.microsoft.com/office/drawing/2014/main" id="{BF490945-2BFC-1FD0-481A-85FB4483BE4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形状 163">
              <a:extLst>
                <a:ext uri="{FF2B5EF4-FFF2-40B4-BE49-F238E27FC236}">
                  <a16:creationId xmlns:a16="http://schemas.microsoft.com/office/drawing/2014/main" id="{65859ED8-B0EA-330E-9A59-2E2C0480FF3B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形状 164">
              <a:extLst>
                <a:ext uri="{FF2B5EF4-FFF2-40B4-BE49-F238E27FC236}">
                  <a16:creationId xmlns:a16="http://schemas.microsoft.com/office/drawing/2014/main" id="{F0D30C1D-9A5D-6A00-6A6D-E4E2745A970C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形状 165">
              <a:extLst>
                <a:ext uri="{FF2B5EF4-FFF2-40B4-BE49-F238E27FC236}">
                  <a16:creationId xmlns:a16="http://schemas.microsoft.com/office/drawing/2014/main" id="{2862190F-48A9-DFDC-17E1-433C4DBEA20A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形状 166">
              <a:extLst>
                <a:ext uri="{FF2B5EF4-FFF2-40B4-BE49-F238E27FC236}">
                  <a16:creationId xmlns:a16="http://schemas.microsoft.com/office/drawing/2014/main" id="{326A9850-2361-C611-81A7-E6FB97ECF2CD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形状 167">
              <a:extLst>
                <a:ext uri="{FF2B5EF4-FFF2-40B4-BE49-F238E27FC236}">
                  <a16:creationId xmlns:a16="http://schemas.microsoft.com/office/drawing/2014/main" id="{165FA4ED-43F9-FF1B-A242-38DD352DF91F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" name="图片 9" descr="logo-3.png">
            <a:extLst>
              <a:ext uri="{FF2B5EF4-FFF2-40B4-BE49-F238E27FC236}">
                <a16:creationId xmlns:a16="http://schemas.microsoft.com/office/drawing/2014/main" id="{8C32EEB3-3D89-EBAB-B681-EC50B7F2AD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CDCCE4D-93BA-2886-F0FA-FCD94A9839C2}"/>
              </a:ext>
            </a:extLst>
          </p:cNvPr>
          <p:cNvCxnSpPr>
            <a:cxnSpLocks/>
          </p:cNvCxnSpPr>
          <p:nvPr userDrawn="1"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4"/>
            <a:ext cx="10418528" cy="3117954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4" y="3041202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2023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7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1" y="6569965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5" y="6582325"/>
              <a:ext cx="58285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技术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94803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运营活动汇总（一）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3523" y="1067758"/>
          <a:ext cx="11701464" cy="558369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620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1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10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49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9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467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4641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187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小鹏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Xmart OS 4.3.0 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17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 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社区有奖话题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有奖互动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|</a:t>
                      </a:r>
                      <a:r>
                        <a:rPr lang="zh-CN" altLang="en-US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晒出</a:t>
                      </a:r>
                      <a:r>
                        <a:rPr lang="en-US" altLang="zh-CN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P7iOTA </a:t>
                      </a:r>
                      <a:r>
                        <a:rPr lang="zh-CN" altLang="en-US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有多酷 </a:t>
                      </a:r>
                      <a:endParaRPr lang="en-US" altLang="zh-CN" sz="1050" b="1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参与方式：</a:t>
                      </a:r>
                      <a:r>
                        <a:rPr lang="zh-CN" altLang="en-US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图文作品类，文字≥</a:t>
                      </a:r>
                      <a:r>
                        <a:rPr lang="en-US" altLang="zh-CN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50</a:t>
                      </a:r>
                      <a:r>
                        <a:rPr lang="zh-CN" altLang="en-US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字，图片≥</a:t>
                      </a:r>
                      <a:r>
                        <a:rPr lang="en-US" altLang="zh-CN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张，视频作品类：文字≥</a:t>
                      </a:r>
                      <a:r>
                        <a:rPr lang="en-US" altLang="zh-CN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50</a:t>
                      </a:r>
                      <a:r>
                        <a:rPr lang="zh-CN" altLang="en-US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字，视频时长≥</a:t>
                      </a:r>
                      <a:r>
                        <a:rPr lang="en-US" altLang="zh-CN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秒，发布时带上</a:t>
                      </a:r>
                      <a:r>
                        <a:rPr lang="en-US" altLang="zh-CN" sz="1050" b="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#P7i Xmart</a:t>
                      </a:r>
                      <a:r>
                        <a:rPr lang="en-US" altLang="zh-CN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 OS </a:t>
                      </a:r>
                      <a:r>
                        <a:rPr lang="zh-CN" altLang="en-US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体验</a:t>
                      </a:r>
                      <a:r>
                        <a:rPr lang="en-US" altLang="zh-CN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#</a:t>
                      </a:r>
                      <a:r>
                        <a:rPr lang="zh-CN" altLang="en-US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话题</a:t>
                      </a:r>
                      <a:endParaRPr lang="en-US" altLang="zh-CN" sz="1050" b="0" kern="1200" baseline="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活动奖励：</a:t>
                      </a:r>
                      <a:r>
                        <a:rPr lang="zh-CN" altLang="en-US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小鹏</a:t>
                      </a:r>
                      <a:r>
                        <a:rPr lang="en-US" altLang="zh-CN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XPLORE</a:t>
                      </a:r>
                      <a:r>
                        <a:rPr lang="zh-CN" altLang="en-US" sz="1050" b="0" kern="1200" baseline="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太空银按摩眼罩等、夏日畅享卡券大礼包</a:t>
                      </a:r>
                      <a:endParaRPr lang="zh-CN" altLang="en-US" sz="1050" b="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小鹏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18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理想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V4.5.2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14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社区有奖话题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有奖话题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|OTA4.5.2</a:t>
                      </a:r>
                      <a:r>
                        <a:rPr lang="zh-CN" altLang="en-US" sz="105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使用体验</a:t>
                      </a:r>
                      <a:endParaRPr lang="en-US" altLang="zh-CN" sz="105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参与方式：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快来分享你的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OTA4.5.2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使用感受，赢取商城好礼</a:t>
                      </a:r>
                      <a:endParaRPr lang="en-US" altLang="zh-CN" sz="105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05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活动奖励：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精华幸运奖（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10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名），获得一把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Li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便携折叠椅；创作幸运奖（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20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名）送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50</a:t>
                      </a:r>
                      <a:r>
                        <a:rPr lang="zh-CN" altLang="en-US" sz="1050" b="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积分；阳光普照奖、加码福利等。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23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理想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79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AITO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V1.3.106 / V1.3.108 / V1.3.109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18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AITO 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79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零跑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V1.13.90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18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零跑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79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合创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HYCAN-2023.7.24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15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合创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029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哪吒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V1.1.0 /  V1.5.2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15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24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图文说明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升级问题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Q&amp;A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哪吒</a:t>
                      </a:r>
                      <a:r>
                        <a:rPr lang="en-US" altLang="zh-CN" sz="1000" kern="12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79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飞凡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RISING OS 1.3.0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25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升级问题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Q&amp;A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持续进行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飞凡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79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智己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IMOS 2.2.0 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28</a:t>
                      </a:r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智己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849562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运营活动汇总（二）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684182"/>
              </p:ext>
            </p:extLst>
          </p:nvPr>
        </p:nvGraphicFramePr>
        <p:xfrm>
          <a:off x="263525" y="1067758"/>
          <a:ext cx="11701465" cy="5535088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568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76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56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85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75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657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品牌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升级版本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升级时间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运营活动类型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运营活动详情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活动发布时间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200" b="1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发布平台</a:t>
                      </a:r>
                    </a:p>
                  </a:txBody>
                  <a:tcPr anchor="ctr"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64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路特斯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HYPER OS 1.1.0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lang="zh-CN" alt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lang="en-US" altLang="zh-CN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lang="zh-CN" altLang="en-US" sz="1000" b="0" i="0" kern="12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日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路特斯</a:t>
                      </a:r>
                      <a:r>
                        <a:rPr lang="en-US" altLang="zh-CN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APP</a:t>
                      </a:r>
                      <a:endParaRPr lang="zh-CN" altLang="en-US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极氪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b="0" dirty="0">
                          <a:solidFill>
                            <a:srgbClr val="3F3F3F"/>
                          </a:solidFill>
                          <a:latin typeface="+mn-ea"/>
                          <a:ea typeface="+mn-ea"/>
                        </a:rPr>
                        <a:t>ZEEKR OS 4.5.3 / ZEEKR OS 4.3 </a:t>
                      </a:r>
                      <a:endParaRPr lang="zh-CN" altLang="en-US" sz="10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社区有奖话题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关联</a:t>
                      </a:r>
                      <a:r>
                        <a:rPr lang="en-US" altLang="zh-CN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#</a:t>
                      </a: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001 OS4.3</a:t>
                      </a: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话题发帖；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不需要报名，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001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车主即可。瓜分十万积分激励。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：发布类型仅限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【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文章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】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形式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:2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：需要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500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字以上原创的车主用车体验分享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:3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：抄袭和搬运的内容奖视为自动放弃活动；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：不符合主题或违反互联网管理条例的内容均视为自动放弃获奖资格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极氪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8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岚图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OTA2.0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图文公告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/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岚图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合创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/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社区有奖话题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车主在社群</a:t>
                      </a: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分享新功能探索话题可换取</a:t>
                      </a:r>
                      <a:r>
                        <a:rPr lang="en-US" altLang="zh-CN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10~30</a:t>
                      </a: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积分奖励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（根据内容和点赞量评定），当然也欢迎车主在使用新功能时产生的问题分享出来；一样可能获得积分奖励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合创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魏派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首次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OTA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内测招募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社区公开招募蓝山车主进行内测活动，活动招募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人要求是蓝山的车主、一位智能汽车爱好者，</a:t>
                      </a: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愿意积极配合完成内测任务为本次升级建言献策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，对内容保密；总共两轮测试，完成任务可获得最高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20000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积分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魏派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4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本田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Honda-2023.7.12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/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12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广本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东本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吉利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Geely-2023.7.8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内测招募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内测招募</a:t>
                      </a:r>
                      <a:endParaRPr lang="en-US" altLang="zh-CN" sz="1000" b="1" dirty="0">
                        <a:solidFill>
                          <a:srgbClr val="1264C3"/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latin typeface="+mn-ea"/>
                          <a:ea typeface="+mn-ea"/>
                        </a:rPr>
                        <a:t>招募时间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2023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-2023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  <a:endParaRPr lang="en-US" altLang="zh-CN" sz="1000" dirty="0"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latin typeface="+mn-ea"/>
                          <a:ea typeface="+mn-ea"/>
                        </a:rPr>
                        <a:t>内测时间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2023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-2023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23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日（博越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COOL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）</a:t>
                      </a:r>
                      <a:endParaRPr lang="en-US" altLang="zh-CN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吉利 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3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深蓝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Deepal OS 1.2.1 </a:t>
                      </a:r>
                      <a:endParaRPr lang="zh-CN" altLang="en-US" sz="1000" dirty="0">
                        <a:latin typeface="+mn-ea"/>
                        <a:ea typeface="+mn-ea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26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图文公告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kern="1200" dirty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互动话题</a:t>
                      </a:r>
                      <a:endParaRPr lang="en-US" altLang="zh-CN" sz="10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图文公告</a:t>
                      </a:r>
                      <a:endParaRPr lang="en-US" altLang="zh-CN" sz="1000" b="1" dirty="0">
                        <a:solidFill>
                          <a:srgbClr val="1264C3"/>
                        </a:solidFill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互动话题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：智慧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升级功能中，哪一个对你最实用？欢迎在评论区分享你的用车生活。</a:t>
                      </a:r>
                      <a:endParaRPr lang="en-US" altLang="zh-CN" sz="1000" dirty="0">
                        <a:latin typeface="+mn-ea"/>
                        <a:ea typeface="+mn-ea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000" b="1" dirty="0">
                          <a:solidFill>
                            <a:srgbClr val="1264C3"/>
                          </a:solidFill>
                          <a:latin typeface="+mn-ea"/>
                          <a:ea typeface="+mn-ea"/>
                        </a:rPr>
                        <a:t>互动话题下方超链接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：互动话题的下方为试驾小程序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+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深蓝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APP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下载二维码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altLang="zh-CN" sz="1000" dirty="0"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日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000" dirty="0">
                          <a:latin typeface="+mn-ea"/>
                          <a:ea typeface="+mn-ea"/>
                        </a:rPr>
                        <a:t>深蓝 微信公众号</a:t>
                      </a: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03854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运营详情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-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小鹏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 txBox="1">
            <a:spLocks/>
          </p:cNvSpPr>
          <p:nvPr/>
        </p:nvSpPr>
        <p:spPr>
          <a:xfrm>
            <a:off x="282114" y="849681"/>
            <a:ext cx="11682874" cy="8156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lnSpc>
                <a:spcPct val="120000"/>
              </a:lnSpc>
              <a:spcBef>
                <a:spcPts val="336"/>
              </a:spcBef>
              <a:buClr>
                <a:schemeClr val="accent6"/>
              </a:buClr>
              <a:buSzPct val="150000"/>
              <a:buFont typeface="系统字体"/>
              <a:buChar char="‣"/>
            </a:pPr>
            <a:r>
              <a:rPr lang="zh-CN" altLang="en-US" sz="1600" b="1" dirty="0">
                <a:latin typeface="+mn-ea"/>
              </a:rPr>
              <a:t>小鹏针对本次</a:t>
            </a:r>
            <a:r>
              <a:rPr lang="en-US" altLang="zh-CN" sz="1600" b="1" dirty="0">
                <a:latin typeface="+mn-ea"/>
              </a:rPr>
              <a:t>OTA</a:t>
            </a:r>
            <a:r>
              <a:rPr lang="zh-CN" altLang="en-US" sz="1600" b="1" dirty="0">
                <a:latin typeface="+mn-ea"/>
              </a:rPr>
              <a:t>在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社区进行了话题互动，话题介绍中包含本次</a:t>
            </a:r>
            <a:r>
              <a:rPr lang="en-US" altLang="zh-CN" sz="1600" b="1" u="sng" dirty="0">
                <a:solidFill>
                  <a:srgbClr val="C00000"/>
                </a:solidFill>
                <a:latin typeface="+mn-ea"/>
              </a:rPr>
              <a:t>OTA</a:t>
            </a:r>
            <a:r>
              <a:rPr lang="zh-CN" altLang="en-US" sz="1600" b="1" u="sng" dirty="0">
                <a:solidFill>
                  <a:srgbClr val="C00000"/>
                </a:solidFill>
                <a:latin typeface="+mn-ea"/>
              </a:rPr>
              <a:t>内容的介绍（图文</a:t>
            </a:r>
            <a:r>
              <a:rPr lang="en-US" altLang="zh-CN" sz="1600" b="1" u="sng" dirty="0">
                <a:solidFill>
                  <a:srgbClr val="C00000"/>
                </a:solidFill>
                <a:latin typeface="+mn-ea"/>
              </a:rPr>
              <a:t>+</a:t>
            </a:r>
            <a:r>
              <a:rPr lang="zh-CN" altLang="en-US" sz="1600" b="1" u="sng" dirty="0">
                <a:solidFill>
                  <a:srgbClr val="C00000"/>
                </a:solidFill>
                <a:latin typeface="+mn-ea"/>
              </a:rPr>
              <a:t>视频）</a:t>
            </a:r>
            <a:r>
              <a:rPr lang="zh-CN" altLang="en-US" sz="1600" b="1" dirty="0">
                <a:latin typeface="+mn-ea"/>
              </a:rPr>
              <a:t>、</a:t>
            </a:r>
            <a:r>
              <a:rPr lang="zh-CN" altLang="en-US" sz="1600" b="1" u="sng" dirty="0">
                <a:solidFill>
                  <a:srgbClr val="C00000"/>
                </a:solidFill>
                <a:latin typeface="+mn-ea"/>
              </a:rPr>
              <a:t>创作方向的参考</a:t>
            </a:r>
            <a:r>
              <a:rPr lang="zh-CN" altLang="en-US" sz="1600" b="1" dirty="0">
                <a:latin typeface="+mn-ea"/>
              </a:rPr>
              <a:t>、</a:t>
            </a:r>
            <a:r>
              <a:rPr lang="zh-CN" altLang="en-US" sz="1600" b="1" u="sng" dirty="0">
                <a:solidFill>
                  <a:srgbClr val="C00000"/>
                </a:solidFill>
                <a:latin typeface="+mn-ea"/>
              </a:rPr>
              <a:t>社区精华帖样式展示</a:t>
            </a:r>
            <a:r>
              <a:rPr lang="zh-CN" altLang="en-US" sz="1600" b="1" dirty="0">
                <a:latin typeface="+mn-ea"/>
              </a:rPr>
              <a:t>等详细的指引信息，并提供了按摩仪、茶饮代金券等年轻人感兴趣的奖品。</a:t>
            </a:r>
            <a:endParaRPr lang="en-US" altLang="zh-CN" sz="1600" b="1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762" y="1692585"/>
            <a:ext cx="4326064" cy="32414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4621826" y="1692584"/>
            <a:ext cx="7343162" cy="5112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参与对象：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P7i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车主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活动时间：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6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~7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31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日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参与方式：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图文作品类：文字≥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字，图片≥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3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张；视频作品类：文字≥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字，视频时长≥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20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                2.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发布时带上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#P7i XmartOS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体验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#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话题，且仅限带一个话题；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                3.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内容必须原创，不得搬运或抄袭他人作品，一经发现将取消活动资格；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                4.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同一位用户发多个帖子，取最新发布的帖子进行评选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活动奖励：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超级精华奖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小鹏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XPLORE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太空银按摩眼罩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；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2. 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精华内容奖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夏日畅享卡券大礼包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（价值  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                 45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元的饿了么超级会员（季卡）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+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价值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元的奈雪的茶代金券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+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价值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54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元的网易云音乐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                     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黑胶会员（季卡））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3. 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幸运鹏友奖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奈雪的茶代金券；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参与打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call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奖</a:t>
            </a:r>
            <a:r>
              <a:rPr lang="en-US" altLang="zh-CN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|20</a:t>
            </a:r>
            <a:r>
              <a:rPr lang="zh-CN" altLang="en-US" sz="120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积分奖励</a:t>
            </a:r>
            <a:endParaRPr lang="en-US" altLang="zh-CN" sz="1200" b="1" dirty="0">
              <a:solidFill>
                <a:srgbClr val="1264C3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b="1" dirty="0">
              <a:solidFill>
                <a:srgbClr val="1264C3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创作方向参考：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zh-CN" altLang="en-US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城市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NGP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：在城市道路中，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P7i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应对复杂路况的表现有多机智；新增防加塞策略，对于拥堵场景的通行效率提升有多高；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2. SR</a:t>
            </a:r>
            <a:r>
              <a:rPr lang="zh-CN" altLang="en-US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模拟显示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：秀出真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·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上帝视角的识别与显示能力有多强，包括多种道路标线及标志、多种车辆类型及红绿灯等动态元素，帮助你“眼观六路”、安心驾驶；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3. </a:t>
            </a:r>
            <a:r>
              <a:rPr lang="zh-CN" altLang="en-US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高速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NGP</a:t>
            </a:r>
            <a:r>
              <a:rPr lang="zh-CN" altLang="en-US" sz="1050" b="1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在高速道路行驶时，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P7i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如何为你分担压力、缓解疲劳，帮你决策匝道超省心；</a:t>
            </a:r>
            <a:endParaRPr lang="en-US" altLang="zh-CN" sz="105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endParaRPr lang="en-US" altLang="zh-CN" sz="105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050" b="1" dirty="0">
                <a:latin typeface="+mj-ea"/>
                <a:ea typeface="+mj-ea"/>
                <a:cs typeface="Arial" panose="020B0604020202020204" pitchFamily="34" charset="0"/>
              </a:rPr>
              <a:t>活动彩蛋：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zh-CN" altLang="en-US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鹏加分活动同步进行中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：在微信小程序搜索“鹏加分”，根据提示完成登录就可以看到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P7i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车主分享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OTA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用车活动，可订阅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+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参加活动，根据要求完成活动即可获得相应积分奖励，名额有限，先到先得！</a:t>
            </a:r>
            <a:r>
              <a:rPr lang="en-US" altLang="zh-CN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2. </a:t>
            </a:r>
            <a:r>
              <a:rPr lang="zh-CN" altLang="en-US" sz="1050" b="1" u="sng" dirty="0">
                <a:solidFill>
                  <a:srgbClr val="1264C3"/>
                </a:solidFill>
                <a:latin typeface="+mj-ea"/>
                <a:ea typeface="+mj-ea"/>
                <a:cs typeface="Arial" panose="020B0604020202020204" pitchFamily="34" charset="0"/>
              </a:rPr>
              <a:t>新出行活动同步进行中：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欢迎鹏友们在新出行平台参与话题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#P7i OTA 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超爽体验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#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分享心得感受，有机会获得小鹏</a:t>
            </a:r>
            <a:r>
              <a:rPr lang="en-US" altLang="zh-CN" sz="1050" dirty="0">
                <a:latin typeface="+mj-ea"/>
                <a:ea typeface="+mj-ea"/>
                <a:cs typeface="Arial" panose="020B0604020202020204" pitchFamily="34" charset="0"/>
              </a:rPr>
              <a:t>XPLOREX</a:t>
            </a:r>
            <a:r>
              <a:rPr lang="zh-CN" altLang="en-US" sz="1050" dirty="0">
                <a:latin typeface="+mj-ea"/>
                <a:ea typeface="+mj-ea"/>
                <a:cs typeface="Arial" panose="020B0604020202020204" pitchFamily="34" charset="0"/>
              </a:rPr>
              <a:t>速搭建帐篷哦！</a:t>
            </a:r>
            <a:endParaRPr lang="en-US" altLang="zh-CN" sz="105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1037" y="2846746"/>
            <a:ext cx="846231" cy="8257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87916" y="3345818"/>
            <a:ext cx="1715033" cy="326673"/>
          </a:xfrm>
          <a:prstGeom prst="rect">
            <a:avLst/>
          </a:prstGeom>
        </p:spPr>
      </p:pic>
      <p:sp>
        <p:nvSpPr>
          <p:cNvPr id="12" name="矩形标注 11"/>
          <p:cNvSpPr/>
          <p:nvPr/>
        </p:nvSpPr>
        <p:spPr>
          <a:xfrm>
            <a:off x="282114" y="4997788"/>
            <a:ext cx="4327200" cy="1807734"/>
          </a:xfrm>
          <a:prstGeom prst="wedgeRectCallout">
            <a:avLst>
              <a:gd name="adj1" fmla="val -14017"/>
              <a:gd name="adj2" fmla="val -90357"/>
            </a:avLst>
          </a:prstGeom>
          <a:ln>
            <a:solidFill>
              <a:srgbClr val="5D5DF3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964" y="5158854"/>
            <a:ext cx="2049295" cy="115601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1964" y="6314867"/>
            <a:ext cx="2049295" cy="282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OTA</a:t>
            </a: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产品经理视频介绍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7409" y="5158854"/>
            <a:ext cx="1007487" cy="118878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71109" y="6397523"/>
            <a:ext cx="1392819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详尽的图文说明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07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运营详情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-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理想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 txBox="1">
            <a:spLocks/>
          </p:cNvSpPr>
          <p:nvPr/>
        </p:nvSpPr>
        <p:spPr>
          <a:xfrm>
            <a:off x="282114" y="849681"/>
            <a:ext cx="11682874" cy="8156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lnSpc>
                <a:spcPct val="120000"/>
              </a:lnSpc>
              <a:spcBef>
                <a:spcPts val="336"/>
              </a:spcBef>
              <a:buClr>
                <a:schemeClr val="accent6"/>
              </a:buClr>
              <a:buSzPct val="150000"/>
              <a:buFont typeface="系统字体"/>
              <a:buChar char="‣"/>
            </a:pPr>
            <a:r>
              <a:rPr lang="zh-CN" altLang="en-US" sz="1600" b="1" dirty="0">
                <a:latin typeface="+mn-ea"/>
              </a:rPr>
              <a:t>本次是小版本升级，理想的运营活动是常规的话题互动，用户可以在活动的介绍页面提交报名信息，并通过微信群二维码加入本次活动的微信群，运营的同学会在群里对发帖等进行指导。</a:t>
            </a:r>
            <a:endParaRPr lang="en-US" altLang="zh-CN" sz="16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3386" y="1723006"/>
            <a:ext cx="791160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活动主题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OTA 4.5.2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使用体验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活动时间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2023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23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日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-2023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8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日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奖项设置：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1. 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精华幸运奖（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10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名）</a:t>
            </a: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：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活动结束后，运营人员从话题下所有被推荐至社区首页的帖子中，随机选出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名用户，作者分别获得一把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Li 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便携折叠椅。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2. 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创作幸运奖（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20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名）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：活动结束后，则从所有符合活动规则的帖子中，随机抽取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20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名幸运用户，分别送出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积分。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3. 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阳光普照奖（不限）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：在活动期间内发布符合活动规则的帖子，即可获得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积分。</a:t>
            </a:r>
            <a:r>
              <a:rPr lang="en-US" altLang="zh-CN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4. </a:t>
            </a:r>
            <a:r>
              <a:rPr lang="zh-CN" altLang="en-US" sz="1200" b="1" u="sng" dirty="0">
                <a:solidFill>
                  <a:srgbClr val="006BFF"/>
                </a:solidFill>
                <a:latin typeface="+mj-ea"/>
                <a:ea typeface="+mj-ea"/>
                <a:cs typeface="Arial" panose="020B0604020202020204" pitchFamily="34" charset="0"/>
              </a:rPr>
              <a:t>加码福利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：按照下方活动流程扫码进入</a:t>
            </a:r>
            <a:r>
              <a:rPr lang="zh-CN" altLang="en-US" sz="1200" b="1" u="sng" dirty="0">
                <a:solidFill>
                  <a:srgbClr val="C00000"/>
                </a:solidFill>
                <a:latin typeface="+mj-ea"/>
                <a:ea typeface="+mj-ea"/>
                <a:cs typeface="Arial" panose="020B0604020202020204" pitchFamily="34" charset="0"/>
              </a:rPr>
              <a:t>活动微信群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，运营同学会在群内给大家放送额外福利哦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~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①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【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戳这里，报名参与活动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】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，只有正确提交报名信息， 才可以参与福利活动；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② 提交报名信息后，将弹出本次活动的微信群二维码，保存二维码，打开微信扫一扫，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选择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【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相册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】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，扫码加入本次活动的微信群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b="1" dirty="0">
                <a:latin typeface="+mj-ea"/>
                <a:ea typeface="+mj-ea"/>
                <a:cs typeface="Arial" panose="020B0604020202020204" pitchFamily="34" charset="0"/>
              </a:rPr>
              <a:t>活动规则：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1.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发帖并关联「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OTA 4.5.2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使用体验」话题；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2.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帖子形式不限，动态、文章、视频均可，图文内容不低于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50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字，图片不少于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张，视频内容不低于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15S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，配有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BGM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更佳；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3.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帖子内容须与本次活动主题相关，主题关联度不可低于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80%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。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4.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参与活动所发内容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图片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视频必须为本人原创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/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实拍，严禁抄袭、盗用其他人作品或利用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AI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自动生成内容，一经发现直接取消评奖资格！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5.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仅限在活动期间内发布的帖子才能参与评奖，评奖时间为活动结束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个工作日内，奖励发放时间为评奖结果公布后的</a:t>
            </a:r>
            <a:r>
              <a:rPr lang="en-US" altLang="zh-CN" sz="1200" dirty="0">
                <a:latin typeface="+mj-ea"/>
                <a:ea typeface="+mj-ea"/>
                <a:cs typeface="Arial" panose="020B0604020202020204" pitchFamily="34" charset="0"/>
              </a:rPr>
              <a:t>7</a:t>
            </a:r>
            <a:r>
              <a:rPr lang="zh-CN" altLang="en-US" sz="1200" dirty="0">
                <a:latin typeface="+mj-ea"/>
                <a:ea typeface="+mj-ea"/>
                <a:cs typeface="Arial" panose="020B0604020202020204" pitchFamily="34" charset="0"/>
              </a:rPr>
              <a:t>个工作日内。</a:t>
            </a: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9" b="28762"/>
          <a:stretch/>
        </p:blipFill>
        <p:spPr>
          <a:xfrm>
            <a:off x="351964" y="1678936"/>
            <a:ext cx="3570836" cy="480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4260" y="3513740"/>
            <a:ext cx="2060728" cy="11341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7562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运营详情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-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深蓝</a:t>
            </a:r>
          </a:p>
        </p:txBody>
      </p:sp>
      <p:sp>
        <p:nvSpPr>
          <p:cNvPr id="5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 txBox="1">
            <a:spLocks/>
          </p:cNvSpPr>
          <p:nvPr/>
        </p:nvSpPr>
        <p:spPr>
          <a:xfrm>
            <a:off x="282114" y="849681"/>
            <a:ext cx="11682874" cy="81560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-252000">
              <a:lnSpc>
                <a:spcPct val="120000"/>
              </a:lnSpc>
              <a:spcBef>
                <a:spcPts val="336"/>
              </a:spcBef>
              <a:buClr>
                <a:schemeClr val="accent6"/>
              </a:buClr>
              <a:buSzPct val="150000"/>
              <a:buFont typeface="系统字体"/>
              <a:buChar char="‣"/>
            </a:pPr>
            <a:r>
              <a:rPr lang="zh-CN" altLang="en-US" sz="1600" b="1" dirty="0">
                <a:latin typeface="+mn-ea"/>
              </a:rPr>
              <a:t>深蓝未在手机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对本次</a:t>
            </a:r>
            <a:r>
              <a:rPr lang="en-US" altLang="zh-CN" sz="1600" b="1" dirty="0">
                <a:latin typeface="+mn-ea"/>
              </a:rPr>
              <a:t>OTA</a:t>
            </a:r>
            <a:r>
              <a:rPr lang="zh-CN" altLang="en-US" sz="1600" b="1" dirty="0">
                <a:latin typeface="+mn-ea"/>
              </a:rPr>
              <a:t>进行运营，运营阵地在官方的微信公众号，对</a:t>
            </a:r>
            <a:r>
              <a:rPr lang="en-US" altLang="zh-CN" sz="1600" b="1" dirty="0">
                <a:latin typeface="+mn-ea"/>
              </a:rPr>
              <a:t>OTA</a:t>
            </a:r>
            <a:r>
              <a:rPr lang="zh-CN" altLang="en-US" sz="1600" b="1" dirty="0">
                <a:latin typeface="+mn-ea"/>
              </a:rPr>
              <a:t>功能以图文形式进行了说明，迎合了当前人群已经不再阅读大段文字的趋势，同时在推文最下方附有试驾小程序和官方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下载二维码，可为</a:t>
            </a:r>
            <a:r>
              <a:rPr lang="en-US" altLang="zh-CN" sz="1600" b="1" dirty="0">
                <a:latin typeface="+mn-ea"/>
              </a:rPr>
              <a:t>APP</a:t>
            </a:r>
            <a:r>
              <a:rPr lang="zh-CN" altLang="en-US" sz="1600" b="1" dirty="0">
                <a:latin typeface="+mn-ea"/>
              </a:rPr>
              <a:t>引流。</a:t>
            </a:r>
            <a:endParaRPr lang="en-US" altLang="zh-CN" sz="1600" b="1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"/>
          <a:stretch/>
        </p:blipFill>
        <p:spPr>
          <a:xfrm>
            <a:off x="5083822" y="1656071"/>
            <a:ext cx="1863633" cy="503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28" y="1656071"/>
            <a:ext cx="1673495" cy="5031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889" y="1656071"/>
            <a:ext cx="1823968" cy="503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等腰三角形 11"/>
          <p:cNvSpPr/>
          <p:nvPr/>
        </p:nvSpPr>
        <p:spPr>
          <a:xfrm rot="16200000" flipH="1" flipV="1">
            <a:off x="2007915" y="3740733"/>
            <a:ext cx="576000" cy="286006"/>
          </a:xfrm>
          <a:prstGeom prst="triangle">
            <a:avLst/>
          </a:prstGeom>
          <a:solidFill>
            <a:srgbClr val="177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6200000" flipH="1" flipV="1">
            <a:off x="4520113" y="3740734"/>
            <a:ext cx="576000" cy="286006"/>
          </a:xfrm>
          <a:prstGeom prst="triangle">
            <a:avLst/>
          </a:prstGeom>
          <a:solidFill>
            <a:srgbClr val="177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7442746" y="3410223"/>
            <a:ext cx="2451880" cy="761513"/>
          </a:xfrm>
          <a:prstGeom prst="wedgeRectCallout">
            <a:avLst>
              <a:gd name="adj1" fmla="val -80511"/>
              <a:gd name="adj2" fmla="val 58541"/>
            </a:avLst>
          </a:prstGeom>
          <a:ln>
            <a:solidFill>
              <a:srgbClr val="5D5DF3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评论区互动话题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7442746" y="4517966"/>
            <a:ext cx="2451880" cy="761513"/>
          </a:xfrm>
          <a:prstGeom prst="wedgeRectCallout">
            <a:avLst>
              <a:gd name="adj1" fmla="val -106116"/>
              <a:gd name="adj2" fmla="val 62125"/>
            </a:avLst>
          </a:prstGeom>
          <a:ln>
            <a:solidFill>
              <a:srgbClr val="5D5DF3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试驾小程序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7513342" y="5535914"/>
            <a:ext cx="2451880" cy="761513"/>
          </a:xfrm>
          <a:prstGeom prst="wedgeRectCallout">
            <a:avLst>
              <a:gd name="adj1" fmla="val -108899"/>
              <a:gd name="adj2" fmla="val 2983"/>
            </a:avLst>
          </a:prstGeom>
          <a:ln>
            <a:solidFill>
              <a:srgbClr val="5D5DF3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</a:rPr>
              <a:t>官方</a:t>
            </a:r>
            <a:r>
              <a:rPr lang="en-US" altLang="zh-CN" sz="1400" b="1" dirty="0">
                <a:solidFill>
                  <a:schemeClr val="tx1"/>
                </a:solidFill>
              </a:rPr>
              <a:t>APP</a:t>
            </a:r>
            <a:r>
              <a:rPr lang="zh-CN" altLang="en-US" sz="1400" b="1" dirty="0">
                <a:solidFill>
                  <a:schemeClr val="tx1"/>
                </a:solidFill>
              </a:rPr>
              <a:t>下载二维码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626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3158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49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643969" y="1501513"/>
            <a:ext cx="30861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乘联会秘书处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9821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9891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9992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4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7636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7503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9510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3283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1632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32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8008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" name="图片 25" descr="乘早读">
            <a:extLst>
              <a:ext uri="{FF2B5EF4-FFF2-40B4-BE49-F238E27FC236}">
                <a16:creationId xmlns:a16="http://schemas.microsoft.com/office/drawing/2014/main" id="{CFEFB0C4-D8AB-FA29-46D9-A74B144F2F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34085" y="3085987"/>
            <a:ext cx="994410" cy="994410"/>
          </a:xfrm>
          <a:prstGeom prst="rect">
            <a:avLst/>
          </a:prstGeom>
        </p:spPr>
      </p:pic>
      <p:pic>
        <p:nvPicPr>
          <p:cNvPr id="27" name="图片 43027" descr="微信二维码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62412" y="3085352"/>
            <a:ext cx="101409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2421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2015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3966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384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8"/>
            <a:ext cx="9693640" cy="5258561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DC90B10-631B-BB49-992E-08251512C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72" y="3977838"/>
            <a:ext cx="685300" cy="6731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69660DE-0AAE-AD46-997F-CF34E2202425}"/>
              </a:ext>
            </a:extLst>
          </p:cNvPr>
          <p:cNvSpPr txBox="1"/>
          <p:nvPr/>
        </p:nvSpPr>
        <p:spPr>
          <a:xfrm>
            <a:off x="2129946" y="3654404"/>
            <a:ext cx="37308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6600" b="1" i="1">
                <a:solidFill>
                  <a:schemeClr val="bg1"/>
                </a:solidFill>
                <a:effectLst>
                  <a:outerShdw dist="38100" dir="270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</a:rPr>
              <a:t>2</a:t>
            </a:r>
            <a:endParaRPr lang="zh-CN" altLang="en-US" dirty="0"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C01F9A6B-80E6-D445-91E8-1DACC2D5CA2A}"/>
              </a:ext>
            </a:extLst>
          </p:cNvPr>
          <p:cNvSpPr txBox="1"/>
          <p:nvPr/>
        </p:nvSpPr>
        <p:spPr>
          <a:xfrm>
            <a:off x="2944449" y="2697884"/>
            <a:ext cx="759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行业总览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行业整体</a:t>
            </a:r>
            <a:r>
              <a:rPr lang="en-US" altLang="zh-CN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OTA</a:t>
            </a:r>
            <a:r>
              <a:rPr lang="zh-CN" altLang="en-US" sz="16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数据分析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672" y="2813877"/>
            <a:ext cx="685300" cy="6731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129946" y="2507127"/>
            <a:ext cx="4122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6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66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4449" y="3898889"/>
            <a:ext cx="550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67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技术</a:t>
            </a:r>
            <a:r>
              <a:rPr lang="en-US" altLang="zh-CN" sz="2400" dirty="0"/>
              <a:t>/</a:t>
            </a:r>
            <a:r>
              <a:rPr lang="zh-CN" altLang="en-US" sz="2400" dirty="0"/>
              <a:t>政策</a:t>
            </a:r>
          </a:p>
          <a:p>
            <a:r>
              <a:rPr lang="en-US" altLang="zh-CN" sz="1600" b="0" dirty="0">
                <a:solidFill>
                  <a:schemeClr val="accent6"/>
                </a:solidFill>
              </a:rPr>
              <a:t>OTA</a:t>
            </a:r>
            <a:r>
              <a:rPr lang="zh-CN" altLang="en-US" sz="1600" b="0" dirty="0">
                <a:solidFill>
                  <a:schemeClr val="accent6"/>
                </a:solidFill>
              </a:rPr>
              <a:t>技术专家解读、相关政策分析、车联网运营策略</a:t>
            </a:r>
          </a:p>
        </p:txBody>
      </p:sp>
      <p:grpSp>
        <p:nvGrpSpPr>
          <p:cNvPr id="12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10451903" y="272740"/>
            <a:ext cx="1165392" cy="326751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4" name="图片 23" descr="logo-3.png">
            <a:extLst>
              <a:ext uri="{FF2B5EF4-FFF2-40B4-BE49-F238E27FC236}">
                <a16:creationId xmlns:a16="http://schemas.microsoft.com/office/drawing/2014/main" id="{41C35705-0F54-A3ED-11FB-915C8B2D6E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 t="30799" r="40527" b="13320"/>
          <a:stretch>
            <a:fillRect/>
          </a:stretch>
        </p:blipFill>
        <p:spPr>
          <a:xfrm>
            <a:off x="9021488" y="217834"/>
            <a:ext cx="1222955" cy="484673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1027D34-B6DA-F03F-2BAB-1A9CE49731A7}"/>
              </a:ext>
            </a:extLst>
          </p:cNvPr>
          <p:cNvCxnSpPr>
            <a:cxnSpLocks/>
          </p:cNvCxnSpPr>
          <p:nvPr/>
        </p:nvCxnSpPr>
        <p:spPr>
          <a:xfrm>
            <a:off x="10317099" y="272740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047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57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19328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数据概览：行业整体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2023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7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311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项功能，基本与上月持平。本月上升最为明显的是智能行车辅助功能，较上月数量翻倍。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730112" y="2205598"/>
            <a:ext cx="0" cy="1615738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921621" y="22063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66644" y="22063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24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Base=311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7874321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32747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按内容分类数量统计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40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数据概览：新势力品牌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152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项内容，相较上月有所下降，本月虽然有较多新势力品牌推送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升级，但只有小鹏推送了大版本升级。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719421" y="2166309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896928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31407" y="217759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Base=152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1965487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按内容分类数量统计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86406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数据概览：自主品牌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139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项内容，较上月有所上升。其中舱内功能上升幅度较大，涵盖了座椅、方向盘、音响等功能。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729975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910091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25579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Base=139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0239593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按内容分类数量统计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7044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/>
        </p:nvGraphicFramePr>
        <p:xfrm>
          <a:off x="395245" y="2041909"/>
          <a:ext cx="11487372" cy="2586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8"/>
            <a:ext cx="11554730" cy="581142"/>
          </a:xfrm>
        </p:spPr>
        <p:txBody>
          <a:bodyPr anchor="t">
            <a:noAutofit/>
          </a:bodyPr>
          <a:lstStyle/>
          <a:p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数据概览：合资</a:t>
            </a:r>
            <a:r>
              <a:rPr lang="en-US" altLang="zh-CN" dirty="0">
                <a:sym typeface="Arial"/>
              </a:rPr>
              <a:t>&amp;</a:t>
            </a:r>
            <a:r>
              <a:rPr lang="zh-CN" altLang="en-US" dirty="0">
                <a:sym typeface="Arial"/>
              </a:rPr>
              <a:t>豪华品牌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917576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本月合资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&amp;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豪华品牌当中，只有本田、路特斯推送升级，其中路特斯是上市以来第二次推送升级，而本田由于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HONDA CONNECT 3.0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覆盖面较广，多个车型推送了相关升级。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698763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935884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82792" y="2229847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2022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9853" y="5100571"/>
            <a:ext cx="5508885" cy="282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Base=20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92130"/>
              </p:ext>
            </p:extLst>
          </p:nvPr>
        </p:nvGraphicFramePr>
        <p:xfrm>
          <a:off x="6532861" y="5185538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8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19866" y="1766343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2022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按内容分类数量统计</a:t>
            </a:r>
          </a:p>
        </p:txBody>
      </p:sp>
      <p:sp>
        <p:nvSpPr>
          <p:cNvPr id="42" name="矩形 41"/>
          <p:cNvSpPr/>
          <p:nvPr/>
        </p:nvSpPr>
        <p:spPr>
          <a:xfrm>
            <a:off x="1079858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按属性分类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1" y="4763662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7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按内容分类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/>
        </p:nvGraphicFramePr>
        <p:xfrm>
          <a:off x="1622895" y="5237650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70358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8" y="1019876"/>
            <a:ext cx="8556335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1047422"/>
            <a:ext cx="85401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88" y="2151880"/>
            <a:ext cx="346841" cy="346841"/>
          </a:xfrm>
          <a:prstGeom prst="rect">
            <a:avLst/>
          </a:prstGeom>
          <a:solidFill>
            <a:srgbClr val="63C0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33" y="4287429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88" y="2485701"/>
            <a:ext cx="2972140" cy="115416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本月多个新势力品牌推送了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升级，但较少品牌推送大版本升级。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AITO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近一年来的升级节奏已经与蔚来、小鹏、理想等品牌趋近。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29" y="2156023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88" y="4637821"/>
            <a:ext cx="2969988" cy="87716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同样地，本月也有较多自主品牌推送了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升级，大部分为传统主机厂的新兴品牌，例如同为上汽系的飞凡和智己。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291572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188779"/>
              </p:ext>
            </p:extLst>
          </p:nvPr>
        </p:nvGraphicFramePr>
        <p:xfrm>
          <a:off x="3333471" y="1448602"/>
          <a:ext cx="8558490" cy="5075064"/>
        </p:xfrm>
        <a:graphic>
          <a:graphicData uri="http://schemas.openxmlformats.org/drawingml/2006/table">
            <a:tbl>
              <a:tblPr/>
              <a:tblGrid>
                <a:gridCol w="570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4097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974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恒驰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威马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C08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0974">
                <a:tc rowSpan="2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8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MG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阿维塔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北京汽车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东风风神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广汽传祺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迈克萨斯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40974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智己汽车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209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>
            <a:extLst>
              <a:ext uri="{FF2B5EF4-FFF2-40B4-BE49-F238E27FC236}">
                <a16:creationId xmlns:a16="http://schemas.microsoft.com/office/drawing/2014/main" id="{CA7F927B-30D4-4C4D-85CB-E1A7645CD816}"/>
              </a:ext>
            </a:extLst>
          </p:cNvPr>
          <p:cNvSpPr/>
          <p:nvPr/>
        </p:nvSpPr>
        <p:spPr>
          <a:xfrm>
            <a:off x="3335628" y="1246716"/>
            <a:ext cx="8556335" cy="416198"/>
          </a:xfrm>
          <a:prstGeom prst="rect">
            <a:avLst/>
          </a:prstGeom>
          <a:solidFill>
            <a:srgbClr val="1264C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4" y="218957"/>
            <a:ext cx="11554730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4BD5E1E-5905-0541-88FE-40F5B2475A0B}"/>
              </a:ext>
            </a:extLst>
          </p:cNvPr>
          <p:cNvSpPr txBox="1"/>
          <p:nvPr/>
        </p:nvSpPr>
        <p:spPr>
          <a:xfrm>
            <a:off x="3351826" y="1274262"/>
            <a:ext cx="854013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监测品牌</a:t>
            </a:r>
            <a:r>
              <a:rPr lang="en-US" altLang="zh-CN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  <a:cs typeface="Poppins" pitchFamily="2" charset="77"/>
              </a:rPr>
              <a:t>频率概况（近一年）</a:t>
            </a:r>
            <a:endParaRPr lang="en-US" altLang="zh-CN" sz="1400" b="1" dirty="0">
              <a:solidFill>
                <a:srgbClr val="FFFFFF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6" y="2514838"/>
            <a:ext cx="2969941" cy="87716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合资品牌只有本田和路特斯推送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升级，路特斯是上市以来第二次升级，逐渐释放其高性能设备的潜力，推出多种可调功能。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1" y="2179502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54" y="4548447"/>
            <a:ext cx="2932559" cy="87716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本月没有豪华品牌推送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OTA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升级，目前豪华品牌仍以付费订阅内容为主，定期推送系统更新的动作并不多。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4171210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0" y="2175979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4167687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0" y="6664656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9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453763"/>
              </p:ext>
            </p:extLst>
          </p:nvPr>
        </p:nvGraphicFramePr>
        <p:xfrm>
          <a:off x="3335626" y="1662921"/>
          <a:ext cx="8556345" cy="3929732"/>
        </p:xfrm>
        <a:graphic>
          <a:graphicData uri="http://schemas.openxmlformats.org/drawingml/2006/table">
            <a:tbl>
              <a:tblPr/>
              <a:tblGrid>
                <a:gridCol w="570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7042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068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828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雪铁龙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6828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奥迪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雷克萨斯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06828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迈巴赫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0666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75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71141</TotalTime>
  <Words>2641</Words>
  <Application>Microsoft Office PowerPoint</Application>
  <PresentationFormat>宽屏</PresentationFormat>
  <Paragraphs>416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等线</vt:lpstr>
      <vt:lpstr>微软雅黑</vt:lpstr>
      <vt:lpstr>系统字体</vt:lpstr>
      <vt:lpstr>Arial</vt:lpstr>
      <vt:lpstr>Calibri</vt:lpstr>
      <vt:lpstr>Calibri Light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OTA监测月报</vt:lpstr>
      <vt:lpstr>PowerPoint 演示文稿</vt:lpstr>
      <vt:lpstr>PowerPoint 演示文稿</vt:lpstr>
      <vt:lpstr>OTA数据概览：行业整体</vt:lpstr>
      <vt:lpstr>OTA数据概览：新势力品牌</vt:lpstr>
      <vt:lpstr>OTA数据概览：自主品牌</vt:lpstr>
      <vt:lpstr>OTA数据概览：合资&amp;豪华品牌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李 承桉</cp:lastModifiedBy>
  <cp:revision>9335</cp:revision>
  <dcterms:created xsi:type="dcterms:W3CDTF">2018-02-24T04:11:59Z</dcterms:created>
  <dcterms:modified xsi:type="dcterms:W3CDTF">2023-08-18T03:04:43Z</dcterms:modified>
</cp:coreProperties>
</file>