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302" r:id="rId2"/>
    <p:sldId id="288" r:id="rId3"/>
    <p:sldId id="307" r:id="rId4"/>
    <p:sldId id="323" r:id="rId5"/>
    <p:sldId id="304" r:id="rId6"/>
    <p:sldId id="310" r:id="rId7"/>
    <p:sldId id="309" r:id="rId8"/>
    <p:sldId id="305" r:id="rId9"/>
    <p:sldId id="324" r:id="rId10"/>
    <p:sldId id="306" r:id="rId11"/>
    <p:sldId id="325" r:id="rId12"/>
    <p:sldId id="322" r:id="rId13"/>
    <p:sldId id="326" r:id="rId14"/>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numCache>
            </c:numRef>
          </c:val>
          <c:extLst>
            <c:ext xmlns:c16="http://schemas.microsoft.com/office/drawing/2014/chart" uri="{C3380CC4-5D6E-409C-BE32-E72D297353CC}">
              <c16:uniqueId val="{00000000-55CA-41EC-8CF1-5A304C8479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46040993898315"/>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7</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零跑</c:v>
                </c:pt>
                <c:pt idx="1">
                  <c:v>极氪</c:v>
                </c:pt>
                <c:pt idx="2">
                  <c:v>ARCFOX</c:v>
                </c:pt>
                <c:pt idx="3">
                  <c:v>传祺</c:v>
                </c:pt>
                <c:pt idx="4">
                  <c:v>小鹏</c:v>
                </c:pt>
                <c:pt idx="5">
                  <c:v>大众</c:v>
                </c:pt>
                <c:pt idx="6">
                  <c:v>北汽</c:v>
                </c:pt>
                <c:pt idx="7">
                  <c:v>蔚来</c:v>
                </c:pt>
                <c:pt idx="8">
                  <c:v>特斯拉</c:v>
                </c:pt>
                <c:pt idx="9">
                  <c:v>比亚迪</c:v>
                </c:pt>
              </c:strCache>
            </c:strRef>
          </c:cat>
          <c:val>
            <c:numRef>
              <c:f>Sheet1!$B$2:$B$11</c:f>
              <c:numCache>
                <c:formatCode>General</c:formatCode>
                <c:ptCount val="10"/>
                <c:pt idx="0">
                  <c:v>368</c:v>
                </c:pt>
                <c:pt idx="1">
                  <c:v>525</c:v>
                </c:pt>
                <c:pt idx="2">
                  <c:v>577</c:v>
                </c:pt>
                <c:pt idx="3">
                  <c:v>777</c:v>
                </c:pt>
                <c:pt idx="4">
                  <c:v>796</c:v>
                </c:pt>
                <c:pt idx="5">
                  <c:v>1106</c:v>
                </c:pt>
                <c:pt idx="6">
                  <c:v>1347</c:v>
                </c:pt>
                <c:pt idx="7">
                  <c:v>1567</c:v>
                </c:pt>
                <c:pt idx="8">
                  <c:v>2276</c:v>
                </c:pt>
                <c:pt idx="9">
                  <c:v>6913</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6</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极氪</c:v>
                </c:pt>
                <c:pt idx="2">
                  <c:v>小鹏</c:v>
                </c:pt>
                <c:pt idx="3">
                  <c:v>ARCFOX</c:v>
                </c:pt>
                <c:pt idx="4">
                  <c:v>蔚来</c:v>
                </c:pt>
                <c:pt idx="5">
                  <c:v>传祺</c:v>
                </c:pt>
                <c:pt idx="6">
                  <c:v>大众</c:v>
                </c:pt>
                <c:pt idx="7">
                  <c:v>北汽</c:v>
                </c:pt>
                <c:pt idx="8">
                  <c:v>特斯拉</c:v>
                </c:pt>
                <c:pt idx="9">
                  <c:v>比亚迪</c:v>
                </c:pt>
              </c:strCache>
            </c:strRef>
          </c:cat>
          <c:val>
            <c:numRef>
              <c:f>Sheet1!$B$2:$B$11</c:f>
              <c:numCache>
                <c:formatCode>General</c:formatCode>
                <c:ptCount val="10"/>
                <c:pt idx="0">
                  <c:v>467</c:v>
                </c:pt>
                <c:pt idx="1">
                  <c:v>508</c:v>
                </c:pt>
                <c:pt idx="2">
                  <c:v>538</c:v>
                </c:pt>
                <c:pt idx="3">
                  <c:v>625</c:v>
                </c:pt>
                <c:pt idx="4">
                  <c:v>672</c:v>
                </c:pt>
                <c:pt idx="5">
                  <c:v>779</c:v>
                </c:pt>
                <c:pt idx="6">
                  <c:v>868</c:v>
                </c:pt>
                <c:pt idx="7">
                  <c:v>1173</c:v>
                </c:pt>
                <c:pt idx="8">
                  <c:v>3982</c:v>
                </c:pt>
                <c:pt idx="9">
                  <c:v>5505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numCache>
            </c:numRef>
          </c:val>
          <c:smooth val="0"/>
          <c:extLst>
            <c:ext xmlns:c16="http://schemas.microsoft.com/office/drawing/2014/chart" uri="{C3380CC4-5D6E-409C-BE32-E72D297353CC}">
              <c16:uniqueId val="{00000000-D3C3-4EEE-A5CA-1065F222C2EB}"/>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7</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传祺</c:v>
                </c:pt>
                <c:pt idx="1">
                  <c:v>奔驰</c:v>
                </c:pt>
                <c:pt idx="2">
                  <c:v>特斯拉</c:v>
                </c:pt>
                <c:pt idx="3">
                  <c:v>本田</c:v>
                </c:pt>
                <c:pt idx="4">
                  <c:v>别克</c:v>
                </c:pt>
                <c:pt idx="5">
                  <c:v>宝马</c:v>
                </c:pt>
                <c:pt idx="6">
                  <c:v>奥迪</c:v>
                </c:pt>
                <c:pt idx="7">
                  <c:v>丰田</c:v>
                </c:pt>
                <c:pt idx="8">
                  <c:v>比亚迪</c:v>
                </c:pt>
                <c:pt idx="9">
                  <c:v>大众</c:v>
                </c:pt>
              </c:strCache>
            </c:strRef>
          </c:cat>
          <c:val>
            <c:numRef>
              <c:f>Sheet1!$B$2:$B$11</c:f>
              <c:numCache>
                <c:formatCode>General</c:formatCode>
                <c:ptCount val="10"/>
                <c:pt idx="0">
                  <c:v>1817</c:v>
                </c:pt>
                <c:pt idx="1">
                  <c:v>2254</c:v>
                </c:pt>
                <c:pt idx="2">
                  <c:v>2276</c:v>
                </c:pt>
                <c:pt idx="3">
                  <c:v>2352</c:v>
                </c:pt>
                <c:pt idx="4">
                  <c:v>2411</c:v>
                </c:pt>
                <c:pt idx="5">
                  <c:v>2428</c:v>
                </c:pt>
                <c:pt idx="6">
                  <c:v>2560</c:v>
                </c:pt>
                <c:pt idx="7">
                  <c:v>4357</c:v>
                </c:pt>
                <c:pt idx="8">
                  <c:v>8185</c:v>
                </c:pt>
                <c:pt idx="9">
                  <c:v>10072</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6</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奔驰</c:v>
                </c:pt>
                <c:pt idx="3">
                  <c:v>本田</c:v>
                </c:pt>
                <c:pt idx="4">
                  <c:v>宝马</c:v>
                </c:pt>
                <c:pt idx="5">
                  <c:v>奥迪</c:v>
                </c:pt>
                <c:pt idx="6">
                  <c:v>特斯拉</c:v>
                </c:pt>
                <c:pt idx="7">
                  <c:v>丰田</c:v>
                </c:pt>
                <c:pt idx="8">
                  <c:v>比亚迪</c:v>
                </c:pt>
                <c:pt idx="9">
                  <c:v>大众</c:v>
                </c:pt>
              </c:strCache>
            </c:strRef>
          </c:cat>
          <c:val>
            <c:numRef>
              <c:f>Sheet1!$B$2:$B$11</c:f>
              <c:numCache>
                <c:formatCode>General</c:formatCode>
                <c:ptCount val="10"/>
                <c:pt idx="0">
                  <c:v>1897</c:v>
                </c:pt>
                <c:pt idx="1">
                  <c:v>2191</c:v>
                </c:pt>
                <c:pt idx="2">
                  <c:v>2410</c:v>
                </c:pt>
                <c:pt idx="3">
                  <c:v>2518</c:v>
                </c:pt>
                <c:pt idx="4">
                  <c:v>2568</c:v>
                </c:pt>
                <c:pt idx="5">
                  <c:v>3140</c:v>
                </c:pt>
                <c:pt idx="6">
                  <c:v>3982</c:v>
                </c:pt>
                <c:pt idx="7">
                  <c:v>5032</c:v>
                </c:pt>
                <c:pt idx="8">
                  <c:v>6826</c:v>
                </c:pt>
                <c:pt idx="9">
                  <c:v>11050</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3275</c:v>
                </c:pt>
                <c:pt idx="3">
                  <c:v>3889</c:v>
                </c:pt>
                <c:pt idx="4">
                  <c:v>3377</c:v>
                </c:pt>
                <c:pt idx="5">
                  <c:v>3568</c:v>
                </c:pt>
                <c:pt idx="6">
                  <c:v>3677</c:v>
                </c:pt>
              </c:numCache>
            </c:numRef>
          </c:val>
          <c:extLst>
            <c:ext xmlns:c16="http://schemas.microsoft.com/office/drawing/2014/chart" uri="{C3380CC4-5D6E-409C-BE32-E72D297353CC}">
              <c16:uniqueId val="{00000000-FA10-4831-80F6-585F7B81CE3A}"/>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12"/>
              <c:layout>
                <c:manualLayout>
                  <c:x val="-3.9847009735744086E-2"/>
                  <c:y val="7.864277623092500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50A-4282-9645-4BB034DCE95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Sheet1!$A$2:$A$32</c:f>
              <c:strCache>
                <c:ptCount val="31"/>
                <c:pt idx="0">
                  <c:v>2021年1月</c:v>
                </c:pt>
                <c:pt idx="1">
                  <c:v>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2023年1月</c:v>
                </c:pt>
                <c:pt idx="25">
                  <c:v>2月</c:v>
                </c:pt>
                <c:pt idx="26">
                  <c:v>3月</c:v>
                </c:pt>
                <c:pt idx="27">
                  <c:v>4月</c:v>
                </c:pt>
                <c:pt idx="28">
                  <c:v>5月</c:v>
                </c:pt>
                <c:pt idx="29">
                  <c:v>6月</c:v>
                </c:pt>
                <c:pt idx="30">
                  <c:v>7月</c:v>
                </c:pt>
              </c:strCache>
            </c:strRef>
          </c:cat>
          <c:val>
            <c:numRef>
              <c:f>Sheet1!$B$2:$B$32</c:f>
              <c:numCache>
                <c:formatCode>0.00%</c:formatCode>
                <c:ptCount val="31"/>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pt idx="16">
                  <c:v>6.4500000000000002E-2</c:v>
                </c:pt>
                <c:pt idx="17">
                  <c:v>6.3200000000000006E-2</c:v>
                </c:pt>
                <c:pt idx="18">
                  <c:v>6.7599999999999993E-2</c:v>
                </c:pt>
                <c:pt idx="19">
                  <c:v>6.6500000000000004E-2</c:v>
                </c:pt>
                <c:pt idx="20">
                  <c:v>6.4699999999999994E-2</c:v>
                </c:pt>
                <c:pt idx="21">
                  <c:v>6.9199999999999998E-2</c:v>
                </c:pt>
                <c:pt idx="22">
                  <c:v>5.9700000000000003E-2</c:v>
                </c:pt>
                <c:pt idx="23">
                  <c:v>4.1200000000000001E-2</c:v>
                </c:pt>
                <c:pt idx="24">
                  <c:v>0.10580000000000001</c:v>
                </c:pt>
                <c:pt idx="25">
                  <c:v>8.7999999999999995E-2</c:v>
                </c:pt>
                <c:pt idx="26">
                  <c:v>5.9799999999999999E-2</c:v>
                </c:pt>
                <c:pt idx="27">
                  <c:v>6.6199999999999995E-2</c:v>
                </c:pt>
                <c:pt idx="28">
                  <c:v>6.7699999999999996E-2</c:v>
                </c:pt>
                <c:pt idx="29">
                  <c:v>5.04E-2</c:v>
                </c:pt>
                <c:pt idx="30">
                  <c:v>5.3400000000000003E-2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7</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大众</c:v>
                </c:pt>
                <c:pt idx="2">
                  <c:v>迷你</c:v>
                </c:pt>
                <c:pt idx="3">
                  <c:v>沃尔沃</c:v>
                </c:pt>
                <c:pt idx="4">
                  <c:v>保时捷</c:v>
                </c:pt>
                <c:pt idx="5">
                  <c:v>路虎</c:v>
                </c:pt>
                <c:pt idx="6">
                  <c:v>宝马</c:v>
                </c:pt>
                <c:pt idx="7">
                  <c:v>雷克萨斯</c:v>
                </c:pt>
                <c:pt idx="8">
                  <c:v>奥迪</c:v>
                </c:pt>
                <c:pt idx="9">
                  <c:v>奔驰</c:v>
                </c:pt>
              </c:strCache>
            </c:strRef>
          </c:cat>
          <c:val>
            <c:numRef>
              <c:f>Sheet1!$B$2:$B$11</c:f>
              <c:numCache>
                <c:formatCode>General</c:formatCode>
                <c:ptCount val="10"/>
                <c:pt idx="0">
                  <c:v>51</c:v>
                </c:pt>
                <c:pt idx="1">
                  <c:v>84</c:v>
                </c:pt>
                <c:pt idx="2">
                  <c:v>109</c:v>
                </c:pt>
                <c:pt idx="3">
                  <c:v>179</c:v>
                </c:pt>
                <c:pt idx="4">
                  <c:v>235</c:v>
                </c:pt>
                <c:pt idx="5">
                  <c:v>370</c:v>
                </c:pt>
                <c:pt idx="6">
                  <c:v>500</c:v>
                </c:pt>
                <c:pt idx="7">
                  <c:v>513</c:v>
                </c:pt>
                <c:pt idx="8">
                  <c:v>547</c:v>
                </c:pt>
                <c:pt idx="9">
                  <c:v>825</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6</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大众</c:v>
                </c:pt>
                <c:pt idx="2">
                  <c:v>迷你</c:v>
                </c:pt>
                <c:pt idx="3">
                  <c:v>沃尔沃</c:v>
                </c:pt>
                <c:pt idx="4">
                  <c:v>保时捷</c:v>
                </c:pt>
                <c:pt idx="5">
                  <c:v>路虎</c:v>
                </c:pt>
                <c:pt idx="6">
                  <c:v>雷克萨斯</c:v>
                </c:pt>
                <c:pt idx="7">
                  <c:v>宝马</c:v>
                </c:pt>
                <c:pt idx="8">
                  <c:v>奥迪</c:v>
                </c:pt>
                <c:pt idx="9">
                  <c:v>奔驰</c:v>
                </c:pt>
              </c:strCache>
            </c:strRef>
          </c:cat>
          <c:val>
            <c:numRef>
              <c:f>Sheet1!$B$2:$B$11</c:f>
              <c:numCache>
                <c:formatCode>General</c:formatCode>
                <c:ptCount val="10"/>
                <c:pt idx="0">
                  <c:v>50</c:v>
                </c:pt>
                <c:pt idx="1">
                  <c:v>75</c:v>
                </c:pt>
                <c:pt idx="2">
                  <c:v>130</c:v>
                </c:pt>
                <c:pt idx="3">
                  <c:v>188</c:v>
                </c:pt>
                <c:pt idx="4">
                  <c:v>288</c:v>
                </c:pt>
                <c:pt idx="5">
                  <c:v>302</c:v>
                </c:pt>
                <c:pt idx="6">
                  <c:v>495</c:v>
                </c:pt>
                <c:pt idx="7">
                  <c:v>515</c:v>
                </c:pt>
                <c:pt idx="8">
                  <c:v>589</c:v>
                </c:pt>
                <c:pt idx="9">
                  <c:v>671</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numCache>
            </c:numRef>
          </c:val>
          <c:extLst>
            <c:ext xmlns:c16="http://schemas.microsoft.com/office/drawing/2014/chart" uri="{C3380CC4-5D6E-409C-BE32-E72D297353CC}">
              <c16:uniqueId val="{00000000-0EB1-468D-97AE-97B8F704B00F}"/>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856222523422754"/>
          <c:h val="8.3325930576697321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2023/9/2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2023/9/2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2023/9/2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2023/9/2</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2023/9/2</a:t>
            </a:fld>
            <a:endParaRPr lang="en-US" dirty="0"/>
          </a:p>
        </p:txBody>
      </p:sp>
    </p:spTree>
    <p:extLst>
      <p:ext uri="{BB962C8B-B14F-4D97-AF65-F5344CB8AC3E}">
        <p14:creationId xmlns:p14="http://schemas.microsoft.com/office/powerpoint/2010/main" val="3406701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2023/9/2</a:t>
            </a:fld>
            <a:endParaRPr lang="en-US" dirty="0"/>
          </a:p>
        </p:txBody>
      </p:sp>
    </p:spTree>
    <p:extLst>
      <p:ext uri="{BB962C8B-B14F-4D97-AF65-F5344CB8AC3E}">
        <p14:creationId xmlns:p14="http://schemas.microsoft.com/office/powerpoint/2010/main" val="4276464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2023/9/2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7</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6.22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4.93%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1-7</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40.16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22.45%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1214486504"/>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40.31%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40.04%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16.08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3549361954"/>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algn="just"/>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sz="1600" b="1" kern="100">
                <a:latin typeface="等线" panose="02010600030101010101" pitchFamily="2" charset="-122"/>
                <a:ea typeface="等线" panose="02010600030101010101" pitchFamily="2" charset="-122"/>
                <a:cs typeface="Times New Roman" panose="02020603050405020304" pitchFamily="18" charset="0"/>
              </a:rPr>
              <a:t>月份</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北京汽车消费延续了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月份的旺销态势，</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北京新车</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6.89</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虽</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略有下降但</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仍保持了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8.84%</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的正增长。带动北京新车销售的仍是新能源汽车，</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月北京新能源汽车</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首次单月销量超过</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万台</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在</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53.98%</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的基础上再</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29.7%</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新能源汽车继续创造新的单月销售纪录，市场份额</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占</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到北京</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新车</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销售</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43.83%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在北京纯电动新能源汽销售品牌上，比亚迪、特斯拉仍占据前两位，但比亚迪领先优势越发明显，</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月销量超过排名第二的特斯拉</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4600</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多台，本月蔚来销量增长明显，一举超过北汽、大众、传祺新能源品牌取得纯电动汽车销售排名第三的成绩。进口车销售保持了小幅的环比增长，单同比仍下降了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14.97%</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，市场占有率只有</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5.34%</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，其中进口新能源汽车只占到进口车市场份额的</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18.11%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，远低于国产新能源汽车占比。与新车销售持续旺销不同，</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月份北京市二手车成交过户</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6.22</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万辆次，</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虽继续保持了</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正增长</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2.13%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尤其是新旧车比只有</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0.9</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，说明其拉动汽车消费的潜力远未释放出来</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影响北京二手车交易的因素既有市场因素也有政策因素，新车价格的不稳定及</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日起即将实施的限制二手车经纪公司使用周转指标的政策都使北京众多二手车经营商户对后续经营采取了观望态度，造成</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月整体的二手车交易活跃度下降。</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8</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月北京的新车销售预计还将继续保持高位，但随着新能源汽车指标的不断释放，整体交易量将有所下降，月初北京的暴雨及洪水也将影响一部分汽车消费需求。</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8</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月</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日限制北京二手车经纪公司使用周转指标的政策将正式执行，北京近</a:t>
            </a:r>
            <a:r>
              <a:rPr lang="zh-CN" altLang="en-US" sz="2000" b="1" kern="100" dirty="0">
                <a:latin typeface="等线" panose="02010600030101010101" pitchFamily="2" charset="-122"/>
                <a:ea typeface="等线" panose="02010600030101010101" pitchFamily="2" charset="-122"/>
                <a:cs typeface="Times New Roman" panose="02020603050405020304" pitchFamily="18" charset="0"/>
              </a:rPr>
              <a:t>七百多家二手车经纪公司都面临后续如何经营的选择，二手车经纪公司转型为销售公司需要办理经营执照、税务等一些列手续，但不管如何选择，经营商户的短期不稳定都将影响到北京</a:t>
            </a:r>
            <a:r>
              <a:rPr lang="en-US" altLang="zh-CN" sz="20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2000" b="1" kern="100" dirty="0">
                <a:latin typeface="等线" panose="02010600030101010101" pitchFamily="2" charset="-122"/>
                <a:ea typeface="等线" panose="02010600030101010101" pitchFamily="2" charset="-122"/>
                <a:cs typeface="Times New Roman" panose="02020603050405020304" pitchFamily="18" charset="0"/>
              </a:rPr>
              <a:t>月的整体二手车交易。</a:t>
            </a:r>
            <a:endPar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algn="just"/>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692130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4028439972"/>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.89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.65</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环比降幅低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8.84</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10</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31.65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019822174"/>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52672142"/>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152675110"/>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3677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3.05%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14.07 %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2.42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0.62%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1789839958"/>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793136" y="1787114"/>
            <a:ext cx="2921344" cy="249696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5.34%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3917340310"/>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341777131"/>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1331580408"/>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3.02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43.83%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68.78%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辆，占</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14.36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35.96%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38.8%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560656978"/>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114758941"/>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887167287"/>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65056</TotalTime>
  <Words>1011</Words>
  <Application>Microsoft Office PowerPoint</Application>
  <PresentationFormat>宽屏</PresentationFormat>
  <Paragraphs>79</Paragraphs>
  <Slides>13</Slides>
  <Notes>13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144</cp:revision>
  <dcterms:created xsi:type="dcterms:W3CDTF">2021-12-26T04:02:55Z</dcterms:created>
  <dcterms:modified xsi:type="dcterms:W3CDTF">2023-09-04T01:48:55Z</dcterms:modified>
</cp:coreProperties>
</file>