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3.xml" ContentType="application/vnd.openxmlformats-officedocument.drawingml.chart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5.xml" ContentType="application/vnd.openxmlformats-officedocument.drawingml.chart+xml"/>
  <Override PartName="/ppt/theme/themeOverride8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9.xml" ContentType="application/vnd.openxmlformats-officedocument.drawingml.chart+xml"/>
  <Override PartName="/ppt/theme/themeOverride10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20.xml" ContentType="application/vnd.openxmlformats-officedocument.themeOverrid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22.xml" ContentType="application/vnd.openxmlformats-officedocument.themeOverrid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8.xml" ContentType="application/vnd.openxmlformats-officedocument.drawingml.chart+xml"/>
  <Override PartName="/ppt/theme/themeOverride23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4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7.xml" ContentType="application/vnd.openxmlformats-officedocument.themeOverrid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8.xml" ContentType="application/vnd.openxmlformats-officedocument.themeOverride+xml"/>
  <Override PartName="/ppt/charts/chart33.xml" ContentType="application/vnd.openxmlformats-officedocument.drawingml.chart+xml"/>
  <Override PartName="/ppt/theme/themeOverride29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30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32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39.xml" ContentType="application/vnd.openxmlformats-officedocument.drawingml.chart+xml"/>
  <Override PartName="/ppt/theme/themeOverride33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4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5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6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9.xml" ContentType="application/vnd.openxmlformats-officedocument.themeOverride+xml"/>
  <Override PartName="/ppt/charts/chart47.xml" ContentType="application/vnd.openxmlformats-officedocument.drawingml.chart+xml"/>
  <Override PartName="/ppt/theme/themeOverride40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41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42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50.xml" ContentType="application/vnd.openxmlformats-officedocument.drawingml.chart+xml"/>
  <Override PartName="/ppt/theme/themeOverride43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4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54.xml" ContentType="application/vnd.openxmlformats-officedocument.drawingml.chart+xml"/>
  <Override PartName="/ppt/theme/themeOverride45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6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58.xml" ContentType="application/vnd.openxmlformats-officedocument.drawingml.chart+xml"/>
  <Override PartName="/ppt/theme/themeOverride47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8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53" r:id="rId3"/>
    <p:sldId id="258" r:id="rId4"/>
    <p:sldId id="333" r:id="rId5"/>
    <p:sldId id="334" r:id="rId6"/>
    <p:sldId id="335" r:id="rId7"/>
    <p:sldId id="336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006"/>
    <a:srgbClr val="006100"/>
    <a:srgbClr val="339933"/>
    <a:srgbClr val="BFEFBF"/>
    <a:srgbClr val="33CC33"/>
    <a:srgbClr val="E1FFE1"/>
    <a:srgbClr val="CCFFCC"/>
    <a:srgbClr val="00EA6A"/>
    <a:srgbClr val="B2C1D3"/>
    <a:srgbClr val="048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76" autoAdjust="0"/>
    <p:restoredTop sz="96327"/>
  </p:normalViewPr>
  <p:slideViewPr>
    <p:cSldViewPr snapToGrid="0" showGuides="1">
      <p:cViewPr>
        <p:scale>
          <a:sx n="80" d="100"/>
          <a:sy n="80" d="100"/>
        </p:scale>
        <p:origin x="594" y="60"/>
      </p:cViewPr>
      <p:guideLst>
        <p:guide orient="horz" pos="3735"/>
        <p:guide orient="horz" pos="20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6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2.xlsx"/><Relationship Id="rId1" Type="http://schemas.openxmlformats.org/officeDocument/2006/relationships/themeOverride" Target="../theme/themeOverride2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40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8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43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5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6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8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9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0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15.536063309200298</c:v>
                </c:pt>
                <c:pt idx="1">
                  <c:v>19.190066531112091</c:v>
                </c:pt>
                <c:pt idx="2">
                  <c:v>29.167146562244337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35"/>
          <c:min val="12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10.124166921485923</c:v>
                </c:pt>
                <c:pt idx="1">
                  <c:v>14.713126191246257</c:v>
                </c:pt>
                <c:pt idx="2">
                  <c:v>24.496651542261635</c:v>
                </c:pt>
                <c:pt idx="3">
                  <c:v>36.936314579290688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10.220000000000001</c:v>
                </c:pt>
                <c:pt idx="1">
                  <c:v>14.87</c:v>
                </c:pt>
                <c:pt idx="2">
                  <c:v>24.37</c:v>
                </c:pt>
                <c:pt idx="3">
                  <c:v>36.799999999999997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55595.000000005995</c:v>
                </c:pt>
                <c:pt idx="1">
                  <c:v>429781.00000001671</c:v>
                </c:pt>
                <c:pt idx="2">
                  <c:v>232731.0000000151</c:v>
                </c:pt>
                <c:pt idx="3" formatCode="_ * #,##0_ ;_ * \-#,##0_ ;_ * &quot;-&quot;??_ ;_ @_ ">
                  <c:v>67232.000000006316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23.51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26.49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28.99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27.90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25.94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26.35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29.28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20.73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21.93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21.63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3.5</c:v>
                </c:pt>
                <c:pt idx="2">
                  <c:v>16.61</c:v>
                </c:pt>
                <c:pt idx="3">
                  <c:v>27.59</c:v>
                </c:pt>
                <c:pt idx="4">
                  <c:v>22.84</c:v>
                </c:pt>
                <c:pt idx="5">
                  <c:v>14.18</c:v>
                </c:pt>
                <c:pt idx="6">
                  <c:v>16.010000000000002</c:v>
                </c:pt>
                <c:pt idx="7">
                  <c:v>28.39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8462</c:v>
                </c:pt>
                <c:pt idx="1">
                  <c:v>10248</c:v>
                </c:pt>
                <c:pt idx="2">
                  <c:v>23572</c:v>
                </c:pt>
                <c:pt idx="3">
                  <c:v>34602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14401</c:v>
                </c:pt>
                <c:pt idx="1">
                  <c:v>11305</c:v>
                </c:pt>
                <c:pt idx="2">
                  <c:v>27642</c:v>
                </c:pt>
                <c:pt idx="3">
                  <c:v>31731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2.3688644984654941</c:v>
                </c:pt>
                <c:pt idx="1">
                  <c:v>1.8400542203224213</c:v>
                </c:pt>
                <c:pt idx="2">
                  <c:v>0.92819705765875293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2.38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2.05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2.37</c:v>
                </c:pt>
                <c:pt idx="2">
                  <c:v>3.77</c:v>
                </c:pt>
                <c:pt idx="3">
                  <c:v>3.2</c:v>
                </c:pt>
                <c:pt idx="4">
                  <c:v>6.29</c:v>
                </c:pt>
                <c:pt idx="5">
                  <c:v>5.97</c:v>
                </c:pt>
                <c:pt idx="6">
                  <c:v>5.0199999999999996</c:v>
                </c:pt>
                <c:pt idx="7">
                  <c:v>4.4000000000000004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2.42</c:v>
                </c:pt>
                <c:pt idx="1">
                  <c:v>2</c:v>
                </c:pt>
                <c:pt idx="2">
                  <c:v>0.99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234-42A5-8D41-5DA5F751BE15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234-42A5-8D41-5DA5F751BE15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234-42A5-8D41-5DA5F751BE1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234-42A5-8D41-5DA5F751BE1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34-42A5-8D41-5DA5F751BE1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34-42A5-8D41-5DA5F751BE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803185</c:v>
                </c:pt>
                <c:pt idx="1">
                  <c:v>785339</c:v>
                </c:pt>
                <c:pt idx="2">
                  <c:v>76282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34-42A5-8D41-5DA5F751BE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803185</c:v>
                </c:pt>
                <c:pt idx="1">
                  <c:v>785339</c:v>
                </c:pt>
                <c:pt idx="2">
                  <c:v>76282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2.60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3.69</c:v>
                </c:pt>
                <c:pt idx="2">
                  <c:v>4.0999999999999996</c:v>
                </c:pt>
                <c:pt idx="3">
                  <c:v>3.21</c:v>
                </c:pt>
                <c:pt idx="4">
                  <c:v>6.84</c:v>
                </c:pt>
                <c:pt idx="5">
                  <c:v>6.76</c:v>
                </c:pt>
                <c:pt idx="6">
                  <c:v>6.49</c:v>
                </c:pt>
                <c:pt idx="7">
                  <c:v>6.14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FF1-494D-B5F2-F2CCAF1EB215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FF1-494D-B5F2-F2CCAF1EB215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FF1-494D-B5F2-F2CCAF1EB215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FF1-494D-B5F2-F2CCAF1EB215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FF1-494D-B5F2-F2CCAF1EB215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FF1-494D-B5F2-F2CCAF1EB215}"/>
                </c:ext>
              </c:extLst>
            </c:dLbl>
            <c:dLbl>
              <c:idx val="1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FF1-494D-B5F2-F2CCAF1EB215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FF1-494D-B5F2-F2CCAF1EB2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53331</c:v>
                </c:pt>
                <c:pt idx="1">
                  <c:v>75720</c:v>
                </c:pt>
                <c:pt idx="2">
                  <c:v>379720</c:v>
                </c:pt>
                <c:pt idx="3">
                  <c:v>230944</c:v>
                </c:pt>
                <c:pt idx="4" formatCode="_ * #,##0_ ;_ * \-#,##0_ ;_ * &quot;-&quot;??_ ;_ @_ ">
                  <c:v>63470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FF1-494D-B5F2-F2CCAF1EB2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0.65574492134030138</c:v>
                </c:pt>
                <c:pt idx="1">
                  <c:v>0.65712968832541496</c:v>
                </c:pt>
                <c:pt idx="2">
                  <c:v>1.9745375271252461</c:v>
                </c:pt>
                <c:pt idx="3">
                  <c:v>3.142655968546487</c:v>
                </c:pt>
                <c:pt idx="4">
                  <c:v>5.3940146525917889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0.39</c:v>
                </c:pt>
                <c:pt idx="1">
                  <c:v>0.65</c:v>
                </c:pt>
                <c:pt idx="2">
                  <c:v>2.0299999999999998</c:v>
                </c:pt>
                <c:pt idx="3">
                  <c:v>3.16</c:v>
                </c:pt>
                <c:pt idx="4">
                  <c:v>5.45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1.6</c:v>
                </c:pt>
                <c:pt idx="2">
                  <c:v>3.82</c:v>
                </c:pt>
                <c:pt idx="3">
                  <c:v>3.5</c:v>
                </c:pt>
                <c:pt idx="4">
                  <c:v>6.21</c:v>
                </c:pt>
                <c:pt idx="5">
                  <c:v>5.59</c:v>
                </c:pt>
                <c:pt idx="6">
                  <c:v>3.92</c:v>
                </c:pt>
                <c:pt idx="7">
                  <c:v>3.03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F5-4E03-8E3A-78C942F518C4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F5-4E03-8E3A-78C942F518C4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6F5-4E03-8E3A-78C942F518C4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6F5-4E03-8E3A-78C942F518C4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6F5-4E03-8E3A-78C942F518C4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6F5-4E03-8E3A-78C942F518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55595</c:v>
                </c:pt>
                <c:pt idx="1">
                  <c:v>429781</c:v>
                </c:pt>
                <c:pt idx="2">
                  <c:v>232731</c:v>
                </c:pt>
                <c:pt idx="3" formatCode="_ * #,##0_ ;_ * \-#,##0_ ;_ * &quot;-&quot;??_ ;_ @_ ">
                  <c:v>67232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F5-4E03-8E3A-78C942F518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1.3076567137333093</c:v>
                </c:pt>
                <c:pt idx="1">
                  <c:v>1.7094856291925435</c:v>
                </c:pt>
                <c:pt idx="2">
                  <c:v>2.1915299956203174</c:v>
                </c:pt>
                <c:pt idx="3">
                  <c:v>1.8982888464284235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1.35</c:v>
                </c:pt>
                <c:pt idx="1">
                  <c:v>1.89</c:v>
                </c:pt>
                <c:pt idx="2">
                  <c:v>2.4500000000000002</c:v>
                </c:pt>
                <c:pt idx="3">
                  <c:v>1.65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0.29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0.59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0.91</c:v>
                </c:pt>
                <c:pt idx="2">
                  <c:v>2.23</c:v>
                </c:pt>
                <c:pt idx="3">
                  <c:v>1.68</c:v>
                </c:pt>
                <c:pt idx="4">
                  <c:v>3.98</c:v>
                </c:pt>
                <c:pt idx="5">
                  <c:v>3.98</c:v>
                </c:pt>
                <c:pt idx="6">
                  <c:v>4.01</c:v>
                </c:pt>
                <c:pt idx="7">
                  <c:v>3.72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348-4402-A934-9B319CC0BC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3986</c:v>
                </c:pt>
                <c:pt idx="1">
                  <c:v>27763</c:v>
                </c:pt>
                <c:pt idx="2">
                  <c:v>45171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17.71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17.92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18.60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17.82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1.4085005452333377</c:v>
                </c:pt>
                <c:pt idx="2">
                  <c:v>2.62</c:v>
                </c:pt>
                <c:pt idx="3">
                  <c:v>6.49</c:v>
                </c:pt>
                <c:pt idx="4">
                  <c:v>2.02</c:v>
                </c:pt>
                <c:pt idx="5">
                  <c:v>7.4371659295446868E-2</c:v>
                </c:pt>
                <c:pt idx="6">
                  <c:v>2.37</c:v>
                </c:pt>
                <c:pt idx="7">
                  <c:v>2.46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0"/>
          <c:min val="-5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5466</c:v>
                </c:pt>
                <c:pt idx="1">
                  <c:v>26711</c:v>
                </c:pt>
                <c:pt idx="2" formatCode="General">
                  <c:v>22902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13.484437924168798</c:v>
                </c:pt>
                <c:pt idx="1">
                  <c:v>21.301372723264418</c:v>
                </c:pt>
                <c:pt idx="2">
                  <c:v>38.758117473296963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304861</c:v>
                </c:pt>
                <c:pt idx="1">
                  <c:v>260801</c:v>
                </c:pt>
                <c:pt idx="2">
                  <c:v>17604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19.94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18.27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18.60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16.98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17.14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9.68</c:v>
                </c:pt>
                <c:pt idx="2">
                  <c:v>0.51</c:v>
                </c:pt>
                <c:pt idx="3">
                  <c:v>5.0599999999999996</c:v>
                </c:pt>
                <c:pt idx="4">
                  <c:v>2.33</c:v>
                </c:pt>
                <c:pt idx="5">
                  <c:v>-2.2949484012629418</c:v>
                </c:pt>
                <c:pt idx="6">
                  <c:v>1.79</c:v>
                </c:pt>
                <c:pt idx="7">
                  <c:v>-2.41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14.57</c:v>
                </c:pt>
                <c:pt idx="1">
                  <c:v>21.61</c:v>
                </c:pt>
                <c:pt idx="2">
                  <c:v>39.58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17.17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14.66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15.17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14.83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13.98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13.48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15.66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15.26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9.75</c:v>
                </c:pt>
                <c:pt idx="2">
                  <c:v>-6.26</c:v>
                </c:pt>
                <c:pt idx="3">
                  <c:v>-3.03</c:v>
                </c:pt>
                <c:pt idx="4">
                  <c:v>-5.21</c:v>
                </c:pt>
                <c:pt idx="5">
                  <c:v>-10.66</c:v>
                </c:pt>
                <c:pt idx="6">
                  <c:v>-6.83</c:v>
                </c:pt>
                <c:pt idx="7">
                  <c:v>-13.8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4.7988982398136457</c:v>
                </c:pt>
                <c:pt idx="1">
                  <c:v>9.5018285455095643</c:v>
                </c:pt>
                <c:pt idx="2">
                  <c:v>12.896176579925713</c:v>
                </c:pt>
                <c:pt idx="3">
                  <c:v>21.709757229144138</c:v>
                </c:pt>
                <c:pt idx="4">
                  <c:v>28.567920005432605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5.18</c:v>
                </c:pt>
                <c:pt idx="1">
                  <c:v>9.98</c:v>
                </c:pt>
                <c:pt idx="2">
                  <c:v>12.95</c:v>
                </c:pt>
                <c:pt idx="3">
                  <c:v>22.54</c:v>
                </c:pt>
                <c:pt idx="4">
                  <c:v>29.41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04B4-4131-B602-98BC9BE954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66140.000000001193</c:v>
                </c:pt>
                <c:pt idx="1">
                  <c:v>53233.000000000691</c:v>
                </c:pt>
                <c:pt idx="2" formatCode="#,##0">
                  <c:v>102220.00000000351</c:v>
                </c:pt>
                <c:pt idx="3" formatCode="#,##0">
                  <c:v>68542.0000000008</c:v>
                </c:pt>
                <c:pt idx="4">
                  <c:v>14726.000000001501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21.88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22.32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21.98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21.16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21.61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17.42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3.98</c:v>
                </c:pt>
                <c:pt idx="2">
                  <c:v>2.9</c:v>
                </c:pt>
                <c:pt idx="3">
                  <c:v>6.09</c:v>
                </c:pt>
                <c:pt idx="4">
                  <c:v>4.47</c:v>
                </c:pt>
                <c:pt idx="5">
                  <c:v>0.59</c:v>
                </c:pt>
                <c:pt idx="6">
                  <c:v>2.71</c:v>
                </c:pt>
                <c:pt idx="7">
                  <c:v>1.25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15.85</c:v>
                </c:pt>
                <c:pt idx="1">
                  <c:v>19.13</c:v>
                </c:pt>
                <c:pt idx="2">
                  <c:v>26.35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9.9878960340585881</c:v>
                </c:pt>
                <c:pt idx="1">
                  <c:v>16.025671650058229</c:v>
                </c:pt>
                <c:pt idx="2">
                  <c:v>24.990060481927749</c:v>
                </c:pt>
                <c:pt idx="3">
                  <c:v>34.079313524331575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11.05</c:v>
                </c:pt>
                <c:pt idx="1">
                  <c:v>16</c:v>
                </c:pt>
                <c:pt idx="2">
                  <c:v>25.77</c:v>
                </c:pt>
                <c:pt idx="3">
                  <c:v>34.28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13389</c:v>
                </c:pt>
                <c:pt idx="1">
                  <c:v>124935</c:v>
                </c:pt>
                <c:pt idx="2">
                  <c:v>83000</c:v>
                </c:pt>
                <c:pt idx="3" formatCode="_ * #,##0_ ;_ * \-#,##0_ ;_ * &quot;-&quot;??_ ;_ @_ ">
                  <c:v>39477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37.93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38.39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39.33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38.97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40.50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39.58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38.76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20.73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21.93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21.63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44.86</c:v>
                </c:pt>
                <c:pt idx="2">
                  <c:v>46.64</c:v>
                </c:pt>
                <c:pt idx="3">
                  <c:v>50.21</c:v>
                </c:pt>
                <c:pt idx="4">
                  <c:v>48.85</c:v>
                </c:pt>
                <c:pt idx="5">
                  <c:v>54.69</c:v>
                </c:pt>
                <c:pt idx="6">
                  <c:v>51.18</c:v>
                </c:pt>
                <c:pt idx="7">
                  <c:v>48.04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1329</c:v>
                </c:pt>
                <c:pt idx="1">
                  <c:v>660</c:v>
                </c:pt>
                <c:pt idx="2">
                  <c:v>4071</c:v>
                </c:pt>
                <c:pt idx="3">
                  <c:v>11544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1138</c:v>
                </c:pt>
                <c:pt idx="1">
                  <c:v>642</c:v>
                </c:pt>
                <c:pt idx="2">
                  <c:v>3139</c:v>
                </c:pt>
                <c:pt idx="3">
                  <c:v>12500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1.1334318164671786</c:v>
                </c:pt>
                <c:pt idx="1">
                  <c:v>1.0390932243357909</c:v>
                </c:pt>
                <c:pt idx="2">
                  <c:v>0.51908373097023552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0.61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-0.78</c:v>
                </c:pt>
                <c:pt idx="2">
                  <c:v>-0.47</c:v>
                </c:pt>
                <c:pt idx="3">
                  <c:v>0.78</c:v>
                </c:pt>
                <c:pt idx="4">
                  <c:v>1.39</c:v>
                </c:pt>
                <c:pt idx="5">
                  <c:v>2.21</c:v>
                </c:pt>
                <c:pt idx="6">
                  <c:v>1.0900000000000001</c:v>
                </c:pt>
                <c:pt idx="7">
                  <c:v>2.0499999999999998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0.97</c:v>
                </c:pt>
                <c:pt idx="1">
                  <c:v>0.84</c:v>
                </c:pt>
                <c:pt idx="2">
                  <c:v>0.43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2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841-49CC-BED7-6893A07C5525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841-49CC-BED7-6893A07C552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841-49CC-BED7-6893A07C552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841-49CC-BED7-6893A07C552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841-49CC-BED7-6893A07C552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841-49CC-BED7-6893A07C55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304861</c:v>
                </c:pt>
                <c:pt idx="1">
                  <c:v>260801</c:v>
                </c:pt>
                <c:pt idx="2">
                  <c:v>17604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841-49CC-BED7-6893A07C5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16.38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15.68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15.60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15.52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15.54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15.66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15.26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2.4300000000000002</c:v>
                </c:pt>
                <c:pt idx="2">
                  <c:v>-1.93</c:v>
                </c:pt>
                <c:pt idx="3">
                  <c:v>2.5</c:v>
                </c:pt>
                <c:pt idx="4">
                  <c:v>-2.4500000000000002</c:v>
                </c:pt>
                <c:pt idx="5">
                  <c:v>-2.94</c:v>
                </c:pt>
                <c:pt idx="6">
                  <c:v>-0.87</c:v>
                </c:pt>
                <c:pt idx="7">
                  <c:v>-2.86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2.60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0.31</c:v>
                </c:pt>
                <c:pt idx="2">
                  <c:v>0.08</c:v>
                </c:pt>
                <c:pt idx="3">
                  <c:v>1.39</c:v>
                </c:pt>
                <c:pt idx="4">
                  <c:v>1.59</c:v>
                </c:pt>
                <c:pt idx="5">
                  <c:v>2.56</c:v>
                </c:pt>
                <c:pt idx="6">
                  <c:v>1.89</c:v>
                </c:pt>
                <c:pt idx="7">
                  <c:v>2.92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0.65667616328216749</c:v>
                </c:pt>
                <c:pt idx="1">
                  <c:v>0.569328243120656</c:v>
                </c:pt>
                <c:pt idx="2">
                  <c:v>1.3811894912933051</c:v>
                </c:pt>
                <c:pt idx="3">
                  <c:v>1.6047489860231516</c:v>
                </c:pt>
                <c:pt idx="4">
                  <c:v>1.4769149803068942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0.39</c:v>
                </c:pt>
                <c:pt idx="1">
                  <c:v>0.51</c:v>
                </c:pt>
                <c:pt idx="2">
                  <c:v>1.05</c:v>
                </c:pt>
                <c:pt idx="3">
                  <c:v>1.49</c:v>
                </c:pt>
                <c:pt idx="4">
                  <c:v>1.32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25-45B0-B3B9-96F24C1BE5FA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25-45B0-B3B9-96F24C1BE5FA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25-45B0-B3B9-96F24C1BE5FA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725-45B0-B3B9-96F24C1BE5FA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C725-45B0-B3B9-96F24C1BE5FA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725-45B0-B3B9-96F24C1BE5FA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C725-45B0-B3B9-96F24C1BE5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66140</c:v>
                </c:pt>
                <c:pt idx="1">
                  <c:v>53233</c:v>
                </c:pt>
                <c:pt idx="2" formatCode="#,##0">
                  <c:v>102220</c:v>
                </c:pt>
                <c:pt idx="3" formatCode="#,##0">
                  <c:v>68542</c:v>
                </c:pt>
                <c:pt idx="4">
                  <c:v>14726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725-45B0-B3B9-96F24C1BE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0.40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0.54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2.12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-1.67</c:v>
                </c:pt>
                <c:pt idx="2">
                  <c:v>-1</c:v>
                </c:pt>
                <c:pt idx="3">
                  <c:v>0.26</c:v>
                </c:pt>
                <c:pt idx="4">
                  <c:v>1.28</c:v>
                </c:pt>
                <c:pt idx="5">
                  <c:v>2.0299999999999998</c:v>
                </c:pt>
                <c:pt idx="6">
                  <c:v>0.43</c:v>
                </c:pt>
                <c:pt idx="7">
                  <c:v>1.37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0.30299238180625276</c:v>
                </c:pt>
                <c:pt idx="1">
                  <c:v>1.0567649833913477</c:v>
                </c:pt>
                <c:pt idx="2">
                  <c:v>1.0111181325300906</c:v>
                </c:pt>
                <c:pt idx="3">
                  <c:v>1.2916394052232927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2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0.32</c:v>
                </c:pt>
                <c:pt idx="1">
                  <c:v>0.99</c:v>
                </c:pt>
                <c:pt idx="2">
                  <c:v>0.83</c:v>
                </c:pt>
                <c:pt idx="3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2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0F7-4F2A-B018-587F1C517472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0F7-4F2A-B018-587F1C517472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0F7-4F2A-B018-587F1C517472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0F7-4F2A-B018-587F1C517472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0F7-4F2A-B018-587F1C517472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0F7-4F2A-B018-587F1C5174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13389</c:v>
                </c:pt>
                <c:pt idx="1">
                  <c:v>124935</c:v>
                </c:pt>
                <c:pt idx="2">
                  <c:v>83000</c:v>
                </c:pt>
                <c:pt idx="3" formatCode="_ * #,##0_ ;_ * \-#,##0_ ;_ * &quot;-&quot;??_ ;_ @_ ">
                  <c:v>39477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F7-4F2A-B018-587F1C517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0.20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0.21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0.43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0.52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0.44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-0.28999999999999998</c:v>
                </c:pt>
                <c:pt idx="2">
                  <c:v>-0.25</c:v>
                </c:pt>
                <c:pt idx="3">
                  <c:v>0.63</c:v>
                </c:pt>
                <c:pt idx="4">
                  <c:v>0.9</c:v>
                </c:pt>
                <c:pt idx="5">
                  <c:v>0.53</c:v>
                </c:pt>
                <c:pt idx="6">
                  <c:v>0.6</c:v>
                </c:pt>
                <c:pt idx="7">
                  <c:v>0.93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994-446A-B4FA-C5229282465B}"/>
              </c:ext>
            </c:extLst>
          </c:dPt>
          <c:dPt>
            <c:idx val="1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94-446A-B4FA-C522928246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994-446A-B4FA-C5229282465B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994-446A-B4FA-C522928246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2090</c:v>
                </c:pt>
                <c:pt idx="1">
                  <c:v>12703</c:v>
                </c:pt>
                <c:pt idx="2">
                  <c:v>233</c:v>
                </c:pt>
                <c:pt idx="3">
                  <c:v>2578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994-446A-B4FA-C522928246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4.7991759014456852</c:v>
                </c:pt>
                <c:pt idx="1">
                  <c:v>9.3372064183835519</c:v>
                </c:pt>
                <c:pt idx="2">
                  <c:v>11.355081531128194</c:v>
                </c:pt>
                <c:pt idx="3">
                  <c:v>20.864082071844216</c:v>
                </c:pt>
                <c:pt idx="4">
                  <c:v>37.579781944225644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A6-4ADC-8940-CAE925561FBC}"/>
              </c:ext>
            </c:extLst>
          </c:dPt>
          <c:dPt>
            <c:idx val="1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A6-4ADC-8940-CAE925561FBC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A6-4ADC-8940-CAE925561FBC}"/>
              </c:ext>
            </c:extLst>
          </c:dPt>
          <c:dPt>
            <c:idx val="3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6A6-4ADC-8940-CAE925561F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4169</c:v>
                </c:pt>
                <c:pt idx="1">
                  <c:v>10477</c:v>
                </c:pt>
                <c:pt idx="2">
                  <c:v>722</c:v>
                </c:pt>
                <c:pt idx="3">
                  <c:v>2051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6A6-4ADC-8940-CAE925561F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5.18</c:v>
                </c:pt>
                <c:pt idx="1">
                  <c:v>9.69</c:v>
                </c:pt>
                <c:pt idx="2">
                  <c:v>11.38</c:v>
                </c:pt>
                <c:pt idx="3">
                  <c:v>21.2</c:v>
                </c:pt>
                <c:pt idx="4">
                  <c:v>37.36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53331.000000000691</c:v>
                </c:pt>
                <c:pt idx="1">
                  <c:v>75720.000000001601</c:v>
                </c:pt>
                <c:pt idx="2">
                  <c:v>379720.000000011</c:v>
                </c:pt>
                <c:pt idx="3">
                  <c:v>230944.00000000562</c:v>
                </c:pt>
                <c:pt idx="4" formatCode="_ * #,##0_ ;_ * \-#,##0_ ;_ * &quot;-&quot;??_ ;_ @_ ">
                  <c:v>63470.000000004096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18.38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19.31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19.80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19.11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19.13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19.19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17.93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17.42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-1.1299999999999999</c:v>
                </c:pt>
                <c:pt idx="2">
                  <c:v>3.91</c:v>
                </c:pt>
                <c:pt idx="3">
                  <c:v>6.52</c:v>
                </c:pt>
                <c:pt idx="4">
                  <c:v>2.82</c:v>
                </c:pt>
                <c:pt idx="5">
                  <c:v>0.62</c:v>
                </c:pt>
                <c:pt idx="6">
                  <c:v>2.9</c:v>
                </c:pt>
                <c:pt idx="7">
                  <c:v>3.24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2023/9/5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2DA0FF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EAB9A4F-0B54-B0CF-9034-486624F1B0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ślídé">
            <a:extLst>
              <a:ext uri="{FF2B5EF4-FFF2-40B4-BE49-F238E27FC236}">
                <a16:creationId xmlns:a16="http://schemas.microsoft.com/office/drawing/2014/main" id="{1C14DA17-3CF3-6103-D0D3-B5FE5A8B7D9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C4CC43B-9EB6-4465-8B1A-3F7180DAD0DF}" type="datetime1">
              <a:rPr lang="zh-CN" altLang="en-US" smtClean="0"/>
              <a:t>2023/9/5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2DA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í$1ïḋe">
            <a:extLst>
              <a:ext uri="{FF2B5EF4-FFF2-40B4-BE49-F238E27FC236}">
                <a16:creationId xmlns:a16="http://schemas.microsoft.com/office/drawing/2014/main" id="{E6BB28BA-D7DC-DCE1-48F5-442AE2D6768E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6834F10D-3A58-4285-A9DB-D9098A7BEDDD}" type="datetime1">
              <a:rPr lang="zh-CN" altLang="en-US" smtClean="0"/>
              <a:t>2023/9/5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íṣḷíḑè">
            <a:extLst>
              <a:ext uri="{FF2B5EF4-FFF2-40B4-BE49-F238E27FC236}">
                <a16:creationId xmlns:a16="http://schemas.microsoft.com/office/drawing/2014/main" id="{63C173BC-86D4-0C45-905B-0B5A38D9D32F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3000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50ECBEB-8597-4EA4-9D29-E1D7025CFAA0}" type="datetime1">
              <a:rPr lang="zh-CN" altLang="en-US" smtClean="0"/>
              <a:t>2023/9/5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Pr>
        <a:solidFill>
          <a:srgbClr val="2DA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íŝḷiďe">
            <a:extLst>
              <a:ext uri="{FF2B5EF4-FFF2-40B4-BE49-F238E27FC236}">
                <a16:creationId xmlns:a16="http://schemas.microsoft.com/office/drawing/2014/main" id="{4579D2BA-B7AE-F98D-C1AA-E86802071DC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1F54E3C-EC85-2444-3700-D70BE6F1CE8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chart" Target="../charts/chart23.xml"/><Relationship Id="rId5" Type="http://schemas.openxmlformats.org/officeDocument/2006/relationships/tags" Target="../tags/tag40.xml"/><Relationship Id="rId10" Type="http://schemas.openxmlformats.org/officeDocument/2006/relationships/chart" Target="../charts/chart22.xml"/><Relationship Id="rId4" Type="http://schemas.openxmlformats.org/officeDocument/2006/relationships/tags" Target="../tags/tag39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chart" Target="../charts/chart27.xml"/><Relationship Id="rId5" Type="http://schemas.openxmlformats.org/officeDocument/2006/relationships/tags" Target="../tags/tag46.xml"/><Relationship Id="rId10" Type="http://schemas.openxmlformats.org/officeDocument/2006/relationships/chart" Target="../charts/chart26.xml"/><Relationship Id="rId4" Type="http://schemas.openxmlformats.org/officeDocument/2006/relationships/tags" Target="../tags/tag45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chart" Target="../charts/chart30.xml"/><Relationship Id="rId4" Type="http://schemas.openxmlformats.org/officeDocument/2006/relationships/tags" Target="../tags/tag51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34.xml"/><Relationship Id="rId5" Type="http://schemas.openxmlformats.org/officeDocument/2006/relationships/tags" Target="../tags/tag59.xml"/><Relationship Id="rId10" Type="http://schemas.openxmlformats.org/officeDocument/2006/relationships/chart" Target="../charts/chart33.xml"/><Relationship Id="rId4" Type="http://schemas.openxmlformats.org/officeDocument/2006/relationships/tags" Target="../tags/tag58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38.xml"/><Relationship Id="rId5" Type="http://schemas.openxmlformats.org/officeDocument/2006/relationships/tags" Target="../tags/tag65.xml"/><Relationship Id="rId10" Type="http://schemas.openxmlformats.org/officeDocument/2006/relationships/chart" Target="../charts/chart37.xml"/><Relationship Id="rId4" Type="http://schemas.openxmlformats.org/officeDocument/2006/relationships/tags" Target="../tags/tag64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42.xml"/><Relationship Id="rId5" Type="http://schemas.openxmlformats.org/officeDocument/2006/relationships/tags" Target="../tags/tag71.xml"/><Relationship Id="rId10" Type="http://schemas.openxmlformats.org/officeDocument/2006/relationships/chart" Target="../charts/chart41.xml"/><Relationship Id="rId4" Type="http://schemas.openxmlformats.org/officeDocument/2006/relationships/tags" Target="../tags/tag70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chart" Target="../charts/chart45.xml"/><Relationship Id="rId5" Type="http://schemas.openxmlformats.org/officeDocument/2006/relationships/tags" Target="../tags/tag77.xml"/><Relationship Id="rId10" Type="http://schemas.openxmlformats.org/officeDocument/2006/relationships/chart" Target="../charts/chart44.xml"/><Relationship Id="rId4" Type="http://schemas.openxmlformats.org/officeDocument/2006/relationships/tags" Target="../tags/tag76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49.xml"/><Relationship Id="rId5" Type="http://schemas.openxmlformats.org/officeDocument/2006/relationships/tags" Target="../tags/tag84.xml"/><Relationship Id="rId10" Type="http://schemas.openxmlformats.org/officeDocument/2006/relationships/chart" Target="../charts/chart48.xml"/><Relationship Id="rId4" Type="http://schemas.openxmlformats.org/officeDocument/2006/relationships/tags" Target="../tags/tag83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53.xml"/><Relationship Id="rId5" Type="http://schemas.openxmlformats.org/officeDocument/2006/relationships/tags" Target="../tags/tag90.xml"/><Relationship Id="rId10" Type="http://schemas.openxmlformats.org/officeDocument/2006/relationships/chart" Target="../charts/chart52.xml"/><Relationship Id="rId4" Type="http://schemas.openxmlformats.org/officeDocument/2006/relationships/tags" Target="../tags/tag89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57.xml"/><Relationship Id="rId5" Type="http://schemas.openxmlformats.org/officeDocument/2006/relationships/tags" Target="../tags/tag96.xml"/><Relationship Id="rId10" Type="http://schemas.openxmlformats.org/officeDocument/2006/relationships/chart" Target="../charts/chart56.xml"/><Relationship Id="rId4" Type="http://schemas.openxmlformats.org/officeDocument/2006/relationships/tags" Target="../tags/tag95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60.xml"/><Relationship Id="rId4" Type="http://schemas.openxmlformats.org/officeDocument/2006/relationships/tags" Target="../tags/tag101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chart" Target="../charts/chart4.xml"/><Relationship Id="rId5" Type="http://schemas.openxmlformats.org/officeDocument/2006/relationships/tags" Target="../tags/tag9.xml"/><Relationship Id="rId10" Type="http://schemas.openxmlformats.org/officeDocument/2006/relationships/chart" Target="../charts/chart3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chart" Target="../charts/chart8.xml"/><Relationship Id="rId5" Type="http://schemas.openxmlformats.org/officeDocument/2006/relationships/tags" Target="../tags/tag15.xml"/><Relationship Id="rId10" Type="http://schemas.openxmlformats.org/officeDocument/2006/relationships/chart" Target="../charts/chart7.xml"/><Relationship Id="rId4" Type="http://schemas.openxmlformats.org/officeDocument/2006/relationships/tags" Target="../tags/tag14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chart" Target="../charts/chart12.xml"/><Relationship Id="rId5" Type="http://schemas.openxmlformats.org/officeDocument/2006/relationships/tags" Target="../tags/tag21.xml"/><Relationship Id="rId10" Type="http://schemas.openxmlformats.org/officeDocument/2006/relationships/chart" Target="../charts/chart11.xml"/><Relationship Id="rId4" Type="http://schemas.openxmlformats.org/officeDocument/2006/relationships/tags" Target="../tags/tag20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chart" Target="../charts/chart15.xml"/><Relationship Id="rId4" Type="http://schemas.openxmlformats.org/officeDocument/2006/relationships/tags" Target="../tags/tag26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19.xml"/><Relationship Id="rId5" Type="http://schemas.openxmlformats.org/officeDocument/2006/relationships/tags" Target="../tags/tag34.xml"/><Relationship Id="rId10" Type="http://schemas.openxmlformats.org/officeDocument/2006/relationships/chart" Target="../charts/chart18.xml"/><Relationship Id="rId4" Type="http://schemas.openxmlformats.org/officeDocument/2006/relationships/tags" Target="../tags/tag33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481942"/>
            <a:ext cx="9921270" cy="1714521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M.A.D.E 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产业研究</a:t>
            </a:r>
            <a:br>
              <a:rPr lang="en-US" altLang="zh-CN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价格</a:t>
            </a:r>
            <a:r>
              <a: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/</a:t>
            </a: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优惠指数走势报告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 err="1"/>
              <a:t>isengine</a:t>
            </a:r>
            <a:r>
              <a:rPr lang="en-US" altLang="zh-CN" dirty="0"/>
              <a:t>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+mn-ea"/>
              </a:rPr>
              <a:t>2023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+mn-ea"/>
              </a:rPr>
              <a:t>7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590557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6.14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2.37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2.3%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轿车市场终端优惠连续第四个月缩减，但整体提收缩幅度保持稳定，各级别细分市场中低端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级优惠有所增加，而其他各级别市场终端优惠全部缩减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9290795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858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409E1416-2E99-66AB-1697-8DD4E8F54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6704561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7764627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491074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9C0006"/>
                          </a:solidFill>
                        </a:rPr>
                        <a:t>+69.7%</a:t>
                      </a:r>
                      <a:endParaRPr lang="zh-CN" altLang="en-US" sz="900" b="1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722776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91090F-A1C4-C3BF-9F5C-7C9A4693B62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78.5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B14DBB-E394-E3D5-82FE-F5BE6805ADDE}"/>
              </a:ext>
            </a:extLst>
          </p:cNvPr>
          <p:cNvSpPr txBox="1"/>
          <p:nvPr/>
        </p:nvSpPr>
        <p:spPr>
          <a:xfrm>
            <a:off x="6140698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23.1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28.8%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B7083F-1CFA-B4F5-CFEE-DB4F1056F816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37.9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47.3%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EEEE65-0BC8-CE9F-E3BB-08D521A270D4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6.3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7.9%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076478-4618-BFDE-CAB3-E729BAD039A4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7.6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9.4%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20E2981-D615-61CE-2C6E-6162FBF0D2AC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5.3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6.6%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1.84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1,6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8.2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市场整体优惠同样也继续保持减少趋势，本月除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级市场优惠较上月增加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15.2%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以外，其他各级别细分市场均有所下降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6838228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3BFB22C-A415-D58E-339D-1A67FA1038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0414021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6580121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408189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-9.8%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-10.4%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+15.2%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706693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0000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1E7331-3E44-E15B-9C4E-B56D523680ED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80.3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F9F35B-639B-C74F-BB38-4A75FEDEAC66}"/>
              </a:ext>
            </a:extLst>
          </p:cNvPr>
          <p:cNvSpPr txBox="1"/>
          <p:nvPr/>
        </p:nvSpPr>
        <p:spPr>
          <a:xfrm>
            <a:off x="5990446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23.3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29.6%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1397BB-4C30-7983-B596-E43BE6CEB535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42.9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54.7%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1D93281-12B2-E760-BA11-82CAE51AF1AF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6.7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8.6%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EE47D5B-C468-1E28-955A-E9B95031C962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5.5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7.1%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3.72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0.93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6.6%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市场保持了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个月优惠稳定，本月终于有所下滑，终端优惠金额较小的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赛那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、传祺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E9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、五菱佳辰等车型本月销量占比有所增加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39184571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3026229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454829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11,246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421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腾势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DM-i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1,093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-1,459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6,122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-922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10,071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6,240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-253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4,857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-336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奥德赛 锐 混动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15,068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-12,262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4,200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菱智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8,835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591932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7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-2.41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17.74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7,700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环比下降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4.1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新能源乘用车市场整体均价最近几个月市场处于波动状态，继上月整体均价有所上涨后，本月重回下跌，三大车身形式市场均价全部下跌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58.3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0639775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27297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-7.5%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0932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337538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30.5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52.3%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6123558" y="378646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28.1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44.7%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3.0%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28622150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6961877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月新能源轿车市场价格变化指数为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-13.80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13.48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本月新能源轿车市场成交均价较上月下跌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10,900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市场的整体均价出现较明显的价格下滑，各级别细分市场成交均价环比全部下跌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30.5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39886032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2064233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348069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-7.4%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-4.8%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887278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0669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5699111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338557" y="383440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6.8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22.5%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331444" y="425586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10.2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33.5%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70808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4.8%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6549147" y="472437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6.6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21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.7%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D2012F-C59F-57FD-D539-3D30F7ECABB3}"/>
              </a:ext>
            </a:extLst>
          </p:cNvPr>
          <p:cNvSpPr txBox="1"/>
          <p:nvPr/>
        </p:nvSpPr>
        <p:spPr>
          <a:xfrm>
            <a:off x="5853444" y="5080848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5.3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17.5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1.25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21.30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3,100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1.4%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市场成交均价出现小幅下降，其中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级市场均价环比上升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0.2%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，其他各细分市场均价都出现下降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SUV</a:t>
            </a:r>
            <a:r>
              <a:rPr lang="zh-CN" altLang="en-US" dirty="0"/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28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.1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84346021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347962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66615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-9.6%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557041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40197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2818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864172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8.3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31.8%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12.5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47.9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52967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.9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15.1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5.1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48.04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38.76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8,200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市场连续第二个月均价下滑，高端车型腾势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D9 DM-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、极氪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等车型销量占比均有所下降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37445660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5110522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599840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413,479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1,342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-6.9%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传祺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358,310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-3,671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极氪</a:t>
                      </a:r>
                      <a:r>
                        <a:rPr lang="en-US" altLang="zh-CN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518,559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-7,849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374,754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-162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432,682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宋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MAX DM-i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156,671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-2,061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380,563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1,313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荣威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iMAX8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290,264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-1,025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比亚迪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164,590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菱智 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140,606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-1,827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614959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7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全国新能源乘用车市场优惠指数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1.07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1,700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19.5%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继上月新能源乘用车市场整体优化出现下降后，本月重新回归上升趋势，三大车身形式市场终端优惠幅度都有明显增加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3466108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273963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+16.4%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+23.5%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+19.5%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0477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56869359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5304060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CA77E57-FC8E-70E8-9C7E-62607112A2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8108027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511443-10A2-6413-1622-BE1897BAE45E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58.3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E6EFE1-AD86-43EF-3522-A4CE59CE0617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30.5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52.3%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CADC0B-3F83-453D-3FC3-B5B02B6AA9E4}"/>
              </a:ext>
            </a:extLst>
          </p:cNvPr>
          <p:cNvSpPr txBox="1"/>
          <p:nvPr/>
        </p:nvSpPr>
        <p:spPr>
          <a:xfrm>
            <a:off x="6123558" y="378646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28.1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44.7%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5E22A07-13EA-E43B-D180-D2AC8C4E2E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3.0%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全国整体乘用车市场价格指数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全国整体乘用车市场优惠指数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全国新能源乘用车市场价格指数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全国新能源乘用车市场优惠指数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>
              <a:buNone/>
            </a:pPr>
            <a:endParaRPr lang="en-GB" altLang="zh-CN" dirty="0">
              <a:latin typeface="+mn-ea"/>
            </a:endParaRPr>
          </a:p>
          <a:p>
            <a:endParaRPr lang="zh-CN" altLang="en-US" dirty="0">
              <a:latin typeface="+mn-ea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+mn-ea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2.92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1.13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16.4%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本月新能源轿车市场优惠幅度再次大幅增加，各级别细分市场终端优惠全部有所放大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47077019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105070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201537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+69.7%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+10.6%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+31.9%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+7.5%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+11.6%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975628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4139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1CDD0283-737E-D67E-02BA-3626319B8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5246823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72456DD-5DA3-7C25-F219-9AD02BB6067D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30.5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8DED63-210A-56E0-74DA-23ADDB1CDA31}"/>
              </a:ext>
            </a:extLst>
          </p:cNvPr>
          <p:cNvSpPr txBox="1"/>
          <p:nvPr/>
        </p:nvSpPr>
        <p:spPr>
          <a:xfrm>
            <a:off x="6338557" y="383440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6.8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22.5%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B2ACD7-2CBA-0BB7-65B0-2D41DFAF0C8D}"/>
              </a:ext>
            </a:extLst>
          </p:cNvPr>
          <p:cNvSpPr txBox="1"/>
          <p:nvPr/>
        </p:nvSpPr>
        <p:spPr>
          <a:xfrm>
            <a:off x="5331444" y="425586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10.2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33.5%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C3CC07E-0D77-75DD-CB47-AACA2386ECF8}"/>
              </a:ext>
            </a:extLst>
          </p:cNvPr>
          <p:cNvSpPr txBox="1"/>
          <p:nvPr/>
        </p:nvSpPr>
        <p:spPr>
          <a:xfrm>
            <a:off x="7570808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4.8%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2F0DB69-7665-545F-A1B5-BFB3729859A8}"/>
              </a:ext>
            </a:extLst>
          </p:cNvPr>
          <p:cNvSpPr txBox="1"/>
          <p:nvPr/>
        </p:nvSpPr>
        <p:spPr>
          <a:xfrm>
            <a:off x="6549147" y="472437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6.6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21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.7%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CD1FBA8-C5D6-87F3-9CD4-849C577B4B9F}"/>
              </a:ext>
            </a:extLst>
          </p:cNvPr>
          <p:cNvSpPr txBox="1"/>
          <p:nvPr/>
        </p:nvSpPr>
        <p:spPr>
          <a:xfrm>
            <a:off x="5853444" y="5080848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5.3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17.5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2,000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23.5%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市场优惠重新放大，除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级市场环比优惠减少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3.9%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以外，其他各级别细分市场优惠均有所增加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SUV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6827450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950457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829938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-3.9%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+7.1%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+21.7%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+134.7%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361127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64433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BE3A1DC-0159-E57A-1B08-8267CA19E2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589488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12D3F9-3C2B-8112-E0A8-7FB4714684DB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28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.1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F50C2CC-5893-69DE-32F6-8825E48797EF}"/>
              </a:ext>
            </a:extLst>
          </p:cNvPr>
          <p:cNvSpPr txBox="1"/>
          <p:nvPr/>
        </p:nvSpPr>
        <p:spPr>
          <a:xfrm>
            <a:off x="5864172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8.3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31.8%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DD85A7D-7C55-0C32-E778-4ADE1FF344A8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12.5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47.9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1D075DA-04F0-1175-4D90-78F7396A762A}"/>
              </a:ext>
            </a:extLst>
          </p:cNvPr>
          <p:cNvSpPr txBox="1"/>
          <p:nvPr/>
        </p:nvSpPr>
        <p:spPr>
          <a:xfrm>
            <a:off x="7528297" y="352967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.9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15.1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1A7E06-D79E-DC31-E2ED-9672E3207868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1.3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5.1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0.93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0.52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本月市场终端优惠金额较小的腾势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D9 DM-</a:t>
            </a:r>
            <a:r>
              <a:rPr lang="en-US" altLang="zh-CN" sz="1400" dirty="0" err="1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销量占比大幅下滑近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个百分点，成为新能源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市场整体优惠增长的最大动因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01689696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314936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-6.9%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传祺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极氪</a:t>
                      </a:r>
                      <a:r>
                        <a:rPr lang="en-US" altLang="zh-CN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39,956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宋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MAX DM-i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10,326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2,518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39,395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荣威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iMAX8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15,049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783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比亚迪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菱智 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24,394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1,688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5AEF9989-52CE-5C4C-4A09-96BDB9FFA4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8986808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1C9F102D-8DA8-7156-E8EE-8F83AE7D7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8588549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55F06911-AE2A-32B1-78D3-B71A76F73F58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C63E2C-30E2-75AC-C503-1435776A247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获取更多市场价格信息</a:t>
            </a:r>
            <a:endParaRPr lang="en-US" altLang="zh-CN" sz="5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欢迎访问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ISE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官方网站</a:t>
            </a:r>
            <a:endParaRPr lang="en-GB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www.</a:t>
            </a:r>
            <a:r>
              <a:rPr lang="en-US" altLang="zh-CN" sz="2800" dirty="0"/>
              <a:t>isengine.com.cn</a:t>
            </a:r>
            <a:endParaRPr lang="en-GB" altLang="zh-CN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335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335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7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17.89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月全国乘用车市场整体成交价格与上月基本持平，三大车身形式市场中，轿车市场均价环比下降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市场分别环比上涨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0.3%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10.7%</a:t>
            </a: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月度销量环比变化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</a:rPr>
              <a:t>166.5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8382352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89204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+0.3%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+10.7%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1394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7217076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78.5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48.3%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80.3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47.1%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7.6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4.6%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37007004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0485892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-2.86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15.54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本月轿车市场整体成交均价较上月下跌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3,100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2.0%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本月轿车市场整体成交均价重回跌势，各级别细分市场中只有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级环比小幅上涨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0.6%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，其他各级别市场均价全部出现下降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78.5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78179699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0474217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879788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-7.4%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+0.6%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092507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22890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9458649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140698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23.1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28.8%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37.9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47.3%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6.3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7.9%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7.6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9.4%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C14A89-90B9-9C6E-EC35-FFDAE62941D8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5.3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6.6%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55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3.24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19.19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0.3%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市场整体与上月变化并不明细，各级别细分市场成交均价涨跌不一，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级均价环比出现下滑，而高端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级则分别环比上涨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0.5%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0.4%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80.3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36372930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387667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277568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-0.9%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+0.5%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+0.4%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03675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9191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6352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990446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23.3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29.6%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42.9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54.7%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6.7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8.6%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5.5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7.1%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3114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28.39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29.28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29,300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11.1%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市场整体均价出现较大幅度上涨，其主要原因为高价车型别克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GL8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和赛纳以及传祺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E9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的本月销量占比均出现明细上升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9257047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7820757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130672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287,959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-1,189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腾势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DM-i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413,479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1,342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349,434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942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237,787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-7,711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119,893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-208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354,786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-8,565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77,036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383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奥德赛 锐 混动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263,607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8,448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358,310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-3,671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菱智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65,874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-481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8990371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308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7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4.40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5.0%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乘用车市场整体优惠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幅度连续第四个月出现下滑，三大车上形式市场终端优惠幅度全部出现缩减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0267438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697843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-8.2%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-6.6%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77280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5123777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5997649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460AEAB5-D5ED-42C7-6E33-ED3C31B70A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5769819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1C067D-DB96-2892-C157-98C8638B656B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</a:rPr>
              <a:t>166.5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万辆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489573-3732-9407-58AB-FFFE189A926E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78.5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48.3%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5FBA9E-EA1A-0582-8249-A7C1CC6E0CA5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80.3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47.1%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3F52DF-FA78-2918-271D-17EFD66B0204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7.6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4.6%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DA0FF"/>
      </a:accent1>
      <a:accent2>
        <a:srgbClr val="0371D4"/>
      </a:accent2>
      <a:accent3>
        <a:srgbClr val="6EADE0"/>
      </a:accent3>
      <a:accent4>
        <a:srgbClr val="5B6F86"/>
      </a:accent4>
      <a:accent5>
        <a:srgbClr val="7F98B5"/>
      </a:accent5>
      <a:accent6>
        <a:srgbClr val="58B6D3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17094</TotalTime>
  <Words>3546</Words>
  <Application>Microsoft Office PowerPoint</Application>
  <PresentationFormat>宽屏</PresentationFormat>
  <Paragraphs>889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Microsoft YaHei</vt:lpstr>
      <vt:lpstr>Microsoft YaHei</vt:lpstr>
      <vt:lpstr>微软雅黑 Light</vt:lpstr>
      <vt:lpstr>Arial</vt:lpstr>
      <vt:lpstr>Wingdings</vt:lpstr>
      <vt:lpstr>Designed by iSlide</vt:lpstr>
      <vt:lpstr>M.A.D.E 产业研究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</dc:creator>
  <cp:lastModifiedBy>Gu Ryan</cp:lastModifiedBy>
  <cp:revision>250</cp:revision>
  <cp:lastPrinted>2022-10-30T16:00:00Z</cp:lastPrinted>
  <dcterms:created xsi:type="dcterms:W3CDTF">2022-10-30T16:00:00Z</dcterms:created>
  <dcterms:modified xsi:type="dcterms:W3CDTF">2023-09-05T06:58:55Z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