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8.xml" ContentType="application/vnd.openxmlformats-officedocument.presentationml.notesSl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9.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0.xml" ContentType="application/vnd.openxmlformats-officedocument.presentationml.notesSlid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98" r:id="rId6"/>
    <p:sldId id="9982" r:id="rId7"/>
    <p:sldId id="9999" r:id="rId8"/>
    <p:sldId id="9992" r:id="rId9"/>
    <p:sldId id="9879" r:id="rId10"/>
    <p:sldId id="10000" r:id="rId11"/>
    <p:sldId id="9988" r:id="rId12"/>
    <p:sldId id="9975" r:id="rId13"/>
    <p:sldId id="9954" r:id="rId14"/>
    <p:sldId id="9955" r:id="rId15"/>
    <p:sldId id="9810" r:id="rId16"/>
    <p:sldId id="9976" r:id="rId17"/>
    <p:sldId id="9971" r:id="rId18"/>
    <p:sldId id="9977" r:id="rId19"/>
    <p:sldId id="9931" r:id="rId20"/>
    <p:sldId id="9970" r:id="rId21"/>
    <p:sldId id="9956" r:id="rId22"/>
    <p:sldId id="9957" r:id="rId23"/>
    <p:sldId id="9891" r:id="rId24"/>
    <p:sldId id="9958" r:id="rId25"/>
    <p:sldId id="9893" r:id="rId26"/>
    <p:sldId id="9889" r:id="rId27"/>
    <p:sldId id="9887" r:id="rId28"/>
    <p:sldId id="9886"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04507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2" autoAdjust="0"/>
    <p:restoredTop sz="95244" autoAdjust="0"/>
  </p:normalViewPr>
  <p:slideViewPr>
    <p:cSldViewPr snapToGrid="0" showGuides="1">
      <p:cViewPr varScale="1">
        <p:scale>
          <a:sx n="108" d="100"/>
          <a:sy n="108" d="100"/>
        </p:scale>
        <p:origin x="2040" y="108"/>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3&#24180;&#24037;&#20316;&#20869;&#23481;\2023&#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1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19.xml"/><Relationship Id="rId1" Type="http://schemas.microsoft.com/office/2011/relationships/chartStyle" Target="style19.xml"/></Relationships>
</file>

<file path=ppt/charts/_rels/chart3.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3&#24180;&#24037;&#20316;&#20869;&#23481;\2023&#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J:\CADA&#20013;&#22269;&#27773;&#36710;&#27969;&#36890;&#21327;&#20250;&#24037;&#20316;&#25991;&#26723;\2023&#24180;&#24037;&#20316;&#20869;&#23481;\2023&#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2022-2023</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2023年交易量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numCache>
            </c:numRef>
          </c:val>
          <c:extLst xmlns:c15="http://schemas.microsoft.com/office/drawing/2012/chart">
            <c:ext xmlns:c16="http://schemas.microsoft.com/office/drawing/2014/chart" uri="{C3380CC4-5D6E-409C-BE32-E72D297353CC}">
              <c16:uniqueId val="{00000000-3784-4B2B-BF64-437CDAED37EE}"/>
            </c:ext>
          </c:extLst>
        </c:ser>
        <c:ser>
          <c:idx val="1"/>
          <c:order val="1"/>
          <c:tx>
            <c:strRef>
              <c:f>月度会!$C$19</c:f>
              <c:strCache>
                <c:ptCount val="1"/>
                <c:pt idx="0">
                  <c:v>2022年交易量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01-3784-4B2B-BF64-437CDAED37EE}"/>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2021年交易量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0A-3784-4B2B-BF64-437CDAED37EE}"/>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extLst>
                  <c:ext xmlns:c16="http://schemas.microsoft.com/office/drawing/2014/chart" uri="{C3380CC4-5D6E-409C-BE32-E72D297353CC}">
                    <c16:uniqueId val="{0000000B-3784-4B2B-BF64-437CDAED37EE}"/>
                  </c:ext>
                </c:extLst>
              </c15:ser>
            </c15:filteredBarSeries>
          </c:ext>
        </c:extLst>
      </c:barChart>
      <c:lineChart>
        <c:grouping val="standard"/>
        <c:varyColors val="0"/>
        <c:ser>
          <c:idx val="5"/>
          <c:order val="5"/>
          <c:tx>
            <c:strRef>
              <c:f>月度会!$G$19</c:f>
              <c:strCache>
                <c:ptCount val="1"/>
                <c:pt idx="0">
                  <c:v>2023月度同比</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c:ext xmlns:c16="http://schemas.microsoft.com/office/drawing/2014/chart" uri="{C3380CC4-5D6E-409C-BE32-E72D297353CC}">
                <c16:uniqueId val="{00000002-3784-4B2B-BF64-437CDAED37EE}"/>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3784-4B2B-BF64-437CDAED37EE}"/>
                </c:ext>
              </c:extLst>
            </c:dLbl>
            <c:dLbl>
              <c:idx val="1"/>
              <c:layout>
                <c:manualLayout>
                  <c:x val="-3.6630635800740316E-2"/>
                  <c:y val="-6.69337716166749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784-4B2B-BF64-437CDAED37EE}"/>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4-3784-4B2B-BF64-437CDAED37EE}"/>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5-3784-4B2B-BF64-437CDAED37EE}"/>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6-3784-4B2B-BF64-437CDAED37EE}"/>
                </c:ext>
              </c:extLst>
            </c:dLbl>
            <c:dLbl>
              <c:idx val="5"/>
              <c:layout>
                <c:manualLayout>
                  <c:x val="-3.9497568796752099E-2"/>
                  <c:y val="5.35699304064691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784-4B2B-BF64-437CDAED37EE}"/>
                </c:ext>
              </c:extLst>
            </c:dLbl>
            <c:dLbl>
              <c:idx val="6"/>
              <c:layout>
                <c:manualLayout>
                  <c:x val="-3.081696221376326E-2"/>
                  <c:y val="-3.50371335350641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784-4B2B-BF64-437CDAED37EE}"/>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月度会!$G$20:$G$31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numCache>
            </c:numRef>
          </c:val>
          <c:smooth val="1"/>
          <c:extLst xmlns:c15="http://schemas.microsoft.com/office/drawing/2012/chart">
            <c:ext xmlns:c16="http://schemas.microsoft.com/office/drawing/2014/chart" uri="{C3380CC4-5D6E-409C-BE32-E72D297353CC}">
              <c16:uniqueId val="{00000009-3784-4B2B-BF64-437CDAED37EE}"/>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2020年交易量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0C-3784-4B2B-BF64-437CDAED37EE}"/>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D-3784-4B2B-BF64-437CDAED37EE}"/>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C-3784-4B2B-BF64-437CDAED37EE}"/>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E-3784-4B2B-BF64-437CDAED37EE}"/>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0F-3784-4B2B-BF64-437CDAED37EE}"/>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0-3784-4B2B-BF64-437CDAED37EE}"/>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3784-4B2B-BF64-437CDAED37EE}"/>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3784-4B2B-BF64-437CDAED37EE}"/>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3784-4B2B-BF64-437CDAED37EE}"/>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3784-4B2B-BF64-437CDAED37EE}"/>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5-3784-4B2B-BF64-437CDAED37EE}"/>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3784-4B2B-BF64-437CDAED37EE}"/>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3784-4B2B-BF64-437CDAED37E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c:ext xmlns:c16="http://schemas.microsoft.com/office/drawing/2014/chart" uri="{C3380CC4-5D6E-409C-BE32-E72D297353CC}">
                    <c16:uniqueId val="{00000018-3784-4B2B-BF64-437CDAED37EE}"/>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2019年交易量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9-3784-4B2B-BF64-437CDAED37EE}"/>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A-3784-4B2B-BF64-437CDAED37EE}"/>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B-3784-4B2B-BF64-437CDAED37EE}"/>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C-3784-4B2B-BF64-437CDAED37EE}"/>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D-3784-4B2B-BF64-437CDAED37EE}"/>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E-3784-4B2B-BF64-437CDAED37EE}"/>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3784-4B2B-BF64-437CDAED37EE}"/>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3784-4B2B-BF64-437CDAED37EE}"/>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3784-4B2B-BF64-437CDAED37EE}"/>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3784-4B2B-BF64-437CDAED37EE}"/>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3784-4B2B-BF64-437CDAED37EE}"/>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3784-4B2B-BF64-437CDAED37E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25-3784-4B2B-BF64-437CDAED37EE}"/>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月度会!$H$19</c15:sqref>
                        </c15:formulaRef>
                      </c:ext>
                    </c:extLst>
                    <c:strCache>
                      <c:ptCount val="1"/>
                      <c:pt idx="0">
                        <c:v>2022月度同比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5.6486861763633711E-2"/>
                        <c:y val="-0.1255505677026007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3784-4B2B-BF64-437CDAED37EE}"/>
                      </c:ext>
                    </c:extLst>
                  </c:dLbl>
                  <c:dLbl>
                    <c:idx val="1"/>
                    <c:layout>
                      <c:manualLayout>
                        <c:x val="-2.9651601627293106E-2"/>
                        <c:y val="-7.046378457375290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3784-4B2B-BF64-437CDAED37EE}"/>
                      </c:ext>
                    </c:extLst>
                  </c:dLbl>
                  <c:dLbl>
                    <c:idx val="2"/>
                    <c:layout>
                      <c:manualLayout>
                        <c:x val="-4.0704180288236323E-2"/>
                        <c:y val="6.503114907024419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3784-4B2B-BF64-437CDAED37EE}"/>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月度会!$H$20:$H$31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1"/>
                <c:extLst xmlns:c15="http://schemas.microsoft.com/office/drawing/2012/chart">
                  <c:ext xmlns:c16="http://schemas.microsoft.com/office/drawing/2014/chart" uri="{C3380CC4-5D6E-409C-BE32-E72D297353CC}">
                    <c16:uniqueId val="{00000029-3784-4B2B-BF64-437CDAED37EE}"/>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月度会!$I$19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月度会!$I$20:$I$31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7.4435963559552676E-2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2A-3784-4B2B-BF64-437CDAED37EE}"/>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2023年5月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4104-4D0F-8139-8B9FF2CE0588}"/>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4104-4D0F-8139-8B9FF2CE0588}"/>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4104-4D0F-8139-8B9FF2CE0588}"/>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4104-4D0F-8139-8B9FF2CE0588}"/>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4104-4D0F-8139-8B9FF2CE0588}"/>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4104-4D0F-8139-8B9FF2CE0588}"/>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4104-4D0F-8139-8B9FF2CE0588}"/>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4104-4D0F-8139-8B9FF2CE0588}"/>
                </c:ext>
              </c:extLst>
            </c:dLbl>
            <c:dLbl>
              <c:idx val="1"/>
              <c:layout>
                <c:manualLayout>
                  <c:x val="0.29555859724740402"/>
                  <c:y val="0.124986627602346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4104-4D0F-8139-8B9FF2CE0588}"/>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4104-4D0F-8139-8B9FF2CE0588}"/>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4104-4D0F-8139-8B9FF2CE0588}"/>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4104-4D0F-8139-8B9FF2CE0588}"/>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4104-4D0F-8139-8B9FF2CE0588}"/>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4104-4D0F-8139-8B9FF2CE058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0.34249945726897751</c:v>
                </c:pt>
                <c:pt idx="1">
                  <c:v>0.22510221434257183</c:v>
                </c:pt>
                <c:pt idx="2">
                  <c:v>0.15295969317606195</c:v>
                </c:pt>
                <c:pt idx="3">
                  <c:v>0.11110156306534481</c:v>
                </c:pt>
                <c:pt idx="4">
                  <c:v>4.1889789420363269E-2</c:v>
                </c:pt>
                <c:pt idx="5">
                  <c:v>9.4901042043563213E-2</c:v>
                </c:pt>
                <c:pt idx="6">
                  <c:v>3.1546240683117448E-2</c:v>
                </c:pt>
              </c:numCache>
              <c:extLst xmlns:c15="http://schemas.microsoft.com/office/drawing/2012/chart"/>
            </c:numRef>
          </c:val>
          <c:extLst>
            <c:ext xmlns:c16="http://schemas.microsoft.com/office/drawing/2014/chart" uri="{C3380CC4-5D6E-409C-BE32-E72D297353CC}">
              <c16:uniqueId val="{0000000E-4104-4D0F-8139-8B9FF2CE0588}"/>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2023年6月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4104-4D0F-8139-8B9FF2CE0588}"/>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4104-4D0F-8139-8B9FF2CE0588}"/>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4104-4D0F-8139-8B9FF2CE0588}"/>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4104-4D0F-8139-8B9FF2CE0588}"/>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4104-4D0F-8139-8B9FF2CE0588}"/>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4104-4D0F-8139-8B9FF2CE0588}"/>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4104-4D0F-8139-8B9FF2CE0588}"/>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4104-4D0F-8139-8B9FF2CE0588}"/>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4104-4D0F-8139-8B9FF2CE0588}"/>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4104-4D0F-8139-8B9FF2CE0588}"/>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4104-4D0F-8139-8B9FF2CE0588}"/>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4104-4D0F-8139-8B9FF2CE0588}"/>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0.33850499246503513</c:v>
                      </c:pt>
                      <c:pt idx="1">
                        <c:v>0.2163724652113756</c:v>
                      </c:pt>
                      <c:pt idx="2">
                        <c:v>0.16058288020727762</c:v>
                      </c:pt>
                      <c:pt idx="3">
                        <c:v>0.10798353764397951</c:v>
                      </c:pt>
                      <c:pt idx="4">
                        <c:v>4.3658732187078636E-2</c:v>
                      </c:pt>
                      <c:pt idx="5">
                        <c:v>9.9959461007658346E-2</c:v>
                      </c:pt>
                      <c:pt idx="6">
                        <c:v>3.2937931277595159E-2</c:v>
                      </c:pt>
                    </c:numCache>
                  </c:numRef>
                </c:val>
                <c:extLst>
                  <c:ext xmlns:c16="http://schemas.microsoft.com/office/drawing/2014/chart" uri="{C3380CC4-5D6E-409C-BE32-E72D297353CC}">
                    <c16:uniqueId val="{0000001D-4104-4D0F-8139-8B9FF2CE0588}"/>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PPT模板2!$AO$109</c:f>
              <c:strCache>
                <c:ptCount val="1"/>
                <c:pt idx="0">
                  <c:v>2023.7</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PPT模板2!$AP$109:$AU$109</c:f>
              <c:numCache>
                <c:formatCode>0.00</c:formatCode>
                <c:ptCount val="6"/>
                <c:pt idx="0">
                  <c:v>44.956899999999997</c:v>
                </c:pt>
                <c:pt idx="1">
                  <c:v>46.070799999999998</c:v>
                </c:pt>
                <c:pt idx="2">
                  <c:v>21.526399999999999</c:v>
                </c:pt>
                <c:pt idx="3">
                  <c:v>26.149799999999999</c:v>
                </c:pt>
                <c:pt idx="4">
                  <c:v>11.1289</c:v>
                </c:pt>
                <c:pt idx="5">
                  <c:v>7.3826000000000001</c:v>
                </c:pt>
              </c:numCache>
            </c:numRef>
          </c:val>
          <c:extLst>
            <c:ext xmlns:c16="http://schemas.microsoft.com/office/drawing/2014/chart" uri="{C3380CC4-5D6E-409C-BE32-E72D297353CC}">
              <c16:uniqueId val="{00000000-847B-4DE2-BB8D-EF5FF38ACC9A}"/>
            </c:ext>
          </c:extLst>
        </c:ser>
        <c:ser>
          <c:idx val="1"/>
          <c:order val="1"/>
          <c:tx>
            <c:strRef>
              <c:f>PPT模板2!$AO$110</c:f>
              <c:strCache>
                <c:ptCount val="1"/>
                <c:pt idx="0">
                  <c:v>2023.6</c:v>
                </c:pt>
              </c:strCache>
            </c:strRef>
          </c:tx>
          <c:spPr>
            <a:solidFill>
              <a:schemeClr val="accent5">
                <a:lumMod val="40000"/>
                <a:lumOff val="60000"/>
              </a:schemeClr>
            </a:solidFill>
            <a:ln>
              <a:noFill/>
            </a:ln>
            <a:effectLst>
              <a:outerShdw blurRad="57150" dist="19050" dir="5400000" algn="ctr" rotWithShape="0">
                <a:srgbClr val="000000">
                  <a:alpha val="63000"/>
                </a:srgbClr>
              </a:outerShdw>
            </a:effectLst>
          </c:spPr>
          <c:invertIfNegative val="0"/>
          <c:cat>
            <c:strRef>
              <c:f>PPT模板2!$AP$108:$AU$108</c:f>
              <c:strCache>
                <c:ptCount val="6"/>
                <c:pt idx="0">
                  <c:v>华东</c:v>
                </c:pt>
                <c:pt idx="1">
                  <c:v>中南</c:v>
                </c:pt>
                <c:pt idx="2">
                  <c:v>华北</c:v>
                </c:pt>
                <c:pt idx="3">
                  <c:v>西南</c:v>
                </c:pt>
                <c:pt idx="4">
                  <c:v>东北</c:v>
                </c:pt>
                <c:pt idx="5">
                  <c:v>西北</c:v>
                </c:pt>
              </c:strCache>
            </c:strRef>
          </c:cat>
          <c:val>
            <c:numRef>
              <c:f>PPT模板2!$AP$110:$AU$110</c:f>
              <c:numCache>
                <c:formatCode>0.00</c:formatCode>
                <c:ptCount val="6"/>
                <c:pt idx="0">
                  <c:v>44.1843</c:v>
                </c:pt>
                <c:pt idx="1">
                  <c:v>46.766599999999997</c:v>
                </c:pt>
                <c:pt idx="2">
                  <c:v>20.957100000000001</c:v>
                </c:pt>
                <c:pt idx="3">
                  <c:v>24.171399999999998</c:v>
                </c:pt>
                <c:pt idx="4">
                  <c:v>10.959899999999999</c:v>
                </c:pt>
                <c:pt idx="5">
                  <c:v>6.2975000000000003</c:v>
                </c:pt>
              </c:numCache>
            </c:numRef>
          </c:val>
          <c:extLst>
            <c:ext xmlns:c16="http://schemas.microsoft.com/office/drawing/2014/chart" uri="{C3380CC4-5D6E-409C-BE32-E72D297353CC}">
              <c16:uniqueId val="{00000001-847B-4DE2-BB8D-EF5FF38ACC9A}"/>
            </c:ext>
          </c:extLst>
        </c:ser>
        <c:dLbls>
          <c:showLegendKey val="0"/>
          <c:showVal val="0"/>
          <c:showCatName val="0"/>
          <c:showSerName val="0"/>
          <c:showPercent val="0"/>
          <c:showBubbleSize val="0"/>
        </c:dLbls>
        <c:gapWidth val="219"/>
        <c:overlap val="-27"/>
        <c:axId val="679514480"/>
        <c:axId val="679505328"/>
      </c:barChart>
      <c:lineChart>
        <c:grouping val="standard"/>
        <c:varyColors val="0"/>
        <c:ser>
          <c:idx val="2"/>
          <c:order val="2"/>
          <c:tx>
            <c:strRef>
              <c:f>PPT模板2!$AO$111</c:f>
              <c:strCache>
                <c:ptCount val="1"/>
                <c:pt idx="0">
                  <c:v>环比</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solidFill>
              <a:ln w="9525">
                <a:solidFill>
                  <a:schemeClr val="accent2">
                    <a:alpha val="93000"/>
                  </a:schemeClr>
                </a:solidFill>
                <a:round/>
              </a:ln>
              <a:effectLst>
                <a:outerShdw blurRad="57150" dist="19050" dir="5400000" algn="ctr" rotWithShape="0">
                  <a:srgbClr val="000000">
                    <a:alpha val="63000"/>
                  </a:srgbClr>
                </a:outerShdw>
              </a:effectLst>
            </c:spPr>
          </c:marker>
          <c:cat>
            <c:strRef>
              <c:f>PPT模板2!$AP$108:$AU$108</c:f>
              <c:strCache>
                <c:ptCount val="6"/>
                <c:pt idx="0">
                  <c:v>华东</c:v>
                </c:pt>
                <c:pt idx="1">
                  <c:v>中南</c:v>
                </c:pt>
                <c:pt idx="2">
                  <c:v>华北</c:v>
                </c:pt>
                <c:pt idx="3">
                  <c:v>西南</c:v>
                </c:pt>
                <c:pt idx="4">
                  <c:v>东北</c:v>
                </c:pt>
                <c:pt idx="5">
                  <c:v>西北</c:v>
                </c:pt>
              </c:strCache>
            </c:strRef>
          </c:cat>
          <c:val>
            <c:numRef>
              <c:f>PPT模板2!$AP$111:$AU$111</c:f>
              <c:numCache>
                <c:formatCode>0.0%</c:formatCode>
                <c:ptCount val="6"/>
                <c:pt idx="0">
                  <c:v>1.7485849045928013E-2</c:v>
                </c:pt>
                <c:pt idx="1">
                  <c:v>-1.4878139526927304E-2</c:v>
                </c:pt>
                <c:pt idx="2">
                  <c:v>2.7165018060704885E-2</c:v>
                </c:pt>
                <c:pt idx="3">
                  <c:v>8.1848796511579835E-2</c:v>
                </c:pt>
                <c:pt idx="4">
                  <c:v>1.5419848721247501E-2</c:v>
                </c:pt>
                <c:pt idx="5">
                  <c:v>0.17230647082175463</c:v>
                </c:pt>
              </c:numCache>
            </c:numRef>
          </c:val>
          <c:smooth val="1"/>
          <c:extLst>
            <c:ext xmlns:c16="http://schemas.microsoft.com/office/drawing/2014/chart" uri="{C3380CC4-5D6E-409C-BE32-E72D297353CC}">
              <c16:uniqueId val="{00000002-847B-4DE2-BB8D-EF5FF38ACC9A}"/>
            </c:ext>
          </c:extLst>
        </c:ser>
        <c:dLbls>
          <c:showLegendKey val="0"/>
          <c:showVal val="0"/>
          <c:showCatName val="0"/>
          <c:showSerName val="0"/>
          <c:showPercent val="0"/>
          <c:showBubbleSize val="0"/>
        </c:dLbls>
        <c:marker val="1"/>
        <c:smooth val="0"/>
        <c:axId val="679504080"/>
        <c:axId val="679528208"/>
      </c:lineChart>
      <c:catAx>
        <c:axId val="679514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79505328"/>
        <c:crosses val="autoZero"/>
        <c:auto val="1"/>
        <c:lblAlgn val="ctr"/>
        <c:lblOffset val="100"/>
        <c:noMultiLvlLbl val="0"/>
      </c:catAx>
      <c:valAx>
        <c:axId val="679505328"/>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14480"/>
        <c:crosses val="autoZero"/>
        <c:crossBetween val="between"/>
      </c:valAx>
      <c:valAx>
        <c:axId val="679528208"/>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679504080"/>
        <c:crosses val="max"/>
        <c:crossBetween val="between"/>
      </c:valAx>
      <c:catAx>
        <c:axId val="679504080"/>
        <c:scaling>
          <c:orientation val="minMax"/>
        </c:scaling>
        <c:delete val="1"/>
        <c:axPos val="b"/>
        <c:numFmt formatCode="General" sourceLinked="1"/>
        <c:majorTickMark val="none"/>
        <c:minorTickMark val="none"/>
        <c:tickLblPos val="nextTo"/>
        <c:crossAx val="679528208"/>
        <c:crosses val="autoZero"/>
        <c:auto val="1"/>
        <c:lblAlgn val="ctr"/>
        <c:lblOffset val="100"/>
        <c:noMultiLvlLbl val="0"/>
      </c:cat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CAE-4592-AF56-98CF65D14F0D}"/>
                </c:ext>
              </c:extLst>
            </c:dLbl>
            <c:dLbl>
              <c:idx val="8"/>
              <c:layout>
                <c:manualLayout>
                  <c:x val="1.2567971806081935E-2"/>
                  <c:y val="1.3504732193056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CAE-4592-AF56-98CF65D14F0D}"/>
                </c:ext>
              </c:extLst>
            </c:dLbl>
            <c:dLbl>
              <c:idx val="9"/>
              <c:layout>
                <c:manualLayout>
                  <c:x val="-1.673419553183635E-3"/>
                  <c:y val="-3.70043755734981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CAE-4592-AF56-98CF65D14F0D}"/>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numRef>
          </c:val>
          <c:smooth val="1"/>
          <c:extLst>
            <c:ext xmlns:c16="http://schemas.microsoft.com/office/drawing/2014/chart" uri="{C3380CC4-5D6E-409C-BE32-E72D297353CC}">
              <c16:uniqueId val="{00000003-1CAE-4592-AF56-98CF65D14F0D}"/>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9525">
                <a:solidFill>
                  <a:schemeClr val="accent2"/>
                </a:solidFill>
                <a:round/>
              </a:ln>
              <a:effectLst>
                <a:outerShdw blurRad="57150" dist="19050" dir="5400000" algn="ctr" rotWithShape="0">
                  <a:srgbClr val="000000">
                    <a:alpha val="63000"/>
                  </a:srgbClr>
                </a:outerShdw>
              </a:effectLst>
            </c:spPr>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CAE-4592-AF56-98CF65D14F0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numCache>
            </c:numRef>
          </c:val>
          <c:smooth val="1"/>
          <c:extLst>
            <c:ext xmlns:c16="http://schemas.microsoft.com/office/drawing/2014/chart" uri="{C3380CC4-5D6E-409C-BE32-E72D297353CC}">
              <c16:uniqueId val="{00000005-1CAE-4592-AF56-98CF65D14F0D}"/>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6-1CAE-4592-AF56-98CF65D14F0D}"/>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7-1CAE-4592-AF56-98CF65D14F0D}"/>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8-1CAE-4592-AF56-98CF65D14F0D}"/>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9-1CAE-4592-AF56-98CF65D14F0D}"/>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A-1CAE-4592-AF56-98CF65D14F0D}"/>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2023年新能源乘用车趋势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5280029560563833E-2"/>
          <c:y val="0.28829983430663819"/>
          <c:w val="0.88086200316105434"/>
          <c:h val="0.56707273552115423"/>
        </c:manualLayout>
      </c:layout>
      <c:barChart>
        <c:barDir val="col"/>
        <c:grouping val="clustered"/>
        <c:varyColors val="0"/>
        <c:ser>
          <c:idx val="1"/>
          <c:order val="0"/>
          <c:tx>
            <c:strRef>
              <c:f>'新能源模板（二手车）'!$A$416</c:f>
              <c:strCache>
                <c:ptCount val="1"/>
                <c:pt idx="0">
                  <c:v>2023年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'新能源模板（二手车）'!$B$416:$M$416</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numCache>
            </c:numRef>
          </c:val>
          <c:extLst>
            <c:ext xmlns:c16="http://schemas.microsoft.com/office/drawing/2014/chart" uri="{C3380CC4-5D6E-409C-BE32-E72D297353CC}">
              <c16:uniqueId val="{00000000-A6F5-4A72-8997-AEFA76C2C3A1}"/>
            </c:ext>
          </c:extLst>
        </c:ser>
        <c:ser>
          <c:idx val="0"/>
          <c:order val="1"/>
          <c:tx>
            <c:strRef>
              <c:f>'新能源模板（二手车）'!$A$415</c:f>
              <c:strCache>
                <c:ptCount val="1"/>
                <c:pt idx="0">
                  <c:v>2022年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'新能源模板（二手车）'!$B$415:$M$415</c:f>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01-A6F5-4A72-8997-AEFA76C2C3A1}"/>
            </c:ext>
          </c:extLst>
        </c:ser>
        <c:dLbls>
          <c:showLegendKey val="0"/>
          <c:showVal val="1"/>
          <c:showCatName val="0"/>
          <c:showSerName val="0"/>
          <c:showPercent val="0"/>
          <c:showBubbleSize val="0"/>
        </c:dLbls>
        <c:gapWidth val="25"/>
        <c:overlap val="-27"/>
        <c:axId val="1897466943"/>
        <c:axId val="2003501551"/>
      </c:barChart>
      <c:lineChart>
        <c:grouping val="standard"/>
        <c:varyColors val="0"/>
        <c:ser>
          <c:idx val="2"/>
          <c:order val="2"/>
          <c:tx>
            <c:strRef>
              <c:f>'新能源模板（二手车）'!$A$417</c:f>
              <c:strCache>
                <c:ptCount val="1"/>
                <c:pt idx="0">
                  <c:v>同比</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3.5659181903301223E-3"/>
                  <c:y val="-1.85475367009190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6F5-4A72-8997-AEFA76C2C3A1}"/>
                </c:ext>
              </c:extLst>
            </c:dLbl>
            <c:dLbl>
              <c:idx val="1"/>
              <c:layout>
                <c:manualLayout>
                  <c:x val="-3.0310917625514359E-2"/>
                  <c:y val="-7.036654958571086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6F5-4A72-8997-AEFA76C2C3A1}"/>
                </c:ext>
              </c:extLst>
            </c:dLbl>
            <c:dLbl>
              <c:idx val="2"/>
              <c:layout>
                <c:manualLayout>
                  <c:x val="-2.613423040291828E-2"/>
                  <c:y val="-8.26252002349866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6F5-4A72-8997-AEFA76C2C3A1}"/>
                </c:ext>
              </c:extLst>
            </c:dLbl>
            <c:dLbl>
              <c:idx val="3"/>
              <c:layout>
                <c:manualLayout>
                  <c:x val="-3.3566564070883022E-2"/>
                  <c:y val="-6.1225062465470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6F5-4A72-8997-AEFA76C2C3A1}"/>
                </c:ext>
              </c:extLst>
            </c:dLbl>
            <c:dLbl>
              <c:idx val="4"/>
              <c:layout>
                <c:manualLayout>
                  <c:x val="-3.2107148241714192E-2"/>
                  <c:y val="-8.81350756781889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6F5-4A72-8997-AEFA76C2C3A1}"/>
                </c:ext>
              </c:extLst>
            </c:dLbl>
            <c:dLbl>
              <c:idx val="5"/>
              <c:layout>
                <c:manualLayout>
                  <c:x val="-1.8972405779194804E-2"/>
                  <c:y val="-7.66391962419034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6F5-4A72-8997-AEFA76C2C3A1}"/>
                </c:ext>
              </c:extLst>
            </c:dLbl>
            <c:dLbl>
              <c:idx val="6"/>
              <c:layout>
                <c:manualLayout>
                  <c:x val="-2.1891237437532407E-2"/>
                  <c:y val="-6.51433168056180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6F5-4A72-8997-AEFA76C2C3A1}"/>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'新能源模板（二手车）'!$B$414:$M$414</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'新能源模板（二手车）'!$B$417:$M$417</c:f>
              <c:numCache>
                <c:formatCode>0.00%</c:formatCode>
                <c:ptCount val="12"/>
                <c:pt idx="0">
                  <c:v>-4.8150088566225095E-2</c:v>
                </c:pt>
                <c:pt idx="1">
                  <c:v>0.78677499611257984</c:v>
                </c:pt>
                <c:pt idx="2">
                  <c:v>0.21594713273335947</c:v>
                </c:pt>
                <c:pt idx="3" formatCode="0.0%">
                  <c:v>0.26697600995001075</c:v>
                </c:pt>
                <c:pt idx="4" formatCode="0.0%">
                  <c:v>0.41347741257691745</c:v>
                </c:pt>
                <c:pt idx="5" formatCode="0.0%">
                  <c:v>0.10236220472440931</c:v>
                </c:pt>
                <c:pt idx="6" formatCode="0.0%">
                  <c:v>0.11384490906750511</c:v>
                </c:pt>
              </c:numCache>
            </c:numRef>
          </c:val>
          <c:smooth val="1"/>
          <c:extLst>
            <c:ext xmlns:c16="http://schemas.microsoft.com/office/drawing/2014/chart" uri="{C3380CC4-5D6E-409C-BE32-E72D297353CC}">
              <c16:uniqueId val="{00000009-A6F5-4A72-8997-AEFA76C2C3A1}"/>
            </c:ext>
          </c:extLst>
        </c:ser>
        <c:dLbls>
          <c:showLegendKey val="0"/>
          <c:showVal val="1"/>
          <c:showCatName val="0"/>
          <c:showSerName val="0"/>
          <c:showPercent val="0"/>
          <c:showBubbleSize val="0"/>
        </c:dLbls>
        <c:marker val="1"/>
        <c:smooth val="0"/>
        <c:axId val="1588902175"/>
        <c:axId val="2003474191"/>
      </c:lineChart>
      <c:catAx>
        <c:axId val="1897466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a:defRPr lang="en-US" altLang="zh-CN" sz="9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8"/>
          <c:min val="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FB60-427B-A6E9-6C82DF43BBD4}"/>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FB60-427B-A6E9-6C82DF43BBD4}"/>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FB60-427B-A6E9-6C82DF43BBD4}"/>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FB60-427B-A6E9-6C82DF43BBD4}"/>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FB60-427B-A6E9-6C82DF43BBD4}"/>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FB60-427B-A6E9-6C82DF43BBD4}"/>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FB60-427B-A6E9-6C82DF43BBD4}"/>
              </c:ext>
            </c:extLst>
          </c:dPt>
          <c:dLbls>
            <c:dLbl>
              <c:idx val="0"/>
              <c:layout>
                <c:manualLayout>
                  <c:x val="0.20577832958482886"/>
                  <c:y val="-0.18808577110992417"/>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B60-427B-A6E9-6C82DF43BBD4}"/>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B60-427B-A6E9-6C82DF43BBD4}"/>
                </c:ext>
              </c:extLst>
            </c:dLbl>
            <c:dLbl>
              <c:idx val="2"/>
              <c:layout>
                <c:manualLayout>
                  <c:x val="0.19722218018218682"/>
                  <c:y val="0.1009283718823533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B60-427B-A6E9-6C82DF43BBD4}"/>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B60-427B-A6E9-6C82DF43BBD4}"/>
                </c:ext>
              </c:extLst>
            </c:dLbl>
            <c:dLbl>
              <c:idx val="4"/>
              <c:layout>
                <c:manualLayout>
                  <c:x val="-0.27137063261134631"/>
                  <c:y val="0.148971692538080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B60-427B-A6E9-6C82DF43BBD4}"/>
                </c:ext>
              </c:extLst>
            </c:dLbl>
            <c:dLbl>
              <c:idx val="5"/>
              <c:layout>
                <c:manualLayout>
                  <c:x val="-0.23980725534713487"/>
                  <c:y val="-0.130416937474114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B60-427B-A6E9-6C82DF43BBD4}"/>
                </c:ext>
              </c:extLst>
            </c:dLbl>
            <c:dLbl>
              <c:idx val="6"/>
              <c:layout>
                <c:manualLayout>
                  <c:x val="-0.1902242151894456"/>
                  <c:y val="-0.2393316024440564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B60-427B-A6E9-6C82DF43BBD4}"/>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c:formatCode>
                <c:ptCount val="7"/>
                <c:pt idx="0">
                  <c:v>0.21326524015773482</c:v>
                </c:pt>
                <c:pt idx="1">
                  <c:v>4.5122503070657446E-2</c:v>
                </c:pt>
                <c:pt idx="2">
                  <c:v>0.19005753442368609</c:v>
                </c:pt>
                <c:pt idx="3">
                  <c:v>7.9513866442562545E-2</c:v>
                </c:pt>
                <c:pt idx="4">
                  <c:v>2.7926821384704894E-2</c:v>
                </c:pt>
                <c:pt idx="5">
                  <c:v>4.5898248109121471E-2</c:v>
                </c:pt>
                <c:pt idx="6">
                  <c:v>0.39821578641153277</c:v>
                </c:pt>
              </c:numCache>
            </c:numRef>
          </c:val>
          <c:extLst>
            <c:ext xmlns:c16="http://schemas.microsoft.com/office/drawing/2014/chart" uri="{C3380CC4-5D6E-409C-BE32-E72D297353CC}">
              <c16:uniqueId val="{0000000E-FB60-427B-A6E9-6C82DF43BBD4}"/>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13751304070184"/>
          <c:y val="0.1907916116483004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02D4-4420-B0D0-83ADFAFFA360}"/>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02D4-4420-B0D0-83ADFAFFA360}"/>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02D4-4420-B0D0-83ADFAFFA360}"/>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02D4-4420-B0D0-83ADFAFFA360}"/>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02D4-4420-B0D0-83ADFAFFA360}"/>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02D4-4420-B0D0-83ADFAFFA360}"/>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02D4-4420-B0D0-83ADFAFFA360}"/>
              </c:ext>
            </c:extLst>
          </c:dPt>
          <c:dLbls>
            <c:dLbl>
              <c:idx val="0"/>
              <c:layout>
                <c:manualLayout>
                  <c:x val="0.21465506851568791"/>
                  <c:y val="-0.2316877606440481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D4-4420-B0D0-83ADFAFFA360}"/>
                </c:ext>
              </c:extLst>
            </c:dLbl>
            <c:dLbl>
              <c:idx val="1"/>
              <c:layout>
                <c:manualLayout>
                  <c:x val="0.15258549496319565"/>
                  <c:y val="5.738162938852293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D4-4420-B0D0-83ADFAFFA360}"/>
                </c:ext>
              </c:extLst>
            </c:dLbl>
            <c:dLbl>
              <c:idx val="2"/>
              <c:layout>
                <c:manualLayout>
                  <c:x val="0.17576234214532929"/>
                  <c:y val="0.1395809418906501"/>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D4-4420-B0D0-83ADFAFFA360}"/>
                </c:ext>
              </c:extLst>
            </c:dLbl>
            <c:dLbl>
              <c:idx val="3"/>
              <c:layout>
                <c:manualLayout>
                  <c:x val="-3.6619180895197632E-2"/>
                  <c:y val="0.1813434983183839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2D4-4420-B0D0-83ADFAFFA360}"/>
                </c:ext>
              </c:extLst>
            </c:dLbl>
            <c:dLbl>
              <c:idx val="4"/>
              <c:layout>
                <c:manualLayout>
                  <c:x val="-0.22132716199477648"/>
                  <c:y val="4.6895275695310205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2D4-4420-B0D0-83ADFAFFA360}"/>
                </c:ext>
              </c:extLst>
            </c:dLbl>
            <c:dLbl>
              <c:idx val="5"/>
              <c:layout>
                <c:manualLayout>
                  <c:x val="-0.20515974543888599"/>
                  <c:y val="-0.1835384172697486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2D4-4420-B0D0-83ADFAFFA360}"/>
                </c:ext>
              </c:extLst>
            </c:dLbl>
            <c:dLbl>
              <c:idx val="6"/>
              <c:layout>
                <c:manualLayout>
                  <c:x val="-0.15344062111877818"/>
                  <c:y val="-0.30254267156110626"/>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2D4-4420-B0D0-83ADFAFFA36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c:formatCode>
                <c:ptCount val="7"/>
                <c:pt idx="0">
                  <c:v>0.23837362059905412</c:v>
                </c:pt>
                <c:pt idx="1">
                  <c:v>4.5388859695218074E-2</c:v>
                </c:pt>
                <c:pt idx="2">
                  <c:v>0.18444561219127692</c:v>
                </c:pt>
                <c:pt idx="3">
                  <c:v>8.3683657383079355E-2</c:v>
                </c:pt>
                <c:pt idx="4">
                  <c:v>2.712821860220704E-2</c:v>
                </c:pt>
                <c:pt idx="5">
                  <c:v>5.6227009984235417E-2</c:v>
                </c:pt>
                <c:pt idx="6">
                  <c:v>0.36475302154492906</c:v>
                </c:pt>
              </c:numCache>
            </c:numRef>
          </c:val>
          <c:extLst>
            <c:ext xmlns:c16="http://schemas.microsoft.com/office/drawing/2014/chart" uri="{C3380CC4-5D6E-409C-BE32-E72D297353CC}">
              <c16:uniqueId val="{0000000E-02D4-4420-B0D0-83ADFAFFA360}"/>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2023</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'新能源模板（二手车）'!$A$286</c:f>
              <c:strCache>
                <c:ptCount val="1"/>
                <c:pt idx="0">
                  <c:v>2023年7月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6C4-4666-BC89-09DAC4B3C8A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'新能源模板（二手车）'!$B$286:$E$286</c:f>
              <c:numCache>
                <c:formatCode>0.0%</c:formatCode>
                <c:ptCount val="4"/>
                <c:pt idx="0">
                  <c:v>0.40119982682911748</c:v>
                </c:pt>
                <c:pt idx="1">
                  <c:v>0.35642278434040447</c:v>
                </c:pt>
                <c:pt idx="2">
                  <c:v>0.18368482899375349</c:v>
                </c:pt>
                <c:pt idx="3">
                  <c:v>5.8692559836724598E-2</c:v>
                </c:pt>
              </c:numCache>
            </c:numRef>
          </c:val>
          <c:extLst>
            <c:ext xmlns:c16="http://schemas.microsoft.com/office/drawing/2014/chart" uri="{C3380CC4-5D6E-409C-BE32-E72D297353CC}">
              <c16:uniqueId val="{00000001-66C4-4666-BC89-09DAC4B3C8AF}"/>
            </c:ext>
          </c:extLst>
        </c:ser>
        <c:ser>
          <c:idx val="1"/>
          <c:order val="1"/>
          <c:tx>
            <c:strRef>
              <c:f>'新能源模板（二手车）'!$A$287</c:f>
              <c:strCache>
                <c:ptCount val="1"/>
                <c:pt idx="0">
                  <c:v>2023年6月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'新能源模板（二手车）'!$B$285:$E$285</c:f>
              <c:strCache>
                <c:ptCount val="4"/>
                <c:pt idx="0">
                  <c:v>2年以下</c:v>
                </c:pt>
                <c:pt idx="1">
                  <c:v>2-4年</c:v>
                </c:pt>
                <c:pt idx="2">
                  <c:v>4-6年</c:v>
                </c:pt>
                <c:pt idx="3">
                  <c:v>6年以上</c:v>
                </c:pt>
              </c:strCache>
            </c:strRef>
          </c:cat>
          <c:val>
            <c:numRef>
              <c:f>'新能源模板（二手车）'!$B$287:$E$287</c:f>
              <c:numCache>
                <c:formatCode>0.0%</c:formatCode>
                <c:ptCount val="4"/>
                <c:pt idx="0">
                  <c:v>0.37833903025699456</c:v>
                </c:pt>
                <c:pt idx="1">
                  <c:v>0.36510950753259908</c:v>
                </c:pt>
                <c:pt idx="2">
                  <c:v>0.19116343840992531</c:v>
                </c:pt>
                <c:pt idx="3">
                  <c:v>6.5388023800481074E-2</c:v>
                </c:pt>
              </c:numCache>
            </c:numRef>
          </c:val>
          <c:extLst>
            <c:ext xmlns:c16="http://schemas.microsoft.com/office/drawing/2014/chart" uri="{C3380CC4-5D6E-409C-BE32-E72D297353CC}">
              <c16:uniqueId val="{00000002-66C4-4666-BC89-09DAC4B3C8AF}"/>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2023</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'新能源模板（二手车）'!$A$81</c:f>
              <c:strCache>
                <c:ptCount val="1"/>
                <c:pt idx="0">
                  <c:v>2023年7月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'新能源模板（二手车）'!$B$81:$H$81</c:f>
              <c:numCache>
                <c:formatCode>0.0%</c:formatCode>
                <c:ptCount val="7"/>
                <c:pt idx="0">
                  <c:v>0.33069453893252521</c:v>
                </c:pt>
                <c:pt idx="1">
                  <c:v>0.12907415424577895</c:v>
                </c:pt>
                <c:pt idx="2">
                  <c:v>0.11973529593666893</c:v>
                </c:pt>
                <c:pt idx="3">
                  <c:v>0.10421176325066485</c:v>
                </c:pt>
                <c:pt idx="4">
                  <c:v>7.8359824355247701E-2</c:v>
                </c:pt>
                <c:pt idx="5">
                  <c:v>0.20817613952625394</c:v>
                </c:pt>
                <c:pt idx="6">
                  <c:v>2.9748283752860413E-2</c:v>
                </c:pt>
              </c:numCache>
            </c:numRef>
          </c:val>
          <c:extLst>
            <c:ext xmlns:c16="http://schemas.microsoft.com/office/drawing/2014/chart" uri="{C3380CC4-5D6E-409C-BE32-E72D297353CC}">
              <c16:uniqueId val="{00000000-24D1-481E-AC21-B6EDB205A023}"/>
            </c:ext>
          </c:extLst>
        </c:ser>
        <c:ser>
          <c:idx val="1"/>
          <c:order val="1"/>
          <c:tx>
            <c:strRef>
              <c:f>'新能源模板（二手车）'!$A$82</c:f>
              <c:strCache>
                <c:ptCount val="1"/>
                <c:pt idx="0">
                  <c:v>2023年6月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'新能源模板（二手车）'!$B$80:$H$80</c:f>
              <c:strCache>
                <c:ptCount val="7"/>
                <c:pt idx="0">
                  <c:v>3万以下</c:v>
                </c:pt>
                <c:pt idx="1">
                  <c:v>3-5万</c:v>
                </c:pt>
                <c:pt idx="2">
                  <c:v>5-8万</c:v>
                </c:pt>
                <c:pt idx="3">
                  <c:v>8-12万</c:v>
                </c:pt>
                <c:pt idx="4">
                  <c:v>12-15万</c:v>
                </c:pt>
                <c:pt idx="5">
                  <c:v>15-30万</c:v>
                </c:pt>
                <c:pt idx="6">
                  <c:v>30万以上</c:v>
                </c:pt>
              </c:strCache>
            </c:strRef>
          </c:cat>
          <c:val>
            <c:numRef>
              <c:f>'新能源模板（二手车）'!$B$82:$H$82</c:f>
              <c:numCache>
                <c:formatCode>0.0%</c:formatCode>
                <c:ptCount val="7"/>
                <c:pt idx="0">
                  <c:v>0.33751107735156349</c:v>
                </c:pt>
                <c:pt idx="1">
                  <c:v>0.13748575769084695</c:v>
                </c:pt>
                <c:pt idx="2">
                  <c:v>0.12374984175212052</c:v>
                </c:pt>
                <c:pt idx="3">
                  <c:v>9.1910368401063425E-2</c:v>
                </c:pt>
                <c:pt idx="4">
                  <c:v>6.6147613621977464E-2</c:v>
                </c:pt>
                <c:pt idx="5">
                  <c:v>0.21616660336751486</c:v>
                </c:pt>
                <c:pt idx="6">
                  <c:v>2.702873781491328E-2</c:v>
                </c:pt>
              </c:numCache>
            </c:numRef>
          </c:val>
          <c:extLst>
            <c:ext xmlns:c16="http://schemas.microsoft.com/office/drawing/2014/chart" uri="{C3380CC4-5D6E-409C-BE32-E72D297353CC}">
              <c16:uniqueId val="{00000001-24D1-481E-AC21-B6EDB205A023}"/>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solidFill>
        <a:schemeClr val="bg1">
          <a:lumMod val="85000"/>
        </a:schemeClr>
      </a:solidFill>
      <a:round/>
    </a:ln>
    <a:effectLst/>
  </c:spPr>
  <c:txPr>
    <a:bodyPr/>
    <a:lstStyle/>
    <a:p>
      <a:pPr>
        <a:defRPr/>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2023</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4557056704839627"/>
          <c:y val="0.26415341961909805"/>
          <c:w val="0.83964469122416152"/>
          <c:h val="0.5020368641765468"/>
        </c:manualLayout>
      </c:layout>
      <c:lineChart>
        <c:grouping val="standard"/>
        <c:varyColors val="0"/>
        <c:ser>
          <c:idx val="0"/>
          <c:order val="0"/>
          <c:tx>
            <c:strRef>
              <c:f>PPT模板1!$A$249</c:f>
              <c:strCache>
                <c:ptCount val="1"/>
                <c:pt idx="0">
                  <c:v>2023转籍率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numCache>
            </c:numRef>
          </c:val>
          <c:smooth val="1"/>
          <c:extLst>
            <c:ext xmlns:c16="http://schemas.microsoft.com/office/drawing/2014/chart" uri="{C3380CC4-5D6E-409C-BE32-E72D297353CC}">
              <c16:uniqueId val="{00000000-8657-4AE2-B352-2A4CDDD355EC}"/>
            </c:ext>
          </c:extLst>
        </c:ser>
        <c:ser>
          <c:idx val="1"/>
          <c:order val="1"/>
          <c:tx>
            <c:strRef>
              <c:f>PPT模板1!$A$250</c:f>
              <c:strCache>
                <c:ptCount val="1"/>
                <c:pt idx="0">
                  <c:v>2022转籍率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1"/>
          <c:extLst>
            <c:ext xmlns:c16="http://schemas.microsoft.com/office/drawing/2014/chart" uri="{C3380CC4-5D6E-409C-BE32-E72D297353CC}">
              <c16:uniqueId val="{00000001-8657-4AE2-B352-2A4CDDD355EC}"/>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2021转籍率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c:ext xmlns:c16="http://schemas.microsoft.com/office/drawing/2014/chart" uri="{C3380CC4-5D6E-409C-BE32-E72D297353CC}">
                    <c16:uniqueId val="{00000002-8657-4AE2-B352-2A4CDDD355EC}"/>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2020转籍率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3-8657-4AE2-B352-2A4CDDD355EC}"/>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2019转籍率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4-8657-4AE2-B352-2A4CDDD355EC}"/>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2018转籍率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5-8657-4AE2-B352-2A4CDDD355EC}"/>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29000000000000004"/>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7</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PPT模板1!$N$309</c:f>
              <c:strCache>
                <c:ptCount val="1"/>
                <c:pt idx="0">
                  <c:v>2023.7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PPT模板1!$N$311:$N$320</c:f>
              <c:numCache>
                <c:formatCode>0.00_);[Red]\(0.00\)</c:formatCode>
                <c:ptCount val="10"/>
                <c:pt idx="0">
                  <c:v>92.438999999999993</c:v>
                </c:pt>
                <c:pt idx="1">
                  <c:v>20.561299999999999</c:v>
                </c:pt>
                <c:pt idx="2">
                  <c:v>9.6527999999999992</c:v>
                </c:pt>
                <c:pt idx="3">
                  <c:v>3.0301999999999998</c:v>
                </c:pt>
                <c:pt idx="4">
                  <c:v>8.9885000000000002</c:v>
                </c:pt>
                <c:pt idx="5">
                  <c:v>13.0954</c:v>
                </c:pt>
                <c:pt idx="6">
                  <c:v>0.57410000000000005</c:v>
                </c:pt>
                <c:pt idx="7">
                  <c:v>1.1406000000000001</c:v>
                </c:pt>
                <c:pt idx="8">
                  <c:v>4.8636999999999997</c:v>
                </c:pt>
                <c:pt idx="9">
                  <c:v>2.8698000000000001</c:v>
                </c:pt>
              </c:numCache>
              <c:extLst/>
            </c:numRef>
          </c:val>
          <c:extLst>
            <c:ext xmlns:c16="http://schemas.microsoft.com/office/drawing/2014/chart" uri="{C3380CC4-5D6E-409C-BE32-E72D297353CC}">
              <c16:uniqueId val="{00000000-0A73-48AB-95EE-4E63A23658D1}"/>
            </c:ext>
          </c:extLst>
        </c:ser>
        <c:ser>
          <c:idx val="1"/>
          <c:order val="1"/>
          <c:tx>
            <c:strRef>
              <c:f>PPT模板1!$O$309</c:f>
              <c:strCache>
                <c:ptCount val="1"/>
                <c:pt idx="0">
                  <c:v>2023.6</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PPT模板1!$M$311:$M$320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PPT模板1!$O$311:$O$320</c:f>
              <c:numCache>
                <c:formatCode>0.00_);[Red]\(0.00\)</c:formatCode>
                <c:ptCount val="10"/>
                <c:pt idx="0">
                  <c:v>90.7697</c:v>
                </c:pt>
                <c:pt idx="1">
                  <c:v>19.565999999999999</c:v>
                </c:pt>
                <c:pt idx="2">
                  <c:v>9.5105000000000004</c:v>
                </c:pt>
                <c:pt idx="3">
                  <c:v>2.9413</c:v>
                </c:pt>
                <c:pt idx="4">
                  <c:v>8.9052000000000007</c:v>
                </c:pt>
                <c:pt idx="5">
                  <c:v>12.6685</c:v>
                </c:pt>
                <c:pt idx="6">
                  <c:v>0.57520000000000004</c:v>
                </c:pt>
                <c:pt idx="7">
                  <c:v>1.1616</c:v>
                </c:pt>
                <c:pt idx="8">
                  <c:v>4.4016999999999999</c:v>
                </c:pt>
                <c:pt idx="9">
                  <c:v>2.8371</c:v>
                </c:pt>
              </c:numCache>
              <c:extLst/>
            </c:numRef>
          </c:val>
          <c:extLst>
            <c:ext xmlns:c16="http://schemas.microsoft.com/office/drawing/2014/chart" uri="{C3380CC4-5D6E-409C-BE32-E72D297353CC}">
              <c16:uniqueId val="{00000001-0A73-48AB-95EE-4E63A23658D1}"/>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2023年7月</c:v>
                </c:pt>
                <c:pt idx="1">
                  <c:v>2023年8月</c:v>
                </c:pt>
              </c:strCache>
            </c:strRef>
          </c:cat>
          <c:val>
            <c:numRef>
              <c:f>调研模板!$B$4:$C$4</c:f>
              <c:numCache>
                <c:formatCode>0.0%</c:formatCode>
                <c:ptCount val="2"/>
                <c:pt idx="0">
                  <c:v>0.18181818181818182</c:v>
                </c:pt>
                <c:pt idx="1">
                  <c:v>0.17424242424242425</c:v>
                </c:pt>
              </c:numCache>
            </c:numRef>
          </c:val>
          <c:extLst>
            <c:ext xmlns:c16="http://schemas.microsoft.com/office/drawing/2014/chart" uri="{C3380CC4-5D6E-409C-BE32-E72D297353CC}">
              <c16:uniqueId val="{00000000-943C-485D-BA46-562D3E75A373}"/>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2023年7月</c:v>
                </c:pt>
                <c:pt idx="1">
                  <c:v>2023年8月</c:v>
                </c:pt>
              </c:strCache>
            </c:strRef>
          </c:cat>
          <c:val>
            <c:numRef>
              <c:f>调研模板!$B$5:$C$5</c:f>
              <c:numCache>
                <c:formatCode>0.0%</c:formatCode>
                <c:ptCount val="2"/>
                <c:pt idx="0">
                  <c:v>0.53787878787878785</c:v>
                </c:pt>
                <c:pt idx="1">
                  <c:v>0.52272727272727271</c:v>
                </c:pt>
              </c:numCache>
            </c:numRef>
          </c:val>
          <c:extLst>
            <c:ext xmlns:c16="http://schemas.microsoft.com/office/drawing/2014/chart" uri="{C3380CC4-5D6E-409C-BE32-E72D297353CC}">
              <c16:uniqueId val="{00000001-943C-485D-BA46-562D3E75A373}"/>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43C-485D-BA46-562D3E75A373}"/>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3C-485D-BA46-562D3E75A373}"/>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2023年7月</c:v>
                </c:pt>
                <c:pt idx="1">
                  <c:v>2023年8月</c:v>
                </c:pt>
              </c:strCache>
            </c:strRef>
          </c:cat>
          <c:val>
            <c:numRef>
              <c:f>调研模板!$B$6:$C$6</c:f>
              <c:numCache>
                <c:formatCode>0.0%</c:formatCode>
                <c:ptCount val="2"/>
                <c:pt idx="0">
                  <c:v>0.28030303030303028</c:v>
                </c:pt>
                <c:pt idx="1">
                  <c:v>0.30303030303030298</c:v>
                </c:pt>
              </c:numCache>
            </c:numRef>
          </c:val>
          <c:extLst>
            <c:ext xmlns:c16="http://schemas.microsoft.com/office/drawing/2014/chart" uri="{C3380CC4-5D6E-409C-BE32-E72D297353CC}">
              <c16:uniqueId val="{00000004-943C-485D-BA46-562D3E75A373}"/>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2023</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1-7</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PPT模板1!$B$309</c:f>
              <c:strCache>
                <c:ptCount val="1"/>
                <c:pt idx="0">
                  <c:v>2023.1-7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PPT模板1!$B$311:$B$320</c:f>
              <c:numCache>
                <c:formatCode>0.0_);[Red]\(0.0\)</c:formatCode>
                <c:ptCount val="10"/>
                <c:pt idx="0">
                  <c:v>614.16549999999995</c:v>
                </c:pt>
                <c:pt idx="1">
                  <c:v>132.5104</c:v>
                </c:pt>
                <c:pt idx="2">
                  <c:v>63.085599999999999</c:v>
                </c:pt>
                <c:pt idx="3">
                  <c:v>20.072199999999999</c:v>
                </c:pt>
                <c:pt idx="4">
                  <c:v>61.4313</c:v>
                </c:pt>
                <c:pt idx="5">
                  <c:v>85.420500000000004</c:v>
                </c:pt>
                <c:pt idx="6">
                  <c:v>3.6907000000000001</c:v>
                </c:pt>
                <c:pt idx="7">
                  <c:v>7.2990000000000004</c:v>
                </c:pt>
                <c:pt idx="8">
                  <c:v>26.99</c:v>
                </c:pt>
                <c:pt idx="9">
                  <c:v>19.414000000000001</c:v>
                </c:pt>
              </c:numCache>
              <c:extLst/>
            </c:numRef>
          </c:val>
          <c:extLst>
            <c:ext xmlns:c16="http://schemas.microsoft.com/office/drawing/2014/chart" uri="{C3380CC4-5D6E-409C-BE32-E72D297353CC}">
              <c16:uniqueId val="{00000000-7741-4636-ACFE-2AB2F860A3E5}"/>
            </c:ext>
          </c:extLst>
        </c:ser>
        <c:ser>
          <c:idx val="1"/>
          <c:order val="1"/>
          <c:tx>
            <c:strRef>
              <c:f>PPT模板1!$C$309</c:f>
              <c:strCache>
                <c:ptCount val="1"/>
                <c:pt idx="0">
                  <c:v>2022.1-7</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PPT模板1!$A$311:$A$320</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PPT模板1!$C$311:$C$320</c:f>
              <c:numCache>
                <c:formatCode>0.0_);[Red]\(0.0\)</c:formatCode>
                <c:ptCount val="10"/>
                <c:pt idx="0">
                  <c:v>534.61670000000004</c:v>
                </c:pt>
                <c:pt idx="1">
                  <c:v>115.66840000000001</c:v>
                </c:pt>
                <c:pt idx="2">
                  <c:v>54.199800000000003</c:v>
                </c:pt>
                <c:pt idx="3">
                  <c:v>20.681000000000001</c:v>
                </c:pt>
                <c:pt idx="4">
                  <c:v>61.266300000000001</c:v>
                </c:pt>
                <c:pt idx="5">
                  <c:v>72.599999999999994</c:v>
                </c:pt>
                <c:pt idx="6">
                  <c:v>2.6457000000000002</c:v>
                </c:pt>
                <c:pt idx="7">
                  <c:v>5.9817999999999998</c:v>
                </c:pt>
                <c:pt idx="8">
                  <c:v>17.687799999999999</c:v>
                </c:pt>
                <c:pt idx="9">
                  <c:v>17.494499999999999</c:v>
                </c:pt>
              </c:numCache>
              <c:extLst/>
            </c:numRef>
          </c:val>
          <c:extLst>
            <c:ext xmlns:c16="http://schemas.microsoft.com/office/drawing/2014/chart" uri="{C3380CC4-5D6E-409C-BE32-E72D297353CC}">
              <c16:uniqueId val="{00000001-7741-4636-ACFE-2AB2F860A3E5}"/>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_);[Red]\(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2023.7</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4.0552154771718731E-2</c:v>
                </c:pt>
                <c:pt idx="1">
                  <c:v>0.1333994001368109</c:v>
                </c:pt>
                <c:pt idx="2">
                  <c:v>0.49881605949520286</c:v>
                </c:pt>
                <c:pt idx="3">
                  <c:v>0.22921088172872853</c:v>
                </c:pt>
                <c:pt idx="4">
                  <c:v>7.7390244330240471E-2</c:v>
                </c:pt>
                <c:pt idx="5">
                  <c:v>2.063125953729851E-2</c:v>
                </c:pt>
              </c:numCache>
            </c:numRef>
          </c:val>
          <c:extLst>
            <c:ext xmlns:c16="http://schemas.microsoft.com/office/drawing/2014/chart" uri="{C3380CC4-5D6E-409C-BE32-E72D297353CC}">
              <c16:uniqueId val="{00000000-24E2-4D38-B2AE-FDE2BB4E6362}"/>
            </c:ext>
          </c:extLst>
        </c:ser>
        <c:ser>
          <c:idx val="1"/>
          <c:order val="1"/>
          <c:tx>
            <c:strRef>
              <c:f>PPT模板新!$A$188</c:f>
              <c:strCache>
                <c:ptCount val="1"/>
                <c:pt idx="0">
                  <c:v>2023.6</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4E2-4D38-B2AE-FDE2BB4E6362}"/>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4E2-4D38-B2AE-FDE2BB4E6362}"/>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4E2-4D38-B2AE-FDE2BB4E6362}"/>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4E2-4D38-B2AE-FDE2BB4E6362}"/>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4.1654043544120639E-2</c:v>
                </c:pt>
                <c:pt idx="1">
                  <c:v>0.132002441726391</c:v>
                </c:pt>
                <c:pt idx="2">
                  <c:v>0.49420994325246997</c:v>
                </c:pt>
                <c:pt idx="3">
                  <c:v>0.23318939205534581</c:v>
                </c:pt>
                <c:pt idx="4">
                  <c:v>7.7891071872668485E-2</c:v>
                </c:pt>
                <c:pt idx="5">
                  <c:v>2.1053107549004094E-2</c:v>
                </c:pt>
              </c:numCache>
            </c:numRef>
          </c:val>
          <c:extLst>
            <c:ext xmlns:c16="http://schemas.microsoft.com/office/drawing/2014/chart" uri="{C3380CC4-5D6E-409C-BE32-E72D297353CC}">
              <c16:uniqueId val="{00000005-24E2-4D38-B2AE-FDE2BB4E6362}"/>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2023年7月交易使用年限分析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FDF4-4C12-96A3-F1E01B2D5D76}"/>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FDF4-4C12-96A3-F1E01B2D5D76}"/>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FDF4-4C12-96A3-F1E01B2D5D76}"/>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FDF4-4C12-96A3-F1E01B2D5D76}"/>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FDF4-4C12-96A3-F1E01B2D5D76}"/>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FDF4-4C12-96A3-F1E01B2D5D7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FDF4-4C12-96A3-F1E01B2D5D76}"/>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FDF4-4C12-96A3-F1E01B2D5D7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0.28450520750511721</c:v>
                </c:pt>
                <c:pt idx="1">
                  <c:v>0.43719635608216501</c:v>
                </c:pt>
                <c:pt idx="2">
                  <c:v>0.20696254947034451</c:v>
                </c:pt>
                <c:pt idx="3">
                  <c:v>7.1335886942373333E-2</c:v>
                </c:pt>
              </c:numCache>
            </c:numRef>
          </c:val>
          <c:extLst>
            <c:ext xmlns:c16="http://schemas.microsoft.com/office/drawing/2014/chart" uri="{C3380CC4-5D6E-409C-BE32-E72D297353CC}">
              <c16:uniqueId val="{00000008-FDF4-4C12-96A3-F1E01B2D5D76}"/>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2023年6月交易使用年限分析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29CC-4D17-8F7F-B5AA9E2FBD36}"/>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29CC-4D17-8F7F-B5AA9E2FBD36}"/>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29CC-4D17-8F7F-B5AA9E2FBD36}"/>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29CC-4D17-8F7F-B5AA9E2FBD36}"/>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29CC-4D17-8F7F-B5AA9E2FBD36}"/>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29CC-4D17-8F7F-B5AA9E2FBD3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29CC-4D17-8F7F-B5AA9E2FBD36}"/>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29CC-4D17-8F7F-B5AA9E2FBD3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0.27389250329992537</c:v>
                </c:pt>
                <c:pt idx="1">
                  <c:v>0.4259923253909042</c:v>
                </c:pt>
                <c:pt idx="2">
                  <c:v>0.21979524810743409</c:v>
                </c:pt>
                <c:pt idx="3">
                  <c:v>8.031992320173631E-2</c:v>
                </c:pt>
              </c:numCache>
            </c:numRef>
          </c:val>
          <c:extLst>
            <c:ext xmlns:c16="http://schemas.microsoft.com/office/drawing/2014/chart" uri="{C3380CC4-5D6E-409C-BE32-E72D297353CC}">
              <c16:uniqueId val="{00000008-29CC-4D17-8F7F-B5AA9E2FBD36}"/>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2022年1-7月交易使用年限分析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1DDA-4C2B-B11C-07D2EF4E9C96}"/>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1DDA-4C2B-B11C-07D2EF4E9C96}"/>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1DDA-4C2B-B11C-07D2EF4E9C96}"/>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1DDA-4C2B-B11C-07D2EF4E9C96}"/>
              </c:ext>
            </c:extLst>
          </c:dPt>
          <c:dLbls>
            <c:dLbl>
              <c:idx val="0"/>
              <c:layout>
                <c:manualLayout>
                  <c:x val="0.2270721651555056"/>
                  <c:y val="-5.8921625702881952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1DDA-4C2B-B11C-07D2EF4E9C96}"/>
                </c:ext>
              </c:extLst>
            </c:dLbl>
            <c:dLbl>
              <c:idx val="1"/>
              <c:layout>
                <c:manualLayout>
                  <c:x val="0.21462985473602575"/>
                  <c:y val="4.1463245316010595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1DDA-4C2B-B11C-07D2EF4E9C96}"/>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1DDA-4C2B-B11C-07D2EF4E9C96}"/>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1DDA-4C2B-B11C-07D2EF4E9C96}"/>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c:formatCode>
                <c:ptCount val="4"/>
                <c:pt idx="0">
                  <c:v>0.30589062095028807</c:v>
                </c:pt>
                <c:pt idx="1">
                  <c:v>0.39495936166017975</c:v>
                </c:pt>
                <c:pt idx="2">
                  <c:v>0.19355391087255577</c:v>
                </c:pt>
                <c:pt idx="3">
                  <c:v>0.10559610651697639</c:v>
                </c:pt>
              </c:numCache>
            </c:numRef>
          </c:val>
          <c:extLst>
            <c:ext xmlns:c16="http://schemas.microsoft.com/office/drawing/2014/chart" uri="{C3380CC4-5D6E-409C-BE32-E72D297353CC}">
              <c16:uniqueId val="{00000008-1DDA-4C2B-B11C-07D2EF4E9C96}"/>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1DDA-4C2B-B11C-07D2EF4E9C96}"/>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1DDA-4C2B-B11C-07D2EF4E9C96}"/>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1DDA-4C2B-B11C-07D2EF4E9C96}"/>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1DDA-4C2B-B11C-07D2EF4E9C96}"/>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1DDA-4C2B-B11C-07D2EF4E9C96}"/>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1DDA-4C2B-B11C-07D2EF4E9C96}"/>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1DDA-4C2B-B11C-07D2EF4E9C96}"/>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1DDA-4C2B-B11C-07D2EF4E9C9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c:formatCode>
                      <c:ptCount val="4"/>
                      <c:pt idx="0">
                        <c:v>0.27629788898181107</c:v>
                      </c:pt>
                      <c:pt idx="1">
                        <c:v>0.41511926746036476</c:v>
                      </c:pt>
                      <c:pt idx="2">
                        <c:v>0.21720715395880702</c:v>
                      </c:pt>
                      <c:pt idx="3">
                        <c:v>9.1375689599017179E-2</c:v>
                      </c:pt>
                    </c:numCache>
                  </c:numRef>
                </c:val>
                <c:extLst>
                  <c:ext xmlns:c16="http://schemas.microsoft.com/office/drawing/2014/chart" uri="{C3380CC4-5D6E-409C-BE32-E72D297353CC}">
                    <c16:uniqueId val="{00000011-1DDA-4C2B-B11C-07D2EF4E9C96}"/>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2023年1-7月交易使用年限分析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6471-4A65-BDD5-F2B3DB9A2FAF}"/>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6471-4A65-BDD5-F2B3DB9A2FAF}"/>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6471-4A65-BDD5-F2B3DB9A2FAF}"/>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6471-4A65-BDD5-F2B3DB9A2FAF}"/>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6471-4A65-BDD5-F2B3DB9A2FAF}"/>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6471-4A65-BDD5-F2B3DB9A2FAF}"/>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6471-4A65-BDD5-F2B3DB9A2FAF}"/>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6471-4A65-BDD5-F2B3DB9A2FAF}"/>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c:formatCode>
                <c:ptCount val="4"/>
                <c:pt idx="0">
                  <c:v>0.27629788898181107</c:v>
                </c:pt>
                <c:pt idx="1">
                  <c:v>0.41511926746036476</c:v>
                </c:pt>
                <c:pt idx="2">
                  <c:v>0.21720715395880702</c:v>
                </c:pt>
                <c:pt idx="3">
                  <c:v>9.1375689599017179E-2</c:v>
                </c:pt>
              </c:numCache>
            </c:numRef>
          </c:val>
          <c:extLst>
            <c:ext xmlns:c16="http://schemas.microsoft.com/office/drawing/2014/chart" uri="{C3380CC4-5D6E-409C-BE32-E72D297353CC}">
              <c16:uniqueId val="{00000008-6471-4A65-BDD5-F2B3DB9A2FAF}"/>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6471-4A65-BDD5-F2B3DB9A2FAF}"/>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6471-4A65-BDD5-F2B3DB9A2FAF}"/>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6471-4A65-BDD5-F2B3DB9A2FAF}"/>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6471-4A65-BDD5-F2B3DB9A2FAF}"/>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c:formatCode>
                      <c:ptCount val="4"/>
                      <c:pt idx="0">
                        <c:v>0.30589062095028807</c:v>
                      </c:pt>
                      <c:pt idx="1">
                        <c:v>0.39495936166017975</c:v>
                      </c:pt>
                      <c:pt idx="2">
                        <c:v>0.19355391087255577</c:v>
                      </c:pt>
                      <c:pt idx="3">
                        <c:v>0.10559610651697639</c:v>
                      </c:pt>
                    </c:numCache>
                  </c:numRef>
                </c:val>
                <c:extLst>
                  <c:ext xmlns:c16="http://schemas.microsoft.com/office/drawing/2014/chart" uri="{C3380CC4-5D6E-409C-BE32-E72D297353CC}">
                    <c16:uniqueId val="{00000011-6471-4A65-BDD5-F2B3DB9A2FAF}"/>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2023年6月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947F-4B6B-A652-6472EE8EE97D}"/>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947F-4B6B-A652-6472EE8EE97D}"/>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947F-4B6B-A652-6472EE8EE97D}"/>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947F-4B6B-A652-6472EE8EE97D}"/>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947F-4B6B-A652-6472EE8EE97D}"/>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947F-4B6B-A652-6472EE8EE97D}"/>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947F-4B6B-A652-6472EE8EE97D}"/>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947F-4B6B-A652-6472EE8EE97D}"/>
                </c:ext>
              </c:extLst>
            </c:dLbl>
            <c:dLbl>
              <c:idx val="1"/>
              <c:layout>
                <c:manualLayout>
                  <c:x val="0.28950051564045787"/>
                  <c:y val="0.13129254277019856"/>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947F-4B6B-A652-6472EE8EE97D}"/>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947F-4B6B-A652-6472EE8EE97D}"/>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947F-4B6B-A652-6472EE8EE97D}"/>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947F-4B6B-A652-6472EE8EE97D}"/>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947F-4B6B-A652-6472EE8EE97D}"/>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947F-4B6B-A652-6472EE8EE97D}"/>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0.33850499246503513</c:v>
                </c:pt>
                <c:pt idx="1">
                  <c:v>0.2163724652113756</c:v>
                </c:pt>
                <c:pt idx="2">
                  <c:v>0.16058288020727762</c:v>
                </c:pt>
                <c:pt idx="3">
                  <c:v>0.10798353764397951</c:v>
                </c:pt>
                <c:pt idx="4">
                  <c:v>4.3658732187078636E-2</c:v>
                </c:pt>
                <c:pt idx="5">
                  <c:v>9.9959461007658346E-2</c:v>
                </c:pt>
                <c:pt idx="6">
                  <c:v>3.2937931277595159E-2</c:v>
                </c:pt>
              </c:numCache>
              <c:extLst xmlns:c15="http://schemas.microsoft.com/office/drawing/2012/chart"/>
            </c:numRef>
          </c:val>
          <c:extLst xmlns:c15="http://schemas.microsoft.com/office/drawing/2012/chart">
            <c:ext xmlns:c16="http://schemas.microsoft.com/office/drawing/2014/chart" uri="{C3380CC4-5D6E-409C-BE32-E72D297353CC}">
              <c16:uniqueId val="{0000000E-947F-4B6B-A652-6472EE8EE97D}"/>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2023年5月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947F-4B6B-A652-6472EE8EE97D}"/>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947F-4B6B-A652-6472EE8EE97D}"/>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947F-4B6B-A652-6472EE8EE97D}"/>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947F-4B6B-A652-6472EE8EE97D}"/>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947F-4B6B-A652-6472EE8EE97D}"/>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947F-4B6B-A652-6472EE8EE97D}"/>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947F-4B6B-A652-6472EE8EE97D}"/>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947F-4B6B-A652-6472EE8EE97D}"/>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947F-4B6B-A652-6472EE8EE97D}"/>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947F-4B6B-A652-6472EE8EE97D}"/>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947F-4B6B-A652-6472EE8EE97D}"/>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947F-4B6B-A652-6472EE8EE97D}"/>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947F-4B6B-A652-6472EE8EE97D}"/>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947F-4B6B-A652-6472EE8EE97D}"/>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0.34249945726897751</c:v>
                      </c:pt>
                      <c:pt idx="1">
                        <c:v>0.22510221434257183</c:v>
                      </c:pt>
                      <c:pt idx="2">
                        <c:v>0.15295969317606195</c:v>
                      </c:pt>
                      <c:pt idx="3">
                        <c:v>0.11110156306534481</c:v>
                      </c:pt>
                      <c:pt idx="4">
                        <c:v>4.1889789420363269E-2</c:v>
                      </c:pt>
                      <c:pt idx="5">
                        <c:v>9.4901042043563213E-2</c:v>
                      </c:pt>
                      <c:pt idx="6">
                        <c:v>3.1546240683117448E-2</c:v>
                      </c:pt>
                    </c:numCache>
                  </c:numRef>
                </c:val>
                <c:extLst>
                  <c:ext xmlns:c16="http://schemas.microsoft.com/office/drawing/2014/chart" uri="{C3380CC4-5D6E-409C-BE32-E72D297353CC}">
                    <c16:uniqueId val="{0000001D-947F-4B6B-A652-6472EE8EE97D}"/>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9">
  <a:schemeClr val="accent6"/>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8.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2023/9/4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354501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2023/9/4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2023/9/4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2023/9/4</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2023/9/4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2023/9/4</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chart" Target="../charts/chart1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6.xml"/></Relationships>
</file>

<file path=ppt/slides/_rels/slide17.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96019"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2023</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7</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392675" y="4551662"/>
            <a:ext cx="8229600" cy="1750864"/>
          </a:xfrm>
          <a:prstGeom prst="rect">
            <a:avLst/>
          </a:prstGeom>
          <a:noFill/>
        </p:spPr>
        <p:txBody>
          <a:bodyPr wrap="square" rtlCol="0">
            <a:spAutoFit/>
          </a:bodyPr>
          <a:lstStyle/>
          <a:p>
            <a:pPr algn="l">
              <a:lnSpc>
                <a:spcPct val="200000"/>
              </a:lnSpc>
            </a:pPr>
            <a:r>
              <a:rPr lang="en-US" altLang="zh-CN" sz="1400">
                <a:solidFill>
                  <a:schemeClr val="tx1"/>
                </a:solidFill>
                <a:latin typeface="微软雅黑" panose="020B0503020204020204" pitchFamily="34" charset="-122"/>
                <a:ea typeface="微软雅黑" panose="020B0503020204020204" pitchFamily="34" charset="-122"/>
                <a:cs typeface="+mn-cs"/>
              </a:rPr>
              <a:t>1-7</a:t>
            </a:r>
            <a:r>
              <a:rPr lang="zh-CN" altLang="en-US" sz="1400">
                <a:solidFill>
                  <a:schemeClr val="tx1"/>
                </a:solidFill>
                <a:latin typeface="微软雅黑" panose="020B0503020204020204" pitchFamily="34" charset="-122"/>
                <a:ea typeface="微软雅黑" panose="020B0503020204020204" pitchFamily="34" charset="-122"/>
                <a:cs typeface="+mn-cs"/>
              </a:rPr>
              <a:t>月</a:t>
            </a:r>
            <a:r>
              <a:rPr lang="zh-CN" altLang="en-US" sz="1400" dirty="0">
                <a:solidFill>
                  <a:schemeClr val="tx1"/>
                </a:solidFill>
                <a:latin typeface="微软雅黑" panose="020B0503020204020204" pitchFamily="34" charset="-122"/>
                <a:ea typeface="微软雅黑" panose="020B0503020204020204" pitchFamily="34" charset="-122"/>
                <a:cs typeface="+mn-cs"/>
              </a:rPr>
              <a:t>，二手车使用年限在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3-6</a:t>
            </a:r>
            <a:r>
              <a:rPr lang="zh-CN" altLang="en-US" sz="1400" dirty="0">
                <a:solidFill>
                  <a:schemeClr val="tx1"/>
                </a:solidFill>
                <a:latin typeface="微软雅黑" panose="020B0503020204020204" pitchFamily="34" charset="-122"/>
                <a:ea typeface="微软雅黑" panose="020B0503020204020204" pitchFamily="34" charset="-122"/>
                <a:cs typeface="+mn-cs"/>
              </a:rPr>
              <a:t>年的交易量最多</a:t>
            </a:r>
            <a:r>
              <a:rPr lang="en-US" altLang="zh-CN" sz="1400" dirty="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41.5%</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增加了</a:t>
            </a:r>
            <a:r>
              <a:rPr lang="en-US" altLang="zh-CN" sz="1400">
                <a:solidFill>
                  <a:schemeClr val="tx1"/>
                </a:solidFill>
                <a:latin typeface="微软雅黑" panose="020B0503020204020204" pitchFamily="34" charset="-122"/>
                <a:ea typeface="微软雅黑" panose="020B0503020204020204" pitchFamily="34" charset="-122"/>
                <a:cs typeface="+mn-cs"/>
              </a:rPr>
              <a:t>2</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使用年限在</a:t>
            </a:r>
            <a:r>
              <a:rPr lang="en-US" altLang="zh-CN" sz="1400" dirty="0">
                <a:solidFill>
                  <a:schemeClr val="tx1"/>
                </a:solidFill>
                <a:latin typeface="微软雅黑" panose="020B0503020204020204" pitchFamily="34" charset="-122"/>
                <a:ea typeface="微软雅黑" panose="020B0503020204020204" pitchFamily="34" charset="-122"/>
                <a:cs typeface="+mn-cs"/>
              </a:rPr>
              <a:t>3</a:t>
            </a:r>
            <a:r>
              <a:rPr lang="zh-CN" altLang="en-US" sz="1400" dirty="0">
                <a:solidFill>
                  <a:schemeClr val="tx1"/>
                </a:solidFill>
                <a:latin typeface="微软雅黑" panose="020B0503020204020204" pitchFamily="34" charset="-122"/>
                <a:ea typeface="微软雅黑" panose="020B0503020204020204" pitchFamily="34" charset="-122"/>
                <a:cs typeface="+mn-cs"/>
              </a:rPr>
              <a:t>年内车型占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27.6</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latin typeface="微软雅黑" panose="020B0503020204020204" pitchFamily="34" charset="-122"/>
                <a:ea typeface="微软雅黑" panose="020B0503020204020204" pitchFamily="34" charset="-122"/>
              </a:rPr>
              <a:t>减少</a:t>
            </a:r>
            <a:r>
              <a:rPr lang="zh-CN" altLang="en-US" sz="1400">
                <a:solidFill>
                  <a:schemeClr val="tx1"/>
                </a:solidFill>
                <a:latin typeface="微软雅黑" panose="020B0503020204020204" pitchFamily="34" charset="-122"/>
                <a:ea typeface="微软雅黑" panose="020B0503020204020204" pitchFamily="34" charset="-122"/>
                <a:cs typeface="+mn-cs"/>
              </a:rPr>
              <a:t>了</a:t>
            </a:r>
            <a:r>
              <a:rPr lang="en-US" altLang="zh-CN" sz="1400">
                <a:latin typeface="微软雅黑" panose="020B0503020204020204" pitchFamily="34" charset="-122"/>
                <a:ea typeface="微软雅黑" panose="020B0503020204020204" pitchFamily="34" charset="-122"/>
              </a:rPr>
              <a:t>3</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车龄在</a:t>
            </a:r>
            <a:r>
              <a:rPr lang="en-US" altLang="zh-CN" sz="1400" dirty="0">
                <a:solidFill>
                  <a:schemeClr val="tx1"/>
                </a:solidFill>
                <a:latin typeface="微软雅黑" panose="020B0503020204020204" pitchFamily="34" charset="-122"/>
                <a:ea typeface="微软雅黑" panose="020B0503020204020204" pitchFamily="34" charset="-122"/>
                <a:cs typeface="+mn-cs"/>
              </a:rPr>
              <a:t>7-10</a:t>
            </a:r>
            <a:r>
              <a:rPr lang="zh-CN" altLang="en-US" sz="1400" dirty="0">
                <a:solidFill>
                  <a:schemeClr val="tx1"/>
                </a:solidFill>
                <a:latin typeface="微软雅黑" panose="020B0503020204020204" pitchFamily="34" charset="-122"/>
                <a:ea typeface="微软雅黑" panose="020B0503020204020204" pitchFamily="34" charset="-122"/>
                <a:cs typeface="+mn-cs"/>
              </a:rPr>
              <a:t>年的车型占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solidFill>
                  <a:schemeClr val="tx1"/>
                </a:solidFill>
                <a:latin typeface="微软雅黑" panose="020B0503020204020204" pitchFamily="34" charset="-122"/>
                <a:ea typeface="微软雅黑" panose="020B0503020204020204" pitchFamily="34" charset="-122"/>
                <a:cs typeface="+mn-cs"/>
              </a:rPr>
              <a:t>21.7%</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增加</a:t>
            </a:r>
            <a:r>
              <a:rPr lang="zh-CN" altLang="en-US" sz="1400">
                <a:latin typeface="微软雅黑" panose="020B0503020204020204" pitchFamily="34" charset="-122"/>
                <a:ea typeface="微软雅黑" panose="020B0503020204020204" pitchFamily="34" charset="-122"/>
              </a:rPr>
              <a:t>了</a:t>
            </a:r>
            <a:r>
              <a:rPr lang="en-US" altLang="zh-CN" sz="1400">
                <a:latin typeface="微软雅黑" panose="020B0503020204020204" pitchFamily="34" charset="-122"/>
                <a:ea typeface="微软雅黑" panose="020B0503020204020204" pitchFamily="34" charset="-122"/>
              </a:rPr>
              <a:t>2.4</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endParaRPr lang="en-US" altLang="zh-CN" sz="14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cs typeface="+mn-cs"/>
              </a:rPr>
              <a:t>车龄</a:t>
            </a:r>
            <a:r>
              <a:rPr lang="en-US" altLang="zh-CN" sz="1400" dirty="0">
                <a:solidFill>
                  <a:schemeClr val="tx1"/>
                </a:solidFill>
                <a:latin typeface="微软雅黑" panose="020B0503020204020204" pitchFamily="34" charset="-122"/>
                <a:ea typeface="微软雅黑" panose="020B0503020204020204" pitchFamily="34" charset="-122"/>
                <a:cs typeface="+mn-cs"/>
              </a:rPr>
              <a:t>10</a:t>
            </a:r>
            <a:r>
              <a:rPr lang="zh-CN" altLang="en-US" sz="1400" dirty="0">
                <a:solidFill>
                  <a:schemeClr val="tx1"/>
                </a:solidFill>
                <a:latin typeface="微软雅黑" panose="020B0503020204020204" pitchFamily="34" charset="-122"/>
                <a:ea typeface="微软雅黑" panose="020B0503020204020204" pitchFamily="34" charset="-122"/>
                <a:cs typeface="+mn-cs"/>
              </a:rPr>
              <a:t>年以上的车型占</a:t>
            </a:r>
            <a:r>
              <a:rPr lang="zh-CN" altLang="en-US" sz="1400">
                <a:solidFill>
                  <a:schemeClr val="tx1"/>
                </a:solidFill>
                <a:latin typeface="微软雅黑" panose="020B0503020204020204" pitchFamily="34" charset="-122"/>
                <a:ea typeface="微软雅黑" panose="020B0503020204020204" pitchFamily="34" charset="-122"/>
                <a:cs typeface="+mn-cs"/>
              </a:rPr>
              <a:t>比为</a:t>
            </a:r>
            <a:r>
              <a:rPr lang="en-US" altLang="zh-CN" sz="1400">
                <a:latin typeface="微软雅黑" panose="020B0503020204020204" pitchFamily="34" charset="-122"/>
                <a:ea typeface="微软雅黑" panose="020B0503020204020204" pitchFamily="34" charset="-122"/>
              </a:rPr>
              <a:t>9.1</a:t>
            </a:r>
            <a:r>
              <a:rPr lang="en-US" altLang="zh-CN" sz="1400">
                <a:solidFill>
                  <a:schemeClr val="tx1"/>
                </a:solidFill>
                <a:latin typeface="微软雅黑" panose="020B0503020204020204" pitchFamily="34" charset="-122"/>
                <a:ea typeface="微软雅黑" panose="020B0503020204020204" pitchFamily="34" charset="-122"/>
                <a:cs typeface="+mn-cs"/>
              </a:rPr>
              <a:t>%</a:t>
            </a:r>
            <a:r>
              <a:rPr lang="zh-CN" altLang="en-US" sz="1400" dirty="0">
                <a:solidFill>
                  <a:schemeClr val="tx1"/>
                </a:solidFill>
                <a:latin typeface="微软雅黑" panose="020B0503020204020204" pitchFamily="34" charset="-122"/>
                <a:ea typeface="微软雅黑" panose="020B0503020204020204" pitchFamily="34" charset="-122"/>
                <a:cs typeface="+mn-cs"/>
              </a:rPr>
              <a:t>，较去年同期</a:t>
            </a:r>
            <a:r>
              <a:rPr lang="zh-CN" altLang="en-US" sz="1400">
                <a:solidFill>
                  <a:schemeClr val="tx1"/>
                </a:solidFill>
                <a:latin typeface="微软雅黑" panose="020B0503020204020204" pitchFamily="34" charset="-122"/>
                <a:ea typeface="微软雅黑" panose="020B0503020204020204" pitchFamily="34" charset="-122"/>
                <a:cs typeface="+mn-cs"/>
              </a:rPr>
              <a:t>减少了</a:t>
            </a:r>
            <a:r>
              <a:rPr lang="en-US" altLang="zh-CN" sz="1400">
                <a:solidFill>
                  <a:schemeClr val="tx1"/>
                </a:solidFill>
                <a:latin typeface="微软雅黑" panose="020B0503020204020204" pitchFamily="34" charset="-122"/>
                <a:ea typeface="微软雅黑" panose="020B0503020204020204" pitchFamily="34" charset="-122"/>
                <a:cs typeface="+mn-cs"/>
              </a:rPr>
              <a:t>1.4</a:t>
            </a:r>
            <a:r>
              <a:rPr lang="zh-CN" altLang="en-US" sz="1400">
                <a:solidFill>
                  <a:schemeClr val="tx1"/>
                </a:solidFill>
                <a:latin typeface="微软雅黑" panose="020B0503020204020204" pitchFamily="34" charset="-122"/>
                <a:ea typeface="微软雅黑" panose="020B0503020204020204" pitchFamily="34" charset="-122"/>
                <a:cs typeface="+mn-cs"/>
              </a:rPr>
              <a:t>个</a:t>
            </a:r>
            <a:r>
              <a:rPr lang="zh-CN" altLang="en-US" sz="1400" dirty="0">
                <a:solidFill>
                  <a:schemeClr val="tx1"/>
                </a:solidFill>
                <a:latin typeface="微软雅黑" panose="020B0503020204020204" pitchFamily="34" charset="-122"/>
                <a:ea typeface="微软雅黑" panose="020B0503020204020204" pitchFamily="34" charset="-122"/>
                <a:cs typeface="+mn-cs"/>
              </a:rPr>
              <a:t>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a:solidFill>
                  <a:schemeClr val="tx1"/>
                </a:solidFill>
              </a:rPr>
              <a:t>2023</a:t>
            </a:r>
            <a:r>
              <a:rPr lang="zh-CN" altLang="en-US" sz="2000" b="1" kern="0">
                <a:solidFill>
                  <a:schemeClr val="tx1"/>
                </a:solidFill>
              </a:rPr>
              <a:t>年</a:t>
            </a:r>
            <a:r>
              <a:rPr lang="en-US" altLang="zh-CN" sz="2000" b="1" kern="0">
                <a:solidFill>
                  <a:schemeClr val="tx1"/>
                </a:solidFill>
              </a:rPr>
              <a:t>1-7</a:t>
            </a:r>
            <a:r>
              <a:rPr lang="zh-CN" altLang="en-US" sz="2000" b="1" kern="0">
                <a:solidFill>
                  <a:schemeClr val="tx1"/>
                </a:solidFill>
              </a:rPr>
              <a:t>月</a:t>
            </a:r>
            <a:r>
              <a:rPr lang="zh-CN" altLang="en-US" sz="2000" b="1" kern="0" dirty="0">
                <a:solidFill>
                  <a:schemeClr val="tx1"/>
                </a:solidFill>
              </a:rPr>
              <a:t>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9615" y="4778359"/>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3" y="517760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9612" y="5576841"/>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00000000-0008-0000-0100-000082000000}"/>
              </a:ext>
            </a:extLst>
          </p:cNvPr>
          <p:cNvGrpSpPr/>
          <p:nvPr/>
        </p:nvGrpSpPr>
        <p:grpSpPr>
          <a:xfrm>
            <a:off x="392675" y="1224142"/>
            <a:ext cx="8217632" cy="3070497"/>
            <a:chOff x="0" y="0"/>
            <a:chExt cx="8301790" cy="2957431"/>
          </a:xfrm>
        </p:grpSpPr>
        <p:graphicFrame>
          <p:nvGraphicFramePr>
            <p:cNvPr id="13" name="图表 12">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42236" y="0"/>
            <a:ext cx="4059554"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0"/>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705331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722502"/>
            <a:ext cx="8896782" cy="1883272"/>
          </a:xfrm>
          <a:prstGeom prst="rect">
            <a:avLst/>
          </a:prstGeom>
          <a:noFill/>
        </p:spPr>
        <p:txBody>
          <a:bodyPr wrap="square" rtlCol="0">
            <a:spAutoFit/>
          </a:bodyPr>
          <a:lstStyle/>
          <a:p>
            <a:pPr algn="l">
              <a:lnSpc>
                <a:spcPct val="200000"/>
              </a:lnSpc>
            </a:pPr>
            <a:r>
              <a:rPr lang="en-US" altLang="zh-CN" sz="1200" dirty="0">
                <a:solidFill>
                  <a:schemeClr val="tx1"/>
                </a:solidFill>
                <a:latin typeface="微软雅黑" panose="020B0503020204020204" pitchFamily="34" charset="-122"/>
                <a:ea typeface="微软雅黑" panose="020B0503020204020204" pitchFamily="34" charset="-122"/>
                <a:cs typeface="+mn-cs"/>
              </a:rPr>
              <a:t>7</a:t>
            </a:r>
            <a:r>
              <a:rPr lang="zh-CN" altLang="en-US" sz="1200">
                <a:solidFill>
                  <a:schemeClr val="tx1"/>
                </a:solidFill>
                <a:latin typeface="微软雅黑" panose="020B0503020204020204" pitchFamily="34" charset="-122"/>
                <a:ea typeface="微软雅黑" panose="020B0503020204020204" pitchFamily="34" charset="-122"/>
                <a:cs typeface="+mn-cs"/>
              </a:rPr>
              <a:t>月</a:t>
            </a:r>
            <a:r>
              <a:rPr lang="zh-CN" altLang="en-US" sz="1200" dirty="0">
                <a:solidFill>
                  <a:schemeClr val="tx1"/>
                </a:solidFill>
                <a:latin typeface="微软雅黑" panose="020B0503020204020204" pitchFamily="34" charset="-122"/>
                <a:ea typeface="微软雅黑" panose="020B0503020204020204" pitchFamily="34" charset="-122"/>
                <a:cs typeface="+mn-cs"/>
              </a:rPr>
              <a:t>，二手车交易价格区间在</a:t>
            </a:r>
            <a:r>
              <a:rPr lang="en-US" altLang="zh-CN" sz="1200" dirty="0">
                <a:solidFill>
                  <a:schemeClr val="tx1"/>
                </a:solidFill>
                <a:latin typeface="微软雅黑" panose="020B0503020204020204" pitchFamily="34" charset="-122"/>
                <a:ea typeface="微软雅黑" panose="020B0503020204020204" pitchFamily="34" charset="-122"/>
                <a:cs typeface="+mn-cs"/>
              </a:rPr>
              <a:t>3</a:t>
            </a:r>
            <a:r>
              <a:rPr lang="zh-CN" altLang="en-US" sz="1200" dirty="0">
                <a:solidFill>
                  <a:schemeClr val="tx1"/>
                </a:solidFill>
                <a:latin typeface="微软雅黑" panose="020B0503020204020204" pitchFamily="34" charset="-122"/>
                <a:ea typeface="微软雅黑" panose="020B0503020204020204" pitchFamily="34" charset="-122"/>
                <a:cs typeface="+mn-cs"/>
              </a:rPr>
              <a:t>万元以下的车辆市场占比最大</a:t>
            </a:r>
            <a:r>
              <a:rPr lang="zh-CN" altLang="en-US" sz="1200">
                <a:solidFill>
                  <a:schemeClr val="tx1"/>
                </a:solidFill>
                <a:latin typeface="微软雅黑" panose="020B0503020204020204" pitchFamily="34" charset="-122"/>
                <a:ea typeface="微软雅黑" panose="020B0503020204020204" pitchFamily="34" charset="-122"/>
                <a:cs typeface="+mn-cs"/>
              </a:rPr>
              <a:t>，占</a:t>
            </a:r>
            <a:r>
              <a:rPr lang="en-US" altLang="zh-CN" sz="1200">
                <a:solidFill>
                  <a:schemeClr val="tx1"/>
                </a:solidFill>
                <a:latin typeface="微软雅黑" panose="020B0503020204020204" pitchFamily="34" charset="-122"/>
                <a:ea typeface="微软雅黑" panose="020B0503020204020204" pitchFamily="34" charset="-122"/>
                <a:cs typeface="+mn-cs"/>
              </a:rPr>
              <a:t>33.9%</a:t>
            </a:r>
            <a:r>
              <a:rPr lang="zh-CN" altLang="en-US" sz="1200" dirty="0">
                <a:solidFill>
                  <a:schemeClr val="tx1"/>
                </a:solidFill>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a:t>
            </a:r>
            <a:r>
              <a:rPr lang="zh-CN" altLang="en-US" sz="1200">
                <a:solidFill>
                  <a:schemeClr val="tx1"/>
                </a:solidFill>
                <a:latin typeface="微软雅黑" panose="020B0503020204020204" pitchFamily="34" charset="-122"/>
                <a:ea typeface="微软雅黑" panose="020B0503020204020204" pitchFamily="34" charset="-122"/>
                <a:cs typeface="+mn-cs"/>
              </a:rPr>
              <a:t>了</a:t>
            </a:r>
            <a:r>
              <a:rPr lang="en-US" altLang="zh-CN" sz="1200">
                <a:solidFill>
                  <a:schemeClr val="tx1"/>
                </a:solidFill>
                <a:latin typeface="微软雅黑" panose="020B0503020204020204" pitchFamily="34" charset="-122"/>
                <a:ea typeface="微软雅黑" panose="020B0503020204020204" pitchFamily="34" charset="-122"/>
                <a:cs typeface="+mn-cs"/>
              </a:rPr>
              <a:t>0.4</a:t>
            </a:r>
            <a:r>
              <a:rPr lang="zh-CN" altLang="en-US" sz="1200">
                <a:solidFill>
                  <a:schemeClr val="tx1"/>
                </a:solidFill>
                <a:latin typeface="微软雅黑" panose="020B0503020204020204" pitchFamily="34" charset="-122"/>
                <a:ea typeface="微软雅黑" panose="020B0503020204020204" pitchFamily="34" charset="-122"/>
                <a:cs typeface="+mn-cs"/>
              </a:rPr>
              <a:t>个</a:t>
            </a:r>
            <a:r>
              <a:rPr lang="zh-CN" altLang="en-US" sz="1200" dirty="0">
                <a:solidFill>
                  <a:schemeClr val="tx1"/>
                </a:solidFill>
                <a:latin typeface="微软雅黑" panose="020B0503020204020204" pitchFamily="34" charset="-122"/>
                <a:ea typeface="微软雅黑" panose="020B0503020204020204" pitchFamily="34" charset="-122"/>
                <a:cs typeface="+mn-cs"/>
              </a:rPr>
              <a:t>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a:t>
            </a:r>
            <a:r>
              <a:rPr lang="zh-CN" altLang="en-US" sz="1200">
                <a:latin typeface="微软雅黑" panose="020B0503020204020204" pitchFamily="34" charset="-122"/>
                <a:ea typeface="微软雅黑" panose="020B0503020204020204" pitchFamily="34" charset="-122"/>
              </a:rPr>
              <a:t>车辆占</a:t>
            </a:r>
            <a:r>
              <a:rPr lang="en-US" altLang="zh-CN" sz="1200">
                <a:latin typeface="微软雅黑" panose="020B0503020204020204" pitchFamily="34" charset="-122"/>
                <a:ea typeface="微软雅黑" panose="020B0503020204020204" pitchFamily="34" charset="-122"/>
              </a:rPr>
              <a:t>21.6%</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0.9</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 8-12</a:t>
            </a:r>
            <a:r>
              <a:rPr lang="zh-CN" altLang="en-US" sz="1200">
                <a:latin typeface="微软雅黑" panose="020B0503020204020204" pitchFamily="34" charset="-122"/>
                <a:ea typeface="微软雅黑" panose="020B0503020204020204" pitchFamily="34" charset="-122"/>
              </a:rPr>
              <a:t>万车辆占</a:t>
            </a:r>
            <a:r>
              <a:rPr lang="en-US" altLang="zh-CN" sz="1200">
                <a:latin typeface="微软雅黑" panose="020B0503020204020204" pitchFamily="34" charset="-122"/>
                <a:ea typeface="微软雅黑" panose="020B0503020204020204" pitchFamily="34" charset="-122"/>
              </a:rPr>
              <a:t>10.8% </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万的车辆占</a:t>
            </a:r>
            <a:r>
              <a:rPr lang="en-US" altLang="zh-CN" sz="1200">
                <a:latin typeface="微软雅黑" panose="020B0503020204020204" pitchFamily="34" charset="-122"/>
                <a:ea typeface="微软雅黑" panose="020B0503020204020204" pitchFamily="34" charset="-122"/>
              </a:rPr>
              <a:t>16.1%</a:t>
            </a:r>
            <a:r>
              <a:rPr lang="zh-CN" altLang="en-US" sz="1200">
                <a:latin typeface="微软雅黑" panose="020B0503020204020204" pitchFamily="34" charset="-122"/>
                <a:ea typeface="微软雅黑" panose="020B0503020204020204" pitchFamily="34" charset="-122"/>
              </a:rPr>
              <a:t>，环比增长了</a:t>
            </a:r>
            <a:r>
              <a:rPr lang="en-US" altLang="zh-CN" sz="1200">
                <a:latin typeface="微软雅黑" panose="020B0503020204020204" pitchFamily="34" charset="-122"/>
                <a:ea typeface="微软雅黑" panose="020B0503020204020204" pitchFamily="34" charset="-122"/>
              </a:rPr>
              <a:t>0.8</a:t>
            </a:r>
            <a:r>
              <a:rPr lang="zh-CN" altLang="en-US" sz="1200">
                <a:latin typeface="微软雅黑" panose="020B0503020204020204" pitchFamily="34" charset="-122"/>
                <a:ea typeface="微软雅黑" panose="020B0503020204020204" pitchFamily="34" charset="-122"/>
              </a:rPr>
              <a:t>个点。</a:t>
            </a:r>
            <a:r>
              <a:rPr lang="en-US" altLang="zh-CN" sz="1200">
                <a:latin typeface="微软雅黑" panose="020B0503020204020204" pitchFamily="34" charset="-122"/>
                <a:ea typeface="微软雅黑" panose="020B0503020204020204" pitchFamily="34" charset="-122"/>
              </a:rPr>
              <a:t>12-15</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a:t>
            </a:r>
            <a:r>
              <a:rPr lang="en-US" altLang="zh-CN" sz="1200">
                <a:latin typeface="微软雅黑" panose="020B0503020204020204" pitchFamily="34" charset="-122"/>
                <a:ea typeface="微软雅黑" panose="020B0503020204020204" pitchFamily="34" charset="-122"/>
              </a:rPr>
              <a:t>30</a:t>
            </a:r>
            <a:r>
              <a:rPr lang="zh-CN" altLang="en-US" sz="1200">
                <a:latin typeface="微软雅黑" panose="020B0503020204020204" pitchFamily="34" charset="-122"/>
                <a:ea typeface="微软雅黑" panose="020B0503020204020204" pitchFamily="34" charset="-122"/>
              </a:rPr>
              <a:t>万以上车辆分别增长了</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0.5</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个点</a:t>
            </a:r>
            <a:r>
              <a:rPr lang="zh-CN" altLang="en-US" sz="1200" b="1">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a:t>
            </a:r>
            <a:r>
              <a:rPr lang="zh-CN" altLang="en-US" sz="1200">
                <a:latin typeface="微软雅黑" panose="020B0503020204020204" pitchFamily="34" charset="-122"/>
                <a:ea typeface="微软雅黑" panose="020B0503020204020204" pitchFamily="34" charset="-122"/>
              </a:rPr>
              <a:t>看，</a:t>
            </a:r>
            <a:r>
              <a:rPr lang="en-US" altLang="zh-CN" sz="1200" dirty="0">
                <a:latin typeface="微软雅黑" panose="020B0503020204020204" pitchFamily="34" charset="-122"/>
                <a:ea typeface="微软雅黑" panose="020B0503020204020204" pitchFamily="34" charset="-122"/>
              </a:rPr>
              <a:t>7</a:t>
            </a:r>
            <a:r>
              <a:rPr lang="zh-CN" altLang="en-US" sz="1200">
                <a:latin typeface="微软雅黑" panose="020B0503020204020204" pitchFamily="34" charset="-122"/>
                <a:ea typeface="微软雅黑" panose="020B0503020204020204" pitchFamily="34" charset="-122"/>
              </a:rPr>
              <a:t>月份</a:t>
            </a:r>
            <a:r>
              <a:rPr lang="zh-CN" altLang="en-US" sz="1200" dirty="0">
                <a:latin typeface="微软雅黑" panose="020B0503020204020204" pitchFamily="34" charset="-122"/>
                <a:ea typeface="微软雅黑" panose="020B0503020204020204" pitchFamily="34" charset="-122"/>
              </a:rPr>
              <a:t>的二手车交易价格整体有所上</a:t>
            </a:r>
            <a:r>
              <a:rPr lang="zh-CN" altLang="en-US" sz="1200">
                <a:latin typeface="微软雅黑" panose="020B0503020204020204" pitchFamily="34" charset="-122"/>
                <a:ea typeface="微软雅黑" panose="020B0503020204020204" pitchFamily="34" charset="-122"/>
              </a:rPr>
              <a:t>移，</a:t>
            </a:r>
            <a:r>
              <a:rPr lang="en-US" altLang="zh-CN" sz="1200">
                <a:latin typeface="微软雅黑" panose="020B0503020204020204" pitchFamily="34" charset="-122"/>
                <a:ea typeface="微软雅黑" panose="020B0503020204020204" pitchFamily="34" charset="-122"/>
              </a:rPr>
              <a:t>5-8</a:t>
            </a:r>
            <a:r>
              <a:rPr lang="zh-CN" altLang="en-US" sz="1200">
                <a:latin typeface="微软雅黑" panose="020B0503020204020204" pitchFamily="34" charset="-122"/>
                <a:ea typeface="微软雅黑" panose="020B0503020204020204" pitchFamily="34" charset="-122"/>
              </a:rPr>
              <a:t>万、和</a:t>
            </a:r>
            <a:r>
              <a:rPr lang="en-US" altLang="zh-CN" sz="1200">
                <a:latin typeface="微软雅黑" panose="020B0503020204020204" pitchFamily="34" charset="-122"/>
                <a:ea typeface="微软雅黑" panose="020B0503020204020204" pitchFamily="34" charset="-122"/>
              </a:rPr>
              <a:t>12</a:t>
            </a:r>
            <a:r>
              <a:rPr lang="zh-CN" altLang="en-US" sz="1200">
                <a:latin typeface="微软雅黑" panose="020B0503020204020204" pitchFamily="34" charset="-122"/>
                <a:ea typeface="微软雅黑" panose="020B0503020204020204" pitchFamily="34" charset="-122"/>
              </a:rPr>
              <a:t>万元以上的各区间较上月均有小幅的增长，</a:t>
            </a: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万元以下，</a:t>
            </a:r>
            <a:r>
              <a:rPr lang="en-US" altLang="zh-CN" sz="1200">
                <a:latin typeface="微软雅黑" panose="020B0503020204020204" pitchFamily="34" charset="-122"/>
                <a:ea typeface="微软雅黑" panose="020B0503020204020204" pitchFamily="34" charset="-122"/>
              </a:rPr>
              <a:t>8-12</a:t>
            </a:r>
            <a:r>
              <a:rPr lang="zh-CN" altLang="en-US" sz="1200">
                <a:latin typeface="微软雅黑" panose="020B0503020204020204" pitchFamily="34" charset="-122"/>
                <a:ea typeface="微软雅黑" panose="020B0503020204020204" pitchFamily="34" charset="-122"/>
              </a:rPr>
              <a:t>万的占比较上月略有下降。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2" name="组合 11">
            <a:extLst>
              <a:ext uri="{FF2B5EF4-FFF2-40B4-BE49-F238E27FC236}">
                <a16:creationId xmlns:a16="http://schemas.microsoft.com/office/drawing/2014/main" id="{00000000-0008-0000-0100-00000C000000}"/>
              </a:ext>
            </a:extLst>
          </p:cNvPr>
          <p:cNvGrpSpPr/>
          <p:nvPr/>
        </p:nvGrpSpPr>
        <p:grpSpPr>
          <a:xfrm>
            <a:off x="286488" y="1270801"/>
            <a:ext cx="8480480" cy="3130077"/>
            <a:chOff x="0" y="0"/>
            <a:chExt cx="8511447" cy="2820307"/>
          </a:xfrm>
        </p:grpSpPr>
        <p:grpSp>
          <p:nvGrpSpPr>
            <p:cNvPr id="13" name="组合 12">
              <a:extLst>
                <a:ext uri="{FF2B5EF4-FFF2-40B4-BE49-F238E27FC236}">
                  <a16:creationId xmlns:a16="http://schemas.microsoft.com/office/drawing/2014/main" id="{00000000-0008-0000-0100-00000D000000}"/>
                </a:ext>
              </a:extLst>
            </p:cNvPr>
            <p:cNvGrpSpPr/>
            <p:nvPr/>
          </p:nvGrpSpPr>
          <p:grpSpPr>
            <a:xfrm>
              <a:off x="0" y="512536"/>
              <a:ext cx="8511447" cy="2307771"/>
              <a:chOff x="0" y="512536"/>
              <a:chExt cx="8504615" cy="3208021"/>
            </a:xfrm>
          </p:grpSpPr>
          <p:graphicFrame>
            <p:nvGraphicFramePr>
              <p:cNvPr id="24" name="图表 23">
                <a:extLst>
                  <a:ext uri="{FF2B5EF4-FFF2-40B4-BE49-F238E27FC236}">
                    <a16:creationId xmlns:a16="http://schemas.microsoft.com/office/drawing/2014/main" id="{00000000-0008-0000-0100-000011000000}"/>
                  </a:ext>
                </a:extLst>
              </p:cNvPr>
              <p:cNvGraphicFramePr>
                <a:graphicFrameLocks/>
              </p:cNvGraphicFramePr>
              <p:nvPr>
                <p:extLst>
                  <p:ext uri="{D42A27DB-BD31-4B8C-83A1-F6EECF244321}">
                    <p14:modId xmlns:p14="http://schemas.microsoft.com/office/powerpoint/2010/main" val="3980273438"/>
                  </p:ext>
                </p:extLst>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a:extLst>
                  <a:ext uri="{FF2B5EF4-FFF2-40B4-BE49-F238E27FC236}">
                    <a16:creationId xmlns:a16="http://schemas.microsoft.com/office/drawing/2014/main" id="{00000000-0008-0000-0100-000012000000}"/>
                  </a:ext>
                </a:extLst>
              </p:cNvPr>
              <p:cNvGraphicFramePr>
                <a:graphicFrameLocks/>
              </p:cNvGraphicFramePr>
              <p:nvPr>
                <p:extLst>
                  <p:ext uri="{D42A27DB-BD31-4B8C-83A1-F6EECF244321}">
                    <p14:modId xmlns:p14="http://schemas.microsoft.com/office/powerpoint/2010/main" val="3646837322"/>
                  </p:ext>
                </p:extLst>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5" name="组合 14">
              <a:extLst>
                <a:ext uri="{FF2B5EF4-FFF2-40B4-BE49-F238E27FC236}">
                  <a16:creationId xmlns:a16="http://schemas.microsoft.com/office/drawing/2014/main" id="{00000000-0008-0000-0100-00000E000000}"/>
                </a:ext>
              </a:extLst>
            </p:cNvPr>
            <p:cNvGrpSpPr/>
            <p:nvPr/>
          </p:nvGrpSpPr>
          <p:grpSpPr>
            <a:xfrm>
              <a:off x="715292" y="0"/>
              <a:ext cx="7080861" cy="400493"/>
              <a:chOff x="715292" y="0"/>
              <a:chExt cx="6592402" cy="400493"/>
            </a:xfrm>
          </p:grpSpPr>
          <p:sp>
            <p:nvSpPr>
              <p:cNvPr id="16" name="文本框 4">
                <a:extLst>
                  <a:ext uri="{FF2B5EF4-FFF2-40B4-BE49-F238E27FC236}">
                    <a16:creationId xmlns:a16="http://schemas.microsoft.com/office/drawing/2014/main" id="{00000000-0008-0000-0100-00000F000000}"/>
                  </a:ext>
                </a:extLst>
              </p:cNvPr>
              <p:cNvSpPr txBox="1"/>
              <p:nvPr/>
            </p:nvSpPr>
            <p:spPr>
              <a:xfrm>
                <a:off x="715292"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2023年7月价格区间分布</a:t>
                </a:r>
              </a:p>
            </p:txBody>
          </p:sp>
          <p:sp>
            <p:nvSpPr>
              <p:cNvPr id="17" name="文本框 17">
                <a:extLst>
                  <a:ext uri="{FF2B5EF4-FFF2-40B4-BE49-F238E27FC236}">
                    <a16:creationId xmlns:a16="http://schemas.microsoft.com/office/drawing/2014/main" id="{00000000-0008-0000-0100-000010000000}"/>
                  </a:ext>
                </a:extLst>
              </p:cNvPr>
              <p:cNvSpPr txBox="1"/>
              <p:nvPr/>
            </p:nvSpPr>
            <p:spPr>
              <a:xfrm>
                <a:off x="4721729" y="0"/>
                <a:ext cx="2585965" cy="40049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2023年6月价格区间分布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7</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195431" y="3516143"/>
            <a:ext cx="8753137" cy="3214663"/>
          </a:xfrm>
          <a:prstGeom prst="rect">
            <a:avLst/>
          </a:prstGeom>
          <a:noFill/>
        </p:spPr>
        <p:txBody>
          <a:bodyPr wrap="square" rtlCol="0">
            <a:spAutoFit/>
          </a:bodyPr>
          <a:lstStyle/>
          <a:p>
            <a:pPr indent="266700">
              <a:lnSpc>
                <a:spcPct val="150000"/>
              </a:lnSpc>
            </a:pPr>
            <a:r>
              <a:rPr lang="en-US" altLang="zh-CN" sz="1050" dirty="0">
                <a:latin typeface="微软雅黑" panose="020B0503020204020204" pitchFamily="34" charset="-122"/>
                <a:ea typeface="微软雅黑" panose="020B0503020204020204" pitchFamily="34" charset="-122"/>
              </a:rPr>
              <a:t>2023</a:t>
            </a:r>
            <a:r>
              <a:rPr lang="zh-CN" altLang="en-US" sz="1050" dirty="0">
                <a:latin typeface="微软雅黑" panose="020B0503020204020204" pitchFamily="34" charset="-122"/>
                <a:ea typeface="微软雅黑" panose="020B0503020204020204" pitchFamily="34" charset="-122"/>
              </a:rPr>
              <a:t>年</a:t>
            </a:r>
            <a:r>
              <a:rPr lang="en-US" altLang="zh-CN" sz="1050" dirty="0">
                <a:latin typeface="微软雅黑" panose="020B0503020204020204" pitchFamily="34" charset="-122"/>
                <a:ea typeface="微软雅黑" panose="020B0503020204020204" pitchFamily="34" charset="-122"/>
              </a:rPr>
              <a:t>7</a:t>
            </a:r>
            <a:r>
              <a:rPr lang="zh-CN" altLang="en-US" sz="1050" dirty="0">
                <a:latin typeface="微软雅黑" panose="020B0503020204020204" pitchFamily="34" charset="-122"/>
                <a:ea typeface="微软雅黑" panose="020B0503020204020204" pitchFamily="34" charset="-122"/>
              </a:rPr>
              <a:t>月，全国六大区中仅中南地区环比</a:t>
            </a:r>
            <a:r>
              <a:rPr lang="en-US" altLang="zh-CN" sz="1050" dirty="0">
                <a:latin typeface="微软雅黑" panose="020B0503020204020204" pitchFamily="34" charset="-122"/>
                <a:ea typeface="微软雅黑" panose="020B0503020204020204" pitchFamily="34" charset="-122"/>
              </a:rPr>
              <a:t>6</a:t>
            </a:r>
            <a:r>
              <a:rPr lang="zh-CN" altLang="en-US" sz="1050" dirty="0">
                <a:latin typeface="微软雅黑" panose="020B0503020204020204" pitchFamily="34" charset="-122"/>
                <a:ea typeface="微软雅黑" panose="020B0503020204020204" pitchFamily="34" charset="-122"/>
              </a:rPr>
              <a:t>月有所下降，其他各区域均有不同程度的增长。</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华东地区环比出现小幅增长，二手车交易量为</a:t>
            </a:r>
            <a:r>
              <a:rPr lang="en-US" altLang="zh-CN" sz="1050" dirty="0">
                <a:latin typeface="微软雅黑" panose="020B0503020204020204" pitchFamily="34" charset="-122"/>
                <a:ea typeface="微软雅黑" panose="020B0503020204020204" pitchFamily="34" charset="-122"/>
              </a:rPr>
              <a:t>44.96</a:t>
            </a:r>
            <a:r>
              <a:rPr lang="zh-CN" altLang="en-US" sz="1050" dirty="0">
                <a:latin typeface="微软雅黑" panose="020B0503020204020204" pitchFamily="34" charset="-122"/>
                <a:ea typeface="微软雅黑" panose="020B0503020204020204" pitchFamily="34" charset="-122"/>
              </a:rPr>
              <a:t>万辆，环比增长了</a:t>
            </a:r>
            <a:r>
              <a:rPr lang="en-US" altLang="zh-CN" sz="1050" dirty="0">
                <a:latin typeface="微软雅黑" panose="020B0503020204020204" pitchFamily="34" charset="-122"/>
                <a:ea typeface="微软雅黑" panose="020B0503020204020204" pitchFamily="34" charset="-122"/>
              </a:rPr>
              <a:t>1.7</a:t>
            </a:r>
            <a:r>
              <a:rPr lang="zh-CN" altLang="en-US" sz="1050" dirty="0">
                <a:latin typeface="微软雅黑" panose="020B0503020204020204" pitchFamily="34" charset="-122"/>
                <a:ea typeface="微软雅黑" panose="020B0503020204020204" pitchFamily="34" charset="-122"/>
              </a:rPr>
              <a:t>个点，交易量增加了</a:t>
            </a:r>
            <a:r>
              <a:rPr lang="en-US" altLang="zh-CN" sz="1050" dirty="0">
                <a:latin typeface="微软雅黑" panose="020B0503020204020204" pitchFamily="34" charset="-122"/>
                <a:ea typeface="微软雅黑" panose="020B0503020204020204" pitchFamily="34" charset="-122"/>
              </a:rPr>
              <a:t>0.8</a:t>
            </a:r>
            <a:r>
              <a:rPr lang="zh-CN" altLang="en-US" sz="1050" dirty="0">
                <a:latin typeface="微软雅黑" panose="020B0503020204020204" pitchFamily="34" charset="-122"/>
                <a:ea typeface="微软雅黑" panose="020B0503020204020204" pitchFamily="34" charset="-122"/>
              </a:rPr>
              <a:t>万辆，本月江西、山东两个省份表现突出，环比增速均超过</a:t>
            </a:r>
            <a:r>
              <a:rPr lang="en-US" altLang="zh-CN" sz="1050" dirty="0">
                <a:latin typeface="微软雅黑" panose="020B0503020204020204" pitchFamily="34" charset="-122"/>
                <a:ea typeface="微软雅黑" panose="020B0503020204020204" pitchFamily="34" charset="-122"/>
              </a:rPr>
              <a:t>10%</a:t>
            </a:r>
            <a:r>
              <a:rPr lang="zh-CN" altLang="en-US" sz="1050" dirty="0">
                <a:latin typeface="微软雅黑" panose="020B0503020204020204" pitchFamily="34" charset="-122"/>
                <a:ea typeface="微软雅黑" panose="020B0503020204020204" pitchFamily="34" charset="-122"/>
              </a:rPr>
              <a:t>，江苏省较上月小幅增长了</a:t>
            </a:r>
            <a:r>
              <a:rPr lang="en-US" altLang="zh-CN" sz="1050" dirty="0">
                <a:latin typeface="微软雅黑" panose="020B0503020204020204" pitchFamily="34" charset="-122"/>
                <a:ea typeface="微软雅黑" panose="020B0503020204020204" pitchFamily="34" charset="-122"/>
              </a:rPr>
              <a:t>3.3%</a:t>
            </a:r>
            <a:r>
              <a:rPr lang="zh-CN" altLang="en-US" sz="1050" dirty="0">
                <a:latin typeface="微软雅黑" panose="020B0503020204020204" pitchFamily="34" charset="-122"/>
                <a:ea typeface="微软雅黑" panose="020B0503020204020204" pitchFamily="34" charset="-122"/>
              </a:rPr>
              <a:t>。另外上海、安徽出现了较明显下降，上海环比上月下降了</a:t>
            </a:r>
            <a:r>
              <a:rPr lang="en-US" altLang="zh-CN" sz="1050" dirty="0">
                <a:latin typeface="微软雅黑" panose="020B0503020204020204" pitchFamily="34" charset="-122"/>
                <a:ea typeface="微软雅黑" panose="020B0503020204020204" pitchFamily="34" charset="-122"/>
              </a:rPr>
              <a:t>14.2%</a:t>
            </a:r>
            <a:r>
              <a:rPr lang="zh-CN" altLang="en-US" sz="1050" dirty="0">
                <a:latin typeface="微软雅黑" panose="020B0503020204020204" pitchFamily="34" charset="-122"/>
                <a:ea typeface="微软雅黑" panose="020B0503020204020204" pitchFamily="34" charset="-122"/>
              </a:rPr>
              <a:t>，安徽环比下降了</a:t>
            </a:r>
            <a:r>
              <a:rPr lang="en-US" altLang="zh-CN" sz="1050" dirty="0">
                <a:latin typeface="微软雅黑" panose="020B0503020204020204" pitchFamily="34" charset="-122"/>
                <a:ea typeface="微软雅黑" panose="020B0503020204020204" pitchFamily="34" charset="-122"/>
              </a:rPr>
              <a:t>6%</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中南地区是本月六大区中唯一下降的，二手车交易量为</a:t>
            </a:r>
            <a:r>
              <a:rPr lang="en-US" altLang="zh-CN" sz="1050" dirty="0">
                <a:latin typeface="微软雅黑" panose="020B0503020204020204" pitchFamily="34" charset="-122"/>
                <a:ea typeface="微软雅黑" panose="020B0503020204020204" pitchFamily="34" charset="-122"/>
              </a:rPr>
              <a:t>46.07</a:t>
            </a:r>
            <a:r>
              <a:rPr lang="zh-CN" altLang="en-US" sz="1050" dirty="0">
                <a:latin typeface="微软雅黑" panose="020B0503020204020204" pitchFamily="34" charset="-122"/>
                <a:ea typeface="微软雅黑" panose="020B0503020204020204" pitchFamily="34" charset="-122"/>
              </a:rPr>
              <a:t>万辆，环比下降</a:t>
            </a:r>
            <a:r>
              <a:rPr lang="en-US" altLang="zh-CN" sz="1050" dirty="0">
                <a:latin typeface="微软雅黑" panose="020B0503020204020204" pitchFamily="34" charset="-122"/>
                <a:ea typeface="微软雅黑" panose="020B0503020204020204" pitchFamily="34" charset="-122"/>
              </a:rPr>
              <a:t>1.5%</a:t>
            </a:r>
            <a:r>
              <a:rPr lang="zh-CN" altLang="en-US" sz="1050" dirty="0">
                <a:latin typeface="微软雅黑" panose="020B0503020204020204" pitchFamily="34" charset="-122"/>
                <a:ea typeface="微软雅黑" panose="020B0503020204020204" pitchFamily="34" charset="-122"/>
              </a:rPr>
              <a:t>，交易量减少了</a:t>
            </a:r>
            <a:r>
              <a:rPr lang="en-US" altLang="zh-CN" sz="1050" dirty="0">
                <a:latin typeface="微软雅黑" panose="020B0503020204020204" pitchFamily="34" charset="-122"/>
                <a:ea typeface="微软雅黑" panose="020B0503020204020204" pitchFamily="34" charset="-122"/>
              </a:rPr>
              <a:t>0.7</a:t>
            </a:r>
            <a:r>
              <a:rPr lang="zh-CN" altLang="en-US" sz="1050" dirty="0">
                <a:latin typeface="微软雅黑" panose="020B0503020204020204" pitchFamily="34" charset="-122"/>
                <a:ea typeface="微软雅黑" panose="020B0503020204020204" pitchFamily="34" charset="-122"/>
              </a:rPr>
              <a:t>万辆。下降比较明显的是海南、湖北两省，环比分别下降了</a:t>
            </a:r>
            <a:r>
              <a:rPr lang="en-US" altLang="zh-CN" sz="1050" dirty="0">
                <a:latin typeface="微软雅黑" panose="020B0503020204020204" pitchFamily="34" charset="-122"/>
                <a:ea typeface="微软雅黑" panose="020B0503020204020204" pitchFamily="34" charset="-122"/>
              </a:rPr>
              <a:t>6.5%</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5.2%</a:t>
            </a:r>
            <a:r>
              <a:rPr lang="zh-CN" altLang="en-US" sz="1050" dirty="0">
                <a:latin typeface="微软雅黑" panose="020B0503020204020204" pitchFamily="34" charset="-122"/>
                <a:ea typeface="微软雅黑" panose="020B0503020204020204" pitchFamily="34" charset="-122"/>
              </a:rPr>
              <a:t>。广东、广西本月也出现了小幅下降，环比分别下降了</a:t>
            </a:r>
            <a:r>
              <a:rPr lang="en-US" altLang="zh-CN" sz="1050" dirty="0">
                <a:latin typeface="微软雅黑" panose="020B0503020204020204" pitchFamily="34" charset="-122"/>
                <a:ea typeface="微软雅黑" panose="020B0503020204020204" pitchFamily="34" charset="-122"/>
              </a:rPr>
              <a:t>2.1%</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1.8%</a:t>
            </a:r>
            <a:r>
              <a:rPr lang="zh-CN" altLang="en-US" sz="1050" dirty="0">
                <a:latin typeface="微软雅黑" panose="020B0503020204020204" pitchFamily="34" charset="-122"/>
                <a:ea typeface="微软雅黑" panose="020B0503020204020204" pitchFamily="34" charset="-122"/>
              </a:rPr>
              <a:t>。河南、湖南较上月略有小幅增长。</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华北地区二手车交易量为</a:t>
            </a:r>
            <a:r>
              <a:rPr lang="en-US" altLang="zh-CN" sz="1050" dirty="0">
                <a:latin typeface="微软雅黑" panose="020B0503020204020204" pitchFamily="34" charset="-122"/>
                <a:ea typeface="微软雅黑" panose="020B0503020204020204" pitchFamily="34" charset="-122"/>
              </a:rPr>
              <a:t>21.53</a:t>
            </a:r>
            <a:r>
              <a:rPr lang="zh-CN" altLang="en-US" sz="1050" dirty="0">
                <a:latin typeface="微软雅黑" panose="020B0503020204020204" pitchFamily="34" charset="-122"/>
                <a:ea typeface="微软雅黑" panose="020B0503020204020204" pitchFamily="34" charset="-122"/>
              </a:rPr>
              <a:t>万辆，环比增长</a:t>
            </a:r>
            <a:r>
              <a:rPr lang="en-US" altLang="zh-CN" sz="1050" dirty="0">
                <a:latin typeface="微软雅黑" panose="020B0503020204020204" pitchFamily="34" charset="-122"/>
                <a:ea typeface="微软雅黑" panose="020B0503020204020204" pitchFamily="34" charset="-122"/>
              </a:rPr>
              <a:t>2.7%</a:t>
            </a:r>
            <a:r>
              <a:rPr lang="zh-CN" altLang="en-US" sz="1050" dirty="0">
                <a:latin typeface="微软雅黑" panose="020B0503020204020204" pitchFamily="34" charset="-122"/>
                <a:ea typeface="微软雅黑" panose="020B0503020204020204" pitchFamily="34" charset="-122"/>
              </a:rPr>
              <a:t>。北京、内蒙古较上月增速较</a:t>
            </a:r>
            <a:r>
              <a:rPr lang="zh-CN" altLang="en-US" sz="1050">
                <a:latin typeface="微软雅黑" panose="020B0503020204020204" pitchFamily="34" charset="-122"/>
                <a:ea typeface="微软雅黑" panose="020B0503020204020204" pitchFamily="34" charset="-122"/>
              </a:rPr>
              <a:t>快，增长</a:t>
            </a:r>
            <a:r>
              <a:rPr lang="zh-CN" altLang="en-US" sz="1050" dirty="0">
                <a:latin typeface="微软雅黑" panose="020B0503020204020204" pitchFamily="34" charset="-122"/>
                <a:ea typeface="微软雅黑" panose="020B0503020204020204" pitchFamily="34" charset="-122"/>
              </a:rPr>
              <a:t>了</a:t>
            </a:r>
            <a:r>
              <a:rPr lang="en-US" altLang="zh-CN" sz="1050" dirty="0">
                <a:latin typeface="微软雅黑" panose="020B0503020204020204" pitchFamily="34" charset="-122"/>
                <a:ea typeface="微软雅黑" panose="020B0503020204020204" pitchFamily="34" charset="-122"/>
              </a:rPr>
              <a:t>5.6%</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6.6%</a:t>
            </a:r>
            <a:r>
              <a:rPr lang="zh-CN" altLang="en-US" sz="1050" dirty="0">
                <a:latin typeface="微软雅黑" panose="020B0503020204020204" pitchFamily="34" charset="-122"/>
                <a:ea typeface="微软雅黑" panose="020B0503020204020204" pitchFamily="34" charset="-122"/>
              </a:rPr>
              <a:t>。天津、河北两省略有小幅的增长，山西本月下降了</a:t>
            </a:r>
            <a:r>
              <a:rPr lang="en-US" altLang="zh-CN" sz="1050" dirty="0">
                <a:latin typeface="微软雅黑" panose="020B0503020204020204" pitchFamily="34" charset="-122"/>
                <a:ea typeface="微软雅黑" panose="020B0503020204020204" pitchFamily="34" charset="-122"/>
              </a:rPr>
              <a:t>0.8%</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西南地区本月共交易了</a:t>
            </a:r>
            <a:r>
              <a:rPr lang="en-US" altLang="zh-CN" sz="1050" dirty="0">
                <a:latin typeface="微软雅黑" panose="020B0503020204020204" pitchFamily="34" charset="-122"/>
                <a:ea typeface="微软雅黑" panose="020B0503020204020204" pitchFamily="34" charset="-122"/>
              </a:rPr>
              <a:t>21.65</a:t>
            </a:r>
            <a:r>
              <a:rPr lang="zh-CN" altLang="en-US" sz="1050" dirty="0">
                <a:latin typeface="微软雅黑" panose="020B0503020204020204" pitchFamily="34" charset="-122"/>
                <a:ea typeface="微软雅黑" panose="020B0503020204020204" pitchFamily="34" charset="-122"/>
              </a:rPr>
              <a:t>万辆，环比增涨了</a:t>
            </a:r>
            <a:r>
              <a:rPr lang="en-US" altLang="zh-CN" sz="1050" dirty="0">
                <a:latin typeface="微软雅黑" panose="020B0503020204020204" pitchFamily="34" charset="-122"/>
                <a:ea typeface="微软雅黑" panose="020B0503020204020204" pitchFamily="34" charset="-122"/>
              </a:rPr>
              <a:t>8.2%</a:t>
            </a:r>
            <a:r>
              <a:rPr lang="zh-CN" altLang="en-US" sz="1050" dirty="0">
                <a:latin typeface="微软雅黑" panose="020B0503020204020204" pitchFamily="34" charset="-122"/>
                <a:ea typeface="微软雅黑" panose="020B0503020204020204" pitchFamily="34" charset="-122"/>
              </a:rPr>
              <a:t>，较上月增加了近</a:t>
            </a:r>
            <a:r>
              <a:rPr lang="en-US" altLang="zh-CN" sz="1050" dirty="0">
                <a:latin typeface="微软雅黑" panose="020B0503020204020204" pitchFamily="34" charset="-122"/>
                <a:ea typeface="微软雅黑" panose="020B0503020204020204" pitchFamily="34" charset="-122"/>
              </a:rPr>
              <a:t>2</a:t>
            </a:r>
            <a:r>
              <a:rPr lang="zh-CN" altLang="en-US" sz="1050" dirty="0">
                <a:latin typeface="微软雅黑" panose="020B0503020204020204" pitchFamily="34" charset="-122"/>
                <a:ea typeface="微软雅黑" panose="020B0503020204020204" pitchFamily="34" charset="-122"/>
              </a:rPr>
              <a:t>万辆。本月变化最明显的是四川和西藏，四川本月表现优异，较上月增长了</a:t>
            </a:r>
            <a:r>
              <a:rPr lang="en-US" altLang="zh-CN" sz="1050" dirty="0">
                <a:latin typeface="微软雅黑" panose="020B0503020204020204" pitchFamily="34" charset="-122"/>
                <a:ea typeface="微软雅黑" panose="020B0503020204020204" pitchFamily="34" charset="-122"/>
              </a:rPr>
              <a:t>16.3%</a:t>
            </a:r>
            <a:r>
              <a:rPr lang="zh-CN" altLang="en-US" sz="1050" dirty="0">
                <a:latin typeface="微软雅黑" panose="020B0503020204020204" pitchFamily="34" charset="-122"/>
                <a:ea typeface="微软雅黑" panose="020B0503020204020204" pitchFamily="34" charset="-122"/>
              </a:rPr>
              <a:t>。西藏本月出现较明显下降，环比下降了</a:t>
            </a:r>
            <a:r>
              <a:rPr lang="en-US" altLang="zh-CN" sz="1050" dirty="0">
                <a:latin typeface="微软雅黑" panose="020B0503020204020204" pitchFamily="34" charset="-122"/>
                <a:ea typeface="微软雅黑" panose="020B0503020204020204" pitchFamily="34" charset="-122"/>
              </a:rPr>
              <a:t>19.9%</a:t>
            </a:r>
            <a:r>
              <a:rPr lang="zh-CN" altLang="en-US" sz="1050" dirty="0">
                <a:latin typeface="微软雅黑" panose="020B0503020204020204" pitchFamily="34" charset="-122"/>
                <a:ea typeface="微软雅黑" panose="020B0503020204020204" pitchFamily="34" charset="-122"/>
              </a:rPr>
              <a:t>。云南、重庆环比分别增长了</a:t>
            </a:r>
            <a:r>
              <a:rPr lang="en-US" altLang="zh-CN" sz="1050" dirty="0">
                <a:latin typeface="微软雅黑" panose="020B0503020204020204" pitchFamily="34" charset="-122"/>
                <a:ea typeface="微软雅黑" panose="020B0503020204020204" pitchFamily="34" charset="-122"/>
              </a:rPr>
              <a:t>6.9%</a:t>
            </a:r>
            <a:r>
              <a:rPr lang="zh-CN" altLang="en-US" sz="1050" dirty="0">
                <a:latin typeface="微软雅黑" panose="020B0503020204020204" pitchFamily="34" charset="-122"/>
                <a:ea typeface="微软雅黑" panose="020B0503020204020204" pitchFamily="34" charset="-122"/>
              </a:rPr>
              <a:t>、</a:t>
            </a:r>
            <a:r>
              <a:rPr lang="en-US" altLang="zh-CN" sz="1050" dirty="0">
                <a:latin typeface="微软雅黑" panose="020B0503020204020204" pitchFamily="34" charset="-122"/>
                <a:ea typeface="微软雅黑" panose="020B0503020204020204" pitchFamily="34" charset="-122"/>
              </a:rPr>
              <a:t>1.3%</a:t>
            </a:r>
            <a:r>
              <a:rPr lang="zh-CN" altLang="en-US" sz="1050" dirty="0">
                <a:latin typeface="微软雅黑" panose="020B0503020204020204" pitchFamily="34" charset="-122"/>
                <a:ea typeface="微软雅黑" panose="020B0503020204020204" pitchFamily="34" charset="-122"/>
              </a:rPr>
              <a:t>。贵州本月小幅下降了</a:t>
            </a:r>
            <a:r>
              <a:rPr lang="en-US" altLang="zh-CN" sz="1050" dirty="0">
                <a:latin typeface="微软雅黑" panose="020B0503020204020204" pitchFamily="34" charset="-122"/>
                <a:ea typeface="微软雅黑" panose="020B0503020204020204" pitchFamily="34" charset="-122"/>
              </a:rPr>
              <a:t>2.1%</a:t>
            </a:r>
            <a:r>
              <a:rPr lang="zh-CN" altLang="en-US" sz="1050" dirty="0">
                <a:latin typeface="微软雅黑" panose="020B0503020204020204" pitchFamily="34" charset="-122"/>
                <a:ea typeface="微软雅黑" panose="020B0503020204020204" pitchFamily="34" charset="-122"/>
              </a:rPr>
              <a:t>。</a:t>
            </a:r>
          </a:p>
          <a:p>
            <a:pPr indent="266700">
              <a:lnSpc>
                <a:spcPct val="150000"/>
              </a:lnSpc>
            </a:pPr>
            <a:r>
              <a:rPr lang="zh-CN" altLang="en-US" sz="1050" dirty="0">
                <a:latin typeface="微软雅黑" panose="020B0503020204020204" pitchFamily="34" charset="-122"/>
                <a:ea typeface="微软雅黑" panose="020B0503020204020204" pitchFamily="34" charset="-122"/>
              </a:rPr>
              <a:t>东北地区本月持续回升，环比增长</a:t>
            </a:r>
            <a:r>
              <a:rPr lang="en-US" altLang="zh-CN" sz="1050" dirty="0">
                <a:latin typeface="微软雅黑" panose="020B0503020204020204" pitchFamily="34" charset="-122"/>
                <a:ea typeface="微软雅黑" panose="020B0503020204020204" pitchFamily="34" charset="-122"/>
              </a:rPr>
              <a:t>1.5%</a:t>
            </a:r>
            <a:r>
              <a:rPr lang="zh-CN" altLang="en-US" sz="1050" dirty="0">
                <a:latin typeface="微软雅黑" panose="020B0503020204020204" pitchFamily="34" charset="-122"/>
                <a:ea typeface="微软雅黑" panose="020B0503020204020204" pitchFamily="34" charset="-122"/>
              </a:rPr>
              <a:t>，二手车交易量为</a:t>
            </a:r>
            <a:r>
              <a:rPr lang="en-US" altLang="zh-CN" sz="1050" dirty="0">
                <a:latin typeface="微软雅黑" panose="020B0503020204020204" pitchFamily="34" charset="-122"/>
                <a:ea typeface="微软雅黑" panose="020B0503020204020204" pitchFamily="34" charset="-122"/>
              </a:rPr>
              <a:t>11.13</a:t>
            </a:r>
            <a:r>
              <a:rPr lang="zh-CN" altLang="en-US" sz="1050" dirty="0">
                <a:latin typeface="微软雅黑" panose="020B0503020204020204" pitchFamily="34" charset="-122"/>
                <a:ea typeface="微软雅黑" panose="020B0503020204020204" pitchFamily="34" charset="-122"/>
              </a:rPr>
              <a:t>万辆。吉林、黑龙江本月均有小幅的增长，吉林省环比增长了</a:t>
            </a:r>
            <a:r>
              <a:rPr lang="en-US" altLang="zh-CN" sz="1050" dirty="0">
                <a:latin typeface="微软雅黑" panose="020B0503020204020204" pitchFamily="34" charset="-122"/>
                <a:ea typeface="微软雅黑" panose="020B0503020204020204" pitchFamily="34" charset="-122"/>
              </a:rPr>
              <a:t>5.8%</a:t>
            </a:r>
            <a:r>
              <a:rPr lang="zh-CN" altLang="en-US" sz="1050" dirty="0">
                <a:latin typeface="微软雅黑" panose="020B0503020204020204" pitchFamily="34" charset="-122"/>
                <a:ea typeface="微软雅黑" panose="020B0503020204020204" pitchFamily="34" charset="-122"/>
              </a:rPr>
              <a:t>，黑龙江小幅增长了</a:t>
            </a:r>
            <a:r>
              <a:rPr lang="en-US" altLang="zh-CN" sz="1050" dirty="0">
                <a:latin typeface="微软雅黑" panose="020B0503020204020204" pitchFamily="34" charset="-122"/>
                <a:ea typeface="微软雅黑" panose="020B0503020204020204" pitchFamily="34" charset="-122"/>
              </a:rPr>
              <a:t>1.6%</a:t>
            </a:r>
            <a:r>
              <a:rPr lang="zh-CN" altLang="en-US" sz="1050" dirty="0">
                <a:latin typeface="微软雅黑" panose="020B0503020204020204" pitchFamily="34" charset="-122"/>
                <a:ea typeface="微软雅黑" panose="020B0503020204020204" pitchFamily="34" charset="-122"/>
              </a:rPr>
              <a:t>。辽宁本月出现小幅下降，较上月下降了</a:t>
            </a:r>
            <a:r>
              <a:rPr lang="en-US" altLang="zh-CN" sz="1050" dirty="0">
                <a:latin typeface="微软雅黑" panose="020B0503020204020204" pitchFamily="34" charset="-122"/>
                <a:ea typeface="微软雅黑" panose="020B0503020204020204" pitchFamily="34" charset="-122"/>
              </a:rPr>
              <a:t>1.7%</a:t>
            </a:r>
            <a:r>
              <a:rPr lang="zh-CN" altLang="en-US" sz="1050" dirty="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a:p>
            <a:pPr indent="266700">
              <a:lnSpc>
                <a:spcPct val="150000"/>
              </a:lnSpc>
            </a:pPr>
            <a:r>
              <a:rPr lang="zh-CN" altLang="en-US" sz="1050" dirty="0">
                <a:latin typeface="微软雅黑" panose="020B0503020204020204" pitchFamily="34" charset="-122"/>
                <a:ea typeface="微软雅黑" panose="020B0503020204020204" pitchFamily="34" charset="-122"/>
              </a:rPr>
              <a:t>西北地区是本月表现最好的区域，环比增长了</a:t>
            </a:r>
            <a:r>
              <a:rPr lang="en-US" altLang="zh-CN" sz="1050" dirty="0">
                <a:latin typeface="微软雅黑" panose="020B0503020204020204" pitchFamily="34" charset="-122"/>
                <a:ea typeface="微软雅黑" panose="020B0503020204020204" pitchFamily="34" charset="-122"/>
              </a:rPr>
              <a:t>17.2%</a:t>
            </a:r>
            <a:r>
              <a:rPr lang="zh-CN" altLang="en-US" sz="1050" dirty="0">
                <a:latin typeface="微软雅黑" panose="020B0503020204020204" pitchFamily="34" charset="-122"/>
                <a:ea typeface="微软雅黑" panose="020B0503020204020204" pitchFamily="34" charset="-122"/>
              </a:rPr>
              <a:t>，二手车交易量</a:t>
            </a:r>
            <a:r>
              <a:rPr lang="en-US" altLang="zh-CN" sz="1050" dirty="0">
                <a:latin typeface="微软雅黑" panose="020B0503020204020204" pitchFamily="34" charset="-122"/>
                <a:ea typeface="微软雅黑" panose="020B0503020204020204" pitchFamily="34" charset="-122"/>
              </a:rPr>
              <a:t>7.38</a:t>
            </a:r>
            <a:r>
              <a:rPr lang="zh-CN" altLang="en-US" sz="1050" dirty="0">
                <a:latin typeface="微软雅黑" panose="020B0503020204020204" pitchFamily="34" charset="-122"/>
                <a:ea typeface="微软雅黑" panose="020B0503020204020204" pitchFamily="34" charset="-122"/>
              </a:rPr>
              <a:t>万辆，较上月增长了</a:t>
            </a:r>
            <a:r>
              <a:rPr lang="en-US" altLang="zh-CN" sz="1050" dirty="0">
                <a:latin typeface="微软雅黑" panose="020B0503020204020204" pitchFamily="34" charset="-122"/>
                <a:ea typeface="微软雅黑" panose="020B0503020204020204" pitchFamily="34" charset="-122"/>
              </a:rPr>
              <a:t>1.1</a:t>
            </a:r>
            <a:r>
              <a:rPr lang="zh-CN" altLang="en-US" sz="1050" dirty="0">
                <a:latin typeface="微软雅黑" panose="020B0503020204020204" pitchFamily="34" charset="-122"/>
                <a:ea typeface="微软雅黑" panose="020B0503020204020204" pitchFamily="34" charset="-122"/>
              </a:rPr>
              <a:t>万辆。本月青海、新疆、陕西、宁夏都出现了较为明显增长。</a:t>
            </a:r>
          </a:p>
        </p:txBody>
      </p:sp>
      <p:graphicFrame>
        <p:nvGraphicFramePr>
          <p:cNvPr id="105" name="图表 104">
            <a:extLst>
              <a:ext uri="{FF2B5EF4-FFF2-40B4-BE49-F238E27FC236}">
                <a16:creationId xmlns:a16="http://schemas.microsoft.com/office/drawing/2014/main" id="{00000000-0008-0000-0100-000034000000}"/>
              </a:ext>
            </a:extLst>
          </p:cNvPr>
          <p:cNvGraphicFramePr>
            <a:graphicFrameLocks/>
          </p:cNvGraphicFramePr>
          <p:nvPr/>
        </p:nvGraphicFramePr>
        <p:xfrm>
          <a:off x="4737382" y="1526242"/>
          <a:ext cx="4291157" cy="1298799"/>
        </p:xfrm>
        <a:graphic>
          <a:graphicData uri="http://schemas.openxmlformats.org/drawingml/2006/chart">
            <c:chart xmlns:c="http://schemas.openxmlformats.org/drawingml/2006/chart" xmlns:r="http://schemas.openxmlformats.org/officeDocument/2006/relationships" r:id="rId3"/>
          </a:graphicData>
        </a:graphic>
      </p:graphicFrame>
      <p:grpSp>
        <p:nvGrpSpPr>
          <p:cNvPr id="113" name="组合 112">
            <a:extLst>
              <a:ext uri="{FF2B5EF4-FFF2-40B4-BE49-F238E27FC236}">
                <a16:creationId xmlns:a16="http://schemas.microsoft.com/office/drawing/2014/main" id="{C5315345-7D30-4641-9715-3322F95DD5FE}"/>
              </a:ext>
            </a:extLst>
          </p:cNvPr>
          <p:cNvGrpSpPr/>
          <p:nvPr/>
        </p:nvGrpSpPr>
        <p:grpSpPr>
          <a:xfrm>
            <a:off x="1008538" y="1060689"/>
            <a:ext cx="3085396" cy="2441579"/>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graphicFrame>
        <p:nvGraphicFramePr>
          <p:cNvPr id="106" name="图表 105">
            <a:extLst>
              <a:ext uri="{FF2B5EF4-FFF2-40B4-BE49-F238E27FC236}">
                <a16:creationId xmlns:a16="http://schemas.microsoft.com/office/drawing/2014/main" id="{00000000-0008-0000-0200-0000BD000000}"/>
              </a:ext>
            </a:extLst>
          </p:cNvPr>
          <p:cNvGraphicFramePr>
            <a:graphicFrameLocks/>
          </p:cNvGraphicFramePr>
          <p:nvPr/>
        </p:nvGraphicFramePr>
        <p:xfrm>
          <a:off x="4720108" y="1089999"/>
          <a:ext cx="4062193" cy="251132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497849" y="5390175"/>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7</a:t>
            </a:r>
            <a:r>
              <a:rPr lang="zh-CN" altLang="en-US" sz="1400">
                <a:latin typeface="微软雅黑" panose="020B0503020204020204" pitchFamily="34" charset="-122"/>
                <a:ea typeface="微软雅黑" panose="020B0503020204020204" pitchFamily="34" charset="-122"/>
              </a:rPr>
              <a:t>月份</a:t>
            </a:r>
            <a:r>
              <a:rPr lang="zh-CN" altLang="en-US" sz="1400" dirty="0">
                <a:latin typeface="微软雅黑" panose="020B0503020204020204" pitchFamily="34" charset="-122"/>
                <a:ea typeface="微软雅黑" panose="020B0503020204020204" pitchFamily="34" charset="-122"/>
              </a:rPr>
              <a:t>，二手车</a:t>
            </a:r>
            <a:r>
              <a:rPr lang="zh-CN" altLang="en-US" sz="1400">
                <a:latin typeface="微软雅黑" panose="020B0503020204020204" pitchFamily="34" charset="-122"/>
                <a:ea typeface="微软雅黑" panose="020B0503020204020204" pitchFamily="34" charset="-122"/>
              </a:rPr>
              <a:t>交易均价持续回升，较</a:t>
            </a:r>
            <a:r>
              <a:rPr lang="en-US" altLang="zh-CN" sz="1400" dirty="0">
                <a:latin typeface="微软雅黑" panose="020B0503020204020204" pitchFamily="34" charset="-122"/>
                <a:ea typeface="微软雅黑" panose="020B0503020204020204" pitchFamily="34" charset="-122"/>
              </a:rPr>
              <a:t>6</a:t>
            </a:r>
            <a:r>
              <a:rPr lang="zh-CN" altLang="en-US" sz="1400">
                <a:latin typeface="微软雅黑" panose="020B0503020204020204" pitchFamily="34" charset="-122"/>
                <a:ea typeface="微软雅黑" panose="020B0503020204020204" pitchFamily="34" charset="-122"/>
              </a:rPr>
              <a:t>月增加了</a:t>
            </a:r>
            <a:r>
              <a:rPr lang="en-US" altLang="zh-CN" sz="1400">
                <a:latin typeface="微软雅黑" panose="020B0503020204020204" pitchFamily="34" charset="-122"/>
                <a:ea typeface="微软雅黑" panose="020B0503020204020204" pitchFamily="34" charset="-122"/>
              </a:rPr>
              <a:t>0.2</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元，较去年同期</a:t>
            </a:r>
            <a:r>
              <a:rPr lang="zh-CN" altLang="en-US" sz="1400">
                <a:latin typeface="微软雅黑" panose="020B0503020204020204" pitchFamily="34" charset="-122"/>
                <a:ea typeface="微软雅黑" panose="020B0503020204020204" pitchFamily="34" charset="-122"/>
              </a:rPr>
              <a:t>下降了</a:t>
            </a:r>
            <a:r>
              <a:rPr lang="en-US" altLang="zh-CN" sz="1400">
                <a:latin typeface="微软雅黑" panose="020B0503020204020204" pitchFamily="34" charset="-122"/>
                <a:ea typeface="微软雅黑" panose="020B0503020204020204" pitchFamily="34" charset="-122"/>
              </a:rPr>
              <a:t>0.07</a:t>
            </a:r>
            <a:r>
              <a:rPr lang="zh-CN" altLang="en-US" sz="1400">
                <a:latin typeface="微软雅黑" panose="020B0503020204020204" pitchFamily="34" charset="-122"/>
                <a:ea typeface="微软雅黑" panose="020B0503020204020204" pitchFamily="34" charset="-122"/>
              </a:rPr>
              <a:t>万</a:t>
            </a:r>
            <a:r>
              <a:rPr lang="zh-CN" altLang="en-US" sz="1400" dirty="0">
                <a:latin typeface="微软雅黑" panose="020B0503020204020204" pitchFamily="34" charset="-122"/>
                <a:ea typeface="微软雅黑" panose="020B0503020204020204" pitchFamily="34" charset="-122"/>
              </a:rPr>
              <a:t>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1908859140"/>
              </p:ext>
            </p:extLst>
          </p:nvPr>
        </p:nvGraphicFramePr>
        <p:xfrm>
          <a:off x="179388" y="1188153"/>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7</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525443" y="4968607"/>
            <a:ext cx="8321711" cy="458202"/>
          </a:xfrm>
          <a:prstGeom prst="rect">
            <a:avLst/>
          </a:prstGeom>
          <a:noFill/>
        </p:spPr>
        <p:txBody>
          <a:bodyPr wrap="square" rtlCol="0">
            <a:spAutoFit/>
          </a:bodyPr>
          <a:lstStyle/>
          <a:p>
            <a:pPr>
              <a:lnSpc>
                <a:spcPct val="200000"/>
              </a:lnSpc>
            </a:pPr>
            <a:r>
              <a:rPr lang="en-US" altLang="zh-CN" sz="1400">
                <a:solidFill>
                  <a:prstClr val="black"/>
                </a:solidFill>
                <a:latin typeface="微软雅黑" panose="020B0503020204020204" pitchFamily="34" charset="-122"/>
                <a:ea typeface="微软雅黑" panose="020B0503020204020204" pitchFamily="34" charset="-122"/>
              </a:rPr>
              <a:t>2023</a:t>
            </a:r>
            <a:r>
              <a:rPr lang="zh-CN" altLang="en-US" sz="1400">
                <a:solidFill>
                  <a:prstClr val="black"/>
                </a:solidFill>
                <a:latin typeface="微软雅黑" panose="020B0503020204020204" pitchFamily="34" charset="-122"/>
                <a:ea typeface="微软雅黑" panose="020B0503020204020204" pitchFamily="34" charset="-122"/>
              </a:rPr>
              <a:t>年</a:t>
            </a:r>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a:solidFill>
                  <a:prstClr val="black"/>
                </a:solidFill>
                <a:latin typeface="微软雅黑" panose="020B0503020204020204" pitchFamily="34" charset="-122"/>
                <a:ea typeface="微软雅黑" panose="020B0503020204020204" pitchFamily="34" charset="-122"/>
              </a:rPr>
              <a:t>月</a:t>
            </a:r>
            <a:r>
              <a:rPr lang="zh-CN" altLang="en-US" sz="1400" dirty="0">
                <a:solidFill>
                  <a:prstClr val="black"/>
                </a:solidFill>
                <a:latin typeface="微软雅黑" panose="020B0503020204020204" pitchFamily="34" charset="-122"/>
                <a:ea typeface="微软雅黑" panose="020B0503020204020204" pitchFamily="34" charset="-122"/>
              </a:rPr>
              <a:t>，全国新能源二手车共</a:t>
            </a:r>
            <a:r>
              <a:rPr lang="zh-CN" altLang="en-US" sz="1400">
                <a:solidFill>
                  <a:prstClr val="black"/>
                </a:solidFill>
                <a:latin typeface="微软雅黑" panose="020B0503020204020204" pitchFamily="34" charset="-122"/>
                <a:ea typeface="微软雅黑" panose="020B0503020204020204" pitchFamily="34" charset="-122"/>
              </a:rPr>
              <a:t>交易了</a:t>
            </a:r>
            <a:r>
              <a:rPr lang="en-US" altLang="zh-CN" sz="1400">
                <a:solidFill>
                  <a:prstClr val="black"/>
                </a:solidFill>
                <a:latin typeface="微软雅黑" panose="020B0503020204020204" pitchFamily="34" charset="-122"/>
                <a:ea typeface="微软雅黑" panose="020B0503020204020204" pitchFamily="34" charset="-122"/>
              </a:rPr>
              <a:t>6.06</a:t>
            </a:r>
            <a:r>
              <a:rPr lang="zh-CN" altLang="en-US" sz="1400">
                <a:solidFill>
                  <a:prstClr val="black"/>
                </a:solidFill>
                <a:latin typeface="微软雅黑" panose="020B0503020204020204" pitchFamily="34" charset="-122"/>
                <a:ea typeface="微软雅黑" panose="020B0503020204020204" pitchFamily="34" charset="-122"/>
              </a:rPr>
              <a:t>万</a:t>
            </a:r>
            <a:r>
              <a:rPr lang="zh-CN" altLang="en-US" sz="1400" dirty="0">
                <a:solidFill>
                  <a:prstClr val="black"/>
                </a:solidFill>
                <a:latin typeface="微软雅黑" panose="020B0503020204020204" pitchFamily="34" charset="-122"/>
                <a:ea typeface="微软雅黑" panose="020B0503020204020204" pitchFamily="34" charset="-122"/>
              </a:rPr>
              <a:t>辆，</a:t>
            </a:r>
            <a:r>
              <a:rPr lang="zh-CN" altLang="en-US" sz="1400">
                <a:solidFill>
                  <a:prstClr val="black"/>
                </a:solidFill>
                <a:latin typeface="微软雅黑" panose="020B0503020204020204" pitchFamily="34" charset="-122"/>
                <a:ea typeface="微软雅黑" panose="020B0503020204020204" pitchFamily="34" charset="-122"/>
              </a:rPr>
              <a:t>环比</a:t>
            </a:r>
            <a:r>
              <a:rPr lang="en-US" altLang="zh-CN" sz="1400">
                <a:solidFill>
                  <a:prstClr val="black"/>
                </a:solidFill>
                <a:latin typeface="微软雅黑" panose="020B0503020204020204" pitchFamily="34" charset="-122"/>
                <a:ea typeface="微软雅黑" panose="020B0503020204020204" pitchFamily="34" charset="-122"/>
              </a:rPr>
              <a:t>6</a:t>
            </a:r>
            <a:r>
              <a:rPr lang="zh-CN" altLang="en-US" sz="1400">
                <a:solidFill>
                  <a:prstClr val="black"/>
                </a:solidFill>
                <a:latin typeface="微软雅黑" panose="020B0503020204020204" pitchFamily="34" charset="-122"/>
                <a:ea typeface="微软雅黑" panose="020B0503020204020204" pitchFamily="34" charset="-122"/>
              </a:rPr>
              <a:t>月份增长了</a:t>
            </a:r>
            <a:r>
              <a:rPr lang="en-US" altLang="zh-CN" sz="1400">
                <a:solidFill>
                  <a:prstClr val="black"/>
                </a:solidFill>
                <a:latin typeface="微软雅黑" panose="020B0503020204020204" pitchFamily="34" charset="-122"/>
                <a:ea typeface="微软雅黑" panose="020B0503020204020204" pitchFamily="34" charset="-122"/>
              </a:rPr>
              <a:t>0.6%</a:t>
            </a:r>
            <a:r>
              <a:rPr lang="zh-CN" altLang="en-US" sz="1400" dirty="0">
                <a:solidFill>
                  <a:prstClr val="black"/>
                </a:solidFill>
                <a:latin typeface="微软雅黑" panose="020B0503020204020204" pitchFamily="34" charset="-122"/>
                <a:ea typeface="微软雅黑" panose="020B0503020204020204" pitchFamily="34" charset="-122"/>
              </a:rPr>
              <a:t>，同比去年同期</a:t>
            </a:r>
            <a:r>
              <a:rPr lang="zh-CN" altLang="en-US" sz="1400">
                <a:solidFill>
                  <a:prstClr val="black"/>
                </a:solidFill>
                <a:latin typeface="微软雅黑" panose="020B0503020204020204" pitchFamily="34" charset="-122"/>
                <a:ea typeface="微软雅黑" panose="020B0503020204020204" pitchFamily="34" charset="-122"/>
              </a:rPr>
              <a:t>增长了</a:t>
            </a:r>
            <a:r>
              <a:rPr lang="en-US" altLang="zh-CN" sz="1400">
                <a:solidFill>
                  <a:prstClr val="black"/>
                </a:solidFill>
                <a:latin typeface="微软雅黑" panose="020B0503020204020204" pitchFamily="34" charset="-122"/>
                <a:ea typeface="微软雅黑" panose="020B0503020204020204" pitchFamily="34" charset="-122"/>
              </a:rPr>
              <a:t>11.4%</a:t>
            </a:r>
            <a:r>
              <a:rPr lang="zh-CN" altLang="en-US" sz="1400" dirty="0">
                <a:solidFill>
                  <a:prstClr val="black"/>
                </a:solidFill>
                <a:latin typeface="微软雅黑" panose="020B0503020204020204" pitchFamily="34" charset="-122"/>
                <a:ea typeface="微软雅黑" panose="020B0503020204020204" pitchFamily="34" charset="-122"/>
              </a:rPr>
              <a:t>。</a:t>
            </a:r>
            <a:endParaRPr lang="en-US" altLang="zh-CN" sz="14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B424EADC-F92F-43B0-AE24-DA17ED65CF03}"/>
              </a:ext>
            </a:extLst>
          </p:cNvPr>
          <p:cNvGraphicFramePr>
            <a:graphicFrameLocks/>
          </p:cNvGraphicFramePr>
          <p:nvPr>
            <p:extLst>
              <p:ext uri="{D42A27DB-BD31-4B8C-83A1-F6EECF244321}">
                <p14:modId xmlns:p14="http://schemas.microsoft.com/office/powerpoint/2010/main" val="2878071684"/>
              </p:ext>
            </p:extLst>
          </p:nvPr>
        </p:nvGraphicFramePr>
        <p:xfrm>
          <a:off x="220944" y="1283612"/>
          <a:ext cx="8702112" cy="33142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0472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7</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331093" y="958055"/>
            <a:ext cx="8433990" cy="1513941"/>
          </a:xfrm>
          <a:prstGeom prst="rect">
            <a:avLst/>
          </a:prstGeom>
          <a:noFill/>
        </p:spPr>
        <p:txBody>
          <a:bodyPr wrap="square" rtlCol="0">
            <a:spAutoFit/>
          </a:bodyPr>
          <a:lstStyle/>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2023</a:t>
            </a:r>
            <a:r>
              <a:rPr lang="zh-CN" altLang="en-US" sz="1200">
                <a:solidFill>
                  <a:prstClr val="black"/>
                </a:solidFill>
                <a:latin typeface="微软雅黑" panose="020B0503020204020204" pitchFamily="34" charset="-122"/>
                <a:ea typeface="微软雅黑" panose="020B0503020204020204" pitchFamily="34" charset="-122"/>
              </a:rPr>
              <a:t>年</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a:t>
            </a:r>
            <a:r>
              <a:rPr lang="zh-CN" altLang="en-US" sz="1200" dirty="0">
                <a:solidFill>
                  <a:prstClr val="black"/>
                </a:solidFill>
                <a:latin typeface="微软雅黑" panose="020B0503020204020204" pitchFamily="34" charset="-122"/>
                <a:ea typeface="微软雅黑" panose="020B0503020204020204" pitchFamily="34" charset="-122"/>
              </a:rPr>
              <a:t>，全国新能源</a:t>
            </a:r>
            <a:r>
              <a:rPr lang="zh-CN" altLang="en-US" sz="1200">
                <a:solidFill>
                  <a:prstClr val="black"/>
                </a:solidFill>
                <a:latin typeface="微软雅黑" panose="020B0503020204020204" pitchFamily="34" charset="-122"/>
                <a:ea typeface="微软雅黑" panose="020B0503020204020204" pitchFamily="34" charset="-122"/>
              </a:rPr>
              <a:t>二手车中</a:t>
            </a:r>
            <a:r>
              <a:rPr lang="en-US" altLang="zh-CN" sz="1200" dirty="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a:t>
            </a:r>
            <a:r>
              <a:rPr lang="zh-CN" altLang="en-US" sz="1200" dirty="0">
                <a:solidFill>
                  <a:prstClr val="black"/>
                </a:solidFill>
                <a:latin typeface="微软雅黑" panose="020B0503020204020204" pitchFamily="34" charset="-122"/>
                <a:ea typeface="微软雅黑" panose="020B0503020204020204" pitchFamily="34" charset="-122"/>
              </a:rPr>
              <a:t>环比有所增加，其余车型占比均有所减少</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车型环</a:t>
            </a:r>
            <a:r>
              <a:rPr lang="zh-CN" altLang="en-US" sz="1200" dirty="0">
                <a:solidFill>
                  <a:prstClr val="black"/>
                </a:solidFill>
                <a:latin typeface="微软雅黑" panose="020B0503020204020204" pitchFamily="34" charset="-122"/>
                <a:ea typeface="微软雅黑" panose="020B0503020204020204" pitchFamily="34" charset="-122"/>
              </a:rPr>
              <a:t>比</a:t>
            </a:r>
            <a:r>
              <a:rPr lang="zh-CN" altLang="en-US" sz="1200">
                <a:solidFill>
                  <a:prstClr val="black"/>
                </a:solidFill>
                <a:latin typeface="微软雅黑" panose="020B0503020204020204" pitchFamily="34" charset="-122"/>
                <a:ea typeface="微软雅黑" panose="020B0503020204020204" pitchFamily="34" charset="-122"/>
              </a:rPr>
              <a:t>上月增加比较明显，增加了</a:t>
            </a:r>
            <a:r>
              <a:rPr lang="en-US" altLang="zh-CN" sz="1200">
                <a:solidFill>
                  <a:prstClr val="black"/>
                </a:solidFill>
                <a:latin typeface="微软雅黑" panose="020B0503020204020204" pitchFamily="34" charset="-122"/>
                <a:ea typeface="微软雅黑" panose="020B0503020204020204" pitchFamily="34" charset="-122"/>
              </a:rPr>
              <a:t>3.3</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A</a:t>
            </a:r>
            <a:r>
              <a:rPr lang="zh-CN" altLang="en-US" sz="1200">
                <a:solidFill>
                  <a:prstClr val="black"/>
                </a:solidFill>
                <a:latin typeface="微软雅黑" panose="020B0503020204020204" pitchFamily="34" charset="-122"/>
                <a:ea typeface="微软雅黑" panose="020B0503020204020204" pitchFamily="34" charset="-122"/>
              </a:rPr>
              <a:t>级</a:t>
            </a:r>
            <a:r>
              <a:rPr lang="zh-CN" altLang="en-US" sz="1200" dirty="0">
                <a:solidFill>
                  <a:prstClr val="black"/>
                </a:solidFill>
                <a:latin typeface="微软雅黑" panose="020B0503020204020204" pitchFamily="34" charset="-122"/>
                <a:ea typeface="微软雅黑" panose="020B0503020204020204" pitchFamily="34" charset="-122"/>
              </a:rPr>
              <a:t>车型</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0.6</a:t>
            </a:r>
            <a:r>
              <a:rPr lang="zh-CN" altLang="en-US" sz="1200">
                <a:solidFill>
                  <a:prstClr val="black"/>
                </a:solidFill>
                <a:latin typeface="微软雅黑" panose="020B0503020204020204" pitchFamily="34" charset="-122"/>
                <a:ea typeface="微软雅黑" panose="020B0503020204020204" pitchFamily="34" charset="-122"/>
              </a:rPr>
              <a:t>个点 ，</a:t>
            </a:r>
            <a:r>
              <a:rPr lang="en-US" altLang="zh-CN" sz="1200">
                <a:solidFill>
                  <a:prstClr val="black"/>
                </a:solidFill>
                <a:latin typeface="微软雅黑" panose="020B0503020204020204" pitchFamily="34" charset="-122"/>
                <a:ea typeface="微软雅黑" panose="020B0503020204020204" pitchFamily="34" charset="-122"/>
              </a:rPr>
              <a:t>C</a:t>
            </a:r>
            <a:r>
              <a:rPr lang="zh-CN" altLang="en-US" sz="1200">
                <a:solidFill>
                  <a:prstClr val="black"/>
                </a:solidFill>
                <a:latin typeface="微软雅黑" panose="020B0503020204020204" pitchFamily="34" charset="-122"/>
                <a:ea typeface="微软雅黑" panose="020B0503020204020204" pitchFamily="34" charset="-122"/>
              </a:rPr>
              <a:t>车型增加了</a:t>
            </a:r>
            <a:r>
              <a:rPr lang="en-US" altLang="zh-CN" sz="1200">
                <a:solidFill>
                  <a:prstClr val="black"/>
                </a:solidFill>
                <a:latin typeface="微软雅黑" panose="020B0503020204020204" pitchFamily="34" charset="-122"/>
                <a:ea typeface="微软雅黑" panose="020B0503020204020204" pitchFamily="34" charset="-122"/>
              </a:rPr>
              <a:t>0.1</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en-US" altLang="zh-CN" sz="1200">
                <a:solidFill>
                  <a:prstClr val="black"/>
                </a:solidFill>
                <a:latin typeface="微软雅黑" panose="020B0503020204020204" pitchFamily="34" charset="-122"/>
                <a:ea typeface="微软雅黑" panose="020B0503020204020204" pitchFamily="34" charset="-122"/>
              </a:rPr>
              <a:t>A00</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B</a:t>
            </a:r>
            <a:r>
              <a:rPr lang="zh-CN" altLang="en-US" sz="1200">
                <a:solidFill>
                  <a:prstClr val="black"/>
                </a:solidFill>
                <a:latin typeface="微软雅黑" panose="020B0503020204020204" pitchFamily="34" charset="-122"/>
                <a:ea typeface="微软雅黑" panose="020B0503020204020204" pitchFamily="34" charset="-122"/>
              </a:rPr>
              <a:t>级、</a:t>
            </a:r>
            <a:r>
              <a:rPr lang="en-US" altLang="zh-CN" sz="1200">
                <a:solidFill>
                  <a:prstClr val="black"/>
                </a:solidFill>
                <a:latin typeface="微软雅黑" panose="020B0503020204020204" pitchFamily="34" charset="-122"/>
                <a:ea typeface="微软雅黑" panose="020B0503020204020204" pitchFamily="34" charset="-122"/>
              </a:rPr>
              <a:t>MPV</a:t>
            </a:r>
            <a:r>
              <a:rPr lang="zh-CN" altLang="en-US" sz="1200">
                <a:solidFill>
                  <a:prstClr val="black"/>
                </a:solidFill>
                <a:latin typeface="微软雅黑" panose="020B0503020204020204" pitchFamily="34" charset="-122"/>
                <a:ea typeface="微软雅黑" panose="020B0503020204020204" pitchFamily="34" charset="-122"/>
              </a:rPr>
              <a:t>车型出现小幅下降，分别下降了</a:t>
            </a:r>
            <a:r>
              <a:rPr lang="en-US" altLang="zh-CN" sz="1200">
                <a:solidFill>
                  <a:prstClr val="black"/>
                </a:solidFill>
                <a:latin typeface="微软雅黑" panose="020B0503020204020204" pitchFamily="34" charset="-122"/>
                <a:ea typeface="微软雅黑" panose="020B0503020204020204" pitchFamily="34" charset="-122"/>
              </a:rPr>
              <a:t>2.5</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0.4</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1.0</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A0</a:t>
            </a:r>
            <a:r>
              <a:rPr lang="zh-CN" altLang="en-US" sz="1200">
                <a:solidFill>
                  <a:prstClr val="black"/>
                </a:solidFill>
                <a:latin typeface="微软雅黑" panose="020B0503020204020204" pitchFamily="34" charset="-122"/>
                <a:ea typeface="微软雅黑" panose="020B0503020204020204" pitchFamily="34" charset="-122"/>
              </a:rPr>
              <a:t>车型与上月基本持平。</a:t>
            </a:r>
            <a:endParaRPr lang="en-US" altLang="zh-CN" sz="12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200" dirty="0">
                <a:solidFill>
                  <a:prstClr val="black"/>
                </a:solidFill>
                <a:latin typeface="微软雅黑" panose="020B0503020204020204" pitchFamily="34" charset="-122"/>
                <a:ea typeface="微软雅黑" panose="020B0503020204020204" pitchFamily="34" charset="-122"/>
              </a:rPr>
              <a:t>从车型结构上</a:t>
            </a:r>
            <a:r>
              <a:rPr lang="zh-CN" altLang="en-US" sz="1200">
                <a:solidFill>
                  <a:prstClr val="black"/>
                </a:solidFill>
                <a:latin typeface="微软雅黑" panose="020B0503020204020204" pitchFamily="34" charset="-122"/>
                <a:ea typeface="微软雅黑" panose="020B0503020204020204" pitchFamily="34" charset="-122"/>
              </a:rPr>
              <a:t>看，</a:t>
            </a: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月份新能源二手车中，</a:t>
            </a:r>
            <a:r>
              <a:rPr lang="en-US" altLang="zh-CN" sz="1200">
                <a:solidFill>
                  <a:prstClr val="black"/>
                </a:solidFill>
                <a:latin typeface="微软雅黑" panose="020B0503020204020204" pitchFamily="34" charset="-122"/>
                <a:ea typeface="微软雅黑" panose="020B0503020204020204" pitchFamily="34" charset="-122"/>
              </a:rPr>
              <a:t>SUV</a:t>
            </a:r>
            <a:r>
              <a:rPr lang="zh-CN" altLang="en-US" sz="1200">
                <a:solidFill>
                  <a:prstClr val="black"/>
                </a:solidFill>
                <a:latin typeface="微软雅黑" panose="020B0503020204020204" pitchFamily="34" charset="-122"/>
                <a:ea typeface="微软雅黑" panose="020B0503020204020204" pitchFamily="34" charset="-122"/>
              </a:rPr>
              <a:t>车型增速较快，</a:t>
            </a:r>
            <a:r>
              <a:rPr lang="en-US" altLang="zh-CN" sz="1200">
                <a:solidFill>
                  <a:prstClr val="black"/>
                </a:solidFill>
                <a:latin typeface="微软雅黑" panose="020B0503020204020204" pitchFamily="34" charset="-122"/>
                <a:ea typeface="微软雅黑" panose="020B0503020204020204" pitchFamily="34" charset="-122"/>
              </a:rPr>
              <a:t>A00</a:t>
            </a:r>
            <a:r>
              <a:rPr lang="zh-CN" altLang="en-US" sz="1200">
                <a:solidFill>
                  <a:prstClr val="black"/>
                </a:solidFill>
                <a:latin typeface="微软雅黑" panose="020B0503020204020204" pitchFamily="34" charset="-122"/>
                <a:ea typeface="微软雅黑" panose="020B0503020204020204" pitchFamily="34" charset="-122"/>
              </a:rPr>
              <a:t>级车型下降相对明显。</a:t>
            </a:r>
            <a:endParaRPr lang="en-US" altLang="zh-CN" sz="1200" dirty="0">
              <a:solidFill>
                <a:prstClr val="black"/>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00000000-0008-0000-1000-0000A8000000}"/>
              </a:ext>
            </a:extLst>
          </p:cNvPr>
          <p:cNvGrpSpPr/>
          <p:nvPr/>
        </p:nvGrpSpPr>
        <p:grpSpPr>
          <a:xfrm>
            <a:off x="233628" y="2716674"/>
            <a:ext cx="8676744" cy="3488461"/>
            <a:chOff x="0" y="0"/>
            <a:chExt cx="8125482" cy="3292394"/>
          </a:xfrm>
        </p:grpSpPr>
        <p:grpSp>
          <p:nvGrpSpPr>
            <p:cNvPr id="12" name="组合 11">
              <a:extLst>
                <a:ext uri="{FF2B5EF4-FFF2-40B4-BE49-F238E27FC236}">
                  <a16:creationId xmlns:a16="http://schemas.microsoft.com/office/drawing/2014/main" id="{00000000-0008-0000-1000-0000A9000000}"/>
                </a:ext>
              </a:extLst>
            </p:cNvPr>
            <p:cNvGrpSpPr/>
            <p:nvPr/>
          </p:nvGrpSpPr>
          <p:grpSpPr>
            <a:xfrm>
              <a:off x="0" y="509379"/>
              <a:ext cx="8125482" cy="2783015"/>
              <a:chOff x="0" y="509379"/>
              <a:chExt cx="8721534" cy="2580786"/>
            </a:xfrm>
          </p:grpSpPr>
          <p:graphicFrame>
            <p:nvGraphicFramePr>
              <p:cNvPr id="15" name="图表 14">
                <a:extLst>
                  <a:ext uri="{FF2B5EF4-FFF2-40B4-BE49-F238E27FC236}">
                    <a16:creationId xmlns:a16="http://schemas.microsoft.com/office/drawing/2014/main" id="{00000000-0008-0000-1000-0000E2000000}"/>
                  </a:ext>
                </a:extLst>
              </p:cNvPr>
              <p:cNvGraphicFramePr/>
              <p:nvPr/>
            </p:nvGraphicFramePr>
            <p:xfrm>
              <a:off x="0" y="509379"/>
              <a:ext cx="4336610" cy="257109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1000-0000E3000000}"/>
                  </a:ext>
                </a:extLst>
              </p:cNvPr>
              <p:cNvGraphicFramePr/>
              <p:nvPr/>
            </p:nvGraphicFramePr>
            <p:xfrm>
              <a:off x="4384924" y="519075"/>
              <a:ext cx="4336610" cy="2571090"/>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4">
              <a:extLst>
                <a:ext uri="{FF2B5EF4-FFF2-40B4-BE49-F238E27FC236}">
                  <a16:creationId xmlns:a16="http://schemas.microsoft.com/office/drawing/2014/main" id="{00000000-0008-0000-1000-0000AA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2023年7</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000-0000AB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2023年6</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42346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2023</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7</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07247" y="4563897"/>
            <a:ext cx="8138068" cy="2067938"/>
          </a:xfrm>
          <a:prstGeom prst="rect">
            <a:avLst/>
          </a:prstGeom>
          <a:noFill/>
        </p:spPr>
        <p:txBody>
          <a:bodyPr wrap="square" rtlCol="0">
            <a:spAutoFit/>
          </a:bodyPr>
          <a:lstStyle/>
          <a:p>
            <a:pPr>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从车龄结构来看</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月份，</a:t>
            </a:r>
            <a:r>
              <a:rPr lang="en-US" altLang="zh-CN" sz="1200"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年以内的车型环比有所持续增加，</a:t>
            </a:r>
            <a:r>
              <a:rPr lang="en-US" altLang="zh-CN" sz="1200" dirty="0">
                <a:solidFill>
                  <a:prstClr val="black"/>
                </a:solidFill>
                <a:latin typeface="微软雅黑" panose="020B0503020204020204" pitchFamily="34" charset="-122"/>
                <a:ea typeface="微软雅黑" panose="020B0503020204020204" pitchFamily="34" charset="-122"/>
              </a:rPr>
              <a:t>2-4</a:t>
            </a:r>
            <a:r>
              <a:rPr lang="zh-CN" altLang="en-US" sz="1200" dirty="0">
                <a:solidFill>
                  <a:prstClr val="black"/>
                </a:solidFill>
                <a:latin typeface="微软雅黑" panose="020B0503020204020204" pitchFamily="34" charset="-122"/>
                <a:ea typeface="微软雅黑" panose="020B0503020204020204" pitchFamily="34" charset="-122"/>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年和</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年以上的车型占比有所下降</a:t>
            </a:r>
            <a:r>
              <a:rPr lang="zh-CN" altLang="en-US" sz="1200" dirty="0">
                <a:solidFill>
                  <a:prstClr val="black"/>
                </a:solidFill>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40.1%</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，环比上月</a:t>
            </a:r>
            <a:r>
              <a:rPr lang="zh-CN" altLang="en-US" sz="1200" dirty="0">
                <a:solidFill>
                  <a:prstClr val="black"/>
                </a:solidFill>
                <a:latin typeface="微软雅黑" panose="020B0503020204020204" pitchFamily="34" charset="-122"/>
                <a:ea typeface="微软雅黑" panose="020B0503020204020204" pitchFamily="34" charset="-122"/>
              </a:rPr>
              <a:t>增加</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2.3</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35.6%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，环比下降了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0.9</a:t>
            </a:r>
            <a:r>
              <a:rPr lang="zh-CN" altLang="en-US" sz="1200" dirty="0">
                <a:solidFill>
                  <a:prstClr val="black"/>
                </a:solidFill>
                <a:latin typeface="微软雅黑" panose="020B0503020204020204" pitchFamily="34" charset="-122"/>
                <a:ea typeface="微软雅黑" panose="020B0503020204020204" pitchFamily="34" charset="-122"/>
              </a:rPr>
              <a:t>个点</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年的交易量占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18.4%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dirty="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5.9</a:t>
            </a:r>
            <a:r>
              <a:rPr lang="en-US" altLang="zh-CN" sz="1200" dirty="0">
                <a:solidFill>
                  <a:prstClr val="black"/>
                </a:solidFill>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a:t>
            </a:r>
            <a:r>
              <a:rPr lang="zh-CN" altLang="en-US" sz="1200" dirty="0">
                <a:solidFill>
                  <a:prstClr val="black"/>
                </a:solidFill>
                <a:latin typeface="微软雅黑" panose="020B0503020204020204" pitchFamily="34" charset="-122"/>
                <a:ea typeface="微软雅黑" panose="020B0503020204020204" pitchFamily="34" charset="-122"/>
              </a:rPr>
              <a:t>下降</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了</a:t>
            </a:r>
            <a:r>
              <a:rPr lang="en-US" altLang="zh-CN" sz="1200" dirty="0">
                <a:solidFill>
                  <a:prstClr val="black"/>
                </a:solidFill>
                <a:latin typeface="微软雅黑" panose="020B0503020204020204" pitchFamily="34" charset="-122"/>
                <a:ea typeface="微软雅黑" panose="020B0503020204020204" pitchFamily="34" charset="-122"/>
              </a:rPr>
              <a:t>0.7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8" name="图表 7">
            <a:extLst>
              <a:ext uri="{FF2B5EF4-FFF2-40B4-BE49-F238E27FC236}">
                <a16:creationId xmlns:a16="http://schemas.microsoft.com/office/drawing/2014/main" id="{00000000-0008-0000-1000-000010000000}"/>
              </a:ext>
            </a:extLst>
          </p:cNvPr>
          <p:cNvGraphicFramePr>
            <a:graphicFrameLocks/>
          </p:cNvGraphicFramePr>
          <p:nvPr>
            <p:extLst>
              <p:ext uri="{D42A27DB-BD31-4B8C-83A1-F6EECF244321}">
                <p14:modId xmlns:p14="http://schemas.microsoft.com/office/powerpoint/2010/main" val="1900965434"/>
              </p:ext>
            </p:extLst>
          </p:nvPr>
        </p:nvGraphicFramePr>
        <p:xfrm>
          <a:off x="114299" y="1248357"/>
          <a:ext cx="8915401" cy="3207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7634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7</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192529" y="1091939"/>
            <a:ext cx="8758940" cy="1513941"/>
          </a:xfrm>
          <a:prstGeom prst="rect">
            <a:avLst/>
          </a:prstGeom>
          <a:noFill/>
        </p:spPr>
        <p:txBody>
          <a:bodyPr wrap="square" rtlCol="0">
            <a:spAutoFit/>
          </a:bodyPr>
          <a:lstStyle/>
          <a:p>
            <a:pPr algn="l">
              <a:lnSpc>
                <a:spcPct val="200000"/>
              </a:lnSpc>
            </a:pP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200">
                <a:solidFill>
                  <a:prstClr val="black"/>
                </a:solidFill>
                <a:latin typeface="微软雅黑" panose="020B0503020204020204" pitchFamily="34" charset="-122"/>
                <a:ea typeface="微软雅黑" panose="020B0503020204020204" pitchFamily="34" charset="-122"/>
              </a:rPr>
              <a:t>7</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万以上的</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新能源二手车占比有所增加</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200">
                <a:solidFill>
                  <a:prstClr val="black"/>
                </a:solidFill>
                <a:latin typeface="微软雅黑" panose="020B0503020204020204" pitchFamily="34" charset="-122"/>
                <a:ea typeface="微软雅黑" panose="020B0503020204020204" pitchFamily="34" charset="-122"/>
              </a:rPr>
              <a:t>其中</a:t>
            </a:r>
            <a:r>
              <a:rPr lang="en-US" altLang="zh-CN" sz="1200">
                <a:solidFill>
                  <a:prstClr val="black"/>
                </a:solidFill>
                <a:latin typeface="微软雅黑" panose="020B0503020204020204" pitchFamily="34" charset="-122"/>
                <a:ea typeface="微软雅黑" panose="020B0503020204020204" pitchFamily="34" charset="-122"/>
              </a:rPr>
              <a:t>8-12</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12-15</a:t>
            </a:r>
            <a:r>
              <a:rPr lang="zh-CN" altLang="en-US" sz="1200">
                <a:solidFill>
                  <a:prstClr val="black"/>
                </a:solidFill>
                <a:latin typeface="微软雅黑" panose="020B0503020204020204" pitchFamily="34" charset="-122"/>
                <a:ea typeface="微软雅黑" panose="020B0503020204020204" pitchFamily="34" charset="-122"/>
              </a:rPr>
              <a:t>万车型分别占</a:t>
            </a:r>
            <a:r>
              <a:rPr lang="en-US" altLang="zh-CN" sz="1200">
                <a:solidFill>
                  <a:prstClr val="black"/>
                </a:solidFill>
                <a:latin typeface="微软雅黑" panose="020B0503020204020204" pitchFamily="34" charset="-122"/>
                <a:ea typeface="微软雅黑" panose="020B0503020204020204" pitchFamily="34" charset="-122"/>
              </a:rPr>
              <a:t>10.4%</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7.8%</a:t>
            </a:r>
            <a:r>
              <a:rPr lang="zh-CN" altLang="en-US" sz="1200">
                <a:solidFill>
                  <a:prstClr val="black"/>
                </a:solidFill>
                <a:latin typeface="微软雅黑" panose="020B0503020204020204" pitchFamily="34" charset="-122"/>
                <a:ea typeface="微软雅黑" panose="020B0503020204020204" pitchFamily="34" charset="-122"/>
              </a:rPr>
              <a:t>，环比分别增加了</a:t>
            </a:r>
            <a:r>
              <a:rPr lang="en-US" altLang="zh-CN" sz="1200">
                <a:solidFill>
                  <a:prstClr val="black"/>
                </a:solidFill>
                <a:latin typeface="微软雅黑" panose="020B0503020204020204" pitchFamily="34" charset="-122"/>
                <a:ea typeface="微软雅黑" panose="020B0503020204020204" pitchFamily="34" charset="-122"/>
              </a:rPr>
              <a:t>1.2</a:t>
            </a:r>
            <a:r>
              <a:rPr lang="zh-CN" altLang="en-US" sz="1200">
                <a:solidFill>
                  <a:prstClr val="black"/>
                </a:solidFill>
                <a:latin typeface="微软雅黑" panose="020B0503020204020204" pitchFamily="34" charset="-122"/>
                <a:ea typeface="微软雅黑" panose="020B0503020204020204" pitchFamily="34" charset="-122"/>
              </a:rPr>
              <a:t>个点；</a:t>
            </a:r>
            <a:r>
              <a:rPr lang="en-US" altLang="zh-CN" sz="1200">
                <a:solidFill>
                  <a:prstClr val="black"/>
                </a:solidFill>
                <a:latin typeface="微软雅黑" panose="020B0503020204020204" pitchFamily="34" charset="-122"/>
                <a:ea typeface="微软雅黑" panose="020B0503020204020204" pitchFamily="34" charset="-122"/>
              </a:rPr>
              <a:t>30</a:t>
            </a:r>
            <a:r>
              <a:rPr lang="zh-CN" altLang="en-US" sz="1200">
                <a:solidFill>
                  <a:prstClr val="black"/>
                </a:solidFill>
                <a:latin typeface="微软雅黑" panose="020B0503020204020204" pitchFamily="34" charset="-122"/>
                <a:ea typeface="微软雅黑" panose="020B0503020204020204" pitchFamily="34" charset="-122"/>
              </a:rPr>
              <a:t>万以上的车型占</a:t>
            </a: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，环比</a:t>
            </a:r>
            <a:r>
              <a:rPr lang="zh-CN" altLang="en-US" sz="1200">
                <a:solidFill>
                  <a:prstClr val="black"/>
                </a:solidFill>
                <a:latin typeface="微软雅黑" panose="020B0503020204020204" pitchFamily="34" charset="-122"/>
                <a:ea typeface="微软雅黑" panose="020B0503020204020204" pitchFamily="34" charset="-122"/>
              </a:rPr>
              <a:t>增加了</a:t>
            </a:r>
            <a:r>
              <a:rPr lang="en-US" altLang="zh-CN" sz="1200">
                <a:solidFill>
                  <a:prstClr val="black"/>
                </a:solidFill>
                <a:latin typeface="微软雅黑" panose="020B0503020204020204" pitchFamily="34" charset="-122"/>
                <a:ea typeface="微软雅黑" panose="020B0503020204020204" pitchFamily="34" charset="-122"/>
              </a:rPr>
              <a:t>0.3</a:t>
            </a:r>
            <a:r>
              <a:rPr lang="zh-CN" altLang="en-US" sz="1200">
                <a:solidFill>
                  <a:prstClr val="black"/>
                </a:solidFill>
                <a:latin typeface="微软雅黑" panose="020B0503020204020204" pitchFamily="34" charset="-122"/>
                <a:ea typeface="微软雅黑" panose="020B0503020204020204" pitchFamily="34" charset="-122"/>
              </a:rPr>
              <a:t>个点。</a:t>
            </a:r>
            <a:endParaRPr lang="en-US" altLang="zh-CN" sz="1200">
              <a:solidFill>
                <a:prstClr val="black"/>
              </a:solidFill>
              <a:latin typeface="微软雅黑" panose="020B0503020204020204" pitchFamily="34" charset="-122"/>
              <a:ea typeface="微软雅黑" panose="020B0503020204020204" pitchFamily="34" charset="-122"/>
            </a:endParaRPr>
          </a:p>
          <a:p>
            <a:pPr algn="l">
              <a:lnSpc>
                <a:spcPct val="200000"/>
              </a:lnSpc>
            </a:pPr>
            <a:r>
              <a:rPr lang="zh-CN" altLang="en-US" sz="1200">
                <a:solidFill>
                  <a:prstClr val="black"/>
                </a:solidFill>
                <a:latin typeface="微软雅黑" panose="020B0503020204020204" pitchFamily="34" charset="-122"/>
                <a:ea typeface="微软雅黑" panose="020B0503020204020204" pitchFamily="34" charset="-122"/>
              </a:rPr>
              <a:t>本月</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万以下、</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3-5</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5-8</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15-</a:t>
            </a:r>
            <a:r>
              <a:rPr lang="en-US" altLang="zh-CN" sz="1200">
                <a:solidFill>
                  <a:prstClr val="black"/>
                </a:solidFill>
                <a:latin typeface="微软雅黑" panose="020B0503020204020204" pitchFamily="34" charset="-122"/>
                <a:ea typeface="微软雅黑" panose="020B0503020204020204" pitchFamily="34" charset="-122"/>
              </a:rPr>
              <a:t>30</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万的新能源二手车占比有所</a:t>
            </a:r>
            <a:r>
              <a:rPr lang="zh-CN" altLang="en-US" sz="1200">
                <a:solidFill>
                  <a:prstClr val="black"/>
                </a:solidFill>
                <a:latin typeface="微软雅黑" panose="020B0503020204020204" pitchFamily="34" charset="-122"/>
                <a:ea typeface="微软雅黑" panose="020B0503020204020204" pitchFamily="34" charset="-122"/>
              </a:rPr>
              <a:t>下降，</a:t>
            </a:r>
            <a:r>
              <a:rPr lang="en-US" altLang="zh-CN" sz="1200">
                <a:solidFill>
                  <a:prstClr val="black"/>
                </a:solidFill>
                <a:latin typeface="微软雅黑" panose="020B0503020204020204" pitchFamily="34" charset="-122"/>
                <a:ea typeface="微软雅黑" panose="020B0503020204020204" pitchFamily="34" charset="-122"/>
              </a:rPr>
              <a:t>8</a:t>
            </a:r>
            <a:r>
              <a:rPr lang="zh-CN" altLang="en-US" sz="1200">
                <a:solidFill>
                  <a:prstClr val="black"/>
                </a:solidFill>
                <a:latin typeface="微软雅黑" panose="020B0503020204020204" pitchFamily="34" charset="-122"/>
                <a:ea typeface="微软雅黑" panose="020B0503020204020204" pitchFamily="34" charset="-122"/>
              </a:rPr>
              <a:t>万元以内的车型份额占</a:t>
            </a:r>
            <a:r>
              <a:rPr lang="en-US" altLang="zh-CN" sz="1200">
                <a:solidFill>
                  <a:prstClr val="black"/>
                </a:solidFill>
                <a:latin typeface="微软雅黑" panose="020B0503020204020204" pitchFamily="34" charset="-122"/>
                <a:ea typeface="微软雅黑" panose="020B0503020204020204" pitchFamily="34" charset="-122"/>
              </a:rPr>
              <a:t>58%</a:t>
            </a:r>
            <a:r>
              <a:rPr lang="zh-CN" altLang="en-US" sz="1200">
                <a:solidFill>
                  <a:prstClr val="black"/>
                </a:solidFill>
                <a:latin typeface="微软雅黑" panose="020B0503020204020204" pitchFamily="34" charset="-122"/>
                <a:ea typeface="微软雅黑" panose="020B0503020204020204" pitchFamily="34" charset="-122"/>
              </a:rPr>
              <a:t>，整体较上月下降了</a:t>
            </a:r>
            <a:r>
              <a:rPr lang="en-US" altLang="zh-CN" sz="1200">
                <a:solidFill>
                  <a:prstClr val="black"/>
                </a:solidFill>
                <a:latin typeface="微软雅黑" panose="020B0503020204020204" pitchFamily="34" charset="-122"/>
                <a:ea typeface="微软雅黑" panose="020B0503020204020204" pitchFamily="34" charset="-122"/>
              </a:rPr>
              <a:t>1.9%</a:t>
            </a:r>
            <a:r>
              <a:rPr lang="zh-CN" altLang="en-US" sz="1200">
                <a:solidFill>
                  <a:prstClr val="black"/>
                </a:solidFill>
                <a:latin typeface="微软雅黑" panose="020B0503020204020204" pitchFamily="34" charset="-122"/>
                <a:ea typeface="微软雅黑" panose="020B0503020204020204" pitchFamily="34" charset="-122"/>
              </a:rPr>
              <a:t>，</a:t>
            </a:r>
            <a:r>
              <a:rPr lang="en-US" altLang="zh-CN" sz="1200">
                <a:solidFill>
                  <a:prstClr val="black"/>
                </a:solidFill>
                <a:latin typeface="微软雅黑" panose="020B0503020204020204" pitchFamily="34" charset="-122"/>
                <a:ea typeface="微软雅黑" panose="020B0503020204020204" pitchFamily="34" charset="-122"/>
              </a:rPr>
              <a:t>15-30</a:t>
            </a:r>
            <a:r>
              <a:rPr lang="zh-CN" altLang="en-US" sz="1200">
                <a:solidFill>
                  <a:prstClr val="black"/>
                </a:solidFill>
                <a:latin typeface="微软雅黑" panose="020B0503020204020204" pitchFamily="34" charset="-122"/>
                <a:ea typeface="微软雅黑" panose="020B0503020204020204" pitchFamily="34" charset="-122"/>
              </a:rPr>
              <a:t>万车型占</a:t>
            </a:r>
            <a:r>
              <a:rPr lang="en-US" altLang="zh-CN" sz="1200">
                <a:solidFill>
                  <a:prstClr val="black"/>
                </a:solidFill>
                <a:latin typeface="微软雅黑" panose="020B0503020204020204" pitchFamily="34" charset="-122"/>
                <a:ea typeface="微软雅黑" panose="020B0503020204020204" pitchFamily="34" charset="-122"/>
              </a:rPr>
              <a:t>20.8%</a:t>
            </a:r>
            <a:r>
              <a:rPr lang="zh-CN" altLang="en-US" sz="1200">
                <a:solidFill>
                  <a:prstClr val="black"/>
                </a:solidFill>
                <a:latin typeface="微软雅黑" panose="020B0503020204020204" pitchFamily="34" charset="-122"/>
                <a:ea typeface="微软雅黑" panose="020B0503020204020204" pitchFamily="34" charset="-122"/>
              </a:rPr>
              <a:t>，下降了</a:t>
            </a:r>
            <a:r>
              <a:rPr lang="en-US" altLang="zh-CN" sz="1200">
                <a:solidFill>
                  <a:prstClr val="black"/>
                </a:solidFill>
                <a:latin typeface="微软雅黑" panose="020B0503020204020204" pitchFamily="34" charset="-122"/>
                <a:ea typeface="微软雅黑" panose="020B0503020204020204" pitchFamily="34" charset="-122"/>
              </a:rPr>
              <a:t>0.8</a:t>
            </a:r>
            <a:r>
              <a:rPr lang="zh-CN" altLang="en-US" sz="1200">
                <a:solidFill>
                  <a:prstClr val="black"/>
                </a:solidFill>
                <a:latin typeface="微软雅黑" panose="020B0503020204020204" pitchFamily="34" charset="-122"/>
                <a:ea typeface="微软雅黑" panose="020B0503020204020204" pitchFamily="34" charset="-122"/>
              </a:rPr>
              <a:t>个</a:t>
            </a:r>
            <a:r>
              <a:rPr lang="zh-CN" altLang="en-US" sz="1200" dirty="0">
                <a:solidFill>
                  <a:prstClr val="black"/>
                </a:solidFill>
                <a:latin typeface="微软雅黑" panose="020B0503020204020204" pitchFamily="34" charset="-122"/>
                <a:ea typeface="微软雅黑" panose="020B0503020204020204" pitchFamily="34" charset="-122"/>
              </a:rPr>
              <a:t>点。</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8" name="图表 7">
            <a:extLst>
              <a:ext uri="{FF2B5EF4-FFF2-40B4-BE49-F238E27FC236}">
                <a16:creationId xmlns:a16="http://schemas.microsoft.com/office/drawing/2014/main" id="{00000000-0008-0000-1000-00000F000000}"/>
              </a:ext>
            </a:extLst>
          </p:cNvPr>
          <p:cNvGraphicFramePr>
            <a:graphicFrameLocks/>
          </p:cNvGraphicFramePr>
          <p:nvPr>
            <p:extLst>
              <p:ext uri="{D42A27DB-BD31-4B8C-83A1-F6EECF244321}">
                <p14:modId xmlns:p14="http://schemas.microsoft.com/office/powerpoint/2010/main" val="1031394092"/>
              </p:ext>
            </p:extLst>
          </p:nvPr>
        </p:nvGraphicFramePr>
        <p:xfrm>
          <a:off x="391149" y="3096961"/>
          <a:ext cx="8627621" cy="28284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28457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2023</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7</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7</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b="1" dirty="0">
                    <a:solidFill>
                      <a:schemeClr val="bg1"/>
                    </a:solidFill>
                    <a:latin typeface="微软雅黑" panose="020B0503020204020204" pitchFamily="34" charset="-122"/>
                    <a:ea typeface="微软雅黑" panose="020B0503020204020204" pitchFamily="34" charset="-122"/>
                  </a:rPr>
                  <a:t>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2023</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7" y="4959542"/>
            <a:ext cx="8127481" cy="896040"/>
            <a:chOff x="5988846" y="1837871"/>
            <a:chExt cx="9510935" cy="1027120"/>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2023</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7</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6" y="2161521"/>
              <a:ext cx="9510935" cy="703470"/>
            </a:xfrm>
            <a:prstGeom prst="rect">
              <a:avLst/>
            </a:prstGeom>
            <a:noFill/>
          </p:spPr>
          <p:txBody>
            <a:bodyPr wrap="square">
              <a:spAutoFit/>
            </a:bodyPr>
            <a:lstStyle/>
            <a:p>
              <a:pPr indent="457200">
                <a:lnSpc>
                  <a:spcPct val="15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月份</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跨区域流通持续回升，二手车转籍</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率为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27.64%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，环比上月</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0.6</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百分点，同比去年同期</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增加了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0.9</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百分点。二手车转籍</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总量为</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43.46</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辆，环比</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增长了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4.8%</a:t>
              </a: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，较去年同期增长了</a:t>
              </a:r>
              <a:r>
                <a:rPr lang="en-US" altLang="zh-CN" sz="1200">
                  <a:solidFill>
                    <a:schemeClr val="tx1">
                      <a:lumMod val="75000"/>
                      <a:lumOff val="25000"/>
                    </a:schemeClr>
                  </a:solidFill>
                  <a:latin typeface="微软雅黑" panose="020B0503020204020204" pitchFamily="34" charset="-122"/>
                  <a:ea typeface="微软雅黑" panose="020B0503020204020204" pitchFamily="34" charset="-122"/>
                </a:rPr>
                <a:t>12.6%</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8" name="图表 7">
            <a:extLst>
              <a:ext uri="{FF2B5EF4-FFF2-40B4-BE49-F238E27FC236}">
                <a16:creationId xmlns:a16="http://schemas.microsoft.com/office/drawing/2014/main" id="{00000000-0008-0000-0100-000064000000}"/>
              </a:ext>
            </a:extLst>
          </p:cNvPr>
          <p:cNvGraphicFramePr>
            <a:graphicFrameLocks/>
          </p:cNvGraphicFramePr>
          <p:nvPr>
            <p:extLst>
              <p:ext uri="{D42A27DB-BD31-4B8C-83A1-F6EECF244321}">
                <p14:modId xmlns:p14="http://schemas.microsoft.com/office/powerpoint/2010/main" val="950863872"/>
              </p:ext>
            </p:extLst>
          </p:nvPr>
        </p:nvGraphicFramePr>
        <p:xfrm>
          <a:off x="367566" y="1123215"/>
          <a:ext cx="8589937"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58318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2023</a:t>
            </a:r>
            <a:r>
              <a:rPr lang="zh-CN" altLang="en-US" sz="2000" b="1">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3635693031"/>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44.40%</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2.76</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33.99%</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1.51</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32.88%</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0.52</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湖北</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32.15%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1.36</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江苏</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30.25%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2.54</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2023</a:t>
            </a:r>
            <a:r>
              <a:rPr lang="zh-CN" altLang="en-US" b="1">
                <a:solidFill>
                  <a:schemeClr val="bg1"/>
                </a:solidFill>
                <a:latin typeface="+mj-ea"/>
                <a:ea typeface="+mj-ea"/>
              </a:rPr>
              <a:t>年</a:t>
            </a:r>
            <a:r>
              <a:rPr lang="en-US" altLang="zh-CN" b="1" dirty="0">
                <a:solidFill>
                  <a:schemeClr val="bg1"/>
                </a:solidFill>
                <a:latin typeface="+mj-ea"/>
                <a:ea typeface="+mj-ea"/>
              </a:rPr>
              <a:t>7</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25745" y="4763469"/>
            <a:ext cx="8964904" cy="1839863"/>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全国转籍比例排名前五的省份是北京、上海、安徽、湖北、江苏。其中北京、上海、江苏转籍率较上月略有增长，安徽、湖北、环比出现小幅下降。</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a:t>
            </a:r>
            <a:r>
              <a:rPr lang="zh-CN" altLang="en-US" sz="1100" dirty="0">
                <a:solidFill>
                  <a:prstClr val="black"/>
                </a:solidFill>
                <a:latin typeface="微软雅黑" panose="020B0503020204020204" pitchFamily="34" charset="-122"/>
                <a:ea typeface="微软雅黑" panose="020B0503020204020204" pitchFamily="34" charset="-122"/>
              </a:rPr>
              <a:t>北京转籍率为</a:t>
            </a:r>
            <a:r>
              <a:rPr lang="en-US" altLang="zh-CN" sz="1100" dirty="0">
                <a:solidFill>
                  <a:prstClr val="black"/>
                </a:solidFill>
                <a:latin typeface="微软雅黑" panose="020B0503020204020204" pitchFamily="34" charset="-122"/>
                <a:ea typeface="微软雅黑" panose="020B0503020204020204" pitchFamily="34" charset="-122"/>
              </a:rPr>
              <a:t>44.4%</a:t>
            </a:r>
            <a:r>
              <a:rPr lang="zh-CN" altLang="en-US" sz="1100" dirty="0">
                <a:solidFill>
                  <a:prstClr val="black"/>
                </a:solidFill>
                <a:latin typeface="微软雅黑" panose="020B0503020204020204" pitchFamily="34" charset="-122"/>
                <a:ea typeface="微软雅黑" panose="020B0503020204020204" pitchFamily="34" charset="-122"/>
              </a:rPr>
              <a:t>，环比增长</a:t>
            </a:r>
            <a:r>
              <a:rPr lang="en-US" altLang="zh-CN" sz="1100" dirty="0">
                <a:solidFill>
                  <a:prstClr val="black"/>
                </a:solidFill>
                <a:latin typeface="微软雅黑" panose="020B0503020204020204" pitchFamily="34" charset="-122"/>
                <a:ea typeface="微软雅黑" panose="020B0503020204020204" pitchFamily="34" charset="-122"/>
              </a:rPr>
              <a:t>0.9</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2.76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上海转籍率为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33.99%</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，环比增长</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1.8</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1.51</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lang="en-US" altLang="zh-CN" sz="1100" dirty="0">
                <a:solidFill>
                  <a:prstClr val="black"/>
                </a:solidFill>
                <a:latin typeface="微软雅黑" panose="020B0503020204020204" pitchFamily="34" charset="-122"/>
                <a:ea typeface="微软雅黑" panose="020B0503020204020204" pitchFamily="34" charset="-122"/>
              </a:rPr>
              <a:t>32.88%</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0.2</a:t>
            </a:r>
            <a:r>
              <a:rPr lang="zh-CN" altLang="en-US" sz="1100" dirty="0">
                <a:solidFill>
                  <a:prstClr val="black"/>
                </a:solidFill>
                <a:latin typeface="微软雅黑" panose="020B0503020204020204" pitchFamily="34" charset="-122"/>
                <a:ea typeface="微软雅黑" panose="020B0503020204020204" pitchFamily="34" charset="-122"/>
              </a:rPr>
              <a:t>个点</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0.52</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湖北</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32.15%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环比下降</a:t>
            </a:r>
            <a:r>
              <a:rPr lang="en-US" altLang="zh-CN" sz="1100" dirty="0">
                <a:solidFill>
                  <a:prstClr val="black"/>
                </a:solidFill>
                <a:latin typeface="微软雅黑" panose="020B0503020204020204" pitchFamily="34" charset="-122"/>
                <a:ea typeface="微软雅黑" panose="020B0503020204020204" pitchFamily="34" charset="-122"/>
              </a:rPr>
              <a:t>0.6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1.36</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江苏</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30.25%</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环比增长</a:t>
            </a:r>
            <a:r>
              <a:rPr lang="en-US" altLang="zh-CN" sz="1100" dirty="0">
                <a:solidFill>
                  <a:prstClr val="black"/>
                </a:solidFill>
                <a:latin typeface="微软雅黑" panose="020B0503020204020204" pitchFamily="34" charset="-122"/>
                <a:ea typeface="微软雅黑" panose="020B0503020204020204" pitchFamily="34" charset="-122"/>
              </a:rPr>
              <a:t>0.4</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个点，转籍量为</a:t>
            </a:r>
            <a:r>
              <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2.54</a:t>
            </a:r>
            <a:r>
              <a:rPr kumimoji="0" lang="zh-CN" altLang="en-US"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cxnSp>
        <p:nvCxnSpPr>
          <p:cNvPr id="5" name="直接箭头连接符 4">
            <a:extLst>
              <a:ext uri="{FF2B5EF4-FFF2-40B4-BE49-F238E27FC236}">
                <a16:creationId xmlns:a16="http://schemas.microsoft.com/office/drawing/2014/main" id="{2AB0F20F-F8C7-EF00-9A9E-12AE62FA02D3}"/>
              </a:ext>
            </a:extLst>
          </p:cNvPr>
          <p:cNvCxnSpPr>
            <a:cxnSpLocks/>
          </p:cNvCxnSpPr>
          <p:nvPr/>
        </p:nvCxnSpPr>
        <p:spPr>
          <a:xfrm>
            <a:off x="7173245" y="374579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80E5CAD8-EC5C-4FE7-EBC4-88DA0265D0F0}"/>
              </a:ext>
            </a:extLst>
          </p:cNvPr>
          <p:cNvCxnSpPr>
            <a:cxnSpLocks/>
          </p:cNvCxnSpPr>
          <p:nvPr/>
        </p:nvCxnSpPr>
        <p:spPr>
          <a:xfrm flipV="1">
            <a:off x="7173245" y="4161598"/>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 name="直接箭头连接符 2">
            <a:extLst>
              <a:ext uri="{FF2B5EF4-FFF2-40B4-BE49-F238E27FC236}">
                <a16:creationId xmlns:a16="http://schemas.microsoft.com/office/drawing/2014/main" id="{4226BFC4-C7B4-1DA7-7DDB-073A10BF493E}"/>
              </a:ext>
            </a:extLst>
          </p:cNvPr>
          <p:cNvCxnSpPr>
            <a:cxnSpLocks/>
          </p:cNvCxnSpPr>
          <p:nvPr/>
        </p:nvCxnSpPr>
        <p:spPr>
          <a:xfrm flipV="1">
            <a:off x="7179951" y="2605866"/>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BD7B0362-5AEB-4B17-B84F-78148A9F441D}"/>
              </a:ext>
            </a:extLst>
          </p:cNvPr>
          <p:cNvCxnSpPr>
            <a:cxnSpLocks/>
          </p:cNvCxnSpPr>
          <p:nvPr/>
        </p:nvCxnSpPr>
        <p:spPr>
          <a:xfrm>
            <a:off x="7173245" y="3360974"/>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a:extLst>
              <a:ext uri="{FF2B5EF4-FFF2-40B4-BE49-F238E27FC236}">
                <a16:creationId xmlns:a16="http://schemas.microsoft.com/office/drawing/2014/main" id="{2133AE92-2965-4446-B178-000BFA838419}"/>
              </a:ext>
            </a:extLst>
          </p:cNvPr>
          <p:cNvCxnSpPr>
            <a:cxnSpLocks/>
          </p:cNvCxnSpPr>
          <p:nvPr/>
        </p:nvCxnSpPr>
        <p:spPr>
          <a:xfrm flipV="1">
            <a:off x="7179951" y="2970165"/>
            <a:ext cx="0" cy="150121"/>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102894" y="2268073"/>
            <a:ext cx="3681800" cy="232185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2023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17.4%</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0.8% </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52.3%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8</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月份的平均库存周期是</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7</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月份增加了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100-000002000000}"/>
              </a:ext>
            </a:extLst>
          </p:cNvPr>
          <p:cNvGraphicFramePr>
            <a:graphicFrameLocks/>
          </p:cNvGraphicFramePr>
          <p:nvPr>
            <p:extLst>
              <p:ext uri="{D42A27DB-BD31-4B8C-83A1-F6EECF244321}">
                <p14:modId xmlns:p14="http://schemas.microsoft.com/office/powerpoint/2010/main" val="2614051595"/>
              </p:ext>
            </p:extLst>
          </p:nvPr>
        </p:nvGraphicFramePr>
        <p:xfrm>
          <a:off x="436227" y="1451333"/>
          <a:ext cx="4135773" cy="45276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716527"/>
            <a:ext cx="8810144" cy="718402"/>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市场较</a:t>
            </a:r>
            <a:r>
              <a:rPr lang="en-US" altLang="zh-CN" sz="1100" dirty="0">
                <a:solidFill>
                  <a:prstClr val="black"/>
                </a:solidFill>
                <a:latin typeface="微软雅黑" panose="020B0503020204020204" pitchFamily="34" charset="-122"/>
                <a:ea typeface="微软雅黑" panose="020B0503020204020204" pitchFamily="34" charset="-122"/>
              </a:rPr>
              <a:t>7</a:t>
            </a:r>
            <a:r>
              <a:rPr lang="zh-CN" altLang="en-US" sz="1100" dirty="0">
                <a:solidFill>
                  <a:prstClr val="black"/>
                </a:solidFill>
                <a:latin typeface="微软雅黑" panose="020B0503020204020204" pitchFamily="34" charset="-122"/>
                <a:ea typeface="微软雅黑" panose="020B0503020204020204" pitchFamily="34" charset="-122"/>
              </a:rPr>
              <a:t>月份有所回暖，</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行认证共接收到上传车源数据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51212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台，较</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月份增加约</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，其中符合行认证标准的车源数据</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45059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41541</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a:t>
            </a:r>
            <a:r>
              <a:rPr lang="en-US" altLang="zh-CN" sz="1100" dirty="0">
                <a:solidFill>
                  <a:schemeClr val="tx1"/>
                </a:solidFill>
                <a:latin typeface="微软雅黑" panose="020B0503020204020204" pitchFamily="34" charset="-122"/>
                <a:ea typeface="微软雅黑" panose="020B0503020204020204" pitchFamily="34" charset="-122"/>
                <a:cs typeface="+mn-cs"/>
              </a:rPr>
              <a:t>29399</a:t>
            </a:r>
            <a:r>
              <a:rPr lang="zh-CN" altLang="en-US" sz="1100" dirty="0">
                <a:solidFill>
                  <a:schemeClr val="tx1"/>
                </a:solidFill>
                <a:latin typeface="微软雅黑" panose="020B0503020204020204" pitchFamily="34" charset="-122"/>
                <a:ea typeface="微软雅黑" panose="020B0503020204020204" pitchFamily="34" charset="-122"/>
                <a:cs typeface="+mn-cs"/>
              </a:rPr>
              <a:t>，均</a:t>
            </a:r>
            <a:r>
              <a:rPr lang="zh-CN" altLang="en-US" sz="1100" dirty="0">
                <a:latin typeface="微软雅黑" panose="020B0503020204020204" pitchFamily="34" charset="-122"/>
                <a:ea typeface="微软雅黑" panose="020B0503020204020204" pitchFamily="34" charset="-122"/>
              </a:rPr>
              <a:t>增加</a:t>
            </a:r>
            <a:r>
              <a:rPr lang="zh-CN" altLang="en-US" sz="1100" dirty="0">
                <a:solidFill>
                  <a:schemeClr val="tx1"/>
                </a:solidFill>
                <a:latin typeface="微软雅黑" panose="020B0503020204020204" pitchFamily="34" charset="-122"/>
                <a:ea typeface="微软雅黑" panose="020B0503020204020204" pitchFamily="34" charset="-122"/>
                <a:cs typeface="+mn-cs"/>
              </a:rPr>
              <a:t>约</a:t>
            </a:r>
            <a:r>
              <a:rPr lang="en-US" altLang="zh-CN" sz="1100" dirty="0">
                <a:latin typeface="微软雅黑" panose="020B0503020204020204" pitchFamily="34" charset="-122"/>
                <a:ea typeface="微软雅黑" panose="020B0503020204020204" pitchFamily="34" charset="-122"/>
              </a:rPr>
              <a:t>8</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122B74D0-9812-5D45-69B3-3865522FDDA7}"/>
              </a:ext>
            </a:extLst>
          </p:cNvPr>
          <p:cNvPicPr>
            <a:picLocks noChangeAspect="1"/>
          </p:cNvPicPr>
          <p:nvPr/>
        </p:nvPicPr>
        <p:blipFill>
          <a:blip r:embed="rId2"/>
          <a:stretch>
            <a:fillRect/>
          </a:stretch>
        </p:blipFill>
        <p:spPr>
          <a:xfrm>
            <a:off x="111509" y="1266615"/>
            <a:ext cx="5512051" cy="2906882"/>
          </a:xfrm>
          <a:prstGeom prst="rect">
            <a:avLst/>
          </a:prstGeom>
        </p:spPr>
      </p:pic>
      <p:pic>
        <p:nvPicPr>
          <p:cNvPr id="6" name="图片 5">
            <a:extLst>
              <a:ext uri="{FF2B5EF4-FFF2-40B4-BE49-F238E27FC236}">
                <a16:creationId xmlns:a16="http://schemas.microsoft.com/office/drawing/2014/main" id="{0850D5F3-467A-7169-A2D3-89F9E38D481D}"/>
              </a:ext>
            </a:extLst>
          </p:cNvPr>
          <p:cNvPicPr>
            <a:picLocks noChangeAspect="1"/>
          </p:cNvPicPr>
          <p:nvPr/>
        </p:nvPicPr>
        <p:blipFill>
          <a:blip r:embed="rId3"/>
          <a:stretch>
            <a:fillRect/>
          </a:stretch>
        </p:blipFill>
        <p:spPr>
          <a:xfrm>
            <a:off x="5683885" y="1380490"/>
            <a:ext cx="3375055" cy="1410754"/>
          </a:xfrm>
          <a:prstGeom prst="rect">
            <a:avLst/>
          </a:prstGeom>
        </p:spPr>
      </p:pic>
    </p:spTree>
    <p:extLst>
      <p:ext uri="{BB962C8B-B14F-4D97-AF65-F5344CB8AC3E}">
        <p14:creationId xmlns:p14="http://schemas.microsoft.com/office/powerpoint/2010/main" val="564162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333856" y="4570943"/>
            <a:ext cx="8810144" cy="570284"/>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月，相对于</a:t>
            </a:r>
            <a:r>
              <a:rPr lang="en-US" altLang="zh-CN" sz="1100" dirty="0">
                <a:solidFill>
                  <a:prstClr val="black"/>
                </a:solidFill>
                <a:latin typeface="微软雅黑" panose="020B0503020204020204" pitchFamily="34" charset="-122"/>
                <a:ea typeface="微软雅黑" panose="020B0503020204020204" pitchFamily="34" charset="-122"/>
              </a:rPr>
              <a:t>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月来看， 除湖南、河北、山东</a:t>
            </a:r>
            <a:r>
              <a:rPr lang="zh-CN" altLang="en-US" sz="1100" dirty="0">
                <a:solidFill>
                  <a:prstClr val="black"/>
                </a:solidFill>
                <a:latin typeface="微软雅黑" panose="020B0503020204020204" pitchFamily="34" charset="-122"/>
                <a:ea typeface="微软雅黑" panose="020B0503020204020204" pitchFamily="34" charset="-122"/>
              </a:rPr>
              <a:t>三地有微量下降以外，其他</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各区域均较上月</a:t>
            </a:r>
            <a:r>
              <a:rPr lang="zh-CN" altLang="en-US" sz="1100" dirty="0">
                <a:solidFill>
                  <a:prstClr val="black"/>
                </a:solidFill>
                <a:latin typeface="微软雅黑" panose="020B0503020204020204" pitchFamily="34" charset="-122"/>
                <a:ea typeface="微软雅黑" panose="020B0503020204020204" pitchFamily="34" charset="-122"/>
              </a:rPr>
              <a:t>呈现出不同程度的增长，其中广东、浙江、安徽、山西、广西等区域增长尤为明显。</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37510D39-AF1F-0CE7-1E2E-D384F3C1CB93}"/>
              </a:ext>
            </a:extLst>
          </p:cNvPr>
          <p:cNvPicPr>
            <a:picLocks noChangeAspect="1"/>
          </p:cNvPicPr>
          <p:nvPr/>
        </p:nvPicPr>
        <p:blipFill>
          <a:blip r:embed="rId2"/>
          <a:stretch>
            <a:fillRect/>
          </a:stretch>
        </p:blipFill>
        <p:spPr>
          <a:xfrm>
            <a:off x="239644" y="1514394"/>
            <a:ext cx="8664712" cy="2351485"/>
          </a:xfrm>
          <a:prstGeom prst="rect">
            <a:avLst/>
          </a:prstGeom>
        </p:spPr>
      </p:pic>
    </p:spTree>
    <p:extLst>
      <p:ext uri="{BB962C8B-B14F-4D97-AF65-F5344CB8AC3E}">
        <p14:creationId xmlns:p14="http://schemas.microsoft.com/office/powerpoint/2010/main" val="3823506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716527"/>
            <a:ext cx="8810144" cy="824200"/>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基于车辆里程的选品上，较</a:t>
            </a:r>
            <a:r>
              <a:rPr lang="en-US" altLang="zh-CN" sz="1100" dirty="0">
                <a:solidFill>
                  <a:prstClr val="black"/>
                </a:solidFill>
                <a:latin typeface="微软雅黑" panose="020B0503020204020204" pitchFamily="34" charset="-122"/>
                <a:ea typeface="微软雅黑" panose="020B0503020204020204" pitchFamily="34" charset="-122"/>
              </a:rPr>
              <a:t>7</a:t>
            </a:r>
            <a:r>
              <a:rPr lang="zh-CN" altLang="en-US" sz="1100" dirty="0">
                <a:solidFill>
                  <a:prstClr val="black"/>
                </a:solidFill>
                <a:latin typeface="微软雅黑" panose="020B0503020204020204" pitchFamily="34" charset="-122"/>
                <a:ea typeface="微软雅黑" panose="020B0503020204020204" pitchFamily="34" charset="-122"/>
              </a:rPr>
              <a:t>月份表现得较为“开放和积极”</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其中，</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与较</a:t>
            </a:r>
            <a:r>
              <a:rPr lang="en-US" altLang="zh-CN" sz="1100" dirty="0">
                <a:solidFill>
                  <a:prstClr val="black"/>
                </a:solidFill>
                <a:latin typeface="微软雅黑" panose="020B0503020204020204" pitchFamily="34" charset="-122"/>
                <a:ea typeface="微软雅黑" panose="020B0503020204020204" pitchFamily="34" charset="-122"/>
              </a:rPr>
              <a:t>7</a:t>
            </a:r>
            <a:r>
              <a:rPr lang="zh-CN" altLang="en-US" sz="1100" dirty="0">
                <a:solidFill>
                  <a:prstClr val="black"/>
                </a:solidFill>
                <a:latin typeface="微软雅黑" panose="020B0503020204020204" pitchFamily="34" charset="-122"/>
                <a:ea typeface="微软雅黑" panose="020B0503020204020204" pitchFamily="34" charset="-122"/>
              </a:rPr>
              <a:t>月增加了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较</a:t>
            </a:r>
            <a:r>
              <a:rPr lang="zh-CN" altLang="en-US" sz="1100" dirty="0">
                <a:solidFill>
                  <a:prstClr val="black"/>
                </a:solidFill>
                <a:latin typeface="微软雅黑" panose="020B0503020204020204" pitchFamily="34" charset="-122"/>
                <a:ea typeface="微软雅黑" panose="020B0503020204020204" pitchFamily="34" charset="-122"/>
              </a:rPr>
              <a:t>上月降低了</a:t>
            </a:r>
            <a:r>
              <a:rPr lang="en-US" altLang="zh-CN" sz="1100" dirty="0">
                <a:solidFill>
                  <a:prstClr val="black"/>
                </a:solidFill>
                <a:latin typeface="微软雅黑" panose="020B0503020204020204" pitchFamily="34" charset="-122"/>
                <a:ea typeface="微软雅黑" panose="020B0503020204020204" pitchFamily="34" charset="-122"/>
              </a:rPr>
              <a:t>1%</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 与上月持平；</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91B34BEC-3F3E-2DEC-6CC8-27955CE671F7}"/>
              </a:ext>
            </a:extLst>
          </p:cNvPr>
          <p:cNvPicPr>
            <a:picLocks noChangeAspect="1"/>
          </p:cNvPicPr>
          <p:nvPr/>
        </p:nvPicPr>
        <p:blipFill>
          <a:blip r:embed="rId2"/>
          <a:stretch>
            <a:fillRect/>
          </a:stretch>
        </p:blipFill>
        <p:spPr>
          <a:xfrm>
            <a:off x="501610" y="1245547"/>
            <a:ext cx="8042950" cy="3269257"/>
          </a:xfrm>
          <a:prstGeom prst="rect">
            <a:avLst/>
          </a:prstGeom>
        </p:spPr>
      </p:pic>
    </p:spTree>
    <p:extLst>
      <p:ext uri="{BB962C8B-B14F-4D97-AF65-F5344CB8AC3E}">
        <p14:creationId xmlns:p14="http://schemas.microsoft.com/office/powerpoint/2010/main" val="33263060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8</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1078116"/>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8</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经销企业在车辆年限的选品上，本月依旧倾向于年限在</a:t>
            </a:r>
            <a:r>
              <a:rPr lang="en-US" altLang="zh-CN" sz="1100" dirty="0">
                <a:latin typeface="微软雅黑" panose="020B0503020204020204" pitchFamily="34" charset="-122"/>
                <a:ea typeface="微软雅黑" panose="020B0503020204020204" pitchFamily="34" charset="-122"/>
              </a:rPr>
              <a:t>1-5</a:t>
            </a:r>
            <a:r>
              <a:rPr lang="zh-CN" altLang="en-US" sz="1100" dirty="0">
                <a:latin typeface="微软雅黑" panose="020B0503020204020204" pitchFamily="34" charset="-122"/>
                <a:ea typeface="微软雅黑" panose="020B0503020204020204" pitchFamily="34" charset="-122"/>
              </a:rPr>
              <a:t>年的车型，但整体倾向相对“包容”；</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年内的准新车数据较上月增长</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以内较新车龄数据较上月</a:t>
            </a:r>
            <a:r>
              <a:rPr lang="zh-CN" altLang="en-US" sz="1100" dirty="0">
                <a:latin typeface="微软雅黑" panose="020B0503020204020204" pitchFamily="34" charset="-122"/>
                <a:ea typeface="微软雅黑" panose="020B0503020204020204" pitchFamily="34" charset="-122"/>
              </a:rPr>
              <a:t>增长</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年的次新车龄数据与上月持平，</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年“性价比”车型也较上月</a:t>
            </a:r>
            <a:r>
              <a:rPr lang="zh-CN" altLang="en-US" sz="1100" dirty="0">
                <a:latin typeface="微软雅黑" panose="020B0503020204020204" pitchFamily="34" charset="-122"/>
                <a:ea typeface="微软雅黑" panose="020B0503020204020204" pitchFamily="34" charset="-122"/>
              </a:rPr>
              <a:t>降低</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latin typeface="微软雅黑" panose="020B0503020204020204" pitchFamily="34" charset="-122"/>
                <a:ea typeface="微软雅黑" panose="020B0503020204020204" pitchFamily="34" charset="-122"/>
              </a:rPr>
              <a:t>2</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年“老旧车型”数据与上月持平</a:t>
            </a:r>
            <a:r>
              <a:rPr lang="zh-CN" altLang="en-US" sz="1100" dirty="0">
                <a:latin typeface="微软雅黑" panose="020B0503020204020204" pitchFamily="34" charset="-122"/>
                <a:ea typeface="微软雅黑" panose="020B0503020204020204" pitchFamily="34" charset="-122"/>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整体来看，</a:t>
            </a:r>
            <a:r>
              <a:rPr lang="en-US" altLang="zh-CN" sz="1100" dirty="0">
                <a:latin typeface="微软雅黑" panose="020B0503020204020204" pitchFamily="34" charset="-122"/>
                <a:ea typeface="微软雅黑" panose="020B0503020204020204" pitchFamily="34" charset="-122"/>
              </a:rPr>
              <a:t>8</a:t>
            </a:r>
            <a:r>
              <a:rPr lang="zh-CN" altLang="en-US" sz="1100" dirty="0">
                <a:solidFill>
                  <a:schemeClr val="tx1"/>
                </a:solidFill>
                <a:latin typeface="微软雅黑" panose="020B0503020204020204" pitchFamily="34" charset="-122"/>
                <a:ea typeface="微软雅黑" panose="020B0503020204020204" pitchFamily="34" charset="-122"/>
                <a:cs typeface="+mn-cs"/>
              </a:rPr>
              <a:t>月份市场环境逐步展现</a:t>
            </a:r>
            <a:r>
              <a:rPr lang="zh-CN" altLang="en-US" sz="1100" dirty="0">
                <a:latin typeface="微软雅黑" panose="020B0503020204020204" pitchFamily="34" charset="-122"/>
                <a:ea typeface="微软雅黑" panose="020B0503020204020204" pitchFamily="34" charset="-122"/>
              </a:rPr>
              <a:t>积极的一面</a:t>
            </a:r>
            <a:r>
              <a:rPr lang="zh-CN" altLang="en-US" sz="1100" dirty="0">
                <a:solidFill>
                  <a:schemeClr val="tx1"/>
                </a:solidFill>
                <a:latin typeface="微软雅黑" panose="020B0503020204020204" pitchFamily="34" charset="-122"/>
                <a:ea typeface="微软雅黑" panose="020B0503020204020204" pitchFamily="34" charset="-122"/>
                <a:cs typeface="+mn-cs"/>
              </a:rPr>
              <a:t>，二手车商本月表现较为“保守中带有激进”</a:t>
            </a:r>
            <a:r>
              <a:rPr lang="en-US" altLang="zh-CN" sz="1100" dirty="0">
                <a:solidFill>
                  <a:schemeClr val="tx1"/>
                </a:solidFill>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车辆选品更加广泛。</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id="{58DA7BDC-04B0-C535-7800-9119A160E886}"/>
              </a:ext>
            </a:extLst>
          </p:cNvPr>
          <p:cNvPicPr>
            <a:picLocks noChangeAspect="1"/>
          </p:cNvPicPr>
          <p:nvPr/>
        </p:nvPicPr>
        <p:blipFill>
          <a:blip r:embed="rId2"/>
          <a:stretch>
            <a:fillRect/>
          </a:stretch>
        </p:blipFill>
        <p:spPr>
          <a:xfrm>
            <a:off x="339373" y="1114611"/>
            <a:ext cx="8565195" cy="3584426"/>
          </a:xfrm>
          <a:prstGeom prst="rect">
            <a:avLst/>
          </a:prstGeom>
        </p:spPr>
      </p:pic>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2023</a:t>
            </a:r>
            <a:r>
              <a:rPr lang="zh-CN" altLang="en-US" sz="3600" b="1">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7</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2023</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479610" y="4983928"/>
            <a:ext cx="8184777" cy="1144609"/>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2023</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157.22</a:t>
            </a:r>
            <a:r>
              <a:rPr lang="zh-CN" altLang="en-US" sz="1200" dirty="0">
                <a:latin typeface="微软雅黑" panose="020B0503020204020204" pitchFamily="34" charset="-122"/>
                <a:ea typeface="微软雅黑" panose="020B0503020204020204" pitchFamily="34" charset="-122"/>
              </a:rPr>
              <a:t>万辆，交易量环比增长</a:t>
            </a:r>
            <a:r>
              <a:rPr lang="en-US" altLang="zh-CN" sz="1200" dirty="0">
                <a:latin typeface="微软雅黑" panose="020B0503020204020204" pitchFamily="34" charset="-122"/>
                <a:ea typeface="微软雅黑" panose="020B0503020204020204" pitchFamily="34" charset="-122"/>
              </a:rPr>
              <a:t>2.53%</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8.93%</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1029.62</a:t>
            </a:r>
            <a:r>
              <a:rPr lang="zh-CN" altLang="en-US" sz="1200" dirty="0">
                <a:latin typeface="微软雅黑" panose="020B0503020204020204" pitchFamily="34" charset="-122"/>
                <a:ea typeface="微软雅黑" panose="020B0503020204020204" pitchFamily="34" charset="-122"/>
              </a:rPr>
              <a:t>亿元。</a:t>
            </a:r>
            <a:r>
              <a:rPr lang="en-US" altLang="zh-CN" sz="1200" dirty="0">
                <a:latin typeface="微软雅黑" panose="020B0503020204020204" pitchFamily="34" charset="-122"/>
                <a:ea typeface="微软雅黑" panose="020B0503020204020204" pitchFamily="34" charset="-122"/>
                <a:sym typeface="+mn-ea"/>
              </a:rPr>
              <a:t>2023</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1-7</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1034.08</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14.54%</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131.24</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6546.88</a:t>
            </a:r>
            <a:r>
              <a:rPr lang="zh-CN" altLang="en-US" sz="1200" dirty="0">
                <a:latin typeface="微软雅黑" panose="020B0503020204020204" pitchFamily="34" charset="-122"/>
                <a:ea typeface="微软雅黑" panose="020B0503020204020204" pitchFamily="34" charset="-122"/>
                <a:sym typeface="+mn-ea"/>
              </a:rPr>
              <a:t>亿元。</a:t>
            </a:r>
          </a:p>
        </p:txBody>
      </p:sp>
      <p:graphicFrame>
        <p:nvGraphicFramePr>
          <p:cNvPr id="5" name="图表 4">
            <a:extLst>
              <a:ext uri="{FF2B5EF4-FFF2-40B4-BE49-F238E27FC236}">
                <a16:creationId xmlns:a16="http://schemas.microsoft.com/office/drawing/2014/main" id="{00000000-0008-0000-0400-000002000000}"/>
              </a:ext>
            </a:extLst>
          </p:cNvPr>
          <p:cNvGraphicFramePr>
            <a:graphicFrameLocks/>
          </p:cNvGraphicFramePr>
          <p:nvPr>
            <p:extLst>
              <p:ext uri="{D42A27DB-BD31-4B8C-83A1-F6EECF244321}">
                <p14:modId xmlns:p14="http://schemas.microsoft.com/office/powerpoint/2010/main" val="1847445366"/>
              </p:ext>
            </p:extLst>
          </p:nvPr>
        </p:nvGraphicFramePr>
        <p:xfrm>
          <a:off x="331314" y="1189804"/>
          <a:ext cx="8481368" cy="37544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61913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dirty="0">
                <a:latin typeface="微软雅黑" panose="020B0503020204020204" pitchFamily="34" charset="-122"/>
                <a:ea typeface="微软雅黑" panose="020B0503020204020204" pitchFamily="34" charset="-122"/>
              </a:rPr>
              <a:t>2023</a:t>
            </a:r>
            <a:r>
              <a:rPr kumimoji="1" lang="zh-CN" altLang="en-US" sz="2000" b="1" dirty="0">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8</a:t>
            </a:r>
            <a:r>
              <a:rPr kumimoji="1" lang="zh-CN" altLang="en-US" sz="2000" b="1" dirty="0">
                <a:latin typeface="微软雅黑" panose="020B0503020204020204" pitchFamily="34" charset="-122"/>
                <a:ea typeface="微软雅黑" panose="020B0503020204020204" pitchFamily="34" charset="-122"/>
              </a:rPr>
              <a:t>月周度情况分析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461394" y="4865494"/>
            <a:ext cx="8247721" cy="1513941"/>
          </a:xfrm>
          <a:prstGeom prst="rect">
            <a:avLst/>
          </a:prstGeom>
          <a:noFill/>
        </p:spPr>
        <p:txBody>
          <a:bodyPr wrap="square" rtlCol="0">
            <a:spAutoFit/>
          </a:bodyPr>
          <a:lstStyle/>
          <a:p>
            <a:pPr>
              <a:lnSpc>
                <a:spcPct val="200000"/>
              </a:lnSpc>
              <a:defRPr/>
            </a:pP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月第四周二手车市场日均交易量</a:t>
            </a:r>
            <a:r>
              <a:rPr lang="en-US" altLang="zh-CN" sz="1200" dirty="0">
                <a:solidFill>
                  <a:prstClr val="black"/>
                </a:solidFill>
                <a:latin typeface="微软雅黑" panose="020B0503020204020204" pitchFamily="34" charset="-122"/>
                <a:ea typeface="微软雅黑" panose="020B0503020204020204" pitchFamily="34" charset="-122"/>
              </a:rPr>
              <a:t>5.98</a:t>
            </a:r>
            <a:r>
              <a:rPr lang="zh-CN" altLang="en-US" sz="1200" dirty="0">
                <a:solidFill>
                  <a:prstClr val="black"/>
                </a:solidFill>
                <a:latin typeface="微软雅黑" panose="020B0503020204020204" pitchFamily="34" charset="-122"/>
                <a:ea typeface="微软雅黑" panose="020B0503020204020204" pitchFamily="34" charset="-122"/>
              </a:rPr>
              <a:t>万辆，环比增长</a:t>
            </a:r>
            <a:r>
              <a:rPr lang="en-US" altLang="zh-CN" sz="1200" dirty="0">
                <a:solidFill>
                  <a:prstClr val="black"/>
                </a:solidFill>
                <a:latin typeface="微软雅黑" panose="020B0503020204020204" pitchFamily="34" charset="-122"/>
                <a:ea typeface="微软雅黑" panose="020B0503020204020204" pitchFamily="34" charset="-122"/>
              </a:rPr>
              <a:t>1.84%</a:t>
            </a:r>
            <a:r>
              <a:rPr lang="zh-CN" altLang="en-US" sz="1200" dirty="0">
                <a:solidFill>
                  <a:prstClr val="black"/>
                </a:solidFill>
                <a:latin typeface="微软雅黑" panose="020B0503020204020204" pitchFamily="34" charset="-122"/>
                <a:ea typeface="微软雅黑" panose="020B0503020204020204" pitchFamily="34" charset="-122"/>
              </a:rPr>
              <a:t>，与上月同期相比下降了</a:t>
            </a:r>
            <a:r>
              <a:rPr lang="en-US" altLang="zh-CN" sz="1200" dirty="0">
                <a:solidFill>
                  <a:prstClr val="black"/>
                </a:solidFill>
                <a:latin typeface="微软雅黑" panose="020B0503020204020204" pitchFamily="34" charset="-122"/>
                <a:ea typeface="微软雅黑" panose="020B0503020204020204" pitchFamily="34" charset="-122"/>
              </a:rPr>
              <a:t>1.5%</a:t>
            </a:r>
            <a:r>
              <a:rPr lang="zh-CN" altLang="en-US" sz="1200" dirty="0">
                <a:solidFill>
                  <a:prstClr val="black"/>
                </a:solidFill>
                <a:latin typeface="微软雅黑" panose="020B0503020204020204" pitchFamily="34" charset="-122"/>
                <a:ea typeface="微软雅黑" panose="020B0503020204020204" pitchFamily="34" charset="-122"/>
              </a:rPr>
              <a:t>。从周度表现来看</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月份市场的集客和成交能力均不及</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月份的同期，根据同口径计算</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a:t>
            </a:r>
            <a:r>
              <a:rPr lang="en-US" altLang="zh-CN" sz="1200" dirty="0">
                <a:solidFill>
                  <a:prstClr val="black"/>
                </a:solidFill>
                <a:latin typeface="微软雅黑" panose="020B0503020204020204" pitchFamily="34" charset="-122"/>
                <a:ea typeface="微软雅黑" panose="020B0503020204020204" pitchFamily="34" charset="-122"/>
              </a:rPr>
              <a:t>1</a:t>
            </a:r>
            <a:r>
              <a:rPr lang="zh-CN" altLang="en-US" sz="1200" dirty="0">
                <a:solidFill>
                  <a:prstClr val="black"/>
                </a:solidFill>
                <a:latin typeface="微软雅黑" panose="020B0503020204020204" pitchFamily="34" charset="-122"/>
                <a:ea typeface="微软雅黑" panose="020B0503020204020204" pitchFamily="34" charset="-122"/>
              </a:rPr>
              <a:t>日</a:t>
            </a:r>
            <a:r>
              <a:rPr lang="en-US" altLang="zh-CN" sz="1200" dirty="0">
                <a:solidFill>
                  <a:prstClr val="black"/>
                </a:solidFill>
                <a:latin typeface="微软雅黑" panose="020B0503020204020204" pitchFamily="34" charset="-122"/>
                <a:ea typeface="微软雅黑" panose="020B0503020204020204" pitchFamily="34" charset="-122"/>
              </a:rPr>
              <a:t>-27</a:t>
            </a:r>
            <a:r>
              <a:rPr lang="zh-CN" altLang="en-US" sz="1200" dirty="0">
                <a:solidFill>
                  <a:prstClr val="black"/>
                </a:solidFill>
                <a:latin typeface="微软雅黑" panose="020B0503020204020204" pitchFamily="34" charset="-122"/>
                <a:ea typeface="微软雅黑" panose="020B0503020204020204" pitchFamily="34" charset="-122"/>
              </a:rPr>
              <a:t>日，二手车交易量</a:t>
            </a:r>
            <a:r>
              <a:rPr lang="en-US" altLang="zh-CN" sz="1200" dirty="0">
                <a:solidFill>
                  <a:prstClr val="black"/>
                </a:solidFill>
                <a:latin typeface="微软雅黑" panose="020B0503020204020204" pitchFamily="34" charset="-122"/>
                <a:ea typeface="微软雅黑" panose="020B0503020204020204" pitchFamily="34" charset="-122"/>
              </a:rPr>
              <a:t>134.6</a:t>
            </a:r>
            <a:r>
              <a:rPr lang="zh-CN" altLang="en-US" sz="1200" dirty="0">
                <a:solidFill>
                  <a:prstClr val="black"/>
                </a:solidFill>
                <a:latin typeface="微软雅黑" panose="020B0503020204020204" pitchFamily="34" charset="-122"/>
                <a:ea typeface="微软雅黑" panose="020B0503020204020204" pitchFamily="34" charset="-122"/>
              </a:rPr>
              <a:t>万辆，较</a:t>
            </a:r>
            <a:r>
              <a:rPr lang="en-US" altLang="zh-CN" sz="1200"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月同期下降</a:t>
            </a:r>
            <a:r>
              <a:rPr lang="en-US" altLang="zh-CN" sz="1200" dirty="0">
                <a:solidFill>
                  <a:prstClr val="black"/>
                </a:solidFill>
                <a:latin typeface="微软雅黑" panose="020B0503020204020204" pitchFamily="34" charset="-122"/>
                <a:ea typeface="微软雅黑" panose="020B0503020204020204" pitchFamily="34" charset="-122"/>
              </a:rPr>
              <a:t>1.5%</a:t>
            </a:r>
            <a:r>
              <a:rPr lang="zh-CN" altLang="en-US" sz="1200" dirty="0">
                <a:solidFill>
                  <a:prstClr val="black"/>
                </a:solidFill>
                <a:latin typeface="微软雅黑" panose="020B0503020204020204" pitchFamily="34" charset="-122"/>
                <a:ea typeface="微软雅黑" panose="020B0503020204020204" pitchFamily="34" charset="-122"/>
              </a:rPr>
              <a:t>。</a:t>
            </a:r>
            <a:r>
              <a:rPr lang="en-US" altLang="zh-CN" sz="1200"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月份极端天气的变化使得市场走势不强，后面还有</a:t>
            </a:r>
            <a:r>
              <a:rPr lang="en-US" altLang="zh-CN" sz="1200" dirty="0">
                <a:solidFill>
                  <a:prstClr val="black"/>
                </a:solidFill>
                <a:latin typeface="微软雅黑" panose="020B0503020204020204" pitchFamily="34" charset="-122"/>
                <a:ea typeface="微软雅黑" panose="020B0503020204020204" pitchFamily="34" charset="-122"/>
              </a:rPr>
              <a:t>4</a:t>
            </a:r>
            <a:r>
              <a:rPr lang="zh-CN" altLang="en-US" sz="1200" dirty="0">
                <a:solidFill>
                  <a:prstClr val="black"/>
                </a:solidFill>
                <a:latin typeface="微软雅黑" panose="020B0503020204020204" pitchFamily="34" charset="-122"/>
                <a:ea typeface="微软雅黑" panose="020B0503020204020204" pitchFamily="34" charset="-122"/>
              </a:rPr>
              <a:t>个交易日，预计本月交易量在</a:t>
            </a:r>
            <a:r>
              <a:rPr lang="en-US" altLang="zh-CN" sz="1200" dirty="0">
                <a:solidFill>
                  <a:prstClr val="black"/>
                </a:solidFill>
                <a:latin typeface="微软雅黑" panose="020B0503020204020204" pitchFamily="34" charset="-122"/>
                <a:ea typeface="微软雅黑" panose="020B0503020204020204" pitchFamily="34" charset="-122"/>
              </a:rPr>
              <a:t>155</a:t>
            </a:r>
            <a:r>
              <a:rPr lang="zh-CN" altLang="en-US" sz="1200" dirty="0">
                <a:solidFill>
                  <a:prstClr val="black"/>
                </a:solidFill>
                <a:latin typeface="微软雅黑" panose="020B0503020204020204" pitchFamily="34" charset="-122"/>
                <a:ea typeface="微软雅黑" panose="020B0503020204020204" pitchFamily="34" charset="-122"/>
              </a:rPr>
              <a:t>万辆左右，环比下降</a:t>
            </a:r>
            <a:r>
              <a:rPr lang="en-US" altLang="zh-CN" sz="1200" dirty="0">
                <a:solidFill>
                  <a:prstClr val="black"/>
                </a:solidFill>
                <a:latin typeface="微软雅黑" panose="020B0503020204020204" pitchFamily="34" charset="-122"/>
                <a:ea typeface="微软雅黑" panose="020B0503020204020204" pitchFamily="34" charset="-122"/>
              </a:rPr>
              <a:t>1.4%</a:t>
            </a:r>
            <a:r>
              <a:rPr lang="zh-CN" altLang="en-US" sz="1200" dirty="0">
                <a:solidFill>
                  <a:prstClr val="black"/>
                </a:solidFill>
                <a:latin typeface="微软雅黑" panose="020B0503020204020204" pitchFamily="34" charset="-122"/>
                <a:ea typeface="微软雅黑" panose="020B0503020204020204" pitchFamily="34" charset="-122"/>
              </a:rPr>
              <a:t>，月度同比增长</a:t>
            </a:r>
            <a:r>
              <a:rPr lang="en-US" altLang="zh-CN" sz="1200" dirty="0">
                <a:solidFill>
                  <a:prstClr val="black"/>
                </a:solidFill>
                <a:latin typeface="微软雅黑" panose="020B0503020204020204" pitchFamily="34" charset="-122"/>
                <a:ea typeface="微软雅黑" panose="020B0503020204020204" pitchFamily="34" charset="-122"/>
              </a:rPr>
              <a:t>5.6%</a:t>
            </a:r>
            <a:r>
              <a:rPr lang="zh-CN" altLang="en-US" sz="1200" dirty="0">
                <a:solidFill>
                  <a:prstClr val="black"/>
                </a:solidFill>
                <a:latin typeface="微软雅黑" panose="020B0503020204020204" pitchFamily="34" charset="-122"/>
                <a:ea typeface="微软雅黑" panose="020B0503020204020204" pitchFamily="34" charset="-122"/>
              </a:rPr>
              <a:t>。</a:t>
            </a:r>
          </a:p>
        </p:txBody>
      </p:sp>
      <p:pic>
        <p:nvPicPr>
          <p:cNvPr id="5" name="图片 4">
            <a:extLst>
              <a:ext uri="{FF2B5EF4-FFF2-40B4-BE49-F238E27FC236}">
                <a16:creationId xmlns:a16="http://schemas.microsoft.com/office/drawing/2014/main" id="{62069BAA-4FE6-4947-818B-044939E6A17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15893" y="1235535"/>
            <a:ext cx="7512213" cy="3537234"/>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2023</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731652"/>
            <a:ext cx="8669760" cy="1513941"/>
          </a:xfrm>
          <a:prstGeom prst="rect">
            <a:avLst/>
          </a:prstGeom>
          <a:noFill/>
        </p:spPr>
        <p:txBody>
          <a:bodyPr wrap="square" rtlCol="0">
            <a:spAutoFit/>
          </a:bodyPr>
          <a:lstStyle/>
          <a:p>
            <a:pPr>
              <a:lnSpc>
                <a:spcPct val="200000"/>
              </a:lnSpc>
              <a:defRPr/>
            </a:pPr>
            <a:r>
              <a:rPr lang="en-US" altLang="zh-CN" sz="1200" b="1" dirty="0">
                <a:latin typeface="微软雅黑" panose="020B0503020204020204" pitchFamily="34" charset="-122"/>
                <a:ea typeface="微软雅黑" panose="020B0503020204020204" pitchFamily="34" charset="-122"/>
              </a:rPr>
              <a:t>2023</a:t>
            </a:r>
            <a:r>
              <a:rPr lang="zh-CN" altLang="en-US" sz="1200" b="1" dirty="0">
                <a:latin typeface="微软雅黑" panose="020B0503020204020204" pitchFamily="34" charset="-122"/>
                <a:ea typeface="微软雅黑" panose="020B0503020204020204" pitchFamily="34" charset="-122"/>
              </a:rPr>
              <a:t>年</a:t>
            </a:r>
            <a:r>
              <a:rPr lang="en-US" altLang="zh-CN" sz="1200" b="1" dirty="0">
                <a:latin typeface="微软雅黑" panose="020B0503020204020204" pitchFamily="34" charset="-122"/>
                <a:ea typeface="微软雅黑" panose="020B0503020204020204" pitchFamily="34" charset="-122"/>
              </a:rPr>
              <a:t>7</a:t>
            </a:r>
            <a:r>
              <a:rPr lang="zh-CN" altLang="en-US" sz="1200" b="1" dirty="0">
                <a:latin typeface="微软雅黑" panose="020B0503020204020204" pitchFamily="34" charset="-122"/>
                <a:ea typeface="微软雅黑" panose="020B0503020204020204" pitchFamily="34" charset="-122"/>
              </a:rPr>
              <a:t>月，全国二手车市场交易量</a:t>
            </a:r>
            <a:r>
              <a:rPr lang="en-US" altLang="zh-CN" sz="1200" b="1" dirty="0">
                <a:latin typeface="微软雅黑" panose="020B0503020204020204" pitchFamily="34" charset="-122"/>
                <a:ea typeface="微软雅黑" panose="020B0503020204020204" pitchFamily="34" charset="-122"/>
              </a:rPr>
              <a:t>157.22</a:t>
            </a:r>
            <a:r>
              <a:rPr lang="zh-CN" altLang="en-US" sz="1200" b="1" dirty="0">
                <a:latin typeface="微软雅黑" panose="020B0503020204020204" pitchFamily="34" charset="-122"/>
                <a:ea typeface="微软雅黑" panose="020B0503020204020204" pitchFamily="34" charset="-122"/>
              </a:rPr>
              <a:t>万辆，交易量环比增长</a:t>
            </a:r>
            <a:r>
              <a:rPr lang="en-US" altLang="zh-CN" sz="1200" b="1" dirty="0">
                <a:latin typeface="微软雅黑" panose="020B0503020204020204" pitchFamily="34" charset="-122"/>
                <a:ea typeface="微软雅黑" panose="020B0503020204020204" pitchFamily="34" charset="-122"/>
              </a:rPr>
              <a:t>2.53%</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92.44</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1.84%</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8.76%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20.56</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5.09%</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11.45%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9.65</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1.5%</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6.02%</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3.03</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3.02%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5.98%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商用车情况：客车</a:t>
            </a:r>
            <a:r>
              <a:rPr lang="en-US" altLang="zh-CN" sz="1200" dirty="0">
                <a:latin typeface="微软雅黑" panose="020B0503020204020204" pitchFamily="34" charset="-122"/>
                <a:ea typeface="微软雅黑" panose="020B0503020204020204" pitchFamily="34" charset="-122"/>
              </a:rPr>
              <a:t>8.99</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0.94%</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1.22%</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13.10</a:t>
            </a:r>
            <a:r>
              <a:rPr lang="zh-CN" altLang="en-US" sz="1200" dirty="0">
                <a:latin typeface="微软雅黑" panose="020B0503020204020204" pitchFamily="34" charset="-122"/>
                <a:ea typeface="微软雅黑" panose="020B0503020204020204" pitchFamily="34" charset="-122"/>
              </a:rPr>
              <a:t>万辆，环比增长</a:t>
            </a:r>
            <a:r>
              <a:rPr lang="en-US" altLang="zh-CN" sz="1200" dirty="0">
                <a:latin typeface="微软雅黑" panose="020B0503020204020204" pitchFamily="34" charset="-122"/>
                <a:ea typeface="微软雅黑" panose="020B0503020204020204" pitchFamily="34" charset="-122"/>
              </a:rPr>
              <a:t>3.37%</a:t>
            </a:r>
            <a:r>
              <a:rPr lang="zh-CN" altLang="en-US" sz="1200" dirty="0">
                <a:latin typeface="微软雅黑" panose="020B0503020204020204" pitchFamily="34" charset="-122"/>
                <a:ea typeface="微软雅黑" panose="020B0503020204020204" pitchFamily="34" charset="-122"/>
              </a:rPr>
              <a:t>，同比增长</a:t>
            </a:r>
            <a:r>
              <a:rPr lang="en-US" altLang="zh-CN" sz="1200" dirty="0">
                <a:latin typeface="微软雅黑" panose="020B0503020204020204" pitchFamily="34" charset="-122"/>
                <a:ea typeface="微软雅黑" panose="020B0503020204020204" pitchFamily="34" charset="-122"/>
              </a:rPr>
              <a:t>8.38%</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100-000081000000}"/>
              </a:ext>
            </a:extLst>
          </p:cNvPr>
          <p:cNvGraphicFramePr>
            <a:graphicFrameLocks/>
          </p:cNvGraphicFramePr>
          <p:nvPr/>
        </p:nvGraphicFramePr>
        <p:xfrm>
          <a:off x="283633" y="1143897"/>
          <a:ext cx="8576733" cy="34227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44745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a:latin typeface="微软雅黑" panose="020B0503020204020204" pitchFamily="34" charset="-122"/>
                <a:ea typeface="微软雅黑" panose="020B0503020204020204" pitchFamily="34" charset="-122"/>
              </a:rPr>
              <a:t>2023</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1-7</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111420" y="4818554"/>
            <a:ext cx="8921162" cy="1144609"/>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1-7</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，全国二手车市场累计</a:t>
            </a:r>
            <a:r>
              <a:rPr lang="zh-CN" altLang="en-US" sz="1200">
                <a:latin typeface="微软雅黑" panose="020B0503020204020204" pitchFamily="34" charset="-122"/>
                <a:ea typeface="微软雅黑" panose="020B0503020204020204" pitchFamily="34" charset="-122"/>
              </a:rPr>
              <a:t>交易量</a:t>
            </a:r>
            <a:r>
              <a:rPr lang="en-US" altLang="zh-CN" sz="1200">
                <a:latin typeface="微软雅黑" panose="020B0503020204020204" pitchFamily="34" charset="-122"/>
                <a:ea typeface="微软雅黑" panose="020B0503020204020204" pitchFamily="34" charset="-122"/>
              </a:rPr>
              <a:t>1034.1</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14.5%</a:t>
            </a:r>
            <a:r>
              <a:rPr lang="zh-CN" altLang="en-US" sz="1200" dirty="0">
                <a:latin typeface="微软雅黑" panose="020B0503020204020204" pitchFamily="34" charset="-122"/>
                <a:ea typeface="微软雅黑" panose="020B0503020204020204" pitchFamily="34" charset="-122"/>
              </a:rPr>
              <a:t>。基本型乘用车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614.2</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14.9%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132.5</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14.6%</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63.1</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16.4%</a:t>
            </a:r>
            <a:r>
              <a:rPr lang="zh-CN" altLang="en-US" sz="1200" dirty="0">
                <a:latin typeface="微软雅黑" panose="020B0503020204020204" pitchFamily="34" charset="-122"/>
                <a:ea typeface="微软雅黑" panose="020B0503020204020204" pitchFamily="34" charset="-122"/>
              </a:rPr>
              <a:t>；交叉型乘用车</a:t>
            </a:r>
            <a:r>
              <a:rPr lang="zh-CN" altLang="en-US" sz="1200">
                <a:latin typeface="微软雅黑" panose="020B0503020204020204" pitchFamily="34" charset="-122"/>
                <a:ea typeface="微软雅黑" panose="020B0503020204020204" pitchFamily="34" charset="-122"/>
              </a:rPr>
              <a:t>共交易</a:t>
            </a:r>
            <a:r>
              <a:rPr lang="en-US" altLang="zh-CN" sz="1200">
                <a:latin typeface="微软雅黑" panose="020B0503020204020204" pitchFamily="34" charset="-122"/>
                <a:ea typeface="微软雅黑" panose="020B0503020204020204" pitchFamily="34" charset="-122"/>
              </a:rPr>
              <a:t>20.1</a:t>
            </a:r>
            <a:r>
              <a:rPr lang="zh-CN" altLang="en-US" sz="1200">
                <a:latin typeface="微软雅黑" panose="020B0503020204020204" pitchFamily="34" charset="-122"/>
                <a:ea typeface="微软雅黑" panose="020B0503020204020204" pitchFamily="34" charset="-122"/>
              </a:rPr>
              <a:t>万</a:t>
            </a:r>
            <a:r>
              <a:rPr lang="zh-CN" altLang="en-US" sz="1200" dirty="0">
                <a:latin typeface="微软雅黑" panose="020B0503020204020204" pitchFamily="34" charset="-122"/>
                <a:ea typeface="微软雅黑" panose="020B0503020204020204" pitchFamily="34" charset="-122"/>
              </a:rPr>
              <a:t>辆，</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2.9%</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a:t>
            </a:r>
            <a:r>
              <a:rPr lang="zh-CN" altLang="en-US" sz="1200" i="0">
                <a:latin typeface="微软雅黑" panose="020B0503020204020204" pitchFamily="34" charset="-122"/>
                <a:ea typeface="微软雅黑" panose="020B0503020204020204" pitchFamily="34" charset="-122"/>
              </a:rPr>
              <a:t>：客车</a:t>
            </a:r>
            <a:r>
              <a:rPr lang="en-US" altLang="zh-CN" sz="1200" i="0">
                <a:latin typeface="微软雅黑" panose="020B0503020204020204" pitchFamily="34" charset="-122"/>
                <a:ea typeface="微软雅黑" panose="020B0503020204020204" pitchFamily="34" charset="-122"/>
              </a:rPr>
              <a:t>61.4</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0.3</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r>
              <a:rPr lang="zh-CN" altLang="en-US" sz="1200" i="0">
                <a:latin typeface="微软雅黑" panose="020B0503020204020204" pitchFamily="34" charset="-122"/>
                <a:ea typeface="微软雅黑" panose="020B0503020204020204" pitchFamily="34" charset="-122"/>
              </a:rPr>
              <a:t>载货车</a:t>
            </a:r>
            <a:r>
              <a:rPr lang="en-US" altLang="zh-CN" sz="1200" i="0">
                <a:latin typeface="微软雅黑" panose="020B0503020204020204" pitchFamily="34" charset="-122"/>
                <a:ea typeface="微软雅黑" panose="020B0503020204020204" pitchFamily="34" charset="-122"/>
              </a:rPr>
              <a:t>85.4</a:t>
            </a:r>
            <a:r>
              <a:rPr lang="zh-CN" altLang="en-US" sz="1200" i="0">
                <a:latin typeface="微软雅黑" panose="020B0503020204020204" pitchFamily="34" charset="-122"/>
                <a:ea typeface="微软雅黑" panose="020B0503020204020204" pitchFamily="34" charset="-122"/>
              </a:rPr>
              <a:t>万</a:t>
            </a:r>
            <a:r>
              <a:rPr lang="zh-CN" altLang="en-US" sz="1200" i="0" dirty="0">
                <a:latin typeface="微软雅黑" panose="020B0503020204020204" pitchFamily="34" charset="-122"/>
                <a:ea typeface="微软雅黑" panose="020B0503020204020204" pitchFamily="34" charset="-122"/>
              </a:rPr>
              <a:t>辆，</a:t>
            </a:r>
            <a:r>
              <a:rPr lang="zh-CN" altLang="en-US" sz="1200" i="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17.7</a:t>
            </a:r>
            <a:r>
              <a:rPr lang="en-US" altLang="zh-CN" sz="1200" i="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a:t>
            </a:r>
          </a:p>
        </p:txBody>
      </p:sp>
      <p:graphicFrame>
        <p:nvGraphicFramePr>
          <p:cNvPr id="5" name="图表 4">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4184093132"/>
              </p:ext>
            </p:extLst>
          </p:nvPr>
        </p:nvGraphicFramePr>
        <p:xfrm>
          <a:off x="120944" y="1126378"/>
          <a:ext cx="8911638"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2023</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dirty="0">
                <a:solidFill>
                  <a:schemeClr val="tx1"/>
                </a:solidFill>
                <a:latin typeface="微软雅黑" panose="020B0503020204020204" pitchFamily="34" charset="-122"/>
                <a:ea typeface="微软雅黑" panose="020B0503020204020204" pitchFamily="34" charset="-122"/>
              </a:rPr>
              <a:t>7</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313569" y="4773958"/>
            <a:ext cx="8654693" cy="1517082"/>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2023</a:t>
            </a:r>
            <a:r>
              <a:rPr lang="zh-CN" altLang="en-US" sz="120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7</a:t>
            </a:r>
            <a:r>
              <a:rPr lang="zh-CN" altLang="en-US" sz="1200">
                <a:latin typeface="微软雅黑" panose="020B0503020204020204" pitchFamily="34" charset="-122"/>
                <a:ea typeface="微软雅黑" panose="020B0503020204020204" pitchFamily="34" charset="-122"/>
              </a:rPr>
              <a:t>月</a:t>
            </a:r>
            <a:r>
              <a:rPr lang="zh-CN" altLang="en-US" sz="1200" dirty="0">
                <a:latin typeface="微软雅黑" panose="020B0503020204020204" pitchFamily="34" charset="-122"/>
                <a:ea typeface="微软雅黑" panose="020B0503020204020204" pitchFamily="34" charset="-122"/>
              </a:rPr>
              <a:t>，各级别轿车的整体销量来看，</a:t>
            </a:r>
            <a:r>
              <a:rPr lang="en-US" altLang="zh-CN" sz="1200" dirty="0">
                <a:latin typeface="微软雅黑" panose="020B0503020204020204" pitchFamily="34" charset="-122"/>
                <a:ea typeface="微软雅黑" panose="020B0503020204020204" pitchFamily="34" charset="-122"/>
              </a:rPr>
              <a:t>A</a:t>
            </a:r>
            <a:r>
              <a:rPr lang="zh-CN" altLang="en-US" sz="1200" dirty="0">
                <a:latin typeface="微软雅黑" panose="020B0503020204020204" pitchFamily="34" charset="-122"/>
                <a:ea typeface="微软雅黑" panose="020B0503020204020204" pitchFamily="34" charset="-122"/>
              </a:rPr>
              <a:t>级轿车仍旧是二手车市场中最热销的车型，占</a:t>
            </a:r>
            <a:r>
              <a:rPr lang="zh-CN" altLang="en-US" sz="1200">
                <a:latin typeface="微软雅黑" panose="020B0503020204020204" pitchFamily="34" charset="-122"/>
                <a:ea typeface="微软雅黑" panose="020B0503020204020204" pitchFamily="34" charset="-122"/>
              </a:rPr>
              <a:t>比为</a:t>
            </a:r>
            <a:r>
              <a:rPr lang="en-US" altLang="zh-CN" sz="1200">
                <a:latin typeface="微软雅黑" panose="020B0503020204020204" pitchFamily="34" charset="-122"/>
                <a:ea typeface="微软雅黑" panose="020B0503020204020204" pitchFamily="34" charset="-122"/>
              </a:rPr>
              <a:t>49.9%</a:t>
            </a:r>
            <a:r>
              <a:rPr lang="zh-CN" altLang="en-US" sz="1200" dirty="0">
                <a:latin typeface="微软雅黑" panose="020B0503020204020204" pitchFamily="34" charset="-122"/>
                <a:ea typeface="微软雅黑" panose="020B0503020204020204" pitchFamily="34" charset="-122"/>
              </a:rPr>
              <a:t>，环比</a:t>
            </a:r>
            <a:r>
              <a:rPr lang="zh-CN" altLang="en-US" sz="1200">
                <a:latin typeface="微软雅黑" panose="020B0503020204020204" pitchFamily="34" charset="-122"/>
                <a:ea typeface="微软雅黑" panose="020B0503020204020204" pitchFamily="34" charset="-122"/>
              </a:rPr>
              <a:t>增长了</a:t>
            </a:r>
            <a:r>
              <a:rPr lang="en-US" altLang="zh-CN" sz="120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，其次是</a:t>
            </a:r>
            <a:r>
              <a:rPr lang="en-US" altLang="zh-CN" sz="1200" dirty="0">
                <a:latin typeface="微软雅黑" panose="020B0503020204020204" pitchFamily="34" charset="-122"/>
                <a:ea typeface="微软雅黑" panose="020B0503020204020204" pitchFamily="34" charset="-122"/>
              </a:rPr>
              <a:t>B</a:t>
            </a:r>
            <a:r>
              <a:rPr lang="zh-CN" altLang="en-US" sz="1200" dirty="0">
                <a:latin typeface="微软雅黑" panose="020B0503020204020204" pitchFamily="34" charset="-122"/>
                <a:ea typeface="微软雅黑" panose="020B0503020204020204" pitchFamily="34" charset="-122"/>
              </a:rPr>
              <a:t>级轿车平均</a:t>
            </a:r>
            <a:r>
              <a:rPr lang="zh-CN" altLang="en-US" sz="1200">
                <a:latin typeface="微软雅黑" panose="020B0503020204020204" pitchFamily="34" charset="-122"/>
                <a:ea typeface="微软雅黑" panose="020B0503020204020204" pitchFamily="34" charset="-122"/>
              </a:rPr>
              <a:t>占比</a:t>
            </a:r>
            <a:r>
              <a:rPr lang="en-US" altLang="zh-CN" sz="1200">
                <a:latin typeface="微软雅黑" panose="020B0503020204020204" pitchFamily="34" charset="-122"/>
                <a:ea typeface="微软雅黑" panose="020B0503020204020204" pitchFamily="34" charset="-122"/>
              </a:rPr>
              <a:t>22.9%,</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C</a:t>
            </a:r>
            <a:r>
              <a:rPr lang="zh-CN" altLang="en-US" sz="1200" dirty="0">
                <a:latin typeface="微软雅黑" panose="020B0503020204020204" pitchFamily="34" charset="-122"/>
                <a:ea typeface="微软雅黑" panose="020B0503020204020204" pitchFamily="34" charset="-122"/>
              </a:rPr>
              <a:t>级</a:t>
            </a:r>
            <a:r>
              <a:rPr lang="zh-CN" altLang="en-US" sz="1200">
                <a:latin typeface="微软雅黑" panose="020B0503020204020204" pitchFamily="34" charset="-122"/>
                <a:ea typeface="微软雅黑" panose="020B0503020204020204" pitchFamily="34" charset="-122"/>
              </a:rPr>
              <a:t>轿车占</a:t>
            </a:r>
            <a:r>
              <a:rPr lang="en-US" altLang="zh-CN" sz="1200">
                <a:latin typeface="微软雅黑" panose="020B0503020204020204" pitchFamily="34" charset="-122"/>
                <a:ea typeface="微软雅黑" panose="020B0503020204020204" pitchFamily="34" charset="-122"/>
              </a:rPr>
              <a:t>7.7%</a:t>
            </a:r>
            <a:r>
              <a:rPr lang="zh-CN" altLang="en-US" sz="1200" dirty="0">
                <a:latin typeface="微软雅黑" panose="020B0503020204020204" pitchFamily="34" charset="-122"/>
                <a:ea typeface="微软雅黑" panose="020B0503020204020204" pitchFamily="34" charset="-122"/>
              </a:rPr>
              <a:t>、</a:t>
            </a:r>
            <a:r>
              <a:rPr lang="zh-CN" altLang="en-US" sz="1200">
                <a:latin typeface="微软雅黑" panose="020B0503020204020204" pitchFamily="34" charset="-122"/>
                <a:ea typeface="微软雅黑" panose="020B0503020204020204" pitchFamily="34" charset="-122"/>
              </a:rPr>
              <a:t>环比下降了</a:t>
            </a:r>
            <a:r>
              <a:rPr lang="en-US" altLang="zh-CN" sz="1200">
                <a:latin typeface="微软雅黑" panose="020B0503020204020204" pitchFamily="34" charset="-122"/>
                <a:ea typeface="微软雅黑" panose="020B0503020204020204" pitchFamily="34" charset="-122"/>
              </a:rPr>
              <a:t>0.1%</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D</a:t>
            </a:r>
            <a:r>
              <a:rPr lang="zh-CN" altLang="en-US" sz="1200" dirty="0">
                <a:latin typeface="微软雅黑" panose="020B0503020204020204" pitchFamily="34" charset="-122"/>
                <a:ea typeface="微软雅黑" panose="020B0503020204020204" pitchFamily="34" charset="-122"/>
              </a:rPr>
              <a:t>级轿车占</a:t>
            </a:r>
            <a:r>
              <a:rPr lang="en-US" altLang="zh-CN" sz="1200" dirty="0">
                <a:latin typeface="微软雅黑" panose="020B0503020204020204" pitchFamily="34" charset="-122"/>
                <a:ea typeface="微软雅黑" panose="020B0503020204020204" pitchFamily="34" charset="-122"/>
              </a:rPr>
              <a:t>2.1%</a:t>
            </a:r>
            <a:r>
              <a:rPr lang="zh-CN" altLang="en-US" sz="1200" dirty="0">
                <a:latin typeface="微软雅黑" panose="020B0503020204020204" pitchFamily="34" charset="-122"/>
                <a:ea typeface="微软雅黑" panose="020B0503020204020204" pitchFamily="34" charset="-122"/>
              </a:rPr>
              <a:t>，较上月基本持平</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 A0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13.3%</a:t>
            </a:r>
            <a:r>
              <a:rPr lang="zh-CN" altLang="en-US" sz="1200">
                <a:latin typeface="微软雅黑" panose="020B0503020204020204" pitchFamily="34" charset="-122"/>
                <a:ea typeface="微软雅黑" panose="020B0503020204020204" pitchFamily="34" charset="-122"/>
              </a:rPr>
              <a:t>，环比增长了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A00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4.1%</a:t>
            </a:r>
            <a:r>
              <a:rPr lang="zh-CN" altLang="en-US" sz="1200">
                <a:latin typeface="微软雅黑" panose="020B0503020204020204" pitchFamily="34" charset="-122"/>
                <a:ea typeface="微软雅黑" panose="020B0503020204020204" pitchFamily="34" charset="-122"/>
              </a:rPr>
              <a:t>，下降了</a:t>
            </a:r>
            <a:r>
              <a:rPr lang="en-US" altLang="zh-CN" sz="1200">
                <a:latin typeface="微软雅黑" panose="020B0503020204020204" pitchFamily="34" charset="-122"/>
                <a:ea typeface="微软雅黑" panose="020B0503020204020204" pitchFamily="34" charset="-122"/>
              </a:rPr>
              <a:t>0.1%</a:t>
            </a:r>
            <a:r>
              <a:rPr lang="zh-CN" altLang="en-US" sz="120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a:solidFill>
                  <a:schemeClr val="dk1"/>
                </a:solidFill>
                <a:latin typeface="微软雅黑" panose="020B0503020204020204" pitchFamily="34" charset="-122"/>
                <a:ea typeface="微软雅黑" panose="020B0503020204020204" pitchFamily="34" charset="-122"/>
              </a:rPr>
              <a:t>7</a:t>
            </a:r>
            <a:r>
              <a:rPr lang="zh-CN" altLang="en-US" sz="1200">
                <a:solidFill>
                  <a:schemeClr val="dk1"/>
                </a:solidFill>
                <a:latin typeface="微软雅黑" panose="020B0503020204020204" pitchFamily="34" charset="-122"/>
                <a:ea typeface="微软雅黑" panose="020B0503020204020204" pitchFamily="34" charset="-122"/>
              </a:rPr>
              <a:t>月份</a:t>
            </a:r>
            <a:r>
              <a:rPr lang="zh-CN" altLang="en-US" sz="1200" dirty="0">
                <a:solidFill>
                  <a:schemeClr val="dk1"/>
                </a:solidFill>
                <a:latin typeface="微软雅黑" panose="020B0503020204020204" pitchFamily="34" charset="-122"/>
                <a:ea typeface="微软雅黑" panose="020B0503020204020204" pitchFamily="34" charset="-122"/>
              </a:rPr>
              <a:t>，</a:t>
            </a:r>
            <a:r>
              <a:rPr lang="en-US" altLang="zh-CN" sz="1200" dirty="0">
                <a:solidFill>
                  <a:schemeClr val="dk1"/>
                </a:solidFill>
                <a:latin typeface="微软雅黑" panose="020B0503020204020204" pitchFamily="34" charset="-122"/>
                <a:ea typeface="微软雅黑" panose="020B0503020204020204" pitchFamily="34" charset="-122"/>
              </a:rPr>
              <a:t>A</a:t>
            </a:r>
            <a:r>
              <a:rPr lang="zh-CN" altLang="en-US" sz="1200">
                <a:solidFill>
                  <a:schemeClr val="dk1"/>
                </a:solidFill>
                <a:latin typeface="微软雅黑" panose="020B0503020204020204" pitchFamily="34" charset="-122"/>
                <a:ea typeface="微软雅黑" panose="020B0503020204020204" pitchFamily="34" charset="-122"/>
              </a:rPr>
              <a:t>级、</a:t>
            </a:r>
            <a:r>
              <a:rPr lang="en-US" altLang="zh-CN" sz="1200">
                <a:solidFill>
                  <a:schemeClr val="dk1"/>
                </a:solidFill>
                <a:latin typeface="微软雅黑" panose="020B0503020204020204" pitchFamily="34" charset="-122"/>
                <a:ea typeface="微软雅黑" panose="020B0503020204020204" pitchFamily="34" charset="-122"/>
              </a:rPr>
              <a:t>A0</a:t>
            </a:r>
            <a:r>
              <a:rPr lang="zh-CN" altLang="en-US" sz="1200">
                <a:solidFill>
                  <a:schemeClr val="dk1"/>
                </a:solidFill>
                <a:latin typeface="微软雅黑" panose="020B0503020204020204" pitchFamily="34" charset="-122"/>
                <a:ea typeface="微软雅黑" panose="020B0503020204020204" pitchFamily="34" charset="-122"/>
              </a:rPr>
              <a:t>级车型环比</a:t>
            </a:r>
            <a:r>
              <a:rPr lang="en-US" altLang="zh-CN" sz="1200">
                <a:solidFill>
                  <a:schemeClr val="dk1"/>
                </a:solidFill>
                <a:latin typeface="微软雅黑" panose="020B0503020204020204" pitchFamily="34" charset="-122"/>
                <a:ea typeface="微软雅黑" panose="020B0503020204020204" pitchFamily="34" charset="-122"/>
              </a:rPr>
              <a:t>6</a:t>
            </a:r>
            <a:r>
              <a:rPr lang="zh-CN" altLang="en-US" sz="1200">
                <a:solidFill>
                  <a:schemeClr val="dk1"/>
                </a:solidFill>
                <a:latin typeface="微软雅黑" panose="020B0503020204020204" pitchFamily="34" charset="-122"/>
                <a:ea typeface="微软雅黑" panose="020B0503020204020204" pitchFamily="34" charset="-122"/>
              </a:rPr>
              <a:t>月份有小幅的增长，其余车型环比上月均有小幅</a:t>
            </a:r>
            <a:r>
              <a:rPr lang="zh-CN" altLang="en-US" sz="1200" dirty="0">
                <a:solidFill>
                  <a:schemeClr val="dk1"/>
                </a:solidFill>
                <a:latin typeface="微软雅黑" panose="020B0503020204020204" pitchFamily="34" charset="-122"/>
                <a:ea typeface="微软雅黑" panose="020B0503020204020204" pitchFamily="34" charset="-122"/>
              </a:rPr>
              <a:t>下降。</a:t>
            </a:r>
            <a:endParaRPr lang="zh-CN" altLang="en-US" dirty="0"/>
          </a:p>
        </p:txBody>
      </p:sp>
      <p:grpSp>
        <p:nvGrpSpPr>
          <p:cNvPr id="28" name="组合 27">
            <a:extLst>
              <a:ext uri="{FF2B5EF4-FFF2-40B4-BE49-F238E27FC236}">
                <a16:creationId xmlns:a16="http://schemas.microsoft.com/office/drawing/2014/main" id="{00000000-0008-0000-0300-0000D5010000}"/>
              </a:ext>
            </a:extLst>
          </p:cNvPr>
          <p:cNvGrpSpPr/>
          <p:nvPr/>
        </p:nvGrpSpPr>
        <p:grpSpPr>
          <a:xfrm>
            <a:off x="261937" y="1097570"/>
            <a:ext cx="8620125" cy="3486150"/>
            <a:chOff x="0" y="0"/>
            <a:chExt cx="8790731" cy="3082834"/>
          </a:xfrm>
        </p:grpSpPr>
        <p:sp>
          <p:nvSpPr>
            <p:cNvPr id="29" name="矩形 28">
              <a:extLst>
                <a:ext uri="{FF2B5EF4-FFF2-40B4-BE49-F238E27FC236}">
                  <a16:creationId xmlns:a16="http://schemas.microsoft.com/office/drawing/2014/main" id="{00000000-0008-0000-0300-0000D601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30" name="组合 29">
              <a:extLst>
                <a:ext uri="{FF2B5EF4-FFF2-40B4-BE49-F238E27FC236}">
                  <a16:creationId xmlns:a16="http://schemas.microsoft.com/office/drawing/2014/main" id="{00000000-0008-0000-0300-0000D7010000}"/>
                </a:ext>
              </a:extLst>
            </p:cNvPr>
            <p:cNvGrpSpPr/>
            <p:nvPr/>
          </p:nvGrpSpPr>
          <p:grpSpPr>
            <a:xfrm>
              <a:off x="0" y="104503"/>
              <a:ext cx="8646468" cy="2728253"/>
              <a:chOff x="0" y="104503"/>
              <a:chExt cx="8646468" cy="2728253"/>
            </a:xfrm>
          </p:grpSpPr>
          <p:graphicFrame>
            <p:nvGraphicFramePr>
              <p:cNvPr id="31" name="图表 30">
                <a:extLst>
                  <a:ext uri="{FF2B5EF4-FFF2-40B4-BE49-F238E27FC236}">
                    <a16:creationId xmlns:a16="http://schemas.microsoft.com/office/drawing/2014/main" id="{00000000-0008-0000-0300-0000D8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组合 31">
                <a:extLst>
                  <a:ext uri="{FF2B5EF4-FFF2-40B4-BE49-F238E27FC236}">
                    <a16:creationId xmlns:a16="http://schemas.microsoft.com/office/drawing/2014/main" id="{00000000-0008-0000-0300-0000D9010000}"/>
                  </a:ext>
                </a:extLst>
              </p:cNvPr>
              <p:cNvGrpSpPr/>
              <p:nvPr/>
            </p:nvGrpSpPr>
            <p:grpSpPr>
              <a:xfrm>
                <a:off x="686303" y="104503"/>
                <a:ext cx="7273831" cy="802219"/>
                <a:chOff x="686304" y="104503"/>
                <a:chExt cx="6799981" cy="776581"/>
              </a:xfrm>
            </p:grpSpPr>
            <p:grpSp>
              <p:nvGrpSpPr>
                <p:cNvPr id="33" name="组合 32">
                  <a:extLst>
                    <a:ext uri="{FF2B5EF4-FFF2-40B4-BE49-F238E27FC236}">
                      <a16:creationId xmlns:a16="http://schemas.microsoft.com/office/drawing/2014/main" id="{00000000-0008-0000-0300-0000DA010000}"/>
                    </a:ext>
                  </a:extLst>
                </p:cNvPr>
                <p:cNvGrpSpPr/>
                <p:nvPr/>
              </p:nvGrpSpPr>
              <p:grpSpPr>
                <a:xfrm>
                  <a:off x="2820847" y="198459"/>
                  <a:ext cx="921202" cy="603975"/>
                  <a:chOff x="2820847" y="198459"/>
                  <a:chExt cx="921202" cy="603975"/>
                </a:xfrm>
              </p:grpSpPr>
              <p:pic>
                <p:nvPicPr>
                  <p:cNvPr id="49" name="图片 48">
                    <a:extLst>
                      <a:ext uri="{FF2B5EF4-FFF2-40B4-BE49-F238E27FC236}">
                        <a16:creationId xmlns:a16="http://schemas.microsoft.com/office/drawing/2014/main" id="{00000000-0008-0000-0300-0000EA01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3" name="文本框 10">
                    <a:extLst>
                      <a:ext uri="{FF2B5EF4-FFF2-40B4-BE49-F238E27FC236}">
                        <a16:creationId xmlns:a16="http://schemas.microsoft.com/office/drawing/2014/main" id="{00000000-0008-0000-0300-000049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4" name="组合 33">
                  <a:extLst>
                    <a:ext uri="{FF2B5EF4-FFF2-40B4-BE49-F238E27FC236}">
                      <a16:creationId xmlns:a16="http://schemas.microsoft.com/office/drawing/2014/main" id="{00000000-0008-0000-0300-0000DB010000}"/>
                    </a:ext>
                  </a:extLst>
                </p:cNvPr>
                <p:cNvGrpSpPr/>
                <p:nvPr/>
              </p:nvGrpSpPr>
              <p:grpSpPr>
                <a:xfrm>
                  <a:off x="3884478" y="191825"/>
                  <a:ext cx="1091839" cy="612494"/>
                  <a:chOff x="3884478" y="191825"/>
                  <a:chExt cx="1091839" cy="612494"/>
                </a:xfrm>
              </p:grpSpPr>
              <p:pic>
                <p:nvPicPr>
                  <p:cNvPr id="47" name="图片 46">
                    <a:extLst>
                      <a:ext uri="{FF2B5EF4-FFF2-40B4-BE49-F238E27FC236}">
                        <a16:creationId xmlns:a16="http://schemas.microsoft.com/office/drawing/2014/main" id="{00000000-0008-0000-0300-0000E801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48" name="文本框 14">
                    <a:extLst>
                      <a:ext uri="{FF2B5EF4-FFF2-40B4-BE49-F238E27FC236}">
                        <a16:creationId xmlns:a16="http://schemas.microsoft.com/office/drawing/2014/main" id="{00000000-0008-0000-0300-0000E901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5" name="组合 34">
                  <a:extLst>
                    <a:ext uri="{FF2B5EF4-FFF2-40B4-BE49-F238E27FC236}">
                      <a16:creationId xmlns:a16="http://schemas.microsoft.com/office/drawing/2014/main" id="{00000000-0008-0000-0300-0000DC010000}"/>
                    </a:ext>
                  </a:extLst>
                </p:cNvPr>
                <p:cNvGrpSpPr/>
                <p:nvPr/>
              </p:nvGrpSpPr>
              <p:grpSpPr>
                <a:xfrm>
                  <a:off x="1647786" y="193355"/>
                  <a:ext cx="841463" cy="627658"/>
                  <a:chOff x="1647786" y="193355"/>
                  <a:chExt cx="841463" cy="627658"/>
                </a:xfrm>
              </p:grpSpPr>
              <p:pic>
                <p:nvPicPr>
                  <p:cNvPr id="45" name="图片 44">
                    <a:extLst>
                      <a:ext uri="{FF2B5EF4-FFF2-40B4-BE49-F238E27FC236}">
                        <a16:creationId xmlns:a16="http://schemas.microsoft.com/office/drawing/2014/main" id="{00000000-0008-0000-0300-0000E6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46" name="文本框 20">
                    <a:extLst>
                      <a:ext uri="{FF2B5EF4-FFF2-40B4-BE49-F238E27FC236}">
                        <a16:creationId xmlns:a16="http://schemas.microsoft.com/office/drawing/2014/main" id="{00000000-0008-0000-0300-0000E701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6" name="组合 35">
                  <a:extLst>
                    <a:ext uri="{FF2B5EF4-FFF2-40B4-BE49-F238E27FC236}">
                      <a16:creationId xmlns:a16="http://schemas.microsoft.com/office/drawing/2014/main" id="{00000000-0008-0000-0300-0000DD010000}"/>
                    </a:ext>
                  </a:extLst>
                </p:cNvPr>
                <p:cNvGrpSpPr/>
                <p:nvPr/>
              </p:nvGrpSpPr>
              <p:grpSpPr>
                <a:xfrm>
                  <a:off x="686304" y="125681"/>
                  <a:ext cx="710063" cy="676753"/>
                  <a:chOff x="686304" y="125681"/>
                  <a:chExt cx="710063" cy="676753"/>
                </a:xfrm>
              </p:grpSpPr>
              <p:pic>
                <p:nvPicPr>
                  <p:cNvPr id="43" name="图片 42">
                    <a:extLst>
                      <a:ext uri="{FF2B5EF4-FFF2-40B4-BE49-F238E27FC236}">
                        <a16:creationId xmlns:a16="http://schemas.microsoft.com/office/drawing/2014/main" id="{00000000-0008-0000-0300-0000E4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44" name="文本框 25">
                    <a:extLst>
                      <a:ext uri="{FF2B5EF4-FFF2-40B4-BE49-F238E27FC236}">
                        <a16:creationId xmlns:a16="http://schemas.microsoft.com/office/drawing/2014/main" id="{00000000-0008-0000-0300-0000E5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7" name="组合 36">
                  <a:extLst>
                    <a:ext uri="{FF2B5EF4-FFF2-40B4-BE49-F238E27FC236}">
                      <a16:creationId xmlns:a16="http://schemas.microsoft.com/office/drawing/2014/main" id="{00000000-0008-0000-0300-0000DE010000}"/>
                    </a:ext>
                  </a:extLst>
                </p:cNvPr>
                <p:cNvGrpSpPr/>
                <p:nvPr/>
              </p:nvGrpSpPr>
              <p:grpSpPr>
                <a:xfrm>
                  <a:off x="5106260" y="104503"/>
                  <a:ext cx="987089" cy="697931"/>
                  <a:chOff x="5106260" y="104503"/>
                  <a:chExt cx="987089" cy="697931"/>
                </a:xfrm>
              </p:grpSpPr>
              <p:pic>
                <p:nvPicPr>
                  <p:cNvPr id="41" name="图片 40">
                    <a:extLst>
                      <a:ext uri="{FF2B5EF4-FFF2-40B4-BE49-F238E27FC236}">
                        <a16:creationId xmlns:a16="http://schemas.microsoft.com/office/drawing/2014/main" id="{00000000-0008-0000-0300-0000E2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42" name="文本框 30">
                    <a:extLst>
                      <a:ext uri="{FF2B5EF4-FFF2-40B4-BE49-F238E27FC236}">
                        <a16:creationId xmlns:a16="http://schemas.microsoft.com/office/drawing/2014/main" id="{00000000-0008-0000-0300-0000E3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8" name="组合 37">
                  <a:extLst>
                    <a:ext uri="{FF2B5EF4-FFF2-40B4-BE49-F238E27FC236}">
                      <a16:creationId xmlns:a16="http://schemas.microsoft.com/office/drawing/2014/main" id="{00000000-0008-0000-0300-0000DF010000}"/>
                    </a:ext>
                  </a:extLst>
                </p:cNvPr>
                <p:cNvGrpSpPr/>
                <p:nvPr/>
              </p:nvGrpSpPr>
              <p:grpSpPr>
                <a:xfrm>
                  <a:off x="6231908" y="104503"/>
                  <a:ext cx="1254377" cy="776581"/>
                  <a:chOff x="6231908" y="104503"/>
                  <a:chExt cx="1270295" cy="842380"/>
                </a:xfrm>
              </p:grpSpPr>
              <p:pic>
                <p:nvPicPr>
                  <p:cNvPr id="39" name="图片 38">
                    <a:extLst>
                      <a:ext uri="{FF2B5EF4-FFF2-40B4-BE49-F238E27FC236}">
                        <a16:creationId xmlns:a16="http://schemas.microsoft.com/office/drawing/2014/main" id="{00000000-0008-0000-0300-0000E0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40" name="文本框 33">
                    <a:extLst>
                      <a:ext uri="{FF2B5EF4-FFF2-40B4-BE49-F238E27FC236}">
                        <a16:creationId xmlns:a16="http://schemas.microsoft.com/office/drawing/2014/main" id="{00000000-0008-0000-0300-0000E1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dirty="0">
                <a:solidFill>
                  <a:schemeClr val="tx1"/>
                </a:solidFill>
              </a:rPr>
              <a:t>2023</a:t>
            </a:r>
            <a:r>
              <a:rPr lang="zh-CN" altLang="en-US" sz="2000" b="1" kern="0" dirty="0">
                <a:solidFill>
                  <a:schemeClr val="tx1"/>
                </a:solidFill>
              </a:rPr>
              <a:t>年</a:t>
            </a:r>
            <a:r>
              <a:rPr lang="en-US" altLang="zh-CN" sz="2000" b="1" kern="0" dirty="0">
                <a:solidFill>
                  <a:schemeClr val="tx1"/>
                </a:solidFill>
              </a:rPr>
              <a:t>7</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404448" y="4418146"/>
            <a:ext cx="8739552" cy="2138983"/>
          </a:xfrm>
          <a:prstGeom prst="rect">
            <a:avLst/>
          </a:prstGeom>
          <a:noFill/>
        </p:spPr>
        <p:txBody>
          <a:bodyPr wrap="square" rtlCol="0">
            <a:spAutoFit/>
          </a:bodyPr>
          <a:lstStyle/>
          <a:p>
            <a:pPr>
              <a:lnSpc>
                <a:spcPct val="250000"/>
              </a:lnSpc>
            </a:pPr>
            <a:r>
              <a:rPr lang="en-US" altLang="zh-CN" sz="1100" dirty="0">
                <a:latin typeface="微软雅黑" panose="020B0503020204020204" pitchFamily="34" charset="-122"/>
                <a:ea typeface="微软雅黑" panose="020B0503020204020204" pitchFamily="34" charset="-122"/>
              </a:rPr>
              <a:t>7</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43.72%</a:t>
            </a:r>
            <a:r>
              <a:rPr lang="zh-CN" altLang="en-US" sz="1100" dirty="0">
                <a:latin typeface="微软雅黑" panose="020B0503020204020204" pitchFamily="34" charset="-122"/>
                <a:ea typeface="微软雅黑" panose="020B0503020204020204" pitchFamily="34" charset="-122"/>
              </a:rPr>
              <a:t>。环比增长了</a:t>
            </a:r>
            <a:r>
              <a:rPr lang="en-US" altLang="zh-CN" sz="1100" dirty="0">
                <a:latin typeface="微软雅黑" panose="020B0503020204020204" pitchFamily="34" charset="-122"/>
                <a:ea typeface="微软雅黑" panose="020B0503020204020204" pitchFamily="34" charset="-122"/>
              </a:rPr>
              <a:t>1.12%</a:t>
            </a:r>
            <a:r>
              <a:rPr lang="zh-CN" altLang="en-US" sz="1100" dirty="0">
                <a:latin typeface="微软雅黑" panose="020B0503020204020204" pitchFamily="34" charset="-122"/>
                <a:ea typeface="微软雅黑" panose="020B0503020204020204" pitchFamily="34" charset="-122"/>
              </a:rPr>
              <a:t>，较去年同期增长了</a:t>
            </a:r>
            <a:r>
              <a:rPr lang="en-US" altLang="zh-CN" sz="1100" dirty="0">
                <a:latin typeface="微软雅黑" panose="020B0503020204020204" pitchFamily="34" charset="-122"/>
                <a:ea typeface="微软雅黑" panose="020B0503020204020204" pitchFamily="34" charset="-122"/>
              </a:rPr>
              <a:t>1.71%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28.45%</a:t>
            </a:r>
            <a:r>
              <a:rPr lang="zh-CN" altLang="en-US" sz="1100" dirty="0">
                <a:latin typeface="微软雅黑" panose="020B0503020204020204" pitchFamily="34" charset="-122"/>
                <a:ea typeface="微软雅黑" panose="020B0503020204020204" pitchFamily="34" charset="-122"/>
              </a:rPr>
              <a:t>，环比增长了</a:t>
            </a:r>
            <a:r>
              <a:rPr lang="en-US" altLang="zh-CN" sz="1100" dirty="0">
                <a:latin typeface="微软雅黑" panose="020B0503020204020204" pitchFamily="34" charset="-122"/>
                <a:ea typeface="微软雅黑" panose="020B0503020204020204" pitchFamily="34" charset="-122"/>
              </a:rPr>
              <a:t>1.06%</a:t>
            </a:r>
            <a:r>
              <a:rPr lang="zh-CN" altLang="en-US" sz="1100" dirty="0">
                <a:latin typeface="微软雅黑" panose="020B0503020204020204" pitchFamily="34" charset="-122"/>
                <a:ea typeface="微软雅黑" panose="020B0503020204020204" pitchFamily="34" charset="-122"/>
              </a:rPr>
              <a:t>，较去年同期下降了</a:t>
            </a:r>
            <a:r>
              <a:rPr lang="en-US" altLang="zh-CN" sz="1100" dirty="0">
                <a:latin typeface="微软雅黑" panose="020B0503020204020204" pitchFamily="34" charset="-122"/>
                <a:ea typeface="微软雅黑" panose="020B0503020204020204" pitchFamily="34" charset="-122"/>
              </a:rPr>
              <a:t>1.77%</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20.70%</a:t>
            </a:r>
            <a:r>
              <a:rPr lang="zh-CN" altLang="en-US"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1.28%</a:t>
            </a:r>
            <a:r>
              <a:rPr lang="zh-CN" altLang="en-US" sz="1100" dirty="0">
                <a:latin typeface="微软雅黑" panose="020B0503020204020204" pitchFamily="34" charset="-122"/>
                <a:ea typeface="微软雅黑" panose="020B0503020204020204" pitchFamily="34" charset="-122"/>
              </a:rPr>
              <a:t>，较去年同期增加了</a:t>
            </a:r>
            <a:r>
              <a:rPr lang="en-US" altLang="zh-CN" sz="1100" dirty="0">
                <a:latin typeface="微软雅黑" panose="020B0503020204020204" pitchFamily="34" charset="-122"/>
                <a:ea typeface="微软雅黑" panose="020B0503020204020204" pitchFamily="34" charset="-122"/>
              </a:rPr>
              <a:t>1.28%</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7.13%</a:t>
            </a:r>
            <a:r>
              <a:rPr lang="zh-CN" altLang="en-US" sz="1100" dirty="0">
                <a:latin typeface="微软雅黑" panose="020B0503020204020204" pitchFamily="34" charset="-122"/>
                <a:ea typeface="微软雅黑" panose="020B0503020204020204" pitchFamily="34" charset="-122"/>
              </a:rPr>
              <a:t>，环比下降了</a:t>
            </a:r>
            <a:r>
              <a:rPr lang="en-US" altLang="zh-CN" sz="1100" dirty="0">
                <a:latin typeface="微软雅黑" panose="020B0503020204020204" pitchFamily="34" charset="-122"/>
                <a:ea typeface="微软雅黑" panose="020B0503020204020204" pitchFamily="34" charset="-122"/>
              </a:rPr>
              <a:t>0.9%</a:t>
            </a:r>
            <a:r>
              <a:rPr lang="zh-CN" altLang="en-US" sz="1100" dirty="0">
                <a:latin typeface="微软雅黑" panose="020B0503020204020204" pitchFamily="34" charset="-122"/>
                <a:ea typeface="微软雅黑" panose="020B0503020204020204" pitchFamily="34" charset="-122"/>
              </a:rPr>
              <a:t>，较去年同期下降了</a:t>
            </a:r>
            <a:r>
              <a:rPr lang="en-US" altLang="zh-CN" sz="1100" dirty="0">
                <a:latin typeface="微软雅黑" panose="020B0503020204020204" pitchFamily="34" charset="-122"/>
                <a:ea typeface="微软雅黑" panose="020B0503020204020204" pitchFamily="34" charset="-122"/>
              </a:rPr>
              <a:t>1.22%</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从车龄结构上看</a:t>
            </a:r>
            <a:r>
              <a:rPr lang="en-US" altLang="zh-CN" sz="1100">
                <a:latin typeface="微软雅黑" panose="020B0503020204020204" pitchFamily="34" charset="-122"/>
                <a:ea typeface="微软雅黑" panose="020B0503020204020204" pitchFamily="34" charset="-122"/>
              </a:rPr>
              <a:t>7</a:t>
            </a:r>
            <a:r>
              <a:rPr lang="zh-CN" altLang="en-US" sz="1100">
                <a:latin typeface="微软雅黑" panose="020B0503020204020204" pitchFamily="34" charset="-122"/>
                <a:ea typeface="微软雅黑" panose="020B0503020204020204" pitchFamily="34" charset="-122"/>
              </a:rPr>
              <a:t>月份车</a:t>
            </a:r>
            <a:r>
              <a:rPr lang="zh-CN" altLang="en-US" sz="1100" dirty="0">
                <a:latin typeface="微软雅黑" panose="020B0503020204020204" pitchFamily="34" charset="-122"/>
                <a:ea typeface="微软雅黑" panose="020B0503020204020204" pitchFamily="34" charset="-122"/>
              </a:rPr>
              <a:t>龄在</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年以内的占比</a:t>
            </a:r>
            <a:r>
              <a:rPr lang="zh-CN" altLang="en-US" sz="1100">
                <a:latin typeface="微软雅黑" panose="020B0503020204020204" pitchFamily="34" charset="-122"/>
                <a:ea typeface="微软雅黑" panose="020B0503020204020204" pitchFamily="34" charset="-122"/>
              </a:rPr>
              <a:t>有所增加，</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年以内、</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年的车型占比较</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月份均</a:t>
            </a:r>
            <a:r>
              <a:rPr lang="zh-CN" altLang="en-US" sz="1100">
                <a:latin typeface="微软雅黑" panose="020B0503020204020204" pitchFamily="34" charset="-122"/>
                <a:ea typeface="微软雅黑" panose="020B0503020204020204" pitchFamily="34" charset="-122"/>
              </a:rPr>
              <a:t>有小幅增长。</a:t>
            </a:r>
            <a:r>
              <a:rPr lang="zh-CN" altLang="en-US" sz="1100" dirty="0">
                <a:latin typeface="微软雅黑" panose="020B0503020204020204" pitchFamily="34" charset="-122"/>
                <a:ea typeface="微软雅黑" panose="020B0503020204020204" pitchFamily="34" charset="-122"/>
              </a:rPr>
              <a:t>	</a:t>
            </a:r>
            <a:endParaRPr lang="zh-CN" altLang="en-US" dirty="0"/>
          </a:p>
        </p:txBody>
      </p:sp>
      <p:grpSp>
        <p:nvGrpSpPr>
          <p:cNvPr id="7" name="组合 6">
            <a:extLst>
              <a:ext uri="{FF2B5EF4-FFF2-40B4-BE49-F238E27FC236}">
                <a16:creationId xmlns:a16="http://schemas.microsoft.com/office/drawing/2014/main" id="{00000000-0008-0000-0100-000060000000}"/>
              </a:ext>
            </a:extLst>
          </p:cNvPr>
          <p:cNvGrpSpPr/>
          <p:nvPr/>
        </p:nvGrpSpPr>
        <p:grpSpPr>
          <a:xfrm>
            <a:off x="344715" y="1286028"/>
            <a:ext cx="8137069" cy="3087668"/>
            <a:chOff x="0" y="0"/>
            <a:chExt cx="8463324" cy="3415214"/>
          </a:xfrm>
        </p:grpSpPr>
        <p:graphicFrame>
          <p:nvGraphicFramePr>
            <p:cNvPr id="8" name="图表 7">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10535"/>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243147" y="0"/>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61000158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100277</TotalTime>
  <Words>3057</Words>
  <Application>Microsoft Office PowerPoint</Application>
  <PresentationFormat>全屏显示(4:3)</PresentationFormat>
  <Paragraphs>242</Paragraphs>
  <Slides>30</Slides>
  <Notes>10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2023年7月二手车各级别轿车销量分析</vt:lpstr>
      <vt:lpstr>2023年7月二手车交易车辆使用年限分析 </vt:lpstr>
      <vt:lpstr>2023年1-7月二手车交易车辆使用年限分析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sumojie</cp:lastModifiedBy>
  <cp:revision>5396</cp:revision>
  <dcterms:created xsi:type="dcterms:W3CDTF">2016-02-18T09:25:00Z</dcterms:created>
  <dcterms:modified xsi:type="dcterms:W3CDTF">2023-09-04T06:57:19Z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