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12" r:id="rId3"/>
    <p:sldId id="323" r:id="rId5"/>
    <p:sldId id="332" r:id="rId6"/>
    <p:sldId id="341" r:id="rId7"/>
    <p:sldId id="333" r:id="rId8"/>
    <p:sldId id="328" r:id="rId9"/>
    <p:sldId id="327" r:id="rId10"/>
    <p:sldId id="331" r:id="rId11"/>
    <p:sldId id="330" r:id="rId12"/>
    <p:sldId id="326" r:id="rId13"/>
    <p:sldId id="325" r:id="rId14"/>
    <p:sldId id="31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FF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62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84" y="360"/>
      </p:cViewPr>
      <p:guideLst>
        <p:guide orient="horz" pos="2235"/>
        <p:guide orient="horz" pos="530"/>
        <p:guide orient="horz" pos="3764"/>
        <p:guide pos="3840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D:\&#27599;&#26376;&#25968;&#25454;&#20998;&#26512;\2023&#24180;5&#26376;&#25968;&#25454;\&#26376;&#24230;&#36827;&#21475;&#36710;&#38144;&#37327;&#36208;&#21183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72"/>
          <c:w val="0.947100169559585"/>
          <c:h val="0.802348034673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Sheet1!$B$3:$B$16</c:f>
              <c:numCache>
                <c:formatCode>0.0</c:formatCode>
                <c:ptCount val="14"/>
                <c:pt idx="0">
                  <c:v>77.1431</c:v>
                </c:pt>
                <c:pt idx="1">
                  <c:v>100.3459</c:v>
                </c:pt>
                <c:pt idx="2">
                  <c:v>109.1309</c:v>
                </c:pt>
                <c:pt idx="3">
                  <c:v>117.0581</c:v>
                </c:pt>
                <c:pt idx="4">
                  <c:v>142.2992</c:v>
                </c:pt>
                <c:pt idx="5">
                  <c:v>107.8096</c:v>
                </c:pt>
                <c:pt idx="6">
                  <c:v>104.1275</c:v>
                </c:pt>
                <c:pt idx="7">
                  <c:v>121.5885</c:v>
                </c:pt>
                <c:pt idx="8">
                  <c:v>110.8443</c:v>
                </c:pt>
                <c:pt idx="9">
                  <c:v>105</c:v>
                </c:pt>
                <c:pt idx="10" c:formatCode="General">
                  <c:v>93</c:v>
                </c:pt>
                <c:pt idx="11" c:formatCode="General">
                  <c:v>94</c:v>
                </c:pt>
                <c:pt idx="12">
                  <c:v>87.8</c:v>
                </c:pt>
                <c:pt idx="13">
                  <c:v>41.2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Sheet1!$C$3:$C$16</c:f>
              <c:numCache>
                <c:formatCode>0.0%</c:formatCode>
                <c:ptCount val="14"/>
                <c:pt idx="0">
                  <c:v>0.93</c:v>
                </c:pt>
                <c:pt idx="1">
                  <c:v>0.301</c:v>
                </c:pt>
                <c:pt idx="2">
                  <c:v>0.088</c:v>
                </c:pt>
                <c:pt idx="3">
                  <c:v>0.073</c:v>
                </c:pt>
                <c:pt idx="4">
                  <c:v>0.216</c:v>
                </c:pt>
                <c:pt idx="5">
                  <c:v>-0.242</c:v>
                </c:pt>
                <c:pt idx="6">
                  <c:v>-0.034</c:v>
                </c:pt>
                <c:pt idx="7">
                  <c:v>0.168</c:v>
                </c:pt>
                <c:pt idx="8">
                  <c:v>-0.088</c:v>
                </c:pt>
                <c:pt idx="9">
                  <c:v>-0.076</c:v>
                </c:pt>
                <c:pt idx="10">
                  <c:v>-0.114</c:v>
                </c:pt>
                <c:pt idx="11">
                  <c:v>0.006</c:v>
                </c:pt>
                <c:pt idx="12">
                  <c:v>-0.065</c:v>
                </c:pt>
                <c:pt idx="13">
                  <c:v>-0.201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"/>
          <c:y val="0.0247011735328288"/>
          <c:w val="0.561995967741933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6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42.5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0.0312893477713422"/>
                  <c:y val="0.06617824205035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-0.1076</c:v>
                </c:pt>
                <c:pt idx="11" c:formatCode="0.0%">
                  <c:v>-0.038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4"/>
          <c:y val="0.0525792241011795"/>
          <c:w val="0.547639514485618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2"/>
          <c:y val="0.164324989369215"/>
          <c:w val="0.979032607488061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Sheet1!$A$3:$A$11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Sheet1!$B$3:$B$11</c:f>
              <c:numCache>
                <c:formatCode>General</c:formatCode>
                <c:ptCount val="9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40.19</c:v>
                </c:pt>
                <c:pt idx="8" c:formatCode="0.00_ ">
                  <c:v>42.79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"/>
          <c:y val="0.101565866973136"/>
          <c:w val="0.914125140502061"/>
          <c:h val="0.812842982330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雷克萨斯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95892</c:v>
                </c:pt>
                <c:pt idx="1">
                  <c:v>105877</c:v>
                </c:pt>
                <c:pt idx="2">
                  <c:v>64562</c:v>
                </c:pt>
                <c:pt idx="3">
                  <c:v>52573</c:v>
                </c:pt>
                <c:pt idx="4">
                  <c:v>26793</c:v>
                </c:pt>
                <c:pt idx="5">
                  <c:v>20706</c:v>
                </c:pt>
                <c:pt idx="6">
                  <c:v>15891</c:v>
                </c:pt>
                <c:pt idx="7">
                  <c:v>11743</c:v>
                </c:pt>
                <c:pt idx="8">
                  <c:v>16658</c:v>
                </c:pt>
                <c:pt idx="9">
                  <c:v>6319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雷克萨斯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91678</c:v>
                </c:pt>
                <c:pt idx="1">
                  <c:v>86547</c:v>
                </c:pt>
                <c:pt idx="2">
                  <c:v>59214</c:v>
                </c:pt>
                <c:pt idx="3">
                  <c:v>49369</c:v>
                </c:pt>
                <c:pt idx="4">
                  <c:v>34975</c:v>
                </c:pt>
                <c:pt idx="5">
                  <c:v>30087</c:v>
                </c:pt>
                <c:pt idx="6">
                  <c:v>15945</c:v>
                </c:pt>
                <c:pt idx="7">
                  <c:v>12552</c:v>
                </c:pt>
                <c:pt idx="8">
                  <c:v>9666</c:v>
                </c:pt>
                <c:pt idx="9">
                  <c:v>7898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雷克萨斯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-0.0439452717640679</c:v>
                </c:pt>
                <c:pt idx="1">
                  <c:v>-0.182570341056131</c:v>
                </c:pt>
                <c:pt idx="2">
                  <c:v>-0.0828351042408847</c:v>
                </c:pt>
                <c:pt idx="3">
                  <c:v>-0.0609438304833279</c:v>
                </c:pt>
                <c:pt idx="4">
                  <c:v>0.305378270443773</c:v>
                </c:pt>
                <c:pt idx="5">
                  <c:v>0.453057084902927</c:v>
                </c:pt>
                <c:pt idx="6">
                  <c:v>0.00339814989616764</c:v>
                </c:pt>
                <c:pt idx="7">
                  <c:v>0.0688921059354509</c:v>
                </c:pt>
                <c:pt idx="8">
                  <c:v>-0.419738263897227</c:v>
                </c:pt>
                <c:pt idx="9">
                  <c:v>0.249881310333914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56368454992689"/>
          <c:y val="0.0790647720819319"/>
          <c:w val="0.969755507252052"/>
          <c:h val="0.795479603553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195276</c:v>
                </c:pt>
                <c:pt idx="1">
                  <c:v>129368</c:v>
                </c:pt>
                <c:pt idx="2">
                  <c:v>16703</c:v>
                </c:pt>
                <c:pt idx="3">
                  <c:v>17217</c:v>
                </c:pt>
                <c:pt idx="4">
                  <c:v>7397</c:v>
                </c:pt>
                <c:pt idx="5">
                  <c:v>15613</c:v>
                </c:pt>
                <c:pt idx="6">
                  <c:v>8978</c:v>
                </c:pt>
                <c:pt idx="7">
                  <c:v>228641</c:v>
                </c:pt>
                <c:pt idx="8">
                  <c:v>17994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193557</c:v>
                </c:pt>
                <c:pt idx="1">
                  <c:v>121362</c:v>
                </c:pt>
                <c:pt idx="2">
                  <c:v>21543</c:v>
                </c:pt>
                <c:pt idx="3">
                  <c:v>22096</c:v>
                </c:pt>
                <c:pt idx="4">
                  <c:v>10879</c:v>
                </c:pt>
                <c:pt idx="5">
                  <c:v>10238</c:v>
                </c:pt>
                <c:pt idx="6">
                  <c:v>7439</c:v>
                </c:pt>
                <c:pt idx="7">
                  <c:v>218839</c:v>
                </c:pt>
                <c:pt idx="8">
                  <c:v>12650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0286767978635468"/>
                  <c:y val="-0.06873760740251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-0.00880292509064094</c:v>
                </c:pt>
                <c:pt idx="1">
                  <c:v>-0.0618854739966607</c:v>
                </c:pt>
                <c:pt idx="2">
                  <c:v>0.289768305094893</c:v>
                </c:pt>
                <c:pt idx="3">
                  <c:v>0.283382703142243</c:v>
                </c:pt>
                <c:pt idx="4">
                  <c:v>0.470731377585508</c:v>
                </c:pt>
                <c:pt idx="5">
                  <c:v>-0.344264395055403</c:v>
                </c:pt>
                <c:pt idx="6">
                  <c:v>-0.171419024281577</c:v>
                </c:pt>
                <c:pt idx="7">
                  <c:v>-0.042870701230313</c:v>
                </c:pt>
                <c:pt idx="8" c:formatCode="0.00%">
                  <c:v>-0.296987884850506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"/>
          <c:y val="0.0309609643946083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8"/>
          <c:y val="0.0287793549913963"/>
          <c:w val="0.829579877041599"/>
          <c:h val="0.86269777388939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Sheet1!$B$2:$B$14</c:f>
              <c:numCache>
                <c:formatCode>0.0%</c:formatCode>
                <c:ptCount val="13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0.014102367145859</c:v>
                </c:pt>
                <c:pt idx="12">
                  <c:v>0.0330962840357402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0.0381032107882067</c:v>
                </c:pt>
                <c:pt idx="12">
                  <c:v>0.0282943517150789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Sheet1!$D$2:$D$14</c:f>
              <c:numCache>
                <c:formatCode>0.0%</c:formatCode>
                <c:ptCount val="13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0.477289356306096</c:v>
                </c:pt>
                <c:pt idx="12">
                  <c:v>0.413622956893275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Sheet1!$E$2:$E$14</c:f>
              <c:numCache>
                <c:formatCode>0.0%</c:formatCode>
                <c:ptCount val="13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0.148669831193415</c:v>
                </c:pt>
                <c:pt idx="12">
                  <c:v>0.195082109193439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Sheet1!$F$2:$F$14</c:f>
              <c:numCache>
                <c:formatCode>0.0%</c:formatCode>
                <c:ptCount val="13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0.268517819340761</c:v>
                </c:pt>
                <c:pt idx="12">
                  <c:v>0.301042182906468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Sheet1!$G$2:$G$14</c:f>
              <c:numCache>
                <c:formatCode>0.0%</c:formatCode>
                <c:ptCount val="13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0.0428226606500733</c:v>
                </c:pt>
                <c:pt idx="12">
                  <c:v>0.04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Sheet1!$H$2:$H$14</c:f>
              <c:numCache>
                <c:formatCode>0.0%</c:formatCode>
                <c:ptCount val="13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0.010494754575588</c:v>
                </c:pt>
                <c:pt idx="12">
                  <c:v>0.011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1"/>
          <c:y val="0.0421660160165472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6"/>
          <c:h val="0.77424018216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25461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259822151723133"/>
                  <c:y val="-0.032223030382214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/>
                      <a:t>57.96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-0.105381294964029</c:v>
                </c:pt>
                <c:pt idx="8" c:formatCode="0.00%">
                  <c:v>0.5796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7"/>
          <c:y val="0.913233911813506"/>
          <c:w val="0.416084903946298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2023-7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2023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7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占比下降到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的边缘，相比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年下滑超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6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排量区间占比近三成，相比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3.2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区间占比达到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19.5%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1505" y="2944495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2011-2023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1-7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25461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，同比上涨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58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。其中纯电动汽车仍保持快速增长态势，同比增长达到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73%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，特斯拉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Model X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，宝马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i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系和雷克萨斯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RZ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增量贡献居前。插电混合车型，受国产插混车型市场影响，本月进口插混车型销量表现偏弱，同比下降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43%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b="1" kern="100" dirty="0" smtClean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82729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年加速下滑，进入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期，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41.2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达到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1763.1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元，同比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当月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0867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42.5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3.8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 smtClean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需求：从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2022-2023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年进口汽车月度销量走势来看，市场出现回暖迹象，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月销量同比均实现增长，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月高增长由于春节因素，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月高增长是由于去年基数较低，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均受去年高基数影响出现下滑。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7104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年进口汽车月度销量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329055" y="568579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/>
                <a:gridCol w="8994775"/>
              </a:tblGrid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-36.5%   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37.0%   0.7%    30.1%   11.6%  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-9.1% -18.6%</a:t>
                      </a:r>
                      <a:endParaRPr lang="en-US" sz="1400" b="1">
                        <a:solidFill>
                          <a:srgbClr val="00B05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图表 3"/>
          <p:cNvGraphicFramePr/>
          <p:nvPr>
            <p:custDataLst>
              <p:tags r:id="rId4"/>
            </p:custDataLst>
          </p:nvPr>
        </p:nvGraphicFramePr>
        <p:xfrm>
          <a:off x="1463040" y="3180080"/>
          <a:ext cx="8833485" cy="2453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年开局如预期进入去库存周期，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月进口车供给小于需求，库存绝对量减少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万辆，库存深度相比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年底，小幅下降至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4.9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月，仍处于高位。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15" y="3202305"/>
            <a:ext cx="9899015" cy="27736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到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42.79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（五）品牌结构：本月进口汽车市场整体出现疲软迹象，三大车型市场均呈现不同程度的下降。超豪华汽车本月销量同比下降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47%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8.56%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，降幅最大。非豪华汽车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本月销量同比下降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27%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，累计同比微涨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2.2%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。豪华车仍然是销量主力，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1-7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89.78%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54405" y="3340100"/>
          <a:ext cx="10587990" cy="2339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540"/>
                <a:gridCol w="1172210"/>
                <a:gridCol w="1171575"/>
                <a:gridCol w="1171575"/>
                <a:gridCol w="1363345"/>
                <a:gridCol w="1176020"/>
                <a:gridCol w="1171575"/>
                <a:gridCol w="1170305"/>
                <a:gridCol w="1172845"/>
              </a:tblGrid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7月(辆)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1-7月累计(辆)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1051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-47.00%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0.92%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5035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4604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-8.56%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1.08%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66591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55045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-17.34%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91.05%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398892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381623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-4.33%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89.78%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6648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4853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-27.00%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37984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38819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2.20%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9.13%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品牌中五个品牌（奥迪、路虎、丰田、沃尔沃、大众）实现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正增长；排名第一的奔驰销量为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91678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4.4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，车型国产导致宝马和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销量分别下滑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8.3%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42%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主力车型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ES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系列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销量疲软拖累雷克萨斯下滑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18.3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80162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大车型均出现不同程度的下滑，轿车下降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0.9%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4.3%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的降幅达到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29.7%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。轿车中的小众车型表现出色，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Cabrio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轿跑同比分别增长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47.1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2021-2023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31914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47*22"/>
  <p:tag name="TABLE_ENDDRAG_RECT" val="104*447*747*22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p="http://schemas.openxmlformats.org/presentationml/2006/main">
  <p:tag name="TABLE_ENDDRAG_ORIGIN_RECT" val="833*184"/>
  <p:tag name="TABLE_ENDDRAG_RECT" val="75*263*833*184"/>
</p:tagLst>
</file>

<file path=ppt/tags/tag5.xml><?xml version="1.0" encoding="utf-8"?>
<p:tagLst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宽屏</PresentationFormat>
  <Paragraphs>176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Annie He</cp:lastModifiedBy>
  <cp:revision>407</cp:revision>
  <dcterms:created xsi:type="dcterms:W3CDTF">2021-11-13T06:30:00Z</dcterms:created>
  <dcterms:modified xsi:type="dcterms:W3CDTF">2023-09-01T08:22:32Z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0F775814E20C4DCA9E98BCF3E94F19BC</vt:lpwstr>
  </property>
</Properties>
</file>