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custDataLst>
    <p:tags r:id="rId13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87" autoAdjust="0"/>
    <p:restoredTop sz="94595" autoAdjust="0"/>
  </p:normalViewPr>
  <p:slideViewPr>
    <p:cSldViewPr showGuides="1">
      <p:cViewPr varScale="1">
        <p:scale>
          <a:sx n="91" d="100"/>
          <a:sy n="91" d="100"/>
        </p:scale>
        <p:origin x="1194" y="48"/>
      </p:cViewPr>
      <p:guideLst>
        <p:guide orient="horz" pos="2172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kumimoji="1" sz="1200">
                <a:latin typeface="Times New Roman" panose="02020603050405020304" pitchFamily="18" charset="0"/>
              </a:defRPr>
            </a:lvl1pPr>
          </a:lstStyle>
          <a:p>
            <a:fld id="{E66DBB69-B731-49A1-986D-328AED60B403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973134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l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811934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2023年\汽车报告\2023\8月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7"/>
            <a:ext cx="9144000" cy="6895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14B8DB3-E458-161F-DD1F-0B2E5E1FAA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2996952"/>
            <a:ext cx="2809875" cy="7810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-108520" y="911619"/>
            <a:ext cx="6834310" cy="97633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00416631"/>
              </p:ext>
            </p:extLst>
          </p:nvPr>
        </p:nvGraphicFramePr>
        <p:xfrm>
          <a:off x="827584" y="1988840"/>
          <a:ext cx="7704856" cy="429006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561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9364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68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59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3586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2.99%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-34.71%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30527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3.20%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7105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8.79%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-40.30%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56190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-3.36%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10650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9.67%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-39.66%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86199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-0.94%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新能源小客车</a:t>
                      </a: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29288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24.90%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-9.23%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204770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39.69%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-46.61%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-45.91%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1998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21.98%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336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962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27.76%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-51.29%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5849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-22.83%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006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1174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-26.90%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64.43%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10545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126.82%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959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53135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14.95%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-24.82%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396078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18.16%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684BF272-735A-4879-82F5-F45F4EFB2653}" type="slidenum">
              <a:rPr lang="en-US" altLang="zh-CN"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70660"/>
            <a:ext cx="2895600" cy="442890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anose="02010609060101010101" pitchFamily="49" charset="-122"/>
                <a:ea typeface="黑体" panose="02010609060101010101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</a:ln>
        </p:spPr>
        <p:txBody>
          <a:bodyPr/>
          <a:lstStyle/>
          <a:p>
            <a:fld id="{2593C078-7EA0-40C3-A6B3-D4408DA7A2EA}" type="slidenum">
              <a:rPr lang="en-US" altLang="zh-CN"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574" y="1965325"/>
            <a:ext cx="7669857" cy="4271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anose="02010609060101010101" pitchFamily="49" charset="-122"/>
                <a:ea typeface="黑体" panose="02010609060101010101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</a:ln>
        </p:spPr>
        <p:txBody>
          <a:bodyPr/>
          <a:lstStyle/>
          <a:p>
            <a:fld id="{9142AEA4-219D-4603-A3F0-EC76EAB6320E}" type="slidenum">
              <a:rPr lang="en-US" altLang="zh-CN"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76438"/>
            <a:ext cx="7272808" cy="43390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467544" y="836712"/>
            <a:ext cx="8001000" cy="1143000"/>
          </a:xfrm>
        </p:spPr>
        <p:txBody>
          <a:bodyPr>
            <a:normAutofit/>
          </a:bodyPr>
          <a:lstStyle/>
          <a:p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月上海上牌进口车（不含新能源）来源国情况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03170529"/>
              </p:ext>
            </p:extLst>
          </p:nvPr>
        </p:nvGraphicFramePr>
        <p:xfrm>
          <a:off x="827581" y="2023843"/>
          <a:ext cx="7992890" cy="389420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7463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857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85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85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0857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839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7175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070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2031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-0.29%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-37.18%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18615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13.07%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869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14.87%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-33.55%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6206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-23.11%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1869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400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-8.68%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-20.48%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3686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17.46%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8697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1.09%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-29.55%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3.70%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97136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16.44%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-30.89%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719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22.70%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9869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20.83%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-51.67%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312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0.00%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813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</a:rPr>
                        <a:t>韩国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-54.35%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147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-26.13%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53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3586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2.99%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-34.71%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30527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3.20%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D7480DB1-417F-4698-9F58-E235BB452F9B}" type="slidenum">
              <a:rPr lang="en-US" altLang="zh-CN"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43722" y="6380911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857237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月上海国产轿车（不含新能源）分类型上牌情况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77282944"/>
              </p:ext>
            </p:extLst>
          </p:nvPr>
        </p:nvGraphicFramePr>
        <p:xfrm>
          <a:off x="827582" y="2000237"/>
          <a:ext cx="7560843" cy="409305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267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0682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504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1711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10.89%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-14.36%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12999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24.01%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2801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13.68%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-46.58%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22131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-7.66%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1876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-36.88%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14055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-2.81%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717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-9.81%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-57.27%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6996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-23.67%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/>
                        </a:rPr>
                        <a:t>-100.00%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-87.14%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709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7105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8.79%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-40.30%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56190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-3.36%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E8198A21-6D86-4513-B10A-8468C373FDFA}" type="slidenum">
              <a:rPr lang="en-US" altLang="zh-CN"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83671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300" dirty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300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月上海国产小客车（不含新能源）分类型上牌情况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23281632"/>
              </p:ext>
            </p:extLst>
          </p:nvPr>
        </p:nvGraphicFramePr>
        <p:xfrm>
          <a:off x="785842" y="1952414"/>
          <a:ext cx="7602583" cy="387703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714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76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81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376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2043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-33.24%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17258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19.04%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8340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12.22%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-40.62%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66492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-4.72%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267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-11.00%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-50.92%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2449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-10.26%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8583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10650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9.67%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-39.66%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86199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-0.94%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650B80A3-BBD6-4BFA-A667-16D013B5EF30}" type="slidenum">
              <a:rPr lang="en-US" altLang="zh-CN"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-684584" y="836712"/>
            <a:ext cx="8001000" cy="1143000"/>
          </a:xfrm>
        </p:spPr>
        <p:txBody>
          <a:bodyPr>
            <a:normAutofit/>
          </a:bodyPr>
          <a:lstStyle/>
          <a:p>
            <a:r>
              <a:rPr lang="en-US" altLang="zh-CN" sz="2300" dirty="0">
                <a:latin typeface="黑体" panose="02010609060101010101" pitchFamily="49" charset="-122"/>
                <a:ea typeface="黑体" panose="02010609060101010101" pitchFamily="49" charset="-122"/>
              </a:rPr>
              <a:t>2023</a:t>
            </a: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年</a:t>
            </a:r>
            <a:r>
              <a:rPr lang="en-US" altLang="zh-CN" sz="2300" dirty="0"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2300" dirty="0">
                <a:latin typeface="黑体" panose="02010609060101010101" pitchFamily="49" charset="-122"/>
                <a:ea typeface="黑体" panose="02010609060101010101" pitchFamily="49" charset="-122"/>
              </a:rPr>
              <a:t>月上海上牌新能源小客车情况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43223797"/>
              </p:ext>
            </p:extLst>
          </p:nvPr>
        </p:nvGraphicFramePr>
        <p:xfrm>
          <a:off x="835221" y="1957006"/>
          <a:ext cx="7841234" cy="437100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02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841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841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41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8419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841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832311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</a:rPr>
                        <a:t>车型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2023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1-8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165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进口小客车（含轿车）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302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-3.51%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-16.34%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2303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46.04%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国产轿车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10604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5.48%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/>
                        </a:rPr>
                        <a:t>-17.77%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86820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42.48%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4784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其中：豪华型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30.43%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-91.25%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196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-90.34%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中高级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4398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18.29%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107.94%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34991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80.73%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4571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中级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2155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-9.11%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-57.55%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22624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26.72%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普及型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4012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2.24%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-24.71%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28860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33.63%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微型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-47.06%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-71.88%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149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55.21%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158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国产小客车</a:t>
                      </a:r>
                      <a:r>
                        <a:rPr lang="en-US" altLang="zh-CN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(</a:t>
                      </a:r>
                      <a:r>
                        <a:rPr lang="zh-CN" altLang="en-US" sz="1100" b="1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除轿车）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18382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40.50%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-3.29%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115647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37.55%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其中：</a:t>
                      </a:r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MPV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906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12.97%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217.89%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5758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627.94%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528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SUV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17450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42.23%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-6.71%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109766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31.95%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161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一般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116.67%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44.44%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123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/>
                        </a:rPr>
                        <a:t>24.24%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01413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合计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29288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24.90%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-9.23%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204770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/>
                        </a:rPr>
                        <a:t>39.69%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</a:ln>
        </p:spPr>
        <p:txBody>
          <a:bodyPr/>
          <a:lstStyle/>
          <a:p>
            <a:fld id="{D7480DB1-417F-4698-9F58-E235BB452F9B}" type="slidenum">
              <a:rPr lang="en-US" altLang="zh-CN"/>
              <a:t>8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203848" y="6459147"/>
            <a:ext cx="2895600" cy="365125"/>
          </a:xfrm>
          <a:noFill/>
          <a:ln>
            <a:miter lim="800000"/>
          </a:ln>
        </p:spPr>
        <p:txBody>
          <a:bodyPr/>
          <a:lstStyle/>
          <a:p>
            <a:r>
              <a:rPr lang="zh-CN" altLang="en-US" sz="900" dirty="0"/>
              <a:t>上海市经济信息中心汽车产业研究室</a:t>
            </a:r>
            <a:br>
              <a:rPr lang="zh-CN" altLang="en-US" sz="900" dirty="0"/>
            </a:br>
            <a:r>
              <a:rPr lang="zh-CN" altLang="en-US" sz="900" dirty="0"/>
              <a:t>地址：华山路</a:t>
            </a:r>
            <a:r>
              <a:rPr lang="en-US" altLang="zh-CN" sz="900" dirty="0"/>
              <a:t>1076</a:t>
            </a:r>
            <a:r>
              <a:rPr lang="zh-CN" altLang="en-US" sz="900" dirty="0"/>
              <a:t>号</a:t>
            </a:r>
            <a:r>
              <a:rPr lang="en-US" altLang="zh-CN" sz="900" dirty="0"/>
              <a:t>5</a:t>
            </a:r>
            <a:r>
              <a:rPr lang="zh-CN" altLang="en-US" sz="900" dirty="0"/>
              <a:t>号楼    邮编：</a:t>
            </a:r>
            <a:r>
              <a:rPr lang="en-US" altLang="zh-CN" sz="900" dirty="0"/>
              <a:t>200050  </a:t>
            </a:r>
          </a:p>
          <a:p>
            <a:r>
              <a:rPr lang="zh-CN" altLang="en-US" sz="900" dirty="0"/>
              <a:t>电话：</a:t>
            </a:r>
            <a:r>
              <a:rPr lang="en-US" altLang="zh-CN" sz="900" dirty="0"/>
              <a:t>22502715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</a:ln>
        </p:spPr>
        <p:txBody>
          <a:bodyPr/>
          <a:lstStyle/>
          <a:p>
            <a:fld id="{0D6BD66C-F5DE-46B3-B1A5-543C148B923F}" type="slidenum">
              <a:rPr lang="en-US" altLang="zh-CN"/>
              <a:t>9</a:t>
            </a:fld>
            <a:endParaRPr lang="en-US" altLang="zh-CN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54e88b80-cecd-47c6-8f16-18cd9920f782"/>
  <p:tag name="COMMONDATA" val="eyJoZGlkIjoiMjYyZmZlM2RiNzNkODYzMmRmMzE4MjFlOTcxMTVjYTI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86e4e70-e907-4f12-92cd-7d0bae682759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5615bc0-7b50-4bcd-92fa-e038f9c8dd81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09261c4-d317-4349-bec4-5cf180fa6dd0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cebca0a-ebc2-4e21-926f-a0a91c2524bd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dbc2618-fbc3-4eb5-8971-a57a1e652aea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772</Words>
  <Application>Microsoft Office PowerPoint</Application>
  <PresentationFormat>全屏显示(4:3)</PresentationFormat>
  <Paragraphs>324</Paragraphs>
  <Slides>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2023年8月上海各车型上牌量同比情况</vt:lpstr>
      <vt:lpstr>近几年上海车辆月度上牌数累计情况</vt:lpstr>
      <vt:lpstr>近几年上海车辆月度上牌数量情况</vt:lpstr>
      <vt:lpstr>2023年8月上海上牌进口车（不含新能源）来源国情况 </vt:lpstr>
      <vt:lpstr>2023年8月上海国产轿车（不含新能源）分类型上牌情况 </vt:lpstr>
      <vt:lpstr>2023年8月上海国产小客车（不含新能源）分类型上牌情况</vt:lpstr>
      <vt:lpstr>2023年8月上海上牌新能源小客车情况 </vt:lpstr>
      <vt:lpstr>PowerPoint 演示文稿</vt:lpstr>
    </vt:vector>
  </TitlesOfParts>
  <Company>SHIC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承桉 李</cp:lastModifiedBy>
  <cp:revision>725</cp:revision>
  <dcterms:created xsi:type="dcterms:W3CDTF">2002-12-18T04:51:00Z</dcterms:created>
  <dcterms:modified xsi:type="dcterms:W3CDTF">2023-09-15T06:29:48Z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4C22C50E2F8E48E1A85F4ED92E7CF019_13</vt:lpwstr>
  </property>
  <property fmtid="{D5CDD505-2E9C-101B-9397-08002B2CF9AE}" pid="3" name="KSOProductBuildVer">
    <vt:lpwstr>2052-11.1.0.14036</vt:lpwstr>
  </property>
</Properties>
</file>