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m" ContentType="application/vnd.ms-excel.sheet.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Ex1.xml" ContentType="application/vnd.ms-office.chartex+xml"/>
  <Override PartName="/ppt/charts/style4.xml" ContentType="application/vnd.ms-office.chartstyle+xml"/>
  <Override PartName="/ppt/charts/colors4.xml" ContentType="application/vnd.ms-office.chartcolorstyle+xml"/>
  <Override PartName="/ppt/charts/chart4.xml" ContentType="application/vnd.openxmlformats-officedocument.drawingml.chart+xml"/>
  <Override PartName="/ppt/charts/style5.xml" ContentType="application/vnd.ms-office.chartstyle+xml"/>
  <Override PartName="/ppt/charts/colors5.xml" ContentType="application/vnd.ms-office.chartcolorstyle+xml"/>
  <Override PartName="/ppt/charts/chart5.xml" ContentType="application/vnd.openxmlformats-officedocument.drawingml.chart+xml"/>
  <Override PartName="/ppt/charts/style6.xml" ContentType="application/vnd.ms-office.chartstyle+xml"/>
  <Override PartName="/ppt/charts/colors6.xml" ContentType="application/vnd.ms-office.chartcolorstyle+xml"/>
  <Override PartName="/ppt/charts/chart6.xml" ContentType="application/vnd.openxmlformats-officedocument.drawingml.chart+xml"/>
  <Override PartName="/ppt/charts/style7.xml" ContentType="application/vnd.ms-office.chartstyle+xml"/>
  <Override PartName="/ppt/charts/colors7.xml" ContentType="application/vnd.ms-office.chartcolorstyle+xml"/>
  <Override PartName="/ppt/charts/chart7.xml" ContentType="application/vnd.openxmlformats-officedocument.drawingml.chart+xml"/>
  <Override PartName="/ppt/charts/style8.xml" ContentType="application/vnd.ms-office.chartstyle+xml"/>
  <Override PartName="/ppt/charts/colors8.xml" ContentType="application/vnd.ms-office.chartcolorstyle+xml"/>
  <Override PartName="/ppt/charts/chart8.xml" ContentType="application/vnd.openxmlformats-officedocument.drawingml.chart+xml"/>
  <Override PartName="/ppt/charts/style9.xml" ContentType="application/vnd.ms-office.chartstyle+xml"/>
  <Override PartName="/ppt/charts/colors9.xml" ContentType="application/vnd.ms-office.chartcolorstyle+xml"/>
  <Override PartName="/ppt/charts/chart9.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0.xml" ContentType="application/vnd.openxmlformats-officedocument.drawingml.chart+xml"/>
  <Override PartName="/ppt/theme/themeOverride4.xml" ContentType="application/vnd.openxmlformats-officedocument.themeOverride+xml"/>
  <Override PartName="/ppt/charts/chart11.xml" ContentType="application/vnd.openxmlformats-officedocument.drawingml.chart+xml"/>
  <Override PartName="/ppt/theme/themeOverride5.xml" ContentType="application/vnd.openxmlformats-officedocument.themeOverride+xml"/>
  <Override PartName="/ppt/drawings/drawing1.xml" ContentType="application/vnd.openxmlformats-officedocument.drawingml.chartshapes+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6.xml" ContentType="application/vnd.openxmlformats-officedocument.themeOverr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7.xml" ContentType="application/vnd.openxmlformats-officedocument.themeOverrid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8.xml" ContentType="application/vnd.openxmlformats-officedocument.themeOverrid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9.xml" ContentType="application/vnd.openxmlformats-officedocument.themeOverride+xml"/>
  <Override PartName="/ppt/charts/chart16.xml" ContentType="application/vnd.openxmlformats-officedocument.drawingml.chart+xml"/>
  <Override PartName="/ppt/theme/themeOverride10.xml" ContentType="application/vnd.openxmlformats-officedocument.themeOverride+xml"/>
  <Override PartName="/ppt/charts/chart17.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1.xml" ContentType="application/vnd.openxmlformats-officedocument.themeOverride+xml"/>
  <Override PartName="/ppt/charts/chart18.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2.xml" ContentType="application/vnd.openxmlformats-officedocument.themeOverride+xml"/>
  <Override PartName="/ppt/charts/chart19.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3.xml" ContentType="application/vnd.openxmlformats-officedocument.themeOverride+xml"/>
  <Override PartName="/ppt/charts/chart20.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4.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21"/>
  </p:handoutMasterIdLst>
  <p:sldIdLst>
    <p:sldId id="256" r:id="rId2"/>
    <p:sldId id="274" r:id="rId3"/>
    <p:sldId id="257" r:id="rId4"/>
    <p:sldId id="259" r:id="rId5"/>
    <p:sldId id="272" r:id="rId6"/>
    <p:sldId id="260" r:id="rId7"/>
    <p:sldId id="261" r:id="rId8"/>
    <p:sldId id="262" r:id="rId9"/>
    <p:sldId id="263" r:id="rId10"/>
    <p:sldId id="264" r:id="rId11"/>
    <p:sldId id="284" r:id="rId12"/>
    <p:sldId id="285" r:id="rId13"/>
    <p:sldId id="275" r:id="rId14"/>
    <p:sldId id="279" r:id="rId15"/>
    <p:sldId id="280" r:id="rId16"/>
    <p:sldId id="281" r:id="rId17"/>
    <p:sldId id="283" r:id="rId18"/>
    <p:sldId id="282" r:id="rId19"/>
    <p:sldId id="278"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4162"/>
    <a:srgbClr val="1B5C7D"/>
    <a:srgbClr val="FFC000"/>
    <a:srgbClr val="2C4D75"/>
    <a:srgbClr val="9BBB59"/>
    <a:srgbClr val="2D809A"/>
    <a:srgbClr val="9FD5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797" autoAdjust="0"/>
    <p:restoredTop sz="94660"/>
  </p:normalViewPr>
  <p:slideViewPr>
    <p:cSldViewPr snapToGrid="0">
      <p:cViewPr varScale="1">
        <p:scale>
          <a:sx n="109" d="100"/>
          <a:sy n="109" d="100"/>
        </p:scale>
        <p:origin x="108" y="222"/>
      </p:cViewPr>
      <p:guideLst/>
    </p:cSldViewPr>
  </p:slideViewPr>
  <p:notesTextViewPr>
    <p:cViewPr>
      <p:scale>
        <a:sx n="1" d="1"/>
        <a:sy n="1" d="1"/>
      </p:scale>
      <p:origin x="0" y="0"/>
    </p:cViewPr>
  </p:notesTextViewPr>
  <p:notesViewPr>
    <p:cSldViewPr snapToGrid="0">
      <p:cViewPr varScale="1">
        <p:scale>
          <a:sx n="87" d="100"/>
          <a:sy n="87" d="100"/>
        </p:scale>
        <p:origin x="3840"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Macro-Enabled_Worksheet.xlsm"/><Relationship Id="rId1" Type="http://schemas.openxmlformats.org/officeDocument/2006/relationships/themeOverride" Target="../theme/themeOverride4.xml"/></Relationships>
</file>

<file path=ppt/charts/_rels/chart1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Macro-Enabled_Worksheet10.xlsm"/><Relationship Id="rId1" Type="http://schemas.openxmlformats.org/officeDocument/2006/relationships/themeOverride" Target="../theme/themeOverride5.xml"/></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2" Type="http://schemas.openxmlformats.org/officeDocument/2006/relationships/package" Target="../embeddings/Microsoft_Excel_Macro-Enabled_Worksheet15.xlsm"/><Relationship Id="rId1" Type="http://schemas.openxmlformats.org/officeDocument/2006/relationships/themeOverride" Target="../theme/themeOverride10.xml"/></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9.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Ex1.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628119602888101"/>
          <c:y val="0.110801907808722"/>
          <c:w val="0.80190076113999498"/>
          <c:h val="0.773909490269023"/>
        </c:manualLayout>
      </c:layout>
      <c:barChart>
        <c:barDir val="col"/>
        <c:grouping val="clustered"/>
        <c:varyColors val="0"/>
        <c:ser>
          <c:idx val="0"/>
          <c:order val="0"/>
          <c:tx>
            <c:strRef>
              <c:f>Sheet1!$B$1</c:f>
              <c:strCache>
                <c:ptCount val="1"/>
                <c:pt idx="0">
                  <c:v>新能源汽车产量</c:v>
                </c:pt>
              </c:strCache>
            </c:strRef>
          </c:tx>
          <c:spPr>
            <a:solidFill>
              <a:srgbClr val="2D809A"/>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00" b="1" i="0" u="none" strike="noStrike" kern="1200" baseline="0">
                    <a:solidFill>
                      <a:schemeClr val="bg1"/>
                    </a:solidFill>
                    <a:effectLst>
                      <a:outerShdw blurRad="38100" dist="38100" dir="2700000" algn="tl">
                        <a:srgbClr val="000000">
                          <a:alpha val="43137"/>
                        </a:srgbClr>
                      </a:outerShdw>
                    </a:effectLst>
                    <a:latin typeface="+mn-ea"/>
                    <a:ea typeface="+mn-ea"/>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Sheet1!$A$4:$A$9</c:f>
              <c:strCache>
                <c:ptCount val="6"/>
                <c:pt idx="0">
                  <c:v>2018</c:v>
                </c:pt>
                <c:pt idx="1">
                  <c:v>2019</c:v>
                </c:pt>
                <c:pt idx="2">
                  <c:v>2020</c:v>
                </c:pt>
                <c:pt idx="3">
                  <c:v>2021</c:v>
                </c:pt>
                <c:pt idx="4">
                  <c:v>2022</c:v>
                </c:pt>
                <c:pt idx="5">
                  <c:v>2023.1-8</c:v>
                </c:pt>
              </c:strCache>
            </c:strRef>
          </c:cat>
          <c:val>
            <c:numRef>
              <c:f>Sheet1!$B$4:$B$9</c:f>
              <c:numCache>
                <c:formatCode>0.0_);[Red]\(0.0\)</c:formatCode>
                <c:ptCount val="6"/>
                <c:pt idx="0">
                  <c:v>129.6</c:v>
                </c:pt>
                <c:pt idx="1">
                  <c:v>119</c:v>
                </c:pt>
                <c:pt idx="2">
                  <c:v>145.6</c:v>
                </c:pt>
                <c:pt idx="3">
                  <c:v>367.7</c:v>
                </c:pt>
                <c:pt idx="4" formatCode="0.0">
                  <c:v>721.9</c:v>
                </c:pt>
                <c:pt idx="5">
                  <c:v>515.70000000000005</c:v>
                </c:pt>
              </c:numCache>
            </c:numRef>
          </c:val>
          <c:extLst>
            <c:ext xmlns:c16="http://schemas.microsoft.com/office/drawing/2014/chart" uri="{C3380CC4-5D6E-409C-BE32-E72D297353CC}">
              <c16:uniqueId val="{00000000-2452-47CF-AC15-EBA2AE403D9A}"/>
            </c:ext>
          </c:extLst>
        </c:ser>
        <c:dLbls>
          <c:showLegendKey val="0"/>
          <c:showVal val="0"/>
          <c:showCatName val="0"/>
          <c:showSerName val="0"/>
          <c:showPercent val="0"/>
          <c:showBubbleSize val="0"/>
        </c:dLbls>
        <c:gapWidth val="60"/>
        <c:axId val="1203677064"/>
        <c:axId val="1203676672"/>
      </c:barChart>
      <c:lineChart>
        <c:grouping val="standard"/>
        <c:varyColors val="0"/>
        <c:ser>
          <c:idx val="1"/>
          <c:order val="1"/>
          <c:tx>
            <c:strRef>
              <c:f>Sheet1!$C$1</c:f>
              <c:strCache>
                <c:ptCount val="1"/>
                <c:pt idx="0">
                  <c:v>同比</c:v>
                </c:pt>
              </c:strCache>
            </c:strRef>
          </c:tx>
          <c:spPr>
            <a:ln w="28575" cap="rnd">
              <a:solidFill>
                <a:srgbClr val="BC2834"/>
              </a:solidFill>
              <a:round/>
            </a:ln>
            <a:effectLst>
              <a:outerShdw blurRad="50800" dist="38100" dir="2700000" algn="tl" rotWithShape="0">
                <a:prstClr val="black">
                  <a:alpha val="40000"/>
                </a:prstClr>
              </a:outerShdw>
            </a:effectLst>
          </c:spPr>
          <c:marker>
            <c:symbol val="circle"/>
            <c:size val="6"/>
            <c:spPr>
              <a:solidFill>
                <a:schemeClr val="bg1">
                  <a:lumMod val="95000"/>
                </a:schemeClr>
              </a:solidFill>
              <a:ln w="25400">
                <a:solidFill>
                  <a:srgbClr val="BC2834"/>
                </a:solidFill>
              </a:ln>
              <a:effectLst>
                <a:outerShdw blurRad="50800" dist="38100" dir="2700000" algn="tl" rotWithShape="0">
                  <a:prstClr val="black">
                    <a:alpha val="40000"/>
                  </a:prstClr>
                </a:outerShdw>
              </a:effectLst>
            </c:spPr>
          </c:marker>
          <c:dLbls>
            <c:numFmt formatCode="0.0%" sourceLinked="0"/>
            <c:spPr>
              <a:noFill/>
              <a:ln>
                <a:noFill/>
              </a:ln>
              <a:effectLst/>
            </c:spPr>
            <c:txPr>
              <a:bodyPr rot="0" spcFirstLastPara="1" vertOverflow="ellipsis" vert="horz" wrap="square" lIns="38100" tIns="19050" rIns="38100" bIns="19050" anchor="ctr" anchorCtr="1"/>
              <a:lstStyle/>
              <a:p>
                <a:pPr>
                  <a:defRPr lang="zh-CN" sz="1100" b="1" i="0" u="none" strike="noStrike" kern="1200" baseline="0">
                    <a:solidFill>
                      <a:srgbClr val="BC2834"/>
                    </a:solidFill>
                    <a:latin typeface="Agency FB" panose="020B0503020202020204" pitchFamily="34" charset="0"/>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Sheet1!$A$4:$A$9</c:f>
              <c:strCache>
                <c:ptCount val="6"/>
                <c:pt idx="0">
                  <c:v>2018</c:v>
                </c:pt>
                <c:pt idx="1">
                  <c:v>2019</c:v>
                </c:pt>
                <c:pt idx="2">
                  <c:v>2020</c:v>
                </c:pt>
                <c:pt idx="3">
                  <c:v>2021</c:v>
                </c:pt>
                <c:pt idx="4">
                  <c:v>2022</c:v>
                </c:pt>
                <c:pt idx="5">
                  <c:v>2023.1-8</c:v>
                </c:pt>
              </c:strCache>
            </c:strRef>
          </c:cat>
          <c:val>
            <c:numRef>
              <c:f>Sheet1!$C$4:$C$9</c:f>
              <c:numCache>
                <c:formatCode>0.0%</c:formatCode>
                <c:ptCount val="6"/>
                <c:pt idx="0">
                  <c:v>0.81005586592178802</c:v>
                </c:pt>
                <c:pt idx="1">
                  <c:v>-8.1790123456790001E-2</c:v>
                </c:pt>
                <c:pt idx="2">
                  <c:v>0.223529411764706</c:v>
                </c:pt>
                <c:pt idx="3">
                  <c:v>1.52541208791209</c:v>
                </c:pt>
                <c:pt idx="4" formatCode="0.00%">
                  <c:v>0.97499999999999998</c:v>
                </c:pt>
                <c:pt idx="5">
                  <c:v>0.29599999999999999</c:v>
                </c:pt>
              </c:numCache>
            </c:numRef>
          </c:val>
          <c:smooth val="1"/>
          <c:extLst>
            <c:ext xmlns:c16="http://schemas.microsoft.com/office/drawing/2014/chart" uri="{C3380CC4-5D6E-409C-BE32-E72D297353CC}">
              <c16:uniqueId val="{00000001-2452-47CF-AC15-EBA2AE403D9A}"/>
            </c:ext>
          </c:extLst>
        </c:ser>
        <c:dLbls>
          <c:showLegendKey val="0"/>
          <c:showVal val="0"/>
          <c:showCatName val="0"/>
          <c:showSerName val="0"/>
          <c:showPercent val="0"/>
          <c:showBubbleSize val="0"/>
        </c:dLbls>
        <c:marker val="1"/>
        <c:smooth val="0"/>
        <c:axId val="1982053423"/>
        <c:axId val="300340623"/>
      </c:lineChart>
      <c:catAx>
        <c:axId val="1203677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76672"/>
        <c:crosses val="autoZero"/>
        <c:auto val="1"/>
        <c:lblAlgn val="ctr"/>
        <c:lblOffset val="100"/>
        <c:noMultiLvlLbl val="0"/>
      </c:catAx>
      <c:valAx>
        <c:axId val="1203676672"/>
        <c:scaling>
          <c:orientation val="minMax"/>
        </c:scaling>
        <c:delete val="0"/>
        <c:axPos val="l"/>
        <c:numFmt formatCode="0.0_);[Red]\(0.0\)" sourceLinked="1"/>
        <c:majorTickMark val="out"/>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77064"/>
        <c:crosses val="autoZero"/>
        <c:crossBetween val="between"/>
      </c:valAx>
      <c:catAx>
        <c:axId val="1982053423"/>
        <c:scaling>
          <c:orientation val="minMax"/>
        </c:scaling>
        <c:delete val="1"/>
        <c:axPos val="b"/>
        <c:numFmt formatCode="General" sourceLinked="1"/>
        <c:majorTickMark val="out"/>
        <c:minorTickMark val="none"/>
        <c:tickLblPos val="nextTo"/>
        <c:crossAx val="300340623"/>
        <c:crosses val="autoZero"/>
        <c:auto val="1"/>
        <c:lblAlgn val="ctr"/>
        <c:lblOffset val="100"/>
        <c:noMultiLvlLbl val="0"/>
      </c:catAx>
      <c:valAx>
        <c:axId val="300340623"/>
        <c:scaling>
          <c:orientation val="minMax"/>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982053423"/>
        <c:crosses val="max"/>
        <c:crossBetween val="between"/>
      </c:valAx>
      <c:spPr>
        <a:noFill/>
        <a:ln w="25400">
          <a:noFill/>
        </a:ln>
        <a:effectLst/>
      </c:spPr>
    </c:plotArea>
    <c:legend>
      <c:legendPos val="b"/>
      <c:layout>
        <c:manualLayout>
          <c:xMode val="edge"/>
          <c:yMode val="edge"/>
          <c:x val="2.25024921456829E-3"/>
          <c:y val="0.16074716827395599"/>
          <c:w val="0.35782681776283698"/>
          <c:h val="8.8830047936625203E-2"/>
        </c:manualLayout>
      </c:layout>
      <c:overlay val="0"/>
      <c:spPr>
        <a:noFill/>
        <a:ln>
          <a:noFill/>
        </a:ln>
        <a:effectLst/>
      </c:spPr>
      <c:txPr>
        <a:bodyPr rot="0" spcFirstLastPara="1"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lang="zh-CN" sz="1000">
          <a:solidFill>
            <a:schemeClr val="tx1"/>
          </a:solidFill>
          <a:latin typeface="微软雅黑" panose="020B0503020204020204" pitchFamily="34" charset="-122"/>
          <a:ea typeface="微软雅黑" panose="020B0503020204020204" pitchFamily="34" charset="-122"/>
        </a:defRPr>
      </a:pPr>
      <a:endParaRPr lang="zh-CN"/>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9392173055674396E-2"/>
          <c:y val="1.2334586850681501E-2"/>
          <c:w val="0.87554302943511197"/>
          <c:h val="0.98663395255758402"/>
        </c:manualLayout>
      </c:layout>
      <c:barChart>
        <c:barDir val="bar"/>
        <c:grouping val="clustered"/>
        <c:varyColors val="0"/>
        <c:ser>
          <c:idx val="0"/>
          <c:order val="0"/>
          <c:tx>
            <c:strRef>
              <c:f>Sheet1!$B$1</c:f>
              <c:strCache>
                <c:ptCount val="1"/>
                <c:pt idx="0">
                  <c:v>2023</c:v>
                </c:pt>
              </c:strCache>
            </c:strRef>
          </c:tx>
          <c:spPr>
            <a:solidFill>
              <a:srgbClr val="9FD5D2"/>
            </a:solidFill>
            <a:ln>
              <a:noFill/>
            </a:ln>
          </c:spPr>
          <c:invertIfNegative val="0"/>
          <c:dLbls>
            <c:numFmt formatCode="0_);[Red]\(0\)" sourceLinked="0"/>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Sheet1!$A$2:$A$11</c:f>
              <c:strCache>
                <c:ptCount val="10"/>
                <c:pt idx="0">
                  <c:v>宁德时代</c:v>
                </c:pt>
                <c:pt idx="1">
                  <c:v>弗迪电池</c:v>
                </c:pt>
                <c:pt idx="2">
                  <c:v>中创新航</c:v>
                </c:pt>
                <c:pt idx="3">
                  <c:v>国轩高科</c:v>
                </c:pt>
                <c:pt idx="4">
                  <c:v>LG</c:v>
                </c:pt>
                <c:pt idx="5">
                  <c:v>蜂巢能源</c:v>
                </c:pt>
                <c:pt idx="6">
                  <c:v>孚能科技</c:v>
                </c:pt>
                <c:pt idx="7">
                  <c:v>欣旺达</c:v>
                </c:pt>
                <c:pt idx="8">
                  <c:v>亿纬锂能</c:v>
                </c:pt>
                <c:pt idx="9">
                  <c:v>正力新能</c:v>
                </c:pt>
              </c:strCache>
            </c:strRef>
          </c:cat>
          <c:val>
            <c:numRef>
              <c:f>Sheet1!$B$2:$B$11</c:f>
              <c:numCache>
                <c:formatCode>0</c:formatCode>
                <c:ptCount val="10"/>
                <c:pt idx="0">
                  <c:v>16252.700489999999</c:v>
                </c:pt>
                <c:pt idx="1">
                  <c:v>9168.7020310000007</c:v>
                </c:pt>
                <c:pt idx="2">
                  <c:v>2709.8538629999998</c:v>
                </c:pt>
                <c:pt idx="3">
                  <c:v>1700.311518</c:v>
                </c:pt>
                <c:pt idx="4">
                  <c:v>818.94060000000002</c:v>
                </c:pt>
                <c:pt idx="5">
                  <c:v>763.31486199999995</c:v>
                </c:pt>
                <c:pt idx="6">
                  <c:v>585.06099119999999</c:v>
                </c:pt>
                <c:pt idx="7">
                  <c:v>548.23763399999996</c:v>
                </c:pt>
                <c:pt idx="8">
                  <c:v>452.71729759999999</c:v>
                </c:pt>
                <c:pt idx="9">
                  <c:v>432.02857649999999</c:v>
                </c:pt>
              </c:numCache>
            </c:numRef>
          </c:val>
          <c:extLst>
            <c:ext xmlns:c16="http://schemas.microsoft.com/office/drawing/2014/chart" uri="{C3380CC4-5D6E-409C-BE32-E72D297353CC}">
              <c16:uniqueId val="{00000000-E473-4134-B906-E7A6EDA9F3B3}"/>
            </c:ext>
          </c:extLst>
        </c:ser>
        <c:dLbls>
          <c:showLegendKey val="0"/>
          <c:showVal val="0"/>
          <c:showCatName val="0"/>
          <c:showSerName val="0"/>
          <c:showPercent val="0"/>
          <c:showBubbleSize val="0"/>
        </c:dLbls>
        <c:gapWidth val="80"/>
        <c:axId val="4539808"/>
        <c:axId val="4536000"/>
        <c:extLst>
          <c:ext xmlns:c15="http://schemas.microsoft.com/office/drawing/2012/chart" uri="{02D57815-91ED-43cb-92C2-25804820EDAC}">
            <c15:filteredBarSeries>
              <c15:ser>
                <c:idx val="1"/>
                <c:order val="1"/>
                <c:tx>
                  <c:strRef>
                    <c:extLst>
                      <c:ext uri="{02D57815-91ED-43cb-92C2-25804820EDAC}">
                        <c15:formulaRef>
                          <c15:sqref>Sheet1!$C$1</c15:sqref>
                        </c15:formulaRef>
                      </c:ext>
                    </c:extLst>
                    <c:strCache>
                      <c:ptCount val="1"/>
                      <c:pt idx="0">
                        <c:v>2022</c:v>
                      </c:pt>
                    </c:strCache>
                  </c:strRef>
                </c:tx>
                <c:spPr>
                  <a:solidFill>
                    <a:srgbClr val="DBDEE6"/>
                  </a:solidFill>
                  <a:ln>
                    <a:noFill/>
                  </a:ln>
                </c:spPr>
                <c:invertIfNegative val="0"/>
                <c:dLbls>
                  <c:numFmt formatCode="General" sourceLinked="0"/>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dLblPos val="inBase"/>
                  <c:showLegendKey val="0"/>
                  <c:showVal val="1"/>
                  <c:showCatName val="0"/>
                  <c:showSerName val="0"/>
                  <c:showPercent val="0"/>
                  <c:showBubbleSize val="0"/>
                  <c:showLeaderLines val="0"/>
                  <c:extLst>
                    <c:ext uri="{CE6537A1-D6FC-4f65-9D91-7224C49458BB}">
                      <c15:showLeaderLines val="1"/>
                    </c:ext>
                  </c:extLst>
                </c:dLbls>
                <c:cat>
                  <c:strRef>
                    <c:extLst>
                      <c:ext uri="{02D57815-91ED-43cb-92C2-25804820EDAC}">
                        <c15:formulaRef>
                          <c15:sqref>Sheet1!$A$2:$A$11</c15:sqref>
                        </c15:formulaRef>
                      </c:ext>
                    </c:extLst>
                    <c:strCache>
                      <c:ptCount val="10"/>
                      <c:pt idx="0">
                        <c:v>宁德时代</c:v>
                      </c:pt>
                      <c:pt idx="1">
                        <c:v>弗迪电池</c:v>
                      </c:pt>
                      <c:pt idx="2">
                        <c:v>中创新航</c:v>
                      </c:pt>
                      <c:pt idx="3">
                        <c:v>国轩高科</c:v>
                      </c:pt>
                      <c:pt idx="4">
                        <c:v>LG</c:v>
                      </c:pt>
                      <c:pt idx="5">
                        <c:v>蜂巢能源</c:v>
                      </c:pt>
                      <c:pt idx="6">
                        <c:v>孚能科技</c:v>
                      </c:pt>
                      <c:pt idx="7">
                        <c:v>欣旺达</c:v>
                      </c:pt>
                      <c:pt idx="8">
                        <c:v>亿纬锂能</c:v>
                      </c:pt>
                      <c:pt idx="9">
                        <c:v>正力新能</c:v>
                      </c:pt>
                    </c:strCache>
                  </c:strRef>
                </c:cat>
                <c:val>
                  <c:numRef>
                    <c:extLst>
                      <c:ext uri="{02D57815-91ED-43cb-92C2-25804820EDAC}">
                        <c15:formulaRef>
                          <c15:sqref>Sheet1!$C$2:$C$11</c15:sqref>
                        </c15:formulaRef>
                      </c:ext>
                    </c:extLst>
                    <c:numCache>
                      <c:formatCode>0</c:formatCode>
                      <c:ptCount val="10"/>
                      <c:pt idx="0">
                        <c:v>11521.830400000001</c:v>
                      </c:pt>
                      <c:pt idx="1">
                        <c:v>6165.0958959999998</c:v>
                      </c:pt>
                      <c:pt idx="2">
                        <c:v>1412.927846</c:v>
                      </c:pt>
                      <c:pt idx="3">
                        <c:v>1226.6300719999999</c:v>
                      </c:pt>
                      <c:pt idx="4">
                        <c:v>134.61000000000001</c:v>
                      </c:pt>
                      <c:pt idx="5">
                        <c:v>510.55188120000003</c:v>
                      </c:pt>
                      <c:pt idx="6">
                        <c:v>323.04036880000001</c:v>
                      </c:pt>
                      <c:pt idx="7">
                        <c:v>918.49727900000005</c:v>
                      </c:pt>
                      <c:pt idx="8">
                        <c:v>417.41111799999999</c:v>
                      </c:pt>
                      <c:pt idx="9">
                        <c:v>156.01044400000001</c:v>
                      </c:pt>
                    </c:numCache>
                  </c:numRef>
                </c:val>
                <c:extLst>
                  <c:ext xmlns:c16="http://schemas.microsoft.com/office/drawing/2014/chart" uri="{C3380CC4-5D6E-409C-BE32-E72D297353CC}">
                    <c16:uniqueId val="{00000009-E473-4134-B906-E7A6EDA9F3B3}"/>
                  </c:ext>
                </c:extLst>
              </c15:ser>
            </c15:filteredBarSeries>
          </c:ext>
        </c:extLst>
      </c:barChart>
      <c:scatterChart>
        <c:scatterStyle val="smoothMarker"/>
        <c:varyColors val="0"/>
        <c:ser>
          <c:idx val="3"/>
          <c:order val="2"/>
          <c:tx>
            <c:strRef>
              <c:f>Sheet1!$E$1</c:f>
              <c:strCache>
                <c:ptCount val="1"/>
                <c:pt idx="0">
                  <c:v>YoY</c:v>
                </c:pt>
              </c:strCache>
            </c:strRef>
          </c:tx>
          <c:spPr>
            <a:ln w="12700" cap="rnd" cmpd="sng" algn="ctr">
              <a:solidFill>
                <a:srgbClr val="1B5C7D"/>
              </a:solidFill>
              <a:prstDash val="solid"/>
              <a:round/>
            </a:ln>
          </c:spPr>
          <c:marker>
            <c:symbol val="circle"/>
            <c:size val="5"/>
            <c:spPr>
              <a:solidFill>
                <a:srgbClr val="FFFFFF"/>
              </a:solidFill>
              <a:ln w="12700" cap="flat" cmpd="sng" algn="ctr">
                <a:solidFill>
                  <a:srgbClr val="1B5C7D"/>
                </a:solidFill>
                <a:prstDash val="solid"/>
                <a:round/>
              </a:ln>
            </c:spPr>
          </c:marker>
          <c:dLbls>
            <c:dLbl>
              <c:idx val="0"/>
              <c:layout>
                <c:manualLayout>
                  <c:x val="3.3594150914448603E-2"/>
                  <c:y val="-1.1361274514335299E-2"/>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473-4134-B906-E7A6EDA9F3B3}"/>
                </c:ext>
              </c:extLst>
            </c:dLbl>
            <c:dLbl>
              <c:idx val="2"/>
              <c:layout>
                <c:manualLayout>
                  <c:x val="3.35941509144487E-2"/>
                  <c:y val="0"/>
                </c:manualLayout>
              </c:layout>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473-4134-B906-E7A6EDA9F3B3}"/>
                </c:ext>
              </c:extLst>
            </c:dLbl>
            <c:dLbl>
              <c:idx val="3"/>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6="http://schemas.microsoft.com/office/drawing/2014/chart" uri="{C3380CC4-5D6E-409C-BE32-E72D297353CC}">
                  <c16:uniqueId val="{00000003-E473-4134-B906-E7A6EDA9F3B3}"/>
                </c:ext>
              </c:extLst>
            </c:dLbl>
            <c:dLbl>
              <c:idx val="4"/>
              <c:layout>
                <c:manualLayout>
                  <c:x val="-8.3985377286121595E-3"/>
                  <c:y val="-3.0296732038227601E-2"/>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473-4134-B906-E7A6EDA9F3B3}"/>
                </c:ext>
              </c:extLst>
            </c:dLbl>
            <c:dLbl>
              <c:idx val="5"/>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6="http://schemas.microsoft.com/office/drawing/2014/chart" uri="{C3380CC4-5D6E-409C-BE32-E72D297353CC}">
                  <c16:uniqueId val="{00000005-E473-4134-B906-E7A6EDA9F3B3}"/>
                </c:ext>
              </c:extLst>
            </c:dLbl>
            <c:dLbl>
              <c:idx val="8"/>
              <c:layout>
                <c:manualLayout>
                  <c:x val="4.1992688643060799E-2"/>
                  <c:y val="7.57418300955689E-3"/>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6-E473-4134-B906-E7A6EDA9F3B3}"/>
                </c:ext>
              </c:extLst>
            </c:dLbl>
            <c:dLbl>
              <c:idx val="9"/>
              <c:layout>
                <c:manualLayout>
                  <c:x val="-3.3992875414506898E-3"/>
                  <c:y val="-2.8325711783875399E-2"/>
                </c:manualLayout>
              </c:layout>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473-4134-B906-E7A6EDA9F3B3}"/>
                </c:ext>
              </c:extLst>
            </c:dLbl>
            <c:numFmt formatCode="[Red][&lt;0]\-0.0%;[Black][&gt;0]0.0%" sourceLinked="0"/>
            <c:spPr>
              <a:noFill/>
              <a:ln>
                <a:noFill/>
              </a:ln>
              <a:effectLst/>
            </c:spPr>
            <c:txPr>
              <a:bodyPr rot="0" spcFirstLastPara="0" vertOverflow="ellipsis" vert="horz" wrap="square" lIns="38100" tIns="19050" rIns="38100" bIns="19050" anchor="ctr" anchorCtr="1">
                <a:spAutoFit/>
              </a:bodyPr>
              <a:lstStyle/>
              <a:p>
                <a:pP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xVal>
            <c:numRef>
              <c:f>Sheet1!$E$2:$E$11</c:f>
              <c:numCache>
                <c:formatCode>0.0%</c:formatCode>
                <c:ptCount val="10"/>
                <c:pt idx="0">
                  <c:v>0.41060056655581367</c:v>
                </c:pt>
                <c:pt idx="1">
                  <c:v>0.48719536332740287</c:v>
                </c:pt>
                <c:pt idx="2">
                  <c:v>0.91789967949998186</c:v>
                </c:pt>
                <c:pt idx="3">
                  <c:v>0.38616487302294034</c:v>
                </c:pt>
                <c:pt idx="4">
                  <c:v>5.0838020949409399</c:v>
                </c:pt>
                <c:pt idx="5">
                  <c:v>0.49507795408745991</c:v>
                </c:pt>
                <c:pt idx="6">
                  <c:v>0.81110798434675369</c:v>
                </c:pt>
                <c:pt idx="7">
                  <c:v>-0.40311458015761858</c:v>
                </c:pt>
                <c:pt idx="8">
                  <c:v>8.458370675215221E-2</c:v>
                </c:pt>
                <c:pt idx="9">
                  <c:v>1.769228555621571</c:v>
                </c:pt>
              </c:numCache>
            </c:numRef>
          </c:xVal>
          <c:yVal>
            <c:numRef>
              <c:f>Sheet1!$D$2:$D$11</c:f>
              <c:numCache>
                <c:formatCode>0.0</c:formatCode>
                <c:ptCount val="10"/>
                <c:pt idx="0" formatCode="General">
                  <c:v>10</c:v>
                </c:pt>
                <c:pt idx="1">
                  <c:v>9</c:v>
                </c:pt>
                <c:pt idx="2">
                  <c:v>8</c:v>
                </c:pt>
                <c:pt idx="3">
                  <c:v>7</c:v>
                </c:pt>
                <c:pt idx="4">
                  <c:v>6</c:v>
                </c:pt>
                <c:pt idx="5">
                  <c:v>5</c:v>
                </c:pt>
                <c:pt idx="6">
                  <c:v>4</c:v>
                </c:pt>
                <c:pt idx="7" formatCode="General">
                  <c:v>3</c:v>
                </c:pt>
                <c:pt idx="8" formatCode="General">
                  <c:v>2</c:v>
                </c:pt>
                <c:pt idx="9" formatCode="General">
                  <c:v>1</c:v>
                </c:pt>
              </c:numCache>
            </c:numRef>
          </c:yVal>
          <c:smooth val="0"/>
          <c:extLst>
            <c:ext xmlns:c16="http://schemas.microsoft.com/office/drawing/2014/chart" uri="{C3380CC4-5D6E-409C-BE32-E72D297353CC}">
              <c16:uniqueId val="{00000008-E473-4134-B906-E7A6EDA9F3B3}"/>
            </c:ext>
          </c:extLst>
        </c:ser>
        <c:dLbls>
          <c:showLegendKey val="0"/>
          <c:showVal val="0"/>
          <c:showCatName val="0"/>
          <c:showSerName val="0"/>
          <c:showPercent val="0"/>
          <c:showBubbleSize val="0"/>
        </c:dLbls>
        <c:axId val="4540352"/>
        <c:axId val="4541984"/>
        <c:extLst>
          <c:ext xmlns:c15="http://schemas.microsoft.com/office/drawing/2012/chart" uri="{02D57815-91ED-43cb-92C2-25804820EDAC}">
            <c15:filteredScatterSeries>
              <c15:ser>
                <c:idx val="2"/>
                <c:order val="3"/>
                <c:tx>
                  <c:strRef>
                    <c:extLst>
                      <c:ext uri="{02D57815-91ED-43cb-92C2-25804820EDAC}">
                        <c15:formulaRef>
                          <c15:sqref>累计增速</c15:sqref>
                        </c15:formulaRef>
                      </c:ext>
                    </c:extLst>
                    <c:strCache>
                      <c:ptCount val="1"/>
                      <c:pt idx="0">
                        <c:v>累计增速</c:v>
                      </c:pt>
                    </c:strCache>
                  </c:strRef>
                </c:tx>
                <c:spPr>
                  <a:ln w="12700" cap="rnd" cmpd="sng" algn="ctr">
                    <a:solidFill>
                      <a:srgbClr val="6F789C"/>
                    </a:solidFill>
                    <a:prstDash val="solid"/>
                    <a:round/>
                  </a:ln>
                </c:spPr>
                <c:marker>
                  <c:symbol val="circle"/>
                  <c:size val="5"/>
                  <c:spPr>
                    <a:solidFill>
                      <a:srgbClr val="FFFFFF"/>
                    </a:solidFill>
                    <a:ln w="12700" cap="flat" cmpd="sng" algn="ctr">
                      <a:solidFill>
                        <a:srgbClr val="6F789C"/>
                      </a:solidFill>
                      <a:prstDash val="solid"/>
                      <a:round/>
                    </a:ln>
                  </c:spPr>
                </c:marker>
                <c:xVal>
                  <c:numLit>
                    <c:formatCode>General</c:formatCode>
                    <c:ptCount val="8"/>
                  </c:numLit>
                </c:xVal>
                <c:yVal>
                  <c:numLit>
                    <c:formatCode>0.0</c:formatCode>
                    <c:ptCount val="10"/>
                    <c:pt idx="0" formatCode="General">
                      <c:v>10</c:v>
                    </c:pt>
                    <c:pt idx="1">
                      <c:v>9</c:v>
                    </c:pt>
                    <c:pt idx="2">
                      <c:v>8</c:v>
                    </c:pt>
                    <c:pt idx="3">
                      <c:v>7</c:v>
                    </c:pt>
                    <c:pt idx="4">
                      <c:v>6</c:v>
                    </c:pt>
                    <c:pt idx="5">
                      <c:v>5</c:v>
                    </c:pt>
                    <c:pt idx="6">
                      <c:v>4</c:v>
                    </c:pt>
                    <c:pt idx="7" formatCode="General">
                      <c:v>3</c:v>
                    </c:pt>
                    <c:pt idx="8" formatCode="General">
                      <c:v>2</c:v>
                    </c:pt>
                    <c:pt idx="9" formatCode="General">
                      <c:v>1</c:v>
                    </c:pt>
                  </c:numLit>
                </c:yVal>
                <c:smooth val="1"/>
                <c:extLst>
                  <c:ext xmlns:c16="http://schemas.microsoft.com/office/drawing/2014/chart" uri="{C3380CC4-5D6E-409C-BE32-E72D297353CC}">
                    <c16:uniqueId val="{0000000A-E473-4134-B906-E7A6EDA9F3B3}"/>
                  </c:ext>
                </c:extLst>
              </c15:ser>
            </c15:filteredScatterSeries>
          </c:ext>
        </c:extLst>
      </c:scatterChart>
      <c:catAx>
        <c:axId val="4539808"/>
        <c:scaling>
          <c:orientation val="maxMin"/>
        </c:scaling>
        <c:delete val="0"/>
        <c:axPos val="l"/>
        <c:numFmt formatCode="General" sourceLinked="1"/>
        <c:majorTickMark val="out"/>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36000"/>
        <c:crosses val="autoZero"/>
        <c:auto val="1"/>
        <c:lblAlgn val="ctr"/>
        <c:lblOffset val="100"/>
        <c:noMultiLvlLbl val="0"/>
      </c:catAx>
      <c:valAx>
        <c:axId val="4536000"/>
        <c:scaling>
          <c:orientation val="minMax"/>
        </c:scaling>
        <c:delete val="0"/>
        <c:axPos val="t"/>
        <c:numFmt formatCode="0" sourceLinked="1"/>
        <c:majorTickMark val="none"/>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39808"/>
        <c:crosses val="autoZero"/>
        <c:crossBetween val="between"/>
      </c:valAx>
      <c:valAx>
        <c:axId val="4540352"/>
        <c:scaling>
          <c:orientation val="minMax"/>
          <c:min val="-1.5"/>
        </c:scaling>
        <c:delete val="0"/>
        <c:axPos val="t"/>
        <c:numFmt formatCode="[Red][&lt;0]\-0.0%;[Black][&gt;0]0.0%" sourceLinked="0"/>
        <c:majorTickMark val="out"/>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41984"/>
        <c:crosses val="max"/>
        <c:crossBetween val="midCat"/>
      </c:valAx>
      <c:valAx>
        <c:axId val="4541984"/>
        <c:scaling>
          <c:orientation val="minMax"/>
          <c:max val="10.5"/>
          <c:min val="0.5"/>
        </c:scaling>
        <c:delete val="1"/>
        <c:axPos val="l"/>
        <c:numFmt formatCode="General" sourceLinked="1"/>
        <c:majorTickMark val="out"/>
        <c:minorTickMark val="none"/>
        <c:tickLblPos val="nextTo"/>
        <c:crossAx val="4540352"/>
        <c:crossesAt val="-6"/>
        <c:crossBetween val="midCat"/>
      </c:valAx>
    </c:plotArea>
    <c:plotVisOnly val="1"/>
    <c:dispBlanksAs val="gap"/>
    <c:showDLblsOverMax val="0"/>
  </c:chart>
  <c:txPr>
    <a:bodyPr/>
    <a:lstStyle/>
    <a:p>
      <a:pPr>
        <a:defRPr lang="zh-CN" sz="1000">
          <a:latin typeface="+mn-lt"/>
          <a:ea typeface="微软雅黑" panose="020B0503020204020204" pitchFamily="34" charset="-122"/>
          <a:cs typeface="Arial" panose="020B0604020202020204" pitchFamily="34" charset="0"/>
        </a:defRPr>
      </a:pPr>
      <a:endParaRPr lang="zh-CN"/>
    </a:p>
  </c:txPr>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7645817131429795E-2"/>
          <c:y val="6.5353885404302495E-2"/>
          <c:w val="0.864960837684702"/>
          <c:h val="0.92225350666096695"/>
        </c:manualLayout>
      </c:layout>
      <c:barChart>
        <c:barDir val="bar"/>
        <c:grouping val="clustered"/>
        <c:varyColors val="0"/>
        <c:ser>
          <c:idx val="0"/>
          <c:order val="0"/>
          <c:tx>
            <c:strRef>
              <c:f>Sheet1!$B$1</c:f>
              <c:strCache>
                <c:ptCount val="1"/>
                <c:pt idx="0">
                  <c:v>2023</c:v>
                </c:pt>
              </c:strCache>
            </c:strRef>
          </c:tx>
          <c:spPr>
            <a:solidFill>
              <a:srgbClr val="9FD5D2"/>
            </a:solidFill>
            <a:ln>
              <a:noFill/>
            </a:ln>
          </c:spPr>
          <c:invertIfNegative val="0"/>
          <c:dLbls>
            <c:numFmt formatCode="#,##0.0_);[Red]\(#,##0.0\)" sourceLinked="0"/>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Sheet1!$A$2:$A$11</c:f>
              <c:strCache>
                <c:ptCount val="10"/>
                <c:pt idx="0">
                  <c:v>弗迪动力</c:v>
                </c:pt>
                <c:pt idx="1">
                  <c:v>特斯拉</c:v>
                </c:pt>
                <c:pt idx="2">
                  <c:v>日本电产</c:v>
                </c:pt>
                <c:pt idx="3">
                  <c:v>联合汽车电子</c:v>
                </c:pt>
                <c:pt idx="4">
                  <c:v>蜂巢易创</c:v>
                </c:pt>
                <c:pt idx="5">
                  <c:v>中车时代</c:v>
                </c:pt>
                <c:pt idx="6">
                  <c:v>宁波双林</c:v>
                </c:pt>
                <c:pt idx="7">
                  <c:v>蔚来驱动</c:v>
                </c:pt>
                <c:pt idx="8">
                  <c:v>大众变速器</c:v>
                </c:pt>
                <c:pt idx="9">
                  <c:v>方正电机</c:v>
                </c:pt>
              </c:strCache>
            </c:strRef>
          </c:cat>
          <c:val>
            <c:numRef>
              <c:f>Sheet1!$B$2:$B$11</c:f>
              <c:numCache>
                <c:formatCode>0</c:formatCode>
                <c:ptCount val="10"/>
                <c:pt idx="0">
                  <c:v>22.867100000000001</c:v>
                </c:pt>
                <c:pt idx="1">
                  <c:v>6.4397000000000002</c:v>
                </c:pt>
                <c:pt idx="2">
                  <c:v>6.4</c:v>
                </c:pt>
                <c:pt idx="3">
                  <c:v>5.2748999999999997</c:v>
                </c:pt>
                <c:pt idx="4">
                  <c:v>4.3490000000000002</c:v>
                </c:pt>
                <c:pt idx="5">
                  <c:v>2.9037999999999999</c:v>
                </c:pt>
                <c:pt idx="6">
                  <c:v>2.2054999999999998</c:v>
                </c:pt>
                <c:pt idx="7">
                  <c:v>1.8813</c:v>
                </c:pt>
                <c:pt idx="8">
                  <c:v>1.8376999999999999</c:v>
                </c:pt>
                <c:pt idx="9">
                  <c:v>1.5701000000000001</c:v>
                </c:pt>
              </c:numCache>
            </c:numRef>
          </c:val>
          <c:extLst>
            <c:ext xmlns:c16="http://schemas.microsoft.com/office/drawing/2014/chart" uri="{C3380CC4-5D6E-409C-BE32-E72D297353CC}">
              <c16:uniqueId val="{00000000-5136-47DF-8C86-A78A8E9BEC07}"/>
            </c:ext>
          </c:extLst>
        </c:ser>
        <c:dLbls>
          <c:showLegendKey val="0"/>
          <c:showVal val="0"/>
          <c:showCatName val="0"/>
          <c:showSerName val="0"/>
          <c:showPercent val="0"/>
          <c:showBubbleSize val="0"/>
        </c:dLbls>
        <c:gapWidth val="80"/>
        <c:axId val="4539808"/>
        <c:axId val="4536000"/>
        <c:extLst>
          <c:ext xmlns:c15="http://schemas.microsoft.com/office/drawing/2012/chart" uri="{02D57815-91ED-43cb-92C2-25804820EDAC}">
            <c15:filteredBarSeries>
              <c15:ser>
                <c:idx val="1"/>
                <c:order val="1"/>
                <c:tx>
                  <c:strRef>
                    <c:extLst>
                      <c:ext uri="{02D57815-91ED-43cb-92C2-25804820EDAC}">
                        <c15:formulaRef>
                          <c15:sqref>Sheet1!$C$1</c15:sqref>
                        </c15:formulaRef>
                      </c:ext>
                    </c:extLst>
                    <c:strCache>
                      <c:ptCount val="1"/>
                      <c:pt idx="0">
                        <c:v>2022</c:v>
                      </c:pt>
                    </c:strCache>
                  </c:strRef>
                </c:tx>
                <c:spPr>
                  <a:solidFill>
                    <a:srgbClr val="DBDEE6"/>
                  </a:solidFill>
                  <a:ln>
                    <a:noFill/>
                  </a:ln>
                </c:spPr>
                <c:invertIfNegative val="0"/>
                <c:dLbls>
                  <c:numFmt formatCode="General" sourceLinked="0"/>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dLblPos val="inBase"/>
                  <c:showLegendKey val="0"/>
                  <c:showVal val="1"/>
                  <c:showCatName val="0"/>
                  <c:showSerName val="0"/>
                  <c:showPercent val="0"/>
                  <c:showBubbleSize val="0"/>
                  <c:showLeaderLines val="0"/>
                  <c:extLst>
                    <c:ext uri="{CE6537A1-D6FC-4f65-9D91-7224C49458BB}">
                      <c15:showLeaderLines val="1"/>
                    </c:ext>
                  </c:extLst>
                </c:dLbls>
                <c:cat>
                  <c:strRef>
                    <c:extLst>
                      <c:ext uri="{02D57815-91ED-43cb-92C2-25804820EDAC}">
                        <c15:formulaRef>
                          <c15:sqref>Sheet1!$A$2:$A$11</c15:sqref>
                        </c15:formulaRef>
                      </c:ext>
                    </c:extLst>
                    <c:strCache>
                      <c:ptCount val="10"/>
                      <c:pt idx="0">
                        <c:v>弗迪动力</c:v>
                      </c:pt>
                      <c:pt idx="1">
                        <c:v>特斯拉</c:v>
                      </c:pt>
                      <c:pt idx="2">
                        <c:v>日本电产</c:v>
                      </c:pt>
                      <c:pt idx="3">
                        <c:v>联合汽车电子</c:v>
                      </c:pt>
                      <c:pt idx="4">
                        <c:v>蜂巢易创</c:v>
                      </c:pt>
                      <c:pt idx="5">
                        <c:v>中车时代</c:v>
                      </c:pt>
                      <c:pt idx="6">
                        <c:v>宁波双林</c:v>
                      </c:pt>
                      <c:pt idx="7">
                        <c:v>蔚来驱动</c:v>
                      </c:pt>
                      <c:pt idx="8">
                        <c:v>大众变速器</c:v>
                      </c:pt>
                      <c:pt idx="9">
                        <c:v>方正电机</c:v>
                      </c:pt>
                    </c:strCache>
                  </c:strRef>
                </c:cat>
                <c:val>
                  <c:numRef>
                    <c:extLst>
                      <c:ext uri="{02D57815-91ED-43cb-92C2-25804820EDAC}">
                        <c15:formulaRef>
                          <c15:sqref>Sheet1!$C$2:$C$11</c15:sqref>
                        </c15:formulaRef>
                      </c:ext>
                    </c:extLst>
                    <c:numCache>
                      <c:formatCode>0</c:formatCode>
                      <c:ptCount val="10"/>
                      <c:pt idx="0">
                        <c:v>16.447299999999998</c:v>
                      </c:pt>
                      <c:pt idx="1">
                        <c:v>3.5647000000000002</c:v>
                      </c:pt>
                      <c:pt idx="2">
                        <c:v>3.3704999999999998</c:v>
                      </c:pt>
                      <c:pt idx="3">
                        <c:v>1.6771</c:v>
                      </c:pt>
                      <c:pt idx="4">
                        <c:v>0.16950000000000001</c:v>
                      </c:pt>
                      <c:pt idx="5">
                        <c:v>1.1858</c:v>
                      </c:pt>
                      <c:pt idx="6">
                        <c:v>1.9905999999999999</c:v>
                      </c:pt>
                      <c:pt idx="7">
                        <c:v>1.0575000000000001</c:v>
                      </c:pt>
                      <c:pt idx="8">
                        <c:v>1.6048</c:v>
                      </c:pt>
                      <c:pt idx="9">
                        <c:v>3.8197999999999999</c:v>
                      </c:pt>
                    </c:numCache>
                  </c:numRef>
                </c:val>
                <c:extLst>
                  <c:ext xmlns:c16="http://schemas.microsoft.com/office/drawing/2014/chart" uri="{C3380CC4-5D6E-409C-BE32-E72D297353CC}">
                    <c16:uniqueId val="{00000009-5136-47DF-8C86-A78A8E9BEC07}"/>
                  </c:ext>
                </c:extLst>
              </c15:ser>
            </c15:filteredBarSeries>
          </c:ext>
        </c:extLst>
      </c:barChart>
      <c:scatterChart>
        <c:scatterStyle val="smoothMarker"/>
        <c:varyColors val="0"/>
        <c:ser>
          <c:idx val="3"/>
          <c:order val="2"/>
          <c:tx>
            <c:strRef>
              <c:f>Sheet1!$E$1</c:f>
              <c:strCache>
                <c:ptCount val="1"/>
                <c:pt idx="0">
                  <c:v>YoY</c:v>
                </c:pt>
              </c:strCache>
            </c:strRef>
          </c:tx>
          <c:spPr>
            <a:ln w="12700" cap="rnd" cmpd="sng" algn="ctr">
              <a:solidFill>
                <a:srgbClr val="1B5C7D"/>
              </a:solidFill>
              <a:prstDash val="solid"/>
              <a:round/>
            </a:ln>
          </c:spPr>
          <c:marker>
            <c:symbol val="circle"/>
            <c:size val="5"/>
            <c:spPr>
              <a:solidFill>
                <a:srgbClr val="FFFFFF"/>
              </a:solidFill>
              <a:ln w="12700" cap="flat" cmpd="sng" algn="ctr">
                <a:solidFill>
                  <a:srgbClr val="1B5C7D"/>
                </a:solidFill>
                <a:prstDash val="solid"/>
                <a:round/>
              </a:ln>
            </c:spPr>
          </c:marker>
          <c:dLbls>
            <c:dLbl>
              <c:idx val="1"/>
              <c:layout>
                <c:manualLayout>
                  <c:x val="-1.9117902967760898E-2"/>
                  <c:y val="-2.9750190533819099E-17"/>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136-47DF-8C86-A78A8E9BEC07}"/>
                </c:ext>
              </c:extLst>
            </c:dLbl>
            <c:dLbl>
              <c:idx val="2"/>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6="http://schemas.microsoft.com/office/drawing/2014/chart" uri="{C3380CC4-5D6E-409C-BE32-E72D297353CC}">
                  <c16:uniqueId val="{00000002-5136-47DF-8C86-A78A8E9BEC07}"/>
                </c:ext>
              </c:extLst>
            </c:dLbl>
            <c:dLbl>
              <c:idx val="3"/>
              <c:layout>
                <c:manualLayout>
                  <c:x val="2.4941916756843801E-2"/>
                  <c:y val="-5.9500381067638197E-17"/>
                </c:manualLayout>
              </c:layout>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136-47DF-8C86-A78A8E9BEC07}"/>
                </c:ext>
              </c:extLst>
            </c:dLbl>
            <c:dLbl>
              <c:idx val="5"/>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6="http://schemas.microsoft.com/office/drawing/2014/chart" uri="{C3380CC4-5D6E-409C-BE32-E72D297353CC}">
                  <c16:uniqueId val="{00000004-5136-47DF-8C86-A78A8E9BEC07}"/>
                </c:ext>
              </c:extLst>
            </c:dLbl>
            <c:dLbl>
              <c:idx val="7"/>
              <c:layout>
                <c:manualLayout>
                  <c:x val="2.90989028829844E-2"/>
                  <c:y val="6.4910256459401097E-3"/>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136-47DF-8C86-A78A8E9BEC07}"/>
                </c:ext>
              </c:extLst>
            </c:dLbl>
            <c:dLbl>
              <c:idx val="8"/>
              <c:layout>
                <c:manualLayout>
                  <c:x val="4.1569861261406299E-2"/>
                  <c:y val="6.4910256459402302E-3"/>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136-47DF-8C86-A78A8E9BEC07}"/>
                </c:ext>
              </c:extLst>
            </c:dLbl>
            <c:dLbl>
              <c:idx val="9"/>
              <c:layout>
                <c:manualLayout>
                  <c:x val="-3.3992875414506898E-3"/>
                  <c:y val="-2.8325711783875399E-2"/>
                </c:manualLayout>
              </c:layout>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136-47DF-8C86-A78A8E9BEC07}"/>
                </c:ext>
              </c:extLst>
            </c:dLbl>
            <c:numFmt formatCode="[Red][&lt;0]\-0.0%;[Black][&gt;0]0.0%" sourceLinked="0"/>
            <c:spPr>
              <a:noFill/>
              <a:ln>
                <a:noFill/>
              </a:ln>
              <a:effectLst/>
            </c:spPr>
            <c:txPr>
              <a:bodyPr rot="0" spcFirstLastPara="0" vertOverflow="ellipsis" vert="horz" wrap="square" lIns="38100" tIns="19050" rIns="38100" bIns="19050" anchor="ctr" anchorCtr="1">
                <a:spAutoFit/>
              </a:bodyPr>
              <a:lstStyle/>
              <a:p>
                <a:pP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xVal>
            <c:numRef>
              <c:f>Sheet1!$E$2:$E$11</c:f>
              <c:numCache>
                <c:formatCode>0.0%</c:formatCode>
                <c:ptCount val="10"/>
                <c:pt idx="0">
                  <c:v>0.39032546375392929</c:v>
                </c:pt>
                <c:pt idx="1">
                  <c:v>0.80651948270541696</c:v>
                </c:pt>
                <c:pt idx="2">
                  <c:v>0.89882806705236629</c:v>
                </c:pt>
                <c:pt idx="3">
                  <c:v>2.1452507304275237</c:v>
                </c:pt>
                <c:pt idx="5">
                  <c:v>1.4488109293304099</c:v>
                </c:pt>
                <c:pt idx="6">
                  <c:v>0.10795739977896113</c:v>
                </c:pt>
                <c:pt idx="7">
                  <c:v>0.77900709219858144</c:v>
                </c:pt>
                <c:pt idx="8">
                  <c:v>0.14512711864406769</c:v>
                </c:pt>
                <c:pt idx="9">
                  <c:v>-0.58895753704382425</c:v>
                </c:pt>
              </c:numCache>
            </c:numRef>
          </c:xVal>
          <c:yVal>
            <c:numRef>
              <c:f>Sheet1!$D$2:$D$11</c:f>
              <c:numCache>
                <c:formatCode>0.0</c:formatCode>
                <c:ptCount val="10"/>
                <c:pt idx="0" formatCode="General">
                  <c:v>10</c:v>
                </c:pt>
                <c:pt idx="1">
                  <c:v>9</c:v>
                </c:pt>
                <c:pt idx="2">
                  <c:v>8</c:v>
                </c:pt>
                <c:pt idx="3">
                  <c:v>7</c:v>
                </c:pt>
                <c:pt idx="4">
                  <c:v>6</c:v>
                </c:pt>
                <c:pt idx="5">
                  <c:v>5</c:v>
                </c:pt>
                <c:pt idx="6">
                  <c:v>4</c:v>
                </c:pt>
                <c:pt idx="7" formatCode="General">
                  <c:v>3</c:v>
                </c:pt>
                <c:pt idx="8" formatCode="General">
                  <c:v>2</c:v>
                </c:pt>
                <c:pt idx="9" formatCode="General">
                  <c:v>1</c:v>
                </c:pt>
              </c:numCache>
            </c:numRef>
          </c:yVal>
          <c:smooth val="0"/>
          <c:extLst>
            <c:ext xmlns:c16="http://schemas.microsoft.com/office/drawing/2014/chart" uri="{C3380CC4-5D6E-409C-BE32-E72D297353CC}">
              <c16:uniqueId val="{00000008-5136-47DF-8C86-A78A8E9BEC07}"/>
            </c:ext>
          </c:extLst>
        </c:ser>
        <c:dLbls>
          <c:showLegendKey val="0"/>
          <c:showVal val="0"/>
          <c:showCatName val="0"/>
          <c:showSerName val="0"/>
          <c:showPercent val="0"/>
          <c:showBubbleSize val="0"/>
        </c:dLbls>
        <c:axId val="4540352"/>
        <c:axId val="4541984"/>
        <c:extLst>
          <c:ext xmlns:c15="http://schemas.microsoft.com/office/drawing/2012/chart" uri="{02D57815-91ED-43cb-92C2-25804820EDAC}">
            <c15:filteredScatterSeries>
              <c15:ser>
                <c:idx val="2"/>
                <c:order val="3"/>
                <c:tx>
                  <c:strRef>
                    <c:extLst>
                      <c:ext uri="{02D57815-91ED-43cb-92C2-25804820EDAC}">
                        <c15:formulaRef>
                          <c15:sqref>累计增速</c15:sqref>
                        </c15:formulaRef>
                      </c:ext>
                    </c:extLst>
                    <c:strCache>
                      <c:ptCount val="1"/>
                      <c:pt idx="0">
                        <c:v>累计增速</c:v>
                      </c:pt>
                    </c:strCache>
                  </c:strRef>
                </c:tx>
                <c:spPr>
                  <a:ln w="12700" cap="rnd" cmpd="sng" algn="ctr">
                    <a:solidFill>
                      <a:srgbClr val="6F789C"/>
                    </a:solidFill>
                    <a:prstDash val="solid"/>
                    <a:round/>
                  </a:ln>
                </c:spPr>
                <c:marker>
                  <c:symbol val="circle"/>
                  <c:size val="5"/>
                  <c:spPr>
                    <a:solidFill>
                      <a:srgbClr val="FFFFFF"/>
                    </a:solidFill>
                    <a:ln w="12700" cap="flat" cmpd="sng" algn="ctr">
                      <a:solidFill>
                        <a:srgbClr val="6F789C"/>
                      </a:solidFill>
                      <a:prstDash val="solid"/>
                      <a:round/>
                    </a:ln>
                  </c:spPr>
                </c:marker>
                <c:xVal>
                  <c:numLit>
                    <c:formatCode>General</c:formatCode>
                    <c:ptCount val="8"/>
                  </c:numLit>
                </c:xVal>
                <c:yVal>
                  <c:numLit>
                    <c:formatCode>0.0</c:formatCode>
                    <c:ptCount val="10"/>
                    <c:pt idx="0" formatCode="General">
                      <c:v>10</c:v>
                    </c:pt>
                    <c:pt idx="1">
                      <c:v>9</c:v>
                    </c:pt>
                    <c:pt idx="2">
                      <c:v>8</c:v>
                    </c:pt>
                    <c:pt idx="3">
                      <c:v>7</c:v>
                    </c:pt>
                    <c:pt idx="4">
                      <c:v>6</c:v>
                    </c:pt>
                    <c:pt idx="5">
                      <c:v>5</c:v>
                    </c:pt>
                    <c:pt idx="6">
                      <c:v>4</c:v>
                    </c:pt>
                    <c:pt idx="7" formatCode="General">
                      <c:v>3</c:v>
                    </c:pt>
                    <c:pt idx="8" formatCode="General">
                      <c:v>2</c:v>
                    </c:pt>
                    <c:pt idx="9" formatCode="General">
                      <c:v>1</c:v>
                    </c:pt>
                  </c:numLit>
                </c:yVal>
                <c:smooth val="1"/>
                <c:extLst>
                  <c:ext xmlns:c16="http://schemas.microsoft.com/office/drawing/2014/chart" uri="{C3380CC4-5D6E-409C-BE32-E72D297353CC}">
                    <c16:uniqueId val="{0000000A-5136-47DF-8C86-A78A8E9BEC07}"/>
                  </c:ext>
                </c:extLst>
              </c15:ser>
            </c15:filteredScatterSeries>
          </c:ext>
        </c:extLst>
      </c:scatterChart>
      <c:catAx>
        <c:axId val="4539808"/>
        <c:scaling>
          <c:orientation val="maxMin"/>
        </c:scaling>
        <c:delete val="0"/>
        <c:axPos val="l"/>
        <c:numFmt formatCode="General" sourceLinked="1"/>
        <c:majorTickMark val="out"/>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36000"/>
        <c:crosses val="autoZero"/>
        <c:auto val="1"/>
        <c:lblAlgn val="ctr"/>
        <c:lblOffset val="100"/>
        <c:noMultiLvlLbl val="0"/>
      </c:catAx>
      <c:valAx>
        <c:axId val="4536000"/>
        <c:scaling>
          <c:orientation val="minMax"/>
        </c:scaling>
        <c:delete val="0"/>
        <c:axPos val="t"/>
        <c:numFmt formatCode="0" sourceLinked="1"/>
        <c:majorTickMark val="none"/>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39808"/>
        <c:crosses val="autoZero"/>
        <c:crossBetween val="between"/>
      </c:valAx>
      <c:valAx>
        <c:axId val="4540352"/>
        <c:scaling>
          <c:orientation val="minMax"/>
          <c:max val="4.5"/>
          <c:min val="-1.5"/>
        </c:scaling>
        <c:delete val="0"/>
        <c:axPos val="t"/>
        <c:numFmt formatCode="[Red][&lt;0]\-0.0%;[Black][&gt;0]0.0%" sourceLinked="0"/>
        <c:majorTickMark val="out"/>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41984"/>
        <c:crosses val="max"/>
        <c:crossBetween val="midCat"/>
      </c:valAx>
      <c:valAx>
        <c:axId val="4541984"/>
        <c:scaling>
          <c:orientation val="minMax"/>
          <c:max val="10.5"/>
          <c:min val="0.5"/>
        </c:scaling>
        <c:delete val="1"/>
        <c:axPos val="l"/>
        <c:numFmt formatCode="General" sourceLinked="1"/>
        <c:majorTickMark val="out"/>
        <c:minorTickMark val="none"/>
        <c:tickLblPos val="nextTo"/>
        <c:crossAx val="4540352"/>
        <c:crossesAt val="-6"/>
        <c:crossBetween val="midCat"/>
      </c:valAx>
    </c:plotArea>
    <c:plotVisOnly val="1"/>
    <c:dispBlanksAs val="gap"/>
    <c:showDLblsOverMax val="0"/>
  </c:chart>
  <c:txPr>
    <a:bodyPr/>
    <a:lstStyle/>
    <a:p>
      <a:pPr>
        <a:defRPr lang="zh-CN" sz="1000">
          <a:latin typeface="+mn-lt"/>
          <a:ea typeface="微软雅黑" panose="020B0503020204020204" pitchFamily="34" charset="-122"/>
          <a:cs typeface="Arial" panose="020B0604020202020204" pitchFamily="34" charset="0"/>
        </a:defRPr>
      </a:pPr>
      <a:endParaRPr lang="zh-CN"/>
    </a:p>
  </c:txPr>
  <c:externalData r:id="rId2">
    <c:autoUpdate val="0"/>
  </c:externalData>
  <c:userShapes r:id="rId3"/>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79525524051701"/>
          <c:y val="9.1335751054115698E-3"/>
          <c:w val="0.69635539233014498"/>
          <c:h val="0.97757623491569701"/>
        </c:manualLayout>
      </c:layout>
      <c:barChart>
        <c:barDir val="bar"/>
        <c:grouping val="clustered"/>
        <c:varyColors val="0"/>
        <c:ser>
          <c:idx val="0"/>
          <c:order val="0"/>
          <c:tx>
            <c:strRef>
              <c:f>Sheet1!$B$1</c:f>
              <c:strCache>
                <c:ptCount val="1"/>
                <c:pt idx="0">
                  <c:v>2月</c:v>
                </c:pt>
              </c:strCache>
            </c:strRef>
          </c:tx>
          <c:spPr>
            <a:solidFill>
              <a:srgbClr val="9FD5D2"/>
            </a:solidFill>
            <a:ln>
              <a:noFill/>
            </a:ln>
            <a:effectLst/>
          </c:spPr>
          <c:invertIfNegative val="0"/>
          <c:dPt>
            <c:idx val="0"/>
            <c:invertIfNegative val="0"/>
            <c:bubble3D val="0"/>
            <c:extLst>
              <c:ext xmlns:c16="http://schemas.microsoft.com/office/drawing/2014/chart" uri="{C3380CC4-5D6E-409C-BE32-E72D297353CC}">
                <c16:uniqueId val="{00000000-20E4-4C20-8E91-5F5E60D9BB0B}"/>
              </c:ext>
            </c:extLst>
          </c:dPt>
          <c:dPt>
            <c:idx val="1"/>
            <c:invertIfNegative val="0"/>
            <c:bubble3D val="0"/>
            <c:extLst>
              <c:ext xmlns:c16="http://schemas.microsoft.com/office/drawing/2014/chart" uri="{C3380CC4-5D6E-409C-BE32-E72D297353CC}">
                <c16:uniqueId val="{00000001-20E4-4C20-8E91-5F5E60D9BB0B}"/>
              </c:ext>
            </c:extLst>
          </c:dPt>
          <c:dPt>
            <c:idx val="2"/>
            <c:invertIfNegative val="0"/>
            <c:bubble3D val="0"/>
            <c:extLst>
              <c:ext xmlns:c16="http://schemas.microsoft.com/office/drawing/2014/chart" uri="{C3380CC4-5D6E-409C-BE32-E72D297353CC}">
                <c16:uniqueId val="{00000002-20E4-4C20-8E91-5F5E60D9BB0B}"/>
              </c:ext>
            </c:extLst>
          </c:dPt>
          <c:dPt>
            <c:idx val="3"/>
            <c:invertIfNegative val="0"/>
            <c:bubble3D val="0"/>
            <c:extLst>
              <c:ext xmlns:c16="http://schemas.microsoft.com/office/drawing/2014/chart" uri="{C3380CC4-5D6E-409C-BE32-E72D297353CC}">
                <c16:uniqueId val="{00000003-20E4-4C20-8E91-5F5E60D9BB0B}"/>
              </c:ext>
            </c:extLst>
          </c:dPt>
          <c:dPt>
            <c:idx val="4"/>
            <c:invertIfNegative val="0"/>
            <c:bubble3D val="0"/>
            <c:extLst>
              <c:ext xmlns:c16="http://schemas.microsoft.com/office/drawing/2014/chart" uri="{C3380CC4-5D6E-409C-BE32-E72D297353CC}">
                <c16:uniqueId val="{00000004-20E4-4C20-8E91-5F5E60D9BB0B}"/>
              </c:ext>
            </c:extLst>
          </c:dPt>
          <c:dLbls>
            <c:numFmt formatCode="#,##0.00_);[Red]\(#,##0.00\)" sourceLinked="0"/>
            <c:spPr>
              <a:noFill/>
              <a:ln>
                <a:noFill/>
              </a:ln>
              <a:effectLst/>
            </c:spPr>
            <c:txPr>
              <a:bodyPr rot="0" spcFirstLastPara="1" vertOverflow="ellipsis" vert="horz" wrap="square" lIns="38100" tIns="19050" rIns="38100" bIns="19050" anchor="ctr" anchorCtr="1"/>
              <a:lstStyle/>
              <a:p>
                <a:pPr>
                  <a:defRPr lang="zh-CN" sz="900" b="1" i="0" u="none" strike="noStrike" kern="1200" baseline="0">
                    <a:solidFill>
                      <a:srgbClr val="3A4162"/>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AION Y</c:v>
                </c:pt>
                <c:pt idx="1">
                  <c:v>AION S</c:v>
                </c:pt>
                <c:pt idx="2">
                  <c:v>熊猫mini</c:v>
                </c:pt>
                <c:pt idx="3">
                  <c:v>几何A</c:v>
                </c:pt>
                <c:pt idx="4">
                  <c:v>AION S Plus</c:v>
                </c:pt>
              </c:strCache>
            </c:strRef>
          </c:cat>
          <c:val>
            <c:numRef>
              <c:f>Sheet1!$B$2:$B$6</c:f>
              <c:numCache>
                <c:formatCode>General</c:formatCode>
                <c:ptCount val="5"/>
                <c:pt idx="0">
                  <c:v>2.6541999999999999</c:v>
                </c:pt>
                <c:pt idx="1">
                  <c:v>1.9433</c:v>
                </c:pt>
                <c:pt idx="2">
                  <c:v>0.626</c:v>
                </c:pt>
                <c:pt idx="3">
                  <c:v>0.29139999999999999</c:v>
                </c:pt>
                <c:pt idx="4">
                  <c:v>0.1976</c:v>
                </c:pt>
              </c:numCache>
            </c:numRef>
          </c:val>
          <c:extLst>
            <c:ext xmlns:c16="http://schemas.microsoft.com/office/drawing/2014/chart" uri="{C3380CC4-5D6E-409C-BE32-E72D297353CC}">
              <c16:uniqueId val="{00000005-20E4-4C20-8E91-5F5E60D9BB0B}"/>
            </c:ext>
          </c:extLst>
        </c:ser>
        <c:dLbls>
          <c:showLegendKey val="0"/>
          <c:showVal val="1"/>
          <c:showCatName val="0"/>
          <c:showSerName val="0"/>
          <c:showPercent val="0"/>
          <c:showBubbleSize val="0"/>
        </c:dLbls>
        <c:gapWidth val="76"/>
        <c:axId val="1618604672"/>
        <c:axId val="1575845376"/>
      </c:barChart>
      <c:catAx>
        <c:axId val="1618604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575845376"/>
        <c:crosses val="autoZero"/>
        <c:auto val="1"/>
        <c:lblAlgn val="ctr"/>
        <c:lblOffset val="100"/>
        <c:noMultiLvlLbl val="0"/>
      </c:catAx>
      <c:valAx>
        <c:axId val="1575845376"/>
        <c:scaling>
          <c:orientation val="minMax"/>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61860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sz="800"/>
      </a:pPr>
      <a:endParaRPr lang="zh-CN"/>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79525524051701"/>
          <c:y val="9.1335751054115698E-3"/>
          <c:w val="0.69635539233014498"/>
          <c:h val="0.97757623491569701"/>
        </c:manualLayout>
      </c:layout>
      <c:barChart>
        <c:barDir val="bar"/>
        <c:grouping val="clustered"/>
        <c:varyColors val="0"/>
        <c:ser>
          <c:idx val="0"/>
          <c:order val="0"/>
          <c:tx>
            <c:strRef>
              <c:f>Sheet1!$B$1</c:f>
              <c:strCache>
                <c:ptCount val="1"/>
                <c:pt idx="0">
                  <c:v>2月</c:v>
                </c:pt>
              </c:strCache>
            </c:strRef>
          </c:tx>
          <c:spPr>
            <a:solidFill>
              <a:srgbClr val="9FD5D2"/>
            </a:solidFill>
            <a:ln>
              <a:noFill/>
            </a:ln>
            <a:effectLst/>
          </c:spPr>
          <c:invertIfNegative val="0"/>
          <c:dPt>
            <c:idx val="0"/>
            <c:invertIfNegative val="0"/>
            <c:bubble3D val="0"/>
            <c:extLst>
              <c:ext xmlns:c16="http://schemas.microsoft.com/office/drawing/2014/chart" uri="{C3380CC4-5D6E-409C-BE32-E72D297353CC}">
                <c16:uniqueId val="{00000000-B826-4359-9AFD-E631094D21B1}"/>
              </c:ext>
            </c:extLst>
          </c:dPt>
          <c:dPt>
            <c:idx val="1"/>
            <c:invertIfNegative val="0"/>
            <c:bubble3D val="0"/>
            <c:extLst>
              <c:ext xmlns:c16="http://schemas.microsoft.com/office/drawing/2014/chart" uri="{C3380CC4-5D6E-409C-BE32-E72D297353CC}">
                <c16:uniqueId val="{00000001-B826-4359-9AFD-E631094D21B1}"/>
              </c:ext>
            </c:extLst>
          </c:dPt>
          <c:dPt>
            <c:idx val="2"/>
            <c:invertIfNegative val="0"/>
            <c:bubble3D val="0"/>
            <c:extLst>
              <c:ext xmlns:c16="http://schemas.microsoft.com/office/drawing/2014/chart" uri="{C3380CC4-5D6E-409C-BE32-E72D297353CC}">
                <c16:uniqueId val="{00000002-B826-4359-9AFD-E631094D21B1}"/>
              </c:ext>
            </c:extLst>
          </c:dPt>
          <c:dPt>
            <c:idx val="3"/>
            <c:invertIfNegative val="0"/>
            <c:bubble3D val="0"/>
            <c:extLst>
              <c:ext xmlns:c16="http://schemas.microsoft.com/office/drawing/2014/chart" uri="{C3380CC4-5D6E-409C-BE32-E72D297353CC}">
                <c16:uniqueId val="{00000003-B826-4359-9AFD-E631094D21B1}"/>
              </c:ext>
            </c:extLst>
          </c:dPt>
          <c:dPt>
            <c:idx val="4"/>
            <c:invertIfNegative val="0"/>
            <c:bubble3D val="0"/>
            <c:extLst>
              <c:ext xmlns:c16="http://schemas.microsoft.com/office/drawing/2014/chart" uri="{C3380CC4-5D6E-409C-BE32-E72D297353CC}">
                <c16:uniqueId val="{00000004-B826-4359-9AFD-E631094D21B1}"/>
              </c:ext>
            </c:extLst>
          </c:dPt>
          <c:dLbls>
            <c:numFmt formatCode="#,##0.00_);[Red]\(#,##0.00\)" sourceLinked="0"/>
            <c:spPr>
              <a:noFill/>
              <a:ln>
                <a:noFill/>
              </a:ln>
              <a:effectLst/>
            </c:spPr>
            <c:txPr>
              <a:bodyPr rot="0" spcFirstLastPara="1" vertOverflow="ellipsis" vert="horz" wrap="square" lIns="38100" tIns="19050" rIns="38100" bIns="19050" anchor="ctr" anchorCtr="1"/>
              <a:lstStyle/>
              <a:p>
                <a:pPr>
                  <a:defRPr lang="zh-CN" sz="900" b="1" i="0" u="none" strike="noStrike" kern="1200" baseline="0">
                    <a:solidFill>
                      <a:srgbClr val="3A4162"/>
                    </a:solidFill>
                    <a:effectLst/>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理想L7</c:v>
                </c:pt>
                <c:pt idx="1">
                  <c:v>理想L8</c:v>
                </c:pt>
                <c:pt idx="2">
                  <c:v>理想L9</c:v>
                </c:pt>
                <c:pt idx="3">
                  <c:v>欧拉好猫</c:v>
                </c:pt>
                <c:pt idx="4">
                  <c:v>蓝山</c:v>
                </c:pt>
              </c:strCache>
            </c:strRef>
          </c:cat>
          <c:val>
            <c:numRef>
              <c:f>Sheet1!$B$2:$B$6</c:f>
              <c:numCache>
                <c:formatCode>General</c:formatCode>
                <c:ptCount val="5"/>
                <c:pt idx="0">
                  <c:v>1.2306999999999999</c:v>
                </c:pt>
                <c:pt idx="1">
                  <c:v>1.1045</c:v>
                </c:pt>
                <c:pt idx="2">
                  <c:v>1.0532999999999999</c:v>
                </c:pt>
                <c:pt idx="3">
                  <c:v>0.66349999999999998</c:v>
                </c:pt>
                <c:pt idx="4">
                  <c:v>0.23530000000000001</c:v>
                </c:pt>
              </c:numCache>
            </c:numRef>
          </c:val>
          <c:extLst>
            <c:ext xmlns:c16="http://schemas.microsoft.com/office/drawing/2014/chart" uri="{C3380CC4-5D6E-409C-BE32-E72D297353CC}">
              <c16:uniqueId val="{00000005-B826-4359-9AFD-E631094D21B1}"/>
            </c:ext>
          </c:extLst>
        </c:ser>
        <c:dLbls>
          <c:showLegendKey val="0"/>
          <c:showVal val="1"/>
          <c:showCatName val="0"/>
          <c:showSerName val="0"/>
          <c:showPercent val="0"/>
          <c:showBubbleSize val="0"/>
        </c:dLbls>
        <c:gapWidth val="76"/>
        <c:axId val="1618604672"/>
        <c:axId val="1575845376"/>
      </c:barChart>
      <c:catAx>
        <c:axId val="1618604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575845376"/>
        <c:crosses val="autoZero"/>
        <c:auto val="1"/>
        <c:lblAlgn val="ctr"/>
        <c:lblOffset val="100"/>
        <c:noMultiLvlLbl val="0"/>
      </c:catAx>
      <c:valAx>
        <c:axId val="1575845376"/>
        <c:scaling>
          <c:orientation val="minMax"/>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61860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sz="800"/>
      </a:pPr>
      <a:endParaRPr lang="zh-CN"/>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79525524051701"/>
          <c:y val="9.1335751054115698E-3"/>
          <c:w val="0.69635539233014498"/>
          <c:h val="0.97757623491569701"/>
        </c:manualLayout>
      </c:layout>
      <c:barChart>
        <c:barDir val="bar"/>
        <c:grouping val="clustered"/>
        <c:varyColors val="0"/>
        <c:ser>
          <c:idx val="0"/>
          <c:order val="0"/>
          <c:tx>
            <c:strRef>
              <c:f>Sheet1!$B$1</c:f>
              <c:strCache>
                <c:ptCount val="1"/>
                <c:pt idx="0">
                  <c:v>2月</c:v>
                </c:pt>
              </c:strCache>
            </c:strRef>
          </c:tx>
          <c:spPr>
            <a:solidFill>
              <a:srgbClr val="9FD5D2"/>
            </a:solidFill>
            <a:ln>
              <a:noFill/>
            </a:ln>
            <a:effectLst/>
          </c:spPr>
          <c:invertIfNegative val="0"/>
          <c:dPt>
            <c:idx val="0"/>
            <c:invertIfNegative val="0"/>
            <c:bubble3D val="0"/>
            <c:extLst>
              <c:ext xmlns:c16="http://schemas.microsoft.com/office/drawing/2014/chart" uri="{C3380CC4-5D6E-409C-BE32-E72D297353CC}">
                <c16:uniqueId val="{00000000-3DB3-4174-8A19-6ABC99EE8807}"/>
              </c:ext>
            </c:extLst>
          </c:dPt>
          <c:dPt>
            <c:idx val="1"/>
            <c:invertIfNegative val="0"/>
            <c:bubble3D val="0"/>
            <c:extLst>
              <c:ext xmlns:c16="http://schemas.microsoft.com/office/drawing/2014/chart" uri="{C3380CC4-5D6E-409C-BE32-E72D297353CC}">
                <c16:uniqueId val="{00000001-3DB3-4174-8A19-6ABC99EE8807}"/>
              </c:ext>
            </c:extLst>
          </c:dPt>
          <c:dPt>
            <c:idx val="2"/>
            <c:invertIfNegative val="0"/>
            <c:bubble3D val="0"/>
            <c:extLst>
              <c:ext xmlns:c16="http://schemas.microsoft.com/office/drawing/2014/chart" uri="{C3380CC4-5D6E-409C-BE32-E72D297353CC}">
                <c16:uniqueId val="{00000002-3DB3-4174-8A19-6ABC99EE8807}"/>
              </c:ext>
            </c:extLst>
          </c:dPt>
          <c:dPt>
            <c:idx val="3"/>
            <c:invertIfNegative val="0"/>
            <c:bubble3D val="0"/>
            <c:extLst>
              <c:ext xmlns:c16="http://schemas.microsoft.com/office/drawing/2014/chart" uri="{C3380CC4-5D6E-409C-BE32-E72D297353CC}">
                <c16:uniqueId val="{00000003-3DB3-4174-8A19-6ABC99EE8807}"/>
              </c:ext>
            </c:extLst>
          </c:dPt>
          <c:dPt>
            <c:idx val="4"/>
            <c:invertIfNegative val="0"/>
            <c:bubble3D val="0"/>
            <c:extLst>
              <c:ext xmlns:c16="http://schemas.microsoft.com/office/drawing/2014/chart" uri="{C3380CC4-5D6E-409C-BE32-E72D297353CC}">
                <c16:uniqueId val="{00000004-3DB3-4174-8A19-6ABC99EE8807}"/>
              </c:ext>
            </c:extLst>
          </c:dPt>
          <c:dLbls>
            <c:numFmt formatCode="#,##0.00_);[Red]\(#,##0.00\)" sourceLinked="0"/>
            <c:spPr>
              <a:noFill/>
              <a:ln>
                <a:noFill/>
              </a:ln>
              <a:effectLst/>
            </c:spPr>
            <c:txPr>
              <a:bodyPr rot="0" spcFirstLastPara="1" vertOverflow="ellipsis" vert="horz" wrap="square" lIns="38100" tIns="19050" rIns="38100" bIns="19050" anchor="ctr" anchorCtr="1"/>
              <a:lstStyle/>
              <a:p>
                <a:pPr>
                  <a:defRPr lang="zh-CN" sz="900" b="1" i="0" u="none" strike="noStrike" kern="1200" baseline="0">
                    <a:solidFill>
                      <a:srgbClr val="3A4162"/>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理想L7</c:v>
                </c:pt>
                <c:pt idx="1">
                  <c:v>理想L8</c:v>
                </c:pt>
                <c:pt idx="2">
                  <c:v>理想L9</c:v>
                </c:pt>
                <c:pt idx="3">
                  <c:v>坦克500</c:v>
                </c:pt>
                <c:pt idx="4">
                  <c:v>哈弗枭龙MAX</c:v>
                </c:pt>
              </c:strCache>
            </c:strRef>
          </c:cat>
          <c:val>
            <c:numRef>
              <c:f>Sheet1!$B$2:$B$6</c:f>
              <c:numCache>
                <c:formatCode>General</c:formatCode>
                <c:ptCount val="5"/>
                <c:pt idx="0">
                  <c:v>1.2306999999999999</c:v>
                </c:pt>
                <c:pt idx="1">
                  <c:v>1.1045</c:v>
                </c:pt>
                <c:pt idx="2">
                  <c:v>1.0532999999999999</c:v>
                </c:pt>
                <c:pt idx="3">
                  <c:v>0.32050000000000001</c:v>
                </c:pt>
                <c:pt idx="4">
                  <c:v>0.2999</c:v>
                </c:pt>
              </c:numCache>
            </c:numRef>
          </c:val>
          <c:extLst>
            <c:ext xmlns:c16="http://schemas.microsoft.com/office/drawing/2014/chart" uri="{C3380CC4-5D6E-409C-BE32-E72D297353CC}">
              <c16:uniqueId val="{00000005-3DB3-4174-8A19-6ABC99EE8807}"/>
            </c:ext>
          </c:extLst>
        </c:ser>
        <c:dLbls>
          <c:showLegendKey val="0"/>
          <c:showVal val="1"/>
          <c:showCatName val="0"/>
          <c:showSerName val="0"/>
          <c:showPercent val="0"/>
          <c:showBubbleSize val="0"/>
        </c:dLbls>
        <c:gapWidth val="76"/>
        <c:axId val="1618604672"/>
        <c:axId val="1575845376"/>
      </c:barChart>
      <c:catAx>
        <c:axId val="1618604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575845376"/>
        <c:crosses val="autoZero"/>
        <c:auto val="1"/>
        <c:lblAlgn val="ctr"/>
        <c:lblOffset val="100"/>
        <c:noMultiLvlLbl val="0"/>
      </c:catAx>
      <c:valAx>
        <c:axId val="1575845376"/>
        <c:scaling>
          <c:orientation val="minMax"/>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61860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sz="800"/>
      </a:pPr>
      <a:endParaRPr lang="zh-CN"/>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79525524051701"/>
          <c:y val="9.1335751054115698E-3"/>
          <c:w val="0.69635539233014498"/>
          <c:h val="0.97757623491569701"/>
        </c:manualLayout>
      </c:layout>
      <c:barChart>
        <c:barDir val="bar"/>
        <c:grouping val="clustered"/>
        <c:varyColors val="0"/>
        <c:ser>
          <c:idx val="0"/>
          <c:order val="0"/>
          <c:tx>
            <c:strRef>
              <c:f>Sheet1!$B$1</c:f>
              <c:strCache>
                <c:ptCount val="1"/>
                <c:pt idx="0">
                  <c:v>2月</c:v>
                </c:pt>
              </c:strCache>
            </c:strRef>
          </c:tx>
          <c:spPr>
            <a:solidFill>
              <a:srgbClr val="9FD5D2"/>
            </a:solidFill>
            <a:ln>
              <a:noFill/>
            </a:ln>
            <a:effectLst/>
          </c:spPr>
          <c:invertIfNegative val="0"/>
          <c:dPt>
            <c:idx val="0"/>
            <c:invertIfNegative val="0"/>
            <c:bubble3D val="0"/>
            <c:extLst>
              <c:ext xmlns:c16="http://schemas.microsoft.com/office/drawing/2014/chart" uri="{C3380CC4-5D6E-409C-BE32-E72D297353CC}">
                <c16:uniqueId val="{00000000-2E74-433C-8D13-E8216376C4FD}"/>
              </c:ext>
            </c:extLst>
          </c:dPt>
          <c:dPt>
            <c:idx val="1"/>
            <c:invertIfNegative val="0"/>
            <c:bubble3D val="0"/>
            <c:extLst>
              <c:ext xmlns:c16="http://schemas.microsoft.com/office/drawing/2014/chart" uri="{C3380CC4-5D6E-409C-BE32-E72D297353CC}">
                <c16:uniqueId val="{00000001-2E74-433C-8D13-E8216376C4FD}"/>
              </c:ext>
            </c:extLst>
          </c:dPt>
          <c:dPt>
            <c:idx val="2"/>
            <c:invertIfNegative val="0"/>
            <c:bubble3D val="0"/>
            <c:extLst>
              <c:ext xmlns:c16="http://schemas.microsoft.com/office/drawing/2014/chart" uri="{C3380CC4-5D6E-409C-BE32-E72D297353CC}">
                <c16:uniqueId val="{00000002-2E74-433C-8D13-E8216376C4FD}"/>
              </c:ext>
            </c:extLst>
          </c:dPt>
          <c:dPt>
            <c:idx val="3"/>
            <c:invertIfNegative val="0"/>
            <c:bubble3D val="0"/>
            <c:extLst>
              <c:ext xmlns:c16="http://schemas.microsoft.com/office/drawing/2014/chart" uri="{C3380CC4-5D6E-409C-BE32-E72D297353CC}">
                <c16:uniqueId val="{00000003-2E74-433C-8D13-E8216376C4FD}"/>
              </c:ext>
            </c:extLst>
          </c:dPt>
          <c:dPt>
            <c:idx val="4"/>
            <c:invertIfNegative val="0"/>
            <c:bubble3D val="0"/>
            <c:extLst>
              <c:ext xmlns:c16="http://schemas.microsoft.com/office/drawing/2014/chart" uri="{C3380CC4-5D6E-409C-BE32-E72D297353CC}">
                <c16:uniqueId val="{00000004-2E74-433C-8D13-E8216376C4FD}"/>
              </c:ext>
            </c:extLst>
          </c:dPt>
          <c:dLbls>
            <c:numFmt formatCode="#,##0.00_);[Red]\(#,##0.00\)" sourceLinked="0"/>
            <c:spPr>
              <a:noFill/>
              <a:ln>
                <a:noFill/>
              </a:ln>
              <a:effectLst/>
            </c:spPr>
            <c:txPr>
              <a:bodyPr rot="0" spcFirstLastPara="1" vertOverflow="ellipsis" vert="horz" wrap="square" lIns="38100" tIns="19050" rIns="38100" bIns="19050" anchor="ctr" anchorCtr="1"/>
              <a:lstStyle/>
              <a:p>
                <a:pPr>
                  <a:defRPr lang="zh-CN" sz="900" b="1" i="0" u="none" strike="noStrike" kern="1200" baseline="0">
                    <a:solidFill>
                      <a:srgbClr val="3A4162"/>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五菱缤果</c:v>
                </c:pt>
                <c:pt idx="1">
                  <c:v>红旗E-QM5</c:v>
                </c:pt>
                <c:pt idx="2">
                  <c:v>哪吒AYA</c:v>
                </c:pt>
                <c:pt idx="3">
                  <c:v>哪吒V</c:v>
                </c:pt>
                <c:pt idx="4">
                  <c:v>奔腾NAT</c:v>
                </c:pt>
              </c:strCache>
            </c:strRef>
          </c:cat>
          <c:val>
            <c:numRef>
              <c:f>Sheet1!$B$2:$B$6</c:f>
              <c:numCache>
                <c:formatCode>General</c:formatCode>
                <c:ptCount val="5"/>
                <c:pt idx="0">
                  <c:v>1.4650000000000001</c:v>
                </c:pt>
                <c:pt idx="1">
                  <c:v>0.79169999999999996</c:v>
                </c:pt>
                <c:pt idx="2">
                  <c:v>0.25619999999999998</c:v>
                </c:pt>
                <c:pt idx="3">
                  <c:v>0.25269999999999998</c:v>
                </c:pt>
                <c:pt idx="4">
                  <c:v>8.2299999999999998E-2</c:v>
                </c:pt>
              </c:numCache>
            </c:numRef>
          </c:val>
          <c:extLst>
            <c:ext xmlns:c16="http://schemas.microsoft.com/office/drawing/2014/chart" uri="{C3380CC4-5D6E-409C-BE32-E72D297353CC}">
              <c16:uniqueId val="{00000005-2E74-433C-8D13-E8216376C4FD}"/>
            </c:ext>
          </c:extLst>
        </c:ser>
        <c:dLbls>
          <c:showLegendKey val="0"/>
          <c:showVal val="1"/>
          <c:showCatName val="0"/>
          <c:showSerName val="0"/>
          <c:showPercent val="0"/>
          <c:showBubbleSize val="0"/>
        </c:dLbls>
        <c:gapWidth val="76"/>
        <c:axId val="1618604672"/>
        <c:axId val="1575845376"/>
      </c:barChart>
      <c:catAx>
        <c:axId val="1618604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575845376"/>
        <c:crosses val="autoZero"/>
        <c:auto val="1"/>
        <c:lblAlgn val="ctr"/>
        <c:lblOffset val="100"/>
        <c:noMultiLvlLbl val="0"/>
      </c:catAx>
      <c:valAx>
        <c:axId val="1575845376"/>
        <c:scaling>
          <c:orientation val="minMax"/>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61860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sz="800"/>
      </a:pPr>
      <a:endParaRPr lang="zh-CN"/>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9392173055674396E-2"/>
          <c:y val="6.5353885404302495E-2"/>
          <c:w val="0.87554302943511197"/>
          <c:h val="0.92225350666096695"/>
        </c:manualLayout>
      </c:layout>
      <c:barChart>
        <c:barDir val="bar"/>
        <c:grouping val="clustered"/>
        <c:varyColors val="0"/>
        <c:ser>
          <c:idx val="0"/>
          <c:order val="0"/>
          <c:tx>
            <c:strRef>
              <c:f>Sheet1!$B$1</c:f>
              <c:strCache>
                <c:ptCount val="1"/>
                <c:pt idx="0">
                  <c:v>2023</c:v>
                </c:pt>
              </c:strCache>
            </c:strRef>
          </c:tx>
          <c:spPr>
            <a:solidFill>
              <a:srgbClr val="9FD5D2"/>
            </a:solidFill>
            <a:ln>
              <a:noFill/>
            </a:ln>
          </c:spPr>
          <c:invertIfNegative val="0"/>
          <c:dLbls>
            <c:numFmt formatCode="#,##0.0_);[Red]\(#,##0.0\)" sourceLinked="0"/>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Sheet1!$A$2:$A$11</c:f>
              <c:strCache>
                <c:ptCount val="10"/>
                <c:pt idx="0">
                  <c:v>弗迪动力</c:v>
                </c:pt>
                <c:pt idx="1">
                  <c:v>特斯拉</c:v>
                </c:pt>
                <c:pt idx="2">
                  <c:v>日本电产</c:v>
                </c:pt>
                <c:pt idx="3">
                  <c:v>汇川联合动力</c:v>
                </c:pt>
                <c:pt idx="4">
                  <c:v>中车时代</c:v>
                </c:pt>
                <c:pt idx="5">
                  <c:v>联合汽车电子</c:v>
                </c:pt>
                <c:pt idx="6">
                  <c:v>蔚来驱动</c:v>
                </c:pt>
                <c:pt idx="7">
                  <c:v>零跑汽车</c:v>
                </c:pt>
                <c:pt idx="8">
                  <c:v>宁波央腾</c:v>
                </c:pt>
                <c:pt idx="9">
                  <c:v>威睿电动</c:v>
                </c:pt>
              </c:strCache>
            </c:strRef>
          </c:cat>
          <c:val>
            <c:numRef>
              <c:f>Sheet1!$B$2:$B$11</c:f>
              <c:numCache>
                <c:formatCode>0</c:formatCode>
                <c:ptCount val="10"/>
                <c:pt idx="0">
                  <c:v>23.027899999999999</c:v>
                </c:pt>
                <c:pt idx="1">
                  <c:v>6.4397000000000002</c:v>
                </c:pt>
                <c:pt idx="2">
                  <c:v>6.3987999999999996</c:v>
                </c:pt>
                <c:pt idx="3">
                  <c:v>5.1557000000000004</c:v>
                </c:pt>
                <c:pt idx="4">
                  <c:v>3.3269000000000002</c:v>
                </c:pt>
                <c:pt idx="5">
                  <c:v>2.7907999999999999</c:v>
                </c:pt>
                <c:pt idx="6">
                  <c:v>1.8813</c:v>
                </c:pt>
                <c:pt idx="7">
                  <c:v>1.2733000000000001</c:v>
                </c:pt>
                <c:pt idx="8">
                  <c:v>1.2609999999999999</c:v>
                </c:pt>
                <c:pt idx="9">
                  <c:v>1.0059</c:v>
                </c:pt>
              </c:numCache>
            </c:numRef>
          </c:val>
          <c:extLst>
            <c:ext xmlns:c16="http://schemas.microsoft.com/office/drawing/2014/chart" uri="{C3380CC4-5D6E-409C-BE32-E72D297353CC}">
              <c16:uniqueId val="{00000000-5C65-44A8-A74C-76BBEEFC7439}"/>
            </c:ext>
          </c:extLst>
        </c:ser>
        <c:dLbls>
          <c:showLegendKey val="0"/>
          <c:showVal val="0"/>
          <c:showCatName val="0"/>
          <c:showSerName val="0"/>
          <c:showPercent val="0"/>
          <c:showBubbleSize val="0"/>
        </c:dLbls>
        <c:gapWidth val="80"/>
        <c:axId val="4539808"/>
        <c:axId val="4536000"/>
        <c:extLst>
          <c:ext xmlns:c15="http://schemas.microsoft.com/office/drawing/2012/chart" uri="{02D57815-91ED-43cb-92C2-25804820EDAC}">
            <c15:filteredBarSeries>
              <c15:ser>
                <c:idx val="1"/>
                <c:order val="1"/>
                <c:tx>
                  <c:strRef>
                    <c:extLst>
                      <c:ext uri="{02D57815-91ED-43cb-92C2-25804820EDAC}">
                        <c15:formulaRef>
                          <c15:sqref>Sheet1!$C$1</c15:sqref>
                        </c15:formulaRef>
                      </c:ext>
                    </c:extLst>
                    <c:strCache>
                      <c:ptCount val="1"/>
                      <c:pt idx="0">
                        <c:v>2022</c:v>
                      </c:pt>
                    </c:strCache>
                  </c:strRef>
                </c:tx>
                <c:spPr>
                  <a:solidFill>
                    <a:srgbClr val="DBDEE6"/>
                  </a:solidFill>
                  <a:ln>
                    <a:noFill/>
                  </a:ln>
                </c:spPr>
                <c:invertIfNegative val="0"/>
                <c:dLbls>
                  <c:numFmt formatCode="General" sourceLinked="0"/>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dLblPos val="inBase"/>
                  <c:showLegendKey val="0"/>
                  <c:showVal val="1"/>
                  <c:showCatName val="0"/>
                  <c:showSerName val="0"/>
                  <c:showPercent val="0"/>
                  <c:showBubbleSize val="0"/>
                  <c:showLeaderLines val="0"/>
                  <c:extLst>
                    <c:ext uri="{CE6537A1-D6FC-4f65-9D91-7224C49458BB}">
                      <c15:showLeaderLines val="1"/>
                    </c:ext>
                  </c:extLst>
                </c:dLbls>
                <c:cat>
                  <c:strRef>
                    <c:extLst>
                      <c:ext uri="{02D57815-91ED-43cb-92C2-25804820EDAC}">
                        <c15:formulaRef>
                          <c15:sqref>Sheet1!$A$2:$A$11</c15:sqref>
                        </c15:formulaRef>
                      </c:ext>
                    </c:extLst>
                    <c:strCache>
                      <c:ptCount val="10"/>
                      <c:pt idx="0">
                        <c:v>弗迪动力</c:v>
                      </c:pt>
                      <c:pt idx="1">
                        <c:v>特斯拉</c:v>
                      </c:pt>
                      <c:pt idx="2">
                        <c:v>日本电产</c:v>
                      </c:pt>
                      <c:pt idx="3">
                        <c:v>汇川联合动力</c:v>
                      </c:pt>
                      <c:pt idx="4">
                        <c:v>中车时代</c:v>
                      </c:pt>
                      <c:pt idx="5">
                        <c:v>联合汽车电子</c:v>
                      </c:pt>
                      <c:pt idx="6">
                        <c:v>蔚来驱动</c:v>
                      </c:pt>
                      <c:pt idx="7">
                        <c:v>零跑汽车</c:v>
                      </c:pt>
                      <c:pt idx="8">
                        <c:v>宁波央腾</c:v>
                      </c:pt>
                      <c:pt idx="9">
                        <c:v>威睿电动</c:v>
                      </c:pt>
                    </c:strCache>
                  </c:strRef>
                </c:cat>
                <c:val>
                  <c:numRef>
                    <c:extLst>
                      <c:ext uri="{02D57815-91ED-43cb-92C2-25804820EDAC}">
                        <c15:formulaRef>
                          <c15:sqref>Sheet1!$C$2:$C$11</c15:sqref>
                        </c15:formulaRef>
                      </c:ext>
                    </c:extLst>
                    <c:numCache>
                      <c:formatCode>0</c:formatCode>
                      <c:ptCount val="10"/>
                      <c:pt idx="0">
                        <c:v>16.430299999999999</c:v>
                      </c:pt>
                      <c:pt idx="1">
                        <c:v>3.5647000000000002</c:v>
                      </c:pt>
                      <c:pt idx="2">
                        <c:v>3.3704999999999998</c:v>
                      </c:pt>
                      <c:pt idx="3">
                        <c:v>1.9438</c:v>
                      </c:pt>
                      <c:pt idx="4">
                        <c:v>1.5265</c:v>
                      </c:pt>
                      <c:pt idx="5">
                        <c:v>2.0030999999999999</c:v>
                      </c:pt>
                      <c:pt idx="6">
                        <c:v>1.0575000000000001</c:v>
                      </c:pt>
                      <c:pt idx="7">
                        <c:v>1.0386</c:v>
                      </c:pt>
                      <c:pt idx="8">
                        <c:v>0.38679999999999998</c:v>
                      </c:pt>
                      <c:pt idx="9">
                        <c:v>0.63549999999999995</c:v>
                      </c:pt>
                    </c:numCache>
                  </c:numRef>
                </c:val>
                <c:extLst>
                  <c:ext xmlns:c16="http://schemas.microsoft.com/office/drawing/2014/chart" uri="{C3380CC4-5D6E-409C-BE32-E72D297353CC}">
                    <c16:uniqueId val="{00000007-5C65-44A8-A74C-76BBEEFC7439}"/>
                  </c:ext>
                </c:extLst>
              </c15:ser>
            </c15:filteredBarSeries>
          </c:ext>
        </c:extLst>
      </c:barChart>
      <c:scatterChart>
        <c:scatterStyle val="smoothMarker"/>
        <c:varyColors val="0"/>
        <c:ser>
          <c:idx val="3"/>
          <c:order val="2"/>
          <c:tx>
            <c:strRef>
              <c:f>Sheet1!$E$1</c:f>
              <c:strCache>
                <c:ptCount val="1"/>
                <c:pt idx="0">
                  <c:v>YoY</c:v>
                </c:pt>
              </c:strCache>
            </c:strRef>
          </c:tx>
          <c:spPr>
            <a:ln w="12700" cap="rnd" cmpd="sng" algn="ctr">
              <a:solidFill>
                <a:srgbClr val="1B5C7D"/>
              </a:solidFill>
              <a:prstDash val="solid"/>
              <a:round/>
            </a:ln>
          </c:spPr>
          <c:marker>
            <c:symbol val="circle"/>
            <c:size val="5"/>
            <c:spPr>
              <a:solidFill>
                <a:srgbClr val="FFFFFF"/>
              </a:solidFill>
              <a:ln w="12700" cap="flat" cmpd="sng" algn="ctr">
                <a:solidFill>
                  <a:srgbClr val="1B5C7D"/>
                </a:solidFill>
                <a:prstDash val="solid"/>
                <a:round/>
              </a:ln>
            </c:spPr>
          </c:marker>
          <c:dLbls>
            <c:dLbl>
              <c:idx val="2"/>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6="http://schemas.microsoft.com/office/drawing/2014/chart" uri="{C3380CC4-5D6E-409C-BE32-E72D297353CC}">
                  <c16:uniqueId val="{00000001-5C65-44A8-A74C-76BBEEFC7439}"/>
                </c:ext>
              </c:extLst>
            </c:dLbl>
            <c:dLbl>
              <c:idx val="3"/>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6="http://schemas.microsoft.com/office/drawing/2014/chart" uri="{C3380CC4-5D6E-409C-BE32-E72D297353CC}">
                  <c16:uniqueId val="{00000002-5C65-44A8-A74C-76BBEEFC7439}"/>
                </c:ext>
              </c:extLst>
            </c:dLbl>
            <c:dLbl>
              <c:idx val="5"/>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6="http://schemas.microsoft.com/office/drawing/2014/chart" uri="{C3380CC4-5D6E-409C-BE32-E72D297353CC}">
                  <c16:uniqueId val="{00000003-5C65-44A8-A74C-76BBEEFC7439}"/>
                </c:ext>
              </c:extLst>
            </c:dLbl>
            <c:dLbl>
              <c:idx val="8"/>
              <c:layout>
                <c:manualLayout>
                  <c:x val="5.8995542817060397E-2"/>
                  <c:y val="-1.29820512918802E-2"/>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C65-44A8-A74C-76BBEEFC7439}"/>
                </c:ext>
              </c:extLst>
            </c:dLbl>
            <c:dLbl>
              <c:idx val="9"/>
              <c:layout>
                <c:manualLayout>
                  <c:x val="-3.3992875414506898E-3"/>
                  <c:y val="-2.8325711783875399E-2"/>
                </c:manualLayout>
              </c:layout>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C65-44A8-A74C-76BBEEFC7439}"/>
                </c:ext>
              </c:extLst>
            </c:dLbl>
            <c:numFmt formatCode="[Red][&lt;0]\-0.0%;[Black][&gt;0]0.0%" sourceLinked="0"/>
            <c:spPr>
              <a:noFill/>
              <a:ln>
                <a:noFill/>
              </a:ln>
              <a:effectLst/>
            </c:spPr>
            <c:txPr>
              <a:bodyPr rot="0" spcFirstLastPara="0" vertOverflow="ellipsis" vert="horz" wrap="square" lIns="38100" tIns="19050" rIns="38100" bIns="19050" anchor="ctr" anchorCtr="1">
                <a:spAutoFit/>
              </a:bodyPr>
              <a:lstStyle/>
              <a:p>
                <a:pP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xVal>
            <c:numRef>
              <c:f>Sheet1!$E$2:$E$11</c:f>
              <c:numCache>
                <c:formatCode>0.0%</c:formatCode>
                <c:ptCount val="10"/>
                <c:pt idx="0">
                  <c:v>0.40155079335130828</c:v>
                </c:pt>
                <c:pt idx="1">
                  <c:v>0.80651948270541696</c:v>
                </c:pt>
                <c:pt idx="2">
                  <c:v>0.89847203678979382</c:v>
                </c:pt>
                <c:pt idx="3">
                  <c:v>1.6523819322975619</c:v>
                </c:pt>
                <c:pt idx="4">
                  <c:v>1.1794300687848018</c:v>
                </c:pt>
                <c:pt idx="5">
                  <c:v>0.39324047726024669</c:v>
                </c:pt>
                <c:pt idx="6">
                  <c:v>0.77900709219858144</c:v>
                </c:pt>
                <c:pt idx="7">
                  <c:v>0.22597727710379378</c:v>
                </c:pt>
                <c:pt idx="8">
                  <c:v>2.2600827300930715</c:v>
                </c:pt>
                <c:pt idx="9">
                  <c:v>0.58284815106215593</c:v>
                </c:pt>
              </c:numCache>
            </c:numRef>
          </c:xVal>
          <c:yVal>
            <c:numRef>
              <c:f>Sheet1!$D$2:$D$11</c:f>
              <c:numCache>
                <c:formatCode>0.0</c:formatCode>
                <c:ptCount val="10"/>
                <c:pt idx="0" formatCode="General">
                  <c:v>10</c:v>
                </c:pt>
                <c:pt idx="1">
                  <c:v>9</c:v>
                </c:pt>
                <c:pt idx="2">
                  <c:v>8</c:v>
                </c:pt>
                <c:pt idx="3">
                  <c:v>7</c:v>
                </c:pt>
                <c:pt idx="4">
                  <c:v>6</c:v>
                </c:pt>
                <c:pt idx="5">
                  <c:v>5</c:v>
                </c:pt>
                <c:pt idx="6">
                  <c:v>4</c:v>
                </c:pt>
                <c:pt idx="7" formatCode="General">
                  <c:v>3</c:v>
                </c:pt>
                <c:pt idx="8" formatCode="General">
                  <c:v>2</c:v>
                </c:pt>
                <c:pt idx="9" formatCode="General">
                  <c:v>1</c:v>
                </c:pt>
              </c:numCache>
            </c:numRef>
          </c:yVal>
          <c:smooth val="0"/>
          <c:extLst>
            <c:ext xmlns:c16="http://schemas.microsoft.com/office/drawing/2014/chart" uri="{C3380CC4-5D6E-409C-BE32-E72D297353CC}">
              <c16:uniqueId val="{00000006-5C65-44A8-A74C-76BBEEFC7439}"/>
            </c:ext>
          </c:extLst>
        </c:ser>
        <c:dLbls>
          <c:showLegendKey val="0"/>
          <c:showVal val="0"/>
          <c:showCatName val="0"/>
          <c:showSerName val="0"/>
          <c:showPercent val="0"/>
          <c:showBubbleSize val="0"/>
        </c:dLbls>
        <c:axId val="4540352"/>
        <c:axId val="4541984"/>
        <c:extLst>
          <c:ext xmlns:c15="http://schemas.microsoft.com/office/drawing/2012/chart" uri="{02D57815-91ED-43cb-92C2-25804820EDAC}">
            <c15:filteredScatterSeries>
              <c15:ser>
                <c:idx val="2"/>
                <c:order val="3"/>
                <c:tx>
                  <c:strRef>
                    <c:extLst>
                      <c:ext uri="{02D57815-91ED-43cb-92C2-25804820EDAC}">
                        <c15:formulaRef>
                          <c15:sqref>累计增速</c15:sqref>
                        </c15:formulaRef>
                      </c:ext>
                    </c:extLst>
                    <c:strCache>
                      <c:ptCount val="1"/>
                      <c:pt idx="0">
                        <c:v>累计增速</c:v>
                      </c:pt>
                    </c:strCache>
                  </c:strRef>
                </c:tx>
                <c:spPr>
                  <a:ln w="12700" cap="rnd" cmpd="sng" algn="ctr">
                    <a:solidFill>
                      <a:srgbClr val="6F789C"/>
                    </a:solidFill>
                    <a:prstDash val="solid"/>
                    <a:round/>
                  </a:ln>
                </c:spPr>
                <c:marker>
                  <c:symbol val="circle"/>
                  <c:size val="5"/>
                  <c:spPr>
                    <a:solidFill>
                      <a:srgbClr val="FFFFFF"/>
                    </a:solidFill>
                    <a:ln w="12700" cap="flat" cmpd="sng" algn="ctr">
                      <a:solidFill>
                        <a:srgbClr val="6F789C"/>
                      </a:solidFill>
                      <a:prstDash val="solid"/>
                      <a:round/>
                    </a:ln>
                  </c:spPr>
                </c:marker>
                <c:xVal>
                  <c:numLit>
                    <c:formatCode>General</c:formatCode>
                    <c:ptCount val="8"/>
                  </c:numLit>
                </c:xVal>
                <c:yVal>
                  <c:numLit>
                    <c:formatCode>0.0</c:formatCode>
                    <c:ptCount val="10"/>
                    <c:pt idx="0" formatCode="General">
                      <c:v>10</c:v>
                    </c:pt>
                    <c:pt idx="1">
                      <c:v>9</c:v>
                    </c:pt>
                    <c:pt idx="2">
                      <c:v>8</c:v>
                    </c:pt>
                    <c:pt idx="3">
                      <c:v>7</c:v>
                    </c:pt>
                    <c:pt idx="4">
                      <c:v>6</c:v>
                    </c:pt>
                    <c:pt idx="5">
                      <c:v>5</c:v>
                    </c:pt>
                    <c:pt idx="6">
                      <c:v>4</c:v>
                    </c:pt>
                    <c:pt idx="7" formatCode="General">
                      <c:v>3</c:v>
                    </c:pt>
                    <c:pt idx="8" formatCode="General">
                      <c:v>2</c:v>
                    </c:pt>
                    <c:pt idx="9" formatCode="General">
                      <c:v>1</c:v>
                    </c:pt>
                  </c:numLit>
                </c:yVal>
                <c:smooth val="1"/>
                <c:extLst>
                  <c:ext xmlns:c16="http://schemas.microsoft.com/office/drawing/2014/chart" uri="{C3380CC4-5D6E-409C-BE32-E72D297353CC}">
                    <c16:uniqueId val="{00000008-5C65-44A8-A74C-76BBEEFC7439}"/>
                  </c:ext>
                </c:extLst>
              </c15:ser>
            </c15:filteredScatterSeries>
          </c:ext>
        </c:extLst>
      </c:scatterChart>
      <c:catAx>
        <c:axId val="4539808"/>
        <c:scaling>
          <c:orientation val="maxMin"/>
        </c:scaling>
        <c:delete val="0"/>
        <c:axPos val="l"/>
        <c:numFmt formatCode="General" sourceLinked="1"/>
        <c:majorTickMark val="out"/>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36000"/>
        <c:crosses val="autoZero"/>
        <c:auto val="1"/>
        <c:lblAlgn val="ctr"/>
        <c:lblOffset val="100"/>
        <c:noMultiLvlLbl val="0"/>
      </c:catAx>
      <c:valAx>
        <c:axId val="4536000"/>
        <c:scaling>
          <c:orientation val="minMax"/>
        </c:scaling>
        <c:delete val="0"/>
        <c:axPos val="t"/>
        <c:numFmt formatCode="0" sourceLinked="1"/>
        <c:majorTickMark val="none"/>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39808"/>
        <c:crosses val="autoZero"/>
        <c:crossBetween val="between"/>
      </c:valAx>
      <c:valAx>
        <c:axId val="4540352"/>
        <c:scaling>
          <c:orientation val="minMax"/>
          <c:min val="-1.5"/>
        </c:scaling>
        <c:delete val="0"/>
        <c:axPos val="t"/>
        <c:numFmt formatCode="[Red][&lt;0]\-0.0%;[Black][&gt;0]0.0%" sourceLinked="0"/>
        <c:majorTickMark val="out"/>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41984"/>
        <c:crosses val="max"/>
        <c:crossBetween val="midCat"/>
      </c:valAx>
      <c:valAx>
        <c:axId val="4541984"/>
        <c:scaling>
          <c:orientation val="minMax"/>
          <c:max val="10.5"/>
          <c:min val="0.5"/>
        </c:scaling>
        <c:delete val="1"/>
        <c:axPos val="l"/>
        <c:numFmt formatCode="General" sourceLinked="1"/>
        <c:majorTickMark val="out"/>
        <c:minorTickMark val="none"/>
        <c:tickLblPos val="nextTo"/>
        <c:crossAx val="4540352"/>
        <c:crossesAt val="-6"/>
        <c:crossBetween val="midCat"/>
      </c:valAx>
    </c:plotArea>
    <c:plotVisOnly val="1"/>
    <c:dispBlanksAs val="gap"/>
    <c:showDLblsOverMax val="0"/>
  </c:chart>
  <c:txPr>
    <a:bodyPr/>
    <a:lstStyle/>
    <a:p>
      <a:pPr>
        <a:defRPr lang="zh-CN" sz="1000">
          <a:latin typeface="+mn-lt"/>
          <a:ea typeface="微软雅黑" panose="020B0503020204020204" pitchFamily="34" charset="-122"/>
          <a:cs typeface="Arial" panose="020B0604020202020204" pitchFamily="34" charset="0"/>
        </a:defRPr>
      </a:pPr>
      <a:endParaRPr lang="zh-CN"/>
    </a:p>
  </c:txPr>
  <c:externalData r:id="rId2">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79525524051701"/>
          <c:y val="9.1335751054115698E-3"/>
          <c:w val="0.69635539233014498"/>
          <c:h val="0.97757623491569701"/>
        </c:manualLayout>
      </c:layout>
      <c:barChart>
        <c:barDir val="bar"/>
        <c:grouping val="clustered"/>
        <c:varyColors val="0"/>
        <c:ser>
          <c:idx val="0"/>
          <c:order val="0"/>
          <c:tx>
            <c:strRef>
              <c:f>Sheet1!$B$1</c:f>
              <c:strCache>
                <c:ptCount val="1"/>
                <c:pt idx="0">
                  <c:v>2月</c:v>
                </c:pt>
              </c:strCache>
            </c:strRef>
          </c:tx>
          <c:spPr>
            <a:solidFill>
              <a:srgbClr val="9FD5D2"/>
            </a:solidFill>
            <a:ln>
              <a:noFill/>
            </a:ln>
            <a:effectLst/>
          </c:spPr>
          <c:invertIfNegative val="0"/>
          <c:dPt>
            <c:idx val="0"/>
            <c:invertIfNegative val="0"/>
            <c:bubble3D val="0"/>
            <c:extLst>
              <c:ext xmlns:c16="http://schemas.microsoft.com/office/drawing/2014/chart" uri="{C3380CC4-5D6E-409C-BE32-E72D297353CC}">
                <c16:uniqueId val="{00000000-A335-4660-84AF-50BCBFB7DC19}"/>
              </c:ext>
            </c:extLst>
          </c:dPt>
          <c:dPt>
            <c:idx val="1"/>
            <c:invertIfNegative val="0"/>
            <c:bubble3D val="0"/>
            <c:extLst>
              <c:ext xmlns:c16="http://schemas.microsoft.com/office/drawing/2014/chart" uri="{C3380CC4-5D6E-409C-BE32-E72D297353CC}">
                <c16:uniqueId val="{00000001-A335-4660-84AF-50BCBFB7DC19}"/>
              </c:ext>
            </c:extLst>
          </c:dPt>
          <c:dPt>
            <c:idx val="2"/>
            <c:invertIfNegative val="0"/>
            <c:bubble3D val="0"/>
            <c:extLst>
              <c:ext xmlns:c16="http://schemas.microsoft.com/office/drawing/2014/chart" uri="{C3380CC4-5D6E-409C-BE32-E72D297353CC}">
                <c16:uniqueId val="{00000002-A335-4660-84AF-50BCBFB7DC19}"/>
              </c:ext>
            </c:extLst>
          </c:dPt>
          <c:dPt>
            <c:idx val="3"/>
            <c:invertIfNegative val="0"/>
            <c:bubble3D val="0"/>
            <c:extLst>
              <c:ext xmlns:c16="http://schemas.microsoft.com/office/drawing/2014/chart" uri="{C3380CC4-5D6E-409C-BE32-E72D297353CC}">
                <c16:uniqueId val="{00000003-A335-4660-84AF-50BCBFB7DC19}"/>
              </c:ext>
            </c:extLst>
          </c:dPt>
          <c:dPt>
            <c:idx val="4"/>
            <c:invertIfNegative val="0"/>
            <c:bubble3D val="0"/>
            <c:extLst>
              <c:ext xmlns:c16="http://schemas.microsoft.com/office/drawing/2014/chart" uri="{C3380CC4-5D6E-409C-BE32-E72D297353CC}">
                <c16:uniqueId val="{00000004-A335-4660-84AF-50BCBFB7DC19}"/>
              </c:ext>
            </c:extLst>
          </c:dPt>
          <c:dLbls>
            <c:numFmt formatCode="#,##0.00_);[Red]\(#,##0.00\)" sourceLinked="0"/>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rgbClr val="3A4162"/>
                    </a:solidFill>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AION Y</c:v>
                </c:pt>
                <c:pt idx="1">
                  <c:v>AION S</c:v>
                </c:pt>
                <c:pt idx="2">
                  <c:v>熊猫mini</c:v>
                </c:pt>
                <c:pt idx="3">
                  <c:v>几何A</c:v>
                </c:pt>
                <c:pt idx="4">
                  <c:v>AION S Plus</c:v>
                </c:pt>
              </c:strCache>
            </c:strRef>
          </c:cat>
          <c:val>
            <c:numRef>
              <c:f>Sheet1!$B$2:$B$6</c:f>
              <c:numCache>
                <c:formatCode>General</c:formatCode>
                <c:ptCount val="5"/>
                <c:pt idx="0">
                  <c:v>2.6541999999999999</c:v>
                </c:pt>
                <c:pt idx="1">
                  <c:v>1.9433</c:v>
                </c:pt>
                <c:pt idx="2">
                  <c:v>0.626</c:v>
                </c:pt>
                <c:pt idx="3">
                  <c:v>0.29139999999999999</c:v>
                </c:pt>
                <c:pt idx="4">
                  <c:v>0.1976</c:v>
                </c:pt>
              </c:numCache>
            </c:numRef>
          </c:val>
          <c:extLst>
            <c:ext xmlns:c16="http://schemas.microsoft.com/office/drawing/2014/chart" uri="{C3380CC4-5D6E-409C-BE32-E72D297353CC}">
              <c16:uniqueId val="{00000005-A335-4660-84AF-50BCBFB7DC19}"/>
            </c:ext>
          </c:extLst>
        </c:ser>
        <c:dLbls>
          <c:showLegendKey val="0"/>
          <c:showVal val="1"/>
          <c:showCatName val="0"/>
          <c:showSerName val="0"/>
          <c:showPercent val="0"/>
          <c:showBubbleSize val="0"/>
        </c:dLbls>
        <c:gapWidth val="76"/>
        <c:axId val="1618604672"/>
        <c:axId val="1575845376"/>
      </c:barChart>
      <c:catAx>
        <c:axId val="1618604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575845376"/>
        <c:crosses val="autoZero"/>
        <c:auto val="1"/>
        <c:lblAlgn val="ctr"/>
        <c:lblOffset val="100"/>
        <c:noMultiLvlLbl val="0"/>
      </c:catAx>
      <c:valAx>
        <c:axId val="1575845376"/>
        <c:scaling>
          <c:orientation val="minMax"/>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61860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sz="800"/>
      </a:pPr>
      <a:endParaRPr lang="zh-CN"/>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79525524051701"/>
          <c:y val="9.1335751054115698E-3"/>
          <c:w val="0.69635539233014498"/>
          <c:h val="0.97757623491569701"/>
        </c:manualLayout>
      </c:layout>
      <c:barChart>
        <c:barDir val="bar"/>
        <c:grouping val="clustered"/>
        <c:varyColors val="0"/>
        <c:ser>
          <c:idx val="0"/>
          <c:order val="0"/>
          <c:tx>
            <c:strRef>
              <c:f>Sheet1!$B$1</c:f>
              <c:strCache>
                <c:ptCount val="1"/>
                <c:pt idx="0">
                  <c:v>2月</c:v>
                </c:pt>
              </c:strCache>
            </c:strRef>
          </c:tx>
          <c:spPr>
            <a:solidFill>
              <a:srgbClr val="9FD5D2"/>
            </a:solidFill>
            <a:ln>
              <a:noFill/>
            </a:ln>
            <a:effectLst/>
          </c:spPr>
          <c:invertIfNegative val="0"/>
          <c:dPt>
            <c:idx val="0"/>
            <c:invertIfNegative val="0"/>
            <c:bubble3D val="0"/>
            <c:extLst>
              <c:ext xmlns:c16="http://schemas.microsoft.com/office/drawing/2014/chart" uri="{C3380CC4-5D6E-409C-BE32-E72D297353CC}">
                <c16:uniqueId val="{00000000-3765-428C-8C78-DF939B61BD38}"/>
              </c:ext>
            </c:extLst>
          </c:dPt>
          <c:dPt>
            <c:idx val="1"/>
            <c:invertIfNegative val="0"/>
            <c:bubble3D val="0"/>
            <c:extLst>
              <c:ext xmlns:c16="http://schemas.microsoft.com/office/drawing/2014/chart" uri="{C3380CC4-5D6E-409C-BE32-E72D297353CC}">
                <c16:uniqueId val="{00000001-3765-428C-8C78-DF939B61BD38}"/>
              </c:ext>
            </c:extLst>
          </c:dPt>
          <c:dPt>
            <c:idx val="2"/>
            <c:invertIfNegative val="0"/>
            <c:bubble3D val="0"/>
            <c:extLst>
              <c:ext xmlns:c16="http://schemas.microsoft.com/office/drawing/2014/chart" uri="{C3380CC4-5D6E-409C-BE32-E72D297353CC}">
                <c16:uniqueId val="{00000002-3765-428C-8C78-DF939B61BD38}"/>
              </c:ext>
            </c:extLst>
          </c:dPt>
          <c:dPt>
            <c:idx val="3"/>
            <c:invertIfNegative val="0"/>
            <c:bubble3D val="0"/>
            <c:extLst>
              <c:ext xmlns:c16="http://schemas.microsoft.com/office/drawing/2014/chart" uri="{C3380CC4-5D6E-409C-BE32-E72D297353CC}">
                <c16:uniqueId val="{00000003-3765-428C-8C78-DF939B61BD38}"/>
              </c:ext>
            </c:extLst>
          </c:dPt>
          <c:dPt>
            <c:idx val="4"/>
            <c:invertIfNegative val="0"/>
            <c:bubble3D val="0"/>
            <c:extLst>
              <c:ext xmlns:c16="http://schemas.microsoft.com/office/drawing/2014/chart" uri="{C3380CC4-5D6E-409C-BE32-E72D297353CC}">
                <c16:uniqueId val="{00000004-3765-428C-8C78-DF939B61BD38}"/>
              </c:ext>
            </c:extLst>
          </c:dPt>
          <c:dLbls>
            <c:numFmt formatCode="#,##0.00_);[Red]\(#,##0.00\)" sourceLinked="0"/>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rgbClr val="3A4162"/>
                    </a:solidFill>
                    <a:effectLst/>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理想L7</c:v>
                </c:pt>
                <c:pt idx="1">
                  <c:v>理想L8</c:v>
                </c:pt>
                <c:pt idx="2">
                  <c:v>理想L9</c:v>
                </c:pt>
                <c:pt idx="3">
                  <c:v>小鹏P7</c:v>
                </c:pt>
                <c:pt idx="4">
                  <c:v>跨越星V7</c:v>
                </c:pt>
              </c:strCache>
            </c:strRef>
          </c:cat>
          <c:val>
            <c:numRef>
              <c:f>Sheet1!$B$2:$B$6</c:f>
              <c:numCache>
                <c:formatCode>General</c:formatCode>
                <c:ptCount val="5"/>
                <c:pt idx="0">
                  <c:v>1.2306999999999999</c:v>
                </c:pt>
                <c:pt idx="1">
                  <c:v>1.1045</c:v>
                </c:pt>
                <c:pt idx="2">
                  <c:v>1.0532999999999999</c:v>
                </c:pt>
                <c:pt idx="3">
                  <c:v>0.45279999999999998</c:v>
                </c:pt>
                <c:pt idx="4">
                  <c:v>0.14280000000000001</c:v>
                </c:pt>
              </c:numCache>
            </c:numRef>
          </c:val>
          <c:extLst>
            <c:ext xmlns:c16="http://schemas.microsoft.com/office/drawing/2014/chart" uri="{C3380CC4-5D6E-409C-BE32-E72D297353CC}">
              <c16:uniqueId val="{00000005-3765-428C-8C78-DF939B61BD38}"/>
            </c:ext>
          </c:extLst>
        </c:ser>
        <c:dLbls>
          <c:showLegendKey val="0"/>
          <c:showVal val="1"/>
          <c:showCatName val="0"/>
          <c:showSerName val="0"/>
          <c:showPercent val="0"/>
          <c:showBubbleSize val="0"/>
        </c:dLbls>
        <c:gapWidth val="76"/>
        <c:axId val="1618604672"/>
        <c:axId val="1575845376"/>
      </c:barChart>
      <c:catAx>
        <c:axId val="1618604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575845376"/>
        <c:crosses val="autoZero"/>
        <c:auto val="1"/>
        <c:lblAlgn val="ctr"/>
        <c:lblOffset val="100"/>
        <c:noMultiLvlLbl val="0"/>
      </c:catAx>
      <c:valAx>
        <c:axId val="1575845376"/>
        <c:scaling>
          <c:orientation val="minMax"/>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61860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sz="800"/>
      </a:pPr>
      <a:endParaRPr lang="zh-CN"/>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79525524051701"/>
          <c:y val="9.1335751054115698E-3"/>
          <c:w val="0.69635539233014498"/>
          <c:h val="0.97757623491569701"/>
        </c:manualLayout>
      </c:layout>
      <c:barChart>
        <c:barDir val="bar"/>
        <c:grouping val="clustered"/>
        <c:varyColors val="0"/>
        <c:ser>
          <c:idx val="0"/>
          <c:order val="0"/>
          <c:tx>
            <c:strRef>
              <c:f>Sheet1!$B$1</c:f>
              <c:strCache>
                <c:ptCount val="1"/>
                <c:pt idx="0">
                  <c:v>1月</c:v>
                </c:pt>
              </c:strCache>
            </c:strRef>
          </c:tx>
          <c:spPr>
            <a:solidFill>
              <a:srgbClr val="9FD5D2"/>
            </a:solidFill>
            <a:ln>
              <a:noFill/>
            </a:ln>
            <a:effectLst/>
          </c:spPr>
          <c:invertIfNegative val="0"/>
          <c:dPt>
            <c:idx val="0"/>
            <c:invertIfNegative val="0"/>
            <c:bubble3D val="0"/>
            <c:extLst>
              <c:ext xmlns:c16="http://schemas.microsoft.com/office/drawing/2014/chart" uri="{C3380CC4-5D6E-409C-BE32-E72D297353CC}">
                <c16:uniqueId val="{00000000-0761-4071-BD37-9A1D50A77ABD}"/>
              </c:ext>
            </c:extLst>
          </c:dPt>
          <c:dPt>
            <c:idx val="1"/>
            <c:invertIfNegative val="0"/>
            <c:bubble3D val="0"/>
            <c:extLst>
              <c:ext xmlns:c16="http://schemas.microsoft.com/office/drawing/2014/chart" uri="{C3380CC4-5D6E-409C-BE32-E72D297353CC}">
                <c16:uniqueId val="{00000001-0761-4071-BD37-9A1D50A77ABD}"/>
              </c:ext>
            </c:extLst>
          </c:dPt>
          <c:dPt>
            <c:idx val="2"/>
            <c:invertIfNegative val="0"/>
            <c:bubble3D val="0"/>
            <c:extLst>
              <c:ext xmlns:c16="http://schemas.microsoft.com/office/drawing/2014/chart" uri="{C3380CC4-5D6E-409C-BE32-E72D297353CC}">
                <c16:uniqueId val="{00000002-0761-4071-BD37-9A1D50A77ABD}"/>
              </c:ext>
            </c:extLst>
          </c:dPt>
          <c:dPt>
            <c:idx val="3"/>
            <c:invertIfNegative val="0"/>
            <c:bubble3D val="0"/>
            <c:extLst>
              <c:ext xmlns:c16="http://schemas.microsoft.com/office/drawing/2014/chart" uri="{C3380CC4-5D6E-409C-BE32-E72D297353CC}">
                <c16:uniqueId val="{00000003-0761-4071-BD37-9A1D50A77ABD}"/>
              </c:ext>
            </c:extLst>
          </c:dPt>
          <c:dPt>
            <c:idx val="4"/>
            <c:invertIfNegative val="0"/>
            <c:bubble3D val="0"/>
            <c:extLst>
              <c:ext xmlns:c16="http://schemas.microsoft.com/office/drawing/2014/chart" uri="{C3380CC4-5D6E-409C-BE32-E72D297353CC}">
                <c16:uniqueId val="{00000004-0761-4071-BD37-9A1D50A77ABD}"/>
              </c:ext>
            </c:extLst>
          </c:dPt>
          <c:dLbls>
            <c:numFmt formatCode="#,##0.00_);[Red]\(#,##0.00\)" sourceLinked="0"/>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rgbClr val="3A4162"/>
                    </a:solidFill>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五菱缤果</c:v>
                </c:pt>
                <c:pt idx="1">
                  <c:v>红旗E-QM5</c:v>
                </c:pt>
                <c:pt idx="2">
                  <c:v>哪吒AYA</c:v>
                </c:pt>
                <c:pt idx="3">
                  <c:v>哪吒V</c:v>
                </c:pt>
                <c:pt idx="4">
                  <c:v>哪吒U</c:v>
                </c:pt>
              </c:strCache>
            </c:strRef>
          </c:cat>
          <c:val>
            <c:numRef>
              <c:f>Sheet1!$B$2:$B$6</c:f>
              <c:numCache>
                <c:formatCode>General</c:formatCode>
                <c:ptCount val="5"/>
                <c:pt idx="0">
                  <c:v>1.4650000000000001</c:v>
                </c:pt>
                <c:pt idx="1">
                  <c:v>0.79169999999999996</c:v>
                </c:pt>
                <c:pt idx="2">
                  <c:v>0.25619999999999998</c:v>
                </c:pt>
                <c:pt idx="3">
                  <c:v>0.25269999999999998</c:v>
                </c:pt>
                <c:pt idx="4">
                  <c:v>0.1615</c:v>
                </c:pt>
              </c:numCache>
            </c:numRef>
          </c:val>
          <c:extLst>
            <c:ext xmlns:c16="http://schemas.microsoft.com/office/drawing/2014/chart" uri="{C3380CC4-5D6E-409C-BE32-E72D297353CC}">
              <c16:uniqueId val="{00000005-0761-4071-BD37-9A1D50A77ABD}"/>
            </c:ext>
          </c:extLst>
        </c:ser>
        <c:dLbls>
          <c:showLegendKey val="0"/>
          <c:showVal val="1"/>
          <c:showCatName val="0"/>
          <c:showSerName val="0"/>
          <c:showPercent val="0"/>
          <c:showBubbleSize val="0"/>
        </c:dLbls>
        <c:gapWidth val="76"/>
        <c:axId val="1618604672"/>
        <c:axId val="1575845376"/>
      </c:barChart>
      <c:catAx>
        <c:axId val="1618604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575845376"/>
        <c:crosses val="autoZero"/>
        <c:auto val="1"/>
        <c:lblAlgn val="ctr"/>
        <c:lblOffset val="100"/>
        <c:noMultiLvlLbl val="0"/>
      </c:catAx>
      <c:valAx>
        <c:axId val="1575845376"/>
        <c:scaling>
          <c:orientation val="minMax"/>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61860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sz="800"/>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2044795935998198E-2"/>
          <c:y val="0.15417281326259799"/>
          <c:w val="0.93269788730882697"/>
          <c:h val="0.58903841529932399"/>
        </c:manualLayout>
      </c:layout>
      <c:barChart>
        <c:barDir val="col"/>
        <c:grouping val="clustered"/>
        <c:varyColors val="0"/>
        <c:ser>
          <c:idx val="1"/>
          <c:order val="0"/>
          <c:tx>
            <c:strRef>
              <c:f>Sheet1!$B$1</c:f>
              <c:strCache>
                <c:ptCount val="1"/>
                <c:pt idx="0">
                  <c:v>月同比</c:v>
                </c:pt>
              </c:strCache>
            </c:strRef>
          </c:tx>
          <c:spPr>
            <a:solidFill>
              <a:srgbClr val="2D809A"/>
            </a:solidFill>
            <a:ln>
              <a:noFill/>
            </a:ln>
            <a:effectLst/>
          </c:spPr>
          <c:invertIfNegative val="0"/>
          <c:dLbls>
            <c:dLbl>
              <c:idx val="7"/>
              <c:layout>
                <c:manualLayout>
                  <c:x val="2.23455351685277E-3"/>
                  <c:y val="3.643953075065999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D1B-4DB2-9766-6559C32C9822}"/>
                </c:ext>
              </c:extLst>
            </c:dLbl>
            <c:dLbl>
              <c:idx val="9"/>
              <c:layout>
                <c:manualLayout>
                  <c:x val="8.9382140674115693E-3"/>
                  <c:y val="-7.2879061501320104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D1B-4DB2-9766-6559C32C9822}"/>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chemeClr val="accent1">
                        <a:lumMod val="75000"/>
                      </a:schemeClr>
                    </a:solidFill>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Sheet1!$A$19:$A$30</c:f>
              <c:strCache>
                <c:ptCount val="12"/>
                <c:pt idx="0">
                  <c:v>Aug.</c:v>
                </c:pt>
                <c:pt idx="1">
                  <c:v>Sep.</c:v>
                </c:pt>
                <c:pt idx="2">
                  <c:v>Oct.</c:v>
                </c:pt>
                <c:pt idx="3">
                  <c:v>Nov.</c:v>
                </c:pt>
                <c:pt idx="4">
                  <c:v>Dec.</c:v>
                </c:pt>
                <c:pt idx="5">
                  <c:v>Jan.-Feb.</c:v>
                </c:pt>
                <c:pt idx="6">
                  <c:v>Mar.</c:v>
                </c:pt>
                <c:pt idx="7">
                  <c:v>Apr.</c:v>
                </c:pt>
                <c:pt idx="8">
                  <c:v>May.</c:v>
                </c:pt>
                <c:pt idx="9">
                  <c:v>Jun.</c:v>
                </c:pt>
                <c:pt idx="10">
                  <c:v>Jul.</c:v>
                </c:pt>
                <c:pt idx="11">
                  <c:v>Aug.</c:v>
                </c:pt>
              </c:strCache>
            </c:strRef>
          </c:cat>
          <c:val>
            <c:numRef>
              <c:f>Sheet1!$B$19:$B$30</c:f>
              <c:numCache>
                <c:formatCode>0.0%</c:formatCode>
                <c:ptCount val="12"/>
                <c:pt idx="0">
                  <c:v>1.16363636363636</c:v>
                </c:pt>
                <c:pt idx="1">
                  <c:v>1.1000000000000001</c:v>
                </c:pt>
                <c:pt idx="2">
                  <c:v>0.84799999999999998</c:v>
                </c:pt>
                <c:pt idx="3">
                  <c:v>0.60499999999999998</c:v>
                </c:pt>
                <c:pt idx="4">
                  <c:v>0.55500000000000005</c:v>
                </c:pt>
                <c:pt idx="5">
                  <c:v>0.16300000000000001</c:v>
                </c:pt>
                <c:pt idx="6">
                  <c:v>0.33300000000000002</c:v>
                </c:pt>
                <c:pt idx="7">
                  <c:v>0.85399999999999998</c:v>
                </c:pt>
                <c:pt idx="8">
                  <c:v>0.436</c:v>
                </c:pt>
                <c:pt idx="9">
                  <c:v>0.27600000000000002</c:v>
                </c:pt>
                <c:pt idx="10">
                  <c:v>0.249</c:v>
                </c:pt>
                <c:pt idx="11">
                  <c:v>0.13800000000000001</c:v>
                </c:pt>
              </c:numCache>
            </c:numRef>
          </c:val>
          <c:extLst>
            <c:ext xmlns:c16="http://schemas.microsoft.com/office/drawing/2014/chart" uri="{C3380CC4-5D6E-409C-BE32-E72D297353CC}">
              <c16:uniqueId val="{00000002-AD1B-4DB2-9766-6559C32C9822}"/>
            </c:ext>
          </c:extLst>
        </c:ser>
        <c:ser>
          <c:idx val="0"/>
          <c:order val="1"/>
          <c:tx>
            <c:strRef>
              <c:f>Sheet1!$C$1</c:f>
              <c:strCache>
                <c:ptCount val="1"/>
                <c:pt idx="0">
                  <c:v>累计同比</c:v>
                </c:pt>
              </c:strCache>
            </c:strRef>
          </c:tx>
          <c:spPr>
            <a:solidFill>
              <a:srgbClr val="9FD5D2"/>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lstStyle/>
              <a:p>
                <a:pPr>
                  <a:defRPr lang="zh-CN" sz="1000" b="0" i="0" u="none" strike="noStrike" kern="1200" baseline="0">
                    <a:solidFill>
                      <a:schemeClr val="tx1"/>
                    </a:solidFill>
                    <a:latin typeface="Agency FB" panose="020B0503020202020204" pitchFamily="34" charset="0"/>
                    <a:ea typeface="+mn-ea"/>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Sheet1!$A$19:$A$30</c:f>
              <c:strCache>
                <c:ptCount val="12"/>
                <c:pt idx="0">
                  <c:v>Aug.</c:v>
                </c:pt>
                <c:pt idx="1">
                  <c:v>Sep.</c:v>
                </c:pt>
                <c:pt idx="2">
                  <c:v>Oct.</c:v>
                </c:pt>
                <c:pt idx="3">
                  <c:v>Nov.</c:v>
                </c:pt>
                <c:pt idx="4">
                  <c:v>Dec.</c:v>
                </c:pt>
                <c:pt idx="5">
                  <c:v>Jan.-Feb.</c:v>
                </c:pt>
                <c:pt idx="6">
                  <c:v>Mar.</c:v>
                </c:pt>
                <c:pt idx="7">
                  <c:v>Apr.</c:v>
                </c:pt>
                <c:pt idx="8">
                  <c:v>May.</c:v>
                </c:pt>
                <c:pt idx="9">
                  <c:v>Jun.</c:v>
                </c:pt>
                <c:pt idx="10">
                  <c:v>Jul.</c:v>
                </c:pt>
                <c:pt idx="11">
                  <c:v>Aug.</c:v>
                </c:pt>
              </c:strCache>
            </c:strRef>
          </c:cat>
          <c:val>
            <c:numRef>
              <c:f>Sheet1!$C$19:$C$30</c:f>
              <c:numCache>
                <c:formatCode>0.0%</c:formatCode>
                <c:ptCount val="12"/>
                <c:pt idx="0">
                  <c:v>1.1240875912408801</c:v>
                </c:pt>
                <c:pt idx="1">
                  <c:v>1.125</c:v>
                </c:pt>
                <c:pt idx="2">
                  <c:v>1.0840000000000001</c:v>
                </c:pt>
                <c:pt idx="3">
                  <c:v>1.0049999999999999</c:v>
                </c:pt>
                <c:pt idx="4">
                  <c:v>0.97499999999999998</c:v>
                </c:pt>
                <c:pt idx="5">
                  <c:v>0.16300000000000001</c:v>
                </c:pt>
                <c:pt idx="6">
                  <c:v>0.22500000000000001</c:v>
                </c:pt>
                <c:pt idx="7">
                  <c:v>0.32800000000000001</c:v>
                </c:pt>
                <c:pt idx="8">
                  <c:v>0.37</c:v>
                </c:pt>
                <c:pt idx="9">
                  <c:v>0.35</c:v>
                </c:pt>
                <c:pt idx="10">
                  <c:v>0.33200000000000002</c:v>
                </c:pt>
                <c:pt idx="11">
                  <c:v>0.29599999999999999</c:v>
                </c:pt>
              </c:numCache>
            </c:numRef>
          </c:val>
          <c:extLst>
            <c:ext xmlns:c16="http://schemas.microsoft.com/office/drawing/2014/chart" uri="{C3380CC4-5D6E-409C-BE32-E72D297353CC}">
              <c16:uniqueId val="{00000003-AD1B-4DB2-9766-6559C32C9822}"/>
            </c:ext>
          </c:extLst>
        </c:ser>
        <c:dLbls>
          <c:showLegendKey val="0"/>
          <c:showVal val="0"/>
          <c:showCatName val="0"/>
          <c:showSerName val="0"/>
          <c:showPercent val="0"/>
          <c:showBubbleSize val="0"/>
        </c:dLbls>
        <c:gapWidth val="41"/>
        <c:overlap val="5"/>
        <c:axId val="1147260800"/>
        <c:axId val="1147266624"/>
      </c:barChart>
      <c:catAx>
        <c:axId val="114726080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mn-lt"/>
                <a:ea typeface="+mn-ea"/>
                <a:cs typeface="+mn-cs"/>
              </a:defRPr>
            </a:pPr>
            <a:endParaRPr lang="zh-CN"/>
          </a:p>
        </c:txPr>
        <c:crossAx val="1147266624"/>
        <c:crosses val="autoZero"/>
        <c:auto val="1"/>
        <c:lblAlgn val="ctr"/>
        <c:lblOffset val="100"/>
        <c:noMultiLvlLbl val="0"/>
      </c:catAx>
      <c:valAx>
        <c:axId val="1147266624"/>
        <c:scaling>
          <c:orientation val="minMax"/>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lang="zh-CN" sz="1195" b="0" i="0" u="none" strike="noStrike" kern="1200" baseline="0">
                <a:solidFill>
                  <a:schemeClr val="tx1"/>
                </a:solidFill>
                <a:latin typeface="+mn-lt"/>
                <a:ea typeface="+mn-ea"/>
                <a:cs typeface="+mn-cs"/>
              </a:defRPr>
            </a:pPr>
            <a:endParaRPr lang="zh-CN"/>
          </a:p>
        </c:txPr>
        <c:crossAx val="1147260800"/>
        <c:crosses val="autoZero"/>
        <c:crossBetween val="between"/>
      </c:valAx>
      <c:spPr>
        <a:noFill/>
        <a:ln>
          <a:noFill/>
        </a:ln>
        <a:effectLst/>
      </c:spPr>
    </c:plotArea>
    <c:legend>
      <c:legendPos val="r"/>
      <c:layout>
        <c:manualLayout>
          <c:xMode val="edge"/>
          <c:yMode val="edge"/>
          <c:x val="0.68085385775729101"/>
          <c:y val="6.0749999999999998E-2"/>
          <c:w val="0.27672818881315697"/>
          <c:h val="0.25133950617284001"/>
        </c:manualLayout>
      </c:layout>
      <c:overlay val="0"/>
      <c:spPr>
        <a:noFill/>
        <a:ln>
          <a:noFill/>
        </a:ln>
        <a:effectLst/>
      </c:spPr>
      <c:txPr>
        <a:bodyPr rot="0" spcFirstLastPara="1" vertOverflow="ellipsis" vert="horz" wrap="square" anchor="ctr" anchorCtr="1"/>
        <a:lstStyle/>
        <a:p>
          <a:pPr>
            <a:defRPr lang="zh-CN"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solidFill>
            <a:schemeClr val="tx1"/>
          </a:solidFill>
        </a:defRPr>
      </a:pPr>
      <a:endParaRPr lang="zh-CN"/>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79525524051701"/>
          <c:y val="9.1335751054115698E-3"/>
          <c:w val="0.69635539233014498"/>
          <c:h val="0.97757623491569701"/>
        </c:manualLayout>
      </c:layout>
      <c:barChart>
        <c:barDir val="bar"/>
        <c:grouping val="clustered"/>
        <c:varyColors val="0"/>
        <c:ser>
          <c:idx val="0"/>
          <c:order val="0"/>
          <c:tx>
            <c:strRef>
              <c:f>Sheet1!$B$1</c:f>
              <c:strCache>
                <c:ptCount val="1"/>
                <c:pt idx="0">
                  <c:v>2月</c:v>
                </c:pt>
              </c:strCache>
            </c:strRef>
          </c:tx>
          <c:spPr>
            <a:solidFill>
              <a:srgbClr val="9FD5D2"/>
            </a:solidFill>
            <a:ln>
              <a:noFill/>
            </a:ln>
            <a:effectLst/>
          </c:spPr>
          <c:invertIfNegative val="0"/>
          <c:dPt>
            <c:idx val="0"/>
            <c:invertIfNegative val="0"/>
            <c:bubble3D val="0"/>
            <c:extLst>
              <c:ext xmlns:c16="http://schemas.microsoft.com/office/drawing/2014/chart" uri="{C3380CC4-5D6E-409C-BE32-E72D297353CC}">
                <c16:uniqueId val="{00000000-F05B-4F54-8AF0-C4E6F7217F39}"/>
              </c:ext>
            </c:extLst>
          </c:dPt>
          <c:dPt>
            <c:idx val="1"/>
            <c:invertIfNegative val="0"/>
            <c:bubble3D val="0"/>
            <c:extLst>
              <c:ext xmlns:c16="http://schemas.microsoft.com/office/drawing/2014/chart" uri="{C3380CC4-5D6E-409C-BE32-E72D297353CC}">
                <c16:uniqueId val="{00000001-F05B-4F54-8AF0-C4E6F7217F39}"/>
              </c:ext>
            </c:extLst>
          </c:dPt>
          <c:dPt>
            <c:idx val="2"/>
            <c:invertIfNegative val="0"/>
            <c:bubble3D val="0"/>
            <c:extLst>
              <c:ext xmlns:c16="http://schemas.microsoft.com/office/drawing/2014/chart" uri="{C3380CC4-5D6E-409C-BE32-E72D297353CC}">
                <c16:uniqueId val="{00000002-F05B-4F54-8AF0-C4E6F7217F39}"/>
              </c:ext>
            </c:extLst>
          </c:dPt>
          <c:dPt>
            <c:idx val="3"/>
            <c:invertIfNegative val="0"/>
            <c:bubble3D val="0"/>
            <c:extLst>
              <c:ext xmlns:c16="http://schemas.microsoft.com/office/drawing/2014/chart" uri="{C3380CC4-5D6E-409C-BE32-E72D297353CC}">
                <c16:uniqueId val="{00000003-F05B-4F54-8AF0-C4E6F7217F39}"/>
              </c:ext>
            </c:extLst>
          </c:dPt>
          <c:dPt>
            <c:idx val="4"/>
            <c:invertIfNegative val="0"/>
            <c:bubble3D val="0"/>
            <c:extLst>
              <c:ext xmlns:c16="http://schemas.microsoft.com/office/drawing/2014/chart" uri="{C3380CC4-5D6E-409C-BE32-E72D297353CC}">
                <c16:uniqueId val="{00000004-F05B-4F54-8AF0-C4E6F7217F39}"/>
              </c:ext>
            </c:extLst>
          </c:dPt>
          <c:dLbls>
            <c:numFmt formatCode="#,##0.00_);[Red]\(#,##0.00\)" sourceLinked="0"/>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rgbClr val="3A4162"/>
                    </a:solidFill>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欧拉好猫</c:v>
                </c:pt>
                <c:pt idx="1">
                  <c:v>大众ID.4 Crozz</c:v>
                </c:pt>
                <c:pt idx="2">
                  <c:v>蓝山</c:v>
                </c:pt>
                <c:pt idx="3">
                  <c:v>大众ID.3</c:v>
                </c:pt>
                <c:pt idx="4">
                  <c:v>别克Velite 6</c:v>
                </c:pt>
              </c:strCache>
            </c:strRef>
          </c:cat>
          <c:val>
            <c:numRef>
              <c:f>Sheet1!$B$2:$B$6</c:f>
              <c:numCache>
                <c:formatCode>General</c:formatCode>
                <c:ptCount val="5"/>
                <c:pt idx="0">
                  <c:v>0.66349999999999998</c:v>
                </c:pt>
                <c:pt idx="1">
                  <c:v>0.37619999999999998</c:v>
                </c:pt>
                <c:pt idx="2">
                  <c:v>0.23530000000000001</c:v>
                </c:pt>
                <c:pt idx="3">
                  <c:v>0.17660000000000001</c:v>
                </c:pt>
                <c:pt idx="4">
                  <c:v>0.1754</c:v>
                </c:pt>
              </c:numCache>
            </c:numRef>
          </c:val>
          <c:extLst>
            <c:ext xmlns:c16="http://schemas.microsoft.com/office/drawing/2014/chart" uri="{C3380CC4-5D6E-409C-BE32-E72D297353CC}">
              <c16:uniqueId val="{00000005-F05B-4F54-8AF0-C4E6F7217F39}"/>
            </c:ext>
          </c:extLst>
        </c:ser>
        <c:dLbls>
          <c:showLegendKey val="0"/>
          <c:showVal val="1"/>
          <c:showCatName val="0"/>
          <c:showSerName val="0"/>
          <c:showPercent val="0"/>
          <c:showBubbleSize val="0"/>
        </c:dLbls>
        <c:gapWidth val="76"/>
        <c:axId val="1618604672"/>
        <c:axId val="1575845376"/>
      </c:barChart>
      <c:catAx>
        <c:axId val="1618604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575845376"/>
        <c:crosses val="autoZero"/>
        <c:auto val="1"/>
        <c:lblAlgn val="ctr"/>
        <c:lblOffset val="100"/>
        <c:noMultiLvlLbl val="0"/>
      </c:catAx>
      <c:valAx>
        <c:axId val="1575845376"/>
        <c:scaling>
          <c:orientation val="minMax"/>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61860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sz="800"/>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8884164601637799E-2"/>
          <c:y val="9.7661565490149704E-2"/>
          <c:w val="0.94510329753949995"/>
          <c:h val="0.66702949639357101"/>
        </c:manualLayout>
      </c:layout>
      <c:barChart>
        <c:barDir val="col"/>
        <c:grouping val="clustered"/>
        <c:varyColors val="0"/>
        <c:ser>
          <c:idx val="0"/>
          <c:order val="0"/>
          <c:tx>
            <c:strRef>
              <c:f>Sheet1!$B$1</c:f>
              <c:strCache>
                <c:ptCount val="1"/>
                <c:pt idx="0">
                  <c:v>新能源汽车</c:v>
                </c:pt>
              </c:strCache>
            </c:strRef>
          </c:tx>
          <c:spPr>
            <a:solidFill>
              <a:srgbClr val="5B9BD5">
                <a:lumMod val="40000"/>
                <a:lumOff val="60000"/>
              </a:srgbClr>
            </a:solidFill>
            <a:ln w="19050">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tx1">
                        <a:lumMod val="75000"/>
                        <a:lumOff val="25000"/>
                      </a:schemeClr>
                    </a:solidFill>
                    <a:latin typeface="Agency FB" panose="020B0503020202020204" pitchFamily="34" charset="0"/>
                    <a:ea typeface="微软雅黑" panose="020B0503020204020204" pitchFamily="34" charset="-122"/>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Sheet1!$A$20:$A$41</c:f>
              <c:strCache>
                <c:ptCount val="22"/>
                <c:pt idx="0">
                  <c:v>Sep.</c:v>
                </c:pt>
                <c:pt idx="1">
                  <c:v>Oct.</c:v>
                </c:pt>
                <c:pt idx="2">
                  <c:v>Nov.</c:v>
                </c:pt>
                <c:pt idx="3">
                  <c:v>Dec.</c:v>
                </c:pt>
                <c:pt idx="4">
                  <c:v>Jan.-Feb.</c:v>
                </c:pt>
                <c:pt idx="5">
                  <c:v>Mar.</c:v>
                </c:pt>
                <c:pt idx="6">
                  <c:v>Apr.</c:v>
                </c:pt>
                <c:pt idx="7">
                  <c:v>May.</c:v>
                </c:pt>
                <c:pt idx="8">
                  <c:v>Jun.</c:v>
                </c:pt>
                <c:pt idx="9">
                  <c:v>Jul.</c:v>
                </c:pt>
                <c:pt idx="10">
                  <c:v>Aug.</c:v>
                </c:pt>
                <c:pt idx="11">
                  <c:v>Sep.</c:v>
                </c:pt>
                <c:pt idx="12">
                  <c:v>Oct.</c:v>
                </c:pt>
                <c:pt idx="13">
                  <c:v>Nov.</c:v>
                </c:pt>
                <c:pt idx="14">
                  <c:v>Dec.</c:v>
                </c:pt>
                <c:pt idx="15">
                  <c:v>Jan.-Feb.</c:v>
                </c:pt>
                <c:pt idx="16">
                  <c:v>Mar.</c:v>
                </c:pt>
                <c:pt idx="17">
                  <c:v>Apr.</c:v>
                </c:pt>
                <c:pt idx="18">
                  <c:v>May.</c:v>
                </c:pt>
                <c:pt idx="19">
                  <c:v>Jun.</c:v>
                </c:pt>
                <c:pt idx="20">
                  <c:v>Jul.</c:v>
                </c:pt>
                <c:pt idx="21">
                  <c:v>Aug.</c:v>
                </c:pt>
              </c:strCache>
            </c:strRef>
          </c:cat>
          <c:val>
            <c:numRef>
              <c:f>Sheet1!$B$20:$B$41</c:f>
              <c:numCache>
                <c:formatCode>0.0_ </c:formatCode>
                <c:ptCount val="22"/>
                <c:pt idx="0">
                  <c:v>36.200000000000003</c:v>
                </c:pt>
                <c:pt idx="1">
                  <c:v>40.799999999999997</c:v>
                </c:pt>
                <c:pt idx="2">
                  <c:v>47.7</c:v>
                </c:pt>
                <c:pt idx="3">
                  <c:v>52.3</c:v>
                </c:pt>
                <c:pt idx="4">
                  <c:v>80.900000000000006</c:v>
                </c:pt>
                <c:pt idx="5">
                  <c:v>51.8</c:v>
                </c:pt>
                <c:pt idx="6" formatCode="0.0">
                  <c:v>33</c:v>
                </c:pt>
                <c:pt idx="7" formatCode="0.0">
                  <c:v>50</c:v>
                </c:pt>
                <c:pt idx="8" formatCode="0.0">
                  <c:v>60.5</c:v>
                </c:pt>
                <c:pt idx="9" formatCode="0.0">
                  <c:v>61.9</c:v>
                </c:pt>
                <c:pt idx="10" formatCode="0.0">
                  <c:v>71.400000000000006</c:v>
                </c:pt>
                <c:pt idx="11" formatCode="0.0">
                  <c:v>75.8</c:v>
                </c:pt>
                <c:pt idx="12" formatCode="0.0">
                  <c:v>75.2</c:v>
                </c:pt>
                <c:pt idx="13" formatCode="0.0">
                  <c:v>75.599999999999994</c:v>
                </c:pt>
                <c:pt idx="14" formatCode="0.0">
                  <c:v>81</c:v>
                </c:pt>
                <c:pt idx="15" formatCode="0.0">
                  <c:v>97</c:v>
                </c:pt>
                <c:pt idx="16" formatCode="0.0">
                  <c:v>66.8</c:v>
                </c:pt>
                <c:pt idx="17" formatCode="0.0">
                  <c:v>58.6</c:v>
                </c:pt>
                <c:pt idx="18" formatCode="0.0">
                  <c:v>67.5</c:v>
                </c:pt>
                <c:pt idx="19" formatCode="0.0">
                  <c:v>74.900000000000006</c:v>
                </c:pt>
                <c:pt idx="20" formatCode="0.0">
                  <c:v>75.2</c:v>
                </c:pt>
                <c:pt idx="21" formatCode="0.0">
                  <c:v>80</c:v>
                </c:pt>
              </c:numCache>
            </c:numRef>
          </c:val>
          <c:extLst>
            <c:ext xmlns:c16="http://schemas.microsoft.com/office/drawing/2014/chart" uri="{C3380CC4-5D6E-409C-BE32-E72D297353CC}">
              <c16:uniqueId val="{00000000-C3B7-4609-B705-21876FA2CD3E}"/>
            </c:ext>
          </c:extLst>
        </c:ser>
        <c:dLbls>
          <c:showLegendKey val="0"/>
          <c:showVal val="0"/>
          <c:showCatName val="0"/>
          <c:showSerName val="0"/>
          <c:showPercent val="0"/>
          <c:showBubbleSize val="0"/>
        </c:dLbls>
        <c:gapWidth val="10"/>
        <c:axId val="1203680200"/>
        <c:axId val="1203679808"/>
      </c:barChart>
      <c:lineChart>
        <c:grouping val="stacked"/>
        <c:varyColors val="0"/>
        <c:ser>
          <c:idx val="1"/>
          <c:order val="1"/>
          <c:tx>
            <c:strRef>
              <c:f>Sheet1!$C$1</c:f>
              <c:strCache>
                <c:ptCount val="1"/>
                <c:pt idx="0">
                  <c:v>渗透率</c:v>
                </c:pt>
              </c:strCache>
            </c:strRef>
          </c:tx>
          <c:spPr>
            <a:ln w="28575" cap="rnd">
              <a:solidFill>
                <a:srgbClr val="C00000"/>
              </a:solidFill>
              <a:round/>
            </a:ln>
            <a:effectLst>
              <a:outerShdw blurRad="50800" dist="38100" dir="2700000" algn="tl" rotWithShape="0">
                <a:prstClr val="black">
                  <a:alpha val="40000"/>
                </a:prstClr>
              </a:outerShdw>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C3B7-4609-B705-21876FA2CD3E}"/>
                </c:ext>
              </c:extLst>
            </c:dLbl>
            <c:dLbl>
              <c:idx val="1"/>
              <c:delete val="1"/>
              <c:extLst>
                <c:ext xmlns:c15="http://schemas.microsoft.com/office/drawing/2012/chart" uri="{CE6537A1-D6FC-4f65-9D91-7224C49458BB}"/>
                <c:ext xmlns:c16="http://schemas.microsoft.com/office/drawing/2014/chart" uri="{C3380CC4-5D6E-409C-BE32-E72D297353CC}">
                  <c16:uniqueId val="{00000002-C3B7-4609-B705-21876FA2CD3E}"/>
                </c:ext>
              </c:extLst>
            </c:dLbl>
            <c:dLbl>
              <c:idx val="2"/>
              <c:delete val="1"/>
              <c:extLst>
                <c:ext xmlns:c15="http://schemas.microsoft.com/office/drawing/2012/chart" uri="{CE6537A1-D6FC-4f65-9D91-7224C49458BB}"/>
                <c:ext xmlns:c16="http://schemas.microsoft.com/office/drawing/2014/chart" uri="{C3380CC4-5D6E-409C-BE32-E72D297353CC}">
                  <c16:uniqueId val="{00000003-C3B7-4609-B705-21876FA2CD3E}"/>
                </c:ext>
              </c:extLst>
            </c:dLbl>
            <c:dLbl>
              <c:idx val="3"/>
              <c:delete val="1"/>
              <c:extLst>
                <c:ext xmlns:c15="http://schemas.microsoft.com/office/drawing/2012/chart" uri="{CE6537A1-D6FC-4f65-9D91-7224C49458BB}"/>
                <c:ext xmlns:c16="http://schemas.microsoft.com/office/drawing/2014/chart" uri="{C3380CC4-5D6E-409C-BE32-E72D297353CC}">
                  <c16:uniqueId val="{00000004-C3B7-4609-B705-21876FA2CD3E}"/>
                </c:ext>
              </c:extLst>
            </c:dLbl>
            <c:dLbl>
              <c:idx val="4"/>
              <c:delete val="1"/>
              <c:extLst>
                <c:ext xmlns:c15="http://schemas.microsoft.com/office/drawing/2012/chart" uri="{CE6537A1-D6FC-4f65-9D91-7224C49458BB}"/>
                <c:ext xmlns:c16="http://schemas.microsoft.com/office/drawing/2014/chart" uri="{C3380CC4-5D6E-409C-BE32-E72D297353CC}">
                  <c16:uniqueId val="{00000005-C3B7-4609-B705-21876FA2CD3E}"/>
                </c:ext>
              </c:extLst>
            </c:dLbl>
            <c:dLbl>
              <c:idx val="5"/>
              <c:delete val="1"/>
              <c:extLst>
                <c:ext xmlns:c15="http://schemas.microsoft.com/office/drawing/2012/chart" uri="{CE6537A1-D6FC-4f65-9D91-7224C49458BB}"/>
                <c:ext xmlns:c16="http://schemas.microsoft.com/office/drawing/2014/chart" uri="{C3380CC4-5D6E-409C-BE32-E72D297353CC}">
                  <c16:uniqueId val="{00000006-C3B7-4609-B705-21876FA2CD3E}"/>
                </c:ext>
              </c:extLst>
            </c:dLbl>
            <c:dLbl>
              <c:idx val="6"/>
              <c:delete val="1"/>
              <c:extLst>
                <c:ext xmlns:c15="http://schemas.microsoft.com/office/drawing/2012/chart" uri="{CE6537A1-D6FC-4f65-9D91-7224C49458BB}"/>
                <c:ext xmlns:c16="http://schemas.microsoft.com/office/drawing/2014/chart" uri="{C3380CC4-5D6E-409C-BE32-E72D297353CC}">
                  <c16:uniqueId val="{00000007-C3B7-4609-B705-21876FA2CD3E}"/>
                </c:ext>
              </c:extLst>
            </c:dLbl>
            <c:dLbl>
              <c:idx val="7"/>
              <c:delete val="1"/>
              <c:extLst>
                <c:ext xmlns:c15="http://schemas.microsoft.com/office/drawing/2012/chart" uri="{CE6537A1-D6FC-4f65-9D91-7224C49458BB}"/>
                <c:ext xmlns:c16="http://schemas.microsoft.com/office/drawing/2014/chart" uri="{C3380CC4-5D6E-409C-BE32-E72D297353CC}">
                  <c16:uniqueId val="{00000008-C3B7-4609-B705-21876FA2CD3E}"/>
                </c:ext>
              </c:extLst>
            </c:dLbl>
            <c:dLbl>
              <c:idx val="8"/>
              <c:delete val="1"/>
              <c:extLst>
                <c:ext xmlns:c15="http://schemas.microsoft.com/office/drawing/2012/chart" uri="{CE6537A1-D6FC-4f65-9D91-7224C49458BB}"/>
                <c:ext xmlns:c16="http://schemas.microsoft.com/office/drawing/2014/chart" uri="{C3380CC4-5D6E-409C-BE32-E72D297353CC}">
                  <c16:uniqueId val="{00000009-C3B7-4609-B705-21876FA2CD3E}"/>
                </c:ext>
              </c:extLst>
            </c:dLbl>
            <c:dLbl>
              <c:idx val="9"/>
              <c:delete val="1"/>
              <c:extLst>
                <c:ext xmlns:c15="http://schemas.microsoft.com/office/drawing/2012/chart" uri="{CE6537A1-D6FC-4f65-9D91-7224C49458BB}"/>
                <c:ext xmlns:c16="http://schemas.microsoft.com/office/drawing/2014/chart" uri="{C3380CC4-5D6E-409C-BE32-E72D297353CC}">
                  <c16:uniqueId val="{0000000A-C3B7-4609-B705-21876FA2CD3E}"/>
                </c:ext>
              </c:extLst>
            </c:dLbl>
            <c:dLbl>
              <c:idx val="10"/>
              <c:delete val="1"/>
              <c:extLst>
                <c:ext xmlns:c15="http://schemas.microsoft.com/office/drawing/2012/chart" uri="{CE6537A1-D6FC-4f65-9D91-7224C49458BB}"/>
                <c:ext xmlns:c16="http://schemas.microsoft.com/office/drawing/2014/chart" uri="{C3380CC4-5D6E-409C-BE32-E72D297353CC}">
                  <c16:uniqueId val="{0000000B-C3B7-4609-B705-21876FA2CD3E}"/>
                </c:ext>
              </c:extLst>
            </c:dLbl>
            <c:dLbl>
              <c:idx val="11"/>
              <c:delete val="1"/>
              <c:extLst>
                <c:ext xmlns:c15="http://schemas.microsoft.com/office/drawing/2012/chart" uri="{CE6537A1-D6FC-4f65-9D91-7224C49458BB}"/>
                <c:ext xmlns:c16="http://schemas.microsoft.com/office/drawing/2014/chart" uri="{C3380CC4-5D6E-409C-BE32-E72D297353CC}">
                  <c16:uniqueId val="{0000000C-C3B7-4609-B705-21876FA2CD3E}"/>
                </c:ext>
              </c:extLst>
            </c:dLbl>
            <c:dLbl>
              <c:idx val="12"/>
              <c:delete val="1"/>
              <c:extLst>
                <c:ext xmlns:c15="http://schemas.microsoft.com/office/drawing/2012/chart" uri="{CE6537A1-D6FC-4f65-9D91-7224C49458BB}"/>
                <c:ext xmlns:c16="http://schemas.microsoft.com/office/drawing/2014/chart" uri="{C3380CC4-5D6E-409C-BE32-E72D297353CC}">
                  <c16:uniqueId val="{0000000D-C3B7-4609-B705-21876FA2CD3E}"/>
                </c:ext>
              </c:extLst>
            </c:dLbl>
            <c:dLbl>
              <c:idx val="13"/>
              <c:delete val="1"/>
              <c:extLst>
                <c:ext xmlns:c15="http://schemas.microsoft.com/office/drawing/2012/chart" uri="{CE6537A1-D6FC-4f65-9D91-7224C49458BB}"/>
                <c:ext xmlns:c16="http://schemas.microsoft.com/office/drawing/2014/chart" uri="{C3380CC4-5D6E-409C-BE32-E72D297353CC}">
                  <c16:uniqueId val="{0000000E-C3B7-4609-B705-21876FA2CD3E}"/>
                </c:ext>
              </c:extLst>
            </c:dLbl>
            <c:dLbl>
              <c:idx val="14"/>
              <c:delete val="1"/>
              <c:extLst>
                <c:ext xmlns:c15="http://schemas.microsoft.com/office/drawing/2012/chart" uri="{CE6537A1-D6FC-4f65-9D91-7224C49458BB}"/>
                <c:ext xmlns:c16="http://schemas.microsoft.com/office/drawing/2014/chart" uri="{C3380CC4-5D6E-409C-BE32-E72D297353CC}">
                  <c16:uniqueId val="{0000000F-C3B7-4609-B705-21876FA2CD3E}"/>
                </c:ext>
              </c:extLst>
            </c:dLbl>
            <c:dLbl>
              <c:idx val="15"/>
              <c:delete val="1"/>
              <c:extLst>
                <c:ext xmlns:c15="http://schemas.microsoft.com/office/drawing/2012/chart" uri="{CE6537A1-D6FC-4f65-9D91-7224C49458BB}"/>
                <c:ext xmlns:c16="http://schemas.microsoft.com/office/drawing/2014/chart" uri="{C3380CC4-5D6E-409C-BE32-E72D297353CC}">
                  <c16:uniqueId val="{00000010-C3B7-4609-B705-21876FA2CD3E}"/>
                </c:ext>
              </c:extLst>
            </c:dLbl>
            <c:dLbl>
              <c:idx val="16"/>
              <c:delete val="1"/>
              <c:extLst>
                <c:ext xmlns:c15="http://schemas.microsoft.com/office/drawing/2012/chart" uri="{CE6537A1-D6FC-4f65-9D91-7224C49458BB}"/>
                <c:ext xmlns:c16="http://schemas.microsoft.com/office/drawing/2014/chart" uri="{C3380CC4-5D6E-409C-BE32-E72D297353CC}">
                  <c16:uniqueId val="{00000011-C3B7-4609-B705-21876FA2CD3E}"/>
                </c:ext>
              </c:extLst>
            </c:dLbl>
            <c:dLbl>
              <c:idx val="17"/>
              <c:delete val="1"/>
              <c:extLst>
                <c:ext xmlns:c15="http://schemas.microsoft.com/office/drawing/2012/chart" uri="{CE6537A1-D6FC-4f65-9D91-7224C49458BB}"/>
                <c:ext xmlns:c16="http://schemas.microsoft.com/office/drawing/2014/chart" uri="{C3380CC4-5D6E-409C-BE32-E72D297353CC}">
                  <c16:uniqueId val="{00000012-C3B7-4609-B705-21876FA2CD3E}"/>
                </c:ext>
              </c:extLst>
            </c:dLbl>
            <c:dLbl>
              <c:idx val="18"/>
              <c:delete val="1"/>
              <c:extLst>
                <c:ext xmlns:c15="http://schemas.microsoft.com/office/drawing/2012/chart" uri="{CE6537A1-D6FC-4f65-9D91-7224C49458BB}"/>
                <c:ext xmlns:c16="http://schemas.microsoft.com/office/drawing/2014/chart" uri="{C3380CC4-5D6E-409C-BE32-E72D297353CC}">
                  <c16:uniqueId val="{00000013-C3B7-4609-B705-21876FA2CD3E}"/>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lang="zh-CN" sz="1000" b="1" i="0" u="sng" strike="noStrike" kern="1200" baseline="0">
                    <a:solidFill>
                      <a:srgbClr val="C00000"/>
                    </a:solidFill>
                    <a:latin typeface="Agency FB" panose="020B0503020202020204" pitchFamily="34" charset="0"/>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Sheet1!$A$20:$A$41</c:f>
              <c:strCache>
                <c:ptCount val="22"/>
                <c:pt idx="0">
                  <c:v>Sep.</c:v>
                </c:pt>
                <c:pt idx="1">
                  <c:v>Oct.</c:v>
                </c:pt>
                <c:pt idx="2">
                  <c:v>Nov.</c:v>
                </c:pt>
                <c:pt idx="3">
                  <c:v>Dec.</c:v>
                </c:pt>
                <c:pt idx="4">
                  <c:v>Jan.-Feb.</c:v>
                </c:pt>
                <c:pt idx="5">
                  <c:v>Mar.</c:v>
                </c:pt>
                <c:pt idx="6">
                  <c:v>Apr.</c:v>
                </c:pt>
                <c:pt idx="7">
                  <c:v>May.</c:v>
                </c:pt>
                <c:pt idx="8">
                  <c:v>Jun.</c:v>
                </c:pt>
                <c:pt idx="9">
                  <c:v>Jul.</c:v>
                </c:pt>
                <c:pt idx="10">
                  <c:v>Aug.</c:v>
                </c:pt>
                <c:pt idx="11">
                  <c:v>Sep.</c:v>
                </c:pt>
                <c:pt idx="12">
                  <c:v>Oct.</c:v>
                </c:pt>
                <c:pt idx="13">
                  <c:v>Nov.</c:v>
                </c:pt>
                <c:pt idx="14">
                  <c:v>Dec.</c:v>
                </c:pt>
                <c:pt idx="15">
                  <c:v>Jan.-Feb.</c:v>
                </c:pt>
                <c:pt idx="16">
                  <c:v>Mar.</c:v>
                </c:pt>
                <c:pt idx="17">
                  <c:v>Apr.</c:v>
                </c:pt>
                <c:pt idx="18">
                  <c:v>May.</c:v>
                </c:pt>
                <c:pt idx="19">
                  <c:v>Jun.</c:v>
                </c:pt>
                <c:pt idx="20">
                  <c:v>Jul.</c:v>
                </c:pt>
                <c:pt idx="21">
                  <c:v>Aug.</c:v>
                </c:pt>
              </c:strCache>
            </c:strRef>
          </c:cat>
          <c:val>
            <c:numRef>
              <c:f>Sheet1!$C$20:$C$41</c:f>
              <c:numCache>
                <c:formatCode>0.0%</c:formatCode>
                <c:ptCount val="22"/>
                <c:pt idx="0">
                  <c:v>0.16557654484745901</c:v>
                </c:pt>
                <c:pt idx="1">
                  <c:v>0.17409857051418801</c:v>
                </c:pt>
                <c:pt idx="2">
                  <c:v>0.178451178451178</c:v>
                </c:pt>
                <c:pt idx="3">
                  <c:v>0.17633175994605499</c:v>
                </c:pt>
                <c:pt idx="4">
                  <c:v>0.189639006094702</c:v>
                </c:pt>
                <c:pt idx="5">
                  <c:v>0.217026981732864</c:v>
                </c:pt>
                <c:pt idx="6">
                  <c:v>0.25741029641185598</c:v>
                </c:pt>
                <c:pt idx="7">
                  <c:v>0.25087807325639699</c:v>
                </c:pt>
                <c:pt idx="8">
                  <c:v>0.23480555771171299</c:v>
                </c:pt>
                <c:pt idx="9">
                  <c:v>0.25321115928986299</c:v>
                </c:pt>
                <c:pt idx="10">
                  <c:v>0.29431162407254702</c:v>
                </c:pt>
                <c:pt idx="11">
                  <c:v>0.27500000000000002</c:v>
                </c:pt>
                <c:pt idx="12">
                  <c:v>0.29399999999999998</c:v>
                </c:pt>
                <c:pt idx="13">
                  <c:v>0.312</c:v>
                </c:pt>
                <c:pt idx="14">
                  <c:v>0.32600000000000001</c:v>
                </c:pt>
                <c:pt idx="15">
                  <c:v>0.26600000000000001</c:v>
                </c:pt>
                <c:pt idx="16">
                  <c:v>0.25600000000000001</c:v>
                </c:pt>
                <c:pt idx="17">
                  <c:v>0.28999999999999998</c:v>
                </c:pt>
                <c:pt idx="18">
                  <c:v>0.2925877763328999</c:v>
                </c:pt>
                <c:pt idx="19">
                  <c:v>0.29212168486739476</c:v>
                </c:pt>
                <c:pt idx="20">
                  <c:v>0.32358003442340794</c:v>
                </c:pt>
                <c:pt idx="21">
                  <c:v>0.31834460803820136</c:v>
                </c:pt>
              </c:numCache>
            </c:numRef>
          </c:val>
          <c:smooth val="0"/>
          <c:extLst>
            <c:ext xmlns:c16="http://schemas.microsoft.com/office/drawing/2014/chart" uri="{C3380CC4-5D6E-409C-BE32-E72D297353CC}">
              <c16:uniqueId val="{00000014-C3B7-4609-B705-21876FA2CD3E}"/>
            </c:ext>
          </c:extLst>
        </c:ser>
        <c:dLbls>
          <c:showLegendKey val="0"/>
          <c:showVal val="0"/>
          <c:showCatName val="0"/>
          <c:showSerName val="0"/>
          <c:showPercent val="0"/>
          <c:showBubbleSize val="0"/>
        </c:dLbls>
        <c:marker val="1"/>
        <c:smooth val="0"/>
        <c:axId val="1177513568"/>
        <c:axId val="1177494432"/>
      </c:lineChart>
      <c:catAx>
        <c:axId val="1203680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6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79808"/>
        <c:crosses val="autoZero"/>
        <c:auto val="1"/>
        <c:lblAlgn val="ctr"/>
        <c:lblOffset val="100"/>
        <c:noMultiLvlLbl val="0"/>
      </c:catAx>
      <c:valAx>
        <c:axId val="1203679808"/>
        <c:scaling>
          <c:orientation val="minMax"/>
          <c:max val="80"/>
        </c:scaling>
        <c:delete val="0"/>
        <c:axPos val="l"/>
        <c:numFmt formatCode="0.0_ " sourceLinked="1"/>
        <c:majorTickMark val="out"/>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80200"/>
        <c:crosses val="autoZero"/>
        <c:crossBetween val="between"/>
      </c:valAx>
      <c:catAx>
        <c:axId val="1177513568"/>
        <c:scaling>
          <c:orientation val="minMax"/>
        </c:scaling>
        <c:delete val="1"/>
        <c:axPos val="b"/>
        <c:numFmt formatCode="General" sourceLinked="1"/>
        <c:majorTickMark val="out"/>
        <c:minorTickMark val="none"/>
        <c:tickLblPos val="nextTo"/>
        <c:crossAx val="1177494432"/>
        <c:crosses val="autoZero"/>
        <c:auto val="1"/>
        <c:lblAlgn val="ctr"/>
        <c:lblOffset val="100"/>
        <c:noMultiLvlLbl val="0"/>
      </c:catAx>
      <c:valAx>
        <c:axId val="1177494432"/>
        <c:scaling>
          <c:orientation val="minMax"/>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177513568"/>
        <c:crosses val="max"/>
        <c:crossBetween val="between"/>
      </c:valAx>
      <c:spPr>
        <a:noFill/>
        <a:ln>
          <a:noFill/>
        </a:ln>
        <a:effectLst/>
      </c:spPr>
    </c:plotArea>
    <c:legend>
      <c:legendPos val="b"/>
      <c:layout>
        <c:manualLayout>
          <c:xMode val="edge"/>
          <c:yMode val="edge"/>
          <c:x val="8.9965936553306793E-3"/>
          <c:y val="5.94609545317063E-2"/>
          <c:w val="0.30261914272447599"/>
          <c:h val="0.128728167845401"/>
        </c:manualLayout>
      </c:layout>
      <c:overlay val="0"/>
      <c:spPr>
        <a:noFill/>
        <a:ln>
          <a:noFill/>
        </a:ln>
        <a:effectLst/>
      </c:spPr>
      <c:txPr>
        <a:bodyPr rot="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lang="zh-CN" sz="1000">
          <a:solidFill>
            <a:schemeClr val="tx1"/>
          </a:solidFill>
          <a:latin typeface="微软雅黑" panose="020B0503020204020204" pitchFamily="34" charset="-122"/>
          <a:ea typeface="微软雅黑" panose="020B0503020204020204" pitchFamily="34" charset="-122"/>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044795935998198E-2"/>
          <c:y val="0.154626208473198"/>
          <c:w val="0.93269788730882697"/>
          <c:h val="0.62717696233508002"/>
        </c:manualLayout>
      </c:layout>
      <c:barChart>
        <c:barDir val="col"/>
        <c:grouping val="clustered"/>
        <c:varyColors val="0"/>
        <c:ser>
          <c:idx val="1"/>
          <c:order val="0"/>
          <c:tx>
            <c:strRef>
              <c:f>Sheet1!$C$1</c:f>
              <c:strCache>
                <c:ptCount val="1"/>
                <c:pt idx="0">
                  <c:v>月同比</c:v>
                </c:pt>
              </c:strCache>
            </c:strRef>
          </c:tx>
          <c:spPr>
            <a:solidFill>
              <a:schemeClr val="accent2">
                <a:lumMod val="60000"/>
                <a:lumOff val="40000"/>
              </a:schemeClr>
            </a:solidFill>
            <a:ln>
              <a:noFill/>
            </a:ln>
            <a:effectLst/>
          </c:spPr>
          <c:invertIfNegative val="0"/>
          <c:dPt>
            <c:idx val="0"/>
            <c:invertIfNegative val="0"/>
            <c:bubble3D val="0"/>
            <c:spPr>
              <a:solidFill>
                <a:srgbClr val="4F81BD"/>
              </a:solidFill>
              <a:ln>
                <a:noFill/>
              </a:ln>
              <a:effectLst/>
            </c:spPr>
            <c:extLst>
              <c:ext xmlns:c16="http://schemas.microsoft.com/office/drawing/2014/chart" uri="{C3380CC4-5D6E-409C-BE32-E72D297353CC}">
                <c16:uniqueId val="{00000001-5338-4FDB-BEA7-FD1D2065C109}"/>
              </c:ext>
            </c:extLst>
          </c:dPt>
          <c:dPt>
            <c:idx val="1"/>
            <c:invertIfNegative val="0"/>
            <c:bubble3D val="0"/>
            <c:spPr>
              <a:solidFill>
                <a:srgbClr val="4BACC6"/>
              </a:solidFill>
              <a:ln>
                <a:noFill/>
              </a:ln>
              <a:effectLst/>
            </c:spPr>
            <c:extLst>
              <c:ext xmlns:c16="http://schemas.microsoft.com/office/drawing/2014/chart" uri="{C3380CC4-5D6E-409C-BE32-E72D297353CC}">
                <c16:uniqueId val="{00000003-5338-4FDB-BEA7-FD1D2065C109}"/>
              </c:ext>
            </c:extLst>
          </c:dPt>
          <c:dPt>
            <c:idx val="2"/>
            <c:invertIfNegative val="0"/>
            <c:bubble3D val="0"/>
            <c:spPr>
              <a:solidFill>
                <a:srgbClr val="9BBB59"/>
              </a:solidFill>
              <a:ln>
                <a:noFill/>
              </a:ln>
              <a:effectLst/>
            </c:spPr>
            <c:extLst>
              <c:ext xmlns:c16="http://schemas.microsoft.com/office/drawing/2014/chart" uri="{C3380CC4-5D6E-409C-BE32-E72D297353CC}">
                <c16:uniqueId val="{00000005-5338-4FDB-BEA7-FD1D2065C109}"/>
              </c:ext>
            </c:extLst>
          </c:dPt>
          <c:dPt>
            <c:idx val="3"/>
            <c:invertIfNegative val="0"/>
            <c:bubble3D val="0"/>
            <c:spPr>
              <a:solidFill>
                <a:srgbClr val="2C4D75"/>
              </a:solidFill>
              <a:ln>
                <a:noFill/>
              </a:ln>
              <a:effectLst/>
            </c:spPr>
            <c:extLst>
              <c:ext xmlns:c16="http://schemas.microsoft.com/office/drawing/2014/chart" uri="{C3380CC4-5D6E-409C-BE32-E72D297353CC}">
                <c16:uniqueId val="{00000007-5338-4FDB-BEA7-FD1D2065C109}"/>
              </c:ext>
            </c:extLst>
          </c:dPt>
          <c:dPt>
            <c:idx val="4"/>
            <c:invertIfNegative val="0"/>
            <c:bubble3D val="0"/>
            <c:spPr>
              <a:solidFill>
                <a:srgbClr val="FFC000"/>
              </a:solidFill>
              <a:ln>
                <a:noFill/>
              </a:ln>
              <a:effectLst/>
            </c:spPr>
            <c:extLst>
              <c:ext xmlns:c16="http://schemas.microsoft.com/office/drawing/2014/chart" uri="{C3380CC4-5D6E-409C-BE32-E72D297353CC}">
                <c16:uniqueId val="{00000009-5338-4FDB-BEA7-FD1D2065C109}"/>
              </c:ext>
            </c:extLst>
          </c:dPt>
          <c:dLbls>
            <c:dLbl>
              <c:idx val="4"/>
              <c:layout>
                <c:manualLayout>
                  <c:x val="3.6095768041204883E-3"/>
                  <c:y val="8.945317845556935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338-4FDB-BEA7-FD1D2065C109}"/>
                </c:ext>
              </c:extLst>
            </c:dLbl>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chemeClr val="tx1">
                        <a:lumMod val="65000"/>
                        <a:lumOff val="35000"/>
                      </a:schemeClr>
                    </a:solidFill>
                    <a:effectLst/>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c:v>
                </c:pt>
                <c:pt idx="1">
                  <c:v>SUV</c:v>
                </c:pt>
                <c:pt idx="2">
                  <c:v>MPV</c:v>
                </c:pt>
                <c:pt idx="3">
                  <c:v>TRUCK</c:v>
                </c:pt>
                <c:pt idx="4">
                  <c:v>BUS</c:v>
                </c:pt>
              </c:strCache>
            </c:strRef>
          </c:cat>
          <c:val>
            <c:numRef>
              <c:f>Sheet1!$C$2:$C$6</c:f>
              <c:numCache>
                <c:formatCode>0.0%</c:formatCode>
                <c:ptCount val="5"/>
                <c:pt idx="0">
                  <c:v>0.21299999999999999</c:v>
                </c:pt>
                <c:pt idx="1">
                  <c:v>0.65200000000000002</c:v>
                </c:pt>
                <c:pt idx="2">
                  <c:v>1.405</c:v>
                </c:pt>
                <c:pt idx="3">
                  <c:v>0.71699999999999997</c:v>
                </c:pt>
                <c:pt idx="4">
                  <c:v>0.106</c:v>
                </c:pt>
              </c:numCache>
            </c:numRef>
          </c:val>
          <c:extLst>
            <c:ext xmlns:c16="http://schemas.microsoft.com/office/drawing/2014/chart" uri="{C3380CC4-5D6E-409C-BE32-E72D297353CC}">
              <c16:uniqueId val="{0000000A-5338-4FDB-BEA7-FD1D2065C109}"/>
            </c:ext>
          </c:extLst>
        </c:ser>
        <c:dLbls>
          <c:showLegendKey val="0"/>
          <c:showVal val="0"/>
          <c:showCatName val="0"/>
          <c:showSerName val="0"/>
          <c:showPercent val="0"/>
          <c:showBubbleSize val="0"/>
        </c:dLbls>
        <c:gapWidth val="40"/>
        <c:axId val="1147260800"/>
        <c:axId val="1147266624"/>
      </c:barChart>
      <c:catAx>
        <c:axId val="114726080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tx1"/>
                </a:solidFill>
                <a:latin typeface="+mn-lt"/>
                <a:ea typeface="+mn-ea"/>
                <a:cs typeface="+mn-cs"/>
              </a:defRPr>
            </a:pPr>
            <a:endParaRPr lang="zh-CN"/>
          </a:p>
        </c:txPr>
        <c:crossAx val="1147266624"/>
        <c:crosses val="autoZero"/>
        <c:auto val="1"/>
        <c:lblAlgn val="ctr"/>
        <c:lblOffset val="100"/>
        <c:noMultiLvlLbl val="0"/>
      </c:catAx>
      <c:valAx>
        <c:axId val="1147266624"/>
        <c:scaling>
          <c:orientation val="minMax"/>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lang="zh-CN" sz="1100" b="0" i="0" u="none" strike="noStrike" kern="1200" baseline="0">
                <a:solidFill>
                  <a:schemeClr val="tx1"/>
                </a:solidFill>
                <a:latin typeface="+mn-lt"/>
                <a:ea typeface="+mn-ea"/>
                <a:cs typeface="+mn-cs"/>
              </a:defRPr>
            </a:pPr>
            <a:endParaRPr lang="zh-CN"/>
          </a:p>
        </c:txPr>
        <c:crossAx val="1147260800"/>
        <c:crosses val="autoZero"/>
        <c:crossBetween val="between"/>
      </c:valAx>
      <c:spPr>
        <a:noFill/>
        <a:ln>
          <a:noFill/>
        </a:ln>
        <a:effectLst/>
      </c:spPr>
    </c:plotArea>
    <c:plotVisOnly val="1"/>
    <c:dispBlanksAs val="gap"/>
    <c:showDLblsOverMax val="0"/>
  </c:chart>
  <c:spPr>
    <a:noFill/>
    <a:ln>
      <a:noFill/>
    </a:ln>
    <a:effectLst/>
  </c:spPr>
  <c:txPr>
    <a:bodyPr/>
    <a:lstStyle/>
    <a:p>
      <a:pPr>
        <a:defRPr lang="zh-CN" sz="1100">
          <a:solidFill>
            <a:schemeClr val="tx1"/>
          </a:solidFill>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
          <c:y val="5.3635379771743402E-2"/>
          <c:w val="0.98155678131511503"/>
          <c:h val="0.75387519677292403"/>
        </c:manualLayout>
      </c:layout>
      <c:barChart>
        <c:barDir val="col"/>
        <c:grouping val="clustered"/>
        <c:varyColors val="0"/>
        <c:ser>
          <c:idx val="0"/>
          <c:order val="0"/>
          <c:tx>
            <c:strRef>
              <c:f>Sheet1!$B$1</c:f>
              <c:strCache>
                <c:ptCount val="1"/>
                <c:pt idx="0">
                  <c:v>单车平均装机量</c:v>
                </c:pt>
              </c:strCache>
            </c:strRef>
          </c:tx>
          <c:spPr>
            <a:solidFill>
              <a:srgbClr val="2D809A"/>
            </a:solidFill>
            <a:ln>
              <a:noFill/>
            </a:ln>
            <a:effectLst/>
          </c:spPr>
          <c:invertIfNegative val="0"/>
          <c:dPt>
            <c:idx val="4"/>
            <c:invertIfNegative val="0"/>
            <c:bubble3D val="0"/>
            <c:extLst>
              <c:ext xmlns:c16="http://schemas.microsoft.com/office/drawing/2014/chart" uri="{C3380CC4-5D6E-409C-BE32-E72D297353CC}">
                <c16:uniqueId val="{00000000-8ED4-4DD8-B7E4-2EC6B5CF333A}"/>
              </c:ext>
            </c:extLst>
          </c:dPt>
          <c:dPt>
            <c:idx val="5"/>
            <c:invertIfNegative val="0"/>
            <c:bubble3D val="0"/>
            <c:extLst>
              <c:ext xmlns:c16="http://schemas.microsoft.com/office/drawing/2014/chart" uri="{C3380CC4-5D6E-409C-BE32-E72D297353CC}">
                <c16:uniqueId val="{00000001-8ED4-4DD8-B7E4-2EC6B5CF333A}"/>
              </c:ext>
            </c:extLst>
          </c:dPt>
          <c:dPt>
            <c:idx val="6"/>
            <c:invertIfNegative val="0"/>
            <c:bubble3D val="0"/>
            <c:extLst>
              <c:ext xmlns:c16="http://schemas.microsoft.com/office/drawing/2014/chart" uri="{C3380CC4-5D6E-409C-BE32-E72D297353CC}">
                <c16:uniqueId val="{00000002-8ED4-4DD8-B7E4-2EC6B5CF333A}"/>
              </c:ext>
            </c:extLst>
          </c:dPt>
          <c:dLbls>
            <c:spPr>
              <a:noFill/>
              <a:ln>
                <a:noFill/>
              </a:ln>
              <a:effectLst/>
            </c:spPr>
            <c:txPr>
              <a:bodyPr rot="0" spcFirstLastPara="1" vertOverflow="ellipsis" vert="horz" wrap="square" lIns="38100" tIns="19050" rIns="38100" bIns="19050" anchor="ctr" anchorCtr="1">
                <a:spAutoFit/>
              </a:bodyPr>
              <a:lstStyle/>
              <a:p>
                <a:pPr>
                  <a:defRPr lang="zh-CN" sz="900" b="1" i="0" u="none" strike="noStrike" kern="1200" baseline="0">
                    <a:solidFill>
                      <a:schemeClr val="bg1"/>
                    </a:solidFill>
                    <a:latin typeface="+mn-ea"/>
                    <a:ea typeface="+mn-ea"/>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3">
                  <c:v>2020</c:v>
                </c:pt>
                <c:pt idx="4">
                  <c:v>2021</c:v>
                </c:pt>
                <c:pt idx="5">
                  <c:v>2022</c:v>
                </c:pt>
                <c:pt idx="6">
                  <c:v>2023.1-8</c:v>
                </c:pt>
              </c:strCache>
            </c:strRef>
          </c:cat>
          <c:val>
            <c:numRef>
              <c:f>Sheet1!$B$2:$B$8</c:f>
              <c:numCache>
                <c:formatCode>General</c:formatCode>
                <c:ptCount val="7"/>
                <c:pt idx="3" formatCode="0.0_ ">
                  <c:v>49.625820586374893</c:v>
                </c:pt>
                <c:pt idx="4" formatCode="0.0_ ">
                  <c:v>45.951563665792833</c:v>
                </c:pt>
                <c:pt idx="5" formatCode="0.0_ ">
                  <c:v>47.2</c:v>
                </c:pt>
                <c:pt idx="6" formatCode="0.0">
                  <c:v>47.4</c:v>
                </c:pt>
              </c:numCache>
            </c:numRef>
          </c:val>
          <c:extLst>
            <c:ext xmlns:c16="http://schemas.microsoft.com/office/drawing/2014/chart" uri="{C3380CC4-5D6E-409C-BE32-E72D297353CC}">
              <c16:uniqueId val="{00000003-8ED4-4DD8-B7E4-2EC6B5CF333A}"/>
            </c:ext>
          </c:extLst>
        </c:ser>
        <c:dLbls>
          <c:showLegendKey val="0"/>
          <c:showVal val="0"/>
          <c:showCatName val="0"/>
          <c:showSerName val="0"/>
          <c:showPercent val="0"/>
          <c:showBubbleSize val="0"/>
        </c:dLbls>
        <c:gapWidth val="60"/>
        <c:axId val="1203680200"/>
        <c:axId val="1203679808"/>
      </c:barChart>
      <c:lineChart>
        <c:grouping val="standard"/>
        <c:varyColors val="0"/>
        <c:ser>
          <c:idx val="1"/>
          <c:order val="1"/>
          <c:tx>
            <c:strRef>
              <c:f>Sheet1!$C$1</c:f>
              <c:strCache>
                <c:ptCount val="1"/>
                <c:pt idx="0">
                  <c:v>同比</c:v>
                </c:pt>
              </c:strCache>
            </c:strRef>
          </c:tx>
          <c:spPr>
            <a:ln w="28575" cap="rnd">
              <a:solidFill>
                <a:srgbClr val="C00000"/>
              </a:solidFill>
              <a:round/>
            </a:ln>
            <a:effectLst>
              <a:outerShdw blurRad="50800" dist="38100" dir="2700000" algn="tl" rotWithShape="0">
                <a:prstClr val="black">
                  <a:alpha val="40000"/>
                </a:prstClr>
              </a:outerShdw>
            </a:effectLst>
          </c:spPr>
          <c:marker>
            <c:symbol val="circle"/>
            <c:size val="5"/>
            <c:spPr>
              <a:solidFill>
                <a:schemeClr val="bg1">
                  <a:lumMod val="95000"/>
                </a:schemeClr>
              </a:solidFill>
              <a:ln w="9525">
                <a:solidFill>
                  <a:srgbClr val="C00000"/>
                </a:solidFill>
              </a:ln>
              <a:effectLst>
                <a:outerShdw blurRad="50800" dist="38100" dir="2700000" algn="tl" rotWithShape="0">
                  <a:prstClr val="black">
                    <a:alpha val="40000"/>
                  </a:prstClr>
                </a:outerShdw>
              </a:effectLst>
            </c:spPr>
          </c:marker>
          <c:dLbls>
            <c:spPr>
              <a:no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rgbClr val="C00000"/>
                    </a:solidFill>
                    <a:effectLst>
                      <a:outerShdw blurRad="38100" dist="38100" dir="2700000" algn="tl">
                        <a:srgbClr val="000000">
                          <a:alpha val="43137"/>
                        </a:srgbClr>
                      </a:outerShdw>
                    </a:effectLst>
                    <a:latin typeface="Agency FB" panose="020B0503020202020204" pitchFamily="34" charset="0"/>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3">
                  <c:v>2020</c:v>
                </c:pt>
                <c:pt idx="4">
                  <c:v>2021</c:v>
                </c:pt>
                <c:pt idx="5">
                  <c:v>2022</c:v>
                </c:pt>
                <c:pt idx="6">
                  <c:v>2023.1-8</c:v>
                </c:pt>
              </c:strCache>
            </c:strRef>
          </c:cat>
          <c:val>
            <c:numRef>
              <c:f>Sheet1!$C$2:$C$8</c:f>
              <c:numCache>
                <c:formatCode>General</c:formatCode>
                <c:ptCount val="7"/>
                <c:pt idx="3" formatCode="0.0%">
                  <c:v>-6.5185653348647121E-2</c:v>
                </c:pt>
                <c:pt idx="4" formatCode="0.0%">
                  <c:v>-7.4039217430912463E-2</c:v>
                </c:pt>
                <c:pt idx="5" formatCode="0.0%">
                  <c:v>2.386117136659438E-2</c:v>
                </c:pt>
                <c:pt idx="6" formatCode="0.0%">
                  <c:v>0.03</c:v>
                </c:pt>
              </c:numCache>
            </c:numRef>
          </c:val>
          <c:smooth val="0"/>
          <c:extLst>
            <c:ext xmlns:c16="http://schemas.microsoft.com/office/drawing/2014/chart" uri="{C3380CC4-5D6E-409C-BE32-E72D297353CC}">
              <c16:uniqueId val="{00000004-8ED4-4DD8-B7E4-2EC6B5CF333A}"/>
            </c:ext>
          </c:extLst>
        </c:ser>
        <c:dLbls>
          <c:showLegendKey val="0"/>
          <c:showVal val="0"/>
          <c:showCatName val="0"/>
          <c:showSerName val="0"/>
          <c:showPercent val="0"/>
          <c:showBubbleSize val="0"/>
        </c:dLbls>
        <c:marker val="1"/>
        <c:smooth val="0"/>
        <c:axId val="1342005712"/>
        <c:axId val="1342009320"/>
      </c:lineChart>
      <c:catAx>
        <c:axId val="1203680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79808"/>
        <c:crosses val="autoZero"/>
        <c:auto val="1"/>
        <c:lblAlgn val="ctr"/>
        <c:lblOffset val="100"/>
        <c:noMultiLvlLbl val="0"/>
      </c:catAx>
      <c:valAx>
        <c:axId val="1203679808"/>
        <c:scaling>
          <c:orientation val="minMax"/>
          <c:min val="0"/>
        </c:scaling>
        <c:delete val="0"/>
        <c:axPos val="l"/>
        <c:numFmt formatCode="#,##0_);[Red]\(#,##0\)" sourceLinked="0"/>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80200"/>
        <c:crosses val="autoZero"/>
        <c:crossBetween val="between"/>
      </c:valAx>
      <c:catAx>
        <c:axId val="1342005712"/>
        <c:scaling>
          <c:orientation val="minMax"/>
        </c:scaling>
        <c:delete val="1"/>
        <c:axPos val="b"/>
        <c:numFmt formatCode="General" sourceLinked="1"/>
        <c:majorTickMark val="out"/>
        <c:minorTickMark val="none"/>
        <c:tickLblPos val="nextTo"/>
        <c:crossAx val="1342009320"/>
        <c:crosses val="autoZero"/>
        <c:auto val="1"/>
        <c:lblAlgn val="ctr"/>
        <c:lblOffset val="100"/>
        <c:noMultiLvlLbl val="0"/>
      </c:catAx>
      <c:valAx>
        <c:axId val="1342009320"/>
        <c:scaling>
          <c:orientation val="minMax"/>
          <c:min val="-0.1"/>
        </c:scaling>
        <c:delete val="0"/>
        <c:axPos val="r"/>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342005712"/>
        <c:crosses val="max"/>
        <c:crossBetween val="between"/>
      </c:valAx>
      <c:spPr>
        <a:noFill/>
        <a:ln>
          <a:noFill/>
        </a:ln>
        <a:effectLst/>
      </c:spPr>
    </c:plotArea>
    <c:legend>
      <c:legendPos val="b"/>
      <c:layout>
        <c:manualLayout>
          <c:xMode val="edge"/>
          <c:yMode val="edge"/>
          <c:x val="4.9290788562230903E-2"/>
          <c:y val="0.54818046536796505"/>
          <c:w val="0.310938271169935"/>
          <c:h val="0.219813803620622"/>
        </c:manualLayout>
      </c:layout>
      <c:overlay val="0"/>
      <c:spPr>
        <a:noFill/>
        <a:ln>
          <a:noFill/>
        </a:ln>
        <a:effectLst/>
      </c:spPr>
      <c:txPr>
        <a:bodyPr rot="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lang="zh-CN" sz="1000">
          <a:solidFill>
            <a:schemeClr val="tx1"/>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
          <c:y val="5.3635379771743402E-2"/>
          <c:w val="0.98155678131511503"/>
          <c:h val="0.83569537708200603"/>
        </c:manualLayout>
      </c:layout>
      <c:barChart>
        <c:barDir val="col"/>
        <c:grouping val="clustered"/>
        <c:varyColors val="0"/>
        <c:ser>
          <c:idx val="0"/>
          <c:order val="0"/>
          <c:tx>
            <c:strRef>
              <c:f>Sheet1!$B$1</c:f>
              <c:strCache>
                <c:ptCount val="1"/>
                <c:pt idx="0">
                  <c:v>总装机量</c:v>
                </c:pt>
              </c:strCache>
            </c:strRef>
          </c:tx>
          <c:spPr>
            <a:solidFill>
              <a:srgbClr val="2D809A"/>
            </a:solidFill>
            <a:ln>
              <a:noFill/>
            </a:ln>
            <a:effectLst/>
          </c:spPr>
          <c:invertIfNegative val="0"/>
          <c:dLbls>
            <c:dLbl>
              <c:idx val="4"/>
              <c:layout>
                <c:manualLayout>
                  <c:x val="-2.8613134870826419E-3"/>
                  <c:y val="0.14227293714134939"/>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FF4-4AB4-8900-C3E760B99333}"/>
                </c:ext>
              </c:extLst>
            </c:dLbl>
            <c:spPr>
              <a:noFill/>
              <a:ln>
                <a:noFill/>
              </a:ln>
              <a:effectLst/>
            </c:spPr>
            <c:txPr>
              <a:bodyPr rot="0" spcFirstLastPara="1" vertOverflow="ellipsis" vert="horz" wrap="square" lIns="38100" tIns="19050" rIns="38100" bIns="19050" anchor="ctr" anchorCtr="1">
                <a:spAutoFit/>
              </a:bodyPr>
              <a:lstStyle/>
              <a:p>
                <a:pPr>
                  <a:defRPr lang="zh-CN" sz="1200" b="1" i="0" u="none" strike="noStrike" kern="1200" baseline="0">
                    <a:solidFill>
                      <a:schemeClr val="bg1"/>
                    </a:solidFill>
                    <a:latin typeface="+mn-ea"/>
                    <a:ea typeface="+mn-ea"/>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Sheet1!$A$3:$A$7</c:f>
              <c:strCache>
                <c:ptCount val="5"/>
                <c:pt idx="0">
                  <c:v>2019</c:v>
                </c:pt>
                <c:pt idx="1">
                  <c:v>2020</c:v>
                </c:pt>
                <c:pt idx="2">
                  <c:v>2021</c:v>
                </c:pt>
                <c:pt idx="3">
                  <c:v>2022</c:v>
                </c:pt>
                <c:pt idx="4">
                  <c:v>2023.1-8</c:v>
                </c:pt>
              </c:strCache>
            </c:strRef>
          </c:cat>
          <c:val>
            <c:numRef>
              <c:f>Sheet1!$B$3:$B$7</c:f>
              <c:numCache>
                <c:formatCode>0.0</c:formatCode>
                <c:ptCount val="5"/>
                <c:pt idx="0">
                  <c:v>53.215284412994897</c:v>
                </c:pt>
                <c:pt idx="1">
                  <c:v>61.701370761298698</c:v>
                </c:pt>
                <c:pt idx="2">
                  <c:v>159.80000000000001</c:v>
                </c:pt>
                <c:pt idx="3">
                  <c:v>303.8</c:v>
                </c:pt>
                <c:pt idx="4">
                  <c:v>207.559</c:v>
                </c:pt>
              </c:numCache>
            </c:numRef>
          </c:val>
          <c:extLst>
            <c:ext xmlns:c16="http://schemas.microsoft.com/office/drawing/2014/chart" uri="{C3380CC4-5D6E-409C-BE32-E72D297353CC}">
              <c16:uniqueId val="{00000001-0FF4-4AB4-8900-C3E760B99333}"/>
            </c:ext>
          </c:extLst>
        </c:ser>
        <c:dLbls>
          <c:showLegendKey val="0"/>
          <c:showVal val="0"/>
          <c:showCatName val="0"/>
          <c:showSerName val="0"/>
          <c:showPercent val="0"/>
          <c:showBubbleSize val="0"/>
        </c:dLbls>
        <c:gapWidth val="60"/>
        <c:axId val="1203680200"/>
        <c:axId val="1203679808"/>
      </c:barChart>
      <c:lineChart>
        <c:grouping val="standard"/>
        <c:varyColors val="0"/>
        <c:ser>
          <c:idx val="1"/>
          <c:order val="1"/>
          <c:tx>
            <c:strRef>
              <c:f>Sheet1!$C$1</c:f>
              <c:strCache>
                <c:ptCount val="1"/>
                <c:pt idx="0">
                  <c:v>YOY</c:v>
                </c:pt>
              </c:strCache>
            </c:strRef>
          </c:tx>
          <c:spPr>
            <a:ln w="28575" cap="rnd">
              <a:solidFill>
                <a:srgbClr val="C00000"/>
              </a:solidFill>
              <a:round/>
            </a:ln>
            <a:effectLst>
              <a:outerShdw blurRad="50800" dist="38100" dir="2700000" algn="tl" rotWithShape="0">
                <a:prstClr val="black">
                  <a:alpha val="40000"/>
                </a:prstClr>
              </a:outerShdw>
            </a:effectLst>
          </c:spPr>
          <c:marker>
            <c:symbol val="circle"/>
            <c:size val="5"/>
            <c:spPr>
              <a:solidFill>
                <a:schemeClr val="bg1">
                  <a:lumMod val="95000"/>
                </a:schemeClr>
              </a:solidFill>
              <a:ln w="9525">
                <a:solidFill>
                  <a:srgbClr val="C00000"/>
                </a:solidFill>
              </a:ln>
              <a:effectLst>
                <a:outerShdw blurRad="50800" dist="38100" dir="2700000" algn="tl" rotWithShape="0">
                  <a:prstClr val="black">
                    <a:alpha val="40000"/>
                  </a:prstClr>
                </a:outerShdw>
              </a:effectLst>
            </c:spPr>
          </c:marker>
          <c:dLbls>
            <c:dLbl>
              <c:idx val="4"/>
              <c:layout>
                <c:manualLayout>
                  <c:x val="-5.4636893685982332E-2"/>
                  <c:y val="-7.1389966597327978E-2"/>
                </c:manualLayout>
              </c:layout>
              <c:spPr>
                <a:solidFill>
                  <a:schemeClr val="bg1">
                    <a:lumMod val="95000"/>
                    <a:alpha val="40000"/>
                  </a:schemeClr>
                </a:solidFill>
                <a:ln>
                  <a:noFill/>
                </a:ln>
                <a:effectLst/>
              </c:spPr>
              <c:txPr>
                <a:bodyPr rot="0" spcFirstLastPara="1" vertOverflow="ellipsis" vert="horz" wrap="square" lIns="38100" tIns="19050" rIns="38100" bIns="19050" anchor="ctr" anchorCtr="1">
                  <a:noAutofit/>
                </a:bodyPr>
                <a:lstStyle/>
                <a:p>
                  <a:pPr>
                    <a:defRPr lang="zh-CN" sz="1000" b="0" i="0" u="none" strike="noStrike" kern="1200" baseline="0">
                      <a:solidFill>
                        <a:srgbClr val="C00000"/>
                      </a:solidFill>
                      <a:effectLst>
                        <a:outerShdw blurRad="38100" dist="38100" dir="2700000" algn="tl">
                          <a:srgbClr val="000000">
                            <a:alpha val="43137"/>
                          </a:srgbClr>
                        </a:outerShdw>
                      </a:effectLst>
                      <a:latin typeface="Agency FB" panose="020B0503020202020204" pitchFamily="34" charset="0"/>
                      <a:ea typeface="微软雅黑" panose="020B0503020204020204" pitchFamily="34" charset="-122"/>
                      <a:cs typeface="+mn-cs"/>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manualLayout>
                      <c:w val="7.6454296374850989E-2"/>
                      <c:h val="8.2673828273053307E-2"/>
                    </c:manualLayout>
                  </c15:layout>
                </c:ext>
                <c:ext xmlns:c16="http://schemas.microsoft.com/office/drawing/2014/chart" uri="{C3380CC4-5D6E-409C-BE32-E72D297353CC}">
                  <c16:uniqueId val="{00000002-0FF4-4AB4-8900-C3E760B99333}"/>
                </c:ext>
              </c:extLst>
            </c:dLbl>
            <c:spPr>
              <a:solidFill>
                <a:schemeClr val="bg1">
                  <a:lumMod val="95000"/>
                  <a:alpha val="40000"/>
                </a:schemeClr>
              </a:solid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rgbClr val="C00000"/>
                    </a:solidFill>
                    <a:effectLst>
                      <a:outerShdw blurRad="38100" dist="38100" dir="2700000" algn="tl">
                        <a:srgbClr val="000000">
                          <a:alpha val="43137"/>
                        </a:srgbClr>
                      </a:outerShdw>
                    </a:effectLst>
                    <a:latin typeface="Agency FB" panose="020B0503020202020204" pitchFamily="34" charset="0"/>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Sheet1!$A$3:$A$7</c:f>
              <c:strCache>
                <c:ptCount val="5"/>
                <c:pt idx="0">
                  <c:v>2019</c:v>
                </c:pt>
                <c:pt idx="1">
                  <c:v>2020</c:v>
                </c:pt>
                <c:pt idx="2">
                  <c:v>2021</c:v>
                </c:pt>
                <c:pt idx="3">
                  <c:v>2022</c:v>
                </c:pt>
                <c:pt idx="4">
                  <c:v>2023.1-8</c:v>
                </c:pt>
              </c:strCache>
            </c:strRef>
          </c:cat>
          <c:val>
            <c:numRef>
              <c:f>Sheet1!$C$3:$C$7</c:f>
              <c:numCache>
                <c:formatCode>0.0%</c:formatCode>
                <c:ptCount val="5"/>
                <c:pt idx="0">
                  <c:v>3.1980723430810265E-2</c:v>
                </c:pt>
                <c:pt idx="1">
                  <c:v>0.15946708623117956</c:v>
                </c:pt>
                <c:pt idx="2">
                  <c:v>1.5898938391208688</c:v>
                </c:pt>
                <c:pt idx="3">
                  <c:v>0.90112640801001254</c:v>
                </c:pt>
                <c:pt idx="4">
                  <c:v>0.42666941609100584</c:v>
                </c:pt>
              </c:numCache>
            </c:numRef>
          </c:val>
          <c:smooth val="0"/>
          <c:extLst>
            <c:ext xmlns:c16="http://schemas.microsoft.com/office/drawing/2014/chart" uri="{C3380CC4-5D6E-409C-BE32-E72D297353CC}">
              <c16:uniqueId val="{00000003-0FF4-4AB4-8900-C3E760B99333}"/>
            </c:ext>
          </c:extLst>
        </c:ser>
        <c:dLbls>
          <c:showLegendKey val="0"/>
          <c:showVal val="0"/>
          <c:showCatName val="0"/>
          <c:showSerName val="0"/>
          <c:showPercent val="0"/>
          <c:showBubbleSize val="0"/>
        </c:dLbls>
        <c:marker val="1"/>
        <c:smooth val="0"/>
        <c:axId val="1342005712"/>
        <c:axId val="1342009320"/>
      </c:lineChart>
      <c:catAx>
        <c:axId val="1203680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79808"/>
        <c:crosses val="autoZero"/>
        <c:auto val="1"/>
        <c:lblAlgn val="ctr"/>
        <c:lblOffset val="100"/>
        <c:noMultiLvlLbl val="0"/>
      </c:catAx>
      <c:valAx>
        <c:axId val="1203679808"/>
        <c:scaling>
          <c:orientation val="minMax"/>
          <c:max val="350"/>
        </c:scaling>
        <c:delete val="0"/>
        <c:axPos val="l"/>
        <c:numFmt formatCode="#,##0_);[Red]\(#,##0\)" sourceLinked="0"/>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80200"/>
        <c:crosses val="autoZero"/>
        <c:crossBetween val="between"/>
      </c:valAx>
      <c:catAx>
        <c:axId val="1342005712"/>
        <c:scaling>
          <c:orientation val="minMax"/>
        </c:scaling>
        <c:delete val="1"/>
        <c:axPos val="b"/>
        <c:numFmt formatCode="General" sourceLinked="1"/>
        <c:majorTickMark val="out"/>
        <c:minorTickMark val="none"/>
        <c:tickLblPos val="nextTo"/>
        <c:crossAx val="1342009320"/>
        <c:crosses val="autoZero"/>
        <c:auto val="1"/>
        <c:lblAlgn val="ctr"/>
        <c:lblOffset val="100"/>
        <c:noMultiLvlLbl val="0"/>
      </c:catAx>
      <c:valAx>
        <c:axId val="1342009320"/>
        <c:scaling>
          <c:orientation val="minMax"/>
          <c:min val="-2"/>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342005712"/>
        <c:crosses val="max"/>
        <c:crossBetween val="between"/>
      </c:valAx>
      <c:spPr>
        <a:noFill/>
        <a:ln>
          <a:noFill/>
        </a:ln>
        <a:effectLst/>
      </c:spPr>
    </c:plotArea>
    <c:legend>
      <c:legendPos val="b"/>
      <c:layout>
        <c:manualLayout>
          <c:xMode val="edge"/>
          <c:yMode val="edge"/>
          <c:x val="1.4306567435413701E-2"/>
          <c:y val="8.7424365407320001E-2"/>
          <c:w val="0.200682801223631"/>
          <c:h val="0.11048156142689"/>
        </c:manualLayout>
      </c:layout>
      <c:overlay val="0"/>
      <c:spPr>
        <a:noFill/>
        <a:ln>
          <a:noFill/>
        </a:ln>
        <a:effectLst/>
      </c:spPr>
      <c:txPr>
        <a:bodyPr rot="0" spcFirstLastPara="1" vertOverflow="ellipsis" vert="horz" wrap="square" anchor="ctr" anchorCtr="1"/>
        <a:lstStyle/>
        <a:p>
          <a:pPr>
            <a:defRPr lang="zh-CN" sz="105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lang="zh-CN" sz="1000">
          <a:solidFill>
            <a:schemeClr val="tx1"/>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5.9172637644285597E-2"/>
          <c:y val="0.164340964473419"/>
          <c:w val="0.91042122392027602"/>
          <c:h val="0.75665433517581504"/>
        </c:manualLayout>
      </c:layout>
      <c:barChart>
        <c:barDir val="col"/>
        <c:grouping val="clustered"/>
        <c:varyColors val="0"/>
        <c:ser>
          <c:idx val="0"/>
          <c:order val="0"/>
          <c:tx>
            <c:strRef>
              <c:f>Sheet1!$B$1</c:f>
              <c:strCache>
                <c:ptCount val="1"/>
                <c:pt idx="0">
                  <c:v>2021</c:v>
                </c:pt>
              </c:strCache>
            </c:strRef>
          </c:tx>
          <c:spPr>
            <a:solidFill>
              <a:schemeClr val="bg1">
                <a:lumMod val="85000"/>
              </a:schemeClr>
            </a:solidFill>
            <a:ln>
              <a:noFill/>
            </a:ln>
            <a:effectLst/>
          </c:spPr>
          <c:invertIfNegative val="0"/>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0_ </c:formatCode>
                <c:ptCount val="12"/>
                <c:pt idx="0">
                  <c:v>8408.9682608799976</c:v>
                </c:pt>
                <c:pt idx="1">
                  <c:v>5524.970813359997</c:v>
                </c:pt>
                <c:pt idx="2">
                  <c:v>9256.2767312400047</c:v>
                </c:pt>
                <c:pt idx="3">
                  <c:v>9111.3569076800013</c:v>
                </c:pt>
                <c:pt idx="4">
                  <c:v>9969.4807411199945</c:v>
                </c:pt>
                <c:pt idx="5">
                  <c:v>11370.431481479995</c:v>
                </c:pt>
                <c:pt idx="6" formatCode="0">
                  <c:v>12098.060056400003</c:v>
                </c:pt>
                <c:pt idx="7">
                  <c:v>13641.14352412002</c:v>
                </c:pt>
                <c:pt idx="8">
                  <c:v>15857.670694920011</c:v>
                </c:pt>
                <c:pt idx="9">
                  <c:v>17863.744196200027</c:v>
                </c:pt>
                <c:pt idx="10">
                  <c:v>21325.509382567187</c:v>
                </c:pt>
                <c:pt idx="11">
                  <c:v>25364.174671902805</c:v>
                </c:pt>
              </c:numCache>
            </c:numRef>
          </c:val>
          <c:extLst>
            <c:ext xmlns:c16="http://schemas.microsoft.com/office/drawing/2014/chart" uri="{C3380CC4-5D6E-409C-BE32-E72D297353CC}">
              <c16:uniqueId val="{00000000-F795-41B1-A7E3-E4DB1AA302AF}"/>
            </c:ext>
          </c:extLst>
        </c:ser>
        <c:ser>
          <c:idx val="1"/>
          <c:order val="1"/>
          <c:tx>
            <c:strRef>
              <c:f>Sheet1!$C$1</c:f>
              <c:strCache>
                <c:ptCount val="1"/>
                <c:pt idx="0">
                  <c:v>2022</c:v>
                </c:pt>
              </c:strCache>
            </c:strRef>
          </c:tx>
          <c:spPr>
            <a:solidFill>
              <a:schemeClr val="accent5">
                <a:lumMod val="40000"/>
                <a:lumOff val="60000"/>
              </a:schemeClr>
            </a:solidFill>
            <a:ln>
              <a:noFill/>
            </a:ln>
            <a:effectLst/>
          </c:spPr>
          <c:invertIfNegative val="0"/>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0_ </c:formatCode>
                <c:ptCount val="12"/>
                <c:pt idx="0">
                  <c:v>14584.712460399875</c:v>
                </c:pt>
                <c:pt idx="1">
                  <c:v>11098.830165299965</c:v>
                </c:pt>
                <c:pt idx="2" formatCode="0">
                  <c:v>21661.807577599982</c:v>
                </c:pt>
                <c:pt idx="3" formatCode="0">
                  <c:v>12440.737280399968</c:v>
                </c:pt>
                <c:pt idx="4" formatCode="0">
                  <c:v>14928.320891959809</c:v>
                </c:pt>
                <c:pt idx="5" formatCode="0">
                  <c:v>25431.086636407428</c:v>
                </c:pt>
                <c:pt idx="6" formatCode="0">
                  <c:v>21498.607176800288</c:v>
                </c:pt>
                <c:pt idx="7">
                  <c:v>23518.140457300229</c:v>
                </c:pt>
                <c:pt idx="8">
                  <c:v>26734.704000000867</c:v>
                </c:pt>
                <c:pt idx="9">
                  <c:v>21353.909999999796</c:v>
                </c:pt>
                <c:pt idx="10">
                  <c:v>28045.686100000028</c:v>
                </c:pt>
                <c:pt idx="11">
                  <c:v>40194.381999999365</c:v>
                </c:pt>
              </c:numCache>
            </c:numRef>
          </c:val>
          <c:extLst>
            <c:ext xmlns:c16="http://schemas.microsoft.com/office/drawing/2014/chart" uri="{C3380CC4-5D6E-409C-BE32-E72D297353CC}">
              <c16:uniqueId val="{00000001-F795-41B1-A7E3-E4DB1AA302AF}"/>
            </c:ext>
          </c:extLst>
        </c:ser>
        <c:ser>
          <c:idx val="2"/>
          <c:order val="2"/>
          <c:tx>
            <c:strRef>
              <c:f>Sheet1!$D$1</c:f>
              <c:strCache>
                <c:ptCount val="1"/>
                <c:pt idx="0">
                  <c:v>2023</c:v>
                </c:pt>
              </c:strCache>
            </c:strRef>
          </c:tx>
          <c:spPr>
            <a:solidFill>
              <a:srgbClr val="2D809A"/>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ellipsis" vert="horz" wrap="square" lIns="38100" tIns="19050" rIns="38100" bIns="19050" anchor="ctr" anchorCtr="1"/>
              <a:lstStyle/>
              <a:p>
                <a:pPr>
                  <a:defRPr lang="zh-CN" sz="900" b="1" i="0" u="none" strike="noStrike" kern="1200" baseline="0">
                    <a:solidFill>
                      <a:schemeClr val="tx1"/>
                    </a:solidFill>
                    <a:latin typeface="+mn-ea"/>
                    <a:ea typeface="+mn-ea"/>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0_ </c:formatCode>
                <c:ptCount val="12"/>
                <c:pt idx="0">
                  <c:v>13641.344000000885</c:v>
                </c:pt>
                <c:pt idx="1">
                  <c:v>18421.277149480207</c:v>
                </c:pt>
                <c:pt idx="2" formatCode="0">
                  <c:v>26852.278272720145</c:v>
                </c:pt>
                <c:pt idx="3" formatCode="0">
                  <c:v>24424.255790000028</c:v>
                </c:pt>
                <c:pt idx="4" formatCode="0">
                  <c:v>26990.803000640062</c:v>
                </c:pt>
                <c:pt idx="5" formatCode="0">
                  <c:v>32485.299230565091</c:v>
                </c:pt>
                <c:pt idx="6" formatCode="0">
                  <c:v>30302.04</c:v>
                </c:pt>
                <c:pt idx="7">
                  <c:v>34441.71</c:v>
                </c:pt>
              </c:numCache>
            </c:numRef>
          </c:val>
          <c:extLst>
            <c:ext xmlns:c16="http://schemas.microsoft.com/office/drawing/2014/chart" uri="{C3380CC4-5D6E-409C-BE32-E72D297353CC}">
              <c16:uniqueId val="{00000002-F795-41B1-A7E3-E4DB1AA302AF}"/>
            </c:ext>
          </c:extLst>
        </c:ser>
        <c:dLbls>
          <c:showLegendKey val="0"/>
          <c:showVal val="0"/>
          <c:showCatName val="0"/>
          <c:showSerName val="0"/>
          <c:showPercent val="0"/>
          <c:showBubbleSize val="0"/>
        </c:dLbls>
        <c:gapWidth val="60"/>
        <c:overlap val="25"/>
        <c:axId val="1203680200"/>
        <c:axId val="1203679808"/>
      </c:barChart>
      <c:lineChart>
        <c:grouping val="standard"/>
        <c:varyColors val="0"/>
        <c:ser>
          <c:idx val="3"/>
          <c:order val="3"/>
          <c:tx>
            <c:strRef>
              <c:f>Sheet1!$E$1</c:f>
              <c:strCache>
                <c:ptCount val="1"/>
                <c:pt idx="0">
                  <c:v>同比</c:v>
                </c:pt>
              </c:strCache>
            </c:strRef>
          </c:tx>
          <c:spPr>
            <a:ln w="28575" cap="rnd">
              <a:solidFill>
                <a:srgbClr val="C00000"/>
              </a:solidFill>
              <a:round/>
            </a:ln>
            <a:effectLst>
              <a:outerShdw blurRad="50800" dist="38100" dir="2700000" algn="tl" rotWithShape="0">
                <a:prstClr val="black">
                  <a:alpha val="40000"/>
                </a:prstClr>
              </a:outerShdw>
            </a:effectLst>
          </c:spPr>
          <c:marker>
            <c:symbol val="circle"/>
            <c:size val="5"/>
            <c:spPr>
              <a:solidFill>
                <a:schemeClr val="bg1">
                  <a:lumMod val="95000"/>
                </a:schemeClr>
              </a:solidFill>
              <a:ln w="9525">
                <a:solidFill>
                  <a:srgbClr val="C00000"/>
                </a:solidFill>
              </a:ln>
              <a:effectLst>
                <a:outerShdw blurRad="50800" dist="38100" dir="2700000" algn="tl" rotWithShape="0">
                  <a:prstClr val="black">
                    <a:alpha val="40000"/>
                  </a:prstClr>
                </a:outerShdw>
              </a:effectLst>
            </c:spPr>
          </c:marker>
          <c:dLbls>
            <c:dLbl>
              <c:idx val="2"/>
              <c:layout>
                <c:manualLayout>
                  <c:x val="-2.1359995089117394E-2"/>
                  <c:y val="-4.70257333091598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71B-4AC9-A038-FC041AB4AB19}"/>
                </c:ext>
              </c:extLst>
            </c:dLbl>
            <c:dLbl>
              <c:idx val="3"/>
              <c:layout>
                <c:manualLayout>
                  <c:x val="-7.1643506258811426E-2"/>
                  <c:y val="-2.2834984274727327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795-41B1-A7E3-E4DB1AA302AF}"/>
                </c:ext>
              </c:extLst>
            </c:dLbl>
            <c:dLbl>
              <c:idx val="8"/>
              <c:layout>
                <c:manualLayout>
                  <c:x val="-1.24569693437569E-2"/>
                  <c:y val="-6.9725865314547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795-41B1-A7E3-E4DB1AA302AF}"/>
                </c:ext>
              </c:extLst>
            </c:dLbl>
            <c:numFmt formatCode="0.0%" sourceLinked="0"/>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rgbClr val="C00000"/>
                    </a:solidFill>
                    <a:latin typeface="Agency FB" panose="020B0503020202020204" pitchFamily="34" charset="0"/>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Sheet1!$E$2:$E$13</c:f>
              <c:numCache>
                <c:formatCode>0.0%</c:formatCode>
                <c:ptCount val="12"/>
                <c:pt idx="0">
                  <c:v>-6.4682006104707646E-2</c:v>
                </c:pt>
                <c:pt idx="1">
                  <c:v>0.65974943981696121</c:v>
                </c:pt>
                <c:pt idx="2">
                  <c:v>0.23961392310065199</c:v>
                </c:pt>
                <c:pt idx="3">
                  <c:v>0.96324825768001365</c:v>
                </c:pt>
                <c:pt idx="4">
                  <c:v>0.80802671619799793</c:v>
                </c:pt>
                <c:pt idx="5">
                  <c:v>0.27738541789475768</c:v>
                </c:pt>
                <c:pt idx="6">
                  <c:v>0.40948851945626186</c:v>
                </c:pt>
                <c:pt idx="7">
                  <c:v>0.46447420290446484</c:v>
                </c:pt>
              </c:numCache>
            </c:numRef>
          </c:val>
          <c:smooth val="0"/>
          <c:extLst>
            <c:ext xmlns:c16="http://schemas.microsoft.com/office/drawing/2014/chart" uri="{C3380CC4-5D6E-409C-BE32-E72D297353CC}">
              <c16:uniqueId val="{00000005-F795-41B1-A7E3-E4DB1AA302AF}"/>
            </c:ext>
          </c:extLst>
        </c:ser>
        <c:dLbls>
          <c:showLegendKey val="0"/>
          <c:showVal val="0"/>
          <c:showCatName val="0"/>
          <c:showSerName val="0"/>
          <c:showPercent val="0"/>
          <c:showBubbleSize val="0"/>
        </c:dLbls>
        <c:marker val="1"/>
        <c:smooth val="0"/>
        <c:axId val="1010440544"/>
        <c:axId val="1010438248"/>
      </c:lineChart>
      <c:catAx>
        <c:axId val="1203680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79808"/>
        <c:crosses val="autoZero"/>
        <c:auto val="1"/>
        <c:lblAlgn val="ctr"/>
        <c:lblOffset val="100"/>
        <c:noMultiLvlLbl val="0"/>
      </c:catAx>
      <c:valAx>
        <c:axId val="1203679808"/>
        <c:scaling>
          <c:orientation val="minMax"/>
        </c:scaling>
        <c:delete val="0"/>
        <c:axPos val="l"/>
        <c:numFmt formatCode="0_ "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80200"/>
        <c:crosses val="autoZero"/>
        <c:crossBetween val="between"/>
      </c:valAx>
      <c:catAx>
        <c:axId val="1010440544"/>
        <c:scaling>
          <c:orientation val="minMax"/>
        </c:scaling>
        <c:delete val="1"/>
        <c:axPos val="b"/>
        <c:numFmt formatCode="General" sourceLinked="1"/>
        <c:majorTickMark val="out"/>
        <c:minorTickMark val="none"/>
        <c:tickLblPos val="nextTo"/>
        <c:crossAx val="1010438248"/>
        <c:crosses val="autoZero"/>
        <c:auto val="1"/>
        <c:lblAlgn val="ctr"/>
        <c:lblOffset val="100"/>
        <c:noMultiLvlLbl val="0"/>
      </c:catAx>
      <c:valAx>
        <c:axId val="1010438248"/>
        <c:scaling>
          <c:orientation val="minMax"/>
          <c:max val="1"/>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lang="zh-CN" sz="9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010440544"/>
        <c:crosses val="max"/>
        <c:crossBetween val="between"/>
      </c:valAx>
      <c:spPr>
        <a:noFill/>
        <a:ln>
          <a:noFill/>
        </a:ln>
        <a:effectLst/>
      </c:spPr>
    </c:plotArea>
    <c:legend>
      <c:legendPos val="b"/>
      <c:layout>
        <c:manualLayout>
          <c:xMode val="edge"/>
          <c:yMode val="edge"/>
          <c:x val="4.4622078138412201E-2"/>
          <c:y val="0.106630638174694"/>
          <c:w val="0.48722683503374897"/>
          <c:h val="9.5373094003173606E-2"/>
        </c:manualLayout>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lang="zh-CN" sz="900">
          <a:solidFill>
            <a:schemeClr val="tx1"/>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7.2852040663482401E-2"/>
          <c:y val="9.0658680078822496E-2"/>
          <c:w val="0.80720649646521803"/>
          <c:h val="0.81475090524937899"/>
        </c:manualLayout>
      </c:layout>
      <c:barChart>
        <c:barDir val="col"/>
        <c:grouping val="stacked"/>
        <c:varyColors val="0"/>
        <c:ser>
          <c:idx val="0"/>
          <c:order val="0"/>
          <c:tx>
            <c:strRef>
              <c:f>Sheet1!$B$1</c:f>
              <c:strCache>
                <c:ptCount val="1"/>
                <c:pt idx="0">
                  <c:v>三元材料</c:v>
                </c:pt>
              </c:strCache>
            </c:strRef>
          </c:tx>
          <c:spPr>
            <a:solidFill>
              <a:srgbClr val="1B5C7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000" b="1" i="0" u="none" strike="noStrike" kern="1200" baseline="0">
                    <a:solidFill>
                      <a:schemeClr val="bg1"/>
                    </a:solidFill>
                    <a:effectLst>
                      <a:outerShdw blurRad="38100" dist="38100" dir="2700000" algn="tl">
                        <a:srgbClr val="000000">
                          <a:alpha val="43137"/>
                        </a:srgbClr>
                      </a:outerShdw>
                    </a:effectLst>
                    <a:latin typeface="Agency FB" panose="020B0503020202020204" pitchFamily="34" charset="0"/>
                    <a:ea typeface="微软雅黑" panose="020B0503020204020204" pitchFamily="34" charset="-122"/>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Sheet1!$A$3:$A$16</c:f>
              <c:strCache>
                <c:ptCount val="14"/>
                <c:pt idx="0">
                  <c:v>2020</c:v>
                </c:pt>
                <c:pt idx="1">
                  <c:v>2021</c:v>
                </c:pt>
                <c:pt idx="2">
                  <c:v>2022</c:v>
                </c:pt>
                <c:pt idx="3">
                  <c:v>2023.1-8</c:v>
                </c:pt>
                <c:pt idx="5">
                  <c:v>2020</c:v>
                </c:pt>
                <c:pt idx="6">
                  <c:v>2021</c:v>
                </c:pt>
                <c:pt idx="7">
                  <c:v>2022</c:v>
                </c:pt>
                <c:pt idx="8">
                  <c:v>2023.1-8</c:v>
                </c:pt>
                <c:pt idx="10">
                  <c:v>2020</c:v>
                </c:pt>
                <c:pt idx="11">
                  <c:v>2021</c:v>
                </c:pt>
                <c:pt idx="12">
                  <c:v>2022</c:v>
                </c:pt>
                <c:pt idx="13">
                  <c:v>2023.1-8</c:v>
                </c:pt>
              </c:strCache>
            </c:strRef>
          </c:cat>
          <c:val>
            <c:numRef>
              <c:f>Sheet1!$B$3:$B$16</c:f>
              <c:numCache>
                <c:formatCode>0.0%</c:formatCode>
                <c:ptCount val="14"/>
                <c:pt idx="0">
                  <c:v>0.83570594623342898</c:v>
                </c:pt>
                <c:pt idx="1">
                  <c:v>0.58858653074863543</c:v>
                </c:pt>
                <c:pt idx="2">
                  <c:v>0.43519999999999998</c:v>
                </c:pt>
                <c:pt idx="3">
                  <c:v>0.36399999999999999</c:v>
                </c:pt>
                <c:pt idx="5">
                  <c:v>2.7472856103195804E-3</c:v>
                </c:pt>
                <c:pt idx="7">
                  <c:v>4.1381188013618281E-3</c:v>
                </c:pt>
                <c:pt idx="8">
                  <c:v>5.0000000000000001E-3</c:v>
                </c:pt>
                <c:pt idx="10">
                  <c:v>9.2575996626395776E-2</c:v>
                </c:pt>
                <c:pt idx="11">
                  <c:v>3.1506711695126019E-2</c:v>
                </c:pt>
                <c:pt idx="12">
                  <c:v>1.0126564072169737E-2</c:v>
                </c:pt>
                <c:pt idx="13">
                  <c:v>2.3E-2</c:v>
                </c:pt>
              </c:numCache>
            </c:numRef>
          </c:val>
          <c:extLst>
            <c:ext xmlns:c16="http://schemas.microsoft.com/office/drawing/2014/chart" uri="{C3380CC4-5D6E-409C-BE32-E72D297353CC}">
              <c16:uniqueId val="{00000000-3341-447F-8470-93B5B03EE46D}"/>
            </c:ext>
          </c:extLst>
        </c:ser>
        <c:ser>
          <c:idx val="1"/>
          <c:order val="1"/>
          <c:tx>
            <c:strRef>
              <c:f>Sheet1!$C$1</c:f>
              <c:strCache>
                <c:ptCount val="1"/>
                <c:pt idx="0">
                  <c:v>磷酸铁锂</c:v>
                </c:pt>
              </c:strCache>
            </c:strRef>
          </c:tx>
          <c:spPr>
            <a:solidFill>
              <a:srgbClr val="2D809A"/>
            </a:solidFill>
            <a:ln>
              <a:noFill/>
            </a:ln>
            <a:effectLst/>
          </c:spPr>
          <c:invertIfNegative val="0"/>
          <c:dLbls>
            <c:dLbl>
              <c:idx val="0"/>
              <c:layout>
                <c:manualLayout>
                  <c:x val="1.7082431069364199E-3"/>
                  <c:y val="-3.61388357319181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341-447F-8470-93B5B03EE46D}"/>
                </c:ext>
              </c:extLst>
            </c:dLbl>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chemeClr val="bg1"/>
                    </a:solidFill>
                    <a:effectLst>
                      <a:outerShdw blurRad="38100" dist="38100" dir="2700000" algn="tl">
                        <a:srgbClr val="000000">
                          <a:alpha val="43137"/>
                        </a:srgbClr>
                      </a:outerShdw>
                    </a:effectLst>
                    <a:latin typeface="Agency FB" panose="020B0503020202020204" pitchFamily="34" charset="0"/>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Sheet1!$A$3:$A$16</c:f>
              <c:strCache>
                <c:ptCount val="14"/>
                <c:pt idx="0">
                  <c:v>2020</c:v>
                </c:pt>
                <c:pt idx="1">
                  <c:v>2021</c:v>
                </c:pt>
                <c:pt idx="2">
                  <c:v>2022</c:v>
                </c:pt>
                <c:pt idx="3">
                  <c:v>2023.1-8</c:v>
                </c:pt>
                <c:pt idx="5">
                  <c:v>2020</c:v>
                </c:pt>
                <c:pt idx="6">
                  <c:v>2021</c:v>
                </c:pt>
                <c:pt idx="7">
                  <c:v>2022</c:v>
                </c:pt>
                <c:pt idx="8">
                  <c:v>2023.1-8</c:v>
                </c:pt>
                <c:pt idx="10">
                  <c:v>2020</c:v>
                </c:pt>
                <c:pt idx="11">
                  <c:v>2021</c:v>
                </c:pt>
                <c:pt idx="12">
                  <c:v>2022</c:v>
                </c:pt>
                <c:pt idx="13">
                  <c:v>2023.1-8</c:v>
                </c:pt>
              </c:strCache>
            </c:strRef>
          </c:cat>
          <c:val>
            <c:numRef>
              <c:f>Sheet1!$C$3:$C$16</c:f>
              <c:numCache>
                <c:formatCode>0.0%</c:formatCode>
                <c:ptCount val="14"/>
                <c:pt idx="0">
                  <c:v>0.13034288913654063</c:v>
                </c:pt>
                <c:pt idx="1">
                  <c:v>0.39441496101607554</c:v>
                </c:pt>
                <c:pt idx="2">
                  <c:v>0.55600000000000005</c:v>
                </c:pt>
                <c:pt idx="3">
                  <c:v>0.629</c:v>
                </c:pt>
                <c:pt idx="5">
                  <c:v>0.96524074351727862</c:v>
                </c:pt>
                <c:pt idx="6">
                  <c:v>0.9731093720452455</c:v>
                </c:pt>
                <c:pt idx="7">
                  <c:v>0.98179911222406646</c:v>
                </c:pt>
                <c:pt idx="8">
                  <c:v>0.97799999999999998</c:v>
                </c:pt>
                <c:pt idx="10">
                  <c:v>0.89532614840256952</c:v>
                </c:pt>
                <c:pt idx="11">
                  <c:v>0.96113661827008134</c:v>
                </c:pt>
                <c:pt idx="12">
                  <c:v>0.96990188271714228</c:v>
                </c:pt>
                <c:pt idx="13">
                  <c:v>0.97099999999999997</c:v>
                </c:pt>
              </c:numCache>
            </c:numRef>
          </c:val>
          <c:extLst>
            <c:ext xmlns:c16="http://schemas.microsoft.com/office/drawing/2014/chart" uri="{C3380CC4-5D6E-409C-BE32-E72D297353CC}">
              <c16:uniqueId val="{00000002-3341-447F-8470-93B5B03EE46D}"/>
            </c:ext>
          </c:extLst>
        </c:ser>
        <c:ser>
          <c:idx val="2"/>
          <c:order val="2"/>
          <c:tx>
            <c:strRef>
              <c:f>Sheet1!$D$1</c:f>
              <c:strCache>
                <c:ptCount val="1"/>
                <c:pt idx="0">
                  <c:v>其他</c:v>
                </c:pt>
              </c:strCache>
            </c:strRef>
          </c:tx>
          <c:spPr>
            <a:solidFill>
              <a:srgbClr val="9FD5D2"/>
            </a:solidFill>
            <a:ln>
              <a:solidFill>
                <a:srgbClr val="9FD5D2"/>
              </a:solidFill>
            </a:ln>
            <a:effectLst/>
          </c:spPr>
          <c:invertIfNegative val="0"/>
          <c:dLbls>
            <c:dLbl>
              <c:idx val="0"/>
              <c:layout>
                <c:manualLayout>
                  <c:x val="-1.5658714256113899E-17"/>
                  <c:y val="-1.3326693652227699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341-447F-8470-93B5B03EE46D}"/>
                </c:ext>
              </c:extLst>
            </c:dLbl>
            <c:dLbl>
              <c:idx val="1"/>
              <c:layout>
                <c:manualLayout>
                  <c:x val="-1.5658714256113899E-17"/>
                  <c:y val="1.20487447445738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341-447F-8470-93B5B03EE46D}"/>
                </c:ext>
              </c:extLst>
            </c:dLbl>
            <c:dLbl>
              <c:idx val="2"/>
              <c:layout>
                <c:manualLayout>
                  <c:x val="3.4164862138728099E-3"/>
                  <c:y val="1.9333992558814499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341-447F-8470-93B5B03EE46D}"/>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lang="zh-CN" sz="900" b="1" i="0" u="none" strike="noStrike" kern="1200" baseline="0">
                    <a:solidFill>
                      <a:schemeClr val="bg1"/>
                    </a:solidFill>
                    <a:effectLst>
                      <a:outerShdw blurRad="38100" dist="38100" dir="2700000" algn="tl">
                        <a:srgbClr val="000000">
                          <a:alpha val="43137"/>
                        </a:srgbClr>
                      </a:outerShdw>
                    </a:effectLst>
                    <a:latin typeface="Agency FB" panose="020B0503020202020204" pitchFamily="34" charset="0"/>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Sheet1!$A$3:$A$16</c:f>
              <c:strCache>
                <c:ptCount val="14"/>
                <c:pt idx="0">
                  <c:v>2020</c:v>
                </c:pt>
                <c:pt idx="1">
                  <c:v>2021</c:v>
                </c:pt>
                <c:pt idx="2">
                  <c:v>2022</c:v>
                </c:pt>
                <c:pt idx="3">
                  <c:v>2023.1-8</c:v>
                </c:pt>
                <c:pt idx="5">
                  <c:v>2020</c:v>
                </c:pt>
                <c:pt idx="6">
                  <c:v>2021</c:v>
                </c:pt>
                <c:pt idx="7">
                  <c:v>2022</c:v>
                </c:pt>
                <c:pt idx="8">
                  <c:v>2023.1-8</c:v>
                </c:pt>
                <c:pt idx="10">
                  <c:v>2020</c:v>
                </c:pt>
                <c:pt idx="11">
                  <c:v>2021</c:v>
                </c:pt>
                <c:pt idx="12">
                  <c:v>2022</c:v>
                </c:pt>
                <c:pt idx="13">
                  <c:v>2023.1-8</c:v>
                </c:pt>
              </c:strCache>
            </c:strRef>
          </c:cat>
          <c:val>
            <c:numRef>
              <c:f>Sheet1!$D$3:$D$16</c:f>
              <c:numCache>
                <c:formatCode>0.0%</c:formatCode>
                <c:ptCount val="14"/>
                <c:pt idx="0" formatCode="0.00%">
                  <c:v>3.3951164630030339E-2</c:v>
                </c:pt>
                <c:pt idx="1">
                  <c:v>1.6998508235289034E-2</c:v>
                </c:pt>
                <c:pt idx="2">
                  <c:v>8.799999999999919E-3</c:v>
                </c:pt>
                <c:pt idx="3">
                  <c:v>7.0000000000000001E-3</c:v>
                </c:pt>
                <c:pt idx="5">
                  <c:v>3.2011970872401818E-2</c:v>
                </c:pt>
                <c:pt idx="6">
                  <c:v>2.6890627954754498E-2</c:v>
                </c:pt>
                <c:pt idx="7">
                  <c:v>1.4062768974571704E-2</c:v>
                </c:pt>
                <c:pt idx="8">
                  <c:v>1.7000000000000001E-2</c:v>
                </c:pt>
                <c:pt idx="10">
                  <c:v>1.2097854971034661E-2</c:v>
                </c:pt>
                <c:pt idx="11">
                  <c:v>7.3566700347926783E-3</c:v>
                </c:pt>
                <c:pt idx="12">
                  <c:v>1.9971553210687998E-2</c:v>
                </c:pt>
                <c:pt idx="13">
                  <c:v>7.0000000000000001E-3</c:v>
                </c:pt>
              </c:numCache>
            </c:numRef>
          </c:val>
          <c:extLst>
            <c:ext xmlns:c16="http://schemas.microsoft.com/office/drawing/2014/chart" uri="{C3380CC4-5D6E-409C-BE32-E72D297353CC}">
              <c16:uniqueId val="{00000006-3341-447F-8470-93B5B03EE46D}"/>
            </c:ext>
          </c:extLst>
        </c:ser>
        <c:dLbls>
          <c:showLegendKey val="0"/>
          <c:showVal val="0"/>
          <c:showCatName val="0"/>
          <c:showSerName val="0"/>
          <c:showPercent val="0"/>
          <c:showBubbleSize val="0"/>
        </c:dLbls>
        <c:gapWidth val="10"/>
        <c:overlap val="100"/>
        <c:axId val="1114342800"/>
        <c:axId val="1114333288"/>
      </c:barChart>
      <c:catAx>
        <c:axId val="1114342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114333288"/>
        <c:crosses val="autoZero"/>
        <c:auto val="1"/>
        <c:lblAlgn val="ctr"/>
        <c:lblOffset val="100"/>
        <c:noMultiLvlLbl val="0"/>
      </c:catAx>
      <c:valAx>
        <c:axId val="1114333288"/>
        <c:scaling>
          <c:orientation val="minMax"/>
          <c:max val="1"/>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114342800"/>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Entry>
      <c:layout>
        <c:manualLayout>
          <c:xMode val="edge"/>
          <c:yMode val="edge"/>
          <c:x val="0.877743894915059"/>
          <c:y val="3.0572702839257001E-2"/>
          <c:w val="9.8865444111598602E-2"/>
          <c:h val="0.89376747362505204"/>
        </c:manualLayout>
      </c:layout>
      <c:overlay val="0"/>
      <c:spPr>
        <a:noFill/>
        <a:ln>
          <a:noFill/>
        </a:ln>
        <a:effectLst/>
      </c:spPr>
      <c:txPr>
        <a:bodyPr rot="0" spcFirstLastPara="1" vertOverflow="ellipsis" vert="horz" wrap="square" anchor="ctr" anchorCtr="1"/>
        <a:lstStyle/>
        <a:p>
          <a:pPr>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57150">
      <a:noFill/>
    </a:ln>
    <a:effectLst/>
  </c:spPr>
  <c:txPr>
    <a:bodyPr/>
    <a:lstStyle/>
    <a:p>
      <a:pPr>
        <a:defRPr lang="zh-CN" sz="1000">
          <a:solidFill>
            <a:schemeClr val="tx1"/>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1166384341173299"/>
          <c:y val="9.2588239913995299E-2"/>
          <c:w val="0.70084046127642097"/>
          <c:h val="0.81081267966260595"/>
        </c:manualLayout>
      </c:layout>
      <c:barChart>
        <c:barDir val="col"/>
        <c:grouping val="stacked"/>
        <c:varyColors val="0"/>
        <c:ser>
          <c:idx val="0"/>
          <c:order val="0"/>
          <c:tx>
            <c:strRef>
              <c:f>Sheet1!$B$1</c:f>
              <c:strCache>
                <c:ptCount val="1"/>
                <c:pt idx="0">
                  <c:v>方形</c:v>
                </c:pt>
              </c:strCache>
            </c:strRef>
          </c:tx>
          <c:spPr>
            <a:solidFill>
              <a:srgbClr val="1B5C7D"/>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000" b="0" i="0" u="none" strike="noStrike" kern="1200" baseline="0">
                    <a:solidFill>
                      <a:schemeClr val="bg1"/>
                    </a:solidFill>
                    <a:latin typeface="Agency FB" panose="020B0503020202020204" pitchFamily="34" charset="0"/>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Sheet1!$A$3:$A$7</c:f>
              <c:strCache>
                <c:ptCount val="5"/>
                <c:pt idx="0">
                  <c:v>2019</c:v>
                </c:pt>
                <c:pt idx="1">
                  <c:v>2020</c:v>
                </c:pt>
                <c:pt idx="2">
                  <c:v>2021</c:v>
                </c:pt>
                <c:pt idx="3">
                  <c:v>2022</c:v>
                </c:pt>
                <c:pt idx="4">
                  <c:v>2023.1-8</c:v>
                </c:pt>
              </c:strCache>
            </c:strRef>
          </c:cat>
          <c:val>
            <c:numRef>
              <c:f>Sheet1!$B$3:$B$7</c:f>
              <c:numCache>
                <c:formatCode>0.0%</c:formatCode>
                <c:ptCount val="5"/>
                <c:pt idx="0">
                  <c:v>0.90004733514680102</c:v>
                </c:pt>
                <c:pt idx="1">
                  <c:v>0.80676170312645035</c:v>
                </c:pt>
                <c:pt idx="2">
                  <c:v>0.85599999999999998</c:v>
                </c:pt>
                <c:pt idx="3">
                  <c:v>0.93200000000000005</c:v>
                </c:pt>
                <c:pt idx="4">
                  <c:v>0.92400000000000004</c:v>
                </c:pt>
              </c:numCache>
            </c:numRef>
          </c:val>
          <c:extLst>
            <c:ext xmlns:c16="http://schemas.microsoft.com/office/drawing/2014/chart" uri="{C3380CC4-5D6E-409C-BE32-E72D297353CC}">
              <c16:uniqueId val="{00000000-636C-4E57-8F5E-C771F25800D5}"/>
            </c:ext>
          </c:extLst>
        </c:ser>
        <c:ser>
          <c:idx val="1"/>
          <c:order val="1"/>
          <c:tx>
            <c:strRef>
              <c:f>Sheet1!$C$1</c:f>
              <c:strCache>
                <c:ptCount val="1"/>
                <c:pt idx="0">
                  <c:v>圆柱形</c:v>
                </c:pt>
              </c:strCache>
            </c:strRef>
          </c:tx>
          <c:spPr>
            <a:solidFill>
              <a:srgbClr val="2D809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chemeClr val="bg1"/>
                    </a:solidFill>
                    <a:latin typeface="Agency FB" panose="020B0503020202020204" pitchFamily="34" charset="0"/>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Sheet1!$A$3:$A$7</c:f>
              <c:strCache>
                <c:ptCount val="5"/>
                <c:pt idx="0">
                  <c:v>2019</c:v>
                </c:pt>
                <c:pt idx="1">
                  <c:v>2020</c:v>
                </c:pt>
                <c:pt idx="2">
                  <c:v>2021</c:v>
                </c:pt>
                <c:pt idx="3">
                  <c:v>2022</c:v>
                </c:pt>
                <c:pt idx="4">
                  <c:v>2023.1-8</c:v>
                </c:pt>
              </c:strCache>
            </c:strRef>
          </c:cat>
          <c:val>
            <c:numRef>
              <c:f>Sheet1!$C$3:$C$7</c:f>
              <c:numCache>
                <c:formatCode>0.0%</c:formatCode>
                <c:ptCount val="5"/>
                <c:pt idx="0">
                  <c:v>6.7069980126390844E-2</c:v>
                </c:pt>
                <c:pt idx="1">
                  <c:v>0.13293736884274759</c:v>
                </c:pt>
                <c:pt idx="2">
                  <c:v>6.6299999999999998E-2</c:v>
                </c:pt>
                <c:pt idx="3">
                  <c:v>4.4999999999999998E-2</c:v>
                </c:pt>
                <c:pt idx="4">
                  <c:v>4.4999999999999998E-2</c:v>
                </c:pt>
              </c:numCache>
            </c:numRef>
          </c:val>
          <c:extLst>
            <c:ext xmlns:c16="http://schemas.microsoft.com/office/drawing/2014/chart" uri="{C3380CC4-5D6E-409C-BE32-E72D297353CC}">
              <c16:uniqueId val="{00000001-636C-4E57-8F5E-C771F25800D5}"/>
            </c:ext>
          </c:extLst>
        </c:ser>
        <c:ser>
          <c:idx val="2"/>
          <c:order val="2"/>
          <c:tx>
            <c:strRef>
              <c:f>Sheet1!$D$1</c:f>
              <c:strCache>
                <c:ptCount val="1"/>
                <c:pt idx="0">
                  <c:v>软包</c:v>
                </c:pt>
              </c:strCache>
            </c:strRef>
          </c:tx>
          <c:spPr>
            <a:solidFill>
              <a:srgbClr val="9FD5D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chemeClr val="tx1"/>
                    </a:solidFill>
                    <a:latin typeface="Agency FB" panose="020B0503020202020204" pitchFamily="34" charset="0"/>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Sheet1!$A$3:$A$7</c:f>
              <c:strCache>
                <c:ptCount val="5"/>
                <c:pt idx="0">
                  <c:v>2019</c:v>
                </c:pt>
                <c:pt idx="1">
                  <c:v>2020</c:v>
                </c:pt>
                <c:pt idx="2">
                  <c:v>2021</c:v>
                </c:pt>
                <c:pt idx="3">
                  <c:v>2022</c:v>
                </c:pt>
                <c:pt idx="4">
                  <c:v>2023.1-8</c:v>
                </c:pt>
              </c:strCache>
            </c:strRef>
          </c:cat>
          <c:val>
            <c:numRef>
              <c:f>Sheet1!$D$3:$D$7</c:f>
              <c:numCache>
                <c:formatCode>0.0%</c:formatCode>
                <c:ptCount val="5"/>
                <c:pt idx="0">
                  <c:v>3.2868498952771136E-2</c:v>
                </c:pt>
                <c:pt idx="1">
                  <c:v>5.9967746616088877E-2</c:v>
                </c:pt>
                <c:pt idx="2">
                  <c:v>7.7600000000000002E-2</c:v>
                </c:pt>
                <c:pt idx="3">
                  <c:v>2.3E-2</c:v>
                </c:pt>
                <c:pt idx="4">
                  <c:v>3.1E-2</c:v>
                </c:pt>
              </c:numCache>
            </c:numRef>
          </c:val>
          <c:extLst>
            <c:ext xmlns:c16="http://schemas.microsoft.com/office/drawing/2014/chart" uri="{C3380CC4-5D6E-409C-BE32-E72D297353CC}">
              <c16:uniqueId val="{00000002-636C-4E57-8F5E-C771F25800D5}"/>
            </c:ext>
          </c:extLst>
        </c:ser>
        <c:dLbls>
          <c:showLegendKey val="0"/>
          <c:showVal val="0"/>
          <c:showCatName val="0"/>
          <c:showSerName val="0"/>
          <c:showPercent val="0"/>
          <c:showBubbleSize val="0"/>
        </c:dLbls>
        <c:gapWidth val="30"/>
        <c:overlap val="100"/>
        <c:axId val="1114342800"/>
        <c:axId val="1114333288"/>
      </c:barChart>
      <c:catAx>
        <c:axId val="1114342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114333288"/>
        <c:crosses val="autoZero"/>
        <c:auto val="1"/>
        <c:lblAlgn val="ctr"/>
        <c:lblOffset val="100"/>
        <c:noMultiLvlLbl val="0"/>
      </c:catAx>
      <c:valAx>
        <c:axId val="1114333288"/>
        <c:scaling>
          <c:orientation val="minMax"/>
          <c:max val="1"/>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114342800"/>
        <c:crosses val="autoZero"/>
        <c:crossBetween val="between"/>
      </c:valAx>
      <c:spPr>
        <a:noFill/>
        <a:ln>
          <a:noFill/>
        </a:ln>
        <a:effectLst/>
      </c:spPr>
    </c:plotArea>
    <c:legend>
      <c:legendPos val="r"/>
      <c:layout>
        <c:manualLayout>
          <c:xMode val="edge"/>
          <c:yMode val="edge"/>
          <c:x val="0.79642169242369398"/>
          <c:y val="4.7017465581325697E-2"/>
          <c:w val="0.14518701637717399"/>
          <c:h val="0.88157053983733302"/>
        </c:manualLayout>
      </c:layout>
      <c:overlay val="0"/>
      <c:spPr>
        <a:noFill/>
        <a:ln>
          <a:noFill/>
        </a:ln>
        <a:effectLst/>
      </c:spPr>
      <c:txPr>
        <a:bodyPr rot="0" spcFirstLastPara="1" vertOverflow="ellipsis" vert="horz" wrap="square" anchor="ctr" anchorCtr="1"/>
        <a:lstStyle/>
        <a:p>
          <a:pPr>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lang="zh-CN" sz="1000">
          <a:solidFill>
            <a:schemeClr val="tx1"/>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Sheet1!$A$2:$A$8</cx:f>
        <cx:lvl ptCount="7">
          <cx:pt idx="0">CAR</cx:pt>
          <cx:pt idx="1">MPV</cx:pt>
          <cx:pt idx="2">SUV</cx:pt>
          <cx:pt idx="3">TRUCK</cx:pt>
          <cx:pt idx="4">BUS</cx:pt>
        </cx:lvl>
      </cx:strDim>
      <cx:numDim type="size">
        <cx:f>Sheet1!$B$2:$B$8</cx:f>
        <cx:lvl ptCount="7" formatCode="0.0%">
          <cx:pt idx="0">0.47320000000000001</cx:pt>
          <cx:pt idx="1">0.026200000000000001</cx:pt>
          <cx:pt idx="2">0.44950000000000001</cx:pt>
          <cx:pt idx="3">0.021399999999999999</cx:pt>
          <cx:pt idx="4">0.029700000000000001</cx:pt>
        </cx:lvl>
      </cx:numDim>
    </cx:data>
  </cx:chartData>
  <cx:chart>
    <cx:plotArea>
      <cx:plotAreaRegion>
        <cx:series layoutId="treemap" uniqueId="{05FA6ED7-C3DC-48B9-A71B-2EF03BE6D214}">
          <cx:tx>
            <cx:txData>
              <cx:f>Sheet1!$B$1</cx:f>
              <cx:v>系列 1</cx:v>
            </cx:txData>
          </cx:tx>
          <cx:dataPt idx="0">
            <cx:spPr>
              <a:solidFill>
                <a:srgbClr val="4F81BD"/>
              </a:solidFill>
            </cx:spPr>
          </cx:dataPt>
          <cx:dataPt idx="1">
            <cx:spPr>
              <a:solidFill>
                <a:srgbClr val="9BBB59"/>
              </a:solidFill>
            </cx:spPr>
          </cx:dataPt>
          <cx:dataPt idx="2">
            <cx:spPr>
              <a:solidFill>
                <a:srgbClr val="4BACC6"/>
              </a:solidFill>
            </cx:spPr>
          </cx:dataPt>
          <cx:dataPt idx="3">
            <cx:spPr>
              <a:solidFill>
                <a:srgbClr val="2C4D75"/>
              </a:solidFill>
            </cx:spPr>
          </cx:dataPt>
          <cx:dataPt idx="4">
            <cx:spPr>
              <a:solidFill>
                <a:srgbClr val="FFC000"/>
              </a:solidFill>
            </cx:spPr>
          </cx:dataPt>
          <cx:dataPt idx="5">
            <cx:spPr>
              <a:solidFill>
                <a:srgbClr val="276A7C"/>
              </a:solidFill>
            </cx:spPr>
          </cx:dataPt>
          <cx:dataPt idx="6">
            <cx:spPr>
              <a:solidFill>
                <a:srgbClr val="FFC000"/>
              </a:solidFill>
              <a:ln>
                <a:solidFill>
                  <a:srgbClr val="FFFFFF"/>
                </a:solidFill>
              </a:ln>
            </cx:spPr>
          </cx:dataPt>
          <cx:dataLabels>
            <cx:txPr>
              <a:bodyPr spcFirstLastPara="1" vertOverflow="ellipsis" horzOverflow="overflow" wrap="square" lIns="0" tIns="0" rIns="0" bIns="0" anchor="ctr" anchorCtr="1"/>
              <a:lstStyle/>
              <a:p>
                <a:pPr algn="ctr" rtl="0">
                  <a:defRPr sz="800"/>
                </a:pPr>
                <a:endParaRPr lang="zh-CN" altLang="en-US" sz="800" b="0" i="0" u="none" strike="noStrike" baseline="0">
                  <a:solidFill>
                    <a:prstClr val="white"/>
                  </a:solidFill>
                  <a:latin typeface="Calibri" panose="020F0502020204030204"/>
                  <a:ea typeface="等线" panose="02010600030101010101" pitchFamily="2" charset="-122"/>
                </a:endParaRPr>
              </a:p>
            </cx:txPr>
            <cx:visibility seriesName="0" categoryName="0" value="1"/>
            <cx:separator>, </cx:separator>
            <cx:dataLabel idx="0">
              <cx:txPr>
                <a:bodyPr spcFirstLastPara="1" vertOverflow="ellipsis" horzOverflow="overflow" wrap="square" lIns="0" tIns="0" rIns="0" bIns="0" anchor="ctr" anchorCtr="1"/>
                <a:lstStyle/>
                <a:p>
                  <a:pPr algn="ctr" rtl="0">
                    <a:defRPr sz="4800"/>
                  </a:pPr>
                  <a:r>
                    <a:rPr lang="zh-CN" altLang="en-US" sz="4800" b="0" i="0" u="none" strike="noStrike" baseline="0">
                      <a:solidFill>
                        <a:prstClr val="white"/>
                      </a:solidFill>
                      <a:latin typeface="Calibri" panose="020F0502020204030204"/>
                      <a:ea typeface="等线" panose="02010600030101010101" pitchFamily="2" charset="-122"/>
                    </a:rPr>
                    <a:t>47.3%</a:t>
                  </a:r>
                </a:p>
              </cx:txPr>
              <cx:visibility seriesName="0" categoryName="0" value="1"/>
              <cx:separator>, </cx:separator>
            </cx:dataLabel>
            <cx:dataLabel idx="1">
              <cx:txPr>
                <a:bodyPr spcFirstLastPara="1" vertOverflow="ellipsis" horzOverflow="overflow" wrap="square" lIns="0" tIns="0" rIns="0" bIns="0" anchor="ctr" anchorCtr="1"/>
                <a:lstStyle/>
                <a:p>
                  <a:pPr algn="ctr" rtl="0">
                    <a:defRPr sz="1200"/>
                  </a:pPr>
                  <a:r>
                    <a:rPr lang="zh-CN" altLang="en-US" sz="1200" b="0" i="0" u="none" strike="noStrike" baseline="0">
                      <a:solidFill>
                        <a:prstClr val="white"/>
                      </a:solidFill>
                      <a:latin typeface="Calibri" panose="020F0502020204030204"/>
                      <a:ea typeface="等线" panose="02010600030101010101" pitchFamily="2" charset="-122"/>
                    </a:rPr>
                    <a:t>2.6%</a:t>
                  </a:r>
                </a:p>
              </cx:txPr>
            </cx:dataLabel>
            <cx:dataLabel idx="2">
              <cx:txPr>
                <a:bodyPr spcFirstLastPara="1" vertOverflow="ellipsis" horzOverflow="overflow" wrap="square" lIns="0" tIns="0" rIns="0" bIns="0" anchor="ctr" anchorCtr="1"/>
                <a:lstStyle/>
                <a:p>
                  <a:pPr algn="ctr" rtl="0">
                    <a:defRPr sz="3600"/>
                  </a:pPr>
                  <a:r>
                    <a:rPr lang="zh-CN" altLang="en-US" sz="3600" b="0" i="0" u="none" strike="noStrike" baseline="0">
                      <a:solidFill>
                        <a:prstClr val="white"/>
                      </a:solidFill>
                      <a:latin typeface="Calibri" panose="020F0502020204030204"/>
                      <a:ea typeface="等线" panose="02010600030101010101" pitchFamily="2" charset="-122"/>
                    </a:rPr>
                    <a:t>45.0%</a:t>
                  </a:r>
                </a:p>
              </cx:txPr>
              <cx:visibility seriesName="0" categoryName="0" value="1"/>
              <cx:separator>, </cx:separator>
            </cx:dataLabel>
            <cx:dataLabel idx="4">
              <cx:txPr>
                <a:bodyPr spcFirstLastPara="1" vertOverflow="ellipsis" horzOverflow="overflow" wrap="square" lIns="0" tIns="0" rIns="0" bIns="0" anchor="ctr" anchorCtr="1"/>
                <a:lstStyle/>
                <a:p>
                  <a:pPr algn="ctr" rtl="0">
                    <a:defRPr sz="800">
                      <a:latin typeface="微软雅黑" panose="020B0503020204020204" pitchFamily="34" charset="-122"/>
                      <a:ea typeface="微软雅黑" panose="020B0503020204020204" pitchFamily="34" charset="-122"/>
                      <a:cs typeface="微软雅黑" panose="020B0503020204020204" pitchFamily="34" charset="-122"/>
                    </a:defRPr>
                  </a:pPr>
                  <a:r>
                    <a:rPr lang="zh-CN" altLang="en-US" sz="800" b="0" i="0" u="none" strike="noStrike" baseline="0">
                      <a:solidFill>
                        <a:prstClr val="white"/>
                      </a:solidFill>
                      <a:latin typeface="微软雅黑" panose="020B0503020204020204" pitchFamily="34" charset="-122"/>
                      <a:ea typeface="微软雅黑" panose="020B0503020204020204" pitchFamily="34" charset="-122"/>
                    </a:rPr>
                    <a:t>3.0%</a:t>
                  </a:r>
                </a:p>
              </cx:txPr>
              <cx:visibility seriesName="0" categoryName="0" value="1"/>
              <cx:separator>, </cx:separator>
            </cx:dataLabel>
            <cx:dataLabel idx="6">
              <cx:txPr>
                <a:bodyPr spcFirstLastPara="1" vertOverflow="ellipsis" horzOverflow="overflow" wrap="square" lIns="0" tIns="0" rIns="0" bIns="0" anchor="ctr" anchorCtr="1"/>
                <a:lstStyle/>
                <a:p>
                  <a:pPr algn="ctr" rtl="0">
                    <a:defRPr sz="1100"/>
                  </a:pPr>
                  <a:r>
                    <a:rPr lang="zh-CN" altLang="en-US" sz="1100" b="0" i="0" u="none" strike="noStrike" baseline="0">
                      <a:solidFill>
                        <a:prstClr val="white"/>
                      </a:solidFill>
                      <a:latin typeface="Calibri" panose="020F0502020204030204"/>
                      <a:ea typeface="等线" panose="02010600030101010101" pitchFamily="2" charset="-122"/>
                    </a:rPr>
                    <a:t>1.1%</a:t>
                  </a:r>
                </a:p>
              </cx:txPr>
              <cx:visibility seriesName="0" categoryName="0" value="1"/>
              <cx:separator>, </cx:separator>
            </cx:dataLabel>
            <cx:dataLabelHidden idx="5"/>
          </cx:dataLabels>
          <cx:dataId val="0"/>
          <cx:layoutPr>
            <cx:parentLabelLayout val="overlapping"/>
          </cx:layoutPr>
        </cx:series>
      </cx:plotAreaRegion>
    </cx:plotArea>
  </cx:chart>
  <cx:spPr>
    <a:ln w="9525"/>
  </cx:spPr>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withinLinear" id="14">
  <a:schemeClr val="accent1"/>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withinLinearReversed" id="25">
  <a:schemeClr val="accent5"/>
</cs:colorStyle>
</file>

<file path=ppt/charts/colors7.xml><?xml version="1.0" encoding="utf-8"?>
<cs:colorStyle xmlns:cs="http://schemas.microsoft.com/office/drawing/2012/chartStyle" xmlns:a="http://schemas.openxmlformats.org/drawingml/2006/main" meth="withinLinearReversed" id="25">
  <a:schemeClr val="accent5"/>
</cs:colorStyle>
</file>

<file path=ppt/charts/colors8.xml><?xml version="1.0" encoding="utf-8"?>
<cs:colorStyle xmlns:cs="http://schemas.microsoft.com/office/drawing/2012/chartStyle" xmlns:a="http://schemas.openxmlformats.org/drawingml/2006/main" meth="withinLinearReversed" id="25">
  <a:schemeClr val="accent5"/>
</cs:colorStyle>
</file>

<file path=ppt/charts/colors9.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410">
  <cs:axisTitle>
    <cs:lnRef idx="0"/>
    <cs:fillRef idx="0"/>
    <cs:effectRef idx="0"/>
    <cs:fontRef idx="minor">
      <a:schemeClr val="tx1">
        <a:lumMod val="65000"/>
        <a:lumOff val="35000"/>
      </a:schemeClr>
    </cs:fontRef>
    <cs:spPr>
      <a:solidFill>
        <a:schemeClr val="bg1">
          <a:lumMod val="65000"/>
        </a:schemeClr>
      </a:solidFill>
      <a:ln w="19050">
        <a:solidFill>
          <a:schemeClr val="bg1"/>
        </a:solidFill>
      </a:ln>
    </cs:spPr>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0.82979</cdr:x>
      <cdr:y>0.41284</cdr:y>
    </cdr:from>
    <cdr:to>
      <cdr:x>0.99161</cdr:x>
      <cdr:y>0.47095</cdr:y>
    </cdr:to>
    <cdr:sp macro="" textlink="">
      <cdr:nvSpPr>
        <cdr:cNvPr id="2" name="文本框 1">
          <a:extLst xmlns:a="http://schemas.openxmlformats.org/drawingml/2006/main">
            <a:ext uri="{FF2B5EF4-FFF2-40B4-BE49-F238E27FC236}">
              <a16:creationId xmlns:a16="http://schemas.microsoft.com/office/drawing/2014/main" id="{0BA34A22-1EE4-B5E7-DB9D-729E91283516}"/>
            </a:ext>
          </a:extLst>
        </cdr:cNvPr>
        <cdr:cNvSpPr txBox="1"/>
      </cdr:nvSpPr>
      <cdr:spPr>
        <a:xfrm xmlns:a="http://schemas.openxmlformats.org/drawingml/2006/main">
          <a:off x="2535081" y="1615475"/>
          <a:ext cx="494377" cy="22738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zh-CN" altLang="en-US" sz="1000" b="1" dirty="0">
              <a:solidFill>
                <a:srgbClr val="3A4162"/>
              </a:solidFill>
              <a:latin typeface="Agency FB" panose="020B0503020202020204" pitchFamily="34" charset="0"/>
            </a:rPr>
            <a:t>≥</a:t>
          </a:r>
          <a:r>
            <a:rPr lang="en-US" altLang="zh-CN" sz="1000" b="1" dirty="0">
              <a:solidFill>
                <a:srgbClr val="3A4162"/>
              </a:solidFill>
              <a:latin typeface="Agency FB" panose="020B0503020202020204" pitchFamily="34" charset="0"/>
            </a:rPr>
            <a:t>500%</a:t>
          </a:r>
          <a:endParaRPr lang="zh-CN" altLang="en-US" sz="1000" b="1" dirty="0">
            <a:solidFill>
              <a:srgbClr val="3A4162"/>
            </a:solidFill>
            <a:latin typeface="Agency FB" panose="020B0503020202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DC804A1-6130-42BF-BAB9-3F921DA3476D}" type="datetimeFigureOut">
              <a:rPr lang="zh-CN" altLang="en-US" smtClean="0"/>
              <a:t>2023/9/19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053690-5E02-44CB-B01C-5B905D3953D7}"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jpe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jpeg"/><Relationship Id="rId11" Type="http://schemas.openxmlformats.org/officeDocument/2006/relationships/image" Target="../media/image16.png"/><Relationship Id="rId5" Type="http://schemas.openxmlformats.org/officeDocument/2006/relationships/image" Target="../media/image10.jpe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95"/>
            <a:ext cx="12192000" cy="4395216"/>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0108"/>
            <a:ext cx="4329404" cy="1361005"/>
          </a:xfrm>
          <a:prstGeom prst="rect">
            <a:avLst/>
          </a:prstGeom>
        </p:spPr>
      </p:pic>
      <p:grpSp>
        <p:nvGrpSpPr>
          <p:cNvPr id="9" name="组合 8"/>
          <p:cNvGrpSpPr/>
          <p:nvPr userDrawn="1"/>
        </p:nvGrpSpPr>
        <p:grpSpPr>
          <a:xfrm>
            <a:off x="10235682" y="3995414"/>
            <a:ext cx="1384038" cy="793102"/>
            <a:chOff x="4982547" y="4004745"/>
            <a:chExt cx="1384038" cy="793102"/>
          </a:xfrm>
        </p:grpSpPr>
        <p:sp>
          <p:nvSpPr>
            <p:cNvPr id="10" name="平行四边形 9"/>
            <p:cNvSpPr/>
            <p:nvPr/>
          </p:nvSpPr>
          <p:spPr>
            <a:xfrm rot="10800000">
              <a:off x="4982547"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平行四边形 10"/>
            <p:cNvSpPr/>
            <p:nvPr/>
          </p:nvSpPr>
          <p:spPr>
            <a:xfrm rot="10800000">
              <a:off x="5337111"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平行四边形 11"/>
            <p:cNvSpPr/>
            <p:nvPr/>
          </p:nvSpPr>
          <p:spPr>
            <a:xfrm rot="10800000">
              <a:off x="5713443"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13" name="文本框 12"/>
          <p:cNvSpPr txBox="1"/>
          <p:nvPr userDrawn="1"/>
        </p:nvSpPr>
        <p:spPr>
          <a:xfrm>
            <a:off x="1202136" y="4747898"/>
            <a:ext cx="9024219" cy="1415772"/>
          </a:xfrm>
          <a:prstGeom prst="rect">
            <a:avLst/>
          </a:prstGeom>
          <a:noFill/>
        </p:spPr>
        <p:txBody>
          <a:bodyPr wrap="square" rtlCol="0">
            <a:spAutoFit/>
          </a:bodyPr>
          <a:lstStyle/>
          <a:p>
            <a:r>
              <a:rPr lang="en-US" altLang="zh-CN" sz="4200" b="1" dirty="0">
                <a:solidFill>
                  <a:prstClr val="black"/>
                </a:solidFill>
                <a:latin typeface="微软雅黑" panose="020B0503020204020204" pitchFamily="34" charset="-122"/>
                <a:ea typeface="微软雅黑" panose="020B0503020204020204" pitchFamily="34" charset="-122"/>
              </a:rPr>
              <a:t>2023</a:t>
            </a:r>
            <a:r>
              <a:rPr lang="zh-CN" altLang="en-US" sz="4200" b="1" dirty="0">
                <a:solidFill>
                  <a:prstClr val="black"/>
                </a:solidFill>
                <a:latin typeface="微软雅黑" panose="020B0503020204020204" pitchFamily="34" charset="-122"/>
                <a:ea typeface="微软雅黑" panose="020B0503020204020204" pitchFamily="34" charset="-122"/>
              </a:rPr>
              <a:t>年</a:t>
            </a:r>
            <a:r>
              <a:rPr lang="en-US" altLang="zh-CN" sz="4200" b="1" dirty="0">
                <a:solidFill>
                  <a:prstClr val="black"/>
                </a:solidFill>
                <a:latin typeface="微软雅黑" panose="020B0503020204020204" pitchFamily="34" charset="-122"/>
                <a:ea typeface="微软雅黑" panose="020B0503020204020204" pitchFamily="34" charset="-122"/>
              </a:rPr>
              <a:t>9</a:t>
            </a:r>
            <a:r>
              <a:rPr lang="zh-CN" altLang="en-US" sz="4200" b="1" dirty="0">
                <a:solidFill>
                  <a:prstClr val="black"/>
                </a:solidFill>
                <a:latin typeface="微软雅黑" panose="020B0503020204020204" pitchFamily="34" charset="-122"/>
                <a:ea typeface="微软雅黑" panose="020B0503020204020204" pitchFamily="34" charset="-122"/>
              </a:rPr>
              <a:t>月</a:t>
            </a:r>
            <a:endParaRPr lang="en-US" altLang="zh-CN" sz="4200" b="1" dirty="0">
              <a:solidFill>
                <a:prstClr val="black"/>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4400" b="1" dirty="0">
                <a:solidFill>
                  <a:srgbClr val="000000"/>
                </a:solidFill>
                <a:latin typeface="微软雅黑" panose="020B0503020204020204" pitchFamily="34" charset="-122"/>
                <a:ea typeface="微软雅黑" panose="020B0503020204020204" pitchFamily="34" charset="-122"/>
              </a:rPr>
              <a:t>新能源汽车三电系统洞察报告</a:t>
            </a:r>
          </a:p>
        </p:txBody>
      </p:sp>
      <p:sp>
        <p:nvSpPr>
          <p:cNvPr id="14" name="文本框 13"/>
          <p:cNvSpPr txBox="1"/>
          <p:nvPr userDrawn="1"/>
        </p:nvSpPr>
        <p:spPr>
          <a:xfrm>
            <a:off x="1219863" y="3902007"/>
            <a:ext cx="3520087" cy="369332"/>
          </a:xfrm>
          <a:prstGeom prst="rect">
            <a:avLst/>
          </a:prstGeom>
          <a:noFill/>
        </p:spPr>
        <p:txBody>
          <a:bodyPr wrap="square" rtlCol="0">
            <a:spAutoFit/>
          </a:bodyPr>
          <a:lstStyle/>
          <a:p>
            <a:r>
              <a:rPr lang="zh-CN" altLang="en-US" b="1" dirty="0">
                <a:solidFill>
                  <a:prstClr val="white"/>
                </a:solidFill>
                <a:latin typeface="微软雅黑" panose="020B0503020204020204" pitchFamily="34" charset="-122"/>
                <a:ea typeface="微软雅黑" panose="020B0503020204020204" pitchFamily="34" charset="-122"/>
              </a:rPr>
              <a:t>乘联会</a:t>
            </a:r>
            <a:r>
              <a:rPr lang="en-US" altLang="zh-CN" b="1" dirty="0">
                <a:solidFill>
                  <a:prstClr val="white"/>
                </a:solidFill>
                <a:latin typeface="微软雅黑" panose="020B0503020204020204" pitchFamily="34" charset="-122"/>
                <a:ea typeface="微软雅黑" panose="020B0503020204020204" pitchFamily="34" charset="-122"/>
              </a:rPr>
              <a:t>&amp;</a:t>
            </a:r>
            <a:r>
              <a:rPr lang="zh-CN" altLang="en-US" b="1" dirty="0">
                <a:solidFill>
                  <a:prstClr val="white"/>
                </a:solidFill>
                <a:latin typeface="微软雅黑" panose="020B0503020204020204" pitchFamily="34" charset="-122"/>
                <a:ea typeface="微软雅黑" panose="020B0503020204020204" pitchFamily="34" charset="-122"/>
              </a:rPr>
              <a:t>科瑞咨询联合发布</a:t>
            </a:r>
          </a:p>
        </p:txBody>
      </p:sp>
      <p:sp>
        <p:nvSpPr>
          <p:cNvPr id="15" name="矩形 14"/>
          <p:cNvSpPr/>
          <p:nvPr userDrawn="1"/>
        </p:nvSpPr>
        <p:spPr>
          <a:xfrm>
            <a:off x="846479" y="3713583"/>
            <a:ext cx="271678" cy="2416629"/>
          </a:xfrm>
          <a:prstGeom prst="rect">
            <a:avLst/>
          </a:prstGeom>
          <a:solidFill>
            <a:srgbClr val="4E9DB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1BE4D9D-9BAB-4DE5-9663-F0880D5FED31}" type="datetimeFigureOut">
              <a:rPr lang="zh-CN" altLang="en-US" smtClean="0"/>
              <a:t>2023/9/19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2FB1938-AAFF-4BE7-AD52-27B9AA67C07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1BE4D9D-9BAB-4DE5-9663-F0880D5FED31}" type="datetimeFigureOut">
              <a:rPr lang="zh-CN" altLang="en-US" smtClean="0"/>
              <a:t>2023/9/19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2FB1938-AAFF-4BE7-AD52-27B9AA67C07D}"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文本框 8"/>
          <p:cNvSpPr txBox="1"/>
          <p:nvPr userDrawn="1"/>
        </p:nvSpPr>
        <p:spPr>
          <a:xfrm rot="5400000">
            <a:off x="-755705" y="2453483"/>
            <a:ext cx="3685624" cy="923330"/>
          </a:xfrm>
          <a:prstGeom prst="rect">
            <a:avLst/>
          </a:prstGeom>
          <a:noFill/>
        </p:spPr>
        <p:txBody>
          <a:bodyPr wrap="none" rtlCol="0">
            <a:spAutoFit/>
          </a:bodyPr>
          <a:lstStyle/>
          <a:p>
            <a:r>
              <a:rPr lang="en-US" altLang="zh-CN" sz="5400" b="1" spc="-300" dirty="0">
                <a:solidFill>
                  <a:schemeClr val="bg1"/>
                </a:solidFill>
                <a:latin typeface="Arial" panose="020B0604020202020204" pitchFamily="34" charset="0"/>
                <a:cs typeface="Arial" panose="020B0604020202020204" pitchFamily="34" charset="0"/>
              </a:rPr>
              <a:t>CONTENTS</a:t>
            </a:r>
            <a:endParaRPr lang="zh-CN" altLang="en-US" sz="5400" b="1" spc="-300" dirty="0">
              <a:solidFill>
                <a:schemeClr val="bg1"/>
              </a:solidFill>
              <a:latin typeface="Arial" panose="020B0604020202020204" pitchFamily="34" charset="0"/>
              <a:cs typeface="Arial" panose="020B0604020202020204" pitchFamily="34" charset="0"/>
            </a:endParaRPr>
          </a:p>
        </p:txBody>
      </p:sp>
      <p:sp>
        <p:nvSpPr>
          <p:cNvPr id="10" name="文本框 9"/>
          <p:cNvSpPr txBox="1"/>
          <p:nvPr userDrawn="1"/>
        </p:nvSpPr>
        <p:spPr>
          <a:xfrm>
            <a:off x="1414531" y="679193"/>
            <a:ext cx="954107" cy="1938992"/>
          </a:xfrm>
          <a:prstGeom prst="rect">
            <a:avLst/>
          </a:prstGeom>
          <a:noFill/>
        </p:spPr>
        <p:txBody>
          <a:bodyPr wrap="none" rtlCol="0">
            <a:spAutoFit/>
          </a:bodyPr>
          <a:lstStyle/>
          <a:p>
            <a:r>
              <a:rPr lang="zh-CN" altLang="en-US" sz="6000" b="1" dirty="0">
                <a:solidFill>
                  <a:schemeClr val="bg1"/>
                </a:solidFill>
                <a:latin typeface="微软雅黑" panose="020B0503020204020204" pitchFamily="34" charset="-122"/>
                <a:ea typeface="微软雅黑" panose="020B0503020204020204" pitchFamily="34" charset="-122"/>
              </a:rPr>
              <a:t>目</a:t>
            </a:r>
            <a:endParaRPr lang="en-US" altLang="zh-CN" sz="6000" b="1" dirty="0">
              <a:solidFill>
                <a:schemeClr val="bg1"/>
              </a:solidFill>
              <a:latin typeface="微软雅黑" panose="020B0503020204020204" pitchFamily="34" charset="-122"/>
              <a:ea typeface="微软雅黑" panose="020B0503020204020204" pitchFamily="34" charset="-122"/>
            </a:endParaRPr>
          </a:p>
          <a:p>
            <a:r>
              <a:rPr lang="zh-CN" altLang="en-US" sz="6000" b="1" dirty="0">
                <a:solidFill>
                  <a:schemeClr val="bg1"/>
                </a:solidFill>
                <a:latin typeface="微软雅黑" panose="020B0503020204020204" pitchFamily="34" charset="-122"/>
                <a:ea typeface="微软雅黑" panose="020B0503020204020204" pitchFamily="34" charset="-122"/>
              </a:rPr>
              <a:t>录</a:t>
            </a:r>
          </a:p>
        </p:txBody>
      </p:sp>
      <p:sp>
        <p:nvSpPr>
          <p:cNvPr id="11" name="矩形 10"/>
          <p:cNvSpPr/>
          <p:nvPr userDrawn="1"/>
        </p:nvSpPr>
        <p:spPr>
          <a:xfrm>
            <a:off x="794739" y="857040"/>
            <a:ext cx="584735" cy="261362"/>
          </a:xfrm>
          <a:prstGeom prst="rect">
            <a:avLst/>
          </a:prstGeom>
          <a:solidFill>
            <a:srgbClr val="8F1F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4485" y="213246"/>
            <a:ext cx="2985187" cy="489374"/>
          </a:xfrm>
          <a:prstGeom prst="rect">
            <a:avLst/>
          </a:prstGeom>
        </p:spPr>
      </p:pic>
      <p:pic>
        <p:nvPicPr>
          <p:cNvPr id="48" name="图片 47" descr="C:\Users\Administrator\Desktop\images\封面_12+++.png封面_12+++"/>
          <p:cNvPicPr>
            <a:picLocks noChangeAspect="1"/>
          </p:cNvPicPr>
          <p:nvPr userDrawn="1"/>
        </p:nvPicPr>
        <p:blipFill>
          <a:blip r:embed="rId3"/>
          <a:srcRect/>
          <a:stretch>
            <a:fillRect/>
          </a:stretch>
        </p:blipFill>
        <p:spPr>
          <a:xfrm>
            <a:off x="564198" y="6466840"/>
            <a:ext cx="206375" cy="191770"/>
          </a:xfrm>
          <a:prstGeom prst="rect">
            <a:avLst/>
          </a:prstGeom>
        </p:spPr>
      </p:pic>
      <p:sp>
        <p:nvSpPr>
          <p:cNvPr id="9" name="矩形 8"/>
          <p:cNvSpPr/>
          <p:nvPr userDrawn="1"/>
        </p:nvSpPr>
        <p:spPr>
          <a:xfrm>
            <a:off x="0" y="0"/>
            <a:ext cx="12192000" cy="798022"/>
          </a:xfrm>
          <a:prstGeom prst="rect">
            <a:avLst/>
          </a:prstGeom>
          <a:gradFill flip="none" rotWithShape="1">
            <a:gsLst>
              <a:gs pos="13000">
                <a:srgbClr val="1B5C7D"/>
              </a:gs>
              <a:gs pos="56000">
                <a:srgbClr val="3795AB"/>
              </a:gs>
              <a:gs pos="84000">
                <a:srgbClr val="1B5C7D"/>
              </a:gs>
            </a:gsLst>
            <a:path path="circle">
              <a:fillToRect l="100000" b="100000"/>
            </a:path>
            <a:tileRect t="-100000" r="-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13" name="组合 12"/>
          <p:cNvGrpSpPr/>
          <p:nvPr userDrawn="1"/>
        </p:nvGrpSpPr>
        <p:grpSpPr>
          <a:xfrm flipH="1" flipV="1">
            <a:off x="-2" y="0"/>
            <a:ext cx="8878768" cy="798022"/>
            <a:chOff x="6753725" y="1484995"/>
            <a:chExt cx="10101188" cy="878570"/>
          </a:xfrm>
          <a:solidFill>
            <a:sysClr val="window" lastClr="FFFFFF">
              <a:lumMod val="85000"/>
            </a:sysClr>
          </a:solidFill>
        </p:grpSpPr>
        <p:sp>
          <p:nvSpPr>
            <p:cNvPr id="14" name="矩形 13"/>
            <p:cNvSpPr/>
            <p:nvPr/>
          </p:nvSpPr>
          <p:spPr>
            <a:xfrm>
              <a:off x="7608263" y="1484995"/>
              <a:ext cx="9246650" cy="87857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uLnTx/>
                  <a:uFillTx/>
                  <a:latin typeface="等线" panose="02010600030101010101" charset="-122"/>
                  <a:ea typeface="等线" panose="02010600030101010101" charset="-122"/>
                  <a:cs typeface="+mn-cs"/>
                </a:rPr>
                <a:t>                                                                                                                                                                                                                                                                                                        </a:t>
              </a:r>
              <a:endParaRPr kumimoji="0" lang="zh-CN" altLang="en-US" sz="1800" b="0" i="0" u="none" strike="noStrike" kern="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 name="直角三角形 14"/>
            <p:cNvSpPr/>
            <p:nvPr/>
          </p:nvSpPr>
          <p:spPr>
            <a:xfrm flipH="1">
              <a:off x="6753725" y="1484995"/>
              <a:ext cx="854537" cy="878570"/>
            </a:xfrm>
            <a:prstGeom prst="rtTriangl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17" name="矩形 16"/>
          <p:cNvSpPr/>
          <p:nvPr userDrawn="1"/>
        </p:nvSpPr>
        <p:spPr>
          <a:xfrm rot="5400000">
            <a:off x="270868" y="398724"/>
            <a:ext cx="308168" cy="81122"/>
          </a:xfrm>
          <a:prstGeom prst="rect">
            <a:avLst/>
          </a:prstGeom>
          <a:solidFill>
            <a:srgbClr val="8F1F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235968" y="209276"/>
            <a:ext cx="2366672" cy="37432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95"/>
            <a:ext cx="12192000" cy="4395216"/>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0108"/>
            <a:ext cx="4329404" cy="1361005"/>
          </a:xfrm>
          <a:prstGeom prst="rect">
            <a:avLst/>
          </a:prstGeom>
        </p:spPr>
      </p:pic>
      <p:grpSp>
        <p:nvGrpSpPr>
          <p:cNvPr id="9" name="组合 8"/>
          <p:cNvGrpSpPr/>
          <p:nvPr userDrawn="1"/>
        </p:nvGrpSpPr>
        <p:grpSpPr>
          <a:xfrm>
            <a:off x="10235682" y="3995414"/>
            <a:ext cx="1384038" cy="793102"/>
            <a:chOff x="4982547" y="4004745"/>
            <a:chExt cx="1384038" cy="793102"/>
          </a:xfrm>
        </p:grpSpPr>
        <p:sp>
          <p:nvSpPr>
            <p:cNvPr id="10" name="平行四边形 9"/>
            <p:cNvSpPr/>
            <p:nvPr/>
          </p:nvSpPr>
          <p:spPr>
            <a:xfrm rot="10800000">
              <a:off x="4982547"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平行四边形 10"/>
            <p:cNvSpPr/>
            <p:nvPr/>
          </p:nvSpPr>
          <p:spPr>
            <a:xfrm rot="10800000">
              <a:off x="5337111"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平行四边形 11"/>
            <p:cNvSpPr/>
            <p:nvPr/>
          </p:nvSpPr>
          <p:spPr>
            <a:xfrm rot="10800000">
              <a:off x="5713443"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13" name="文本框 12"/>
          <p:cNvSpPr txBox="1"/>
          <p:nvPr userDrawn="1"/>
        </p:nvSpPr>
        <p:spPr>
          <a:xfrm>
            <a:off x="7303997" y="3985984"/>
            <a:ext cx="3520087" cy="369332"/>
          </a:xfrm>
          <a:prstGeom prst="rect">
            <a:avLst/>
          </a:prstGeom>
          <a:noFill/>
        </p:spPr>
        <p:txBody>
          <a:bodyPr wrap="square" rtlCol="0">
            <a:spAutoFit/>
          </a:bodyPr>
          <a:lstStyle/>
          <a:p>
            <a:r>
              <a:rPr lang="zh-CN" altLang="en-US" b="1" dirty="0">
                <a:solidFill>
                  <a:prstClr val="white"/>
                </a:solidFill>
                <a:latin typeface="微软雅黑" panose="020B0503020204020204" pitchFamily="34" charset="-122"/>
                <a:ea typeface="微软雅黑" panose="020B0503020204020204" pitchFamily="34" charset="-122"/>
              </a:rPr>
              <a:t>乘联会</a:t>
            </a:r>
            <a:r>
              <a:rPr lang="en-US" altLang="zh-CN" b="1" dirty="0">
                <a:solidFill>
                  <a:prstClr val="white"/>
                </a:solidFill>
                <a:latin typeface="微软雅黑" panose="020B0503020204020204" pitchFamily="34" charset="-122"/>
                <a:ea typeface="微软雅黑" panose="020B0503020204020204" pitchFamily="34" charset="-122"/>
              </a:rPr>
              <a:t>&amp;</a:t>
            </a:r>
            <a:r>
              <a:rPr lang="zh-CN" altLang="en-US" b="1" dirty="0">
                <a:solidFill>
                  <a:prstClr val="white"/>
                </a:solidFill>
                <a:latin typeface="微软雅黑" panose="020B0503020204020204" pitchFamily="34" charset="-122"/>
                <a:ea typeface="微软雅黑" panose="020B0503020204020204" pitchFamily="34" charset="-122"/>
              </a:rPr>
              <a:t>科瑞咨询联合发布</a:t>
            </a:r>
          </a:p>
        </p:txBody>
      </p:sp>
      <p:sp>
        <p:nvSpPr>
          <p:cNvPr id="14" name="矩形 13"/>
          <p:cNvSpPr/>
          <p:nvPr userDrawn="1"/>
        </p:nvSpPr>
        <p:spPr>
          <a:xfrm>
            <a:off x="846479" y="3713583"/>
            <a:ext cx="271678" cy="2416629"/>
          </a:xfrm>
          <a:prstGeom prst="rect">
            <a:avLst/>
          </a:prstGeom>
          <a:solidFill>
            <a:srgbClr val="4E9DB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 name="文本框 14"/>
          <p:cNvSpPr txBox="1"/>
          <p:nvPr userDrawn="1"/>
        </p:nvSpPr>
        <p:spPr>
          <a:xfrm>
            <a:off x="1326723" y="3995414"/>
            <a:ext cx="6565676" cy="257172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0" b="1" i="0" u="none" strike="noStrike" kern="0" cap="none" spc="-300" normalizeH="0" baseline="0" noProof="0" dirty="0">
                <a:ln>
                  <a:noFill/>
                </a:ln>
                <a:solidFill>
                  <a:prstClr val="black"/>
                </a:solidFill>
                <a:effectLst/>
                <a:uLnTx/>
                <a:uFillTx/>
              </a:rPr>
              <a:t>Thanks</a:t>
            </a:r>
            <a:endParaRPr kumimoji="0" lang="zh-CN" altLang="en-US" sz="16000" b="1" i="0" u="none" strike="noStrike" kern="0" cap="none" spc="-300" normalizeH="0" baseline="0" noProof="0" dirty="0">
              <a:ln>
                <a:noFill/>
              </a:ln>
              <a:solidFill>
                <a:prstClr val="black"/>
              </a:solidFill>
              <a:effectLst/>
              <a:uLnTx/>
              <a:uFillTx/>
            </a:endParaRPr>
          </a:p>
        </p:txBody>
      </p:sp>
      <p:sp>
        <p:nvSpPr>
          <p:cNvPr id="16" name="文本框 15"/>
          <p:cNvSpPr txBox="1"/>
          <p:nvPr userDrawn="1"/>
        </p:nvSpPr>
        <p:spPr>
          <a:xfrm>
            <a:off x="8002718" y="5525002"/>
            <a:ext cx="2024913" cy="52322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150" normalizeH="0" baseline="0" noProof="0" dirty="0">
                <a:ln>
                  <a:noFill/>
                </a:ln>
                <a:solidFill>
                  <a:prstClr val="black"/>
                </a:solidFill>
                <a:effectLst/>
                <a:uLnTx/>
                <a:uFillTx/>
              </a:rPr>
              <a:t>谢  谢  观  看</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40" y="0"/>
            <a:ext cx="12192000" cy="6858001"/>
          </a:xfrm>
          <a:prstGeom prst="rect">
            <a:avLst/>
          </a:prstGeom>
        </p:spPr>
      </p:pic>
      <p:sp>
        <p:nvSpPr>
          <p:cNvPr id="11" name="文本框 10"/>
          <p:cNvSpPr txBox="1"/>
          <p:nvPr userDrawn="1"/>
        </p:nvSpPr>
        <p:spPr>
          <a:xfrm>
            <a:off x="754364" y="2135932"/>
            <a:ext cx="2080602" cy="646331"/>
          </a:xfrm>
          <a:prstGeom prst="rect">
            <a:avLst/>
          </a:prstGeom>
          <a:noFill/>
        </p:spPr>
        <p:txBody>
          <a:bodyPr wrap="square" rtlCol="0">
            <a:spAutoFit/>
          </a:bodyPr>
          <a:lstStyle/>
          <a:p>
            <a:r>
              <a:rPr lang="en-US" altLang="zh-CN" sz="3600" b="1" dirty="0">
                <a:solidFill>
                  <a:srgbClr val="4E9DB1"/>
                </a:solidFill>
                <a:latin typeface="Arial" panose="020B0604020202020204" pitchFamily="34" charset="0"/>
                <a:ea typeface="微软雅黑" panose="020B0503020204020204" pitchFamily="34" charset="-122"/>
                <a:cs typeface="Arial" panose="020B0604020202020204" pitchFamily="34" charset="0"/>
              </a:rPr>
              <a:t>Thanks</a:t>
            </a:r>
            <a:endParaRPr lang="zh-CN" altLang="en-US" sz="3600" b="1" dirty="0">
              <a:solidFill>
                <a:srgbClr val="4E9DB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11"/>
          <p:cNvSpPr txBox="1"/>
          <p:nvPr userDrawn="1"/>
        </p:nvSpPr>
        <p:spPr>
          <a:xfrm>
            <a:off x="754364" y="1413254"/>
            <a:ext cx="1927131" cy="923330"/>
          </a:xfrm>
          <a:prstGeom prst="rect">
            <a:avLst/>
          </a:prstGeom>
          <a:noFill/>
        </p:spPr>
        <p:txBody>
          <a:bodyPr wrap="none" rtlCol="0">
            <a:spAutoFit/>
          </a:bodyPr>
          <a:lstStyle/>
          <a:p>
            <a:r>
              <a:rPr lang="zh-CN" altLang="en-US" sz="5400" b="1" spc="300" dirty="0">
                <a:solidFill>
                  <a:srgbClr val="4E9DB1"/>
                </a:solidFill>
                <a:latin typeface="微软雅黑" panose="020B0503020204020204" pitchFamily="34" charset="-122"/>
                <a:ea typeface="微软雅黑" panose="020B0503020204020204" pitchFamily="34" charset="-122"/>
              </a:rPr>
              <a:t>谢谢</a:t>
            </a:r>
            <a:r>
              <a:rPr lang="en-US" altLang="zh-CN" sz="5400" b="1" spc="300" dirty="0">
                <a:solidFill>
                  <a:srgbClr val="4E9DB1"/>
                </a:solidFill>
                <a:latin typeface="微软雅黑" panose="020B0503020204020204" pitchFamily="34" charset="-122"/>
                <a:ea typeface="微软雅黑" panose="020B0503020204020204" pitchFamily="34" charset="-122"/>
              </a:rPr>
              <a:t>!</a:t>
            </a:r>
            <a:endParaRPr lang="zh-CN" altLang="en-US" sz="5400" b="1" spc="300" dirty="0">
              <a:solidFill>
                <a:srgbClr val="4E9DB1"/>
              </a:solidFill>
              <a:latin typeface="微软雅黑" panose="020B0503020204020204" pitchFamily="34" charset="-122"/>
              <a:ea typeface="微软雅黑" panose="020B0503020204020204" pitchFamily="34" charset="-122"/>
            </a:endParaRPr>
          </a:p>
        </p:txBody>
      </p:sp>
      <p:grpSp>
        <p:nvGrpSpPr>
          <p:cNvPr id="13" name="组合 12"/>
          <p:cNvGrpSpPr/>
          <p:nvPr userDrawn="1"/>
        </p:nvGrpSpPr>
        <p:grpSpPr>
          <a:xfrm>
            <a:off x="840463" y="451593"/>
            <a:ext cx="3249405" cy="560275"/>
            <a:chOff x="657581" y="451593"/>
            <a:chExt cx="3249405" cy="560275"/>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52084" y="455877"/>
              <a:ext cx="1254902" cy="486902"/>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581" y="451593"/>
              <a:ext cx="1705545" cy="560275"/>
            </a:xfrm>
            <a:prstGeom prst="rect">
              <a:avLst/>
            </a:prstGeom>
          </p:spPr>
        </p:pic>
        <p:cxnSp>
          <p:nvCxnSpPr>
            <p:cNvPr id="16" name="直接连接符 15"/>
            <p:cNvCxnSpPr/>
            <p:nvPr/>
          </p:nvCxnSpPr>
          <p:spPr>
            <a:xfrm>
              <a:off x="2485506" y="585881"/>
              <a:ext cx="0" cy="24140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pic>
        <p:nvPicPr>
          <p:cNvPr id="17" name="图片 1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245174" y="4893405"/>
            <a:ext cx="895350" cy="876300"/>
          </a:xfrm>
          <a:prstGeom prst="rect">
            <a:avLst/>
          </a:prstGeom>
        </p:spPr>
      </p:pic>
      <p:pic>
        <p:nvPicPr>
          <p:cNvPr id="18" name="图片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271803" y="4893405"/>
            <a:ext cx="857250" cy="876300"/>
          </a:xfrm>
          <a:prstGeom prst="rect">
            <a:avLst/>
          </a:prstGeom>
        </p:spPr>
      </p:pic>
      <p:sp>
        <p:nvSpPr>
          <p:cNvPr id="19" name="文本框 18"/>
          <p:cNvSpPr txBox="1"/>
          <p:nvPr userDrawn="1"/>
        </p:nvSpPr>
        <p:spPr>
          <a:xfrm>
            <a:off x="1166363" y="3266780"/>
            <a:ext cx="1338828" cy="323165"/>
          </a:xfrm>
          <a:prstGeom prst="rect">
            <a:avLst/>
          </a:prstGeom>
          <a:noFill/>
        </p:spPr>
        <p:txBody>
          <a:bodyPr wrap="none" rtlCol="0">
            <a:spAutoFit/>
          </a:bodyPr>
          <a:lstStyle/>
          <a:p>
            <a:r>
              <a:rPr lang="zh-CN" altLang="en-US" sz="1500" b="1" dirty="0">
                <a:solidFill>
                  <a:srgbClr val="4E9DB1"/>
                </a:solidFill>
                <a:latin typeface="微软雅黑" panose="020B0503020204020204" pitchFamily="34" charset="-122"/>
                <a:ea typeface="微软雅黑" panose="020B0503020204020204" pitchFamily="34" charset="-122"/>
              </a:rPr>
              <a:t>乘联会秘书处</a:t>
            </a:r>
          </a:p>
        </p:txBody>
      </p:sp>
      <p:sp>
        <p:nvSpPr>
          <p:cNvPr id="20" name="文本框 19"/>
          <p:cNvSpPr txBox="1"/>
          <p:nvPr userDrawn="1"/>
        </p:nvSpPr>
        <p:spPr>
          <a:xfrm>
            <a:off x="1409047" y="3629738"/>
            <a:ext cx="2768707" cy="1107996"/>
          </a:xfrm>
          <a:prstGeom prst="rect">
            <a:avLst/>
          </a:prstGeom>
          <a:noFill/>
        </p:spPr>
        <p:txBody>
          <a:bodyPr wrap="none" rtlCol="0">
            <a:spAutoFit/>
          </a:bodyPr>
          <a:lstStyle/>
          <a:p>
            <a:pPr>
              <a:lnSpc>
                <a:spcPct val="150000"/>
              </a:lnSpc>
            </a:pPr>
            <a:r>
              <a:rPr lang="zh-CN" altLang="en-US" sz="1100" dirty="0">
                <a:solidFill>
                  <a:srgbClr val="4E9DB1"/>
                </a:solidFill>
                <a:latin typeface="微软雅黑" panose="020B0503020204020204" pitchFamily="34" charset="-122"/>
                <a:ea typeface="微软雅黑" panose="020B0503020204020204" pitchFamily="34" charset="-122"/>
              </a:rPr>
              <a:t>上海市普陀区武宁路</a:t>
            </a:r>
            <a:r>
              <a:rPr lang="en-US" altLang="zh-CN" sz="1100" dirty="0">
                <a:solidFill>
                  <a:srgbClr val="4E9DB1"/>
                </a:solidFill>
                <a:latin typeface="微软雅黑" panose="020B0503020204020204" pitchFamily="34" charset="-122"/>
                <a:ea typeface="微软雅黑" panose="020B0503020204020204" pitchFamily="34" charset="-122"/>
              </a:rPr>
              <a:t>423</a:t>
            </a:r>
            <a:r>
              <a:rPr lang="zh-CN" altLang="en-US" sz="1100" dirty="0">
                <a:solidFill>
                  <a:srgbClr val="4E9DB1"/>
                </a:solidFill>
                <a:latin typeface="微软雅黑" panose="020B0503020204020204" pitchFamily="34" charset="-122"/>
                <a:ea typeface="微软雅黑" panose="020B0503020204020204" pitchFamily="34" charset="-122"/>
              </a:rPr>
              <a:t>号</a:t>
            </a:r>
            <a:r>
              <a:rPr lang="en-US" altLang="zh-CN" sz="1100" dirty="0">
                <a:solidFill>
                  <a:srgbClr val="4E9DB1"/>
                </a:solidFill>
                <a:latin typeface="微软雅黑" panose="020B0503020204020204" pitchFamily="34" charset="-122"/>
                <a:ea typeface="微软雅黑" panose="020B0503020204020204" pitchFamily="34" charset="-122"/>
              </a:rPr>
              <a:t>18</a:t>
            </a:r>
            <a:r>
              <a:rPr lang="zh-CN" altLang="en-US" sz="1100" dirty="0">
                <a:solidFill>
                  <a:srgbClr val="4E9DB1"/>
                </a:solidFill>
                <a:latin typeface="微软雅黑" panose="020B0503020204020204" pitchFamily="34" charset="-122"/>
                <a:ea typeface="微软雅黑" panose="020B0503020204020204" pitchFamily="34" charset="-122"/>
              </a:rPr>
              <a:t>号楼</a:t>
            </a:r>
            <a:r>
              <a:rPr lang="en-US" altLang="zh-CN" sz="1100" dirty="0">
                <a:solidFill>
                  <a:srgbClr val="4E9DB1"/>
                </a:solidFill>
                <a:latin typeface="微软雅黑" panose="020B0503020204020204" pitchFamily="34" charset="-122"/>
                <a:ea typeface="微软雅黑" panose="020B0503020204020204" pitchFamily="34" charset="-122"/>
              </a:rPr>
              <a:t>1103</a:t>
            </a:r>
            <a:r>
              <a:rPr lang="zh-CN" altLang="en-US" sz="1100" dirty="0">
                <a:solidFill>
                  <a:srgbClr val="4E9DB1"/>
                </a:solidFill>
                <a:latin typeface="微软雅黑" panose="020B0503020204020204" pitchFamily="34" charset="-122"/>
                <a:ea typeface="微软雅黑" panose="020B0503020204020204" pitchFamily="34" charset="-122"/>
              </a:rPr>
              <a:t>室</a:t>
            </a:r>
          </a:p>
          <a:p>
            <a:pPr>
              <a:lnSpc>
                <a:spcPct val="150000"/>
              </a:lnSpc>
            </a:pPr>
            <a:r>
              <a:rPr lang="en-US" altLang="zh-CN" sz="1100" dirty="0">
                <a:solidFill>
                  <a:srgbClr val="4E9DB1"/>
                </a:solidFill>
                <a:latin typeface="微软雅黑" panose="020B0503020204020204" pitchFamily="34" charset="-122"/>
                <a:ea typeface="微软雅黑" panose="020B0503020204020204" pitchFamily="34" charset="-122"/>
              </a:rPr>
              <a:t>021-52680968          200062</a:t>
            </a:r>
          </a:p>
          <a:p>
            <a:pPr>
              <a:lnSpc>
                <a:spcPct val="150000"/>
              </a:lnSpc>
            </a:pPr>
            <a:r>
              <a:rPr lang="en-US" altLang="zh-CN" sz="1100" dirty="0">
                <a:solidFill>
                  <a:srgbClr val="4E9DB1"/>
                </a:solidFill>
                <a:latin typeface="微软雅黑" panose="020B0503020204020204" pitchFamily="34" charset="-122"/>
                <a:ea typeface="微软雅黑" panose="020B0503020204020204" pitchFamily="34" charset="-122"/>
              </a:rPr>
              <a:t>cpcanews@sxtauto.com.cn</a:t>
            </a:r>
          </a:p>
          <a:p>
            <a:pPr>
              <a:lnSpc>
                <a:spcPct val="150000"/>
              </a:lnSpc>
            </a:pPr>
            <a:r>
              <a:rPr lang="en-US" altLang="zh-CN" sz="1100" dirty="0">
                <a:solidFill>
                  <a:srgbClr val="4E9DB1"/>
                </a:solidFill>
                <a:latin typeface="微软雅黑" panose="020B0503020204020204" pitchFamily="34" charset="-122"/>
                <a:ea typeface="微软雅黑" panose="020B0503020204020204" pitchFamily="34" charset="-122"/>
              </a:rPr>
              <a:t>www.cpacaauto.com</a:t>
            </a:r>
            <a:endParaRPr lang="zh-CN" altLang="en-US" sz="1100" dirty="0">
              <a:solidFill>
                <a:srgbClr val="4E9DB1"/>
              </a:solidFill>
              <a:latin typeface="微软雅黑" panose="020B0503020204020204" pitchFamily="34" charset="-122"/>
              <a:ea typeface="微软雅黑" panose="020B0503020204020204" pitchFamily="34" charset="-122"/>
            </a:endParaRPr>
          </a:p>
        </p:txBody>
      </p:sp>
      <p:sp>
        <p:nvSpPr>
          <p:cNvPr id="21" name="文本框 20"/>
          <p:cNvSpPr txBox="1"/>
          <p:nvPr userDrawn="1"/>
        </p:nvSpPr>
        <p:spPr>
          <a:xfrm>
            <a:off x="5203929" y="3266780"/>
            <a:ext cx="954107" cy="323165"/>
          </a:xfrm>
          <a:prstGeom prst="rect">
            <a:avLst/>
          </a:prstGeom>
          <a:noFill/>
        </p:spPr>
        <p:txBody>
          <a:bodyPr wrap="none" rtlCol="0">
            <a:spAutoFit/>
          </a:bodyPr>
          <a:lstStyle/>
          <a:p>
            <a:r>
              <a:rPr lang="zh-CN" altLang="en-US" sz="1500" b="1" dirty="0">
                <a:solidFill>
                  <a:srgbClr val="4E9DB1"/>
                </a:solidFill>
                <a:latin typeface="微软雅黑" panose="020B0503020204020204" pitchFamily="34" charset="-122"/>
                <a:ea typeface="微软雅黑" panose="020B0503020204020204" pitchFamily="34" charset="-122"/>
              </a:rPr>
              <a:t>科瑞咨询</a:t>
            </a:r>
          </a:p>
        </p:txBody>
      </p:sp>
      <p:sp>
        <p:nvSpPr>
          <p:cNvPr id="22" name="文本框 21"/>
          <p:cNvSpPr txBox="1"/>
          <p:nvPr userDrawn="1"/>
        </p:nvSpPr>
        <p:spPr>
          <a:xfrm>
            <a:off x="5473972" y="3569973"/>
            <a:ext cx="1840568" cy="1107996"/>
          </a:xfrm>
          <a:prstGeom prst="rect">
            <a:avLst/>
          </a:prstGeom>
          <a:noFill/>
        </p:spPr>
        <p:txBody>
          <a:bodyPr wrap="none" rtlCol="0">
            <a:spAutoFit/>
          </a:bodyPr>
          <a:lstStyle/>
          <a:p>
            <a:pPr>
              <a:lnSpc>
                <a:spcPct val="200000"/>
              </a:lnSpc>
            </a:pPr>
            <a:r>
              <a:rPr lang="en-US" altLang="zh-CN" sz="1100" dirty="0">
                <a:solidFill>
                  <a:srgbClr val="4E9DB1"/>
                </a:solidFill>
                <a:latin typeface="微软雅黑" panose="020B0503020204020204" pitchFamily="34" charset="-122"/>
                <a:ea typeface="微软雅黑" panose="020B0503020204020204" pitchFamily="34" charset="-122"/>
              </a:rPr>
              <a:t>4006-997-802          </a:t>
            </a:r>
          </a:p>
          <a:p>
            <a:pPr>
              <a:lnSpc>
                <a:spcPct val="200000"/>
              </a:lnSpc>
            </a:pPr>
            <a:r>
              <a:rPr lang="en-US" altLang="zh-CN" sz="1100" dirty="0">
                <a:solidFill>
                  <a:srgbClr val="4E9DB1"/>
                </a:solidFill>
                <a:latin typeface="微软雅黑" panose="020B0503020204020204" pitchFamily="34" charset="-122"/>
                <a:ea typeface="微软雅黑" panose="020B0503020204020204" pitchFamily="34" charset="-122"/>
              </a:rPr>
              <a:t>market@autothinker.net</a:t>
            </a:r>
          </a:p>
          <a:p>
            <a:pPr>
              <a:lnSpc>
                <a:spcPct val="200000"/>
              </a:lnSpc>
            </a:pPr>
            <a:r>
              <a:rPr lang="en-US" altLang="zh-CN" sz="1100" dirty="0">
                <a:solidFill>
                  <a:srgbClr val="4E9DB1"/>
                </a:solidFill>
                <a:latin typeface="微软雅黑" panose="020B0503020204020204" pitchFamily="34" charset="-122"/>
                <a:ea typeface="微软雅黑" panose="020B0503020204020204" pitchFamily="34" charset="-122"/>
              </a:rPr>
              <a:t>www.autothinker.net</a:t>
            </a:r>
            <a:endParaRPr lang="zh-CN" altLang="en-US" sz="1100" dirty="0">
              <a:solidFill>
                <a:srgbClr val="4E9DB1"/>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220555" y="4821781"/>
            <a:ext cx="1002878" cy="1002878"/>
          </a:xfrm>
          <a:prstGeom prst="rect">
            <a:avLst/>
          </a:prstGeom>
        </p:spPr>
      </p:pic>
      <p:pic>
        <p:nvPicPr>
          <p:cNvPr id="24" name="图片 2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663851" y="3966751"/>
            <a:ext cx="162642" cy="188665"/>
          </a:xfrm>
          <a:prstGeom prst="rect">
            <a:avLst/>
          </a:prstGeom>
        </p:spPr>
      </p:pic>
      <p:pic>
        <p:nvPicPr>
          <p:cNvPr id="25" name="图片 24"/>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237445" y="4262975"/>
            <a:ext cx="182160" cy="130114"/>
          </a:xfrm>
          <a:prstGeom prst="rect">
            <a:avLst/>
          </a:prstGeom>
        </p:spPr>
      </p:pic>
      <p:pic>
        <p:nvPicPr>
          <p:cNvPr id="26" name="图片 2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245174" y="3721016"/>
            <a:ext cx="162642" cy="188665"/>
          </a:xfrm>
          <a:prstGeom prst="rect">
            <a:avLst/>
          </a:prstGeom>
        </p:spPr>
      </p:pic>
      <p:pic>
        <p:nvPicPr>
          <p:cNvPr id="27" name="图片 26"/>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241423" y="4478795"/>
            <a:ext cx="182160" cy="182160"/>
          </a:xfrm>
          <a:prstGeom prst="rect">
            <a:avLst/>
          </a:prstGeom>
        </p:spPr>
      </p:pic>
      <p:pic>
        <p:nvPicPr>
          <p:cNvPr id="28" name="图片 27"/>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237119" y="3973256"/>
            <a:ext cx="175654" cy="175654"/>
          </a:xfrm>
          <a:prstGeom prst="rect">
            <a:avLst/>
          </a:prstGeom>
        </p:spPr>
      </p:pic>
      <p:pic>
        <p:nvPicPr>
          <p:cNvPr id="29" name="图片 28"/>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292673" y="4094048"/>
            <a:ext cx="182160" cy="130114"/>
          </a:xfrm>
          <a:prstGeom prst="rect">
            <a:avLst/>
          </a:prstGeom>
        </p:spPr>
      </p:pic>
      <p:pic>
        <p:nvPicPr>
          <p:cNvPr id="30" name="图片 2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5296651" y="4417894"/>
            <a:ext cx="182160" cy="182160"/>
          </a:xfrm>
          <a:prstGeom prst="rect">
            <a:avLst/>
          </a:prstGeom>
        </p:spPr>
      </p:pic>
      <p:pic>
        <p:nvPicPr>
          <p:cNvPr id="31" name="图片 30"/>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5292347" y="3732970"/>
            <a:ext cx="175654" cy="175654"/>
          </a:xfrm>
          <a:prstGeom prst="rect">
            <a:avLst/>
          </a:prstGeom>
        </p:spPr>
      </p:pic>
      <p:sp>
        <p:nvSpPr>
          <p:cNvPr id="32" name="六边形 31"/>
          <p:cNvSpPr/>
          <p:nvPr userDrawn="1"/>
        </p:nvSpPr>
        <p:spPr>
          <a:xfrm rot="16200000">
            <a:off x="3663602" y="4533137"/>
            <a:ext cx="2643917" cy="72136"/>
          </a:xfrm>
          <a:prstGeom prst="hexagon">
            <a:avLst/>
          </a:prstGeom>
          <a:solidFill>
            <a:srgbClr val="4E9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userDrawn="1"/>
        </p:nvSpPr>
        <p:spPr>
          <a:xfrm rot="16200000">
            <a:off x="-376041" y="4533137"/>
            <a:ext cx="2643919" cy="72137"/>
          </a:xfrm>
          <a:prstGeom prst="hexagon">
            <a:avLst/>
          </a:prstGeom>
          <a:solidFill>
            <a:srgbClr val="4E9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271288" y="4830094"/>
            <a:ext cx="997541" cy="997541"/>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61BE4D9D-9BAB-4DE5-9663-F0880D5FED31}" type="datetimeFigureOut">
              <a:rPr lang="zh-CN" altLang="en-US" smtClean="0"/>
              <a:t>2023/9/19</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2FB1938-AAFF-4BE7-AD52-27B9AA67C07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61BE4D9D-9BAB-4DE5-9663-F0880D5FED31}" type="datetimeFigureOut">
              <a:rPr lang="zh-CN" altLang="en-US" smtClean="0"/>
              <a:t>2023/9/19</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2FB1938-AAFF-4BE7-AD52-27B9AA67C07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1BE4D9D-9BAB-4DE5-9663-F0880D5FED31}" type="datetimeFigureOut">
              <a:rPr lang="zh-CN" altLang="en-US" smtClean="0"/>
              <a:t>2023/9/19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2FB1938-AAFF-4BE7-AD52-27B9AA67C07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1BE4D9D-9BAB-4DE5-9663-F0880D5FED31}" type="datetimeFigureOut">
              <a:rPr lang="zh-CN" altLang="en-US" smtClean="0"/>
              <a:t>2023/9/19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2FB1938-AAFF-4BE7-AD52-27B9AA67C07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BE4D9D-9BAB-4DE5-9663-F0880D5FED31}" type="datetimeFigureOut">
              <a:rPr lang="zh-CN" altLang="en-US" smtClean="0"/>
              <a:t>2023/9/19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FB1938-AAFF-4BE7-AD52-27B9AA67C07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3.xml"/><Relationship Id="rId5" Type="http://schemas.openxmlformats.org/officeDocument/2006/relationships/chart" Target="../charts/chart15.xml"/><Relationship Id="rId4" Type="http://schemas.openxmlformats.org/officeDocument/2006/relationships/chart" Target="../charts/chart14.xml"/></Relationships>
</file>

<file path=ppt/slides/_rels/slide11.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3.xml"/><Relationship Id="rId5" Type="http://schemas.openxmlformats.org/officeDocument/2006/relationships/chart" Target="../charts/chart20.xml"/><Relationship Id="rId4" Type="http://schemas.openxmlformats.org/officeDocument/2006/relationships/chart" Target="../charts/char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3.xml"/><Relationship Id="rId1" Type="http://schemas.openxmlformats.org/officeDocument/2006/relationships/tags" Target="../tags/tag2.xml"/><Relationship Id="rId5" Type="http://schemas.openxmlformats.org/officeDocument/2006/relationships/chart" Target="../charts/chart3.xml"/><Relationship Id="rId4" Type="http://schemas.openxmlformats.org/officeDocument/2006/relationships/chart" Target="../charts/chart2.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microsoft.com/office/2014/relationships/chartEx" Target="../charts/chartEx1.xml"/><Relationship Id="rId1" Type="http://schemas.openxmlformats.org/officeDocument/2006/relationships/slideLayout" Target="../slideLayouts/slideLayout3.xml"/><Relationship Id="rId4" Type="http://schemas.openxmlformats.org/officeDocument/2006/relationships/chart" Target="../charts/char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3.xml"/><Relationship Id="rId4" Type="http://schemas.openxmlformats.org/officeDocument/2006/relationships/chart" Target="../charts/chart7.xml"/></Relationships>
</file>

<file path=ppt/slides/_rels/slide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6"/>
          <p:cNvGraphicFramePr>
            <a:graphicFrameLocks noGrp="1"/>
          </p:cNvGraphicFramePr>
          <p:nvPr>
            <p:extLst>
              <p:ext uri="{D42A27DB-BD31-4B8C-83A1-F6EECF244321}">
                <p14:modId xmlns:p14="http://schemas.microsoft.com/office/powerpoint/2010/main" val="834562293"/>
              </p:ext>
            </p:extLst>
          </p:nvPr>
        </p:nvGraphicFramePr>
        <p:xfrm>
          <a:off x="460439" y="3000449"/>
          <a:ext cx="2736304" cy="3288367"/>
        </p:xfrm>
        <a:graphic>
          <a:graphicData uri="http://schemas.openxmlformats.org/drawingml/2006/table">
            <a:tbl>
              <a:tblPr firstRow="1">
                <a:tableStyleId>{C083E6E3-FA7D-4D7B-A595-EF9225AFEA82}</a:tableStyleId>
              </a:tblPr>
              <a:tblGrid>
                <a:gridCol w="2215103">
                  <a:extLst>
                    <a:ext uri="{9D8B030D-6E8A-4147-A177-3AD203B41FA5}">
                      <a16:colId xmlns:a16="http://schemas.microsoft.com/office/drawing/2014/main" val="20000"/>
                    </a:ext>
                  </a:extLst>
                </a:gridCol>
                <a:gridCol w="521201">
                  <a:extLst>
                    <a:ext uri="{9D8B030D-6E8A-4147-A177-3AD203B41FA5}">
                      <a16:colId xmlns:a16="http://schemas.microsoft.com/office/drawing/2014/main" val="20001"/>
                    </a:ext>
                  </a:extLst>
                </a:gridCol>
              </a:tblGrid>
              <a:tr h="288032">
                <a:tc>
                  <a:txBody>
                    <a:bodyPr/>
                    <a:lstStyle/>
                    <a:p>
                      <a:pPr algn="ctr"/>
                      <a:r>
                        <a:rPr lang="zh-CN" altLang="en-US" sz="1000" dirty="0">
                          <a:latin typeface="微软雅黑" panose="020B0503020204020204" pitchFamily="34" charset="-122"/>
                          <a:ea typeface="微软雅黑" panose="020B0503020204020204" pitchFamily="34" charset="-122"/>
                        </a:rPr>
                        <a:t>日本电产</a:t>
                      </a:r>
                    </a:p>
                  </a:txBody>
                  <a:tcPr anchor="ctr">
                    <a:lnR w="12700" cap="flat" cmpd="sng" algn="ctr">
                      <a:solidFill>
                        <a:schemeClr val="bg2"/>
                      </a:solidFill>
                      <a:prstDash val="solid"/>
                      <a:round/>
                      <a:headEnd type="none" w="med" len="med"/>
                      <a:tailEnd type="none" w="med" len="med"/>
                    </a:lnR>
                  </a:tcPr>
                </a:tc>
                <a:tc>
                  <a:txBody>
                    <a:bodyPr/>
                    <a:lstStyle/>
                    <a:p>
                      <a:pPr algn="ctr"/>
                      <a:r>
                        <a:rPr lang="zh-CN" altLang="en-US" sz="1000" dirty="0">
                          <a:latin typeface="微软雅黑" panose="020B0503020204020204" pitchFamily="34" charset="-122"/>
                          <a:ea typeface="微软雅黑" panose="020B0503020204020204" pitchFamily="34" charset="-122"/>
                        </a:rPr>
                        <a:t>份额</a:t>
                      </a:r>
                    </a:p>
                  </a:txBody>
                  <a:tcPr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0"/>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41.47%</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1"/>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30.36%</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2"/>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9.78%</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3"/>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4.55%</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4"/>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dirty="0">
                          <a:solidFill>
                            <a:srgbClr val="3A4162"/>
                          </a:solidFill>
                          <a:effectLst/>
                          <a:latin typeface="Agency FB" panose="020B0503020202020204" pitchFamily="34" charset="0"/>
                          <a:ea typeface="等线" panose="02010600030101010101" pitchFamily="2" charset="-122"/>
                        </a:rPr>
                        <a:t>3.09%</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graphicFrame>
        <p:nvGraphicFramePr>
          <p:cNvPr id="3" name="图表 2"/>
          <p:cNvGraphicFramePr/>
          <p:nvPr>
            <p:extLst>
              <p:ext uri="{D42A27DB-BD31-4B8C-83A1-F6EECF244321}">
                <p14:modId xmlns:p14="http://schemas.microsoft.com/office/powerpoint/2010/main" val="2643891594"/>
              </p:ext>
            </p:extLst>
          </p:nvPr>
        </p:nvGraphicFramePr>
        <p:xfrm>
          <a:off x="460438" y="3260983"/>
          <a:ext cx="2204795" cy="302433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表格 6"/>
          <p:cNvGraphicFramePr>
            <a:graphicFrameLocks noGrp="1"/>
          </p:cNvGraphicFramePr>
          <p:nvPr>
            <p:extLst>
              <p:ext uri="{D42A27DB-BD31-4B8C-83A1-F6EECF244321}">
                <p14:modId xmlns:p14="http://schemas.microsoft.com/office/powerpoint/2010/main" val="1292851120"/>
              </p:ext>
            </p:extLst>
          </p:nvPr>
        </p:nvGraphicFramePr>
        <p:xfrm>
          <a:off x="3299066" y="2996952"/>
          <a:ext cx="2736304" cy="3288367"/>
        </p:xfrm>
        <a:graphic>
          <a:graphicData uri="http://schemas.openxmlformats.org/drawingml/2006/table">
            <a:tbl>
              <a:tblPr firstRow="1">
                <a:tableStyleId>{C083E6E3-FA7D-4D7B-A595-EF9225AFEA82}</a:tableStyleId>
              </a:tblPr>
              <a:tblGrid>
                <a:gridCol w="2215103">
                  <a:extLst>
                    <a:ext uri="{9D8B030D-6E8A-4147-A177-3AD203B41FA5}">
                      <a16:colId xmlns:a16="http://schemas.microsoft.com/office/drawing/2014/main" val="20000"/>
                    </a:ext>
                  </a:extLst>
                </a:gridCol>
                <a:gridCol w="521201">
                  <a:extLst>
                    <a:ext uri="{9D8B030D-6E8A-4147-A177-3AD203B41FA5}">
                      <a16:colId xmlns:a16="http://schemas.microsoft.com/office/drawing/2014/main" val="20001"/>
                    </a:ext>
                  </a:extLst>
                </a:gridCol>
              </a:tblGrid>
              <a:tr h="288032">
                <a:tc>
                  <a:txBody>
                    <a:bodyPr/>
                    <a:lstStyle/>
                    <a:p>
                      <a:pPr algn="ctr"/>
                      <a:r>
                        <a:rPr lang="zh-CN" altLang="en-US" sz="1000" dirty="0">
                          <a:latin typeface="微软雅黑" panose="020B0503020204020204" pitchFamily="34" charset="-122"/>
                          <a:ea typeface="微软雅黑" panose="020B0503020204020204" pitchFamily="34" charset="-122"/>
                        </a:rPr>
                        <a:t>联合汽车电子</a:t>
                      </a:r>
                    </a:p>
                  </a:txBody>
                  <a:tcPr anchor="ctr">
                    <a:lnR w="12700" cap="flat" cmpd="sng" algn="ctr">
                      <a:solidFill>
                        <a:schemeClr val="bg2"/>
                      </a:solidFill>
                      <a:prstDash val="solid"/>
                      <a:round/>
                      <a:headEnd type="none" w="med" len="med"/>
                      <a:tailEnd type="none" w="med" len="med"/>
                    </a:lnR>
                  </a:tcPr>
                </a:tc>
                <a:tc>
                  <a:txBody>
                    <a:bodyPr/>
                    <a:lstStyle/>
                    <a:p>
                      <a:pPr algn="ctr"/>
                      <a:r>
                        <a:rPr lang="zh-CN" altLang="en-US" sz="1000" dirty="0">
                          <a:latin typeface="微软雅黑" panose="020B0503020204020204" pitchFamily="34" charset="-122"/>
                          <a:ea typeface="微软雅黑" panose="020B0503020204020204" pitchFamily="34" charset="-122"/>
                        </a:rPr>
                        <a:t>份额</a:t>
                      </a:r>
                    </a:p>
                  </a:txBody>
                  <a:tcPr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0"/>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23.33%</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1"/>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20.94%</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2"/>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19.97%</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3"/>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12.58%</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4"/>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dirty="0">
                          <a:solidFill>
                            <a:srgbClr val="3A4162"/>
                          </a:solidFill>
                          <a:effectLst/>
                          <a:latin typeface="Agency FB" panose="020B0503020202020204" pitchFamily="34" charset="0"/>
                          <a:ea typeface="等线" panose="02010600030101010101" pitchFamily="2" charset="-122"/>
                        </a:rPr>
                        <a:t>4.46%</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graphicFrame>
        <p:nvGraphicFramePr>
          <p:cNvPr id="6" name="图表 5"/>
          <p:cNvGraphicFramePr/>
          <p:nvPr>
            <p:extLst>
              <p:ext uri="{D42A27DB-BD31-4B8C-83A1-F6EECF244321}">
                <p14:modId xmlns:p14="http://schemas.microsoft.com/office/powerpoint/2010/main" val="3826538797"/>
              </p:ext>
            </p:extLst>
          </p:nvPr>
        </p:nvGraphicFramePr>
        <p:xfrm>
          <a:off x="3299065" y="3257486"/>
          <a:ext cx="2204795" cy="30243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898282507"/>
              </p:ext>
            </p:extLst>
          </p:nvPr>
        </p:nvGraphicFramePr>
        <p:xfrm>
          <a:off x="6137693" y="3000449"/>
          <a:ext cx="2736304" cy="3288367"/>
        </p:xfrm>
        <a:graphic>
          <a:graphicData uri="http://schemas.openxmlformats.org/drawingml/2006/table">
            <a:tbl>
              <a:tblPr firstRow="1">
                <a:tableStyleId>{C083E6E3-FA7D-4D7B-A595-EF9225AFEA82}</a:tableStyleId>
              </a:tblPr>
              <a:tblGrid>
                <a:gridCol w="2215103">
                  <a:extLst>
                    <a:ext uri="{9D8B030D-6E8A-4147-A177-3AD203B41FA5}">
                      <a16:colId xmlns:a16="http://schemas.microsoft.com/office/drawing/2014/main" val="20000"/>
                    </a:ext>
                  </a:extLst>
                </a:gridCol>
                <a:gridCol w="521201">
                  <a:extLst>
                    <a:ext uri="{9D8B030D-6E8A-4147-A177-3AD203B41FA5}">
                      <a16:colId xmlns:a16="http://schemas.microsoft.com/office/drawing/2014/main" val="20001"/>
                    </a:ext>
                  </a:extLst>
                </a:gridCol>
              </a:tblGrid>
              <a:tr h="288032">
                <a:tc>
                  <a:txBody>
                    <a:bodyPr/>
                    <a:lstStyle/>
                    <a:p>
                      <a:pPr algn="ctr"/>
                      <a:r>
                        <a:rPr lang="zh-CN" altLang="en-US" sz="1000" dirty="0">
                          <a:latin typeface="微软雅黑" panose="020B0503020204020204" pitchFamily="34" charset="-122"/>
                          <a:ea typeface="微软雅黑" panose="020B0503020204020204" pitchFamily="34" charset="-122"/>
                        </a:rPr>
                        <a:t>蜂巢易创</a:t>
                      </a:r>
                    </a:p>
                  </a:txBody>
                  <a:tcPr anchor="ctr">
                    <a:lnR w="12700" cap="flat" cmpd="sng" algn="ctr">
                      <a:solidFill>
                        <a:schemeClr val="bg2"/>
                      </a:solidFill>
                      <a:prstDash val="solid"/>
                      <a:round/>
                      <a:headEnd type="none" w="med" len="med"/>
                      <a:tailEnd type="none" w="med" len="med"/>
                    </a:lnR>
                  </a:tcPr>
                </a:tc>
                <a:tc>
                  <a:txBody>
                    <a:bodyPr/>
                    <a:lstStyle/>
                    <a:p>
                      <a:pPr algn="ctr"/>
                      <a:r>
                        <a:rPr lang="zh-CN" altLang="en-US" sz="1000" dirty="0">
                          <a:latin typeface="微软雅黑" panose="020B0503020204020204" pitchFamily="34" charset="-122"/>
                          <a:ea typeface="微软雅黑" panose="020B0503020204020204" pitchFamily="34" charset="-122"/>
                        </a:rPr>
                        <a:t>份额</a:t>
                      </a:r>
                    </a:p>
                  </a:txBody>
                  <a:tcPr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0"/>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28.30%</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1"/>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25.40%</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2"/>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24.22%</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3"/>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7.37%</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4"/>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dirty="0">
                          <a:solidFill>
                            <a:srgbClr val="3A4162"/>
                          </a:solidFill>
                          <a:effectLst/>
                          <a:latin typeface="Agency FB" panose="020B0503020202020204" pitchFamily="34" charset="0"/>
                          <a:ea typeface="等线" panose="02010600030101010101" pitchFamily="2" charset="-122"/>
                        </a:rPr>
                        <a:t>6.90%</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graphicFrame>
        <p:nvGraphicFramePr>
          <p:cNvPr id="8" name="图表 7"/>
          <p:cNvGraphicFramePr/>
          <p:nvPr>
            <p:extLst>
              <p:ext uri="{D42A27DB-BD31-4B8C-83A1-F6EECF244321}">
                <p14:modId xmlns:p14="http://schemas.microsoft.com/office/powerpoint/2010/main" val="427257195"/>
              </p:ext>
            </p:extLst>
          </p:nvPr>
        </p:nvGraphicFramePr>
        <p:xfrm>
          <a:off x="6137692" y="3260983"/>
          <a:ext cx="2204795" cy="302433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表格 6"/>
          <p:cNvGraphicFramePr>
            <a:graphicFrameLocks noGrp="1"/>
          </p:cNvGraphicFramePr>
          <p:nvPr>
            <p:extLst>
              <p:ext uri="{D42A27DB-BD31-4B8C-83A1-F6EECF244321}">
                <p14:modId xmlns:p14="http://schemas.microsoft.com/office/powerpoint/2010/main" val="3906882076"/>
              </p:ext>
            </p:extLst>
          </p:nvPr>
        </p:nvGraphicFramePr>
        <p:xfrm>
          <a:off x="8976320" y="3000449"/>
          <a:ext cx="2736304" cy="3288367"/>
        </p:xfrm>
        <a:graphic>
          <a:graphicData uri="http://schemas.openxmlformats.org/drawingml/2006/table">
            <a:tbl>
              <a:tblPr firstRow="1">
                <a:tableStyleId>{C083E6E3-FA7D-4D7B-A595-EF9225AFEA82}</a:tableStyleId>
              </a:tblPr>
              <a:tblGrid>
                <a:gridCol w="2215103">
                  <a:extLst>
                    <a:ext uri="{9D8B030D-6E8A-4147-A177-3AD203B41FA5}">
                      <a16:colId xmlns:a16="http://schemas.microsoft.com/office/drawing/2014/main" val="20000"/>
                    </a:ext>
                  </a:extLst>
                </a:gridCol>
                <a:gridCol w="521201">
                  <a:extLst>
                    <a:ext uri="{9D8B030D-6E8A-4147-A177-3AD203B41FA5}">
                      <a16:colId xmlns:a16="http://schemas.microsoft.com/office/drawing/2014/main" val="20001"/>
                    </a:ext>
                  </a:extLst>
                </a:gridCol>
              </a:tblGrid>
              <a:tr h="288032">
                <a:tc>
                  <a:txBody>
                    <a:bodyPr/>
                    <a:lstStyle/>
                    <a:p>
                      <a:pPr algn="ctr"/>
                      <a:r>
                        <a:rPr lang="zh-CN" altLang="en-US" sz="1000" dirty="0">
                          <a:latin typeface="微软雅黑" panose="020B0503020204020204" pitchFamily="34" charset="-122"/>
                          <a:ea typeface="微软雅黑" panose="020B0503020204020204" pitchFamily="34" charset="-122"/>
                        </a:rPr>
                        <a:t>中车时代</a:t>
                      </a:r>
                    </a:p>
                  </a:txBody>
                  <a:tcPr anchor="ctr">
                    <a:lnR w="12700" cap="flat" cmpd="sng" algn="ctr">
                      <a:solidFill>
                        <a:schemeClr val="bg2"/>
                      </a:solidFill>
                      <a:prstDash val="solid"/>
                      <a:round/>
                      <a:headEnd type="none" w="med" len="med"/>
                      <a:tailEnd type="none" w="med" len="med"/>
                    </a:lnR>
                  </a:tcPr>
                </a:tc>
                <a:tc>
                  <a:txBody>
                    <a:bodyPr/>
                    <a:lstStyle/>
                    <a:p>
                      <a:pPr algn="ctr"/>
                      <a:r>
                        <a:rPr lang="zh-CN" altLang="en-US" sz="1000" dirty="0">
                          <a:latin typeface="微软雅黑" panose="020B0503020204020204" pitchFamily="34" charset="-122"/>
                          <a:ea typeface="微软雅黑" panose="020B0503020204020204" pitchFamily="34" charset="-122"/>
                        </a:rPr>
                        <a:t>份额</a:t>
                      </a:r>
                    </a:p>
                  </a:txBody>
                  <a:tcPr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0"/>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50.45%</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1"/>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27.26%</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2"/>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8.82%</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3"/>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8.70%</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4"/>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dirty="0">
                          <a:solidFill>
                            <a:srgbClr val="3A4162"/>
                          </a:solidFill>
                          <a:effectLst/>
                          <a:latin typeface="Agency FB" panose="020B0503020202020204" pitchFamily="34" charset="0"/>
                          <a:ea typeface="等线" panose="02010600030101010101" pitchFamily="2" charset="-122"/>
                        </a:rPr>
                        <a:t>2.83%</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graphicFrame>
        <p:nvGraphicFramePr>
          <p:cNvPr id="10" name="图表 9"/>
          <p:cNvGraphicFramePr/>
          <p:nvPr>
            <p:extLst>
              <p:ext uri="{D42A27DB-BD31-4B8C-83A1-F6EECF244321}">
                <p14:modId xmlns:p14="http://schemas.microsoft.com/office/powerpoint/2010/main" val="917235620"/>
              </p:ext>
            </p:extLst>
          </p:nvPr>
        </p:nvGraphicFramePr>
        <p:xfrm>
          <a:off x="8976319" y="3260983"/>
          <a:ext cx="2204795" cy="3024336"/>
        </p:xfrm>
        <a:graphic>
          <a:graphicData uri="http://schemas.openxmlformats.org/drawingml/2006/chart">
            <c:chart xmlns:c="http://schemas.openxmlformats.org/drawingml/2006/chart" xmlns:r="http://schemas.openxmlformats.org/officeDocument/2006/relationships" r:id="rId5"/>
          </a:graphicData>
        </a:graphic>
      </p:graphicFrame>
      <p:sp>
        <p:nvSpPr>
          <p:cNvPr id="11" name="文本框 10"/>
          <p:cNvSpPr txBox="1"/>
          <p:nvPr/>
        </p:nvSpPr>
        <p:spPr>
          <a:xfrm>
            <a:off x="335360" y="2565135"/>
            <a:ext cx="11377264"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000000">
                    <a:lumMod val="75000"/>
                    <a:lumOff val="25000"/>
                  </a:srgbClr>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月电机企业主要配套车型情况（万辆）</a:t>
            </a:r>
          </a:p>
        </p:txBody>
      </p:sp>
      <p:cxnSp>
        <p:nvCxnSpPr>
          <p:cNvPr id="13" name="直接连接符 12"/>
          <p:cNvCxnSpPr>
            <a:cxnSpLocks/>
          </p:cNvCxnSpPr>
          <p:nvPr/>
        </p:nvCxnSpPr>
        <p:spPr>
          <a:xfrm>
            <a:off x="335360" y="2468635"/>
            <a:ext cx="0" cy="32191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29731" y="2468635"/>
            <a:ext cx="1764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cxnSpLocks/>
          </p:cNvCxnSpPr>
          <p:nvPr/>
        </p:nvCxnSpPr>
        <p:spPr>
          <a:xfrm>
            <a:off x="11886341" y="3489820"/>
            <a:ext cx="0" cy="30132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0122341" y="6494297"/>
            <a:ext cx="1764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523189" y="220973"/>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驱动电机</a:t>
            </a:r>
            <a:r>
              <a:rPr lang="en-US" altLang="zh-CN" sz="2200" b="1" dirty="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企业配套情况</a:t>
            </a:r>
          </a:p>
        </p:txBody>
      </p:sp>
      <p:sp>
        <p:nvSpPr>
          <p:cNvPr id="20" name="文本框 19"/>
          <p:cNvSpPr txBox="1"/>
          <p:nvPr/>
        </p:nvSpPr>
        <p:spPr>
          <a:xfrm>
            <a:off x="317590" y="941027"/>
            <a:ext cx="1117090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热门车型销量增长带动电机配套量增长，</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AION Y</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占日本电产</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41.5</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市场份额</a:t>
            </a:r>
            <a:endPar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p:cNvSpPr txBox="1"/>
          <p:nvPr/>
        </p:nvSpPr>
        <p:spPr>
          <a:xfrm>
            <a:off x="321986" y="1389808"/>
            <a:ext cx="11313749" cy="613694"/>
          </a:xfrm>
          <a:prstGeom prst="rect">
            <a:avLst/>
          </a:prstGeom>
          <a:noFill/>
        </p:spPr>
        <p:txBody>
          <a:bodyPr wrap="square">
            <a:spAutoFit/>
          </a:bodyPr>
          <a:lstStyle/>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2023</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月，日本电产配套车型中，</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AION Y/S/S Plus</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三款车型总计占比达到</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74.9%</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，理想三款车型成为联合汽车电子和蜂巢易创的主要配套车型，中车时代主要由五菱缤果配套拉动，配套量占比超过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50%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文本占位符 1"/>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数据来源：科瑞咨询调研</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79376" y="2084264"/>
            <a:ext cx="11380115"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000000">
                    <a:lumMod val="75000"/>
                    <a:lumOff val="25000"/>
                  </a:srgbClr>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月电控企业配套量</a:t>
            </a: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TOP10</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（万辆）</a:t>
            </a:r>
          </a:p>
        </p:txBody>
      </p:sp>
      <p:sp>
        <p:nvSpPr>
          <p:cNvPr id="13" name="文本框 12"/>
          <p:cNvSpPr txBox="1"/>
          <p:nvPr/>
        </p:nvSpPr>
        <p:spPr>
          <a:xfrm>
            <a:off x="523189" y="220973"/>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驱动电机控制器</a:t>
            </a:r>
            <a:r>
              <a:rPr lang="en-US" altLang="zh-CN" sz="2200" b="1" dirty="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企业配套情况</a:t>
            </a:r>
          </a:p>
        </p:txBody>
      </p:sp>
      <p:sp>
        <p:nvSpPr>
          <p:cNvPr id="16" name="文本框 15"/>
          <p:cNvSpPr txBox="1"/>
          <p:nvPr/>
        </p:nvSpPr>
        <p:spPr>
          <a:xfrm>
            <a:off x="317590" y="941027"/>
            <a:ext cx="1117090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头部驱动电机控制器供应商竞争格局基本稳定</a:t>
            </a:r>
            <a:endPar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17" name="文本框 16"/>
          <p:cNvSpPr txBox="1"/>
          <p:nvPr/>
        </p:nvSpPr>
        <p:spPr>
          <a:xfrm>
            <a:off x="321986" y="1373030"/>
            <a:ext cx="11313749" cy="613694"/>
          </a:xfrm>
          <a:prstGeom prst="rect">
            <a:avLst/>
          </a:prstGeom>
          <a:noFill/>
        </p:spPr>
        <p:txBody>
          <a:bodyPr wrap="square">
            <a:spAutoFit/>
          </a:bodyPr>
          <a:lstStyle/>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2023</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TOP10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电控供应商份额占比</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73.5%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，其中自供比例</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49.6%</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头部驱动电机控制器供应商基本稳定（除去自供企业），日本电产、汇川联合动力、中车时代、联合汽车电子，基本稳定在第一梯队。宁波央腾今年整体配套量有较大幅度爬升。</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14" name="表格 13"/>
          <p:cNvGraphicFramePr>
            <a:graphicFrameLocks noGrp="1"/>
          </p:cNvGraphicFramePr>
          <p:nvPr/>
        </p:nvGraphicFramePr>
        <p:xfrm>
          <a:off x="479376" y="2519265"/>
          <a:ext cx="11233251" cy="3810367"/>
        </p:xfrm>
        <a:graphic>
          <a:graphicData uri="http://schemas.openxmlformats.org/drawingml/2006/table">
            <a:tbl>
              <a:tblPr/>
              <a:tblGrid>
                <a:gridCol w="507144">
                  <a:extLst>
                    <a:ext uri="{9D8B030D-6E8A-4147-A177-3AD203B41FA5}">
                      <a16:colId xmlns:a16="http://schemas.microsoft.com/office/drawing/2014/main" val="20000"/>
                    </a:ext>
                  </a:extLst>
                </a:gridCol>
                <a:gridCol w="824110">
                  <a:extLst>
                    <a:ext uri="{9D8B030D-6E8A-4147-A177-3AD203B41FA5}">
                      <a16:colId xmlns:a16="http://schemas.microsoft.com/office/drawing/2014/main" val="20001"/>
                    </a:ext>
                  </a:extLst>
                </a:gridCol>
                <a:gridCol w="2916084">
                  <a:extLst>
                    <a:ext uri="{9D8B030D-6E8A-4147-A177-3AD203B41FA5}">
                      <a16:colId xmlns:a16="http://schemas.microsoft.com/office/drawing/2014/main" val="20002"/>
                    </a:ext>
                  </a:extLst>
                </a:gridCol>
                <a:gridCol w="646860">
                  <a:extLst>
                    <a:ext uri="{9D8B030D-6E8A-4147-A177-3AD203B41FA5}">
                      <a16:colId xmlns:a16="http://schemas.microsoft.com/office/drawing/2014/main" val="20003"/>
                    </a:ext>
                  </a:extLst>
                </a:gridCol>
                <a:gridCol w="706846">
                  <a:extLst>
                    <a:ext uri="{9D8B030D-6E8A-4147-A177-3AD203B41FA5}">
                      <a16:colId xmlns:a16="http://schemas.microsoft.com/office/drawing/2014/main" val="20004"/>
                    </a:ext>
                  </a:extLst>
                </a:gridCol>
                <a:gridCol w="934633">
                  <a:extLst>
                    <a:ext uri="{9D8B030D-6E8A-4147-A177-3AD203B41FA5}">
                      <a16:colId xmlns:a16="http://schemas.microsoft.com/office/drawing/2014/main" val="20005"/>
                    </a:ext>
                  </a:extLst>
                </a:gridCol>
                <a:gridCol w="820264">
                  <a:extLst>
                    <a:ext uri="{9D8B030D-6E8A-4147-A177-3AD203B41FA5}">
                      <a16:colId xmlns:a16="http://schemas.microsoft.com/office/drawing/2014/main" val="20006"/>
                    </a:ext>
                  </a:extLst>
                </a:gridCol>
                <a:gridCol w="658906">
                  <a:extLst>
                    <a:ext uri="{9D8B030D-6E8A-4147-A177-3AD203B41FA5}">
                      <a16:colId xmlns:a16="http://schemas.microsoft.com/office/drawing/2014/main" val="20007"/>
                    </a:ext>
                  </a:extLst>
                </a:gridCol>
                <a:gridCol w="1060838">
                  <a:extLst>
                    <a:ext uri="{9D8B030D-6E8A-4147-A177-3AD203B41FA5}">
                      <a16:colId xmlns:a16="http://schemas.microsoft.com/office/drawing/2014/main" val="20008"/>
                    </a:ext>
                  </a:extLst>
                </a:gridCol>
                <a:gridCol w="548364">
                  <a:extLst>
                    <a:ext uri="{9D8B030D-6E8A-4147-A177-3AD203B41FA5}">
                      <a16:colId xmlns:a16="http://schemas.microsoft.com/office/drawing/2014/main" val="20009"/>
                    </a:ext>
                  </a:extLst>
                </a:gridCol>
                <a:gridCol w="1011988">
                  <a:extLst>
                    <a:ext uri="{9D8B030D-6E8A-4147-A177-3AD203B41FA5}">
                      <a16:colId xmlns:a16="http://schemas.microsoft.com/office/drawing/2014/main" val="20010"/>
                    </a:ext>
                  </a:extLst>
                </a:gridCol>
                <a:gridCol w="597214">
                  <a:extLst>
                    <a:ext uri="{9D8B030D-6E8A-4147-A177-3AD203B41FA5}">
                      <a16:colId xmlns:a16="http://schemas.microsoft.com/office/drawing/2014/main" val="20011"/>
                    </a:ext>
                  </a:extLst>
                </a:gridCol>
              </a:tblGrid>
              <a:tr h="210357">
                <a:tc>
                  <a:txBody>
                    <a:bodyPr/>
                    <a:lstStyle/>
                    <a:p>
                      <a:pPr algn="ctr" rtl="0" fontAlgn="ctr"/>
                      <a:r>
                        <a:rPr lang="zh-CN" altLang="en-US" sz="1000" b="1" i="0" u="none" strike="noStrike" dirty="0">
                          <a:solidFill>
                            <a:srgbClr val="FFFFFF"/>
                          </a:solidFill>
                          <a:effectLst/>
                          <a:latin typeface="微软雅黑" panose="020B0503020204020204" pitchFamily="34" charset="-122"/>
                          <a:ea typeface="微软雅黑" panose="020B0503020204020204" pitchFamily="34" charset="-122"/>
                        </a:rPr>
                        <a:t>排名</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dirty="0">
                          <a:solidFill>
                            <a:srgbClr val="FFFFFF"/>
                          </a:solidFill>
                          <a:effectLst/>
                          <a:latin typeface="微软雅黑" panose="020B0503020204020204" pitchFamily="34" charset="-122"/>
                          <a:ea typeface="微软雅黑" panose="020B0503020204020204" pitchFamily="34" charset="-122"/>
                        </a:rPr>
                        <a:t>企业</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dirty="0">
                          <a:solidFill>
                            <a:srgbClr val="FFFFFF"/>
                          </a:solidFill>
                          <a:effectLst/>
                          <a:latin typeface="微软雅黑" panose="020B0503020204020204" pitchFamily="34" charset="-122"/>
                          <a:ea typeface="微软雅黑" panose="020B0503020204020204" pitchFamily="34" charset="-122"/>
                        </a:rPr>
                        <a:t>配套量</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dirty="0">
                          <a:solidFill>
                            <a:srgbClr val="FFFFFF"/>
                          </a:solidFill>
                          <a:effectLst/>
                          <a:latin typeface="微软雅黑" panose="020B0503020204020204" pitchFamily="34" charset="-122"/>
                          <a:ea typeface="微软雅黑" panose="020B0503020204020204" pitchFamily="34" charset="-122"/>
                        </a:rPr>
                        <a:t>环比增速</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dirty="0">
                          <a:solidFill>
                            <a:srgbClr val="FFFFFF"/>
                          </a:solidFill>
                          <a:effectLst/>
                          <a:latin typeface="微软雅黑" panose="020B0503020204020204" pitchFamily="34" charset="-122"/>
                          <a:ea typeface="微软雅黑" panose="020B0503020204020204" pitchFamily="34" charset="-122"/>
                        </a:rPr>
                        <a:t>份额</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dirty="0">
                          <a:solidFill>
                            <a:srgbClr val="FFFFFF"/>
                          </a:solidFill>
                          <a:effectLst/>
                          <a:latin typeface="微软雅黑" panose="020B0503020204020204" pitchFamily="34" charset="-122"/>
                          <a:ea typeface="微软雅黑" panose="020B0503020204020204" pitchFamily="34" charset="-122"/>
                        </a:rPr>
                        <a:t>累计配套量</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gridSpan="2">
                  <a:txBody>
                    <a:body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TOP1 OEM</a:t>
                      </a:r>
                      <a:endParaRPr lang="zh-CN" altLang="en-US" sz="1000" b="1" i="0" u="none" strike="noStrike" dirty="0">
                        <a:solidFill>
                          <a:srgbClr val="FFFFFF"/>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TOP2 OEM</a:t>
                      </a:r>
                      <a:endParaRPr lang="zh-CN" altLang="en-US" sz="1000" b="1" i="0" u="none" strike="noStrike" dirty="0">
                        <a:solidFill>
                          <a:srgbClr val="FFFFFF"/>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TOP3 OEM</a:t>
                      </a:r>
                      <a:endParaRPr lang="zh-CN" altLang="en-US" sz="1000" b="1" i="0" u="none" strike="noStrike" dirty="0">
                        <a:solidFill>
                          <a:srgbClr val="FFFFFF"/>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p>
                  </a:txBody>
                  <a:tcPr marL="9525" marR="9525" marT="9525" marB="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extLst>
                  <a:ext uri="{0D108BD9-81ED-4DB2-BD59-A6C34878D82A}">
                    <a16:rowId xmlns:a16="http://schemas.microsoft.com/office/drawing/2014/main" val="10000"/>
                  </a:ext>
                </a:extLst>
              </a:tr>
              <a:tr h="360001">
                <a:tc>
                  <a:txBody>
                    <a:bodyPr/>
                    <a:lstStyle/>
                    <a:p>
                      <a:pPr algn="ctr" rtl="0" fontAlgn="ctr"/>
                      <a:r>
                        <a:rPr lang="en-US" altLang="zh-CN" sz="1000" b="0" i="0" u="none" strike="noStrike" dirty="0">
                          <a:solidFill>
                            <a:srgbClr val="FFFFFF"/>
                          </a:solidFill>
                          <a:effectLst/>
                          <a:latin typeface="微软雅黑" panose="020B0503020204020204" pitchFamily="34" charset="-122"/>
                          <a:ea typeface="微软雅黑" panose="020B0503020204020204" pitchFamily="34" charset="-122"/>
                        </a:rPr>
                        <a:t>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弗迪动力</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9.8%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33.7%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155.2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比亚迪</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92.4%</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腾势汽车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东风乘用车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1.4%</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1"/>
                  </a:ext>
                </a:extLst>
              </a:tr>
              <a:tr h="360001">
                <a:tc>
                  <a:txBody>
                    <a:bodyPr/>
                    <a:lstStyle/>
                    <a:p>
                      <a:pPr algn="ctr" rtl="0" fontAlgn="ctr"/>
                      <a:r>
                        <a:rPr lang="en-US" altLang="zh-CN" sz="1000" b="0" i="0" u="none" strike="noStrike" dirty="0">
                          <a:solidFill>
                            <a:srgbClr val="FFFFFF"/>
                          </a:solidFill>
                          <a:effectLst/>
                          <a:latin typeface="微软雅黑" panose="020B0503020204020204" pitchFamily="34" charset="-122"/>
                          <a:ea typeface="微软雅黑" panose="020B0503020204020204" pitchFamily="34" charset="-122"/>
                        </a:rPr>
                        <a:t>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特斯拉</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125.5%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39.1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特斯拉中国</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100.0%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2"/>
                  </a:ext>
                </a:extLst>
              </a:tr>
              <a:tr h="360001">
                <a:tc>
                  <a:txBody>
                    <a:bodyPr/>
                    <a:lstStyle/>
                    <a:p>
                      <a:pPr algn="ctr" rtl="0" fontAlgn="ctr"/>
                      <a:r>
                        <a:rPr lang="en-US" altLang="zh-CN" sz="1000" b="0" i="0" u="none" strike="noStrike" dirty="0">
                          <a:solidFill>
                            <a:srgbClr val="FFFFFF"/>
                          </a:solidFill>
                          <a:effectLst/>
                          <a:latin typeface="微软雅黑" panose="020B0503020204020204" pitchFamily="34" charset="-122"/>
                          <a:ea typeface="微软雅黑" panose="020B0503020204020204" pitchFamily="34" charset="-122"/>
                        </a:rPr>
                        <a:t>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日本电产</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14.1%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7.7%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35.7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广汽埃安</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79.0%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吉利汽车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19.9%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唐骏汽车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0.7%</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3"/>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汇川联合动力</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0.5%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29.6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理想汽车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65.7%</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小鹏汽车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长安汽车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5.0%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4"/>
                  </a:ext>
                </a:extLst>
              </a:tr>
              <a:tr h="360001">
                <a:tc>
                  <a:txBody>
                    <a:bodyPr/>
                    <a:lstStyle/>
                    <a:p>
                      <a:pPr algn="ctr" rtl="0" fontAlgn="ctr"/>
                      <a:r>
                        <a:rPr lang="en-US" altLang="zh-CN" sz="1000" b="0" i="0" u="none" strike="noStrike" dirty="0">
                          <a:solidFill>
                            <a:srgbClr val="FFFFFF"/>
                          </a:solidFill>
                          <a:effectLst/>
                          <a:latin typeface="微软雅黑" panose="020B0503020204020204" pitchFamily="34" charset="-122"/>
                          <a:ea typeface="微软雅黑" panose="020B0503020204020204" pitchFamily="34" charset="-122"/>
                        </a:rPr>
                        <a:t>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中车时代</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18.0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上汽通用五菱</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44.2%</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合众新能源</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27.1%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一汽红旗</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23.8%</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5"/>
                  </a:ext>
                </a:extLst>
              </a:tr>
              <a:tr h="360001">
                <a:tc>
                  <a:txBody>
                    <a:bodyPr/>
                    <a:lstStyle/>
                    <a:p>
                      <a:pPr algn="ctr" rtl="0" fontAlgn="ctr"/>
                      <a:r>
                        <a:rPr lang="en-US" altLang="zh-CN" sz="1000" b="0" i="0" u="none" strike="noStrike" dirty="0">
                          <a:solidFill>
                            <a:srgbClr val="FFFFFF"/>
                          </a:solidFill>
                          <a:effectLst/>
                          <a:latin typeface="微软雅黑" panose="020B0503020204020204" pitchFamily="34" charset="-122"/>
                          <a:ea typeface="微软雅黑" panose="020B0503020204020204" pitchFamily="34" charset="-122"/>
                        </a:rPr>
                        <a:t>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联合汽车电子</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22.3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长城汽车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36.1%</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一汽大众</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21.0%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上汽大众</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18.3%</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6"/>
                  </a:ext>
                </a:extLst>
              </a:tr>
              <a:tr h="360001">
                <a:tc>
                  <a:txBody>
                    <a:bodyPr/>
                    <a:lstStyle/>
                    <a:p>
                      <a:pPr algn="ctr" rtl="0" fontAlgn="ctr"/>
                      <a:r>
                        <a:rPr lang="en-US" altLang="zh-CN" sz="1000" b="0" i="0" u="none" strike="noStrike" dirty="0">
                          <a:solidFill>
                            <a:srgbClr val="FFFFFF"/>
                          </a:solidFill>
                          <a:effectLst/>
                          <a:latin typeface="微软雅黑" panose="020B0503020204020204" pitchFamily="34" charset="-122"/>
                          <a:ea typeface="微软雅黑" panose="020B0503020204020204" pitchFamily="34" charset="-122"/>
                        </a:rPr>
                        <a:t>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蔚来驱动</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-17.6%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2.2%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9.4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蔚来汽车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100.0%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7"/>
                  </a:ext>
                </a:extLst>
              </a:tr>
              <a:tr h="360001">
                <a:tc>
                  <a:txBody>
                    <a:bodyPr/>
                    <a:lstStyle/>
                    <a:p>
                      <a:pPr algn="ctr" rtl="0" fontAlgn="ctr"/>
                      <a:r>
                        <a:rPr lang="en-US" altLang="zh-CN" sz="1000" b="0" i="0" u="none" strike="noStrike" dirty="0">
                          <a:solidFill>
                            <a:srgbClr val="FFFFFF"/>
                          </a:solidFill>
                          <a:effectLst/>
                          <a:latin typeface="微软雅黑" panose="020B0503020204020204" pitchFamily="34" charset="-122"/>
                          <a:ea typeface="微软雅黑" panose="020B0503020204020204" pitchFamily="34" charset="-122"/>
                        </a:rPr>
                        <a:t>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零跑汽车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15.6%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6.2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零跑汽车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100.0%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8"/>
                  </a:ext>
                </a:extLst>
              </a:tr>
              <a:tr h="360001">
                <a:tc>
                  <a:txBody>
                    <a:bodyPr/>
                    <a:lstStyle/>
                    <a:p>
                      <a:pPr algn="ctr" rtl="0" fontAlgn="ctr"/>
                      <a:r>
                        <a:rPr lang="en-US" altLang="zh-CN" sz="1000" b="0" i="0" u="none" strike="noStrike" dirty="0">
                          <a:solidFill>
                            <a:srgbClr val="FFFFFF"/>
                          </a:solidFill>
                          <a:effectLst/>
                          <a:latin typeface="微软雅黑" panose="020B0503020204020204" pitchFamily="34" charset="-122"/>
                          <a:ea typeface="微软雅黑" panose="020B0503020204020204" pitchFamily="34" charset="-122"/>
                        </a:rPr>
                        <a:t>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宁波央腾</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-22.4%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1.5%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5.7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上汽通用五菱</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56.7%</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长安汽车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43.3%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9"/>
                  </a:ext>
                </a:extLst>
              </a:tr>
              <a:tr h="360001">
                <a:tc>
                  <a:txBody>
                    <a:bodyPr/>
                    <a:lstStyle/>
                    <a:p>
                      <a:pPr algn="ctr" rtl="0" fontAlgn="ctr"/>
                      <a:r>
                        <a:rPr lang="en-US" altLang="zh-CN" sz="1000" b="0" i="0" u="none" strike="noStrike" dirty="0">
                          <a:solidFill>
                            <a:srgbClr val="FFFFFF"/>
                          </a:solidFill>
                          <a:effectLst/>
                          <a:latin typeface="微软雅黑" panose="020B0503020204020204" pitchFamily="34" charset="-122"/>
                          <a:ea typeface="微软雅黑" panose="020B0503020204020204" pitchFamily="34" charset="-122"/>
                        </a:rPr>
                        <a:t>10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1B5C7D"/>
                    </a:solidFill>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威睿电动</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1.5%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7.2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吉利汽车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84.0%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智马达汽车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16.0%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graphicFrame>
        <p:nvGraphicFramePr>
          <p:cNvPr id="15" name="小型轿车_TOP10"/>
          <p:cNvGraphicFramePr/>
          <p:nvPr/>
        </p:nvGraphicFramePr>
        <p:xfrm>
          <a:off x="1684377" y="2484374"/>
          <a:ext cx="3013787" cy="3913095"/>
        </p:xfrm>
        <a:graphic>
          <a:graphicData uri="http://schemas.openxmlformats.org/drawingml/2006/chart">
            <c:chart xmlns:c="http://schemas.openxmlformats.org/drawingml/2006/chart" xmlns:r="http://schemas.openxmlformats.org/officeDocument/2006/relationships" r:id="rId2"/>
          </a:graphicData>
        </a:graphic>
      </p:graphicFrame>
      <p:sp>
        <p:nvSpPr>
          <p:cNvPr id="2" name="文本占位符 1"/>
          <p:cNvSpPr txBox="1"/>
          <p:nvPr/>
        </p:nvSpPr>
        <p:spPr>
          <a:xfrm>
            <a:off x="770890" y="6466840"/>
            <a:ext cx="3288644" cy="17018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数据来源：科瑞咨询调研</a:t>
            </a:r>
          </a:p>
        </p:txBody>
      </p:sp>
      <p:cxnSp>
        <p:nvCxnSpPr>
          <p:cNvPr id="3" name="直接连接符 2">
            <a:extLst>
              <a:ext uri="{FF2B5EF4-FFF2-40B4-BE49-F238E27FC236}">
                <a16:creationId xmlns:a16="http://schemas.microsoft.com/office/drawing/2014/main" id="{9360F9A7-DD94-6DD2-024D-AF8CD197DD11}"/>
              </a:ext>
            </a:extLst>
          </p:cNvPr>
          <p:cNvCxnSpPr>
            <a:cxnSpLocks/>
          </p:cNvCxnSpPr>
          <p:nvPr/>
        </p:nvCxnSpPr>
        <p:spPr>
          <a:xfrm>
            <a:off x="11866938" y="2340528"/>
            <a:ext cx="0" cy="3984766"/>
          </a:xfrm>
          <a:prstGeom prst="line">
            <a:avLst/>
          </a:prstGeom>
          <a:noFill/>
          <a:ln w="6350" cap="flat" cmpd="sng" algn="ctr">
            <a:solidFill>
              <a:srgbClr val="FFFFFF">
                <a:lumMod val="85000"/>
              </a:srgbClr>
            </a:solidFill>
            <a:prstDash val="solid"/>
            <a:miter lim="800000"/>
          </a:ln>
          <a:effectLst/>
        </p:spPr>
      </p:cxnSp>
      <p:cxnSp>
        <p:nvCxnSpPr>
          <p:cNvPr id="4" name="直接连接符 3">
            <a:extLst>
              <a:ext uri="{FF2B5EF4-FFF2-40B4-BE49-F238E27FC236}">
                <a16:creationId xmlns:a16="http://schemas.microsoft.com/office/drawing/2014/main" id="{0854FDFF-D988-B001-DE04-C64CEDA38A53}"/>
              </a:ext>
            </a:extLst>
          </p:cNvPr>
          <p:cNvCxnSpPr>
            <a:cxnSpLocks/>
          </p:cNvCxnSpPr>
          <p:nvPr/>
        </p:nvCxnSpPr>
        <p:spPr>
          <a:xfrm>
            <a:off x="326032" y="2256639"/>
            <a:ext cx="0" cy="4068655"/>
          </a:xfrm>
          <a:prstGeom prst="line">
            <a:avLst/>
          </a:prstGeom>
          <a:noFill/>
          <a:ln w="6350" cap="flat" cmpd="sng" algn="ctr">
            <a:solidFill>
              <a:srgbClr val="FFFFFF">
                <a:lumMod val="85000"/>
              </a:srgbClr>
            </a:solidFill>
            <a:prstDash val="solid"/>
            <a:miter lim="800000"/>
          </a:ln>
          <a:effectLst/>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5360" y="2565135"/>
            <a:ext cx="1152128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000000">
                    <a:lumMod val="75000"/>
                    <a:lumOff val="25000"/>
                  </a:srgbClr>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月电控企业主要配套车型情况（万辆）</a:t>
            </a:r>
          </a:p>
        </p:txBody>
      </p:sp>
      <p:cxnSp>
        <p:nvCxnSpPr>
          <p:cNvPr id="5" name="直接连接符 4"/>
          <p:cNvCxnSpPr>
            <a:cxnSpLocks/>
          </p:cNvCxnSpPr>
          <p:nvPr/>
        </p:nvCxnSpPr>
        <p:spPr>
          <a:xfrm>
            <a:off x="335360" y="2518969"/>
            <a:ext cx="0" cy="304293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9731" y="2518969"/>
            <a:ext cx="1764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p:cNvCxnSpPr>
          <p:nvPr/>
        </p:nvCxnSpPr>
        <p:spPr>
          <a:xfrm>
            <a:off x="11886341" y="3514987"/>
            <a:ext cx="0" cy="298803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122341" y="6494297"/>
            <a:ext cx="1764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aphicFrame>
        <p:nvGraphicFramePr>
          <p:cNvPr id="9" name="表格 6"/>
          <p:cNvGraphicFramePr>
            <a:graphicFrameLocks noGrp="1"/>
          </p:cNvGraphicFramePr>
          <p:nvPr/>
        </p:nvGraphicFramePr>
        <p:xfrm>
          <a:off x="460439" y="3000449"/>
          <a:ext cx="2736304" cy="3288367"/>
        </p:xfrm>
        <a:graphic>
          <a:graphicData uri="http://schemas.openxmlformats.org/drawingml/2006/table">
            <a:tbl>
              <a:tblPr firstRow="1">
                <a:tableStyleId>{C083E6E3-FA7D-4D7B-A595-EF9225AFEA82}</a:tableStyleId>
              </a:tblPr>
              <a:tblGrid>
                <a:gridCol w="2215103">
                  <a:extLst>
                    <a:ext uri="{9D8B030D-6E8A-4147-A177-3AD203B41FA5}">
                      <a16:colId xmlns:a16="http://schemas.microsoft.com/office/drawing/2014/main" val="20000"/>
                    </a:ext>
                  </a:extLst>
                </a:gridCol>
                <a:gridCol w="521201">
                  <a:extLst>
                    <a:ext uri="{9D8B030D-6E8A-4147-A177-3AD203B41FA5}">
                      <a16:colId xmlns:a16="http://schemas.microsoft.com/office/drawing/2014/main" val="20001"/>
                    </a:ext>
                  </a:extLst>
                </a:gridCol>
              </a:tblGrid>
              <a:tr h="288032">
                <a:tc>
                  <a:txBody>
                    <a:bodyPr/>
                    <a:lstStyle/>
                    <a:p>
                      <a:pPr algn="ctr"/>
                      <a:r>
                        <a:rPr lang="zh-CN" altLang="en-US" sz="1000" dirty="0">
                          <a:latin typeface="微软雅黑" panose="020B0503020204020204" pitchFamily="34" charset="-122"/>
                          <a:ea typeface="微软雅黑" panose="020B0503020204020204" pitchFamily="34" charset="-122"/>
                        </a:rPr>
                        <a:t>日本电产</a:t>
                      </a:r>
                    </a:p>
                  </a:txBody>
                  <a:tcPr anchor="ctr">
                    <a:lnR w="12700" cap="flat" cmpd="sng" algn="ctr">
                      <a:solidFill>
                        <a:schemeClr val="bg2"/>
                      </a:solidFill>
                      <a:prstDash val="solid"/>
                      <a:round/>
                      <a:headEnd type="none" w="med" len="med"/>
                      <a:tailEnd type="none" w="med" len="med"/>
                    </a:lnR>
                  </a:tcPr>
                </a:tc>
                <a:tc>
                  <a:txBody>
                    <a:bodyPr/>
                    <a:lstStyle/>
                    <a:p>
                      <a:pPr algn="ctr"/>
                      <a:r>
                        <a:rPr lang="zh-CN" altLang="en-US" sz="1000" dirty="0">
                          <a:latin typeface="微软雅黑" panose="020B0503020204020204" pitchFamily="34" charset="-122"/>
                          <a:ea typeface="微软雅黑" panose="020B0503020204020204" pitchFamily="34" charset="-122"/>
                        </a:rPr>
                        <a:t>份额</a:t>
                      </a:r>
                    </a:p>
                  </a:txBody>
                  <a:tcPr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0"/>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dirty="0">
                          <a:solidFill>
                            <a:srgbClr val="3A4162"/>
                          </a:solidFill>
                          <a:effectLst/>
                          <a:latin typeface="Agency FB" panose="020B0503020202020204" pitchFamily="34" charset="0"/>
                          <a:ea typeface="等线" panose="02010600030101010101" pitchFamily="2" charset="-122"/>
                        </a:rPr>
                        <a:t>41.5%</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1"/>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30.4%</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2"/>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9.8%</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3"/>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4.6%</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4"/>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dirty="0">
                          <a:solidFill>
                            <a:srgbClr val="3A4162"/>
                          </a:solidFill>
                          <a:effectLst/>
                          <a:latin typeface="Agency FB" panose="020B0503020202020204" pitchFamily="34" charset="0"/>
                          <a:ea typeface="等线" panose="02010600030101010101" pitchFamily="2" charset="-122"/>
                        </a:rPr>
                        <a:t>3.1%</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graphicFrame>
        <p:nvGraphicFramePr>
          <p:cNvPr id="10" name="图表 9"/>
          <p:cNvGraphicFramePr/>
          <p:nvPr/>
        </p:nvGraphicFramePr>
        <p:xfrm>
          <a:off x="460438" y="3260983"/>
          <a:ext cx="2204795" cy="302433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表格 6"/>
          <p:cNvGraphicFramePr>
            <a:graphicFrameLocks noGrp="1"/>
          </p:cNvGraphicFramePr>
          <p:nvPr/>
        </p:nvGraphicFramePr>
        <p:xfrm>
          <a:off x="3299066" y="2996952"/>
          <a:ext cx="2736304" cy="3288367"/>
        </p:xfrm>
        <a:graphic>
          <a:graphicData uri="http://schemas.openxmlformats.org/drawingml/2006/table">
            <a:tbl>
              <a:tblPr firstRow="1">
                <a:tableStyleId>{C083E6E3-FA7D-4D7B-A595-EF9225AFEA82}</a:tableStyleId>
              </a:tblPr>
              <a:tblGrid>
                <a:gridCol w="2215103">
                  <a:extLst>
                    <a:ext uri="{9D8B030D-6E8A-4147-A177-3AD203B41FA5}">
                      <a16:colId xmlns:a16="http://schemas.microsoft.com/office/drawing/2014/main" val="20000"/>
                    </a:ext>
                  </a:extLst>
                </a:gridCol>
                <a:gridCol w="521201">
                  <a:extLst>
                    <a:ext uri="{9D8B030D-6E8A-4147-A177-3AD203B41FA5}">
                      <a16:colId xmlns:a16="http://schemas.microsoft.com/office/drawing/2014/main" val="20001"/>
                    </a:ext>
                  </a:extLst>
                </a:gridCol>
              </a:tblGrid>
              <a:tr h="288032">
                <a:tc>
                  <a:txBody>
                    <a:bodyPr/>
                    <a:lstStyle/>
                    <a:p>
                      <a:pPr algn="ctr"/>
                      <a:r>
                        <a:rPr lang="zh-CN" altLang="en-US" sz="1000" dirty="0">
                          <a:latin typeface="微软雅黑" panose="020B0503020204020204" pitchFamily="34" charset="-122"/>
                          <a:ea typeface="微软雅黑" panose="020B0503020204020204" pitchFamily="34" charset="-122"/>
                        </a:rPr>
                        <a:t>汇川联合动力</a:t>
                      </a:r>
                    </a:p>
                  </a:txBody>
                  <a:tcPr anchor="ctr">
                    <a:lnR w="12700" cap="flat" cmpd="sng" algn="ctr">
                      <a:solidFill>
                        <a:schemeClr val="bg2"/>
                      </a:solidFill>
                      <a:prstDash val="solid"/>
                      <a:round/>
                      <a:headEnd type="none" w="med" len="med"/>
                      <a:tailEnd type="none" w="med" len="med"/>
                    </a:lnR>
                  </a:tcPr>
                </a:tc>
                <a:tc>
                  <a:txBody>
                    <a:bodyPr/>
                    <a:lstStyle/>
                    <a:p>
                      <a:pPr algn="ctr"/>
                      <a:r>
                        <a:rPr lang="zh-CN" altLang="en-US" sz="1000" dirty="0">
                          <a:latin typeface="微软雅黑" panose="020B0503020204020204" pitchFamily="34" charset="-122"/>
                          <a:ea typeface="微软雅黑" panose="020B0503020204020204" pitchFamily="34" charset="-122"/>
                        </a:rPr>
                        <a:t>份额</a:t>
                      </a:r>
                    </a:p>
                  </a:txBody>
                  <a:tcPr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0"/>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dirty="0">
                          <a:solidFill>
                            <a:srgbClr val="3A4162"/>
                          </a:solidFill>
                          <a:effectLst/>
                          <a:latin typeface="Agency FB" panose="020B0503020202020204" pitchFamily="34" charset="0"/>
                          <a:ea typeface="等线" panose="02010600030101010101" pitchFamily="2" charset="-122"/>
                        </a:rPr>
                        <a:t>23.9%</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1"/>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21.4%</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2"/>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20.4%</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3"/>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8.8%</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4"/>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dirty="0">
                          <a:solidFill>
                            <a:srgbClr val="3A4162"/>
                          </a:solidFill>
                          <a:effectLst/>
                          <a:latin typeface="Agency FB" panose="020B0503020202020204" pitchFamily="34" charset="0"/>
                          <a:ea typeface="等线" panose="02010600030101010101" pitchFamily="2" charset="-122"/>
                        </a:rPr>
                        <a:t>2.8%</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graphicFrame>
        <p:nvGraphicFramePr>
          <p:cNvPr id="12" name="图表 11"/>
          <p:cNvGraphicFramePr/>
          <p:nvPr/>
        </p:nvGraphicFramePr>
        <p:xfrm>
          <a:off x="3299065" y="3257486"/>
          <a:ext cx="2204795" cy="30243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表格 6"/>
          <p:cNvGraphicFramePr>
            <a:graphicFrameLocks noGrp="1"/>
          </p:cNvGraphicFramePr>
          <p:nvPr/>
        </p:nvGraphicFramePr>
        <p:xfrm>
          <a:off x="6137691" y="2996952"/>
          <a:ext cx="2736304" cy="3288367"/>
        </p:xfrm>
        <a:graphic>
          <a:graphicData uri="http://schemas.openxmlformats.org/drawingml/2006/table">
            <a:tbl>
              <a:tblPr firstRow="1">
                <a:tableStyleId>{C083E6E3-FA7D-4D7B-A595-EF9225AFEA82}</a:tableStyleId>
              </a:tblPr>
              <a:tblGrid>
                <a:gridCol w="2215103">
                  <a:extLst>
                    <a:ext uri="{9D8B030D-6E8A-4147-A177-3AD203B41FA5}">
                      <a16:colId xmlns:a16="http://schemas.microsoft.com/office/drawing/2014/main" val="20000"/>
                    </a:ext>
                  </a:extLst>
                </a:gridCol>
                <a:gridCol w="521201">
                  <a:extLst>
                    <a:ext uri="{9D8B030D-6E8A-4147-A177-3AD203B41FA5}">
                      <a16:colId xmlns:a16="http://schemas.microsoft.com/office/drawing/2014/main" val="20001"/>
                    </a:ext>
                  </a:extLst>
                </a:gridCol>
              </a:tblGrid>
              <a:tr h="288032">
                <a:tc>
                  <a:txBody>
                    <a:bodyPr/>
                    <a:lstStyle/>
                    <a:p>
                      <a:pPr algn="ctr"/>
                      <a:r>
                        <a:rPr lang="zh-CN" altLang="en-US" sz="1000" dirty="0">
                          <a:latin typeface="微软雅黑" panose="020B0503020204020204" pitchFamily="34" charset="-122"/>
                          <a:ea typeface="微软雅黑" panose="020B0503020204020204" pitchFamily="34" charset="-122"/>
                        </a:rPr>
                        <a:t>中车时代</a:t>
                      </a:r>
                      <a:endParaRPr lang="en-US" altLang="zh-CN" sz="1000" dirty="0">
                        <a:latin typeface="微软雅黑" panose="020B0503020204020204" pitchFamily="34" charset="-122"/>
                        <a:ea typeface="微软雅黑" panose="020B0503020204020204" pitchFamily="34" charset="-122"/>
                      </a:endParaRPr>
                    </a:p>
                  </a:txBody>
                  <a:tcPr anchor="ctr">
                    <a:lnR w="12700" cap="flat" cmpd="sng" algn="ctr">
                      <a:solidFill>
                        <a:schemeClr val="bg2"/>
                      </a:solidFill>
                      <a:prstDash val="solid"/>
                      <a:round/>
                      <a:headEnd type="none" w="med" len="med"/>
                      <a:tailEnd type="none" w="med" len="med"/>
                    </a:lnR>
                  </a:tcPr>
                </a:tc>
                <a:tc>
                  <a:txBody>
                    <a:bodyPr/>
                    <a:lstStyle/>
                    <a:p>
                      <a:pPr algn="ctr"/>
                      <a:r>
                        <a:rPr lang="zh-CN" altLang="en-US" sz="1000" dirty="0">
                          <a:latin typeface="微软雅黑" panose="020B0503020204020204" pitchFamily="34" charset="-122"/>
                          <a:ea typeface="微软雅黑" panose="020B0503020204020204" pitchFamily="34" charset="-122"/>
                        </a:rPr>
                        <a:t>份额</a:t>
                      </a:r>
                    </a:p>
                  </a:txBody>
                  <a:tcPr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0"/>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dirty="0">
                          <a:solidFill>
                            <a:srgbClr val="3A4162"/>
                          </a:solidFill>
                          <a:effectLst/>
                          <a:latin typeface="Agency FB" panose="020B0503020202020204" pitchFamily="34" charset="0"/>
                          <a:ea typeface="等线" panose="02010600030101010101" pitchFamily="2" charset="-122"/>
                        </a:rPr>
                        <a:t>44.0%</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1"/>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23.8%</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2"/>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7.7%</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3"/>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7.6%</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4"/>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dirty="0">
                          <a:solidFill>
                            <a:srgbClr val="3A4162"/>
                          </a:solidFill>
                          <a:effectLst/>
                          <a:latin typeface="Agency FB" panose="020B0503020202020204" pitchFamily="34" charset="0"/>
                          <a:ea typeface="等线" panose="02010600030101010101" pitchFamily="2" charset="-122"/>
                        </a:rPr>
                        <a:t>4.9%</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graphicFrame>
        <p:nvGraphicFramePr>
          <p:cNvPr id="14" name="图表 13"/>
          <p:cNvGraphicFramePr/>
          <p:nvPr/>
        </p:nvGraphicFramePr>
        <p:xfrm>
          <a:off x="6137692" y="3260983"/>
          <a:ext cx="2204795" cy="302433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表格 6"/>
          <p:cNvGraphicFramePr>
            <a:graphicFrameLocks noGrp="1"/>
          </p:cNvGraphicFramePr>
          <p:nvPr/>
        </p:nvGraphicFramePr>
        <p:xfrm>
          <a:off x="8976320" y="3000449"/>
          <a:ext cx="2736304" cy="3288367"/>
        </p:xfrm>
        <a:graphic>
          <a:graphicData uri="http://schemas.openxmlformats.org/drawingml/2006/table">
            <a:tbl>
              <a:tblPr firstRow="1">
                <a:tableStyleId>{C083E6E3-FA7D-4D7B-A595-EF9225AFEA82}</a:tableStyleId>
              </a:tblPr>
              <a:tblGrid>
                <a:gridCol w="2215103">
                  <a:extLst>
                    <a:ext uri="{9D8B030D-6E8A-4147-A177-3AD203B41FA5}">
                      <a16:colId xmlns:a16="http://schemas.microsoft.com/office/drawing/2014/main" val="20000"/>
                    </a:ext>
                  </a:extLst>
                </a:gridCol>
                <a:gridCol w="521201">
                  <a:extLst>
                    <a:ext uri="{9D8B030D-6E8A-4147-A177-3AD203B41FA5}">
                      <a16:colId xmlns:a16="http://schemas.microsoft.com/office/drawing/2014/main" val="20001"/>
                    </a:ext>
                  </a:extLst>
                </a:gridCol>
              </a:tblGrid>
              <a:tr h="288032">
                <a:tc>
                  <a:txBody>
                    <a:bodyPr/>
                    <a:lstStyle/>
                    <a:p>
                      <a:pPr algn="ctr"/>
                      <a:r>
                        <a:rPr lang="zh-CN" altLang="en-US" sz="1000" dirty="0">
                          <a:latin typeface="微软雅黑" panose="020B0503020204020204" pitchFamily="34" charset="-122"/>
                          <a:ea typeface="微软雅黑" panose="020B0503020204020204" pitchFamily="34" charset="-122"/>
                        </a:rPr>
                        <a:t>联合汽车电子</a:t>
                      </a:r>
                    </a:p>
                  </a:txBody>
                  <a:tcPr anchor="ctr">
                    <a:lnR w="12700" cap="flat" cmpd="sng" algn="ctr">
                      <a:solidFill>
                        <a:schemeClr val="bg2"/>
                      </a:solidFill>
                      <a:prstDash val="solid"/>
                      <a:round/>
                      <a:headEnd type="none" w="med" len="med"/>
                      <a:tailEnd type="none" w="med" len="med"/>
                    </a:lnR>
                  </a:tcPr>
                </a:tc>
                <a:tc>
                  <a:txBody>
                    <a:bodyPr/>
                    <a:lstStyle/>
                    <a:p>
                      <a:pPr algn="ctr"/>
                      <a:r>
                        <a:rPr lang="zh-CN" altLang="en-US" sz="1000" dirty="0">
                          <a:latin typeface="微软雅黑" panose="020B0503020204020204" pitchFamily="34" charset="-122"/>
                          <a:ea typeface="微软雅黑" panose="020B0503020204020204" pitchFamily="34" charset="-122"/>
                        </a:rPr>
                        <a:t>份额</a:t>
                      </a:r>
                    </a:p>
                  </a:txBody>
                  <a:tcPr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0"/>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dirty="0">
                          <a:solidFill>
                            <a:srgbClr val="3A4162"/>
                          </a:solidFill>
                          <a:effectLst/>
                          <a:latin typeface="Agency FB" panose="020B0503020202020204" pitchFamily="34" charset="0"/>
                          <a:ea typeface="等线" panose="02010600030101010101" pitchFamily="2" charset="-122"/>
                        </a:rPr>
                        <a:t>23.8%</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1"/>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13.5%</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2"/>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8.4%</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3"/>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a:solidFill>
                            <a:srgbClr val="3A4162"/>
                          </a:solidFill>
                          <a:effectLst/>
                          <a:latin typeface="Agency FB" panose="020B0503020202020204" pitchFamily="34" charset="0"/>
                          <a:ea typeface="等线" panose="02010600030101010101" pitchFamily="2" charset="-122"/>
                        </a:rPr>
                        <a:t>6.3%</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4"/>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algn="ctr" rtl="0" fontAlgn="ctr"/>
                      <a:r>
                        <a:rPr lang="en-US" altLang="zh-CN" sz="1100" b="1" i="0" u="none" strike="noStrike" dirty="0">
                          <a:solidFill>
                            <a:srgbClr val="3A4162"/>
                          </a:solidFill>
                          <a:effectLst/>
                          <a:latin typeface="Agency FB" panose="020B0503020202020204" pitchFamily="34" charset="0"/>
                          <a:ea typeface="等线" panose="02010600030101010101" pitchFamily="2" charset="-122"/>
                        </a:rPr>
                        <a:t>6.3%</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graphicFrame>
        <p:nvGraphicFramePr>
          <p:cNvPr id="16" name="图表 15"/>
          <p:cNvGraphicFramePr/>
          <p:nvPr/>
        </p:nvGraphicFramePr>
        <p:xfrm>
          <a:off x="8976319" y="3260983"/>
          <a:ext cx="2204795" cy="3024336"/>
        </p:xfrm>
        <a:graphic>
          <a:graphicData uri="http://schemas.openxmlformats.org/drawingml/2006/chart">
            <c:chart xmlns:c="http://schemas.openxmlformats.org/drawingml/2006/chart" xmlns:r="http://schemas.openxmlformats.org/officeDocument/2006/relationships" r:id="rId5"/>
          </a:graphicData>
        </a:graphic>
      </p:graphicFrame>
      <p:sp>
        <p:nvSpPr>
          <p:cNvPr id="18" name="文本框 17"/>
          <p:cNvSpPr txBox="1"/>
          <p:nvPr/>
        </p:nvSpPr>
        <p:spPr>
          <a:xfrm>
            <a:off x="523189" y="237751"/>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驱动电机控制器</a:t>
            </a:r>
            <a:r>
              <a:rPr lang="en-US" altLang="zh-CN" sz="2200" b="1" dirty="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企业配套情况</a:t>
            </a:r>
          </a:p>
        </p:txBody>
      </p:sp>
      <p:sp>
        <p:nvSpPr>
          <p:cNvPr id="19" name="文本框 18"/>
          <p:cNvSpPr txBox="1"/>
          <p:nvPr/>
        </p:nvSpPr>
        <p:spPr>
          <a:xfrm>
            <a:off x="317590" y="941027"/>
            <a:ext cx="1117090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四家主流外供企业份额继续下滑，</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8</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月份额合计</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22.4%</a:t>
            </a:r>
            <a:endPar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0" name="文本框 19"/>
          <p:cNvSpPr txBox="1"/>
          <p:nvPr/>
        </p:nvSpPr>
        <p:spPr>
          <a:xfrm>
            <a:off x="321986" y="1381419"/>
            <a:ext cx="11313749" cy="690638"/>
          </a:xfrm>
          <a:prstGeom prst="rect">
            <a:avLst/>
          </a:prstGeom>
          <a:noFill/>
        </p:spPr>
        <p:txBody>
          <a:bodyPr wrap="square">
            <a:spAutoFit/>
          </a:bodyPr>
          <a:lstStyle/>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从各家的配套车型份额上看，四家主流外供企业配套车型保持稳定，</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AION Y</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占比日本电产有一定幅度提升。</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中车时代在哪吒品牌上的配套向新车型</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哪吒</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AYA</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上倾斜，联合汽车电子在蓝山车型上的配套有所增长。</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占位符 1"/>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数据来源：科瑞咨询调研</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7395557" y="2614268"/>
            <a:ext cx="4796443" cy="543277"/>
            <a:chOff x="7395557" y="2714022"/>
            <a:chExt cx="4796443" cy="543277"/>
          </a:xfrm>
        </p:grpSpPr>
        <p:cxnSp>
          <p:nvCxnSpPr>
            <p:cNvPr id="18" name="直接连接符 17"/>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19" name="文本框 18"/>
            <p:cNvSpPr txBox="1"/>
            <p:nvPr/>
          </p:nvSpPr>
          <p:spPr>
            <a:xfrm>
              <a:off x="8233542" y="2783268"/>
              <a:ext cx="3118874" cy="46166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E7E6E6">
                      <a:lumMod val="75000"/>
                    </a:srgbClr>
                  </a:solidFill>
                  <a:effectLst/>
                  <a:uLnTx/>
                  <a:uFillTx/>
                  <a:latin typeface="微软雅黑" panose="020B0503020204020204" pitchFamily="34" charset="-122"/>
                  <a:ea typeface="微软雅黑" panose="020B0503020204020204" pitchFamily="34" charset="-122"/>
                  <a:cs typeface="+mn-cs"/>
                </a:rPr>
                <a:t>新能源汽车市场现状</a:t>
              </a:r>
            </a:p>
          </p:txBody>
        </p:sp>
        <p:sp>
          <p:nvSpPr>
            <p:cNvPr id="20" name="文本框 19"/>
            <p:cNvSpPr txBox="1"/>
            <p:nvPr/>
          </p:nvSpPr>
          <p:spPr>
            <a:xfrm>
              <a:off x="7395557" y="2714022"/>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01</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1" name="椭圆 20"/>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2" name="组合 21"/>
          <p:cNvGrpSpPr/>
          <p:nvPr/>
        </p:nvGrpSpPr>
        <p:grpSpPr>
          <a:xfrm>
            <a:off x="7395557" y="3599327"/>
            <a:ext cx="4796443" cy="543277"/>
            <a:chOff x="7395557" y="2714022"/>
            <a:chExt cx="4796443" cy="543277"/>
          </a:xfrm>
        </p:grpSpPr>
        <p:cxnSp>
          <p:nvCxnSpPr>
            <p:cNvPr id="23" name="直接连接符 22"/>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24" name="文本框 23"/>
            <p:cNvSpPr txBox="1"/>
            <p:nvPr/>
          </p:nvSpPr>
          <p:spPr>
            <a:xfrm>
              <a:off x="8233542" y="2783268"/>
              <a:ext cx="3118874" cy="46166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bg2">
                      <a:lumMod val="75000"/>
                    </a:schemeClr>
                  </a:solidFill>
                  <a:effectLst/>
                  <a:uLnTx/>
                  <a:uFillTx/>
                  <a:latin typeface="微软雅黑" panose="020B0503020204020204" pitchFamily="34" charset="-122"/>
                  <a:ea typeface="微软雅黑" panose="020B0503020204020204" pitchFamily="34" charset="-122"/>
                  <a:cs typeface="+mn-cs"/>
                </a:rPr>
                <a:t>三电系统竞争格局</a:t>
              </a:r>
            </a:p>
          </p:txBody>
        </p:sp>
        <p:sp>
          <p:nvSpPr>
            <p:cNvPr id="25" name="文本框 24"/>
            <p:cNvSpPr txBox="1"/>
            <p:nvPr/>
          </p:nvSpPr>
          <p:spPr>
            <a:xfrm>
              <a:off x="7395557" y="2714022"/>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02</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6" name="椭圆 25"/>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7" name="组合 26"/>
          <p:cNvGrpSpPr/>
          <p:nvPr/>
        </p:nvGrpSpPr>
        <p:grpSpPr>
          <a:xfrm>
            <a:off x="7395557" y="4584386"/>
            <a:ext cx="4796443" cy="543277"/>
            <a:chOff x="7395557" y="2714022"/>
            <a:chExt cx="4796443" cy="543277"/>
          </a:xfrm>
        </p:grpSpPr>
        <p:cxnSp>
          <p:nvCxnSpPr>
            <p:cNvPr id="28" name="直接连接符 27"/>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29" name="文本框 28"/>
            <p:cNvSpPr txBox="1"/>
            <p:nvPr/>
          </p:nvSpPr>
          <p:spPr>
            <a:xfrm>
              <a:off x="8233542" y="2783268"/>
              <a:ext cx="3118874" cy="46166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rPr>
                <a:t>三电系统技术趋势</a:t>
              </a:r>
            </a:p>
          </p:txBody>
        </p:sp>
        <p:sp>
          <p:nvSpPr>
            <p:cNvPr id="30" name="文本框 29"/>
            <p:cNvSpPr txBox="1"/>
            <p:nvPr/>
          </p:nvSpPr>
          <p:spPr>
            <a:xfrm>
              <a:off x="7395557" y="2714022"/>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03</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31" name="椭圆 30"/>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523189" y="237751"/>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动力电池回收行业</a:t>
            </a:r>
          </a:p>
        </p:txBody>
      </p:sp>
      <p:sp>
        <p:nvSpPr>
          <p:cNvPr id="111" name="文本框 110">
            <a:extLst>
              <a:ext uri="{FF2B5EF4-FFF2-40B4-BE49-F238E27FC236}">
                <a16:creationId xmlns:a16="http://schemas.microsoft.com/office/drawing/2014/main" id="{212CD88C-8338-704B-B082-7026922A3555}"/>
              </a:ext>
            </a:extLst>
          </p:cNvPr>
          <p:cNvSpPr txBox="1"/>
          <p:nvPr/>
        </p:nvSpPr>
        <p:spPr>
          <a:xfrm>
            <a:off x="365718" y="968262"/>
            <a:ext cx="10649023" cy="523220"/>
          </a:xfrm>
          <a:prstGeom prst="rect">
            <a:avLst/>
          </a:prstGeom>
          <a:noFill/>
        </p:spPr>
        <p:txBody>
          <a:bodyPr wrap="square" rtlCol="0">
            <a:spAutoFit/>
          </a:bodyPr>
          <a:lstStyle/>
          <a:p>
            <a:r>
              <a:rPr lang="zh-CN" altLang="en-US" sz="2800" b="1" dirty="0">
                <a:solidFill>
                  <a:srgbClr val="000000"/>
                </a:solidFill>
                <a:latin typeface="Calibri"/>
                <a:ea typeface="微软雅黑"/>
              </a:rPr>
              <a:t>新能源汽车渗透率的提升，对下游报废回收行业产生深远的影响</a:t>
            </a:r>
            <a:endParaRPr lang="en-US" altLang="zh-CN" sz="2800" b="1" dirty="0">
              <a:solidFill>
                <a:srgbClr val="000000"/>
              </a:solidFill>
              <a:latin typeface="Calibri"/>
              <a:ea typeface="微软雅黑"/>
            </a:endParaRPr>
          </a:p>
        </p:txBody>
      </p:sp>
      <p:sp>
        <p:nvSpPr>
          <p:cNvPr id="114" name="文本框 113">
            <a:extLst>
              <a:ext uri="{FF2B5EF4-FFF2-40B4-BE49-F238E27FC236}">
                <a16:creationId xmlns:a16="http://schemas.microsoft.com/office/drawing/2014/main" id="{7F370A12-E9FB-FCFC-274E-366A17E287D6}"/>
              </a:ext>
            </a:extLst>
          </p:cNvPr>
          <p:cNvSpPr txBox="1"/>
          <p:nvPr/>
        </p:nvSpPr>
        <p:spPr>
          <a:xfrm>
            <a:off x="364127" y="1503289"/>
            <a:ext cx="11430042" cy="646331"/>
          </a:xfrm>
          <a:prstGeom prst="rect">
            <a:avLst/>
          </a:prstGeom>
          <a:noFill/>
        </p:spPr>
        <p:txBody>
          <a:bodyPr wrap="square" rtlCol="0">
            <a:spAutoFit/>
          </a:bodyPr>
          <a:lstStyle/>
          <a:p>
            <a:r>
              <a:rPr lang="zh-CN" altLang="en-US" dirty="0">
                <a:solidFill>
                  <a:srgbClr val="000000">
                    <a:lumMod val="50000"/>
                    <a:lumOff val="50000"/>
                  </a:srgbClr>
                </a:solidFill>
                <a:latin typeface="Calibri"/>
                <a:ea typeface="微软雅黑"/>
              </a:rPr>
              <a:t>随着新能源汽车渗透率的提升，对下游报废回收行业多个方面产生直接而深远的影响，如何适应动力电池带高压电、存在环境污染风险等出现的新挑战，将是行业所需应对研究的新课题。</a:t>
            </a:r>
          </a:p>
        </p:txBody>
      </p:sp>
      <p:sp>
        <p:nvSpPr>
          <p:cNvPr id="56" name="文本占位符 1">
            <a:extLst>
              <a:ext uri="{FF2B5EF4-FFF2-40B4-BE49-F238E27FC236}">
                <a16:creationId xmlns:a16="http://schemas.microsoft.com/office/drawing/2014/main" id="{188EEF07-C81C-AF3D-1140-4AB6D5401898}"/>
              </a:ext>
            </a:extLst>
          </p:cNvPr>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solidFill>
                  <a:srgbClr val="F0F0F0">
                    <a:lumMod val="75000"/>
                  </a:srgbClr>
                </a:solidFill>
                <a:latin typeface="微软雅黑" panose="020B0503020204020204" pitchFamily="34" charset="-122"/>
                <a:ea typeface="微软雅黑" panose="020B0503020204020204" pitchFamily="34" charset="-122"/>
              </a:rPr>
              <a:t>信息</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来源：科瑞咨询调研</a:t>
            </a:r>
          </a:p>
        </p:txBody>
      </p:sp>
      <p:pic>
        <p:nvPicPr>
          <p:cNvPr id="2" name="图片 1">
            <a:extLst>
              <a:ext uri="{FF2B5EF4-FFF2-40B4-BE49-F238E27FC236}">
                <a16:creationId xmlns:a16="http://schemas.microsoft.com/office/drawing/2014/main" id="{B40C5E2A-BDC6-EBA5-40A3-D55263C731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936" t="16528" r="814" b="3857"/>
          <a:stretch/>
        </p:blipFill>
        <p:spPr>
          <a:xfrm>
            <a:off x="3909450" y="4514751"/>
            <a:ext cx="3303020" cy="1638999"/>
          </a:xfrm>
          <a:prstGeom prst="rect">
            <a:avLst/>
          </a:prstGeom>
        </p:spPr>
      </p:pic>
      <p:sp>
        <p:nvSpPr>
          <p:cNvPr id="3" name="文本框 2">
            <a:extLst>
              <a:ext uri="{FF2B5EF4-FFF2-40B4-BE49-F238E27FC236}">
                <a16:creationId xmlns:a16="http://schemas.microsoft.com/office/drawing/2014/main" id="{84175A28-C3B0-BF2A-F60A-B59197853731}"/>
              </a:ext>
            </a:extLst>
          </p:cNvPr>
          <p:cNvSpPr txBox="1"/>
          <p:nvPr/>
        </p:nvSpPr>
        <p:spPr>
          <a:xfrm>
            <a:off x="606941" y="2179692"/>
            <a:ext cx="2818644" cy="369332"/>
          </a:xfrm>
          <a:prstGeom prst="rect">
            <a:avLst/>
          </a:prstGeom>
          <a:noFill/>
          <a:ln>
            <a:noFill/>
          </a:ln>
        </p:spPr>
        <p:txBody>
          <a:bodyPr wrap="square">
            <a:spAutoFit/>
          </a:bodyPr>
          <a:lstStyle/>
          <a:p>
            <a:r>
              <a:rPr lang="zh-CN" altLang="en-US" b="1" dirty="0">
                <a:latin typeface="微软雅黑" panose="020B0503020204020204" pitchFamily="34" charset="-122"/>
                <a:ea typeface="微软雅黑" panose="020B0503020204020204" pitchFamily="34" charset="-122"/>
              </a:rPr>
              <a:t>传统报废汽车处理流程</a:t>
            </a:r>
          </a:p>
        </p:txBody>
      </p:sp>
      <p:sp>
        <p:nvSpPr>
          <p:cNvPr id="4" name="文本框 3">
            <a:extLst>
              <a:ext uri="{FF2B5EF4-FFF2-40B4-BE49-F238E27FC236}">
                <a16:creationId xmlns:a16="http://schemas.microsoft.com/office/drawing/2014/main" id="{5442C1BC-7923-8D12-50A3-7AAAFFF6223C}"/>
              </a:ext>
            </a:extLst>
          </p:cNvPr>
          <p:cNvSpPr txBox="1"/>
          <p:nvPr/>
        </p:nvSpPr>
        <p:spPr>
          <a:xfrm>
            <a:off x="591092" y="4150946"/>
            <a:ext cx="2848260" cy="369332"/>
          </a:xfrm>
          <a:prstGeom prst="rect">
            <a:avLst/>
          </a:prstGeom>
          <a:noFill/>
          <a:ln>
            <a:noFill/>
          </a:ln>
        </p:spPr>
        <p:txBody>
          <a:bodyPr wrap="square">
            <a:spAutoFit/>
          </a:bodyPr>
          <a:lstStyle/>
          <a:p>
            <a:r>
              <a:rPr lang="zh-CN" altLang="en-US" b="1" dirty="0">
                <a:latin typeface="微软雅黑" panose="020B0503020204020204" pitchFamily="34" charset="-122"/>
                <a:ea typeface="微软雅黑" panose="020B0503020204020204" pitchFamily="34" charset="-122"/>
              </a:rPr>
              <a:t>新能源汽车报废回收特点</a:t>
            </a:r>
            <a:endParaRPr lang="zh-CN" altLang="en-US" sz="1600" b="1" dirty="0">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FC5E3569-E36C-886F-A3C2-F4E03E36B35B}"/>
              </a:ext>
            </a:extLst>
          </p:cNvPr>
          <p:cNvSpPr txBox="1"/>
          <p:nvPr/>
        </p:nvSpPr>
        <p:spPr>
          <a:xfrm>
            <a:off x="599392" y="4594517"/>
            <a:ext cx="3536407" cy="1721690"/>
          </a:xfrm>
          <a:prstGeom prst="rect">
            <a:avLst/>
          </a:prstGeom>
          <a:noFill/>
          <a:ln>
            <a:noFill/>
          </a:ln>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与传统燃油车不同，新能源汽车不通过内燃机驱动，动力组成变为电驱、电控和电池系统，此外，随着自动驾驶技术的发展，各种智能化零部件纷纷“上车”，对汽车回收行业提出了新的要求。从目前行业发展来看，电池系统为关注度最高的部分，另外两部分目前关注度较低。</a:t>
            </a:r>
            <a:endParaRPr lang="en-US" altLang="zh-CN" sz="12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E216080D-2550-50D0-39FC-E4ECC9FCE515}"/>
              </a:ext>
            </a:extLst>
          </p:cNvPr>
          <p:cNvSpPr txBox="1"/>
          <p:nvPr/>
        </p:nvSpPr>
        <p:spPr>
          <a:xfrm>
            <a:off x="6359612" y="2179692"/>
            <a:ext cx="2848260" cy="369332"/>
          </a:xfrm>
          <a:prstGeom prst="rect">
            <a:avLst/>
          </a:prstGeom>
          <a:noFill/>
          <a:ln>
            <a:noFill/>
          </a:ln>
        </p:spPr>
        <p:txBody>
          <a:bodyPr wrap="square">
            <a:spAutoFit/>
          </a:bodyPr>
          <a:lstStyle/>
          <a:p>
            <a:r>
              <a:rPr lang="zh-CN" altLang="en-US" b="1" dirty="0">
                <a:latin typeface="微软雅黑" panose="020B0503020204020204" pitchFamily="34" charset="-122"/>
                <a:ea typeface="微软雅黑" panose="020B0503020204020204" pitchFamily="34" charset="-122"/>
              </a:rPr>
              <a:t>产业链差异点</a:t>
            </a:r>
            <a:endParaRPr lang="zh-CN" altLang="en-US" sz="1600" b="1" dirty="0">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C2843764-62D6-C88A-7CA4-C72257992727}"/>
              </a:ext>
            </a:extLst>
          </p:cNvPr>
          <p:cNvSpPr/>
          <p:nvPr/>
        </p:nvSpPr>
        <p:spPr>
          <a:xfrm>
            <a:off x="6986120" y="4132535"/>
            <a:ext cx="2298557" cy="41907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梯次利用</a:t>
            </a:r>
          </a:p>
        </p:txBody>
      </p:sp>
      <p:sp>
        <p:nvSpPr>
          <p:cNvPr id="8" name="矩形: 圆角 7">
            <a:extLst>
              <a:ext uri="{FF2B5EF4-FFF2-40B4-BE49-F238E27FC236}">
                <a16:creationId xmlns:a16="http://schemas.microsoft.com/office/drawing/2014/main" id="{64EEA0B4-648A-32CD-0663-39805FAA4034}"/>
              </a:ext>
            </a:extLst>
          </p:cNvPr>
          <p:cNvSpPr/>
          <p:nvPr/>
        </p:nvSpPr>
        <p:spPr>
          <a:xfrm>
            <a:off x="9370942" y="4132534"/>
            <a:ext cx="2266849" cy="41907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再生利用</a:t>
            </a:r>
          </a:p>
        </p:txBody>
      </p:sp>
      <p:sp>
        <p:nvSpPr>
          <p:cNvPr id="9" name="矩形: 圆角 8">
            <a:extLst>
              <a:ext uri="{FF2B5EF4-FFF2-40B4-BE49-F238E27FC236}">
                <a16:creationId xmlns:a16="http://schemas.microsoft.com/office/drawing/2014/main" id="{1645F1E2-CE78-1426-78EE-42C1B8A4CCD1}"/>
              </a:ext>
            </a:extLst>
          </p:cNvPr>
          <p:cNvSpPr/>
          <p:nvPr/>
        </p:nvSpPr>
        <p:spPr>
          <a:xfrm>
            <a:off x="6986120" y="4647261"/>
            <a:ext cx="2298557" cy="1815079"/>
          </a:xfrm>
          <a:prstGeom prst="roundRect">
            <a:avLst>
              <a:gd name="adj" fmla="val 8212"/>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200" dirty="0">
                <a:solidFill>
                  <a:schemeClr val="tx1"/>
                </a:solidFill>
                <a:latin typeface="微软雅黑" panose="020B0503020204020204" pitchFamily="34" charset="-122"/>
                <a:ea typeface="微软雅黑" panose="020B0503020204020204" pitchFamily="34" charset="-122"/>
              </a:rPr>
              <a:t>梯次利用主要针对电池容量降低使得电池无法使电动车正常运行，但是电池本身没有报废，仍可以在别的途径继续使用，例如用于电力储能。</a:t>
            </a:r>
          </a:p>
        </p:txBody>
      </p:sp>
      <p:sp>
        <p:nvSpPr>
          <p:cNvPr id="10" name="矩形: 圆角 9">
            <a:extLst>
              <a:ext uri="{FF2B5EF4-FFF2-40B4-BE49-F238E27FC236}">
                <a16:creationId xmlns:a16="http://schemas.microsoft.com/office/drawing/2014/main" id="{73A1A222-F888-7D2C-E457-8CFEC3071004}"/>
              </a:ext>
            </a:extLst>
          </p:cNvPr>
          <p:cNvSpPr/>
          <p:nvPr/>
        </p:nvSpPr>
        <p:spPr>
          <a:xfrm>
            <a:off x="9386016" y="4647260"/>
            <a:ext cx="2266850" cy="1815079"/>
          </a:xfrm>
          <a:prstGeom prst="roundRect">
            <a:avLst>
              <a:gd name="adj" fmla="val 11030"/>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200" dirty="0">
                <a:solidFill>
                  <a:schemeClr val="tx1"/>
                </a:solidFill>
                <a:latin typeface="微软雅黑" panose="020B0503020204020204" pitchFamily="34" charset="-122"/>
                <a:ea typeface="微软雅黑" panose="020B0503020204020204" pitchFamily="34" charset="-122"/>
              </a:rPr>
              <a:t>再生利用是将直接报废和梯次利用后的锂电池集中回收，通过物理、化学等回收处理工艺将有价值的金属元素锂、钴、镍、锰等提取出来，实现循环利用。</a:t>
            </a:r>
          </a:p>
        </p:txBody>
      </p:sp>
      <p:sp>
        <p:nvSpPr>
          <p:cNvPr id="11" name="文本框 10">
            <a:extLst>
              <a:ext uri="{FF2B5EF4-FFF2-40B4-BE49-F238E27FC236}">
                <a16:creationId xmlns:a16="http://schemas.microsoft.com/office/drawing/2014/main" id="{311082A3-C33C-2EA4-B898-A81D8B055318}"/>
              </a:ext>
            </a:extLst>
          </p:cNvPr>
          <p:cNvSpPr txBox="1"/>
          <p:nvPr/>
        </p:nvSpPr>
        <p:spPr>
          <a:xfrm>
            <a:off x="6359612" y="2598281"/>
            <a:ext cx="5359459" cy="1444691"/>
          </a:xfrm>
          <a:prstGeom prst="rect">
            <a:avLst/>
          </a:prstGeom>
          <a:noFill/>
          <a:ln>
            <a:noFill/>
          </a:ln>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电池回收具有价值高的特点，目前已经成为汽车回收的主要发展方向，回收利用方式目前共分为梯次利用和再生利用两种，梯次利用主要针对磷酸铁锂电池回收，但由于技术要求高、行业标准不统一，目前商业化进度有限；回收拆解主要针对三元锂电池，其中包含钴、锂、镍等多种高价值的金属，拆解价值更高，此种方式产业化程度较高。</a:t>
            </a:r>
            <a:endParaRPr lang="en-US" altLang="zh-CN" sz="1200" dirty="0">
              <a:latin typeface="微软雅黑" panose="020B0503020204020204" pitchFamily="34" charset="-122"/>
              <a:ea typeface="微软雅黑" panose="020B0503020204020204" pitchFamily="34" charset="-122"/>
            </a:endParaRPr>
          </a:p>
        </p:txBody>
      </p:sp>
      <p:sp>
        <p:nvSpPr>
          <p:cNvPr id="13" name="矩形: 圆角 12">
            <a:extLst>
              <a:ext uri="{FF2B5EF4-FFF2-40B4-BE49-F238E27FC236}">
                <a16:creationId xmlns:a16="http://schemas.microsoft.com/office/drawing/2014/main" id="{562B666B-A3C9-568A-122A-D27B25DACFAA}"/>
              </a:ext>
            </a:extLst>
          </p:cNvPr>
          <p:cNvSpPr/>
          <p:nvPr/>
        </p:nvSpPr>
        <p:spPr>
          <a:xfrm>
            <a:off x="576357" y="2623263"/>
            <a:ext cx="1141246" cy="332224"/>
          </a:xfrm>
          <a:prstGeom prst="roundRect">
            <a:avLst/>
          </a:pr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微软雅黑" panose="020B0503020204020204" pitchFamily="34" charset="-122"/>
                <a:ea typeface="微软雅黑" panose="020B0503020204020204" pitchFamily="34" charset="-122"/>
              </a:rPr>
              <a:t>消费者</a:t>
            </a:r>
          </a:p>
        </p:txBody>
      </p:sp>
      <p:sp>
        <p:nvSpPr>
          <p:cNvPr id="14" name="矩形: 圆角 13">
            <a:extLst>
              <a:ext uri="{FF2B5EF4-FFF2-40B4-BE49-F238E27FC236}">
                <a16:creationId xmlns:a16="http://schemas.microsoft.com/office/drawing/2014/main" id="{9F83CD14-B1D2-60AD-D7F3-6E8A48662F36}"/>
              </a:ext>
            </a:extLst>
          </p:cNvPr>
          <p:cNvSpPr/>
          <p:nvPr/>
        </p:nvSpPr>
        <p:spPr>
          <a:xfrm>
            <a:off x="2111819" y="2623876"/>
            <a:ext cx="1141246" cy="332224"/>
          </a:xfrm>
          <a:prstGeom prst="roundRect">
            <a:avLst/>
          </a:pr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微软雅黑" panose="020B0503020204020204" pitchFamily="34" charset="-122"/>
                <a:ea typeface="微软雅黑" panose="020B0503020204020204" pitchFamily="34" charset="-122"/>
              </a:rPr>
              <a:t>拆解公司</a:t>
            </a:r>
          </a:p>
        </p:txBody>
      </p:sp>
      <p:sp>
        <p:nvSpPr>
          <p:cNvPr id="15" name="矩形: 圆角 14">
            <a:extLst>
              <a:ext uri="{FF2B5EF4-FFF2-40B4-BE49-F238E27FC236}">
                <a16:creationId xmlns:a16="http://schemas.microsoft.com/office/drawing/2014/main" id="{960B9FE3-A9A0-E96F-AAA0-46780E4B9E83}"/>
              </a:ext>
            </a:extLst>
          </p:cNvPr>
          <p:cNvSpPr/>
          <p:nvPr/>
        </p:nvSpPr>
        <p:spPr>
          <a:xfrm>
            <a:off x="3647281" y="2618536"/>
            <a:ext cx="1141246" cy="332224"/>
          </a:xfrm>
          <a:prstGeom prst="roundRect">
            <a:avLst/>
          </a:pr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微软雅黑" panose="020B0503020204020204" pitchFamily="34" charset="-122"/>
                <a:ea typeface="微软雅黑" panose="020B0503020204020204" pitchFamily="34" charset="-122"/>
              </a:rPr>
              <a:t>破碎公司</a:t>
            </a:r>
          </a:p>
        </p:txBody>
      </p:sp>
      <p:sp>
        <p:nvSpPr>
          <p:cNvPr id="16" name="矩形: 圆角 15">
            <a:extLst>
              <a:ext uri="{FF2B5EF4-FFF2-40B4-BE49-F238E27FC236}">
                <a16:creationId xmlns:a16="http://schemas.microsoft.com/office/drawing/2014/main" id="{F076E2B6-DC0B-07A5-A37D-C5A7F4205087}"/>
              </a:ext>
            </a:extLst>
          </p:cNvPr>
          <p:cNvSpPr/>
          <p:nvPr/>
        </p:nvSpPr>
        <p:spPr>
          <a:xfrm>
            <a:off x="5182743" y="2623263"/>
            <a:ext cx="1141246" cy="332224"/>
          </a:xfrm>
          <a:prstGeom prst="roundRect">
            <a:avLst/>
          </a:pr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微软雅黑" panose="020B0503020204020204" pitchFamily="34" charset="-122"/>
                <a:ea typeface="微软雅黑" panose="020B0503020204020204" pitchFamily="34" charset="-122"/>
              </a:rPr>
              <a:t>回收公司</a:t>
            </a:r>
          </a:p>
        </p:txBody>
      </p:sp>
      <p:sp>
        <p:nvSpPr>
          <p:cNvPr id="17" name="矩形: 圆角 16">
            <a:extLst>
              <a:ext uri="{FF2B5EF4-FFF2-40B4-BE49-F238E27FC236}">
                <a16:creationId xmlns:a16="http://schemas.microsoft.com/office/drawing/2014/main" id="{D90AF8E3-AA55-3EC5-9B4F-26C3F7B3D3F7}"/>
              </a:ext>
            </a:extLst>
          </p:cNvPr>
          <p:cNvSpPr/>
          <p:nvPr/>
        </p:nvSpPr>
        <p:spPr>
          <a:xfrm>
            <a:off x="576357" y="3234518"/>
            <a:ext cx="1141246" cy="332224"/>
          </a:xfrm>
          <a:prstGeom prst="roundRect">
            <a:avLst/>
          </a:pr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微软雅黑" panose="020B0503020204020204" pitchFamily="34" charset="-122"/>
                <a:ea typeface="微软雅黑" panose="020B0503020204020204" pitchFamily="34" charset="-122"/>
              </a:rPr>
              <a:t>收购公司</a:t>
            </a:r>
          </a:p>
        </p:txBody>
      </p:sp>
      <p:sp>
        <p:nvSpPr>
          <p:cNvPr id="18" name="矩形: 圆角 17">
            <a:extLst>
              <a:ext uri="{FF2B5EF4-FFF2-40B4-BE49-F238E27FC236}">
                <a16:creationId xmlns:a16="http://schemas.microsoft.com/office/drawing/2014/main" id="{D3D01A72-8A27-D4FC-EE62-3337F35E3AF8}"/>
              </a:ext>
            </a:extLst>
          </p:cNvPr>
          <p:cNvSpPr/>
          <p:nvPr/>
        </p:nvSpPr>
        <p:spPr>
          <a:xfrm>
            <a:off x="3647280" y="3234518"/>
            <a:ext cx="1320371" cy="332224"/>
          </a:xfrm>
          <a:prstGeom prst="roundRect">
            <a:avLst/>
          </a:pr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微软雅黑" panose="020B0503020204020204" pitchFamily="34" charset="-122"/>
                <a:ea typeface="微软雅黑" panose="020B0503020204020204" pitchFamily="34" charset="-122"/>
              </a:rPr>
              <a:t>再利用公司</a:t>
            </a:r>
          </a:p>
        </p:txBody>
      </p:sp>
      <p:sp>
        <p:nvSpPr>
          <p:cNvPr id="19" name="矩形: 圆角 18">
            <a:extLst>
              <a:ext uri="{FF2B5EF4-FFF2-40B4-BE49-F238E27FC236}">
                <a16:creationId xmlns:a16="http://schemas.microsoft.com/office/drawing/2014/main" id="{5433EB35-0D6F-00C7-83C2-4FD9A7AB57E1}"/>
              </a:ext>
            </a:extLst>
          </p:cNvPr>
          <p:cNvSpPr/>
          <p:nvPr/>
        </p:nvSpPr>
        <p:spPr>
          <a:xfrm>
            <a:off x="5182743" y="3234517"/>
            <a:ext cx="1141246" cy="332224"/>
          </a:xfrm>
          <a:prstGeom prst="roundRect">
            <a:avLst/>
          </a:pr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微软雅黑" panose="020B0503020204020204" pitchFamily="34" charset="-122"/>
                <a:ea typeface="微软雅黑" panose="020B0503020204020204" pitchFamily="34" charset="-122"/>
              </a:rPr>
              <a:t>维修公司</a:t>
            </a:r>
          </a:p>
        </p:txBody>
      </p:sp>
      <p:sp>
        <p:nvSpPr>
          <p:cNvPr id="20" name="矩形: 圆角 19">
            <a:extLst>
              <a:ext uri="{FF2B5EF4-FFF2-40B4-BE49-F238E27FC236}">
                <a16:creationId xmlns:a16="http://schemas.microsoft.com/office/drawing/2014/main" id="{4FA6BCBD-BCE2-11B5-7322-816F6BF9DCB8}"/>
              </a:ext>
            </a:extLst>
          </p:cNvPr>
          <p:cNvSpPr/>
          <p:nvPr/>
        </p:nvSpPr>
        <p:spPr>
          <a:xfrm>
            <a:off x="576357" y="3743870"/>
            <a:ext cx="1141246" cy="332224"/>
          </a:xfrm>
          <a:prstGeom prst="roundRect">
            <a:avLst/>
          </a:prstGeom>
          <a:noFill/>
          <a:ln w="190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微软雅黑" panose="020B0503020204020204" pitchFamily="34" charset="-122"/>
                <a:ea typeface="微软雅黑" panose="020B0503020204020204" pitchFamily="34" charset="-122"/>
              </a:rPr>
              <a:t>回收</a:t>
            </a:r>
          </a:p>
        </p:txBody>
      </p:sp>
      <p:sp>
        <p:nvSpPr>
          <p:cNvPr id="21" name="矩形: 圆角 20">
            <a:extLst>
              <a:ext uri="{FF2B5EF4-FFF2-40B4-BE49-F238E27FC236}">
                <a16:creationId xmlns:a16="http://schemas.microsoft.com/office/drawing/2014/main" id="{1E4DA03F-177C-8A46-F54E-A7BA8264FE15}"/>
              </a:ext>
            </a:extLst>
          </p:cNvPr>
          <p:cNvSpPr/>
          <p:nvPr/>
        </p:nvSpPr>
        <p:spPr>
          <a:xfrm>
            <a:off x="2111819" y="3743870"/>
            <a:ext cx="1141246" cy="332224"/>
          </a:xfrm>
          <a:prstGeom prst="roundRect">
            <a:avLst/>
          </a:prstGeom>
          <a:noFill/>
          <a:ln w="190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微软雅黑" panose="020B0503020204020204" pitchFamily="34" charset="-122"/>
                <a:ea typeface="微软雅黑" panose="020B0503020204020204" pitchFamily="34" charset="-122"/>
              </a:rPr>
              <a:t>拆解</a:t>
            </a:r>
          </a:p>
        </p:txBody>
      </p:sp>
      <p:sp>
        <p:nvSpPr>
          <p:cNvPr id="22" name="矩形: 圆角 21">
            <a:extLst>
              <a:ext uri="{FF2B5EF4-FFF2-40B4-BE49-F238E27FC236}">
                <a16:creationId xmlns:a16="http://schemas.microsoft.com/office/drawing/2014/main" id="{EA9D4407-7DAE-7EDF-FF4B-642CB0934B82}"/>
              </a:ext>
            </a:extLst>
          </p:cNvPr>
          <p:cNvSpPr/>
          <p:nvPr/>
        </p:nvSpPr>
        <p:spPr>
          <a:xfrm>
            <a:off x="5182743" y="3743870"/>
            <a:ext cx="1141246" cy="332224"/>
          </a:xfrm>
          <a:prstGeom prst="roundRect">
            <a:avLst/>
          </a:prstGeom>
          <a:noFill/>
          <a:ln w="190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微软雅黑" panose="020B0503020204020204" pitchFamily="34" charset="-122"/>
                <a:ea typeface="微软雅黑" panose="020B0503020204020204" pitchFamily="34" charset="-122"/>
              </a:rPr>
              <a:t>回流市场</a:t>
            </a:r>
          </a:p>
        </p:txBody>
      </p:sp>
      <p:sp>
        <p:nvSpPr>
          <p:cNvPr id="23" name="矩形: 圆角 22">
            <a:extLst>
              <a:ext uri="{FF2B5EF4-FFF2-40B4-BE49-F238E27FC236}">
                <a16:creationId xmlns:a16="http://schemas.microsoft.com/office/drawing/2014/main" id="{395E14A4-2BD0-A9A8-7496-82915ED653E1}"/>
              </a:ext>
            </a:extLst>
          </p:cNvPr>
          <p:cNvSpPr/>
          <p:nvPr/>
        </p:nvSpPr>
        <p:spPr>
          <a:xfrm>
            <a:off x="3647281" y="3741278"/>
            <a:ext cx="1320370" cy="332224"/>
          </a:xfrm>
          <a:prstGeom prst="roundRect">
            <a:avLst/>
          </a:prstGeom>
          <a:noFill/>
          <a:ln w="190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微软雅黑" panose="020B0503020204020204" pitchFamily="34" charset="-122"/>
                <a:ea typeface="微软雅黑" panose="020B0503020204020204" pitchFamily="34" charset="-122"/>
              </a:rPr>
              <a:t>破碎再制造</a:t>
            </a:r>
          </a:p>
        </p:txBody>
      </p:sp>
      <p:cxnSp>
        <p:nvCxnSpPr>
          <p:cNvPr id="27" name="直接箭头连接符 26">
            <a:extLst>
              <a:ext uri="{FF2B5EF4-FFF2-40B4-BE49-F238E27FC236}">
                <a16:creationId xmlns:a16="http://schemas.microsoft.com/office/drawing/2014/main" id="{8531ECAD-66F1-4809-CD3E-A7572AC3389D}"/>
              </a:ext>
            </a:extLst>
          </p:cNvPr>
          <p:cNvCxnSpPr>
            <a:stCxn id="17" idx="0"/>
            <a:endCxn id="13" idx="2"/>
          </p:cNvCxnSpPr>
          <p:nvPr/>
        </p:nvCxnSpPr>
        <p:spPr>
          <a:xfrm flipV="1">
            <a:off x="1146980" y="2955487"/>
            <a:ext cx="0" cy="279031"/>
          </a:xfrm>
          <a:prstGeom prst="straightConnector1">
            <a:avLst/>
          </a:prstGeom>
          <a:ln>
            <a:solidFill>
              <a:srgbClr val="C00000"/>
            </a:solidFill>
            <a:tailEnd type="triangle"/>
          </a:ln>
        </p:spPr>
        <p:style>
          <a:lnRef idx="3">
            <a:schemeClr val="dk1"/>
          </a:lnRef>
          <a:fillRef idx="0">
            <a:schemeClr val="dk1"/>
          </a:fillRef>
          <a:effectRef idx="2">
            <a:schemeClr val="dk1"/>
          </a:effectRef>
          <a:fontRef idx="minor">
            <a:schemeClr val="tx1"/>
          </a:fontRef>
        </p:style>
      </p:cxnSp>
      <p:cxnSp>
        <p:nvCxnSpPr>
          <p:cNvPr id="29" name="直接箭头连接符 28">
            <a:extLst>
              <a:ext uri="{FF2B5EF4-FFF2-40B4-BE49-F238E27FC236}">
                <a16:creationId xmlns:a16="http://schemas.microsoft.com/office/drawing/2014/main" id="{E652F11A-8714-46D0-BB3F-87037ABAC306}"/>
              </a:ext>
            </a:extLst>
          </p:cNvPr>
          <p:cNvCxnSpPr>
            <a:stCxn id="13" idx="3"/>
            <a:endCxn id="14" idx="1"/>
          </p:cNvCxnSpPr>
          <p:nvPr/>
        </p:nvCxnSpPr>
        <p:spPr>
          <a:xfrm>
            <a:off x="1717603" y="2789375"/>
            <a:ext cx="394216" cy="613"/>
          </a:xfrm>
          <a:prstGeom prst="straightConnector1">
            <a:avLst/>
          </a:prstGeom>
          <a:ln>
            <a:solidFill>
              <a:srgbClr val="C00000"/>
            </a:solidFill>
            <a:tailEnd type="triangle"/>
          </a:ln>
        </p:spPr>
        <p:style>
          <a:lnRef idx="3">
            <a:schemeClr val="dk1"/>
          </a:lnRef>
          <a:fillRef idx="0">
            <a:schemeClr val="dk1"/>
          </a:fillRef>
          <a:effectRef idx="2">
            <a:schemeClr val="dk1"/>
          </a:effectRef>
          <a:fontRef idx="minor">
            <a:schemeClr val="tx1"/>
          </a:fontRef>
        </p:style>
      </p:cxnSp>
      <p:cxnSp>
        <p:nvCxnSpPr>
          <p:cNvPr id="30" name="直接箭头连接符 29">
            <a:extLst>
              <a:ext uri="{FF2B5EF4-FFF2-40B4-BE49-F238E27FC236}">
                <a16:creationId xmlns:a16="http://schemas.microsoft.com/office/drawing/2014/main" id="{335C72F4-2341-9418-BFCD-D68559C3D802}"/>
              </a:ext>
            </a:extLst>
          </p:cNvPr>
          <p:cNvCxnSpPr/>
          <p:nvPr/>
        </p:nvCxnSpPr>
        <p:spPr>
          <a:xfrm>
            <a:off x="3256622" y="2784035"/>
            <a:ext cx="394216" cy="613"/>
          </a:xfrm>
          <a:prstGeom prst="straightConnector1">
            <a:avLst/>
          </a:prstGeom>
          <a:ln>
            <a:solidFill>
              <a:srgbClr val="C00000"/>
            </a:solidFill>
            <a:tailEnd type="triangle"/>
          </a:ln>
        </p:spPr>
        <p:style>
          <a:lnRef idx="3">
            <a:schemeClr val="dk1"/>
          </a:lnRef>
          <a:fillRef idx="0">
            <a:schemeClr val="dk1"/>
          </a:fillRef>
          <a:effectRef idx="2">
            <a:schemeClr val="dk1"/>
          </a:effectRef>
          <a:fontRef idx="minor">
            <a:schemeClr val="tx1"/>
          </a:fontRef>
        </p:style>
      </p:cxnSp>
      <p:cxnSp>
        <p:nvCxnSpPr>
          <p:cNvPr id="32" name="直接箭头连接符 31">
            <a:extLst>
              <a:ext uri="{FF2B5EF4-FFF2-40B4-BE49-F238E27FC236}">
                <a16:creationId xmlns:a16="http://schemas.microsoft.com/office/drawing/2014/main" id="{4943D045-04F5-2340-5880-68EB461AC05A}"/>
              </a:ext>
            </a:extLst>
          </p:cNvPr>
          <p:cNvCxnSpPr/>
          <p:nvPr/>
        </p:nvCxnSpPr>
        <p:spPr>
          <a:xfrm>
            <a:off x="4780100" y="2797383"/>
            <a:ext cx="394216" cy="613"/>
          </a:xfrm>
          <a:prstGeom prst="straightConnector1">
            <a:avLst/>
          </a:prstGeom>
          <a:ln>
            <a:solidFill>
              <a:srgbClr val="C00000"/>
            </a:solidFill>
            <a:tailEnd type="triangle"/>
          </a:ln>
        </p:spPr>
        <p:style>
          <a:lnRef idx="3">
            <a:schemeClr val="dk1"/>
          </a:lnRef>
          <a:fillRef idx="0">
            <a:schemeClr val="dk1"/>
          </a:fillRef>
          <a:effectRef idx="2">
            <a:schemeClr val="dk1"/>
          </a:effectRef>
          <a:fontRef idx="minor">
            <a:schemeClr val="tx1"/>
          </a:fontRef>
        </p:style>
      </p:cxnSp>
      <p:cxnSp>
        <p:nvCxnSpPr>
          <p:cNvPr id="33" name="直接箭头连接符 32">
            <a:extLst>
              <a:ext uri="{FF2B5EF4-FFF2-40B4-BE49-F238E27FC236}">
                <a16:creationId xmlns:a16="http://schemas.microsoft.com/office/drawing/2014/main" id="{2D522E52-73B8-7DF3-C737-FC81CCC9D53A}"/>
              </a:ext>
            </a:extLst>
          </p:cNvPr>
          <p:cNvCxnSpPr>
            <a:cxnSpLocks/>
            <a:stCxn id="18" idx="3"/>
          </p:cNvCxnSpPr>
          <p:nvPr/>
        </p:nvCxnSpPr>
        <p:spPr>
          <a:xfrm flipV="1">
            <a:off x="4967651" y="3397789"/>
            <a:ext cx="194102" cy="2841"/>
          </a:xfrm>
          <a:prstGeom prst="straightConnector1">
            <a:avLst/>
          </a:prstGeom>
          <a:ln>
            <a:solidFill>
              <a:srgbClr val="C00000"/>
            </a:solidFill>
            <a:tailEnd type="triangle"/>
          </a:ln>
        </p:spPr>
        <p:style>
          <a:lnRef idx="3">
            <a:schemeClr val="dk1"/>
          </a:lnRef>
          <a:fillRef idx="0">
            <a:schemeClr val="dk1"/>
          </a:fillRef>
          <a:effectRef idx="2">
            <a:schemeClr val="dk1"/>
          </a:effectRef>
          <a:fontRef idx="minor">
            <a:schemeClr val="tx1"/>
          </a:fontRef>
        </p:style>
      </p:cxnSp>
      <p:cxnSp>
        <p:nvCxnSpPr>
          <p:cNvPr id="36" name="连接符: 肘形 35">
            <a:extLst>
              <a:ext uri="{FF2B5EF4-FFF2-40B4-BE49-F238E27FC236}">
                <a16:creationId xmlns:a16="http://schemas.microsoft.com/office/drawing/2014/main" id="{27EC516E-47A1-8248-CBA0-374C6868914A}"/>
              </a:ext>
            </a:extLst>
          </p:cNvPr>
          <p:cNvCxnSpPr>
            <a:stCxn id="17" idx="3"/>
            <a:endCxn id="14" idx="2"/>
          </p:cNvCxnSpPr>
          <p:nvPr/>
        </p:nvCxnSpPr>
        <p:spPr>
          <a:xfrm flipV="1">
            <a:off x="1717603" y="2956100"/>
            <a:ext cx="964839" cy="444530"/>
          </a:xfrm>
          <a:prstGeom prst="bentConnector2">
            <a:avLst/>
          </a:prstGeom>
          <a:ln>
            <a:solidFill>
              <a:srgbClr val="C00000"/>
            </a:solidFill>
            <a:tailEnd type="triangle"/>
          </a:ln>
        </p:spPr>
        <p:style>
          <a:lnRef idx="3">
            <a:schemeClr val="dk1"/>
          </a:lnRef>
          <a:fillRef idx="0">
            <a:schemeClr val="dk1"/>
          </a:fillRef>
          <a:effectRef idx="2">
            <a:schemeClr val="dk1"/>
          </a:effectRef>
          <a:fontRef idx="minor">
            <a:schemeClr val="tx1"/>
          </a:fontRef>
        </p:style>
      </p:cxnSp>
      <p:cxnSp>
        <p:nvCxnSpPr>
          <p:cNvPr id="38" name="连接符: 肘形 37">
            <a:extLst>
              <a:ext uri="{FF2B5EF4-FFF2-40B4-BE49-F238E27FC236}">
                <a16:creationId xmlns:a16="http://schemas.microsoft.com/office/drawing/2014/main" id="{330C4516-9B59-195C-D075-D110888E6BA3}"/>
              </a:ext>
            </a:extLst>
          </p:cNvPr>
          <p:cNvCxnSpPr>
            <a:endCxn id="18" idx="1"/>
          </p:cNvCxnSpPr>
          <p:nvPr/>
        </p:nvCxnSpPr>
        <p:spPr>
          <a:xfrm rot="16200000" flipH="1">
            <a:off x="3223317" y="2976666"/>
            <a:ext cx="616595" cy="231331"/>
          </a:xfrm>
          <a:prstGeom prst="bentConnector2">
            <a:avLst/>
          </a:prstGeom>
          <a:ln>
            <a:solidFill>
              <a:srgbClr val="C00000"/>
            </a:solidFill>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2361691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523189" y="237751"/>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动力电池回收行业</a:t>
            </a:r>
          </a:p>
        </p:txBody>
      </p:sp>
      <p:sp>
        <p:nvSpPr>
          <p:cNvPr id="111" name="文本框 110">
            <a:extLst>
              <a:ext uri="{FF2B5EF4-FFF2-40B4-BE49-F238E27FC236}">
                <a16:creationId xmlns:a16="http://schemas.microsoft.com/office/drawing/2014/main" id="{212CD88C-8338-704B-B082-7026922A3555}"/>
              </a:ext>
            </a:extLst>
          </p:cNvPr>
          <p:cNvSpPr txBox="1"/>
          <p:nvPr/>
        </p:nvSpPr>
        <p:spPr>
          <a:xfrm>
            <a:off x="365718" y="968262"/>
            <a:ext cx="10649023" cy="523220"/>
          </a:xfrm>
          <a:prstGeom prst="rect">
            <a:avLst/>
          </a:prstGeom>
          <a:noFill/>
        </p:spPr>
        <p:txBody>
          <a:bodyPr wrap="square" rtlCol="0">
            <a:spAutoFit/>
          </a:bodyPr>
          <a:lstStyle/>
          <a:p>
            <a:r>
              <a:rPr lang="zh-CN" altLang="en-US" sz="2800" b="1" dirty="0">
                <a:solidFill>
                  <a:srgbClr val="000000"/>
                </a:solidFill>
                <a:latin typeface="Calibri"/>
                <a:ea typeface="微软雅黑"/>
              </a:rPr>
              <a:t>在未来动力电池回收市场中，再生利用将会成为主流</a:t>
            </a:r>
            <a:endParaRPr lang="en-US" altLang="zh-CN" sz="2800" b="1" dirty="0">
              <a:solidFill>
                <a:srgbClr val="000000"/>
              </a:solidFill>
              <a:latin typeface="Calibri"/>
              <a:ea typeface="微软雅黑"/>
            </a:endParaRPr>
          </a:p>
        </p:txBody>
      </p:sp>
      <p:sp>
        <p:nvSpPr>
          <p:cNvPr id="114" name="文本框 113">
            <a:extLst>
              <a:ext uri="{FF2B5EF4-FFF2-40B4-BE49-F238E27FC236}">
                <a16:creationId xmlns:a16="http://schemas.microsoft.com/office/drawing/2014/main" id="{7F370A12-E9FB-FCFC-274E-366A17E287D6}"/>
              </a:ext>
            </a:extLst>
          </p:cNvPr>
          <p:cNvSpPr txBox="1"/>
          <p:nvPr/>
        </p:nvSpPr>
        <p:spPr>
          <a:xfrm>
            <a:off x="364127" y="1503289"/>
            <a:ext cx="11430042" cy="646331"/>
          </a:xfrm>
          <a:prstGeom prst="rect">
            <a:avLst/>
          </a:prstGeom>
          <a:noFill/>
        </p:spPr>
        <p:txBody>
          <a:bodyPr wrap="square" rtlCol="0">
            <a:spAutoFit/>
          </a:bodyPr>
          <a:lstStyle/>
          <a:p>
            <a:r>
              <a:rPr lang="zh-CN" altLang="en-US" dirty="0">
                <a:solidFill>
                  <a:srgbClr val="000000">
                    <a:lumMod val="50000"/>
                    <a:lumOff val="50000"/>
                  </a:srgbClr>
                </a:solidFill>
                <a:latin typeface="Calibri"/>
                <a:ea typeface="微软雅黑"/>
              </a:rPr>
              <a:t>动力电池回收利用产业链主要分为电池回收、梯次利用、再生利用三大环节。梯次利用主要分为模组级别利用和整包级别利用两种。再生利用主要工艺有火法冶金、湿法冶金、物理工艺和生物冶金等。</a:t>
            </a:r>
          </a:p>
        </p:txBody>
      </p:sp>
      <p:sp>
        <p:nvSpPr>
          <p:cNvPr id="56" name="文本占位符 1">
            <a:extLst>
              <a:ext uri="{FF2B5EF4-FFF2-40B4-BE49-F238E27FC236}">
                <a16:creationId xmlns:a16="http://schemas.microsoft.com/office/drawing/2014/main" id="{188EEF07-C81C-AF3D-1140-4AB6D5401898}"/>
              </a:ext>
            </a:extLst>
          </p:cNvPr>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solidFill>
                  <a:srgbClr val="F0F0F0">
                    <a:lumMod val="75000"/>
                  </a:srgbClr>
                </a:solidFill>
                <a:latin typeface="微软雅黑" panose="020B0503020204020204" pitchFamily="34" charset="-122"/>
                <a:ea typeface="微软雅黑" panose="020B0503020204020204" pitchFamily="34" charset="-122"/>
              </a:rPr>
              <a:t>信息</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来源：科瑞咨询调研</a:t>
            </a:r>
          </a:p>
        </p:txBody>
      </p:sp>
      <p:grpSp>
        <p:nvGrpSpPr>
          <p:cNvPr id="2" name="组合 1">
            <a:extLst>
              <a:ext uri="{FF2B5EF4-FFF2-40B4-BE49-F238E27FC236}">
                <a16:creationId xmlns:a16="http://schemas.microsoft.com/office/drawing/2014/main" id="{6AA726B3-C9C8-CAEB-7ECF-975A0E23434F}"/>
              </a:ext>
            </a:extLst>
          </p:cNvPr>
          <p:cNvGrpSpPr/>
          <p:nvPr/>
        </p:nvGrpSpPr>
        <p:grpSpPr>
          <a:xfrm>
            <a:off x="523189" y="2107473"/>
            <a:ext cx="11065608" cy="4403327"/>
            <a:chOff x="537507" y="1526441"/>
            <a:chExt cx="11048995" cy="4927979"/>
          </a:xfrm>
        </p:grpSpPr>
        <p:sp>
          <p:nvSpPr>
            <p:cNvPr id="3" name="矩形: 圆角 2">
              <a:extLst>
                <a:ext uri="{FF2B5EF4-FFF2-40B4-BE49-F238E27FC236}">
                  <a16:creationId xmlns:a16="http://schemas.microsoft.com/office/drawing/2014/main" id="{787FC492-BA9B-B4F9-1CA4-A557EA80EF81}"/>
                </a:ext>
              </a:extLst>
            </p:cNvPr>
            <p:cNvSpPr/>
            <p:nvPr/>
          </p:nvSpPr>
          <p:spPr>
            <a:xfrm>
              <a:off x="593706" y="2548162"/>
              <a:ext cx="532352" cy="2679826"/>
            </a:xfrm>
            <a:prstGeom prst="round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汽车制造企业</a:t>
              </a:r>
            </a:p>
          </p:txBody>
        </p:sp>
        <p:sp>
          <p:nvSpPr>
            <p:cNvPr id="4" name="矩形: 圆角 3">
              <a:extLst>
                <a:ext uri="{FF2B5EF4-FFF2-40B4-BE49-F238E27FC236}">
                  <a16:creationId xmlns:a16="http://schemas.microsoft.com/office/drawing/2014/main" id="{A9D8184E-F80F-5C25-9260-B14D5B0CE013}"/>
                </a:ext>
              </a:extLst>
            </p:cNvPr>
            <p:cNvSpPr/>
            <p:nvPr/>
          </p:nvSpPr>
          <p:spPr>
            <a:xfrm>
              <a:off x="1386349" y="2669279"/>
              <a:ext cx="532352" cy="2429760"/>
            </a:xfrm>
            <a:prstGeom prst="roundRect">
              <a:avLst/>
            </a:prstGeom>
            <a:solidFill>
              <a:schemeClr val="tx2">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消费者</a:t>
              </a:r>
            </a:p>
          </p:txBody>
        </p:sp>
        <p:sp>
          <p:nvSpPr>
            <p:cNvPr id="5" name="矩形: 圆角 4">
              <a:extLst>
                <a:ext uri="{FF2B5EF4-FFF2-40B4-BE49-F238E27FC236}">
                  <a16:creationId xmlns:a16="http://schemas.microsoft.com/office/drawing/2014/main" id="{EF884694-6514-396A-4328-BBAE2CECCC57}"/>
                </a:ext>
              </a:extLst>
            </p:cNvPr>
            <p:cNvSpPr/>
            <p:nvPr/>
          </p:nvSpPr>
          <p:spPr>
            <a:xfrm>
              <a:off x="2421530" y="2558269"/>
              <a:ext cx="2302469" cy="532800"/>
            </a:xfrm>
            <a:prstGeom prst="roundRect">
              <a:avLst/>
            </a:prstGeom>
            <a:solidFill>
              <a:schemeClr val="accent5">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报废汽车拆解企业</a:t>
              </a:r>
            </a:p>
          </p:txBody>
        </p:sp>
        <p:sp>
          <p:nvSpPr>
            <p:cNvPr id="6" name="矩形: 圆角 5">
              <a:extLst>
                <a:ext uri="{FF2B5EF4-FFF2-40B4-BE49-F238E27FC236}">
                  <a16:creationId xmlns:a16="http://schemas.microsoft.com/office/drawing/2014/main" id="{FAFCCFC0-0241-FE06-F593-0FAF085027D8}"/>
                </a:ext>
              </a:extLst>
            </p:cNvPr>
            <p:cNvSpPr/>
            <p:nvPr/>
          </p:nvSpPr>
          <p:spPr>
            <a:xfrm>
              <a:off x="2421530" y="3853320"/>
              <a:ext cx="2302469" cy="532800"/>
            </a:xfrm>
            <a:prstGeom prst="roundRect">
              <a:avLst/>
            </a:prstGeom>
            <a:solidFill>
              <a:schemeClr val="accent5">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汽车维修店</a:t>
              </a:r>
            </a:p>
          </p:txBody>
        </p:sp>
        <p:sp>
          <p:nvSpPr>
            <p:cNvPr id="7" name="矩形: 圆角 6">
              <a:extLst>
                <a:ext uri="{FF2B5EF4-FFF2-40B4-BE49-F238E27FC236}">
                  <a16:creationId xmlns:a16="http://schemas.microsoft.com/office/drawing/2014/main" id="{11DCBACF-4239-32E7-558F-50A35BD0F7FF}"/>
                </a:ext>
              </a:extLst>
            </p:cNvPr>
            <p:cNvSpPr/>
            <p:nvPr/>
          </p:nvSpPr>
          <p:spPr>
            <a:xfrm>
              <a:off x="2421530" y="4472260"/>
              <a:ext cx="2302469" cy="532800"/>
            </a:xfrm>
            <a:prstGeom prst="roundRect">
              <a:avLst/>
            </a:prstGeom>
            <a:solidFill>
              <a:schemeClr val="accent5">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汽车</a:t>
              </a:r>
              <a:r>
                <a:rPr lang="en-US" altLang="zh-CN" b="1" dirty="0">
                  <a:solidFill>
                    <a:schemeClr val="tx1"/>
                  </a:solidFill>
                  <a:latin typeface="微软雅黑" panose="020B0503020204020204" pitchFamily="34" charset="-122"/>
                  <a:ea typeface="微软雅黑" panose="020B0503020204020204" pitchFamily="34" charset="-122"/>
                </a:rPr>
                <a:t>4S</a:t>
              </a:r>
              <a:r>
                <a:rPr lang="zh-CN" altLang="en-US" b="1" dirty="0">
                  <a:solidFill>
                    <a:schemeClr val="tx1"/>
                  </a:solidFill>
                  <a:latin typeface="微软雅黑" panose="020B0503020204020204" pitchFamily="34" charset="-122"/>
                  <a:ea typeface="微软雅黑" panose="020B0503020204020204" pitchFamily="34" charset="-122"/>
                </a:rPr>
                <a:t>店</a:t>
              </a:r>
            </a:p>
          </p:txBody>
        </p:sp>
        <p:sp>
          <p:nvSpPr>
            <p:cNvPr id="8" name="矩形: 圆角 7">
              <a:extLst>
                <a:ext uri="{FF2B5EF4-FFF2-40B4-BE49-F238E27FC236}">
                  <a16:creationId xmlns:a16="http://schemas.microsoft.com/office/drawing/2014/main" id="{F5BACE2A-3B70-D388-5038-F7DE3B5A3A29}"/>
                </a:ext>
              </a:extLst>
            </p:cNvPr>
            <p:cNvSpPr/>
            <p:nvPr/>
          </p:nvSpPr>
          <p:spPr>
            <a:xfrm>
              <a:off x="2421530" y="5085710"/>
              <a:ext cx="2302469" cy="532800"/>
            </a:xfrm>
            <a:prstGeom prst="roundRect">
              <a:avLst/>
            </a:prstGeom>
            <a:solidFill>
              <a:schemeClr val="accent5">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电池经销商</a:t>
              </a:r>
            </a:p>
          </p:txBody>
        </p:sp>
        <p:sp>
          <p:nvSpPr>
            <p:cNvPr id="9" name="矩形: 圆角 8">
              <a:extLst>
                <a:ext uri="{FF2B5EF4-FFF2-40B4-BE49-F238E27FC236}">
                  <a16:creationId xmlns:a16="http://schemas.microsoft.com/office/drawing/2014/main" id="{E86A2E34-A274-79F2-924F-2014A5F2C6F1}"/>
                </a:ext>
              </a:extLst>
            </p:cNvPr>
            <p:cNvSpPr/>
            <p:nvPr/>
          </p:nvSpPr>
          <p:spPr>
            <a:xfrm>
              <a:off x="6083154" y="2268852"/>
              <a:ext cx="1581339" cy="532800"/>
            </a:xfrm>
            <a:prstGeom prst="roundRect">
              <a:avLst/>
            </a:prstGeom>
            <a:solidFill>
              <a:schemeClr val="accent6">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低速电动车</a:t>
              </a:r>
            </a:p>
          </p:txBody>
        </p:sp>
        <p:sp>
          <p:nvSpPr>
            <p:cNvPr id="10" name="矩形: 圆角 9">
              <a:extLst>
                <a:ext uri="{FF2B5EF4-FFF2-40B4-BE49-F238E27FC236}">
                  <a16:creationId xmlns:a16="http://schemas.microsoft.com/office/drawing/2014/main" id="{B82B5ED8-C8B0-86F4-A625-19913DE0FA00}"/>
                </a:ext>
              </a:extLst>
            </p:cNvPr>
            <p:cNvSpPr/>
            <p:nvPr/>
          </p:nvSpPr>
          <p:spPr>
            <a:xfrm>
              <a:off x="6083154" y="3098919"/>
              <a:ext cx="1581339" cy="532800"/>
            </a:xfrm>
            <a:prstGeom prst="roundRect">
              <a:avLst/>
            </a:prstGeom>
            <a:solidFill>
              <a:schemeClr val="accent6">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电动摩托车</a:t>
              </a:r>
            </a:p>
          </p:txBody>
        </p:sp>
        <p:sp>
          <p:nvSpPr>
            <p:cNvPr id="11" name="矩形: 圆角 10">
              <a:extLst>
                <a:ext uri="{FF2B5EF4-FFF2-40B4-BE49-F238E27FC236}">
                  <a16:creationId xmlns:a16="http://schemas.microsoft.com/office/drawing/2014/main" id="{8BC4EE71-5D0B-D947-520E-CA6789E11CDC}"/>
                </a:ext>
              </a:extLst>
            </p:cNvPr>
            <p:cNvSpPr/>
            <p:nvPr/>
          </p:nvSpPr>
          <p:spPr>
            <a:xfrm>
              <a:off x="6083154" y="3971011"/>
              <a:ext cx="1581339" cy="532800"/>
            </a:xfrm>
            <a:prstGeom prst="roundRect">
              <a:avLst/>
            </a:prstGeom>
            <a:solidFill>
              <a:schemeClr val="accent2">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商业用储能</a:t>
              </a:r>
            </a:p>
          </p:txBody>
        </p:sp>
        <p:sp>
          <p:nvSpPr>
            <p:cNvPr id="12" name="矩形: 圆角 11">
              <a:extLst>
                <a:ext uri="{FF2B5EF4-FFF2-40B4-BE49-F238E27FC236}">
                  <a16:creationId xmlns:a16="http://schemas.microsoft.com/office/drawing/2014/main" id="{8FEC0FAF-CC23-3A4A-07D3-D39E78FDB204}"/>
                </a:ext>
              </a:extLst>
            </p:cNvPr>
            <p:cNvSpPr/>
            <p:nvPr/>
          </p:nvSpPr>
          <p:spPr>
            <a:xfrm>
              <a:off x="6083154" y="4587206"/>
              <a:ext cx="1581339" cy="532800"/>
            </a:xfrm>
            <a:prstGeom prst="roundRect">
              <a:avLst/>
            </a:prstGeom>
            <a:solidFill>
              <a:schemeClr val="accent2">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充电站储能</a:t>
              </a:r>
            </a:p>
          </p:txBody>
        </p:sp>
        <p:sp>
          <p:nvSpPr>
            <p:cNvPr id="13" name="矩形: 圆角 12">
              <a:extLst>
                <a:ext uri="{FF2B5EF4-FFF2-40B4-BE49-F238E27FC236}">
                  <a16:creationId xmlns:a16="http://schemas.microsoft.com/office/drawing/2014/main" id="{6FF252C5-643B-B865-0B59-DD59022DD938}"/>
                </a:ext>
              </a:extLst>
            </p:cNvPr>
            <p:cNvSpPr/>
            <p:nvPr/>
          </p:nvSpPr>
          <p:spPr>
            <a:xfrm>
              <a:off x="6083154" y="5203401"/>
              <a:ext cx="1581339" cy="532800"/>
            </a:xfrm>
            <a:prstGeom prst="roundRect">
              <a:avLst/>
            </a:prstGeom>
            <a:solidFill>
              <a:schemeClr val="accent2">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家庭用储能</a:t>
              </a:r>
            </a:p>
          </p:txBody>
        </p:sp>
        <p:sp>
          <p:nvSpPr>
            <p:cNvPr id="14" name="矩形: 圆角 13">
              <a:extLst>
                <a:ext uri="{FF2B5EF4-FFF2-40B4-BE49-F238E27FC236}">
                  <a16:creationId xmlns:a16="http://schemas.microsoft.com/office/drawing/2014/main" id="{31501659-0B8E-13E7-F231-7F247B7D0389}"/>
                </a:ext>
              </a:extLst>
            </p:cNvPr>
            <p:cNvSpPr/>
            <p:nvPr/>
          </p:nvSpPr>
          <p:spPr>
            <a:xfrm>
              <a:off x="5270333" y="2271550"/>
              <a:ext cx="532800" cy="1348345"/>
            </a:xfrm>
            <a:prstGeom prst="roundRect">
              <a:avLst/>
            </a:prstGeom>
            <a:solidFill>
              <a:schemeClr val="accent6">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模组级别</a:t>
              </a:r>
            </a:p>
          </p:txBody>
        </p:sp>
        <p:sp>
          <p:nvSpPr>
            <p:cNvPr id="15" name="矩形: 圆角 14">
              <a:extLst>
                <a:ext uri="{FF2B5EF4-FFF2-40B4-BE49-F238E27FC236}">
                  <a16:creationId xmlns:a16="http://schemas.microsoft.com/office/drawing/2014/main" id="{2BB3107E-D9DB-51CE-3AB9-A22C0736066D}"/>
                </a:ext>
              </a:extLst>
            </p:cNvPr>
            <p:cNvSpPr/>
            <p:nvPr/>
          </p:nvSpPr>
          <p:spPr>
            <a:xfrm>
              <a:off x="5270333" y="4121456"/>
              <a:ext cx="532800" cy="1348345"/>
            </a:xfrm>
            <a:prstGeom prst="roundRect">
              <a:avLst/>
            </a:prstGeom>
            <a:solidFill>
              <a:schemeClr val="accent2">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整包级别</a:t>
              </a:r>
            </a:p>
          </p:txBody>
        </p:sp>
        <p:sp>
          <p:nvSpPr>
            <p:cNvPr id="16" name="矩形: 圆角 15">
              <a:extLst>
                <a:ext uri="{FF2B5EF4-FFF2-40B4-BE49-F238E27FC236}">
                  <a16:creationId xmlns:a16="http://schemas.microsoft.com/office/drawing/2014/main" id="{3B37D3B6-461A-0CD9-4A91-51E663D1C161}"/>
                </a:ext>
              </a:extLst>
            </p:cNvPr>
            <p:cNvSpPr/>
            <p:nvPr/>
          </p:nvSpPr>
          <p:spPr>
            <a:xfrm>
              <a:off x="8179957" y="2873170"/>
              <a:ext cx="532800" cy="2038827"/>
            </a:xfrm>
            <a:prstGeom prst="roundRect">
              <a:avLst/>
            </a:prstGeom>
            <a:solidFill>
              <a:schemeClr val="tx2">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电池组拆解</a:t>
              </a:r>
            </a:p>
          </p:txBody>
        </p:sp>
        <p:sp>
          <p:nvSpPr>
            <p:cNvPr id="17" name="矩形: 圆角 16">
              <a:extLst>
                <a:ext uri="{FF2B5EF4-FFF2-40B4-BE49-F238E27FC236}">
                  <a16:creationId xmlns:a16="http://schemas.microsoft.com/office/drawing/2014/main" id="{34B7738A-7AB7-5CB8-0AE6-CD3A09DD4958}"/>
                </a:ext>
              </a:extLst>
            </p:cNvPr>
            <p:cNvSpPr/>
            <p:nvPr/>
          </p:nvSpPr>
          <p:spPr>
            <a:xfrm>
              <a:off x="8958325" y="2206529"/>
              <a:ext cx="793055" cy="532800"/>
            </a:xfrm>
            <a:prstGeom prst="roundRect">
              <a:avLst/>
            </a:prstGeom>
            <a:solidFill>
              <a:schemeClr val="tx2">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电池</a:t>
              </a:r>
            </a:p>
          </p:txBody>
        </p:sp>
        <p:sp>
          <p:nvSpPr>
            <p:cNvPr id="18" name="矩形: 圆角 17">
              <a:extLst>
                <a:ext uri="{FF2B5EF4-FFF2-40B4-BE49-F238E27FC236}">
                  <a16:creationId xmlns:a16="http://schemas.microsoft.com/office/drawing/2014/main" id="{88B9CFC1-F2AE-9947-7B66-91E0BD8E7E47}"/>
                </a:ext>
              </a:extLst>
            </p:cNvPr>
            <p:cNvSpPr/>
            <p:nvPr/>
          </p:nvSpPr>
          <p:spPr>
            <a:xfrm>
              <a:off x="8958325" y="3632622"/>
              <a:ext cx="793055" cy="532800"/>
            </a:xfrm>
            <a:prstGeom prst="roundRect">
              <a:avLst/>
            </a:prstGeom>
            <a:solidFill>
              <a:schemeClr val="tx2">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金属</a:t>
              </a:r>
            </a:p>
          </p:txBody>
        </p:sp>
        <p:sp>
          <p:nvSpPr>
            <p:cNvPr id="19" name="矩形: 圆角 18">
              <a:extLst>
                <a:ext uri="{FF2B5EF4-FFF2-40B4-BE49-F238E27FC236}">
                  <a16:creationId xmlns:a16="http://schemas.microsoft.com/office/drawing/2014/main" id="{F69C0E4A-E627-59C7-E862-E74C72AE536E}"/>
                </a:ext>
              </a:extLst>
            </p:cNvPr>
            <p:cNvSpPr/>
            <p:nvPr/>
          </p:nvSpPr>
          <p:spPr>
            <a:xfrm>
              <a:off x="8958324" y="5076821"/>
              <a:ext cx="793055" cy="532800"/>
            </a:xfrm>
            <a:prstGeom prst="roundRect">
              <a:avLst/>
            </a:prstGeom>
            <a:solidFill>
              <a:schemeClr val="tx2">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树脂</a:t>
              </a:r>
            </a:p>
          </p:txBody>
        </p:sp>
        <p:sp>
          <p:nvSpPr>
            <p:cNvPr id="20" name="矩形: 圆角 19">
              <a:extLst>
                <a:ext uri="{FF2B5EF4-FFF2-40B4-BE49-F238E27FC236}">
                  <a16:creationId xmlns:a16="http://schemas.microsoft.com/office/drawing/2014/main" id="{5BF9199E-2CAE-A945-2789-1AAFA71E42CD}"/>
                </a:ext>
              </a:extLst>
            </p:cNvPr>
            <p:cNvSpPr/>
            <p:nvPr/>
          </p:nvSpPr>
          <p:spPr>
            <a:xfrm>
              <a:off x="10064558" y="2205475"/>
              <a:ext cx="1377975" cy="532800"/>
            </a:xfrm>
            <a:prstGeom prst="roundRect">
              <a:avLst/>
            </a:prstGeom>
            <a:solidFill>
              <a:schemeClr val="bg2">
                <a:lumMod val="75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再生利用</a:t>
              </a:r>
            </a:p>
          </p:txBody>
        </p:sp>
        <p:sp>
          <p:nvSpPr>
            <p:cNvPr id="21" name="矩形: 圆角 20">
              <a:extLst>
                <a:ext uri="{FF2B5EF4-FFF2-40B4-BE49-F238E27FC236}">
                  <a16:creationId xmlns:a16="http://schemas.microsoft.com/office/drawing/2014/main" id="{23ACE801-28E3-F59E-9281-8B54A6790988}"/>
                </a:ext>
              </a:extLst>
            </p:cNvPr>
            <p:cNvSpPr/>
            <p:nvPr/>
          </p:nvSpPr>
          <p:spPr>
            <a:xfrm>
              <a:off x="10064558" y="3632622"/>
              <a:ext cx="1377975" cy="532800"/>
            </a:xfrm>
            <a:prstGeom prst="roundRect">
              <a:avLst/>
            </a:prstGeom>
            <a:solidFill>
              <a:schemeClr val="bg2">
                <a:lumMod val="75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冶金企业</a:t>
              </a:r>
            </a:p>
          </p:txBody>
        </p:sp>
        <p:sp>
          <p:nvSpPr>
            <p:cNvPr id="22" name="矩形: 圆角 21">
              <a:extLst>
                <a:ext uri="{FF2B5EF4-FFF2-40B4-BE49-F238E27FC236}">
                  <a16:creationId xmlns:a16="http://schemas.microsoft.com/office/drawing/2014/main" id="{17C8F5CF-E2A7-5034-9345-F9D9EE56C240}"/>
                </a:ext>
              </a:extLst>
            </p:cNvPr>
            <p:cNvSpPr/>
            <p:nvPr/>
          </p:nvSpPr>
          <p:spPr>
            <a:xfrm>
              <a:off x="10064559" y="5076821"/>
              <a:ext cx="1377975" cy="532800"/>
            </a:xfrm>
            <a:prstGeom prst="roundRect">
              <a:avLst/>
            </a:prstGeom>
            <a:solidFill>
              <a:schemeClr val="bg2">
                <a:lumMod val="75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废塑料企业</a:t>
              </a:r>
            </a:p>
          </p:txBody>
        </p:sp>
        <p:sp>
          <p:nvSpPr>
            <p:cNvPr id="23" name="îṥḷíďè">
              <a:extLst>
                <a:ext uri="{FF2B5EF4-FFF2-40B4-BE49-F238E27FC236}">
                  <a16:creationId xmlns:a16="http://schemas.microsoft.com/office/drawing/2014/main" id="{60610E3B-EB9E-7C65-47A3-75F0E36E9743}"/>
                </a:ext>
              </a:extLst>
            </p:cNvPr>
            <p:cNvSpPr/>
            <p:nvPr/>
          </p:nvSpPr>
          <p:spPr>
            <a:xfrm>
              <a:off x="2310632" y="3699106"/>
              <a:ext cx="2524262" cy="2064414"/>
            </a:xfrm>
            <a:prstGeom prst="roundRect">
              <a:avLst>
                <a:gd name="adj" fmla="val 4500"/>
              </a:avLst>
            </a:prstGeom>
            <a:no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24" name="îṥḷíďè">
              <a:extLst>
                <a:ext uri="{FF2B5EF4-FFF2-40B4-BE49-F238E27FC236}">
                  <a16:creationId xmlns:a16="http://schemas.microsoft.com/office/drawing/2014/main" id="{7AF14873-1E1A-E416-E07E-373267CD0CCE}"/>
                </a:ext>
              </a:extLst>
            </p:cNvPr>
            <p:cNvSpPr/>
            <p:nvPr/>
          </p:nvSpPr>
          <p:spPr>
            <a:xfrm>
              <a:off x="2171184" y="2386000"/>
              <a:ext cx="2804966" cy="3513911"/>
            </a:xfrm>
            <a:prstGeom prst="roundRect">
              <a:avLst>
                <a:gd name="adj" fmla="val 4500"/>
              </a:avLst>
            </a:prstGeom>
            <a:no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25" name="îṥḷíďè">
              <a:extLst>
                <a:ext uri="{FF2B5EF4-FFF2-40B4-BE49-F238E27FC236}">
                  <a16:creationId xmlns:a16="http://schemas.microsoft.com/office/drawing/2014/main" id="{6316C1C7-F7A2-5312-5264-28B7987D4884}"/>
                </a:ext>
              </a:extLst>
            </p:cNvPr>
            <p:cNvSpPr/>
            <p:nvPr/>
          </p:nvSpPr>
          <p:spPr>
            <a:xfrm>
              <a:off x="5099374" y="2074350"/>
              <a:ext cx="2804966" cy="3825562"/>
            </a:xfrm>
            <a:prstGeom prst="roundRect">
              <a:avLst>
                <a:gd name="adj" fmla="val 4500"/>
              </a:avLst>
            </a:prstGeom>
            <a:no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26" name="îṥḷíďè">
              <a:extLst>
                <a:ext uri="{FF2B5EF4-FFF2-40B4-BE49-F238E27FC236}">
                  <a16:creationId xmlns:a16="http://schemas.microsoft.com/office/drawing/2014/main" id="{AB8724A4-1AF2-4C3F-E92F-F51898A63CCB}"/>
                </a:ext>
              </a:extLst>
            </p:cNvPr>
            <p:cNvSpPr/>
            <p:nvPr/>
          </p:nvSpPr>
          <p:spPr>
            <a:xfrm>
              <a:off x="8027564" y="2068548"/>
              <a:ext cx="3558938" cy="3825562"/>
            </a:xfrm>
            <a:prstGeom prst="roundRect">
              <a:avLst>
                <a:gd name="adj" fmla="val 4500"/>
              </a:avLst>
            </a:prstGeom>
            <a:no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27" name="文本框 26">
              <a:extLst>
                <a:ext uri="{FF2B5EF4-FFF2-40B4-BE49-F238E27FC236}">
                  <a16:creationId xmlns:a16="http://schemas.microsoft.com/office/drawing/2014/main" id="{6F136884-F33D-82EE-F1A0-844B092E260D}"/>
                </a:ext>
              </a:extLst>
            </p:cNvPr>
            <p:cNvSpPr txBox="1"/>
            <p:nvPr/>
          </p:nvSpPr>
          <p:spPr>
            <a:xfrm>
              <a:off x="2864877" y="1946128"/>
              <a:ext cx="1415772" cy="338554"/>
            </a:xfrm>
            <a:prstGeom prst="rect">
              <a:avLst/>
            </a:prstGeom>
            <a:noFill/>
            <a:ln>
              <a:noFill/>
            </a:ln>
          </p:spPr>
          <p:txBody>
            <a:bodyPr wrap="none" rtlCol="0">
              <a:spAutoFit/>
            </a:bodyPr>
            <a:lstStyle/>
            <a:p>
              <a:pPr marL="0" marR="0" indent="0" algn="l" defTabSz="457200" rtl="0" eaLnBrk="1" fontAlgn="auto" latinLnBrk="0" hangingPunct="1">
                <a:lnSpc>
                  <a:spcPct val="100000"/>
                </a:lnSpc>
                <a:spcBef>
                  <a:spcPts val="0"/>
                </a:spcBef>
                <a:spcAft>
                  <a:spcPts val="0"/>
                </a:spcAft>
                <a:buClrTx/>
                <a:buSzTx/>
                <a:buFontTx/>
                <a:buNone/>
                <a:tabLst/>
              </a:pPr>
              <a:r>
                <a:rPr lang="zh-CN" altLang="en-US" sz="1600" b="1" dirty="0">
                  <a:solidFill>
                    <a:srgbClr val="000000">
                      <a:lumMod val="75000"/>
                      <a:lumOff val="25000"/>
                    </a:srgbClr>
                  </a:solidFill>
                  <a:latin typeface="微软雅黑" panose="020B0503020204020204" pitchFamily="34" charset="-122"/>
                  <a:ea typeface="微软雅黑" panose="020B0503020204020204" pitchFamily="34" charset="-122"/>
                </a:rPr>
                <a:t>电池回收环节</a:t>
              </a:r>
              <a:endPar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8" name="文本框 27">
              <a:extLst>
                <a:ext uri="{FF2B5EF4-FFF2-40B4-BE49-F238E27FC236}">
                  <a16:creationId xmlns:a16="http://schemas.microsoft.com/office/drawing/2014/main" id="{16A09783-6A6D-38FC-37F7-2F9949CCAEF0}"/>
                </a:ext>
              </a:extLst>
            </p:cNvPr>
            <p:cNvSpPr txBox="1"/>
            <p:nvPr/>
          </p:nvSpPr>
          <p:spPr>
            <a:xfrm>
              <a:off x="5793971" y="1628179"/>
              <a:ext cx="1415772" cy="338554"/>
            </a:xfrm>
            <a:prstGeom prst="rect">
              <a:avLst/>
            </a:prstGeom>
            <a:noFill/>
            <a:ln>
              <a:noFill/>
            </a:ln>
          </p:spPr>
          <p:txBody>
            <a:bodyPr wrap="none" rtlCol="0">
              <a:spAutoFit/>
            </a:bodyPr>
            <a:lstStyle/>
            <a:p>
              <a:pPr marL="0" marR="0" indent="0" algn="l" defTabSz="457200" rtl="0" eaLnBrk="1" fontAlgn="auto" latinLnBrk="0" hangingPunct="1">
                <a:lnSpc>
                  <a:spcPct val="100000"/>
                </a:lnSpc>
                <a:spcBef>
                  <a:spcPts val="0"/>
                </a:spcBef>
                <a:spcAft>
                  <a:spcPts val="0"/>
                </a:spcAft>
                <a:buClrTx/>
                <a:buSzTx/>
                <a:buFontTx/>
                <a:buNone/>
                <a:tabLst/>
              </a:pPr>
              <a:r>
                <a:rPr lang="zh-CN" altLang="en-US" sz="1600" b="1" dirty="0">
                  <a:solidFill>
                    <a:srgbClr val="000000">
                      <a:lumMod val="75000"/>
                      <a:lumOff val="25000"/>
                    </a:srgbClr>
                  </a:solidFill>
                  <a:latin typeface="微软雅黑" panose="020B0503020204020204" pitchFamily="34" charset="-122"/>
                  <a:ea typeface="微软雅黑" panose="020B0503020204020204" pitchFamily="34" charset="-122"/>
                </a:rPr>
                <a:t>梯次利用环节</a:t>
              </a:r>
              <a:endPar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9" name="文本框 28">
              <a:extLst>
                <a:ext uri="{FF2B5EF4-FFF2-40B4-BE49-F238E27FC236}">
                  <a16:creationId xmlns:a16="http://schemas.microsoft.com/office/drawing/2014/main" id="{0B1461A1-0DEA-B004-E5B4-F56DCDEC88C3}"/>
                </a:ext>
              </a:extLst>
            </p:cNvPr>
            <p:cNvSpPr txBox="1"/>
            <p:nvPr/>
          </p:nvSpPr>
          <p:spPr>
            <a:xfrm>
              <a:off x="9099147" y="1628179"/>
              <a:ext cx="1415772" cy="338554"/>
            </a:xfrm>
            <a:prstGeom prst="rect">
              <a:avLst/>
            </a:prstGeom>
            <a:noFill/>
            <a:ln>
              <a:noFill/>
            </a:ln>
          </p:spPr>
          <p:txBody>
            <a:bodyPr wrap="none" rtlCol="0">
              <a:spAutoFit/>
            </a:bodyPr>
            <a:lstStyle/>
            <a:p>
              <a:pPr marL="0" marR="0" indent="0" algn="l" defTabSz="457200" rtl="0" eaLnBrk="1" fontAlgn="auto" latinLnBrk="0" hangingPunct="1">
                <a:lnSpc>
                  <a:spcPct val="100000"/>
                </a:lnSpc>
                <a:spcBef>
                  <a:spcPts val="0"/>
                </a:spcBef>
                <a:spcAft>
                  <a:spcPts val="0"/>
                </a:spcAft>
                <a:buClrTx/>
                <a:buSzTx/>
                <a:buFontTx/>
                <a:buNone/>
                <a:tabLst/>
              </a:pPr>
              <a:r>
                <a:rPr lang="zh-CN" altLang="en-US" sz="1600" b="1" dirty="0">
                  <a:solidFill>
                    <a:srgbClr val="000000">
                      <a:lumMod val="75000"/>
                      <a:lumOff val="25000"/>
                    </a:srgbClr>
                  </a:solidFill>
                  <a:latin typeface="微软雅黑" panose="020B0503020204020204" pitchFamily="34" charset="-122"/>
                  <a:ea typeface="微软雅黑" panose="020B0503020204020204" pitchFamily="34" charset="-122"/>
                </a:rPr>
                <a:t>再生利用环节</a:t>
              </a:r>
              <a:endPar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30" name="矩形: 圆角 29">
              <a:extLst>
                <a:ext uri="{FF2B5EF4-FFF2-40B4-BE49-F238E27FC236}">
                  <a16:creationId xmlns:a16="http://schemas.microsoft.com/office/drawing/2014/main" id="{DBF60B07-C50E-3148-9978-4A9ED3F186D9}"/>
                </a:ext>
              </a:extLst>
            </p:cNvPr>
            <p:cNvSpPr/>
            <p:nvPr/>
          </p:nvSpPr>
          <p:spPr>
            <a:xfrm>
              <a:off x="4834894" y="6122345"/>
              <a:ext cx="3192670" cy="332075"/>
            </a:xfrm>
            <a:prstGeom prst="roundRect">
              <a:avLst/>
            </a:prstGeom>
            <a:solidFill>
              <a:schemeClr val="accent6">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运输公司</a:t>
              </a:r>
            </a:p>
          </p:txBody>
        </p:sp>
        <p:sp>
          <p:nvSpPr>
            <p:cNvPr id="32" name="矩形: 圆角 31">
              <a:extLst>
                <a:ext uri="{FF2B5EF4-FFF2-40B4-BE49-F238E27FC236}">
                  <a16:creationId xmlns:a16="http://schemas.microsoft.com/office/drawing/2014/main" id="{CB0E85F9-467A-E3D0-7C34-4F18EB80A92F}"/>
                </a:ext>
              </a:extLst>
            </p:cNvPr>
            <p:cNvSpPr/>
            <p:nvPr/>
          </p:nvSpPr>
          <p:spPr>
            <a:xfrm>
              <a:off x="8525570" y="6122345"/>
              <a:ext cx="2562924" cy="332075"/>
            </a:xfrm>
            <a:prstGeom prst="roundRect">
              <a:avLst/>
            </a:prstGeom>
            <a:solidFill>
              <a:schemeClr val="accent6">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动力电池生产企业</a:t>
              </a:r>
            </a:p>
          </p:txBody>
        </p:sp>
        <p:sp>
          <p:nvSpPr>
            <p:cNvPr id="33" name="文本框 32">
              <a:extLst>
                <a:ext uri="{FF2B5EF4-FFF2-40B4-BE49-F238E27FC236}">
                  <a16:creationId xmlns:a16="http://schemas.microsoft.com/office/drawing/2014/main" id="{34B47B19-5D04-F548-4228-A2C788C3E422}"/>
                </a:ext>
              </a:extLst>
            </p:cNvPr>
            <p:cNvSpPr txBox="1"/>
            <p:nvPr/>
          </p:nvSpPr>
          <p:spPr>
            <a:xfrm>
              <a:off x="537507" y="1528443"/>
              <a:ext cx="1107996" cy="890694"/>
            </a:xfrm>
            <a:prstGeom prst="rect">
              <a:avLst/>
            </a:prstGeom>
            <a:noFill/>
            <a:ln>
              <a:noFill/>
            </a:ln>
          </p:spPr>
          <p:txBody>
            <a:bodyPr wrap="none" rtlCol="0">
              <a:spAutoFit/>
            </a:bodyPr>
            <a:lstStyle/>
            <a:p>
              <a:pPr marL="0" marR="0" indent="0" algn="l" defTabSz="457200" rtl="0" eaLnBrk="1" fontAlgn="auto" latinLnBrk="0" hangingPunct="1">
                <a:lnSpc>
                  <a:spcPct val="150000"/>
                </a:lnSpc>
                <a:spcBef>
                  <a:spcPts val="0"/>
                </a:spcBef>
                <a:spcAft>
                  <a:spcPts val="0"/>
                </a:spcAft>
                <a:buClrTx/>
                <a:buSzTx/>
                <a:buFontTx/>
                <a:buNone/>
                <a:tabLst/>
              </a:pPr>
              <a:r>
                <a:rPr kumimoji="0" lang="zh-CN" altLang="en-US"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废旧电池物流</a:t>
              </a:r>
              <a:endParaRPr kumimoji="0" lang="en-US" altLang="zh-CN"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a:p>
              <a:pPr defTabSz="457200">
                <a:lnSpc>
                  <a:spcPct val="150000"/>
                </a:lnSpc>
              </a:pPr>
              <a:r>
                <a:rPr kumimoji="0" lang="zh-CN" altLang="en-US"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再生金属物流</a:t>
              </a:r>
              <a:endParaRPr kumimoji="0" lang="en-US" altLang="zh-CN"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a:p>
              <a:pPr defTabSz="457200">
                <a:lnSpc>
                  <a:spcPct val="150000"/>
                </a:lnSpc>
              </a:pPr>
              <a:r>
                <a:rPr lang="zh-CN" altLang="en-US" sz="1200" b="1" dirty="0">
                  <a:solidFill>
                    <a:srgbClr val="000000">
                      <a:lumMod val="75000"/>
                      <a:lumOff val="25000"/>
                    </a:srgbClr>
                  </a:solidFill>
                  <a:latin typeface="微软雅黑" panose="020B0503020204020204" pitchFamily="34" charset="-122"/>
                  <a:ea typeface="微软雅黑" panose="020B0503020204020204" pitchFamily="34" charset="-122"/>
                </a:rPr>
                <a:t>新电池物流</a:t>
              </a:r>
              <a:endParaRPr kumimoji="0" lang="zh-CN" altLang="en-US"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cxnSp>
          <p:nvCxnSpPr>
            <p:cNvPr id="34" name="直接箭头连接符 33">
              <a:extLst>
                <a:ext uri="{FF2B5EF4-FFF2-40B4-BE49-F238E27FC236}">
                  <a16:creationId xmlns:a16="http://schemas.microsoft.com/office/drawing/2014/main" id="{B4627B31-7EEB-BAD8-D024-1188A823D5CB}"/>
                </a:ext>
              </a:extLst>
            </p:cNvPr>
            <p:cNvCxnSpPr>
              <a:cxnSpLocks/>
            </p:cNvCxnSpPr>
            <p:nvPr/>
          </p:nvCxnSpPr>
          <p:spPr>
            <a:xfrm>
              <a:off x="1636260" y="1725168"/>
              <a:ext cx="379901"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35" name="直接箭头连接符 34">
              <a:extLst>
                <a:ext uri="{FF2B5EF4-FFF2-40B4-BE49-F238E27FC236}">
                  <a16:creationId xmlns:a16="http://schemas.microsoft.com/office/drawing/2014/main" id="{C99BBB54-E1BE-EDEF-F877-761916E10500}"/>
                </a:ext>
              </a:extLst>
            </p:cNvPr>
            <p:cNvCxnSpPr>
              <a:cxnSpLocks/>
            </p:cNvCxnSpPr>
            <p:nvPr/>
          </p:nvCxnSpPr>
          <p:spPr>
            <a:xfrm>
              <a:off x="1636260" y="1999249"/>
              <a:ext cx="379901" cy="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36" name="直接箭头连接符 35">
              <a:extLst>
                <a:ext uri="{FF2B5EF4-FFF2-40B4-BE49-F238E27FC236}">
                  <a16:creationId xmlns:a16="http://schemas.microsoft.com/office/drawing/2014/main" id="{CF4EEA8D-3398-BD44-CDFA-178299B013FB}"/>
                </a:ext>
              </a:extLst>
            </p:cNvPr>
            <p:cNvCxnSpPr>
              <a:cxnSpLocks/>
            </p:cNvCxnSpPr>
            <p:nvPr/>
          </p:nvCxnSpPr>
          <p:spPr>
            <a:xfrm>
              <a:off x="1636260" y="2273328"/>
              <a:ext cx="379901"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7" name="直接箭头连接符 36">
              <a:extLst>
                <a:ext uri="{FF2B5EF4-FFF2-40B4-BE49-F238E27FC236}">
                  <a16:creationId xmlns:a16="http://schemas.microsoft.com/office/drawing/2014/main" id="{AF981112-456E-CCB9-1ABC-F9A99431C4FF}"/>
                </a:ext>
              </a:extLst>
            </p:cNvPr>
            <p:cNvCxnSpPr>
              <a:cxnSpLocks/>
            </p:cNvCxnSpPr>
            <p:nvPr/>
          </p:nvCxnSpPr>
          <p:spPr>
            <a:xfrm>
              <a:off x="1918701" y="2828113"/>
              <a:ext cx="502829"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38" name="连接符: 肘形 37">
              <a:extLst>
                <a:ext uri="{FF2B5EF4-FFF2-40B4-BE49-F238E27FC236}">
                  <a16:creationId xmlns:a16="http://schemas.microsoft.com/office/drawing/2014/main" id="{AC78CCF0-D46B-5E70-2315-28156E9EEFE8}"/>
                </a:ext>
              </a:extLst>
            </p:cNvPr>
            <p:cNvCxnSpPr>
              <a:cxnSpLocks/>
              <a:stCxn id="24" idx="3"/>
            </p:cNvCxnSpPr>
            <p:nvPr/>
          </p:nvCxnSpPr>
          <p:spPr>
            <a:xfrm>
              <a:off x="4976150" y="4142956"/>
              <a:ext cx="56825" cy="1979388"/>
            </a:xfrm>
            <a:prstGeom prst="bentConnector2">
              <a:avLst/>
            </a:prstGeom>
            <a:ln>
              <a:tailEnd type="triangle"/>
            </a:ln>
          </p:spPr>
          <p:style>
            <a:lnRef idx="3">
              <a:schemeClr val="dk1"/>
            </a:lnRef>
            <a:fillRef idx="0">
              <a:schemeClr val="dk1"/>
            </a:fillRef>
            <a:effectRef idx="2">
              <a:schemeClr val="dk1"/>
            </a:effectRef>
            <a:fontRef idx="minor">
              <a:schemeClr val="tx1"/>
            </a:fontRef>
          </p:style>
        </p:cxnSp>
        <p:cxnSp>
          <p:nvCxnSpPr>
            <p:cNvPr id="39" name="直接箭头连接符 38">
              <a:extLst>
                <a:ext uri="{FF2B5EF4-FFF2-40B4-BE49-F238E27FC236}">
                  <a16:creationId xmlns:a16="http://schemas.microsoft.com/office/drawing/2014/main" id="{6C01A3F2-B056-04C6-D33B-943726C9F13E}"/>
                </a:ext>
              </a:extLst>
            </p:cNvPr>
            <p:cNvCxnSpPr>
              <a:cxnSpLocks/>
            </p:cNvCxnSpPr>
            <p:nvPr/>
          </p:nvCxnSpPr>
          <p:spPr>
            <a:xfrm>
              <a:off x="7060928" y="5894110"/>
              <a:ext cx="0" cy="22823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40" name="直接箭头连接符 39">
              <a:extLst>
                <a:ext uri="{FF2B5EF4-FFF2-40B4-BE49-F238E27FC236}">
                  <a16:creationId xmlns:a16="http://schemas.microsoft.com/office/drawing/2014/main" id="{A954D4F6-62F9-393E-1BAE-B592AA835460}"/>
                </a:ext>
              </a:extLst>
            </p:cNvPr>
            <p:cNvCxnSpPr>
              <a:cxnSpLocks/>
            </p:cNvCxnSpPr>
            <p:nvPr/>
          </p:nvCxnSpPr>
          <p:spPr>
            <a:xfrm flipV="1">
              <a:off x="5793971" y="5894110"/>
              <a:ext cx="0" cy="22823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41" name="连接符: 肘形 40">
              <a:extLst>
                <a:ext uri="{FF2B5EF4-FFF2-40B4-BE49-F238E27FC236}">
                  <a16:creationId xmlns:a16="http://schemas.microsoft.com/office/drawing/2014/main" id="{04F66FE7-A909-9E2D-175C-D50A0A5F4ABE}"/>
                </a:ext>
              </a:extLst>
            </p:cNvPr>
            <p:cNvCxnSpPr>
              <a:cxnSpLocks/>
              <a:endCxn id="26" idx="1"/>
            </p:cNvCxnSpPr>
            <p:nvPr/>
          </p:nvCxnSpPr>
          <p:spPr>
            <a:xfrm rot="5400000" flipH="1" flipV="1">
              <a:off x="6909744" y="5016101"/>
              <a:ext cx="2152592" cy="83048"/>
            </a:xfrm>
            <a:prstGeom prst="bentConnector2">
              <a:avLst/>
            </a:prstGeom>
            <a:ln>
              <a:tailEnd type="triangle"/>
            </a:ln>
          </p:spPr>
          <p:style>
            <a:lnRef idx="3">
              <a:schemeClr val="dk1"/>
            </a:lnRef>
            <a:fillRef idx="0">
              <a:schemeClr val="dk1"/>
            </a:fillRef>
            <a:effectRef idx="2">
              <a:schemeClr val="dk1"/>
            </a:effectRef>
            <a:fontRef idx="minor">
              <a:schemeClr val="tx1"/>
            </a:fontRef>
          </p:style>
        </p:cxnSp>
        <p:cxnSp>
          <p:nvCxnSpPr>
            <p:cNvPr id="42" name="直接箭头连接符 41">
              <a:extLst>
                <a:ext uri="{FF2B5EF4-FFF2-40B4-BE49-F238E27FC236}">
                  <a16:creationId xmlns:a16="http://schemas.microsoft.com/office/drawing/2014/main" id="{9AF84241-4808-4BC3-F012-D730FCCC7671}"/>
                </a:ext>
              </a:extLst>
            </p:cNvPr>
            <p:cNvCxnSpPr>
              <a:cxnSpLocks/>
              <a:stCxn id="32" idx="1"/>
              <a:endCxn id="30" idx="3"/>
            </p:cNvCxnSpPr>
            <p:nvPr/>
          </p:nvCxnSpPr>
          <p:spPr>
            <a:xfrm flipH="1">
              <a:off x="8027564" y="6288383"/>
              <a:ext cx="498006"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43" name="直接箭头连接符 42">
              <a:extLst>
                <a:ext uri="{FF2B5EF4-FFF2-40B4-BE49-F238E27FC236}">
                  <a16:creationId xmlns:a16="http://schemas.microsoft.com/office/drawing/2014/main" id="{C1C02CE8-E417-70CC-161A-45F72024846C}"/>
                </a:ext>
              </a:extLst>
            </p:cNvPr>
            <p:cNvCxnSpPr>
              <a:cxnSpLocks/>
            </p:cNvCxnSpPr>
            <p:nvPr/>
          </p:nvCxnSpPr>
          <p:spPr>
            <a:xfrm flipH="1">
              <a:off x="1921112" y="4942913"/>
              <a:ext cx="389520"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44" name="直接箭头连接符 43">
              <a:extLst>
                <a:ext uri="{FF2B5EF4-FFF2-40B4-BE49-F238E27FC236}">
                  <a16:creationId xmlns:a16="http://schemas.microsoft.com/office/drawing/2014/main" id="{4B188B1B-92AA-F178-F30D-BF59D60594E9}"/>
                </a:ext>
              </a:extLst>
            </p:cNvPr>
            <p:cNvCxnSpPr>
              <a:cxnSpLocks/>
            </p:cNvCxnSpPr>
            <p:nvPr/>
          </p:nvCxnSpPr>
          <p:spPr>
            <a:xfrm>
              <a:off x="1918701" y="4133509"/>
              <a:ext cx="391931"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45" name="连接符: 肘形 44">
              <a:extLst>
                <a:ext uri="{FF2B5EF4-FFF2-40B4-BE49-F238E27FC236}">
                  <a16:creationId xmlns:a16="http://schemas.microsoft.com/office/drawing/2014/main" id="{88D65B93-6813-A1B8-65CB-DF9C32522A8A}"/>
                </a:ext>
              </a:extLst>
            </p:cNvPr>
            <p:cNvCxnSpPr>
              <a:stCxn id="30" idx="1"/>
              <a:endCxn id="23" idx="2"/>
            </p:cNvCxnSpPr>
            <p:nvPr/>
          </p:nvCxnSpPr>
          <p:spPr>
            <a:xfrm rot="10800000">
              <a:off x="3572764" y="5763521"/>
              <a:ext cx="1262131" cy="524863"/>
            </a:xfrm>
            <a:prstGeom prst="bentConnector2">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46" name="连接符: 肘形 45">
              <a:extLst>
                <a:ext uri="{FF2B5EF4-FFF2-40B4-BE49-F238E27FC236}">
                  <a16:creationId xmlns:a16="http://schemas.microsoft.com/office/drawing/2014/main" id="{7EA168E0-8A75-DC0C-433D-C16D3CA652A7}"/>
                </a:ext>
              </a:extLst>
            </p:cNvPr>
            <p:cNvCxnSpPr>
              <a:stCxn id="30" idx="1"/>
              <a:endCxn id="3" idx="2"/>
            </p:cNvCxnSpPr>
            <p:nvPr/>
          </p:nvCxnSpPr>
          <p:spPr>
            <a:xfrm rot="10800000">
              <a:off x="859882" y="5227989"/>
              <a:ext cx="3975012" cy="1060395"/>
            </a:xfrm>
            <a:prstGeom prst="bentConnector2">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47" name="连接符: 肘形 46">
              <a:extLst>
                <a:ext uri="{FF2B5EF4-FFF2-40B4-BE49-F238E27FC236}">
                  <a16:creationId xmlns:a16="http://schemas.microsoft.com/office/drawing/2014/main" id="{01A13BEE-5DBE-5D68-DD5D-088007979DBD}"/>
                </a:ext>
              </a:extLst>
            </p:cNvPr>
            <p:cNvCxnSpPr>
              <a:stCxn id="20" idx="3"/>
              <a:endCxn id="32" idx="3"/>
            </p:cNvCxnSpPr>
            <p:nvPr/>
          </p:nvCxnSpPr>
          <p:spPr>
            <a:xfrm flipH="1">
              <a:off x="11088494" y="2471875"/>
              <a:ext cx="354039" cy="3816508"/>
            </a:xfrm>
            <a:prstGeom prst="bentConnector3">
              <a:avLst>
                <a:gd name="adj1" fmla="val -64569"/>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48" name="直接箭头连接符 47">
              <a:extLst>
                <a:ext uri="{FF2B5EF4-FFF2-40B4-BE49-F238E27FC236}">
                  <a16:creationId xmlns:a16="http://schemas.microsoft.com/office/drawing/2014/main" id="{DC6DD436-B5DC-D2E7-B00E-6285787A51D0}"/>
                </a:ext>
              </a:extLst>
            </p:cNvPr>
            <p:cNvCxnSpPr>
              <a:cxnSpLocks/>
              <a:stCxn id="3" idx="3"/>
              <a:endCxn id="4" idx="1"/>
            </p:cNvCxnSpPr>
            <p:nvPr/>
          </p:nvCxnSpPr>
          <p:spPr>
            <a:xfrm flipV="1">
              <a:off x="1126058" y="3884159"/>
              <a:ext cx="260291" cy="391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49" name="îṥḷíďè">
              <a:extLst>
                <a:ext uri="{FF2B5EF4-FFF2-40B4-BE49-F238E27FC236}">
                  <a16:creationId xmlns:a16="http://schemas.microsoft.com/office/drawing/2014/main" id="{3A036FAF-EFB3-E461-B647-F8EB47C3D3BB}"/>
                </a:ext>
              </a:extLst>
            </p:cNvPr>
            <p:cNvSpPr/>
            <p:nvPr/>
          </p:nvSpPr>
          <p:spPr>
            <a:xfrm>
              <a:off x="537507" y="1526441"/>
              <a:ext cx="1593501" cy="952170"/>
            </a:xfrm>
            <a:prstGeom prst="roundRect">
              <a:avLst>
                <a:gd name="adj" fmla="val 4500"/>
              </a:avLst>
            </a:prstGeom>
            <a:no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cxnSp>
          <p:nvCxnSpPr>
            <p:cNvPr id="50" name="连接符: 肘形 49">
              <a:extLst>
                <a:ext uri="{FF2B5EF4-FFF2-40B4-BE49-F238E27FC236}">
                  <a16:creationId xmlns:a16="http://schemas.microsoft.com/office/drawing/2014/main" id="{BA2C2FE3-F017-5C77-7940-E1C6831C4BE9}"/>
                </a:ext>
              </a:extLst>
            </p:cNvPr>
            <p:cNvCxnSpPr>
              <a:cxnSpLocks/>
              <a:stCxn id="16" idx="3"/>
              <a:endCxn id="17" idx="1"/>
            </p:cNvCxnSpPr>
            <p:nvPr/>
          </p:nvCxnSpPr>
          <p:spPr>
            <a:xfrm flipV="1">
              <a:off x="8712757" y="2472929"/>
              <a:ext cx="245568" cy="1419655"/>
            </a:xfrm>
            <a:prstGeom prst="bentConnector3">
              <a:avLst/>
            </a:prstGeom>
            <a:ln>
              <a:tailEnd type="triangle"/>
            </a:ln>
          </p:spPr>
          <p:style>
            <a:lnRef idx="3">
              <a:schemeClr val="dk1"/>
            </a:lnRef>
            <a:fillRef idx="0">
              <a:schemeClr val="dk1"/>
            </a:fillRef>
            <a:effectRef idx="2">
              <a:schemeClr val="dk1"/>
            </a:effectRef>
            <a:fontRef idx="minor">
              <a:schemeClr val="tx1"/>
            </a:fontRef>
          </p:style>
        </p:cxnSp>
        <p:cxnSp>
          <p:nvCxnSpPr>
            <p:cNvPr id="51" name="连接符: 肘形 50">
              <a:extLst>
                <a:ext uri="{FF2B5EF4-FFF2-40B4-BE49-F238E27FC236}">
                  <a16:creationId xmlns:a16="http://schemas.microsoft.com/office/drawing/2014/main" id="{07532997-C6E5-A4A1-DF22-D12094B1640C}"/>
                </a:ext>
              </a:extLst>
            </p:cNvPr>
            <p:cNvCxnSpPr>
              <a:stCxn id="16" idx="3"/>
              <a:endCxn id="19" idx="1"/>
            </p:cNvCxnSpPr>
            <p:nvPr/>
          </p:nvCxnSpPr>
          <p:spPr>
            <a:xfrm>
              <a:off x="8712757" y="3892584"/>
              <a:ext cx="245567" cy="1450637"/>
            </a:xfrm>
            <a:prstGeom prst="bentConnector3">
              <a:avLst/>
            </a:prstGeom>
            <a:ln>
              <a:tailEnd type="triangle"/>
            </a:ln>
          </p:spPr>
          <p:style>
            <a:lnRef idx="3">
              <a:schemeClr val="dk1"/>
            </a:lnRef>
            <a:fillRef idx="0">
              <a:schemeClr val="dk1"/>
            </a:fillRef>
            <a:effectRef idx="2">
              <a:schemeClr val="dk1"/>
            </a:effectRef>
            <a:fontRef idx="minor">
              <a:schemeClr val="tx1"/>
            </a:fontRef>
          </p:style>
        </p:cxnSp>
        <p:cxnSp>
          <p:nvCxnSpPr>
            <p:cNvPr id="52" name="直接箭头连接符 51">
              <a:extLst>
                <a:ext uri="{FF2B5EF4-FFF2-40B4-BE49-F238E27FC236}">
                  <a16:creationId xmlns:a16="http://schemas.microsoft.com/office/drawing/2014/main" id="{F9D26E5F-5B01-A87B-1E71-4ADD8D7A69BB}"/>
                </a:ext>
              </a:extLst>
            </p:cNvPr>
            <p:cNvCxnSpPr>
              <a:stCxn id="16" idx="3"/>
              <a:endCxn id="18" idx="1"/>
            </p:cNvCxnSpPr>
            <p:nvPr/>
          </p:nvCxnSpPr>
          <p:spPr>
            <a:xfrm>
              <a:off x="8712757" y="3892584"/>
              <a:ext cx="245568" cy="643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53" name="直接箭头连接符 52">
              <a:extLst>
                <a:ext uri="{FF2B5EF4-FFF2-40B4-BE49-F238E27FC236}">
                  <a16:creationId xmlns:a16="http://schemas.microsoft.com/office/drawing/2014/main" id="{BC9E01D7-FB3C-123A-48BC-D0BD4620EDB6}"/>
                </a:ext>
              </a:extLst>
            </p:cNvPr>
            <p:cNvCxnSpPr>
              <a:stCxn id="17" idx="3"/>
              <a:endCxn id="20" idx="1"/>
            </p:cNvCxnSpPr>
            <p:nvPr/>
          </p:nvCxnSpPr>
          <p:spPr>
            <a:xfrm flipV="1">
              <a:off x="9751380" y="2471875"/>
              <a:ext cx="313178" cy="105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54" name="直接箭头连接符 53">
              <a:extLst>
                <a:ext uri="{FF2B5EF4-FFF2-40B4-BE49-F238E27FC236}">
                  <a16:creationId xmlns:a16="http://schemas.microsoft.com/office/drawing/2014/main" id="{61D2F276-3DEF-BE87-0E7E-A9DB5DC70F53}"/>
                </a:ext>
              </a:extLst>
            </p:cNvPr>
            <p:cNvCxnSpPr/>
            <p:nvPr/>
          </p:nvCxnSpPr>
          <p:spPr>
            <a:xfrm flipV="1">
              <a:off x="9750949" y="3923018"/>
              <a:ext cx="313178" cy="105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55" name="直接箭头连接符 54">
              <a:extLst>
                <a:ext uri="{FF2B5EF4-FFF2-40B4-BE49-F238E27FC236}">
                  <a16:creationId xmlns:a16="http://schemas.microsoft.com/office/drawing/2014/main" id="{9093DC92-C0C4-D250-22B3-E855E8A9CB24}"/>
                </a:ext>
              </a:extLst>
            </p:cNvPr>
            <p:cNvCxnSpPr/>
            <p:nvPr/>
          </p:nvCxnSpPr>
          <p:spPr>
            <a:xfrm flipV="1">
              <a:off x="9763498" y="5343221"/>
              <a:ext cx="313178" cy="105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grpSp>
    </p:spTree>
    <p:extLst>
      <p:ext uri="{BB962C8B-B14F-4D97-AF65-F5344CB8AC3E}">
        <p14:creationId xmlns:p14="http://schemas.microsoft.com/office/powerpoint/2010/main" val="32029379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523189" y="237751"/>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动力电池回收行业</a:t>
            </a:r>
          </a:p>
        </p:txBody>
      </p:sp>
      <p:sp>
        <p:nvSpPr>
          <p:cNvPr id="111" name="文本框 110">
            <a:extLst>
              <a:ext uri="{FF2B5EF4-FFF2-40B4-BE49-F238E27FC236}">
                <a16:creationId xmlns:a16="http://schemas.microsoft.com/office/drawing/2014/main" id="{212CD88C-8338-704B-B082-7026922A3555}"/>
              </a:ext>
            </a:extLst>
          </p:cNvPr>
          <p:cNvSpPr txBox="1"/>
          <p:nvPr/>
        </p:nvSpPr>
        <p:spPr>
          <a:xfrm>
            <a:off x="365718" y="968262"/>
            <a:ext cx="10649023" cy="523220"/>
          </a:xfrm>
          <a:prstGeom prst="rect">
            <a:avLst/>
          </a:prstGeom>
          <a:noFill/>
        </p:spPr>
        <p:txBody>
          <a:bodyPr wrap="square" rtlCol="0">
            <a:spAutoFit/>
          </a:bodyPr>
          <a:lstStyle/>
          <a:p>
            <a:r>
              <a:rPr lang="zh-CN" altLang="en-US" sz="2800" b="1" dirty="0">
                <a:solidFill>
                  <a:srgbClr val="000000"/>
                </a:solidFill>
                <a:latin typeface="Calibri"/>
                <a:ea typeface="微软雅黑"/>
              </a:rPr>
              <a:t>多项行业相关政策及规划推动动力电池回收行业发展</a:t>
            </a:r>
            <a:endParaRPr lang="en-US" altLang="zh-CN" sz="2800" b="1" dirty="0">
              <a:solidFill>
                <a:srgbClr val="000000"/>
              </a:solidFill>
              <a:latin typeface="Calibri"/>
              <a:ea typeface="微软雅黑"/>
            </a:endParaRPr>
          </a:p>
        </p:txBody>
      </p:sp>
      <p:sp>
        <p:nvSpPr>
          <p:cNvPr id="114" name="文本框 113">
            <a:extLst>
              <a:ext uri="{FF2B5EF4-FFF2-40B4-BE49-F238E27FC236}">
                <a16:creationId xmlns:a16="http://schemas.microsoft.com/office/drawing/2014/main" id="{7F370A12-E9FB-FCFC-274E-366A17E287D6}"/>
              </a:ext>
            </a:extLst>
          </p:cNvPr>
          <p:cNvSpPr txBox="1"/>
          <p:nvPr/>
        </p:nvSpPr>
        <p:spPr>
          <a:xfrm>
            <a:off x="364127" y="1503289"/>
            <a:ext cx="11430042" cy="646331"/>
          </a:xfrm>
          <a:prstGeom prst="rect">
            <a:avLst/>
          </a:prstGeom>
          <a:noFill/>
        </p:spPr>
        <p:txBody>
          <a:bodyPr wrap="square" rtlCol="0">
            <a:spAutoFit/>
          </a:bodyPr>
          <a:lstStyle/>
          <a:p>
            <a:r>
              <a:rPr lang="en-US" altLang="zh-CN" dirty="0">
                <a:solidFill>
                  <a:srgbClr val="000000">
                    <a:lumMod val="50000"/>
                    <a:lumOff val="50000"/>
                  </a:srgbClr>
                </a:solidFill>
                <a:latin typeface="Calibri"/>
                <a:ea typeface="微软雅黑"/>
              </a:rPr>
              <a:t>《</a:t>
            </a:r>
            <a:r>
              <a:rPr lang="zh-CN" altLang="en-US" dirty="0">
                <a:solidFill>
                  <a:srgbClr val="000000">
                    <a:lumMod val="50000"/>
                    <a:lumOff val="50000"/>
                  </a:srgbClr>
                </a:solidFill>
                <a:latin typeface="Calibri"/>
                <a:ea typeface="微软雅黑"/>
              </a:rPr>
              <a:t>新能源汽车动力蓄电池回收利用管理暂行办法</a:t>
            </a:r>
            <a:r>
              <a:rPr lang="en-US" altLang="zh-CN" dirty="0">
                <a:solidFill>
                  <a:srgbClr val="000000">
                    <a:lumMod val="50000"/>
                    <a:lumOff val="50000"/>
                  </a:srgbClr>
                </a:solidFill>
                <a:latin typeface="Calibri"/>
                <a:ea typeface="微软雅黑"/>
              </a:rPr>
              <a:t>》</a:t>
            </a:r>
            <a:r>
              <a:rPr lang="zh-CN" altLang="en-US" dirty="0">
                <a:solidFill>
                  <a:srgbClr val="000000">
                    <a:lumMod val="50000"/>
                    <a:lumOff val="50000"/>
                  </a:srgbClr>
                </a:solidFill>
                <a:latin typeface="Calibri"/>
                <a:ea typeface="微软雅黑"/>
              </a:rPr>
              <a:t>，明确了动力电池的维修更换阶段、回收阶段、报废阶段、所有人责任、收集、贮存、运输、阶梯利用等方面的要求。</a:t>
            </a:r>
          </a:p>
        </p:txBody>
      </p:sp>
      <p:sp>
        <p:nvSpPr>
          <p:cNvPr id="56" name="文本占位符 1">
            <a:extLst>
              <a:ext uri="{FF2B5EF4-FFF2-40B4-BE49-F238E27FC236}">
                <a16:creationId xmlns:a16="http://schemas.microsoft.com/office/drawing/2014/main" id="{188EEF07-C81C-AF3D-1140-4AB6D5401898}"/>
              </a:ext>
            </a:extLst>
          </p:cNvPr>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solidFill>
                  <a:srgbClr val="F0F0F0">
                    <a:lumMod val="75000"/>
                  </a:srgbClr>
                </a:solidFill>
                <a:latin typeface="微软雅黑" panose="020B0503020204020204" pitchFamily="34" charset="-122"/>
                <a:ea typeface="微软雅黑" panose="020B0503020204020204" pitchFamily="34" charset="-122"/>
              </a:rPr>
              <a:t>信息</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来源：科瑞咨询调研</a:t>
            </a:r>
          </a:p>
        </p:txBody>
      </p:sp>
      <p:sp>
        <p:nvSpPr>
          <p:cNvPr id="2" name="ïṣḻïḋé">
            <a:extLst>
              <a:ext uri="{FF2B5EF4-FFF2-40B4-BE49-F238E27FC236}">
                <a16:creationId xmlns:a16="http://schemas.microsoft.com/office/drawing/2014/main" id="{A7572043-AC59-8629-A987-F6583984464F}"/>
              </a:ext>
            </a:extLst>
          </p:cNvPr>
          <p:cNvSpPr/>
          <p:nvPr/>
        </p:nvSpPr>
        <p:spPr>
          <a:xfrm>
            <a:off x="364127" y="3226250"/>
            <a:ext cx="6084117" cy="3193633"/>
          </a:xfrm>
          <a:prstGeom prst="roundRect">
            <a:avLst>
              <a:gd name="adj" fmla="val 4644"/>
            </a:avLst>
          </a:prstGeom>
          <a:solidFill>
            <a:schemeClr val="accent1">
              <a:alpha val="1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pic>
        <p:nvPicPr>
          <p:cNvPr id="3" name="图片 2">
            <a:extLst>
              <a:ext uri="{FF2B5EF4-FFF2-40B4-BE49-F238E27FC236}">
                <a16:creationId xmlns:a16="http://schemas.microsoft.com/office/drawing/2014/main" id="{CEC8E093-8FB3-5441-8F78-36FE545B82E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51192" y="4605727"/>
            <a:ext cx="1926676" cy="1926676"/>
          </a:xfrm>
          <a:prstGeom prst="rect">
            <a:avLst/>
          </a:prstGeom>
        </p:spPr>
      </p:pic>
      <p:sp>
        <p:nvSpPr>
          <p:cNvPr id="4" name="文本框 3">
            <a:extLst>
              <a:ext uri="{FF2B5EF4-FFF2-40B4-BE49-F238E27FC236}">
                <a16:creationId xmlns:a16="http://schemas.microsoft.com/office/drawing/2014/main" id="{770F66E0-55B2-B708-DD6D-C7C6E87B7DDF}"/>
              </a:ext>
            </a:extLst>
          </p:cNvPr>
          <p:cNvSpPr txBox="1"/>
          <p:nvPr/>
        </p:nvSpPr>
        <p:spPr>
          <a:xfrm>
            <a:off x="6690504" y="2528071"/>
            <a:ext cx="4929623" cy="2275688"/>
          </a:xfrm>
          <a:prstGeom prst="rect">
            <a:avLst/>
          </a:prstGeom>
          <a:noFill/>
          <a:ln>
            <a:noFill/>
          </a:ln>
        </p:spPr>
        <p:txBody>
          <a:bodyPr wrap="square">
            <a:spAutoFit/>
          </a:bodyPr>
          <a:lstStyle/>
          <a:p>
            <a:pPr algn="l">
              <a:lnSpc>
                <a:spcPct val="150000"/>
              </a:lnSpc>
            </a:pPr>
            <a:r>
              <a:rPr lang="zh-CN" altLang="en-US" sz="1200" b="0" i="0" u="none" strike="noStrike" baseline="0" dirty="0">
                <a:latin typeface="微软雅黑" panose="020B0503020204020204" pitchFamily="34" charset="-122"/>
                <a:ea typeface="微软雅黑" panose="020B0503020204020204" pitchFamily="34" charset="-122"/>
              </a:rPr>
              <a:t>生产者责任延伸制度是指将生产者对其产品承担的资源环境责任从生产环节延伸到产品设计、流通消费、回收利用以及废物处置等全生命周期的制度。</a:t>
            </a:r>
            <a:endParaRPr lang="en-US" altLang="zh-CN" sz="1200" b="0" i="0" u="none" strike="noStrike" baseline="0" dirty="0">
              <a:latin typeface="微软雅黑" panose="020B0503020204020204" pitchFamily="34" charset="-122"/>
              <a:ea typeface="微软雅黑" panose="020B0503020204020204" pitchFamily="34" charset="-122"/>
            </a:endParaRPr>
          </a:p>
          <a:p>
            <a:pPr algn="l">
              <a:lnSpc>
                <a:spcPct val="150000"/>
              </a:lnSpc>
            </a:pPr>
            <a:r>
              <a:rPr lang="en-US" altLang="zh-CN" sz="1200" b="0" i="0" u="none" strike="noStrike" baseline="0" dirty="0">
                <a:latin typeface="微软雅黑" panose="020B0503020204020204" pitchFamily="34" charset="-122"/>
                <a:ea typeface="微软雅黑" panose="020B0503020204020204" pitchFamily="34" charset="-122"/>
              </a:rPr>
              <a:t>2017 </a:t>
            </a:r>
            <a:r>
              <a:rPr lang="zh-CN" altLang="en-US" sz="1200" b="0" i="0" u="none" strike="noStrike" baseline="0" dirty="0">
                <a:latin typeface="微软雅黑" panose="020B0503020204020204" pitchFamily="34" charset="-122"/>
                <a:ea typeface="微软雅黑" panose="020B0503020204020204" pitchFamily="34" charset="-122"/>
              </a:rPr>
              <a:t>年</a:t>
            </a:r>
            <a:r>
              <a:rPr lang="en-US" altLang="zh-CN" sz="1200" b="0" i="0" u="none" strike="noStrike" baseline="0" dirty="0">
                <a:latin typeface="微软雅黑" panose="020B0503020204020204" pitchFamily="34" charset="-122"/>
                <a:ea typeface="微软雅黑" panose="020B0503020204020204" pitchFamily="34" charset="-122"/>
              </a:rPr>
              <a:t>1 </a:t>
            </a:r>
            <a:r>
              <a:rPr lang="zh-CN" altLang="en-US" sz="1200" b="0" i="0" u="none" strike="noStrike" baseline="0" dirty="0">
                <a:latin typeface="微软雅黑" panose="020B0503020204020204" pitchFamily="34" charset="-122"/>
                <a:ea typeface="微软雅黑" panose="020B0503020204020204" pitchFamily="34" charset="-122"/>
              </a:rPr>
              <a:t>月，国务院办公厅正式发布</a:t>
            </a:r>
            <a:r>
              <a:rPr lang="en-US" altLang="zh-CN" sz="1200" b="0" i="0" u="none" strike="noStrike" baseline="0" dirty="0">
                <a:latin typeface="微软雅黑" panose="020B0503020204020204" pitchFamily="34" charset="-122"/>
                <a:ea typeface="微软雅黑" panose="020B0503020204020204" pitchFamily="34" charset="-122"/>
              </a:rPr>
              <a:t>《</a:t>
            </a:r>
            <a:r>
              <a:rPr lang="zh-CN" altLang="en-US" sz="1200" b="0" i="0" u="none" strike="noStrike" baseline="0" dirty="0">
                <a:latin typeface="微软雅黑" panose="020B0503020204020204" pitchFamily="34" charset="-122"/>
                <a:ea typeface="微软雅黑" panose="020B0503020204020204" pitchFamily="34" charset="-122"/>
              </a:rPr>
              <a:t>生产者责任延伸制度推行方案</a:t>
            </a:r>
            <a:r>
              <a:rPr lang="en-US" altLang="zh-CN" sz="1200" b="0" i="0" u="none" strike="noStrike" baseline="0" dirty="0">
                <a:latin typeface="微软雅黑" panose="020B0503020204020204" pitchFamily="34" charset="-122"/>
                <a:ea typeface="微软雅黑" panose="020B0503020204020204" pitchFamily="34" charset="-122"/>
              </a:rPr>
              <a:t>》</a:t>
            </a:r>
            <a:r>
              <a:rPr lang="zh-CN" altLang="en-US" sz="1200" b="0" i="0" u="none" strike="noStrike" baseline="0" dirty="0">
                <a:latin typeface="微软雅黑" panose="020B0503020204020204" pitchFamily="34" charset="-122"/>
                <a:ea typeface="微软雅黑" panose="020B0503020204020204" pitchFamily="34" charset="-122"/>
              </a:rPr>
              <a:t>，方案综合考虑产品市场规模、环境危害和资源化价值等因素，率先确定对电器电子、汽车、铅酸蓄电池和包装物等</a:t>
            </a:r>
            <a:r>
              <a:rPr lang="en-US" altLang="zh-CN" sz="1200" b="0" i="0" u="none" strike="noStrike" baseline="0" dirty="0">
                <a:latin typeface="微软雅黑" panose="020B0503020204020204" pitchFamily="34" charset="-122"/>
                <a:ea typeface="微软雅黑" panose="020B0503020204020204" pitchFamily="34" charset="-122"/>
              </a:rPr>
              <a:t>4</a:t>
            </a:r>
            <a:r>
              <a:rPr lang="zh-CN" altLang="en-US" sz="1200" b="0" i="0" u="none" strike="noStrike" baseline="0" dirty="0">
                <a:latin typeface="微软雅黑" panose="020B0503020204020204" pitchFamily="34" charset="-122"/>
                <a:ea typeface="微软雅黑" panose="020B0503020204020204" pitchFamily="34" charset="-122"/>
              </a:rPr>
              <a:t>类产品实施生产者责任延伸制度。新能源汽车动力蓄电池回收利用问题涉及全产业链上下游相关企业主体，其管理制度构建应遵循生产者责任延伸制度。</a:t>
            </a:r>
            <a:endParaRPr lang="zh-CN" altLang="en-US" sz="1200" dirty="0">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9CC31AB0-2D16-1487-7B4E-11E3C6C231B6}"/>
              </a:ext>
            </a:extLst>
          </p:cNvPr>
          <p:cNvSpPr txBox="1"/>
          <p:nvPr/>
        </p:nvSpPr>
        <p:spPr>
          <a:xfrm>
            <a:off x="6690504" y="2158739"/>
            <a:ext cx="3038451" cy="369332"/>
          </a:xfrm>
          <a:prstGeom prst="rect">
            <a:avLst/>
          </a:prstGeom>
          <a:noFill/>
          <a:ln>
            <a:noFill/>
          </a:ln>
        </p:spPr>
        <p:txBody>
          <a:bodyPr wrap="square">
            <a:spAutoFit/>
          </a:bodyPr>
          <a:lstStyle/>
          <a:p>
            <a:r>
              <a:rPr lang="zh-CN" altLang="en-US" b="1" dirty="0">
                <a:latin typeface="微软雅黑" panose="020B0503020204020204" pitchFamily="34" charset="-122"/>
                <a:ea typeface="微软雅黑" panose="020B0503020204020204" pitchFamily="34" charset="-122"/>
              </a:rPr>
              <a:t>生产者责任延伸制度（</a:t>
            </a:r>
            <a:r>
              <a:rPr lang="en-US" altLang="zh-CN" b="1" dirty="0">
                <a:latin typeface="微软雅黑" panose="020B0503020204020204" pitchFamily="34" charset="-122"/>
                <a:ea typeface="微软雅黑" panose="020B0503020204020204" pitchFamily="34" charset="-122"/>
              </a:rPr>
              <a:t>EPR</a:t>
            </a:r>
            <a:r>
              <a:rPr lang="zh-CN" altLang="en-US" b="1" dirty="0">
                <a:latin typeface="微软雅黑" panose="020B0503020204020204" pitchFamily="34" charset="-122"/>
                <a:ea typeface="微软雅黑" panose="020B0503020204020204" pitchFamily="34" charset="-122"/>
              </a:rPr>
              <a:t>）</a:t>
            </a:r>
          </a:p>
        </p:txBody>
      </p:sp>
      <p:sp>
        <p:nvSpPr>
          <p:cNvPr id="6" name="文本框 5">
            <a:extLst>
              <a:ext uri="{FF2B5EF4-FFF2-40B4-BE49-F238E27FC236}">
                <a16:creationId xmlns:a16="http://schemas.microsoft.com/office/drawing/2014/main" id="{5CD61618-B8D8-419E-1BEA-BC49EE79301D}"/>
              </a:ext>
            </a:extLst>
          </p:cNvPr>
          <p:cNvSpPr txBox="1"/>
          <p:nvPr/>
        </p:nvSpPr>
        <p:spPr>
          <a:xfrm>
            <a:off x="6692080" y="5329362"/>
            <a:ext cx="2885243" cy="1023742"/>
          </a:xfrm>
          <a:prstGeom prst="rect">
            <a:avLst/>
          </a:prstGeom>
          <a:noFill/>
          <a:ln>
            <a:noFill/>
          </a:ln>
        </p:spPr>
        <p:txBody>
          <a:bodyPr wrap="square">
            <a:spAutoFit/>
          </a:bodyPr>
          <a:lstStyle/>
          <a:p>
            <a:pPr marL="285750" indent="-285750">
              <a:lnSpc>
                <a:spcPct val="150000"/>
              </a:lnSpc>
              <a:buFont typeface="Arial" panose="020B0604020202020204" pitchFamily="34" charset="0"/>
              <a:buChar char="•"/>
            </a:pPr>
            <a:r>
              <a:rPr lang="zh-CN" altLang="en-US" sz="1400" b="1" dirty="0">
                <a:latin typeface="微软雅黑" panose="020B0503020204020204" pitchFamily="34" charset="-122"/>
                <a:ea typeface="微软雅黑" panose="020B0503020204020204" pitchFamily="34" charset="-122"/>
              </a:rPr>
              <a:t>监督管理措施有待完善</a:t>
            </a:r>
          </a:p>
          <a:p>
            <a:pPr marL="285750" indent="-285750">
              <a:lnSpc>
                <a:spcPct val="150000"/>
              </a:lnSpc>
              <a:buFont typeface="Arial" panose="020B0604020202020204" pitchFamily="34" charset="0"/>
              <a:buChar char="•"/>
            </a:pPr>
            <a:r>
              <a:rPr lang="zh-CN" altLang="en-US" sz="1400" b="1" dirty="0">
                <a:latin typeface="微软雅黑" panose="020B0503020204020204" pitchFamily="34" charset="-122"/>
                <a:ea typeface="微软雅黑" panose="020B0503020204020204" pitchFamily="34" charset="-122"/>
              </a:rPr>
              <a:t>回收利用体系尚未形成</a:t>
            </a:r>
            <a:endParaRPr lang="zh-CN" altLang="en-US" sz="11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400" b="1" dirty="0">
                <a:latin typeface="微软雅黑" panose="020B0503020204020204" pitchFamily="34" charset="-122"/>
                <a:ea typeface="微软雅黑" panose="020B0503020204020204" pitchFamily="34" charset="-122"/>
              </a:rPr>
              <a:t>激励政策措施保障少</a:t>
            </a:r>
          </a:p>
        </p:txBody>
      </p:sp>
      <p:sp>
        <p:nvSpPr>
          <p:cNvPr id="7" name="文本框 6">
            <a:extLst>
              <a:ext uri="{FF2B5EF4-FFF2-40B4-BE49-F238E27FC236}">
                <a16:creationId xmlns:a16="http://schemas.microsoft.com/office/drawing/2014/main" id="{B4CB16D6-7F6A-829A-CC17-560719EAAC04}"/>
              </a:ext>
            </a:extLst>
          </p:cNvPr>
          <p:cNvSpPr txBox="1"/>
          <p:nvPr/>
        </p:nvSpPr>
        <p:spPr>
          <a:xfrm>
            <a:off x="6692080" y="4960030"/>
            <a:ext cx="2028451" cy="369332"/>
          </a:xfrm>
          <a:prstGeom prst="rect">
            <a:avLst/>
          </a:prstGeom>
          <a:noFill/>
          <a:ln>
            <a:noFill/>
          </a:ln>
        </p:spPr>
        <p:txBody>
          <a:bodyPr wrap="square">
            <a:spAutoFit/>
          </a:bodyPr>
          <a:lstStyle/>
          <a:p>
            <a:r>
              <a:rPr lang="zh-CN" altLang="en-US" b="1" dirty="0">
                <a:latin typeface="微软雅黑" panose="020B0503020204020204" pitchFamily="34" charset="-122"/>
                <a:ea typeface="微软雅黑" panose="020B0503020204020204" pitchFamily="34" charset="-122"/>
              </a:rPr>
              <a:t>面临问题</a:t>
            </a:r>
          </a:p>
        </p:txBody>
      </p:sp>
      <p:sp>
        <p:nvSpPr>
          <p:cNvPr id="8" name="文本框 7">
            <a:extLst>
              <a:ext uri="{FF2B5EF4-FFF2-40B4-BE49-F238E27FC236}">
                <a16:creationId xmlns:a16="http://schemas.microsoft.com/office/drawing/2014/main" id="{5413BEA0-4A88-6A3F-5496-C8712FFE6E6A}"/>
              </a:ext>
            </a:extLst>
          </p:cNvPr>
          <p:cNvSpPr txBox="1"/>
          <p:nvPr/>
        </p:nvSpPr>
        <p:spPr>
          <a:xfrm>
            <a:off x="364127" y="2579920"/>
            <a:ext cx="6208007" cy="646331"/>
          </a:xfrm>
          <a:prstGeom prst="rect">
            <a:avLst/>
          </a:prstGeom>
          <a:noFill/>
        </p:spPr>
        <p:txBody>
          <a:bodyPr wrap="square">
            <a:spAutoFit/>
          </a:bodyPr>
          <a:lstStyle/>
          <a:p>
            <a:pPr defTabSz="457200">
              <a:defRPr/>
            </a:pPr>
            <a:r>
              <a:rPr lang="en-US" altLang="zh-CN" sz="1200" b="1" dirty="0">
                <a:latin typeface="微软雅黑" panose="020B0503020204020204" pitchFamily="34" charset="-122"/>
                <a:ea typeface="微软雅黑" panose="020B0503020204020204" pitchFamily="34" charset="-122"/>
              </a:rPr>
              <a:t>2018</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2</a:t>
            </a:r>
            <a:r>
              <a:rPr lang="zh-CN" altLang="en-US" sz="1200" b="1" dirty="0">
                <a:latin typeface="微软雅黑" panose="020B0503020204020204" pitchFamily="34" charset="-122"/>
                <a:ea typeface="微软雅黑" panose="020B0503020204020204" pitchFamily="34" charset="-122"/>
              </a:rPr>
              <a:t>月，工信部印发</a:t>
            </a:r>
            <a:r>
              <a:rPr lang="en-US" altLang="zh-CN" sz="1200" b="1"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新能源汽车动力蓄电池回收利用管理暂行办法</a:t>
            </a:r>
            <a:r>
              <a:rPr lang="en-US" altLang="zh-CN" sz="1200" b="1"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，明确了动力电池的维修更换阶段、回收阶段、报废阶段、所有人责任、收集、贮存、运输、阶梯利用等方面的要求。</a:t>
            </a:r>
          </a:p>
        </p:txBody>
      </p:sp>
      <p:sp>
        <p:nvSpPr>
          <p:cNvPr id="9" name="文本框 8">
            <a:extLst>
              <a:ext uri="{FF2B5EF4-FFF2-40B4-BE49-F238E27FC236}">
                <a16:creationId xmlns:a16="http://schemas.microsoft.com/office/drawing/2014/main" id="{FE5D9612-35FE-7392-1D95-4FDCAB934298}"/>
              </a:ext>
            </a:extLst>
          </p:cNvPr>
          <p:cNvSpPr txBox="1"/>
          <p:nvPr/>
        </p:nvSpPr>
        <p:spPr>
          <a:xfrm>
            <a:off x="180212" y="2158739"/>
            <a:ext cx="6391922" cy="369332"/>
          </a:xfrm>
          <a:prstGeom prst="rect">
            <a:avLst/>
          </a:prstGeom>
          <a:noFill/>
        </p:spPr>
        <p:txBody>
          <a:bodyPr wrap="square">
            <a:spAutoFit/>
          </a:bodyPr>
          <a:lstStyle/>
          <a:p>
            <a:r>
              <a:rPr lang="en-US" altLang="zh-CN" sz="1800" b="1"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新能源汽车动力蓄电池回收利用管理暂行办法</a:t>
            </a:r>
            <a:r>
              <a:rPr lang="en-US" altLang="zh-CN" sz="1800" b="1" dirty="0">
                <a:latin typeface="微软雅黑" panose="020B0503020204020204" pitchFamily="34" charset="-122"/>
                <a:ea typeface="微软雅黑" panose="020B0503020204020204" pitchFamily="34" charset="-122"/>
              </a:rPr>
              <a:t>》</a:t>
            </a:r>
            <a:endParaRPr lang="zh-CN" altLang="en-US" dirty="0"/>
          </a:p>
        </p:txBody>
      </p:sp>
      <p:pic>
        <p:nvPicPr>
          <p:cNvPr id="10" name="图片 9">
            <a:extLst>
              <a:ext uri="{FF2B5EF4-FFF2-40B4-BE49-F238E27FC236}">
                <a16:creationId xmlns:a16="http://schemas.microsoft.com/office/drawing/2014/main" id="{A9A1C751-E7EB-1827-D130-EF83FF69B872}"/>
              </a:ext>
            </a:extLst>
          </p:cNvPr>
          <p:cNvPicPr>
            <a:picLocks noChangeAspect="1"/>
          </p:cNvPicPr>
          <p:nvPr/>
        </p:nvPicPr>
        <p:blipFill>
          <a:blip r:embed="rId3"/>
          <a:stretch>
            <a:fillRect/>
          </a:stretch>
        </p:blipFill>
        <p:spPr>
          <a:xfrm>
            <a:off x="3602183" y="4387572"/>
            <a:ext cx="2637867" cy="1883579"/>
          </a:xfrm>
          <a:prstGeom prst="rect">
            <a:avLst/>
          </a:prstGeom>
        </p:spPr>
      </p:pic>
      <p:sp>
        <p:nvSpPr>
          <p:cNvPr id="11" name="文本框 10">
            <a:extLst>
              <a:ext uri="{FF2B5EF4-FFF2-40B4-BE49-F238E27FC236}">
                <a16:creationId xmlns:a16="http://schemas.microsoft.com/office/drawing/2014/main" id="{10F62A82-574D-8273-0569-1660BB9F797E}"/>
              </a:ext>
            </a:extLst>
          </p:cNvPr>
          <p:cNvSpPr txBox="1"/>
          <p:nvPr/>
        </p:nvSpPr>
        <p:spPr>
          <a:xfrm>
            <a:off x="452165" y="3264042"/>
            <a:ext cx="6119969" cy="1167692"/>
          </a:xfrm>
          <a:prstGeom prst="rect">
            <a:avLst/>
          </a:prstGeom>
          <a:noFill/>
        </p:spPr>
        <p:txBody>
          <a:bodyPr wrap="square">
            <a:spAutoFit/>
          </a:bodyPr>
          <a:lstStyle/>
          <a:p>
            <a:pPr>
              <a:lnSpc>
                <a:spcPct val="150000"/>
              </a:lnSpc>
            </a:pP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管理办法暂行办法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旨在落实生产者责任延伸制，将生产者的责任延伸至产品全生命周期，特别是退役后的梯次与再生利用阶段，提升回收利用率。汽车生产企业承担动力蓄电池回收的主体责任，相关企业在动力蓄电池回收利用各环节履行相应责任，保障动力蓄电池的有效利用和环保处置。</a:t>
            </a:r>
          </a:p>
        </p:txBody>
      </p:sp>
      <p:sp>
        <p:nvSpPr>
          <p:cNvPr id="12" name="文本框 11">
            <a:extLst>
              <a:ext uri="{FF2B5EF4-FFF2-40B4-BE49-F238E27FC236}">
                <a16:creationId xmlns:a16="http://schemas.microsoft.com/office/drawing/2014/main" id="{C6E82CD5-7C57-AD25-8A9A-EFEEC4B0EA46}"/>
              </a:ext>
            </a:extLst>
          </p:cNvPr>
          <p:cNvSpPr txBox="1"/>
          <p:nvPr/>
        </p:nvSpPr>
        <p:spPr>
          <a:xfrm>
            <a:off x="452165" y="4429190"/>
            <a:ext cx="4380914" cy="1993238"/>
          </a:xfrm>
          <a:prstGeom prst="rect">
            <a:avLst/>
          </a:prstGeom>
          <a:noFill/>
        </p:spPr>
        <p:txBody>
          <a:bodyPr wrap="square">
            <a:spAutoFit/>
          </a:bodyPr>
          <a:lstStyle/>
          <a:p>
            <a:pPr marL="171450" indent="-171450">
              <a:lnSpc>
                <a:spcPct val="150000"/>
              </a:lnSpc>
              <a:buFont typeface="Arial" panose="020B0604020202020204" pitchFamily="34" charset="0"/>
              <a:buChar char="•"/>
            </a:pPr>
            <a:r>
              <a:rPr lang="zh-CN" altLang="en-US" sz="1400" b="1" dirty="0">
                <a:latin typeface="微软雅黑" panose="020B0503020204020204" pitchFamily="34" charset="-122"/>
                <a:ea typeface="微软雅黑" panose="020B0503020204020204" pitchFamily="34" charset="-122"/>
              </a:rPr>
              <a:t>确立生产者责任延伸制度。</a:t>
            </a:r>
          </a:p>
          <a:p>
            <a:pPr marL="171450" indent="-171450">
              <a:lnSpc>
                <a:spcPct val="150000"/>
              </a:lnSpc>
              <a:buFont typeface="Arial" panose="020B0604020202020204" pitchFamily="34" charset="0"/>
              <a:buChar char="•"/>
            </a:pPr>
            <a:r>
              <a:rPr lang="zh-CN" altLang="en-US" sz="1400" b="1" dirty="0">
                <a:latin typeface="微软雅黑" panose="020B0503020204020204" pitchFamily="34" charset="-122"/>
                <a:ea typeface="微软雅黑" panose="020B0503020204020204" pitchFamily="34" charset="-122"/>
              </a:rPr>
              <a:t>开展动力蓄电池全生命周期管理。</a:t>
            </a:r>
          </a:p>
          <a:p>
            <a:pPr marL="171450" indent="-171450">
              <a:lnSpc>
                <a:spcPct val="150000"/>
              </a:lnSpc>
              <a:buFont typeface="Arial" panose="020B0604020202020204" pitchFamily="34" charset="0"/>
              <a:buChar char="•"/>
            </a:pPr>
            <a:r>
              <a:rPr lang="zh-CN" altLang="en-US" sz="1400" b="1" dirty="0">
                <a:latin typeface="微软雅黑" panose="020B0503020204020204" pitchFamily="34" charset="-122"/>
                <a:ea typeface="微软雅黑" panose="020B0503020204020204" pitchFamily="34" charset="-122"/>
              </a:rPr>
              <a:t>建立动力蓄电池溯源信息系统。</a:t>
            </a:r>
          </a:p>
          <a:p>
            <a:pPr marL="171450" indent="-171450">
              <a:lnSpc>
                <a:spcPct val="150000"/>
              </a:lnSpc>
              <a:buFont typeface="Arial" panose="020B0604020202020204" pitchFamily="34" charset="0"/>
              <a:buChar char="•"/>
            </a:pPr>
            <a:r>
              <a:rPr lang="zh-CN" altLang="en-US" sz="1400" b="1" dirty="0">
                <a:latin typeface="微软雅黑" panose="020B0503020204020204" pitchFamily="34" charset="-122"/>
                <a:ea typeface="微软雅黑" panose="020B0503020204020204" pitchFamily="34" charset="-122"/>
              </a:rPr>
              <a:t>推动市场机制和回收利用模式创新。</a:t>
            </a:r>
          </a:p>
          <a:p>
            <a:pPr marL="171450" indent="-171450">
              <a:lnSpc>
                <a:spcPct val="150000"/>
              </a:lnSpc>
              <a:buFont typeface="Arial" panose="020B0604020202020204" pitchFamily="34" charset="0"/>
              <a:buChar char="•"/>
            </a:pPr>
            <a:r>
              <a:rPr lang="zh-CN" altLang="en-US" sz="1400" b="1" dirty="0">
                <a:latin typeface="微软雅黑" panose="020B0503020204020204" pitchFamily="34" charset="-122"/>
                <a:ea typeface="微软雅黑" panose="020B0503020204020204" pitchFamily="34" charset="-122"/>
              </a:rPr>
              <a:t>实现资源综合利用效益最大化。</a:t>
            </a:r>
          </a:p>
          <a:p>
            <a:pPr marL="171450" indent="-171450">
              <a:lnSpc>
                <a:spcPct val="150000"/>
              </a:lnSpc>
              <a:buFont typeface="Arial" panose="020B0604020202020204" pitchFamily="34" charset="0"/>
              <a:buChar char="•"/>
            </a:pPr>
            <a:r>
              <a:rPr lang="zh-CN" altLang="en-US" sz="1400" b="1" dirty="0">
                <a:latin typeface="微软雅黑" panose="020B0503020204020204" pitchFamily="34" charset="-122"/>
                <a:ea typeface="微软雅黑" panose="020B0503020204020204" pitchFamily="34" charset="-122"/>
              </a:rPr>
              <a:t>明确监督管理措施。</a:t>
            </a:r>
          </a:p>
        </p:txBody>
      </p:sp>
    </p:spTree>
    <p:extLst>
      <p:ext uri="{BB962C8B-B14F-4D97-AF65-F5344CB8AC3E}">
        <p14:creationId xmlns:p14="http://schemas.microsoft.com/office/powerpoint/2010/main" val="37252078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523189" y="237751"/>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动力电池回收行业</a:t>
            </a:r>
          </a:p>
        </p:txBody>
      </p:sp>
      <p:sp>
        <p:nvSpPr>
          <p:cNvPr id="111" name="文本框 110">
            <a:extLst>
              <a:ext uri="{FF2B5EF4-FFF2-40B4-BE49-F238E27FC236}">
                <a16:creationId xmlns:a16="http://schemas.microsoft.com/office/drawing/2014/main" id="{212CD88C-8338-704B-B082-7026922A3555}"/>
              </a:ext>
            </a:extLst>
          </p:cNvPr>
          <p:cNvSpPr txBox="1"/>
          <p:nvPr/>
        </p:nvSpPr>
        <p:spPr>
          <a:xfrm>
            <a:off x="365718" y="968262"/>
            <a:ext cx="10649023" cy="523220"/>
          </a:xfrm>
          <a:prstGeom prst="rect">
            <a:avLst/>
          </a:prstGeom>
          <a:noFill/>
        </p:spPr>
        <p:txBody>
          <a:bodyPr wrap="square" rtlCol="0">
            <a:spAutoFit/>
          </a:bodyPr>
          <a:lstStyle/>
          <a:p>
            <a:r>
              <a:rPr lang="zh-CN" altLang="en-US" sz="2800" b="1" dirty="0">
                <a:solidFill>
                  <a:srgbClr val="000000"/>
                </a:solidFill>
                <a:latin typeface="Calibri"/>
                <a:ea typeface="微软雅黑"/>
              </a:rPr>
              <a:t>通过借鉴国外相关经验，推动国内相关行业发展</a:t>
            </a:r>
            <a:endParaRPr lang="en-US" altLang="zh-CN" sz="2800" b="1" dirty="0">
              <a:solidFill>
                <a:srgbClr val="000000"/>
              </a:solidFill>
              <a:latin typeface="Calibri"/>
              <a:ea typeface="微软雅黑"/>
            </a:endParaRPr>
          </a:p>
        </p:txBody>
      </p:sp>
      <p:sp>
        <p:nvSpPr>
          <p:cNvPr id="114" name="文本框 113">
            <a:extLst>
              <a:ext uri="{FF2B5EF4-FFF2-40B4-BE49-F238E27FC236}">
                <a16:creationId xmlns:a16="http://schemas.microsoft.com/office/drawing/2014/main" id="{7F370A12-E9FB-FCFC-274E-366A17E287D6}"/>
              </a:ext>
            </a:extLst>
          </p:cNvPr>
          <p:cNvSpPr txBox="1"/>
          <p:nvPr/>
        </p:nvSpPr>
        <p:spPr>
          <a:xfrm>
            <a:off x="364127" y="1503289"/>
            <a:ext cx="11430042" cy="369332"/>
          </a:xfrm>
          <a:prstGeom prst="rect">
            <a:avLst/>
          </a:prstGeom>
          <a:noFill/>
        </p:spPr>
        <p:txBody>
          <a:bodyPr wrap="square" rtlCol="0">
            <a:spAutoFit/>
          </a:bodyPr>
          <a:lstStyle/>
          <a:p>
            <a:r>
              <a:rPr lang="zh-CN" altLang="en-US" dirty="0">
                <a:solidFill>
                  <a:srgbClr val="000000">
                    <a:lumMod val="50000"/>
                    <a:lumOff val="50000"/>
                  </a:srgbClr>
                </a:solidFill>
                <a:latin typeface="Calibri"/>
                <a:ea typeface="微软雅黑"/>
              </a:rPr>
              <a:t>与国内不同，国内回收是回收方付费，国外回收是生产方付费，普遍以电池生产企业承担主要回收责任。</a:t>
            </a:r>
          </a:p>
        </p:txBody>
      </p:sp>
      <p:sp>
        <p:nvSpPr>
          <p:cNvPr id="56" name="文本占位符 1">
            <a:extLst>
              <a:ext uri="{FF2B5EF4-FFF2-40B4-BE49-F238E27FC236}">
                <a16:creationId xmlns:a16="http://schemas.microsoft.com/office/drawing/2014/main" id="{188EEF07-C81C-AF3D-1140-4AB6D5401898}"/>
              </a:ext>
            </a:extLst>
          </p:cNvPr>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solidFill>
                  <a:srgbClr val="F0F0F0">
                    <a:lumMod val="75000"/>
                  </a:srgbClr>
                </a:solidFill>
                <a:latin typeface="微软雅黑" panose="020B0503020204020204" pitchFamily="34" charset="-122"/>
                <a:ea typeface="微软雅黑" panose="020B0503020204020204" pitchFamily="34" charset="-122"/>
              </a:rPr>
              <a:t>信息</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来源：科瑞咨询调研</a:t>
            </a:r>
          </a:p>
        </p:txBody>
      </p:sp>
      <p:grpSp>
        <p:nvGrpSpPr>
          <p:cNvPr id="2" name="组合 1">
            <a:extLst>
              <a:ext uri="{FF2B5EF4-FFF2-40B4-BE49-F238E27FC236}">
                <a16:creationId xmlns:a16="http://schemas.microsoft.com/office/drawing/2014/main" id="{4DAC7937-09E7-740A-067E-787C1F0F013B}"/>
              </a:ext>
            </a:extLst>
          </p:cNvPr>
          <p:cNvGrpSpPr/>
          <p:nvPr/>
        </p:nvGrpSpPr>
        <p:grpSpPr>
          <a:xfrm>
            <a:off x="397831" y="1826454"/>
            <a:ext cx="11452194" cy="4529953"/>
            <a:chOff x="314536" y="1137623"/>
            <a:chExt cx="11539080" cy="5358304"/>
          </a:xfrm>
        </p:grpSpPr>
        <p:sp>
          <p:nvSpPr>
            <p:cNvPr id="3" name="îṣlîdê">
              <a:extLst>
                <a:ext uri="{FF2B5EF4-FFF2-40B4-BE49-F238E27FC236}">
                  <a16:creationId xmlns:a16="http://schemas.microsoft.com/office/drawing/2014/main" id="{934A27B2-A226-A914-377A-39522A000FCD}"/>
                </a:ext>
              </a:extLst>
            </p:cNvPr>
            <p:cNvSpPr/>
            <p:nvPr/>
          </p:nvSpPr>
          <p:spPr>
            <a:xfrm>
              <a:off x="320630" y="4194248"/>
              <a:ext cx="11532986" cy="2301679"/>
            </a:xfrm>
            <a:prstGeom prst="roundRect">
              <a:avLst>
                <a:gd name="adj" fmla="val 4133"/>
              </a:avLst>
            </a:prstGeom>
            <a:solidFill>
              <a:schemeClr val="accent3">
                <a:alpha val="1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4" name="îṣlîdê">
              <a:extLst>
                <a:ext uri="{FF2B5EF4-FFF2-40B4-BE49-F238E27FC236}">
                  <a16:creationId xmlns:a16="http://schemas.microsoft.com/office/drawing/2014/main" id="{07805628-0B65-A6CD-251B-E2711576F316}"/>
                </a:ext>
              </a:extLst>
            </p:cNvPr>
            <p:cNvSpPr/>
            <p:nvPr/>
          </p:nvSpPr>
          <p:spPr>
            <a:xfrm>
              <a:off x="320630" y="1859285"/>
              <a:ext cx="11532986" cy="1481251"/>
            </a:xfrm>
            <a:prstGeom prst="roundRect">
              <a:avLst>
                <a:gd name="adj" fmla="val 9147"/>
              </a:avLst>
            </a:prstGeom>
            <a:solidFill>
              <a:schemeClr val="accent2">
                <a:alpha val="1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5" name="îṣlîdê">
              <a:extLst>
                <a:ext uri="{FF2B5EF4-FFF2-40B4-BE49-F238E27FC236}">
                  <a16:creationId xmlns:a16="http://schemas.microsoft.com/office/drawing/2014/main" id="{1E936086-EFEB-F168-B442-92D93E395AFF}"/>
                </a:ext>
              </a:extLst>
            </p:cNvPr>
            <p:cNvSpPr/>
            <p:nvPr/>
          </p:nvSpPr>
          <p:spPr>
            <a:xfrm>
              <a:off x="320630" y="3375016"/>
              <a:ext cx="11532986" cy="776180"/>
            </a:xfrm>
            <a:prstGeom prst="roundRect">
              <a:avLst>
                <a:gd name="adj" fmla="val 9147"/>
              </a:avLst>
            </a:prstGeom>
            <a:solidFill>
              <a:schemeClr val="tx2">
                <a:alpha val="1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6" name="文本框 5">
              <a:extLst>
                <a:ext uri="{FF2B5EF4-FFF2-40B4-BE49-F238E27FC236}">
                  <a16:creationId xmlns:a16="http://schemas.microsoft.com/office/drawing/2014/main" id="{A1CE6CB7-54D9-6E17-CAD0-70C643B6C2A8}"/>
                </a:ext>
              </a:extLst>
            </p:cNvPr>
            <p:cNvSpPr txBox="1"/>
            <p:nvPr/>
          </p:nvSpPr>
          <p:spPr>
            <a:xfrm>
              <a:off x="326721" y="1977165"/>
              <a:ext cx="1665129" cy="369332"/>
            </a:xfrm>
            <a:prstGeom prst="rect">
              <a:avLst/>
            </a:prstGeom>
            <a:noFill/>
            <a:ln>
              <a:noFill/>
            </a:ln>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美国：</a:t>
              </a:r>
            </a:p>
          </p:txBody>
        </p:sp>
        <p:sp>
          <p:nvSpPr>
            <p:cNvPr id="7" name="矩形: 圆角 6">
              <a:extLst>
                <a:ext uri="{FF2B5EF4-FFF2-40B4-BE49-F238E27FC236}">
                  <a16:creationId xmlns:a16="http://schemas.microsoft.com/office/drawing/2014/main" id="{63ECB279-525A-30C6-0AAC-4E216E420A4E}"/>
                </a:ext>
              </a:extLst>
            </p:cNvPr>
            <p:cNvSpPr/>
            <p:nvPr/>
          </p:nvSpPr>
          <p:spPr>
            <a:xfrm>
              <a:off x="1300158" y="1972026"/>
              <a:ext cx="2302469" cy="460491"/>
            </a:xfrm>
            <a:prstGeom prst="roundRect">
              <a:avLst/>
            </a:prstGeom>
            <a:solidFill>
              <a:srgbClr val="C0DAD9"/>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生产者责任延伸制度</a:t>
              </a:r>
            </a:p>
          </p:txBody>
        </p:sp>
        <p:sp>
          <p:nvSpPr>
            <p:cNvPr id="8" name="矩形: 圆角 7">
              <a:extLst>
                <a:ext uri="{FF2B5EF4-FFF2-40B4-BE49-F238E27FC236}">
                  <a16:creationId xmlns:a16="http://schemas.microsoft.com/office/drawing/2014/main" id="{B5C5739C-8F21-A8CC-01B3-1EC99CFE22CC}"/>
                </a:ext>
              </a:extLst>
            </p:cNvPr>
            <p:cNvSpPr/>
            <p:nvPr/>
          </p:nvSpPr>
          <p:spPr>
            <a:xfrm>
              <a:off x="1300158" y="2862479"/>
              <a:ext cx="2302469" cy="460491"/>
            </a:xfrm>
            <a:prstGeom prst="roundRect">
              <a:avLst/>
            </a:prstGeom>
            <a:solidFill>
              <a:srgbClr val="C0DAD9"/>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押金制度</a:t>
              </a:r>
            </a:p>
          </p:txBody>
        </p:sp>
        <p:sp>
          <p:nvSpPr>
            <p:cNvPr id="9" name="矩形: 圆角 8">
              <a:extLst>
                <a:ext uri="{FF2B5EF4-FFF2-40B4-BE49-F238E27FC236}">
                  <a16:creationId xmlns:a16="http://schemas.microsoft.com/office/drawing/2014/main" id="{F27CA2F6-3C5D-891B-EA32-13DD55AB2668}"/>
                </a:ext>
              </a:extLst>
            </p:cNvPr>
            <p:cNvSpPr/>
            <p:nvPr/>
          </p:nvSpPr>
          <p:spPr>
            <a:xfrm>
              <a:off x="5471098" y="2401988"/>
              <a:ext cx="2007715" cy="460491"/>
            </a:xfrm>
            <a:prstGeom prst="roundRect">
              <a:avLst/>
            </a:prstGeom>
            <a:solidFill>
              <a:srgbClr val="C0DAD9"/>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电池回收利用</a:t>
              </a:r>
              <a:endParaRPr lang="en-US" altLang="zh-CN" sz="1400" b="1" dirty="0">
                <a:solidFill>
                  <a:schemeClr val="tx1"/>
                </a:solidFill>
                <a:latin typeface="微软雅黑" panose="020B0503020204020204" pitchFamily="34" charset="-122"/>
                <a:ea typeface="微软雅黑" panose="020B0503020204020204" pitchFamily="34" charset="-122"/>
              </a:endParaRPr>
            </a:p>
            <a:p>
              <a:pPr algn="ctr"/>
              <a:r>
                <a:rPr lang="zh-CN" altLang="en-US" sz="1400" b="1" dirty="0">
                  <a:solidFill>
                    <a:schemeClr val="tx1"/>
                  </a:solidFill>
                  <a:latin typeface="微软雅黑" panose="020B0503020204020204" pitchFamily="34" charset="-122"/>
                  <a:ea typeface="微软雅黑" panose="020B0503020204020204" pitchFamily="34" charset="-122"/>
                </a:rPr>
                <a:t>废旧电池拆解</a:t>
              </a:r>
            </a:p>
          </p:txBody>
        </p:sp>
        <p:sp>
          <p:nvSpPr>
            <p:cNvPr id="10" name="矩形: 圆角 9">
              <a:extLst>
                <a:ext uri="{FF2B5EF4-FFF2-40B4-BE49-F238E27FC236}">
                  <a16:creationId xmlns:a16="http://schemas.microsoft.com/office/drawing/2014/main" id="{ECAE3CB8-E9F8-A305-CECC-EDC1EF4C3B7E}"/>
                </a:ext>
              </a:extLst>
            </p:cNvPr>
            <p:cNvSpPr/>
            <p:nvPr/>
          </p:nvSpPr>
          <p:spPr>
            <a:xfrm>
              <a:off x="9347284" y="2401988"/>
              <a:ext cx="2302469" cy="460491"/>
            </a:xfrm>
            <a:prstGeom prst="roundRect">
              <a:avLst/>
            </a:prstGeom>
            <a:solidFill>
              <a:srgbClr val="C0DAD9"/>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废旧电池提取原材料供给电池企业</a:t>
              </a:r>
            </a:p>
          </p:txBody>
        </p:sp>
        <p:sp>
          <p:nvSpPr>
            <p:cNvPr id="11" name="文本框 10">
              <a:extLst>
                <a:ext uri="{FF2B5EF4-FFF2-40B4-BE49-F238E27FC236}">
                  <a16:creationId xmlns:a16="http://schemas.microsoft.com/office/drawing/2014/main" id="{ADA7A90F-40A7-AEB7-0778-D1DBE87F203B}"/>
                </a:ext>
              </a:extLst>
            </p:cNvPr>
            <p:cNvSpPr txBox="1"/>
            <p:nvPr/>
          </p:nvSpPr>
          <p:spPr>
            <a:xfrm>
              <a:off x="326721" y="3540368"/>
              <a:ext cx="1665129" cy="369332"/>
            </a:xfrm>
            <a:prstGeom prst="rect">
              <a:avLst/>
            </a:prstGeom>
            <a:noFill/>
            <a:ln>
              <a:noFill/>
            </a:ln>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德国：</a:t>
              </a:r>
            </a:p>
          </p:txBody>
        </p:sp>
        <p:sp>
          <p:nvSpPr>
            <p:cNvPr id="12" name="矩形: 圆角 11">
              <a:extLst>
                <a:ext uri="{FF2B5EF4-FFF2-40B4-BE49-F238E27FC236}">
                  <a16:creationId xmlns:a16="http://schemas.microsoft.com/office/drawing/2014/main" id="{7007B9D4-D920-BC3C-8E99-6FC59DA951CA}"/>
                </a:ext>
              </a:extLst>
            </p:cNvPr>
            <p:cNvSpPr/>
            <p:nvPr/>
          </p:nvSpPr>
          <p:spPr>
            <a:xfrm>
              <a:off x="1300157" y="3540369"/>
              <a:ext cx="2302469" cy="460491"/>
            </a:xfrm>
            <a:prstGeom prst="roundRect">
              <a:avLst/>
            </a:prstGeom>
            <a:solidFill>
              <a:schemeClr val="accent5">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电池厂商登记</a:t>
              </a:r>
            </a:p>
          </p:txBody>
        </p:sp>
        <p:sp>
          <p:nvSpPr>
            <p:cNvPr id="13" name="矩形: 圆角 12">
              <a:extLst>
                <a:ext uri="{FF2B5EF4-FFF2-40B4-BE49-F238E27FC236}">
                  <a16:creationId xmlns:a16="http://schemas.microsoft.com/office/drawing/2014/main" id="{5EF0E12F-22D5-4C00-9AB4-7D7A89432B65}"/>
                </a:ext>
              </a:extLst>
            </p:cNvPr>
            <p:cNvSpPr/>
            <p:nvPr/>
          </p:nvSpPr>
          <p:spPr>
            <a:xfrm>
              <a:off x="4582775" y="3540368"/>
              <a:ext cx="1759341" cy="460491"/>
            </a:xfrm>
            <a:prstGeom prst="roundRect">
              <a:avLst/>
            </a:prstGeom>
            <a:solidFill>
              <a:schemeClr val="accent5">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经销商负责回收</a:t>
              </a:r>
            </a:p>
          </p:txBody>
        </p:sp>
        <p:sp>
          <p:nvSpPr>
            <p:cNvPr id="14" name="矩形: 圆角 13">
              <a:extLst>
                <a:ext uri="{FF2B5EF4-FFF2-40B4-BE49-F238E27FC236}">
                  <a16:creationId xmlns:a16="http://schemas.microsoft.com/office/drawing/2014/main" id="{FC76FAFA-8302-A10C-A1FB-50E15EA938AD}"/>
                </a:ext>
              </a:extLst>
            </p:cNvPr>
            <p:cNvSpPr/>
            <p:nvPr/>
          </p:nvSpPr>
          <p:spPr>
            <a:xfrm>
              <a:off x="7322265" y="3540368"/>
              <a:ext cx="2302469" cy="460491"/>
            </a:xfrm>
            <a:prstGeom prst="roundRect">
              <a:avLst/>
            </a:prstGeom>
            <a:solidFill>
              <a:schemeClr val="accent5">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用户将废旧电池</a:t>
              </a:r>
              <a:endParaRPr lang="en-US" altLang="zh-CN" sz="1400" b="1" dirty="0">
                <a:solidFill>
                  <a:schemeClr val="tx1"/>
                </a:solidFill>
                <a:latin typeface="微软雅黑" panose="020B0503020204020204" pitchFamily="34" charset="-122"/>
                <a:ea typeface="微软雅黑" panose="020B0503020204020204" pitchFamily="34" charset="-122"/>
              </a:endParaRPr>
            </a:p>
            <a:p>
              <a:pPr algn="ctr"/>
              <a:r>
                <a:rPr lang="zh-CN" altLang="en-US" sz="1400" b="1" dirty="0">
                  <a:solidFill>
                    <a:schemeClr val="tx1"/>
                  </a:solidFill>
                  <a:latin typeface="微软雅黑" panose="020B0503020204020204" pitchFamily="34" charset="-122"/>
                  <a:ea typeface="微软雅黑" panose="020B0503020204020204" pitchFamily="34" charset="-122"/>
                </a:rPr>
                <a:t>交给回收机构</a:t>
              </a:r>
            </a:p>
          </p:txBody>
        </p:sp>
        <p:sp>
          <p:nvSpPr>
            <p:cNvPr id="15" name="矩形: 圆角 14">
              <a:extLst>
                <a:ext uri="{FF2B5EF4-FFF2-40B4-BE49-F238E27FC236}">
                  <a16:creationId xmlns:a16="http://schemas.microsoft.com/office/drawing/2014/main" id="{B13BD458-47E4-8F2A-69C2-2E55A0820C09}"/>
                </a:ext>
              </a:extLst>
            </p:cNvPr>
            <p:cNvSpPr/>
            <p:nvPr/>
          </p:nvSpPr>
          <p:spPr>
            <a:xfrm>
              <a:off x="10604883" y="3540369"/>
              <a:ext cx="1044870" cy="460491"/>
            </a:xfrm>
            <a:prstGeom prst="roundRect">
              <a:avLst/>
            </a:prstGeom>
            <a:solidFill>
              <a:schemeClr val="accent5">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再生处理</a:t>
              </a:r>
            </a:p>
          </p:txBody>
        </p:sp>
        <p:sp>
          <p:nvSpPr>
            <p:cNvPr id="16" name="文本框 15">
              <a:extLst>
                <a:ext uri="{FF2B5EF4-FFF2-40B4-BE49-F238E27FC236}">
                  <a16:creationId xmlns:a16="http://schemas.microsoft.com/office/drawing/2014/main" id="{0410A183-4BEC-EF1A-11BD-5F81F2B441CD}"/>
                </a:ext>
              </a:extLst>
            </p:cNvPr>
            <p:cNvSpPr txBox="1"/>
            <p:nvPr/>
          </p:nvSpPr>
          <p:spPr>
            <a:xfrm>
              <a:off x="326721" y="4396409"/>
              <a:ext cx="1665129" cy="369332"/>
            </a:xfrm>
            <a:prstGeom prst="rect">
              <a:avLst/>
            </a:prstGeom>
            <a:noFill/>
            <a:ln>
              <a:noFill/>
            </a:ln>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日本：</a:t>
              </a:r>
            </a:p>
          </p:txBody>
        </p:sp>
        <p:sp>
          <p:nvSpPr>
            <p:cNvPr id="17" name="矩形: 圆角 16">
              <a:extLst>
                <a:ext uri="{FF2B5EF4-FFF2-40B4-BE49-F238E27FC236}">
                  <a16:creationId xmlns:a16="http://schemas.microsoft.com/office/drawing/2014/main" id="{F5B0D699-5714-BF16-FF98-C850505D73A4}"/>
                </a:ext>
              </a:extLst>
            </p:cNvPr>
            <p:cNvSpPr/>
            <p:nvPr/>
          </p:nvSpPr>
          <p:spPr>
            <a:xfrm>
              <a:off x="1269725" y="5184045"/>
              <a:ext cx="2302469" cy="460491"/>
            </a:xfrm>
            <a:prstGeom prst="roundRect">
              <a:avLst/>
            </a:prstGeom>
            <a:solidFill>
              <a:srgbClr val="A3CEED"/>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消费者</a:t>
              </a:r>
            </a:p>
          </p:txBody>
        </p:sp>
        <p:sp>
          <p:nvSpPr>
            <p:cNvPr id="18" name="矩形: 圆角 17">
              <a:extLst>
                <a:ext uri="{FF2B5EF4-FFF2-40B4-BE49-F238E27FC236}">
                  <a16:creationId xmlns:a16="http://schemas.microsoft.com/office/drawing/2014/main" id="{C7933903-9523-4BD6-B231-732D67F856C3}"/>
                </a:ext>
              </a:extLst>
            </p:cNvPr>
            <p:cNvSpPr/>
            <p:nvPr/>
          </p:nvSpPr>
          <p:spPr>
            <a:xfrm>
              <a:off x="4330334" y="5184045"/>
              <a:ext cx="1253642" cy="460491"/>
            </a:xfrm>
            <a:prstGeom prst="roundRect">
              <a:avLst/>
            </a:prstGeom>
            <a:solidFill>
              <a:srgbClr val="A3CEED"/>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报废汽车</a:t>
              </a:r>
              <a:endParaRPr lang="en-US" altLang="zh-CN" sz="1400" b="1" dirty="0">
                <a:solidFill>
                  <a:schemeClr val="tx1"/>
                </a:solidFill>
                <a:latin typeface="微软雅黑" panose="020B0503020204020204" pitchFamily="34" charset="-122"/>
                <a:ea typeface="微软雅黑" panose="020B0503020204020204" pitchFamily="34" charset="-122"/>
              </a:endParaRPr>
            </a:p>
            <a:p>
              <a:pPr algn="ctr"/>
              <a:r>
                <a:rPr lang="zh-CN" altLang="en-US" sz="1400" b="1" dirty="0">
                  <a:solidFill>
                    <a:schemeClr val="tx1"/>
                  </a:solidFill>
                  <a:latin typeface="微软雅黑" panose="020B0503020204020204" pitchFamily="34" charset="-122"/>
                  <a:ea typeface="微软雅黑" panose="020B0503020204020204" pitchFamily="34" charset="-122"/>
                </a:rPr>
                <a:t>拆解企业</a:t>
              </a:r>
            </a:p>
          </p:txBody>
        </p:sp>
        <p:sp>
          <p:nvSpPr>
            <p:cNvPr id="19" name="矩形: 圆角 18">
              <a:extLst>
                <a:ext uri="{FF2B5EF4-FFF2-40B4-BE49-F238E27FC236}">
                  <a16:creationId xmlns:a16="http://schemas.microsoft.com/office/drawing/2014/main" id="{97AE0AC0-0544-FDAF-17EC-3ABDEF12BFC2}"/>
                </a:ext>
              </a:extLst>
            </p:cNvPr>
            <p:cNvSpPr/>
            <p:nvPr/>
          </p:nvSpPr>
          <p:spPr>
            <a:xfrm>
              <a:off x="6342116" y="5184045"/>
              <a:ext cx="1253642" cy="460491"/>
            </a:xfrm>
            <a:prstGeom prst="roundRect">
              <a:avLst/>
            </a:prstGeom>
            <a:solidFill>
              <a:srgbClr val="A3CEED"/>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动力电池</a:t>
              </a:r>
              <a:endParaRPr lang="en-US" altLang="zh-CN" sz="1400" b="1" dirty="0">
                <a:solidFill>
                  <a:schemeClr val="tx1"/>
                </a:solidFill>
                <a:latin typeface="微软雅黑" panose="020B0503020204020204" pitchFamily="34" charset="-122"/>
                <a:ea typeface="微软雅黑" panose="020B0503020204020204" pitchFamily="34" charset="-122"/>
              </a:endParaRPr>
            </a:p>
            <a:p>
              <a:pPr algn="ctr"/>
              <a:r>
                <a:rPr lang="zh-CN" altLang="en-US" sz="1400" b="1" dirty="0">
                  <a:solidFill>
                    <a:schemeClr val="tx1"/>
                  </a:solidFill>
                  <a:latin typeface="微软雅黑" panose="020B0503020204020204" pitchFamily="34" charset="-122"/>
                  <a:ea typeface="微软雅黑" panose="020B0503020204020204" pitchFamily="34" charset="-122"/>
                </a:rPr>
                <a:t>厂商</a:t>
              </a:r>
            </a:p>
          </p:txBody>
        </p:sp>
        <p:sp>
          <p:nvSpPr>
            <p:cNvPr id="20" name="矩形: 圆角 19">
              <a:extLst>
                <a:ext uri="{FF2B5EF4-FFF2-40B4-BE49-F238E27FC236}">
                  <a16:creationId xmlns:a16="http://schemas.microsoft.com/office/drawing/2014/main" id="{1CFB573E-2456-103A-A307-4B89EF31E4CF}"/>
                </a:ext>
              </a:extLst>
            </p:cNvPr>
            <p:cNvSpPr/>
            <p:nvPr/>
          </p:nvSpPr>
          <p:spPr>
            <a:xfrm>
              <a:off x="8353898" y="5184045"/>
              <a:ext cx="1253642" cy="460491"/>
            </a:xfrm>
            <a:prstGeom prst="roundRect">
              <a:avLst/>
            </a:prstGeom>
            <a:solidFill>
              <a:srgbClr val="A3CEED"/>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电动车</a:t>
              </a:r>
              <a:endParaRPr lang="en-US" altLang="zh-CN" sz="1400" b="1" dirty="0">
                <a:solidFill>
                  <a:schemeClr val="tx1"/>
                </a:solidFill>
                <a:latin typeface="微软雅黑" panose="020B0503020204020204" pitchFamily="34" charset="-122"/>
                <a:ea typeface="微软雅黑" panose="020B0503020204020204" pitchFamily="34" charset="-122"/>
              </a:endParaRPr>
            </a:p>
            <a:p>
              <a:pPr algn="ctr"/>
              <a:r>
                <a:rPr lang="zh-CN" altLang="en-US" sz="1400" b="1" dirty="0">
                  <a:solidFill>
                    <a:schemeClr val="tx1"/>
                  </a:solidFill>
                  <a:latin typeface="微软雅黑" panose="020B0503020204020204" pitchFamily="34" charset="-122"/>
                  <a:ea typeface="微软雅黑" panose="020B0503020204020204" pitchFamily="34" charset="-122"/>
                </a:rPr>
                <a:t>厂商</a:t>
              </a:r>
            </a:p>
          </p:txBody>
        </p:sp>
        <p:sp>
          <p:nvSpPr>
            <p:cNvPr id="21" name="矩形: 圆角 20">
              <a:extLst>
                <a:ext uri="{FF2B5EF4-FFF2-40B4-BE49-F238E27FC236}">
                  <a16:creationId xmlns:a16="http://schemas.microsoft.com/office/drawing/2014/main" id="{D09D0796-E094-A6D3-6580-B81C5B85A3B2}"/>
                </a:ext>
              </a:extLst>
            </p:cNvPr>
            <p:cNvSpPr/>
            <p:nvPr/>
          </p:nvSpPr>
          <p:spPr>
            <a:xfrm>
              <a:off x="10365680" y="5184045"/>
              <a:ext cx="1253642" cy="460491"/>
            </a:xfrm>
            <a:prstGeom prst="roundRect">
              <a:avLst/>
            </a:prstGeom>
            <a:solidFill>
              <a:srgbClr val="A3CEED"/>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电动车</a:t>
              </a:r>
              <a:endParaRPr lang="en-US" altLang="zh-CN" sz="1400" b="1" dirty="0">
                <a:solidFill>
                  <a:schemeClr val="tx1"/>
                </a:solidFill>
                <a:latin typeface="微软雅黑" panose="020B0503020204020204" pitchFamily="34" charset="-122"/>
                <a:ea typeface="微软雅黑" panose="020B0503020204020204" pitchFamily="34" charset="-122"/>
              </a:endParaRPr>
            </a:p>
            <a:p>
              <a:pPr algn="ctr"/>
              <a:r>
                <a:rPr lang="zh-CN" altLang="en-US" sz="1400" b="1" dirty="0">
                  <a:solidFill>
                    <a:schemeClr val="tx1"/>
                  </a:solidFill>
                  <a:latin typeface="微软雅黑" panose="020B0503020204020204" pitchFamily="34" charset="-122"/>
                  <a:ea typeface="微软雅黑" panose="020B0503020204020204" pitchFamily="34" charset="-122"/>
                </a:rPr>
                <a:t>经销商</a:t>
              </a:r>
            </a:p>
          </p:txBody>
        </p:sp>
        <p:sp>
          <p:nvSpPr>
            <p:cNvPr id="22" name="矩形: 圆角 21">
              <a:extLst>
                <a:ext uri="{FF2B5EF4-FFF2-40B4-BE49-F238E27FC236}">
                  <a16:creationId xmlns:a16="http://schemas.microsoft.com/office/drawing/2014/main" id="{5228F124-539E-7A41-60FE-630D1FEE748D}"/>
                </a:ext>
              </a:extLst>
            </p:cNvPr>
            <p:cNvSpPr/>
            <p:nvPr/>
          </p:nvSpPr>
          <p:spPr>
            <a:xfrm>
              <a:off x="6342116" y="4322520"/>
              <a:ext cx="1253642" cy="460491"/>
            </a:xfrm>
            <a:prstGeom prst="roundRect">
              <a:avLst/>
            </a:prstGeom>
            <a:solidFill>
              <a:srgbClr val="A3CEED"/>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电池租赁</a:t>
              </a:r>
              <a:endParaRPr lang="en-US" altLang="zh-CN" sz="1400" b="1" dirty="0">
                <a:solidFill>
                  <a:schemeClr val="tx1"/>
                </a:solidFill>
                <a:latin typeface="微软雅黑" panose="020B0503020204020204" pitchFamily="34" charset="-122"/>
                <a:ea typeface="微软雅黑" panose="020B0503020204020204" pitchFamily="34" charset="-122"/>
              </a:endParaRPr>
            </a:p>
            <a:p>
              <a:pPr algn="ctr"/>
              <a:r>
                <a:rPr lang="zh-CN" altLang="en-US" sz="1400" b="1" dirty="0">
                  <a:solidFill>
                    <a:schemeClr val="tx1"/>
                  </a:solidFill>
                  <a:latin typeface="微软雅黑" panose="020B0503020204020204" pitchFamily="34" charset="-122"/>
                  <a:ea typeface="微软雅黑" panose="020B0503020204020204" pitchFamily="34" charset="-122"/>
                </a:rPr>
                <a:t>公司</a:t>
              </a:r>
            </a:p>
          </p:txBody>
        </p:sp>
        <p:cxnSp>
          <p:nvCxnSpPr>
            <p:cNvPr id="23" name="连接符: 肘形 22">
              <a:extLst>
                <a:ext uri="{FF2B5EF4-FFF2-40B4-BE49-F238E27FC236}">
                  <a16:creationId xmlns:a16="http://schemas.microsoft.com/office/drawing/2014/main" id="{C432D536-5384-F189-1A51-2107F048BED9}"/>
                </a:ext>
              </a:extLst>
            </p:cNvPr>
            <p:cNvCxnSpPr>
              <a:endCxn id="17" idx="0"/>
            </p:cNvCxnSpPr>
            <p:nvPr/>
          </p:nvCxnSpPr>
          <p:spPr>
            <a:xfrm rot="10800000" flipV="1">
              <a:off x="2420960" y="4419759"/>
              <a:ext cx="3921156" cy="764286"/>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连接符: 肘形 23">
              <a:extLst>
                <a:ext uri="{FF2B5EF4-FFF2-40B4-BE49-F238E27FC236}">
                  <a16:creationId xmlns:a16="http://schemas.microsoft.com/office/drawing/2014/main" id="{72B00B82-B078-BCB1-6564-6EFD1830689F}"/>
                </a:ext>
              </a:extLst>
            </p:cNvPr>
            <p:cNvCxnSpPr>
              <a:endCxn id="22" idx="1"/>
            </p:cNvCxnSpPr>
            <p:nvPr/>
          </p:nvCxnSpPr>
          <p:spPr>
            <a:xfrm flipV="1">
              <a:off x="3184298" y="4552766"/>
              <a:ext cx="3157818" cy="625199"/>
            </a:xfrm>
            <a:prstGeom prst="bentConnector3">
              <a:avLst>
                <a:gd name="adj1" fmla="val 239"/>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id="{F08AE164-15AC-793B-DF31-83EDCED904E1}"/>
                </a:ext>
              </a:extLst>
            </p:cNvPr>
            <p:cNvCxnSpPr/>
            <p:nvPr/>
          </p:nvCxnSpPr>
          <p:spPr>
            <a:xfrm>
              <a:off x="7322265" y="4783011"/>
              <a:ext cx="0" cy="4206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id="{354C4DAA-791E-96F0-DDAF-BD83D42A0ECF}"/>
                </a:ext>
              </a:extLst>
            </p:cNvPr>
            <p:cNvCxnSpPr/>
            <p:nvPr/>
          </p:nvCxnSpPr>
          <p:spPr>
            <a:xfrm flipV="1">
              <a:off x="6664345" y="4783011"/>
              <a:ext cx="0" cy="3949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8C033D20-1FB9-FA72-9335-EA0593EB208B}"/>
                </a:ext>
              </a:extLst>
            </p:cNvPr>
            <p:cNvCxnSpPr>
              <a:cxnSpLocks/>
            </p:cNvCxnSpPr>
            <p:nvPr/>
          </p:nvCxnSpPr>
          <p:spPr>
            <a:xfrm>
              <a:off x="1728361" y="5644536"/>
              <a:ext cx="0" cy="543464"/>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BF712952-7CC7-0583-257A-649A59EB1CC7}"/>
                </a:ext>
              </a:extLst>
            </p:cNvPr>
            <p:cNvCxnSpPr/>
            <p:nvPr/>
          </p:nvCxnSpPr>
          <p:spPr>
            <a:xfrm>
              <a:off x="1737238" y="6188000"/>
              <a:ext cx="95168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箭头连接符 28">
              <a:extLst>
                <a:ext uri="{FF2B5EF4-FFF2-40B4-BE49-F238E27FC236}">
                  <a16:creationId xmlns:a16="http://schemas.microsoft.com/office/drawing/2014/main" id="{1821799D-56FD-CD1E-70A2-1CB5A642BED7}"/>
                </a:ext>
              </a:extLst>
            </p:cNvPr>
            <p:cNvCxnSpPr/>
            <p:nvPr/>
          </p:nvCxnSpPr>
          <p:spPr>
            <a:xfrm flipV="1">
              <a:off x="11254100" y="5644536"/>
              <a:ext cx="0" cy="5434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025FA0DA-22D9-7C07-04EF-19561E8324B4}"/>
                </a:ext>
              </a:extLst>
            </p:cNvPr>
            <p:cNvCxnSpPr>
              <a:cxnSpLocks/>
            </p:cNvCxnSpPr>
            <p:nvPr/>
          </p:nvCxnSpPr>
          <p:spPr>
            <a:xfrm>
              <a:off x="10687409" y="5644536"/>
              <a:ext cx="7398" cy="350614"/>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id="{02CDF789-0615-934F-1DFC-0426172EA5A9}"/>
                </a:ext>
              </a:extLst>
            </p:cNvPr>
            <p:cNvCxnSpPr>
              <a:cxnSpLocks/>
            </p:cNvCxnSpPr>
            <p:nvPr/>
          </p:nvCxnSpPr>
          <p:spPr>
            <a:xfrm flipV="1">
              <a:off x="3184298" y="5644536"/>
              <a:ext cx="0" cy="3506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A6303E2E-1570-2B48-2B42-1EC617151CD8}"/>
                </a:ext>
              </a:extLst>
            </p:cNvPr>
            <p:cNvCxnSpPr>
              <a:cxnSpLocks/>
            </p:cNvCxnSpPr>
            <p:nvPr/>
          </p:nvCxnSpPr>
          <p:spPr>
            <a:xfrm>
              <a:off x="3184298" y="6003049"/>
              <a:ext cx="7510509" cy="0"/>
            </a:xfrm>
            <a:prstGeom prst="line">
              <a:avLst/>
            </a:prstGeom>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C9E691DA-F1E7-88E8-9025-5EC92FC2E395}"/>
                </a:ext>
              </a:extLst>
            </p:cNvPr>
            <p:cNvSpPr txBox="1"/>
            <p:nvPr/>
          </p:nvSpPr>
          <p:spPr>
            <a:xfrm>
              <a:off x="4101370" y="4151196"/>
              <a:ext cx="1665129" cy="276999"/>
            </a:xfrm>
            <a:prstGeom prst="rect">
              <a:avLst/>
            </a:prstGeom>
            <a:noFill/>
            <a:ln>
              <a:noFill/>
            </a:ln>
          </p:spPr>
          <p:txBody>
            <a:bodyPr wrap="square">
              <a:spAutoFit/>
            </a:bodyPr>
            <a:lstStyle/>
            <a:p>
              <a:r>
                <a:rPr lang="zh-CN" altLang="en-US" sz="1200" b="1" dirty="0">
                  <a:latin typeface="微软雅黑" panose="020B0503020204020204" pitchFamily="34" charset="-122"/>
                  <a:ea typeface="微软雅黑" panose="020B0503020204020204" pitchFamily="34" charset="-122"/>
                </a:rPr>
                <a:t>电池租赁</a:t>
              </a:r>
            </a:p>
          </p:txBody>
        </p:sp>
        <p:sp>
          <p:nvSpPr>
            <p:cNvPr id="35" name="文本框 34">
              <a:extLst>
                <a:ext uri="{FF2B5EF4-FFF2-40B4-BE49-F238E27FC236}">
                  <a16:creationId xmlns:a16="http://schemas.microsoft.com/office/drawing/2014/main" id="{C3CB0737-73B1-EDD7-D128-5256C3526805}"/>
                </a:ext>
              </a:extLst>
            </p:cNvPr>
            <p:cNvSpPr txBox="1"/>
            <p:nvPr/>
          </p:nvSpPr>
          <p:spPr>
            <a:xfrm>
              <a:off x="4123691" y="4543226"/>
              <a:ext cx="1665129" cy="276999"/>
            </a:xfrm>
            <a:prstGeom prst="rect">
              <a:avLst/>
            </a:prstGeom>
            <a:noFill/>
            <a:ln>
              <a:noFill/>
            </a:ln>
          </p:spPr>
          <p:txBody>
            <a:bodyPr wrap="square">
              <a:spAutoFit/>
            </a:bodyPr>
            <a:lstStyle/>
            <a:p>
              <a:r>
                <a:rPr lang="zh-CN" altLang="en-US" sz="1200" b="1" dirty="0">
                  <a:latin typeface="微软雅黑" panose="020B0503020204020204" pitchFamily="34" charset="-122"/>
                  <a:ea typeface="微软雅黑" panose="020B0503020204020204" pitchFamily="34" charset="-122"/>
                </a:rPr>
                <a:t>押金制度</a:t>
              </a:r>
            </a:p>
          </p:txBody>
        </p:sp>
        <p:sp>
          <p:nvSpPr>
            <p:cNvPr id="36" name="文本框 35">
              <a:extLst>
                <a:ext uri="{FF2B5EF4-FFF2-40B4-BE49-F238E27FC236}">
                  <a16:creationId xmlns:a16="http://schemas.microsoft.com/office/drawing/2014/main" id="{8D6DCD89-DBC0-9BB4-46E9-3381E9755B36}"/>
                </a:ext>
              </a:extLst>
            </p:cNvPr>
            <p:cNvSpPr txBox="1"/>
            <p:nvPr/>
          </p:nvSpPr>
          <p:spPr>
            <a:xfrm>
              <a:off x="5813684" y="4811789"/>
              <a:ext cx="1665129" cy="276999"/>
            </a:xfrm>
            <a:prstGeom prst="rect">
              <a:avLst/>
            </a:prstGeom>
            <a:noFill/>
            <a:ln>
              <a:noFill/>
            </a:ln>
          </p:spPr>
          <p:txBody>
            <a:bodyPr wrap="square">
              <a:spAutoFit/>
            </a:bodyPr>
            <a:lstStyle/>
            <a:p>
              <a:r>
                <a:rPr lang="zh-CN" altLang="en-US" sz="1200" b="1" dirty="0">
                  <a:latin typeface="微软雅黑" panose="020B0503020204020204" pitchFamily="34" charset="-122"/>
                  <a:ea typeface="微软雅黑" panose="020B0503020204020204" pitchFamily="34" charset="-122"/>
                </a:rPr>
                <a:t>提供电池</a:t>
              </a:r>
            </a:p>
          </p:txBody>
        </p:sp>
        <p:sp>
          <p:nvSpPr>
            <p:cNvPr id="37" name="文本框 36">
              <a:extLst>
                <a:ext uri="{FF2B5EF4-FFF2-40B4-BE49-F238E27FC236}">
                  <a16:creationId xmlns:a16="http://schemas.microsoft.com/office/drawing/2014/main" id="{BB6F7E4D-09B9-5438-2A04-6F1A40E903C8}"/>
                </a:ext>
              </a:extLst>
            </p:cNvPr>
            <p:cNvSpPr txBox="1"/>
            <p:nvPr/>
          </p:nvSpPr>
          <p:spPr>
            <a:xfrm>
              <a:off x="7306373" y="4796016"/>
              <a:ext cx="1665129" cy="276999"/>
            </a:xfrm>
            <a:prstGeom prst="rect">
              <a:avLst/>
            </a:prstGeom>
            <a:noFill/>
            <a:ln>
              <a:noFill/>
            </a:ln>
          </p:spPr>
          <p:txBody>
            <a:bodyPr wrap="square">
              <a:spAutoFit/>
            </a:bodyPr>
            <a:lstStyle/>
            <a:p>
              <a:r>
                <a:rPr lang="zh-CN" altLang="en-US" sz="1200" b="1" dirty="0">
                  <a:latin typeface="微软雅黑" panose="020B0503020204020204" pitchFamily="34" charset="-122"/>
                  <a:ea typeface="微软雅黑" panose="020B0503020204020204" pitchFamily="34" charset="-122"/>
                </a:rPr>
                <a:t>废旧电池</a:t>
              </a:r>
            </a:p>
          </p:txBody>
        </p:sp>
        <p:sp>
          <p:nvSpPr>
            <p:cNvPr id="38" name="文本框 37">
              <a:extLst>
                <a:ext uri="{FF2B5EF4-FFF2-40B4-BE49-F238E27FC236}">
                  <a16:creationId xmlns:a16="http://schemas.microsoft.com/office/drawing/2014/main" id="{0EB74C15-BC21-2298-8DF6-6CB44F15D8AC}"/>
                </a:ext>
              </a:extLst>
            </p:cNvPr>
            <p:cNvSpPr txBox="1"/>
            <p:nvPr/>
          </p:nvSpPr>
          <p:spPr>
            <a:xfrm>
              <a:off x="6469442" y="5721429"/>
              <a:ext cx="1665129" cy="276999"/>
            </a:xfrm>
            <a:prstGeom prst="rect">
              <a:avLst/>
            </a:prstGeom>
            <a:noFill/>
            <a:ln>
              <a:noFill/>
            </a:ln>
          </p:spPr>
          <p:txBody>
            <a:bodyPr wrap="square">
              <a:spAutoFit/>
            </a:bodyPr>
            <a:lstStyle/>
            <a:p>
              <a:r>
                <a:rPr lang="zh-CN" altLang="en-US" sz="1200" b="1" dirty="0">
                  <a:latin typeface="微软雅黑" panose="020B0503020204020204" pitchFamily="34" charset="-122"/>
                  <a:ea typeface="微软雅黑" panose="020B0503020204020204" pitchFamily="34" charset="-122"/>
                </a:rPr>
                <a:t>整车销售</a:t>
              </a:r>
            </a:p>
          </p:txBody>
        </p:sp>
        <p:sp>
          <p:nvSpPr>
            <p:cNvPr id="39" name="文本框 38">
              <a:extLst>
                <a:ext uri="{FF2B5EF4-FFF2-40B4-BE49-F238E27FC236}">
                  <a16:creationId xmlns:a16="http://schemas.microsoft.com/office/drawing/2014/main" id="{BA4F4B20-A43B-90AF-7A55-4A5318773B8B}"/>
                </a:ext>
              </a:extLst>
            </p:cNvPr>
            <p:cNvSpPr txBox="1"/>
            <p:nvPr/>
          </p:nvSpPr>
          <p:spPr>
            <a:xfrm>
              <a:off x="6496641" y="6218928"/>
              <a:ext cx="1665129" cy="276999"/>
            </a:xfrm>
            <a:prstGeom prst="rect">
              <a:avLst/>
            </a:prstGeom>
            <a:noFill/>
            <a:ln>
              <a:noFill/>
            </a:ln>
          </p:spPr>
          <p:txBody>
            <a:bodyPr wrap="square">
              <a:spAutoFit/>
            </a:bodyPr>
            <a:lstStyle/>
            <a:p>
              <a:r>
                <a:rPr lang="zh-CN" altLang="en-US" sz="1200" b="1" dirty="0">
                  <a:latin typeface="微软雅黑" panose="020B0503020204020204" pitchFamily="34" charset="-122"/>
                  <a:ea typeface="微软雅黑" panose="020B0503020204020204" pitchFamily="34" charset="-122"/>
                </a:rPr>
                <a:t>以旧换新</a:t>
              </a:r>
            </a:p>
          </p:txBody>
        </p:sp>
        <p:sp>
          <p:nvSpPr>
            <p:cNvPr id="40" name="文本框 39">
              <a:extLst>
                <a:ext uri="{FF2B5EF4-FFF2-40B4-BE49-F238E27FC236}">
                  <a16:creationId xmlns:a16="http://schemas.microsoft.com/office/drawing/2014/main" id="{81E24498-1C38-BDF8-7A13-C298BAD1B28F}"/>
                </a:ext>
              </a:extLst>
            </p:cNvPr>
            <p:cNvSpPr txBox="1"/>
            <p:nvPr/>
          </p:nvSpPr>
          <p:spPr>
            <a:xfrm>
              <a:off x="9854844" y="5702731"/>
              <a:ext cx="1665129" cy="276999"/>
            </a:xfrm>
            <a:prstGeom prst="rect">
              <a:avLst/>
            </a:prstGeom>
            <a:noFill/>
            <a:ln>
              <a:noFill/>
            </a:ln>
          </p:spPr>
          <p:txBody>
            <a:bodyPr wrap="square">
              <a:spAutoFit/>
            </a:bodyPr>
            <a:lstStyle/>
            <a:p>
              <a:r>
                <a:rPr lang="zh-CN" altLang="en-US" sz="1200" b="1" dirty="0">
                  <a:latin typeface="微软雅黑" panose="020B0503020204020204" pitchFamily="34" charset="-122"/>
                  <a:ea typeface="微软雅黑" panose="020B0503020204020204" pitchFamily="34" charset="-122"/>
                </a:rPr>
                <a:t>废旧电池</a:t>
              </a:r>
            </a:p>
          </p:txBody>
        </p:sp>
        <p:sp>
          <p:nvSpPr>
            <p:cNvPr id="41" name="文本框 40">
              <a:extLst>
                <a:ext uri="{FF2B5EF4-FFF2-40B4-BE49-F238E27FC236}">
                  <a16:creationId xmlns:a16="http://schemas.microsoft.com/office/drawing/2014/main" id="{60D266F8-6F0C-17AC-179A-07142C02C531}"/>
                </a:ext>
              </a:extLst>
            </p:cNvPr>
            <p:cNvSpPr txBox="1"/>
            <p:nvPr/>
          </p:nvSpPr>
          <p:spPr>
            <a:xfrm>
              <a:off x="9650809" y="4843910"/>
              <a:ext cx="1665129" cy="276999"/>
            </a:xfrm>
            <a:prstGeom prst="rect">
              <a:avLst/>
            </a:prstGeom>
            <a:noFill/>
            <a:ln>
              <a:noFill/>
            </a:ln>
          </p:spPr>
          <p:txBody>
            <a:bodyPr wrap="square">
              <a:spAutoFit/>
            </a:bodyPr>
            <a:lstStyle/>
            <a:p>
              <a:r>
                <a:rPr lang="zh-CN" altLang="en-US" sz="1200" b="1" dirty="0">
                  <a:latin typeface="微软雅黑" panose="020B0503020204020204" pitchFamily="34" charset="-122"/>
                  <a:ea typeface="微软雅黑" panose="020B0503020204020204" pitchFamily="34" charset="-122"/>
                </a:rPr>
                <a:t>零部件配套</a:t>
              </a:r>
            </a:p>
          </p:txBody>
        </p:sp>
        <p:sp>
          <p:nvSpPr>
            <p:cNvPr id="42" name="箭头: 右 41">
              <a:extLst>
                <a:ext uri="{FF2B5EF4-FFF2-40B4-BE49-F238E27FC236}">
                  <a16:creationId xmlns:a16="http://schemas.microsoft.com/office/drawing/2014/main" id="{57CCB633-C36E-F375-6169-BED21CC5674A}"/>
                </a:ext>
              </a:extLst>
            </p:cNvPr>
            <p:cNvSpPr/>
            <p:nvPr/>
          </p:nvSpPr>
          <p:spPr>
            <a:xfrm>
              <a:off x="3596761" y="5270977"/>
              <a:ext cx="709005" cy="299622"/>
            </a:xfrm>
            <a:prstGeom prst="rightArrow">
              <a:avLst/>
            </a:prstGeom>
            <a:solidFill>
              <a:srgbClr val="A3CE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箭头: 右 42">
              <a:extLst>
                <a:ext uri="{FF2B5EF4-FFF2-40B4-BE49-F238E27FC236}">
                  <a16:creationId xmlns:a16="http://schemas.microsoft.com/office/drawing/2014/main" id="{2343BBC1-80AF-7DBE-A208-BB3D06A0815A}"/>
                </a:ext>
              </a:extLst>
            </p:cNvPr>
            <p:cNvSpPr/>
            <p:nvPr/>
          </p:nvSpPr>
          <p:spPr>
            <a:xfrm>
              <a:off x="5606765" y="5272846"/>
              <a:ext cx="709005" cy="299622"/>
            </a:xfrm>
            <a:prstGeom prst="rightArrow">
              <a:avLst/>
            </a:prstGeom>
            <a:solidFill>
              <a:srgbClr val="A3CE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箭头: 右 43">
              <a:extLst>
                <a:ext uri="{FF2B5EF4-FFF2-40B4-BE49-F238E27FC236}">
                  <a16:creationId xmlns:a16="http://schemas.microsoft.com/office/drawing/2014/main" id="{2E88F052-815F-EB96-084D-92D969962C2F}"/>
                </a:ext>
              </a:extLst>
            </p:cNvPr>
            <p:cNvSpPr/>
            <p:nvPr/>
          </p:nvSpPr>
          <p:spPr>
            <a:xfrm>
              <a:off x="7621189" y="5272846"/>
              <a:ext cx="709005" cy="299622"/>
            </a:xfrm>
            <a:prstGeom prst="rightArrow">
              <a:avLst/>
            </a:prstGeom>
            <a:solidFill>
              <a:srgbClr val="A3CE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箭头: 右 44">
              <a:extLst>
                <a:ext uri="{FF2B5EF4-FFF2-40B4-BE49-F238E27FC236}">
                  <a16:creationId xmlns:a16="http://schemas.microsoft.com/office/drawing/2014/main" id="{0B5F4C59-F0FA-6D0D-814E-07BCA1313192}"/>
                </a:ext>
              </a:extLst>
            </p:cNvPr>
            <p:cNvSpPr/>
            <p:nvPr/>
          </p:nvSpPr>
          <p:spPr>
            <a:xfrm>
              <a:off x="9650809" y="5262009"/>
              <a:ext cx="709005" cy="299622"/>
            </a:xfrm>
            <a:prstGeom prst="rightArrow">
              <a:avLst/>
            </a:prstGeom>
            <a:solidFill>
              <a:srgbClr val="A3CE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十字形 45">
              <a:extLst>
                <a:ext uri="{FF2B5EF4-FFF2-40B4-BE49-F238E27FC236}">
                  <a16:creationId xmlns:a16="http://schemas.microsoft.com/office/drawing/2014/main" id="{71B70C7B-89C5-59CB-90B7-AC59A8E70047}"/>
                </a:ext>
              </a:extLst>
            </p:cNvPr>
            <p:cNvSpPr/>
            <p:nvPr/>
          </p:nvSpPr>
          <p:spPr>
            <a:xfrm>
              <a:off x="2238967" y="2467568"/>
              <a:ext cx="363984" cy="363984"/>
            </a:xfrm>
            <a:prstGeom prst="plus">
              <a:avLst>
                <a:gd name="adj" fmla="val 31672"/>
              </a:avLst>
            </a:prstGeom>
            <a:solidFill>
              <a:srgbClr val="C0DAD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箭头: 右 46">
              <a:extLst>
                <a:ext uri="{FF2B5EF4-FFF2-40B4-BE49-F238E27FC236}">
                  <a16:creationId xmlns:a16="http://schemas.microsoft.com/office/drawing/2014/main" id="{8A4259CA-9294-43AA-4C54-61375A0B291F}"/>
                </a:ext>
              </a:extLst>
            </p:cNvPr>
            <p:cNvSpPr/>
            <p:nvPr/>
          </p:nvSpPr>
          <p:spPr>
            <a:xfrm>
              <a:off x="3769188" y="3641415"/>
              <a:ext cx="709005" cy="299622"/>
            </a:xfrm>
            <a:prstGeom prst="rightArrow">
              <a:avLst/>
            </a:prstGeom>
            <a:solidFill>
              <a:srgbClr val="A9D8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箭头: 右 47">
              <a:extLst>
                <a:ext uri="{FF2B5EF4-FFF2-40B4-BE49-F238E27FC236}">
                  <a16:creationId xmlns:a16="http://schemas.microsoft.com/office/drawing/2014/main" id="{051D3085-D863-1460-CC95-C1C7C647F104}"/>
                </a:ext>
              </a:extLst>
            </p:cNvPr>
            <p:cNvSpPr/>
            <p:nvPr/>
          </p:nvSpPr>
          <p:spPr>
            <a:xfrm>
              <a:off x="6495669" y="3634153"/>
              <a:ext cx="709005" cy="299622"/>
            </a:xfrm>
            <a:prstGeom prst="rightArrow">
              <a:avLst/>
            </a:prstGeom>
            <a:solidFill>
              <a:srgbClr val="A9D8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箭头: 右 48">
              <a:extLst>
                <a:ext uri="{FF2B5EF4-FFF2-40B4-BE49-F238E27FC236}">
                  <a16:creationId xmlns:a16="http://schemas.microsoft.com/office/drawing/2014/main" id="{34A1B091-AFB9-91D0-CED7-0E963EA73E75}"/>
                </a:ext>
              </a:extLst>
            </p:cNvPr>
            <p:cNvSpPr/>
            <p:nvPr/>
          </p:nvSpPr>
          <p:spPr>
            <a:xfrm>
              <a:off x="9801094" y="3618362"/>
              <a:ext cx="709005" cy="299622"/>
            </a:xfrm>
            <a:prstGeom prst="rightArrow">
              <a:avLst/>
            </a:prstGeom>
            <a:solidFill>
              <a:srgbClr val="A9D8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箭头: 右 49">
              <a:extLst>
                <a:ext uri="{FF2B5EF4-FFF2-40B4-BE49-F238E27FC236}">
                  <a16:creationId xmlns:a16="http://schemas.microsoft.com/office/drawing/2014/main" id="{3FB0C38B-CE34-E60E-0A2C-887B7A695BFD}"/>
                </a:ext>
              </a:extLst>
            </p:cNvPr>
            <p:cNvSpPr/>
            <p:nvPr/>
          </p:nvSpPr>
          <p:spPr>
            <a:xfrm>
              <a:off x="8134571" y="2516885"/>
              <a:ext cx="709005" cy="299622"/>
            </a:xfrm>
            <a:prstGeom prst="rightArrow">
              <a:avLst/>
            </a:prstGeom>
            <a:solidFill>
              <a:srgbClr val="C0DA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箭头: 右 50">
              <a:extLst>
                <a:ext uri="{FF2B5EF4-FFF2-40B4-BE49-F238E27FC236}">
                  <a16:creationId xmlns:a16="http://schemas.microsoft.com/office/drawing/2014/main" id="{DD68F110-33CF-6CCA-16F4-C8A2909A0DCB}"/>
                </a:ext>
              </a:extLst>
            </p:cNvPr>
            <p:cNvSpPr/>
            <p:nvPr/>
          </p:nvSpPr>
          <p:spPr>
            <a:xfrm>
              <a:off x="4217079" y="2492024"/>
              <a:ext cx="709005" cy="299622"/>
            </a:xfrm>
            <a:prstGeom prst="rightArrow">
              <a:avLst/>
            </a:prstGeom>
            <a:solidFill>
              <a:srgbClr val="C0DA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îṣlîdê">
              <a:extLst>
                <a:ext uri="{FF2B5EF4-FFF2-40B4-BE49-F238E27FC236}">
                  <a16:creationId xmlns:a16="http://schemas.microsoft.com/office/drawing/2014/main" id="{0B1E420E-D4A9-3968-937E-4DABE70A90B5}"/>
                </a:ext>
              </a:extLst>
            </p:cNvPr>
            <p:cNvSpPr/>
            <p:nvPr/>
          </p:nvSpPr>
          <p:spPr>
            <a:xfrm>
              <a:off x="320629" y="1172786"/>
              <a:ext cx="11532986" cy="652643"/>
            </a:xfrm>
            <a:prstGeom prst="roundRect">
              <a:avLst>
                <a:gd name="adj" fmla="val 9147"/>
              </a:avLst>
            </a:prstGeom>
            <a:solidFill>
              <a:schemeClr val="tx2">
                <a:alpha val="1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53" name="文本框 52">
              <a:extLst>
                <a:ext uri="{FF2B5EF4-FFF2-40B4-BE49-F238E27FC236}">
                  <a16:creationId xmlns:a16="http://schemas.microsoft.com/office/drawing/2014/main" id="{4A087475-4B0F-F439-6429-EECDF2CB654B}"/>
                </a:ext>
              </a:extLst>
            </p:cNvPr>
            <p:cNvSpPr txBox="1"/>
            <p:nvPr/>
          </p:nvSpPr>
          <p:spPr>
            <a:xfrm>
              <a:off x="314536" y="1224445"/>
              <a:ext cx="1665129" cy="369332"/>
            </a:xfrm>
            <a:prstGeom prst="rect">
              <a:avLst/>
            </a:prstGeom>
            <a:noFill/>
            <a:ln>
              <a:noFill/>
            </a:ln>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中国：</a:t>
              </a:r>
            </a:p>
          </p:txBody>
        </p:sp>
        <p:sp>
          <p:nvSpPr>
            <p:cNvPr id="54" name="文本框 53">
              <a:extLst>
                <a:ext uri="{FF2B5EF4-FFF2-40B4-BE49-F238E27FC236}">
                  <a16:creationId xmlns:a16="http://schemas.microsoft.com/office/drawing/2014/main" id="{B0E1299E-8023-86B4-7477-D0776729AF3E}"/>
                </a:ext>
              </a:extLst>
            </p:cNvPr>
            <p:cNvSpPr txBox="1"/>
            <p:nvPr/>
          </p:nvSpPr>
          <p:spPr>
            <a:xfrm>
              <a:off x="1027024" y="1137623"/>
              <a:ext cx="10622729" cy="613694"/>
            </a:xfrm>
            <a:prstGeom prst="rect">
              <a:avLst/>
            </a:prstGeom>
            <a:noFill/>
            <a:ln>
              <a:noFill/>
            </a:ln>
          </p:spPr>
          <p:txBody>
            <a:bodyPr wrap="square">
              <a:spAutoFit/>
            </a:bodyPr>
            <a:lstStyle/>
            <a:p>
              <a:pPr>
                <a:lnSpc>
                  <a:spcPct val="150000"/>
                </a:lnSpc>
              </a:pPr>
              <a:r>
                <a:rPr lang="zh-CN" altLang="en-US" sz="1200" b="1" dirty="0">
                  <a:latin typeface="微软雅黑" panose="020B0503020204020204" pitchFamily="34" charset="-122"/>
                  <a:ea typeface="微软雅黑" panose="020B0503020204020204" pitchFamily="34" charset="-122"/>
                </a:rPr>
                <a:t>工业和信息化部副部长辛国斌表示，为加强行业规范管理，将加快制定</a:t>
              </a:r>
              <a:r>
                <a:rPr lang="en-US" altLang="zh-CN" sz="1200" b="1"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新能源汽车动力蓄电池回收利用管理办法</a:t>
              </a:r>
              <a:r>
                <a:rPr lang="en-US" altLang="zh-CN" sz="1200" b="1"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。一是加强行业规范管理。二是提升综合利用能力。三是强化技术创新支持。</a:t>
              </a:r>
            </a:p>
          </p:txBody>
        </p:sp>
      </p:grpSp>
    </p:spTree>
    <p:extLst>
      <p:ext uri="{BB962C8B-B14F-4D97-AF65-F5344CB8AC3E}">
        <p14:creationId xmlns:p14="http://schemas.microsoft.com/office/powerpoint/2010/main" val="10108481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523189" y="237751"/>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动力电池回收行业</a:t>
            </a:r>
          </a:p>
        </p:txBody>
      </p:sp>
      <p:sp>
        <p:nvSpPr>
          <p:cNvPr id="111" name="文本框 110">
            <a:extLst>
              <a:ext uri="{FF2B5EF4-FFF2-40B4-BE49-F238E27FC236}">
                <a16:creationId xmlns:a16="http://schemas.microsoft.com/office/drawing/2014/main" id="{212CD88C-8338-704B-B082-7026922A3555}"/>
              </a:ext>
            </a:extLst>
          </p:cNvPr>
          <p:cNvSpPr txBox="1"/>
          <p:nvPr/>
        </p:nvSpPr>
        <p:spPr>
          <a:xfrm>
            <a:off x="365718" y="968262"/>
            <a:ext cx="10649023" cy="523220"/>
          </a:xfrm>
          <a:prstGeom prst="rect">
            <a:avLst/>
          </a:prstGeom>
          <a:noFill/>
        </p:spPr>
        <p:txBody>
          <a:bodyPr wrap="square" rtlCol="0">
            <a:spAutoFit/>
          </a:bodyPr>
          <a:lstStyle/>
          <a:p>
            <a:r>
              <a:rPr lang="zh-CN" altLang="en-US" sz="2800" b="1" dirty="0">
                <a:solidFill>
                  <a:srgbClr val="000000"/>
                </a:solidFill>
                <a:latin typeface="Calibri"/>
                <a:ea typeface="微软雅黑"/>
              </a:rPr>
              <a:t>环境风险会成为制约新能源汽车电池进一步发展的重要因素</a:t>
            </a:r>
            <a:endParaRPr lang="en-US" altLang="zh-CN" sz="2800" b="1" dirty="0">
              <a:solidFill>
                <a:srgbClr val="000000"/>
              </a:solidFill>
              <a:latin typeface="Calibri"/>
              <a:ea typeface="微软雅黑"/>
            </a:endParaRPr>
          </a:p>
        </p:txBody>
      </p:sp>
      <p:sp>
        <p:nvSpPr>
          <p:cNvPr id="114" name="文本框 113">
            <a:extLst>
              <a:ext uri="{FF2B5EF4-FFF2-40B4-BE49-F238E27FC236}">
                <a16:creationId xmlns:a16="http://schemas.microsoft.com/office/drawing/2014/main" id="{7F370A12-E9FB-FCFC-274E-366A17E287D6}"/>
              </a:ext>
            </a:extLst>
          </p:cNvPr>
          <p:cNvSpPr txBox="1"/>
          <p:nvPr/>
        </p:nvSpPr>
        <p:spPr>
          <a:xfrm>
            <a:off x="364127" y="1503289"/>
            <a:ext cx="11430042" cy="369332"/>
          </a:xfrm>
          <a:prstGeom prst="rect">
            <a:avLst/>
          </a:prstGeom>
          <a:noFill/>
        </p:spPr>
        <p:txBody>
          <a:bodyPr wrap="square" rtlCol="0">
            <a:spAutoFit/>
          </a:bodyPr>
          <a:lstStyle/>
          <a:p>
            <a:r>
              <a:rPr lang="zh-CN" altLang="en-US" dirty="0">
                <a:solidFill>
                  <a:srgbClr val="000000">
                    <a:lumMod val="50000"/>
                    <a:lumOff val="50000"/>
                  </a:srgbClr>
                </a:solidFill>
                <a:latin typeface="Calibri"/>
                <a:ea typeface="微软雅黑"/>
              </a:rPr>
              <a:t>退役动力电池中的重金属、含氟电解质、有机溶剂等有毒有害物质造成环境危害巨大，需要得到妥善处理。</a:t>
            </a:r>
          </a:p>
        </p:txBody>
      </p:sp>
      <p:sp>
        <p:nvSpPr>
          <p:cNvPr id="56" name="文本占位符 1">
            <a:extLst>
              <a:ext uri="{FF2B5EF4-FFF2-40B4-BE49-F238E27FC236}">
                <a16:creationId xmlns:a16="http://schemas.microsoft.com/office/drawing/2014/main" id="{188EEF07-C81C-AF3D-1140-4AB6D5401898}"/>
              </a:ext>
            </a:extLst>
          </p:cNvPr>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solidFill>
                  <a:srgbClr val="F0F0F0">
                    <a:lumMod val="75000"/>
                  </a:srgbClr>
                </a:solidFill>
                <a:latin typeface="微软雅黑" panose="020B0503020204020204" pitchFamily="34" charset="-122"/>
                <a:ea typeface="微软雅黑" panose="020B0503020204020204" pitchFamily="34" charset="-122"/>
              </a:rPr>
              <a:t>信息</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来源：科瑞咨询调研</a:t>
            </a:r>
          </a:p>
        </p:txBody>
      </p:sp>
      <p:sp>
        <p:nvSpPr>
          <p:cNvPr id="2" name="文本框 1">
            <a:extLst>
              <a:ext uri="{FF2B5EF4-FFF2-40B4-BE49-F238E27FC236}">
                <a16:creationId xmlns:a16="http://schemas.microsoft.com/office/drawing/2014/main" id="{7B9C5E30-EC79-637D-4455-7453D7ED2140}"/>
              </a:ext>
            </a:extLst>
          </p:cNvPr>
          <p:cNvSpPr txBox="1"/>
          <p:nvPr/>
        </p:nvSpPr>
        <p:spPr>
          <a:xfrm>
            <a:off x="397831" y="1856286"/>
            <a:ext cx="2848260" cy="369332"/>
          </a:xfrm>
          <a:prstGeom prst="rect">
            <a:avLst/>
          </a:prstGeom>
          <a:noFill/>
          <a:ln>
            <a:noFill/>
          </a:ln>
        </p:spPr>
        <p:txBody>
          <a:bodyPr wrap="square">
            <a:spAutoFit/>
          </a:bodyPr>
          <a:lstStyle/>
          <a:p>
            <a:r>
              <a:rPr lang="zh-CN" altLang="en-US" b="1" dirty="0">
                <a:latin typeface="微软雅黑" panose="020B0503020204020204" pitchFamily="34" charset="-122"/>
                <a:ea typeface="微软雅黑" panose="020B0503020204020204" pitchFamily="34" charset="-122"/>
              </a:rPr>
              <a:t>主要污染原因</a:t>
            </a:r>
            <a:endParaRPr lang="zh-CN" altLang="en-US" sz="1600" b="1" dirty="0">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410A40B0-103E-C143-C470-7E8AAF8C7C3D}"/>
              </a:ext>
            </a:extLst>
          </p:cNvPr>
          <p:cNvSpPr txBox="1"/>
          <p:nvPr/>
        </p:nvSpPr>
        <p:spPr>
          <a:xfrm>
            <a:off x="6450157" y="3689673"/>
            <a:ext cx="2848260" cy="369332"/>
          </a:xfrm>
          <a:prstGeom prst="rect">
            <a:avLst/>
          </a:prstGeom>
          <a:noFill/>
          <a:ln>
            <a:noFill/>
          </a:ln>
        </p:spPr>
        <p:txBody>
          <a:bodyPr wrap="square">
            <a:spAutoFit/>
          </a:bodyPr>
          <a:lstStyle/>
          <a:p>
            <a:r>
              <a:rPr lang="zh-CN" altLang="en-US" b="1" dirty="0">
                <a:latin typeface="微软雅黑" panose="020B0503020204020204" pitchFamily="34" charset="-122"/>
                <a:ea typeface="微软雅黑" panose="020B0503020204020204" pitchFamily="34" charset="-122"/>
              </a:rPr>
              <a:t>解决办法</a:t>
            </a:r>
            <a:endParaRPr lang="zh-CN" altLang="en-US" sz="1600" b="1" dirty="0">
              <a:latin typeface="微软雅黑" panose="020B0503020204020204" pitchFamily="34" charset="-122"/>
              <a:ea typeface="微软雅黑" panose="020B0503020204020204" pitchFamily="34" charset="-122"/>
            </a:endParaRPr>
          </a:p>
        </p:txBody>
      </p:sp>
      <p:sp>
        <p:nvSpPr>
          <p:cNvPr id="4" name="iṧḷïḑe">
            <a:extLst>
              <a:ext uri="{FF2B5EF4-FFF2-40B4-BE49-F238E27FC236}">
                <a16:creationId xmlns:a16="http://schemas.microsoft.com/office/drawing/2014/main" id="{9FA4604B-C682-665E-E8F6-5EF62257FC17}"/>
              </a:ext>
            </a:extLst>
          </p:cNvPr>
          <p:cNvSpPr/>
          <p:nvPr/>
        </p:nvSpPr>
        <p:spPr>
          <a:xfrm>
            <a:off x="397831" y="2241340"/>
            <a:ext cx="11371264" cy="1469991"/>
          </a:xfrm>
          <a:prstGeom prst="roundRect">
            <a:avLst>
              <a:gd name="adj" fmla="val 9147"/>
            </a:avLst>
          </a:prstGeom>
          <a:solidFill>
            <a:schemeClr val="accent4">
              <a:alpha val="1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5" name="iṧḷïḑe">
            <a:extLst>
              <a:ext uri="{FF2B5EF4-FFF2-40B4-BE49-F238E27FC236}">
                <a16:creationId xmlns:a16="http://schemas.microsoft.com/office/drawing/2014/main" id="{D2987509-7191-F048-DBB2-8E95B0B75240}"/>
              </a:ext>
            </a:extLst>
          </p:cNvPr>
          <p:cNvSpPr/>
          <p:nvPr/>
        </p:nvSpPr>
        <p:spPr>
          <a:xfrm>
            <a:off x="415587" y="3770243"/>
            <a:ext cx="5947006" cy="1469991"/>
          </a:xfrm>
          <a:prstGeom prst="roundRect">
            <a:avLst>
              <a:gd name="adj" fmla="val 9147"/>
            </a:avLst>
          </a:prstGeom>
          <a:solidFill>
            <a:schemeClr val="tx1">
              <a:alpha val="1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6" name="iṧḷïḑe">
            <a:extLst>
              <a:ext uri="{FF2B5EF4-FFF2-40B4-BE49-F238E27FC236}">
                <a16:creationId xmlns:a16="http://schemas.microsoft.com/office/drawing/2014/main" id="{DCDAE055-2947-DD47-A489-ED4BF19A9874}"/>
              </a:ext>
            </a:extLst>
          </p:cNvPr>
          <p:cNvSpPr/>
          <p:nvPr/>
        </p:nvSpPr>
        <p:spPr>
          <a:xfrm>
            <a:off x="406265" y="5299148"/>
            <a:ext cx="5947010" cy="1167692"/>
          </a:xfrm>
          <a:prstGeom prst="roundRect">
            <a:avLst>
              <a:gd name="adj" fmla="val 9147"/>
            </a:avLst>
          </a:prstGeom>
          <a:solidFill>
            <a:schemeClr val="tx1">
              <a:alpha val="1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7" name="文本框 6">
            <a:extLst>
              <a:ext uri="{FF2B5EF4-FFF2-40B4-BE49-F238E27FC236}">
                <a16:creationId xmlns:a16="http://schemas.microsoft.com/office/drawing/2014/main" id="{3734CBE4-7681-1C64-2189-7822F3FA064C}"/>
              </a:ext>
            </a:extLst>
          </p:cNvPr>
          <p:cNvSpPr txBox="1"/>
          <p:nvPr/>
        </p:nvSpPr>
        <p:spPr>
          <a:xfrm>
            <a:off x="397831" y="2243161"/>
            <a:ext cx="11371264" cy="1444691"/>
          </a:xfrm>
          <a:prstGeom prst="rect">
            <a:avLst/>
          </a:prstGeom>
          <a:noFill/>
          <a:ln>
            <a:noFill/>
          </a:ln>
        </p:spPr>
        <p:txBody>
          <a:bodyPr wrap="square">
            <a:spAutoFit/>
          </a:bodyPr>
          <a:lstStyle/>
          <a:p>
            <a:pPr>
              <a:lnSpc>
                <a:spcPct val="150000"/>
              </a:lnSpc>
            </a:pPr>
            <a:r>
              <a:rPr lang="zh-CN" altLang="en-US" sz="1200" b="1" dirty="0">
                <a:solidFill>
                  <a:srgbClr val="C00000"/>
                </a:solidFill>
                <a:latin typeface="微软雅黑" panose="020B0503020204020204" pitchFamily="34" charset="-122"/>
                <a:ea typeface="微软雅黑" panose="020B0503020204020204" pitchFamily="34" charset="-122"/>
              </a:rPr>
              <a:t>正极材料、负极材料、电解液产生的污染</a:t>
            </a:r>
          </a:p>
          <a:p>
            <a:pPr>
              <a:lnSpc>
                <a:spcPct val="150000"/>
              </a:lnSpc>
            </a:pPr>
            <a:r>
              <a:rPr lang="zh-CN" altLang="en-US" sz="1200" dirty="0">
                <a:latin typeface="微软雅黑" panose="020B0503020204020204" pitchFamily="34" charset="-122"/>
                <a:ea typeface="微软雅黑" panose="020B0503020204020204" pitchFamily="34" charset="-122"/>
              </a:rPr>
              <a:t>正极材料中含有磷酸铁锂、锰酸锂、三元材料、钴酸锂、镍钴铝酸锂等，但由于没有重金属，相比较传统铅酸电池，属于轻度污染。</a:t>
            </a:r>
          </a:p>
          <a:p>
            <a:pPr>
              <a:lnSpc>
                <a:spcPct val="150000"/>
              </a:lnSpc>
            </a:pPr>
            <a:r>
              <a:rPr lang="zh-CN" altLang="en-US" sz="1200" dirty="0">
                <a:latin typeface="微软雅黑" panose="020B0503020204020204" pitchFamily="34" charset="-122"/>
                <a:ea typeface="微软雅黑" panose="020B0503020204020204" pitchFamily="34" charset="-122"/>
              </a:rPr>
              <a:t>负极材料中含有石墨、硅基、钛酸锂、锡基材料。石墨浮选回收方法会导致轻度污染。六氟磷酸锂遇水产生氟化氢，有毒，电解液中碳酸二甲酯存在轻度污染。 </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b="1" dirty="0">
                <a:latin typeface="微软雅黑" panose="020B0503020204020204" pitchFamily="34" charset="-122"/>
                <a:ea typeface="微软雅黑" panose="020B0503020204020204" pitchFamily="34" charset="-122"/>
              </a:rPr>
              <a:t>非正规企业存在回收收置不力的情况，这也是污染物向环境释放的主要途径，目前国内废旧动力电池处理行业污染物排放标准尚不完善，</a:t>
            </a:r>
            <a:r>
              <a:rPr lang="en-US" altLang="zh-CN" sz="1200" b="1" dirty="0">
                <a:latin typeface="微软雅黑" panose="020B0503020204020204" pitchFamily="34" charset="-122"/>
                <a:ea typeface="微软雅黑" panose="020B0503020204020204" pitchFamily="34" charset="-122"/>
              </a:rPr>
              <a:t>2021</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8</a:t>
            </a:r>
            <a:r>
              <a:rPr lang="zh-CN" altLang="en-US" sz="1200" b="1" dirty="0">
                <a:latin typeface="微软雅黑" panose="020B0503020204020204" pitchFamily="34" charset="-122"/>
                <a:ea typeface="微软雅黑" panose="020B0503020204020204" pitchFamily="34" charset="-122"/>
              </a:rPr>
              <a:t>月</a:t>
            </a:r>
            <a:r>
              <a:rPr lang="en-US" altLang="zh-CN" sz="1200" b="1" dirty="0">
                <a:latin typeface="微软雅黑" panose="020B0503020204020204" pitchFamily="34" charset="-122"/>
                <a:ea typeface="微软雅黑" panose="020B0503020204020204" pitchFamily="34" charset="-122"/>
              </a:rPr>
              <a:t>9</a:t>
            </a:r>
            <a:r>
              <a:rPr lang="zh-CN" altLang="en-US" sz="1200" b="1" dirty="0">
                <a:latin typeface="微软雅黑" panose="020B0503020204020204" pitchFamily="34" charset="-122"/>
                <a:ea typeface="微软雅黑" panose="020B0503020204020204" pitchFamily="34" charset="-122"/>
              </a:rPr>
              <a:t>日，生态环境部发布了</a:t>
            </a:r>
            <a:r>
              <a:rPr lang="en-US" altLang="zh-CN" sz="1200" b="1"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废锂离子动力蓄电池处理污染控制技术规范（试行）</a:t>
            </a:r>
            <a:r>
              <a:rPr lang="en-US" altLang="zh-CN" sz="1200" b="1"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，未来仍需标准的持续完善与后续监督到位。</a:t>
            </a:r>
          </a:p>
        </p:txBody>
      </p:sp>
      <p:sp>
        <p:nvSpPr>
          <p:cNvPr id="8" name="文本框 7">
            <a:extLst>
              <a:ext uri="{FF2B5EF4-FFF2-40B4-BE49-F238E27FC236}">
                <a16:creationId xmlns:a16="http://schemas.microsoft.com/office/drawing/2014/main" id="{580CDF32-E762-FDF7-D732-E62818F0CC76}"/>
              </a:ext>
            </a:extLst>
          </p:cNvPr>
          <p:cNvSpPr txBox="1"/>
          <p:nvPr/>
        </p:nvSpPr>
        <p:spPr>
          <a:xfrm>
            <a:off x="415585" y="3795543"/>
            <a:ext cx="5947009" cy="1444691"/>
          </a:xfrm>
          <a:prstGeom prst="rect">
            <a:avLst/>
          </a:prstGeom>
          <a:noFill/>
          <a:ln>
            <a:noFill/>
          </a:ln>
        </p:spPr>
        <p:txBody>
          <a:bodyPr wrap="square">
            <a:spAutoFit/>
          </a:bodyPr>
          <a:lstStyle/>
          <a:p>
            <a:pPr>
              <a:lnSpc>
                <a:spcPct val="150000"/>
              </a:lnSpc>
            </a:pPr>
            <a:r>
              <a:rPr lang="zh-CN" altLang="en-US" sz="1200" b="1" dirty="0">
                <a:solidFill>
                  <a:srgbClr val="C00000"/>
                </a:solidFill>
                <a:latin typeface="微软雅黑" panose="020B0503020204020204" pitchFamily="34" charset="-122"/>
                <a:ea typeface="微软雅黑" panose="020B0503020204020204" pitchFamily="34" charset="-122"/>
              </a:rPr>
              <a:t>动力电池拆解的固体垃圾污染</a:t>
            </a:r>
            <a:endParaRPr lang="en-US" altLang="zh-CN" sz="1200" b="1"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外壳材料：包括铝壳、塑料壳、钢壳、铝塑膜等，塑料壳和铝塑膜存在白色污染。</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隔膜：主要是聚烯烃类的微孔薄膜，会造成白色污染。</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粘结剂：一般是丁苯橡胶</a:t>
            </a:r>
            <a:r>
              <a:rPr lang="en-US" altLang="zh-CN" sz="1200" dirty="0">
                <a:latin typeface="微软雅黑" panose="020B0503020204020204" pitchFamily="34" charset="-122"/>
                <a:ea typeface="微软雅黑" panose="020B0503020204020204" pitchFamily="34" charset="-122"/>
              </a:rPr>
              <a:t>SBR</a:t>
            </a:r>
            <a:r>
              <a:rPr lang="zh-CN" altLang="en-US" sz="1200" dirty="0">
                <a:latin typeface="微软雅黑" panose="020B0503020204020204" pitchFamily="34" charset="-122"/>
                <a:ea typeface="微软雅黑" panose="020B0503020204020204" pitchFamily="34" charset="-122"/>
              </a:rPr>
              <a:t>、聚偏氟乙烯</a:t>
            </a:r>
            <a:r>
              <a:rPr lang="en-US" altLang="zh-CN" sz="1200" dirty="0" err="1">
                <a:latin typeface="微软雅黑" panose="020B0503020204020204" pitchFamily="34" charset="-122"/>
                <a:ea typeface="微软雅黑" panose="020B0503020204020204" pitchFamily="34" charset="-122"/>
              </a:rPr>
              <a:t>PVdF</a:t>
            </a:r>
            <a:r>
              <a:rPr lang="zh-CN" altLang="en-US" sz="1200" dirty="0">
                <a:latin typeface="微软雅黑" panose="020B0503020204020204" pitchFamily="34" charset="-122"/>
                <a:ea typeface="微软雅黑" panose="020B0503020204020204" pitchFamily="34" charset="-122"/>
              </a:rPr>
              <a:t>、烯酸类等，也以白色污染为主。</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b="1" dirty="0">
                <a:latin typeface="微软雅黑" panose="020B0503020204020204" pitchFamily="34" charset="-122"/>
                <a:ea typeface="微软雅黑" panose="020B0503020204020204" pitchFamily="34" charset="-122"/>
              </a:rPr>
              <a:t>不可回收的废品裸露在外会释放出有毒有害气体，造成大气污染。</a:t>
            </a:r>
            <a:endParaRPr lang="en-US" altLang="zh-CN" sz="1200" b="1"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634A1B53-1E01-F52F-9C21-7A3688BF99E4}"/>
              </a:ext>
            </a:extLst>
          </p:cNvPr>
          <p:cNvSpPr txBox="1"/>
          <p:nvPr/>
        </p:nvSpPr>
        <p:spPr>
          <a:xfrm>
            <a:off x="451096" y="5299147"/>
            <a:ext cx="5947009" cy="1167692"/>
          </a:xfrm>
          <a:prstGeom prst="rect">
            <a:avLst/>
          </a:prstGeom>
          <a:noFill/>
          <a:ln>
            <a:noFill/>
          </a:ln>
        </p:spPr>
        <p:txBody>
          <a:bodyPr wrap="square">
            <a:spAutoFit/>
          </a:bodyPr>
          <a:lstStyle/>
          <a:p>
            <a:pPr>
              <a:lnSpc>
                <a:spcPct val="150000"/>
              </a:lnSpc>
            </a:pPr>
            <a:r>
              <a:rPr lang="zh-CN" altLang="en-US" sz="1200" b="1" dirty="0">
                <a:solidFill>
                  <a:srgbClr val="C00000"/>
                </a:solidFill>
                <a:latin typeface="微软雅黑" panose="020B0503020204020204" pitchFamily="34" charset="-122"/>
                <a:ea typeface="微软雅黑" panose="020B0503020204020204" pitchFamily="34" charset="-122"/>
              </a:rPr>
              <a:t>拆解电池场所污染严重且充满危险</a:t>
            </a:r>
            <a:endParaRPr lang="en-US" altLang="zh-CN" sz="1200" b="1"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部分废旧汽车动力电池回收工厂经营不规范，在拆解过程中存在安全隐患。</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新能源汽车电池的维修和拆解难度较高，乘用车电池电压目前已经发展到</a:t>
            </a:r>
            <a:r>
              <a:rPr lang="en-US" altLang="zh-CN" sz="1200" dirty="0">
                <a:latin typeface="微软雅黑" panose="020B0503020204020204" pitchFamily="34" charset="-122"/>
                <a:ea typeface="微软雅黑" panose="020B0503020204020204" pitchFamily="34" charset="-122"/>
              </a:rPr>
              <a:t>800V</a:t>
            </a:r>
            <a:r>
              <a:rPr lang="zh-CN" altLang="en-US" sz="1200" dirty="0">
                <a:latin typeface="微软雅黑" panose="020B0503020204020204" pitchFamily="34" charset="-122"/>
                <a:ea typeface="微软雅黑" panose="020B0503020204020204" pitchFamily="34" charset="-122"/>
              </a:rPr>
              <a:t>的高压，不规范的拆解会导致事故发生的概率提高。</a:t>
            </a:r>
          </a:p>
        </p:txBody>
      </p:sp>
      <p:sp>
        <p:nvSpPr>
          <p:cNvPr id="10" name="文本框 9">
            <a:extLst>
              <a:ext uri="{FF2B5EF4-FFF2-40B4-BE49-F238E27FC236}">
                <a16:creationId xmlns:a16="http://schemas.microsoft.com/office/drawing/2014/main" id="{8EAB1130-ADBF-3D0A-19B9-74FAFA1BFD68}"/>
              </a:ext>
            </a:extLst>
          </p:cNvPr>
          <p:cNvSpPr txBox="1"/>
          <p:nvPr/>
        </p:nvSpPr>
        <p:spPr>
          <a:xfrm>
            <a:off x="7368538" y="3840054"/>
            <a:ext cx="4169946" cy="2526076"/>
          </a:xfrm>
          <a:prstGeom prst="rect">
            <a:avLst/>
          </a:prstGeom>
          <a:noFill/>
          <a:ln>
            <a:noFill/>
          </a:ln>
        </p:spPr>
        <p:txBody>
          <a:bodyPr wrap="square">
            <a:spAutoFit/>
          </a:bodyPr>
          <a:lstStyle/>
          <a:p>
            <a:pPr>
              <a:lnSpc>
                <a:spcPct val="229000"/>
              </a:lnSpc>
            </a:pPr>
            <a:r>
              <a:rPr lang="zh-CN" altLang="en-US" b="1" dirty="0">
                <a:latin typeface="微软雅黑" panose="020B0503020204020204" pitchFamily="34" charset="-122"/>
                <a:ea typeface="微软雅黑" panose="020B0503020204020204" pitchFamily="34" charset="-122"/>
              </a:rPr>
              <a:t>建体系，健全废旧动力电池循环体系</a:t>
            </a:r>
            <a:endParaRPr lang="en-US" altLang="zh-CN" b="1" dirty="0">
              <a:latin typeface="微软雅黑" panose="020B0503020204020204" pitchFamily="34" charset="-122"/>
              <a:ea typeface="微软雅黑" panose="020B0503020204020204" pitchFamily="34" charset="-122"/>
            </a:endParaRPr>
          </a:p>
          <a:p>
            <a:pPr>
              <a:lnSpc>
                <a:spcPct val="229000"/>
              </a:lnSpc>
            </a:pPr>
            <a:r>
              <a:rPr lang="zh-CN" altLang="en-US" b="1" dirty="0">
                <a:latin typeface="微软雅黑" panose="020B0503020204020204" pitchFamily="34" charset="-122"/>
                <a:ea typeface="微软雅黑" panose="020B0503020204020204" pitchFamily="34" charset="-122"/>
              </a:rPr>
              <a:t>定标准，优化污染治理及回收标准</a:t>
            </a:r>
          </a:p>
          <a:p>
            <a:pPr>
              <a:lnSpc>
                <a:spcPct val="229000"/>
              </a:lnSpc>
            </a:pPr>
            <a:r>
              <a:rPr lang="zh-CN" altLang="en-US" b="1" dirty="0">
                <a:latin typeface="微软雅黑" panose="020B0503020204020204" pitchFamily="34" charset="-122"/>
                <a:ea typeface="微软雅黑" panose="020B0503020204020204" pitchFamily="34" charset="-122"/>
              </a:rPr>
              <a:t>抓关键，强化产污环节精准管控</a:t>
            </a:r>
          </a:p>
          <a:p>
            <a:pPr>
              <a:lnSpc>
                <a:spcPct val="229000"/>
              </a:lnSpc>
            </a:pPr>
            <a:r>
              <a:rPr lang="zh-CN" altLang="en-US" b="1" dirty="0">
                <a:latin typeface="微软雅黑" panose="020B0503020204020204" pitchFamily="34" charset="-122"/>
                <a:ea typeface="微软雅黑" panose="020B0503020204020204" pitchFamily="34" charset="-122"/>
              </a:rPr>
              <a:t>重监管，完善多部门联合监督管理机制</a:t>
            </a:r>
          </a:p>
        </p:txBody>
      </p:sp>
      <p:cxnSp>
        <p:nvCxnSpPr>
          <p:cNvPr id="11" name="îṧľiḋê">
            <a:extLst>
              <a:ext uri="{FF2B5EF4-FFF2-40B4-BE49-F238E27FC236}">
                <a16:creationId xmlns:a16="http://schemas.microsoft.com/office/drawing/2014/main" id="{B2C1133A-8259-41E7-F9EE-063DA5380BFE}"/>
              </a:ext>
            </a:extLst>
          </p:cNvPr>
          <p:cNvCxnSpPr>
            <a:cxnSpLocks/>
          </p:cNvCxnSpPr>
          <p:nvPr/>
        </p:nvCxnSpPr>
        <p:spPr>
          <a:xfrm>
            <a:off x="6525265" y="4583140"/>
            <a:ext cx="5040000" cy="0"/>
          </a:xfrm>
          <a:prstGeom prst="straightConnector1">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12" name="iṣlîďé">
            <a:extLst>
              <a:ext uri="{FF2B5EF4-FFF2-40B4-BE49-F238E27FC236}">
                <a16:creationId xmlns:a16="http://schemas.microsoft.com/office/drawing/2014/main" id="{5820DB86-FC4B-404B-111E-7C6C43DA2993}"/>
              </a:ext>
            </a:extLst>
          </p:cNvPr>
          <p:cNvSpPr txBox="1"/>
          <p:nvPr/>
        </p:nvSpPr>
        <p:spPr>
          <a:xfrm>
            <a:off x="6525265" y="3754582"/>
            <a:ext cx="843281" cy="956773"/>
          </a:xfrm>
          <a:prstGeom prst="rect">
            <a:avLst/>
          </a:prstGeom>
          <a:noFill/>
        </p:spPr>
        <p:txBody>
          <a:bodyPr wrap="none" lIns="108000" tIns="108000" rIns="108000" bIns="108000" rtlCol="0" anchor="ctr" anchorCtr="0">
            <a:spAutoFit/>
          </a:bodyPr>
          <a:lstStyle/>
          <a:p>
            <a:r>
              <a:rPr kumimoji="1" lang="en-US" altLang="zh-CN" sz="4800" b="1" dirty="0">
                <a:solidFill>
                  <a:schemeClr val="tx1">
                    <a:alpha val="20000"/>
                  </a:schemeClr>
                </a:solidFill>
              </a:rPr>
              <a:t>01</a:t>
            </a:r>
            <a:endParaRPr kumimoji="1" lang="zh-CN" altLang="en-US" sz="4800" b="1" dirty="0">
              <a:solidFill>
                <a:schemeClr val="tx1">
                  <a:alpha val="20000"/>
                </a:schemeClr>
              </a:solidFill>
            </a:endParaRPr>
          </a:p>
        </p:txBody>
      </p:sp>
      <p:cxnSp>
        <p:nvCxnSpPr>
          <p:cNvPr id="13" name="îṧľiḋê">
            <a:extLst>
              <a:ext uri="{FF2B5EF4-FFF2-40B4-BE49-F238E27FC236}">
                <a16:creationId xmlns:a16="http://schemas.microsoft.com/office/drawing/2014/main" id="{A43FB3EF-2381-9267-53BC-EEDD0892C2D2}"/>
              </a:ext>
            </a:extLst>
          </p:cNvPr>
          <p:cNvCxnSpPr>
            <a:cxnSpLocks/>
          </p:cNvCxnSpPr>
          <p:nvPr/>
        </p:nvCxnSpPr>
        <p:spPr>
          <a:xfrm>
            <a:off x="6525261" y="5209256"/>
            <a:ext cx="5040000" cy="0"/>
          </a:xfrm>
          <a:prstGeom prst="straightConnector1">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14" name="iṣlîďé">
            <a:extLst>
              <a:ext uri="{FF2B5EF4-FFF2-40B4-BE49-F238E27FC236}">
                <a16:creationId xmlns:a16="http://schemas.microsoft.com/office/drawing/2014/main" id="{EAE9F8CD-A2EC-8681-139C-97E5FF5B2582}"/>
              </a:ext>
            </a:extLst>
          </p:cNvPr>
          <p:cNvSpPr txBox="1"/>
          <p:nvPr/>
        </p:nvSpPr>
        <p:spPr>
          <a:xfrm>
            <a:off x="6525261" y="4380698"/>
            <a:ext cx="843281" cy="956773"/>
          </a:xfrm>
          <a:prstGeom prst="rect">
            <a:avLst/>
          </a:prstGeom>
          <a:noFill/>
        </p:spPr>
        <p:txBody>
          <a:bodyPr wrap="none" lIns="108000" tIns="108000" rIns="108000" bIns="108000" rtlCol="0" anchor="ctr" anchorCtr="0">
            <a:spAutoFit/>
          </a:bodyPr>
          <a:lstStyle/>
          <a:p>
            <a:r>
              <a:rPr kumimoji="1" lang="en-US" altLang="zh-CN" sz="4800" b="1" dirty="0">
                <a:solidFill>
                  <a:schemeClr val="tx1">
                    <a:alpha val="20000"/>
                  </a:schemeClr>
                </a:solidFill>
              </a:rPr>
              <a:t>02</a:t>
            </a:r>
            <a:endParaRPr kumimoji="1" lang="zh-CN" altLang="en-US" sz="4800" b="1" dirty="0">
              <a:solidFill>
                <a:schemeClr val="tx1">
                  <a:alpha val="20000"/>
                </a:schemeClr>
              </a:solidFill>
            </a:endParaRPr>
          </a:p>
        </p:txBody>
      </p:sp>
      <p:cxnSp>
        <p:nvCxnSpPr>
          <p:cNvPr id="15" name="îṧľiḋê">
            <a:extLst>
              <a:ext uri="{FF2B5EF4-FFF2-40B4-BE49-F238E27FC236}">
                <a16:creationId xmlns:a16="http://schemas.microsoft.com/office/drawing/2014/main" id="{6F1680D3-11F7-67BC-FE1C-FE0AF5C4FAB1}"/>
              </a:ext>
            </a:extLst>
          </p:cNvPr>
          <p:cNvCxnSpPr>
            <a:cxnSpLocks/>
          </p:cNvCxnSpPr>
          <p:nvPr/>
        </p:nvCxnSpPr>
        <p:spPr>
          <a:xfrm>
            <a:off x="6525261" y="5851922"/>
            <a:ext cx="5040000" cy="0"/>
          </a:xfrm>
          <a:prstGeom prst="straightConnector1">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16" name="iṣlîďé">
            <a:extLst>
              <a:ext uri="{FF2B5EF4-FFF2-40B4-BE49-F238E27FC236}">
                <a16:creationId xmlns:a16="http://schemas.microsoft.com/office/drawing/2014/main" id="{5303C578-7450-0474-711E-00BDB78E1A6D}"/>
              </a:ext>
            </a:extLst>
          </p:cNvPr>
          <p:cNvSpPr txBox="1"/>
          <p:nvPr/>
        </p:nvSpPr>
        <p:spPr>
          <a:xfrm>
            <a:off x="6525261" y="5023364"/>
            <a:ext cx="843281" cy="956773"/>
          </a:xfrm>
          <a:prstGeom prst="rect">
            <a:avLst/>
          </a:prstGeom>
          <a:noFill/>
        </p:spPr>
        <p:txBody>
          <a:bodyPr wrap="none" lIns="108000" tIns="108000" rIns="108000" bIns="108000" rtlCol="0" anchor="ctr" anchorCtr="0">
            <a:spAutoFit/>
          </a:bodyPr>
          <a:lstStyle/>
          <a:p>
            <a:r>
              <a:rPr kumimoji="1" lang="en-US" altLang="zh-CN" sz="4800" b="1" dirty="0">
                <a:solidFill>
                  <a:schemeClr val="tx1">
                    <a:alpha val="20000"/>
                  </a:schemeClr>
                </a:solidFill>
              </a:rPr>
              <a:t>03</a:t>
            </a:r>
            <a:endParaRPr kumimoji="1" lang="zh-CN" altLang="en-US" sz="4800" b="1" dirty="0">
              <a:solidFill>
                <a:schemeClr val="tx1">
                  <a:alpha val="20000"/>
                </a:schemeClr>
              </a:solidFill>
            </a:endParaRPr>
          </a:p>
        </p:txBody>
      </p:sp>
      <p:cxnSp>
        <p:nvCxnSpPr>
          <p:cNvPr id="17" name="îṧľiḋê">
            <a:extLst>
              <a:ext uri="{FF2B5EF4-FFF2-40B4-BE49-F238E27FC236}">
                <a16:creationId xmlns:a16="http://schemas.microsoft.com/office/drawing/2014/main" id="{B765EFCC-36A5-7E5B-51A4-F2088BD07BEA}"/>
              </a:ext>
            </a:extLst>
          </p:cNvPr>
          <p:cNvCxnSpPr>
            <a:cxnSpLocks/>
          </p:cNvCxnSpPr>
          <p:nvPr/>
        </p:nvCxnSpPr>
        <p:spPr>
          <a:xfrm>
            <a:off x="6525257" y="6478038"/>
            <a:ext cx="5040000" cy="0"/>
          </a:xfrm>
          <a:prstGeom prst="straightConnector1">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18" name="iṣlîďé">
            <a:extLst>
              <a:ext uri="{FF2B5EF4-FFF2-40B4-BE49-F238E27FC236}">
                <a16:creationId xmlns:a16="http://schemas.microsoft.com/office/drawing/2014/main" id="{DD5047ED-16A4-A057-C70D-201B44998F31}"/>
              </a:ext>
            </a:extLst>
          </p:cNvPr>
          <p:cNvSpPr txBox="1"/>
          <p:nvPr/>
        </p:nvSpPr>
        <p:spPr>
          <a:xfrm>
            <a:off x="6517632" y="5659164"/>
            <a:ext cx="900989" cy="956773"/>
          </a:xfrm>
          <a:prstGeom prst="rect">
            <a:avLst/>
          </a:prstGeom>
          <a:noFill/>
        </p:spPr>
        <p:txBody>
          <a:bodyPr wrap="none" lIns="108000" tIns="108000" rIns="108000" bIns="108000" rtlCol="0" anchor="ctr" anchorCtr="0">
            <a:spAutoFit/>
          </a:bodyPr>
          <a:lstStyle/>
          <a:p>
            <a:r>
              <a:rPr kumimoji="1" lang="en-US" altLang="zh-CN" sz="4800" b="1" dirty="0">
                <a:solidFill>
                  <a:schemeClr val="tx1">
                    <a:alpha val="20000"/>
                  </a:schemeClr>
                </a:solidFill>
              </a:rPr>
              <a:t>04</a:t>
            </a:r>
            <a:endParaRPr kumimoji="1" lang="zh-CN" altLang="en-US" sz="4800" b="1" dirty="0">
              <a:solidFill>
                <a:schemeClr val="tx1">
                  <a:alpha val="20000"/>
                </a:schemeClr>
              </a:solidFill>
            </a:endParaRPr>
          </a:p>
        </p:txBody>
      </p:sp>
    </p:spTree>
    <p:extLst>
      <p:ext uri="{BB962C8B-B14F-4D97-AF65-F5344CB8AC3E}">
        <p14:creationId xmlns:p14="http://schemas.microsoft.com/office/powerpoint/2010/main" val="32633224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7395557" y="2614268"/>
            <a:ext cx="4796443" cy="543277"/>
            <a:chOff x="7395557" y="2714022"/>
            <a:chExt cx="4796443" cy="543277"/>
          </a:xfrm>
        </p:grpSpPr>
        <p:cxnSp>
          <p:nvCxnSpPr>
            <p:cNvPr id="18" name="直接连接符 17"/>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19" name="文本框 18"/>
            <p:cNvSpPr txBox="1"/>
            <p:nvPr/>
          </p:nvSpPr>
          <p:spPr>
            <a:xfrm>
              <a:off x="8233542" y="2783268"/>
              <a:ext cx="3118874" cy="46166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新能源汽车市场现状</a:t>
              </a:r>
            </a:p>
          </p:txBody>
        </p:sp>
        <p:sp>
          <p:nvSpPr>
            <p:cNvPr id="20" name="文本框 19"/>
            <p:cNvSpPr txBox="1"/>
            <p:nvPr/>
          </p:nvSpPr>
          <p:spPr>
            <a:xfrm>
              <a:off x="7395557" y="2714022"/>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01</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1" name="椭圆 20"/>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2" name="组合 21"/>
          <p:cNvGrpSpPr/>
          <p:nvPr/>
        </p:nvGrpSpPr>
        <p:grpSpPr>
          <a:xfrm>
            <a:off x="7395557" y="3599327"/>
            <a:ext cx="4796443" cy="543277"/>
            <a:chOff x="7395557" y="2714022"/>
            <a:chExt cx="4796443" cy="543277"/>
          </a:xfrm>
        </p:grpSpPr>
        <p:cxnSp>
          <p:nvCxnSpPr>
            <p:cNvPr id="23" name="直接连接符 22"/>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24" name="文本框 23"/>
            <p:cNvSpPr txBox="1"/>
            <p:nvPr/>
          </p:nvSpPr>
          <p:spPr>
            <a:xfrm>
              <a:off x="8233542" y="2783268"/>
              <a:ext cx="3118874" cy="46166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E7E6E6">
                      <a:lumMod val="75000"/>
                    </a:srgbClr>
                  </a:solidFill>
                  <a:effectLst/>
                  <a:uLnTx/>
                  <a:uFillTx/>
                  <a:latin typeface="微软雅黑" panose="020B0503020204020204" pitchFamily="34" charset="-122"/>
                  <a:ea typeface="微软雅黑" panose="020B0503020204020204" pitchFamily="34" charset="-122"/>
                  <a:cs typeface="+mn-cs"/>
                </a:rPr>
                <a:t>三电系统竞争格局</a:t>
              </a:r>
            </a:p>
          </p:txBody>
        </p:sp>
        <p:sp>
          <p:nvSpPr>
            <p:cNvPr id="25" name="文本框 24"/>
            <p:cNvSpPr txBox="1"/>
            <p:nvPr/>
          </p:nvSpPr>
          <p:spPr>
            <a:xfrm>
              <a:off x="7395557" y="2714022"/>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02</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6" name="椭圆 25"/>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7" name="组合 26"/>
          <p:cNvGrpSpPr/>
          <p:nvPr/>
        </p:nvGrpSpPr>
        <p:grpSpPr>
          <a:xfrm>
            <a:off x="7395557" y="4584386"/>
            <a:ext cx="4796443" cy="543277"/>
            <a:chOff x="7395557" y="2714022"/>
            <a:chExt cx="4796443" cy="543277"/>
          </a:xfrm>
        </p:grpSpPr>
        <p:cxnSp>
          <p:nvCxnSpPr>
            <p:cNvPr id="28" name="直接连接符 27"/>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29" name="文本框 28"/>
            <p:cNvSpPr txBox="1"/>
            <p:nvPr/>
          </p:nvSpPr>
          <p:spPr>
            <a:xfrm>
              <a:off x="8233542" y="2783268"/>
              <a:ext cx="3118874" cy="46166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E7E6E6">
                      <a:lumMod val="75000"/>
                    </a:srgbClr>
                  </a:solidFill>
                  <a:effectLst/>
                  <a:uLnTx/>
                  <a:uFillTx/>
                  <a:latin typeface="微软雅黑" panose="020B0503020204020204" pitchFamily="34" charset="-122"/>
                  <a:ea typeface="微软雅黑" panose="020B0503020204020204" pitchFamily="34" charset="-122"/>
                  <a:cs typeface="+mn-cs"/>
                </a:rPr>
                <a:t>三电系统技术趋势</a:t>
              </a:r>
            </a:p>
          </p:txBody>
        </p:sp>
        <p:sp>
          <p:nvSpPr>
            <p:cNvPr id="30" name="文本框 29"/>
            <p:cNvSpPr txBox="1"/>
            <p:nvPr/>
          </p:nvSpPr>
          <p:spPr>
            <a:xfrm>
              <a:off x="7395557" y="2714022"/>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03</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31" name="椭圆 30"/>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1131444276"/>
              </p:ext>
            </p:extLst>
          </p:nvPr>
        </p:nvGraphicFramePr>
        <p:xfrm>
          <a:off x="384380" y="2410469"/>
          <a:ext cx="5625115" cy="246439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表格 4"/>
          <p:cNvGraphicFramePr>
            <a:graphicFrameLocks noGrp="1"/>
          </p:cNvGraphicFramePr>
          <p:nvPr>
            <p:custDataLst>
              <p:tags r:id="rId1"/>
            </p:custDataLst>
            <p:extLst>
              <p:ext uri="{D42A27DB-BD31-4B8C-83A1-F6EECF244321}">
                <p14:modId xmlns:p14="http://schemas.microsoft.com/office/powerpoint/2010/main" val="671665944"/>
              </p:ext>
            </p:extLst>
          </p:nvPr>
        </p:nvGraphicFramePr>
        <p:xfrm>
          <a:off x="384380" y="4602627"/>
          <a:ext cx="5602824" cy="1722666"/>
        </p:xfrm>
        <a:graphic>
          <a:graphicData uri="http://schemas.openxmlformats.org/drawingml/2006/table">
            <a:tbl>
              <a:tblPr firstRow="1" bandRow="1"/>
              <a:tblGrid>
                <a:gridCol w="873969">
                  <a:extLst>
                    <a:ext uri="{9D8B030D-6E8A-4147-A177-3AD203B41FA5}">
                      <a16:colId xmlns:a16="http://schemas.microsoft.com/office/drawing/2014/main" val="20000"/>
                    </a:ext>
                  </a:extLst>
                </a:gridCol>
                <a:gridCol w="864066">
                  <a:extLst>
                    <a:ext uri="{9D8B030D-6E8A-4147-A177-3AD203B41FA5}">
                      <a16:colId xmlns:a16="http://schemas.microsoft.com/office/drawing/2014/main" val="20001"/>
                    </a:ext>
                  </a:extLst>
                </a:gridCol>
                <a:gridCol w="755009">
                  <a:extLst>
                    <a:ext uri="{9D8B030D-6E8A-4147-A177-3AD203B41FA5}">
                      <a16:colId xmlns:a16="http://schemas.microsoft.com/office/drawing/2014/main" val="20002"/>
                    </a:ext>
                  </a:extLst>
                </a:gridCol>
                <a:gridCol w="746620">
                  <a:extLst>
                    <a:ext uri="{9D8B030D-6E8A-4147-A177-3AD203B41FA5}">
                      <a16:colId xmlns:a16="http://schemas.microsoft.com/office/drawing/2014/main" val="20003"/>
                    </a:ext>
                  </a:extLst>
                </a:gridCol>
                <a:gridCol w="763398">
                  <a:extLst>
                    <a:ext uri="{9D8B030D-6E8A-4147-A177-3AD203B41FA5}">
                      <a16:colId xmlns:a16="http://schemas.microsoft.com/office/drawing/2014/main" val="20004"/>
                    </a:ext>
                  </a:extLst>
                </a:gridCol>
                <a:gridCol w="729842">
                  <a:extLst>
                    <a:ext uri="{9D8B030D-6E8A-4147-A177-3AD203B41FA5}">
                      <a16:colId xmlns:a16="http://schemas.microsoft.com/office/drawing/2014/main" val="20005"/>
                    </a:ext>
                  </a:extLst>
                </a:gridCol>
                <a:gridCol w="869920">
                  <a:extLst>
                    <a:ext uri="{9D8B030D-6E8A-4147-A177-3AD203B41FA5}">
                      <a16:colId xmlns:a16="http://schemas.microsoft.com/office/drawing/2014/main" val="20006"/>
                    </a:ext>
                  </a:extLst>
                </a:gridCol>
              </a:tblGrid>
              <a:tr h="352572">
                <a:tc>
                  <a:txBody>
                    <a:bodyPr/>
                    <a:lstStyle>
                      <a:lvl1pPr marL="0" algn="l" defTabSz="914400" rtl="0" eaLnBrk="1" latinLnBrk="0" hangingPunct="1">
                        <a:defRPr sz="1800" b="1" kern="1200">
                          <a:solidFill>
                            <a:schemeClr val="lt1"/>
                          </a:solidFill>
                          <a:latin typeface="Calibri" panose="020F0502020204030204"/>
                          <a:ea typeface="微软雅黑" panose="020B0503020204020204" pitchFamily="34" charset="-122"/>
                        </a:defRPr>
                      </a:lvl1pPr>
                      <a:lvl2pPr marL="457200" algn="l" defTabSz="914400" rtl="0" eaLnBrk="1" latinLnBrk="0" hangingPunct="1">
                        <a:defRPr sz="1800" b="1" kern="1200">
                          <a:solidFill>
                            <a:schemeClr val="lt1"/>
                          </a:solidFill>
                          <a:latin typeface="Calibri" panose="020F0502020204030204"/>
                          <a:ea typeface="微软雅黑" panose="020B0503020204020204" pitchFamily="34" charset="-122"/>
                        </a:defRPr>
                      </a:lvl2pPr>
                      <a:lvl3pPr marL="914400" algn="l" defTabSz="914400" rtl="0" eaLnBrk="1" latinLnBrk="0" hangingPunct="1">
                        <a:defRPr sz="1800" b="1" kern="1200">
                          <a:solidFill>
                            <a:schemeClr val="lt1"/>
                          </a:solidFill>
                          <a:latin typeface="Calibri" panose="020F0502020204030204"/>
                          <a:ea typeface="微软雅黑" panose="020B0503020204020204" pitchFamily="34" charset="-122"/>
                        </a:defRPr>
                      </a:lvl3pPr>
                      <a:lvl4pPr marL="1371600" algn="l" defTabSz="914400" rtl="0" eaLnBrk="1" latinLnBrk="0" hangingPunct="1">
                        <a:defRPr sz="1800" b="1" kern="1200">
                          <a:solidFill>
                            <a:schemeClr val="lt1"/>
                          </a:solidFill>
                          <a:latin typeface="Calibri" panose="020F0502020204030204"/>
                          <a:ea typeface="微软雅黑" panose="020B0503020204020204" pitchFamily="34" charset="-122"/>
                        </a:defRPr>
                      </a:lvl4pPr>
                      <a:lvl5pPr marL="1828800" algn="l" defTabSz="914400" rtl="0" eaLnBrk="1" latinLnBrk="0" hangingPunct="1">
                        <a:defRPr sz="1800" b="1" kern="1200">
                          <a:solidFill>
                            <a:schemeClr val="lt1"/>
                          </a:solidFill>
                          <a:latin typeface="Calibri" panose="020F0502020204030204"/>
                          <a:ea typeface="微软雅黑" panose="020B0503020204020204" pitchFamily="34" charset="-122"/>
                        </a:defRPr>
                      </a:lvl5pPr>
                      <a:lvl6pPr marL="2286000" algn="l" defTabSz="914400" rtl="0" eaLnBrk="1" latinLnBrk="0" hangingPunct="1">
                        <a:defRPr sz="1800" b="1" kern="1200">
                          <a:solidFill>
                            <a:schemeClr val="lt1"/>
                          </a:solidFill>
                          <a:latin typeface="Calibri" panose="020F0502020204030204"/>
                          <a:ea typeface="微软雅黑" panose="020B0503020204020204" pitchFamily="34" charset="-122"/>
                        </a:defRPr>
                      </a:lvl6pPr>
                      <a:lvl7pPr marL="2743200" algn="l" defTabSz="914400" rtl="0" eaLnBrk="1" latinLnBrk="0" hangingPunct="1">
                        <a:defRPr sz="1800" b="1" kern="1200">
                          <a:solidFill>
                            <a:schemeClr val="lt1"/>
                          </a:solidFill>
                          <a:latin typeface="Calibri" panose="020F0502020204030204"/>
                          <a:ea typeface="微软雅黑" panose="020B0503020204020204" pitchFamily="34" charset="-122"/>
                        </a:defRPr>
                      </a:lvl7pPr>
                      <a:lvl8pPr marL="3200400" algn="l" defTabSz="914400" rtl="0" eaLnBrk="1" latinLnBrk="0" hangingPunct="1">
                        <a:defRPr sz="1800" b="1" kern="1200">
                          <a:solidFill>
                            <a:schemeClr val="lt1"/>
                          </a:solidFill>
                          <a:latin typeface="Calibri" panose="020F0502020204030204"/>
                          <a:ea typeface="微软雅黑" panose="020B0503020204020204" pitchFamily="34" charset="-122"/>
                        </a:defRPr>
                      </a:lvl8pPr>
                      <a:lvl9pPr marL="3657600" algn="l" defTabSz="914400" rtl="0" eaLnBrk="1" latinLnBrk="0" hangingPunct="1">
                        <a:defRPr sz="1800" b="1" kern="1200">
                          <a:solidFill>
                            <a:schemeClr val="lt1"/>
                          </a:solidFill>
                          <a:latin typeface="Calibri" panose="020F0502020204030204"/>
                          <a:ea typeface="微软雅黑" panose="020B0503020204020204" pitchFamily="34" charset="-122"/>
                        </a:defRPr>
                      </a:lvl9pPr>
                    </a:lstStyle>
                    <a:p>
                      <a:pPr algn="ctr"/>
                      <a:r>
                        <a:rPr lang="zh-CN" altLang="en-US" sz="1000" b="1" dirty="0">
                          <a:solidFill>
                            <a:schemeClr val="bg1"/>
                          </a:solidFill>
                          <a:latin typeface="微软雅黑" panose="020B0503020204020204" pitchFamily="34" charset="-122"/>
                          <a:ea typeface="微软雅黑" panose="020B0503020204020204" pitchFamily="34" charset="-122"/>
                        </a:rPr>
                        <a:t>项目</a:t>
                      </a:r>
                    </a:p>
                  </a:txBody>
                  <a:tcPr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lvl1pPr marL="0" algn="l" defTabSz="914400" rtl="0" eaLnBrk="1" latinLnBrk="0" hangingPunct="1">
                        <a:defRPr sz="1800" b="1" kern="1200">
                          <a:solidFill>
                            <a:schemeClr val="lt1"/>
                          </a:solidFill>
                          <a:latin typeface="Calibri" panose="020F0502020204030204"/>
                          <a:ea typeface="微软雅黑" panose="020B0503020204020204" pitchFamily="34" charset="-122"/>
                        </a:defRPr>
                      </a:lvl1pPr>
                      <a:lvl2pPr marL="457200" algn="l" defTabSz="914400" rtl="0" eaLnBrk="1" latinLnBrk="0" hangingPunct="1">
                        <a:defRPr sz="1800" b="1" kern="1200">
                          <a:solidFill>
                            <a:schemeClr val="lt1"/>
                          </a:solidFill>
                          <a:latin typeface="Calibri" panose="020F0502020204030204"/>
                          <a:ea typeface="微软雅黑" panose="020B0503020204020204" pitchFamily="34" charset="-122"/>
                        </a:defRPr>
                      </a:lvl2pPr>
                      <a:lvl3pPr marL="914400" algn="l" defTabSz="914400" rtl="0" eaLnBrk="1" latinLnBrk="0" hangingPunct="1">
                        <a:defRPr sz="1800" b="1" kern="1200">
                          <a:solidFill>
                            <a:schemeClr val="lt1"/>
                          </a:solidFill>
                          <a:latin typeface="Calibri" panose="020F0502020204030204"/>
                          <a:ea typeface="微软雅黑" panose="020B0503020204020204" pitchFamily="34" charset="-122"/>
                        </a:defRPr>
                      </a:lvl3pPr>
                      <a:lvl4pPr marL="1371600" algn="l" defTabSz="914400" rtl="0" eaLnBrk="1" latinLnBrk="0" hangingPunct="1">
                        <a:defRPr sz="1800" b="1" kern="1200">
                          <a:solidFill>
                            <a:schemeClr val="lt1"/>
                          </a:solidFill>
                          <a:latin typeface="Calibri" panose="020F0502020204030204"/>
                          <a:ea typeface="微软雅黑" panose="020B0503020204020204" pitchFamily="34" charset="-122"/>
                        </a:defRPr>
                      </a:lvl4pPr>
                      <a:lvl5pPr marL="1828800" algn="l" defTabSz="914400" rtl="0" eaLnBrk="1" latinLnBrk="0" hangingPunct="1">
                        <a:defRPr sz="1800" b="1" kern="1200">
                          <a:solidFill>
                            <a:schemeClr val="lt1"/>
                          </a:solidFill>
                          <a:latin typeface="Calibri" panose="020F0502020204030204"/>
                          <a:ea typeface="微软雅黑" panose="020B0503020204020204" pitchFamily="34" charset="-122"/>
                        </a:defRPr>
                      </a:lvl5pPr>
                      <a:lvl6pPr marL="2286000" algn="l" defTabSz="914400" rtl="0" eaLnBrk="1" latinLnBrk="0" hangingPunct="1">
                        <a:defRPr sz="1800" b="1" kern="1200">
                          <a:solidFill>
                            <a:schemeClr val="lt1"/>
                          </a:solidFill>
                          <a:latin typeface="Calibri" panose="020F0502020204030204"/>
                          <a:ea typeface="微软雅黑" panose="020B0503020204020204" pitchFamily="34" charset="-122"/>
                        </a:defRPr>
                      </a:lvl6pPr>
                      <a:lvl7pPr marL="2743200" algn="l" defTabSz="914400" rtl="0" eaLnBrk="1" latinLnBrk="0" hangingPunct="1">
                        <a:defRPr sz="1800" b="1" kern="1200">
                          <a:solidFill>
                            <a:schemeClr val="lt1"/>
                          </a:solidFill>
                          <a:latin typeface="Calibri" panose="020F0502020204030204"/>
                          <a:ea typeface="微软雅黑" panose="020B0503020204020204" pitchFamily="34" charset="-122"/>
                        </a:defRPr>
                      </a:lvl7pPr>
                      <a:lvl8pPr marL="3200400" algn="l" defTabSz="914400" rtl="0" eaLnBrk="1" latinLnBrk="0" hangingPunct="1">
                        <a:defRPr sz="1800" b="1" kern="1200">
                          <a:solidFill>
                            <a:schemeClr val="lt1"/>
                          </a:solidFill>
                          <a:latin typeface="Calibri" panose="020F0502020204030204"/>
                          <a:ea typeface="微软雅黑" panose="020B0503020204020204" pitchFamily="34" charset="-122"/>
                        </a:defRPr>
                      </a:lvl8pPr>
                      <a:lvl9pPr marL="3657600" algn="l" defTabSz="914400" rtl="0" eaLnBrk="1" latinLnBrk="0" hangingPunct="1">
                        <a:defRPr sz="1800" b="1" kern="1200">
                          <a:solidFill>
                            <a:schemeClr val="lt1"/>
                          </a:solidFill>
                          <a:latin typeface="Calibri" panose="020F0502020204030204"/>
                          <a:ea typeface="微软雅黑" panose="020B0503020204020204" pitchFamily="34" charset="-122"/>
                        </a:defRPr>
                      </a:lvl9p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2018</a:t>
                      </a:r>
                      <a:endParaRPr lang="zh-CN" altLang="en-US" sz="1000" b="1" i="0" u="none" strike="noStrike" dirty="0">
                        <a:solidFill>
                          <a:srgbClr val="FFFFFF"/>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lvl1pPr marL="0" algn="l" defTabSz="914400" rtl="0" eaLnBrk="1" latinLnBrk="0" hangingPunct="1">
                        <a:defRPr sz="1800" b="1" kern="1200">
                          <a:solidFill>
                            <a:schemeClr val="lt1"/>
                          </a:solidFill>
                          <a:latin typeface="Calibri" panose="020F0502020204030204"/>
                          <a:ea typeface="微软雅黑" panose="020B0503020204020204" pitchFamily="34" charset="-122"/>
                        </a:defRPr>
                      </a:lvl1pPr>
                      <a:lvl2pPr marL="457200" algn="l" defTabSz="914400" rtl="0" eaLnBrk="1" latinLnBrk="0" hangingPunct="1">
                        <a:defRPr sz="1800" b="1" kern="1200">
                          <a:solidFill>
                            <a:schemeClr val="lt1"/>
                          </a:solidFill>
                          <a:latin typeface="Calibri" panose="020F0502020204030204"/>
                          <a:ea typeface="微软雅黑" panose="020B0503020204020204" pitchFamily="34" charset="-122"/>
                        </a:defRPr>
                      </a:lvl2pPr>
                      <a:lvl3pPr marL="914400" algn="l" defTabSz="914400" rtl="0" eaLnBrk="1" latinLnBrk="0" hangingPunct="1">
                        <a:defRPr sz="1800" b="1" kern="1200">
                          <a:solidFill>
                            <a:schemeClr val="lt1"/>
                          </a:solidFill>
                          <a:latin typeface="Calibri" panose="020F0502020204030204"/>
                          <a:ea typeface="微软雅黑" panose="020B0503020204020204" pitchFamily="34" charset="-122"/>
                        </a:defRPr>
                      </a:lvl3pPr>
                      <a:lvl4pPr marL="1371600" algn="l" defTabSz="914400" rtl="0" eaLnBrk="1" latinLnBrk="0" hangingPunct="1">
                        <a:defRPr sz="1800" b="1" kern="1200">
                          <a:solidFill>
                            <a:schemeClr val="lt1"/>
                          </a:solidFill>
                          <a:latin typeface="Calibri" panose="020F0502020204030204"/>
                          <a:ea typeface="微软雅黑" panose="020B0503020204020204" pitchFamily="34" charset="-122"/>
                        </a:defRPr>
                      </a:lvl4pPr>
                      <a:lvl5pPr marL="1828800" algn="l" defTabSz="914400" rtl="0" eaLnBrk="1" latinLnBrk="0" hangingPunct="1">
                        <a:defRPr sz="1800" b="1" kern="1200">
                          <a:solidFill>
                            <a:schemeClr val="lt1"/>
                          </a:solidFill>
                          <a:latin typeface="Calibri" panose="020F0502020204030204"/>
                          <a:ea typeface="微软雅黑" panose="020B0503020204020204" pitchFamily="34" charset="-122"/>
                        </a:defRPr>
                      </a:lvl5pPr>
                      <a:lvl6pPr marL="2286000" algn="l" defTabSz="914400" rtl="0" eaLnBrk="1" latinLnBrk="0" hangingPunct="1">
                        <a:defRPr sz="1800" b="1" kern="1200">
                          <a:solidFill>
                            <a:schemeClr val="lt1"/>
                          </a:solidFill>
                          <a:latin typeface="Calibri" panose="020F0502020204030204"/>
                          <a:ea typeface="微软雅黑" panose="020B0503020204020204" pitchFamily="34" charset="-122"/>
                        </a:defRPr>
                      </a:lvl6pPr>
                      <a:lvl7pPr marL="2743200" algn="l" defTabSz="914400" rtl="0" eaLnBrk="1" latinLnBrk="0" hangingPunct="1">
                        <a:defRPr sz="1800" b="1" kern="1200">
                          <a:solidFill>
                            <a:schemeClr val="lt1"/>
                          </a:solidFill>
                          <a:latin typeface="Calibri" panose="020F0502020204030204"/>
                          <a:ea typeface="微软雅黑" panose="020B0503020204020204" pitchFamily="34" charset="-122"/>
                        </a:defRPr>
                      </a:lvl7pPr>
                      <a:lvl8pPr marL="3200400" algn="l" defTabSz="914400" rtl="0" eaLnBrk="1" latinLnBrk="0" hangingPunct="1">
                        <a:defRPr sz="1800" b="1" kern="1200">
                          <a:solidFill>
                            <a:schemeClr val="lt1"/>
                          </a:solidFill>
                          <a:latin typeface="Calibri" panose="020F0502020204030204"/>
                          <a:ea typeface="微软雅黑" panose="020B0503020204020204" pitchFamily="34" charset="-122"/>
                        </a:defRPr>
                      </a:lvl8pPr>
                      <a:lvl9pPr marL="3657600" algn="l" defTabSz="914400" rtl="0" eaLnBrk="1" latinLnBrk="0" hangingPunct="1">
                        <a:defRPr sz="1800" b="1" kern="1200">
                          <a:solidFill>
                            <a:schemeClr val="lt1"/>
                          </a:solidFill>
                          <a:latin typeface="Calibri" panose="020F0502020204030204"/>
                          <a:ea typeface="微软雅黑" panose="020B0503020204020204" pitchFamily="34" charset="-122"/>
                        </a:defRPr>
                      </a:lvl9p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2019</a:t>
                      </a:r>
                      <a:endParaRPr lang="zh-CN" altLang="en-US" sz="1000" b="1" i="0" u="none" strike="noStrike" dirty="0">
                        <a:solidFill>
                          <a:srgbClr val="FFFFFF"/>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lvl1pPr marL="0" algn="l" defTabSz="914400" rtl="0" eaLnBrk="1" latinLnBrk="0" hangingPunct="1">
                        <a:defRPr sz="1800" b="1" kern="1200">
                          <a:solidFill>
                            <a:schemeClr val="lt1"/>
                          </a:solidFill>
                          <a:latin typeface="Calibri" panose="020F0502020204030204"/>
                          <a:ea typeface="微软雅黑" panose="020B0503020204020204" pitchFamily="34" charset="-122"/>
                        </a:defRPr>
                      </a:lvl1pPr>
                      <a:lvl2pPr marL="457200" algn="l" defTabSz="914400" rtl="0" eaLnBrk="1" latinLnBrk="0" hangingPunct="1">
                        <a:defRPr sz="1800" b="1" kern="1200">
                          <a:solidFill>
                            <a:schemeClr val="lt1"/>
                          </a:solidFill>
                          <a:latin typeface="Calibri" panose="020F0502020204030204"/>
                          <a:ea typeface="微软雅黑" panose="020B0503020204020204" pitchFamily="34" charset="-122"/>
                        </a:defRPr>
                      </a:lvl2pPr>
                      <a:lvl3pPr marL="914400" algn="l" defTabSz="914400" rtl="0" eaLnBrk="1" latinLnBrk="0" hangingPunct="1">
                        <a:defRPr sz="1800" b="1" kern="1200">
                          <a:solidFill>
                            <a:schemeClr val="lt1"/>
                          </a:solidFill>
                          <a:latin typeface="Calibri" panose="020F0502020204030204"/>
                          <a:ea typeface="微软雅黑" panose="020B0503020204020204" pitchFamily="34" charset="-122"/>
                        </a:defRPr>
                      </a:lvl3pPr>
                      <a:lvl4pPr marL="1371600" algn="l" defTabSz="914400" rtl="0" eaLnBrk="1" latinLnBrk="0" hangingPunct="1">
                        <a:defRPr sz="1800" b="1" kern="1200">
                          <a:solidFill>
                            <a:schemeClr val="lt1"/>
                          </a:solidFill>
                          <a:latin typeface="Calibri" panose="020F0502020204030204"/>
                          <a:ea typeface="微软雅黑" panose="020B0503020204020204" pitchFamily="34" charset="-122"/>
                        </a:defRPr>
                      </a:lvl4pPr>
                      <a:lvl5pPr marL="1828800" algn="l" defTabSz="914400" rtl="0" eaLnBrk="1" latinLnBrk="0" hangingPunct="1">
                        <a:defRPr sz="1800" b="1" kern="1200">
                          <a:solidFill>
                            <a:schemeClr val="lt1"/>
                          </a:solidFill>
                          <a:latin typeface="Calibri" panose="020F0502020204030204"/>
                          <a:ea typeface="微软雅黑" panose="020B0503020204020204" pitchFamily="34" charset="-122"/>
                        </a:defRPr>
                      </a:lvl5pPr>
                      <a:lvl6pPr marL="2286000" algn="l" defTabSz="914400" rtl="0" eaLnBrk="1" latinLnBrk="0" hangingPunct="1">
                        <a:defRPr sz="1800" b="1" kern="1200">
                          <a:solidFill>
                            <a:schemeClr val="lt1"/>
                          </a:solidFill>
                          <a:latin typeface="Calibri" panose="020F0502020204030204"/>
                          <a:ea typeface="微软雅黑" panose="020B0503020204020204" pitchFamily="34" charset="-122"/>
                        </a:defRPr>
                      </a:lvl6pPr>
                      <a:lvl7pPr marL="2743200" algn="l" defTabSz="914400" rtl="0" eaLnBrk="1" latinLnBrk="0" hangingPunct="1">
                        <a:defRPr sz="1800" b="1" kern="1200">
                          <a:solidFill>
                            <a:schemeClr val="lt1"/>
                          </a:solidFill>
                          <a:latin typeface="Calibri" panose="020F0502020204030204"/>
                          <a:ea typeface="微软雅黑" panose="020B0503020204020204" pitchFamily="34" charset="-122"/>
                        </a:defRPr>
                      </a:lvl7pPr>
                      <a:lvl8pPr marL="3200400" algn="l" defTabSz="914400" rtl="0" eaLnBrk="1" latinLnBrk="0" hangingPunct="1">
                        <a:defRPr sz="1800" b="1" kern="1200">
                          <a:solidFill>
                            <a:schemeClr val="lt1"/>
                          </a:solidFill>
                          <a:latin typeface="Calibri" panose="020F0502020204030204"/>
                          <a:ea typeface="微软雅黑" panose="020B0503020204020204" pitchFamily="34" charset="-122"/>
                        </a:defRPr>
                      </a:lvl8pPr>
                      <a:lvl9pPr marL="3657600" algn="l" defTabSz="914400" rtl="0" eaLnBrk="1" latinLnBrk="0" hangingPunct="1">
                        <a:defRPr sz="1800" b="1" kern="1200">
                          <a:solidFill>
                            <a:schemeClr val="lt1"/>
                          </a:solidFill>
                          <a:latin typeface="Calibri" panose="020F0502020204030204"/>
                          <a:ea typeface="微软雅黑" panose="020B0503020204020204" pitchFamily="34" charset="-122"/>
                        </a:defRPr>
                      </a:lvl9p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2020</a:t>
                      </a:r>
                      <a:endParaRPr lang="zh-CN" altLang="en-US" sz="1000" b="1" i="0" u="none" strike="noStrike" dirty="0">
                        <a:solidFill>
                          <a:srgbClr val="FFFFFF"/>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lvl1pPr marL="0" algn="l" defTabSz="914400" rtl="0" eaLnBrk="1" latinLnBrk="0" hangingPunct="1">
                        <a:defRPr sz="1800" b="1" kern="1200">
                          <a:solidFill>
                            <a:schemeClr val="lt1"/>
                          </a:solidFill>
                          <a:latin typeface="Calibri" panose="020F0502020204030204"/>
                          <a:ea typeface="微软雅黑" panose="020B0503020204020204" pitchFamily="34" charset="-122"/>
                        </a:defRPr>
                      </a:lvl1pPr>
                      <a:lvl2pPr marL="457200" algn="l" defTabSz="914400" rtl="0" eaLnBrk="1" latinLnBrk="0" hangingPunct="1">
                        <a:defRPr sz="1800" b="1" kern="1200">
                          <a:solidFill>
                            <a:schemeClr val="lt1"/>
                          </a:solidFill>
                          <a:latin typeface="Calibri" panose="020F0502020204030204"/>
                          <a:ea typeface="微软雅黑" panose="020B0503020204020204" pitchFamily="34" charset="-122"/>
                        </a:defRPr>
                      </a:lvl2pPr>
                      <a:lvl3pPr marL="914400" algn="l" defTabSz="914400" rtl="0" eaLnBrk="1" latinLnBrk="0" hangingPunct="1">
                        <a:defRPr sz="1800" b="1" kern="1200">
                          <a:solidFill>
                            <a:schemeClr val="lt1"/>
                          </a:solidFill>
                          <a:latin typeface="Calibri" panose="020F0502020204030204"/>
                          <a:ea typeface="微软雅黑" panose="020B0503020204020204" pitchFamily="34" charset="-122"/>
                        </a:defRPr>
                      </a:lvl3pPr>
                      <a:lvl4pPr marL="1371600" algn="l" defTabSz="914400" rtl="0" eaLnBrk="1" latinLnBrk="0" hangingPunct="1">
                        <a:defRPr sz="1800" b="1" kern="1200">
                          <a:solidFill>
                            <a:schemeClr val="lt1"/>
                          </a:solidFill>
                          <a:latin typeface="Calibri" panose="020F0502020204030204"/>
                          <a:ea typeface="微软雅黑" panose="020B0503020204020204" pitchFamily="34" charset="-122"/>
                        </a:defRPr>
                      </a:lvl4pPr>
                      <a:lvl5pPr marL="1828800" algn="l" defTabSz="914400" rtl="0" eaLnBrk="1" latinLnBrk="0" hangingPunct="1">
                        <a:defRPr sz="1800" b="1" kern="1200">
                          <a:solidFill>
                            <a:schemeClr val="lt1"/>
                          </a:solidFill>
                          <a:latin typeface="Calibri" panose="020F0502020204030204"/>
                          <a:ea typeface="微软雅黑" panose="020B0503020204020204" pitchFamily="34" charset="-122"/>
                        </a:defRPr>
                      </a:lvl5pPr>
                      <a:lvl6pPr marL="2286000" algn="l" defTabSz="914400" rtl="0" eaLnBrk="1" latinLnBrk="0" hangingPunct="1">
                        <a:defRPr sz="1800" b="1" kern="1200">
                          <a:solidFill>
                            <a:schemeClr val="lt1"/>
                          </a:solidFill>
                          <a:latin typeface="Calibri" panose="020F0502020204030204"/>
                          <a:ea typeface="微软雅黑" panose="020B0503020204020204" pitchFamily="34" charset="-122"/>
                        </a:defRPr>
                      </a:lvl6pPr>
                      <a:lvl7pPr marL="2743200" algn="l" defTabSz="914400" rtl="0" eaLnBrk="1" latinLnBrk="0" hangingPunct="1">
                        <a:defRPr sz="1800" b="1" kern="1200">
                          <a:solidFill>
                            <a:schemeClr val="lt1"/>
                          </a:solidFill>
                          <a:latin typeface="Calibri" panose="020F0502020204030204"/>
                          <a:ea typeface="微软雅黑" panose="020B0503020204020204" pitchFamily="34" charset="-122"/>
                        </a:defRPr>
                      </a:lvl7pPr>
                      <a:lvl8pPr marL="3200400" algn="l" defTabSz="914400" rtl="0" eaLnBrk="1" latinLnBrk="0" hangingPunct="1">
                        <a:defRPr sz="1800" b="1" kern="1200">
                          <a:solidFill>
                            <a:schemeClr val="lt1"/>
                          </a:solidFill>
                          <a:latin typeface="Calibri" panose="020F0502020204030204"/>
                          <a:ea typeface="微软雅黑" panose="020B0503020204020204" pitchFamily="34" charset="-122"/>
                        </a:defRPr>
                      </a:lvl8pPr>
                      <a:lvl9pPr marL="3657600" algn="l" defTabSz="914400" rtl="0" eaLnBrk="1" latinLnBrk="0" hangingPunct="1">
                        <a:defRPr sz="1800" b="1" kern="1200">
                          <a:solidFill>
                            <a:schemeClr val="lt1"/>
                          </a:solidFill>
                          <a:latin typeface="Calibri" panose="020F0502020204030204"/>
                          <a:ea typeface="微软雅黑" panose="020B0503020204020204" pitchFamily="34" charset="-122"/>
                        </a:defRPr>
                      </a:lvl9p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2021</a:t>
                      </a: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2022</a:t>
                      </a: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p>
                      <a:pPr algn="ctr" rtl="0" fontAlgn="ctr"/>
                      <a:r>
                        <a:rPr lang="en-US" altLang="zh-CN" sz="1000" b="1" i="0" u="none" strike="noStrike">
                          <a:solidFill>
                            <a:srgbClr val="FFFFFF"/>
                          </a:solidFill>
                          <a:effectLst/>
                          <a:latin typeface="微软雅黑" panose="020B0503020204020204" pitchFamily="34" charset="-122"/>
                          <a:ea typeface="微软雅黑" panose="020B0503020204020204" pitchFamily="34" charset="-122"/>
                        </a:rPr>
                        <a:t>2023.1-8</a:t>
                      </a: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extLst>
                  <a:ext uri="{0D108BD9-81ED-4DB2-BD59-A6C34878D82A}">
                    <a16:rowId xmlns:a16="http://schemas.microsoft.com/office/drawing/2014/main" val="10000"/>
                  </a:ext>
                </a:extLst>
              </a:tr>
              <a:tr h="461662">
                <a:tc>
                  <a:txBody>
                    <a:bodyPr/>
                    <a:lstStyle>
                      <a:lvl1pPr marL="0" algn="l" defTabSz="914400" rtl="0" eaLnBrk="1" latinLnBrk="0" hangingPunct="1">
                        <a:defRPr sz="1800" kern="1200">
                          <a:solidFill>
                            <a:schemeClr val="dk1"/>
                          </a:solidFill>
                          <a:latin typeface="Calibri" panose="020F0502020204030204"/>
                          <a:ea typeface="微软雅黑" panose="020B0503020204020204" pitchFamily="34" charset="-122"/>
                        </a:defRPr>
                      </a:lvl1pPr>
                      <a:lvl2pPr marL="457200" algn="l" defTabSz="914400" rtl="0" eaLnBrk="1" latinLnBrk="0" hangingPunct="1">
                        <a:defRPr sz="1800" kern="1200">
                          <a:solidFill>
                            <a:schemeClr val="dk1"/>
                          </a:solidFill>
                          <a:latin typeface="Calibri" panose="020F0502020204030204"/>
                          <a:ea typeface="微软雅黑" panose="020B0503020204020204" pitchFamily="34" charset="-122"/>
                        </a:defRPr>
                      </a:lvl2pPr>
                      <a:lvl3pPr marL="914400" algn="l" defTabSz="914400" rtl="0" eaLnBrk="1" latinLnBrk="0" hangingPunct="1">
                        <a:defRPr sz="1800" kern="1200">
                          <a:solidFill>
                            <a:schemeClr val="dk1"/>
                          </a:solidFill>
                          <a:latin typeface="Calibri" panose="020F0502020204030204"/>
                          <a:ea typeface="微软雅黑" panose="020B0503020204020204" pitchFamily="34" charset="-122"/>
                        </a:defRPr>
                      </a:lvl3pPr>
                      <a:lvl4pPr marL="1371600" algn="l" defTabSz="914400" rtl="0" eaLnBrk="1" latinLnBrk="0" hangingPunct="1">
                        <a:defRPr sz="1800" kern="1200">
                          <a:solidFill>
                            <a:schemeClr val="dk1"/>
                          </a:solidFill>
                          <a:latin typeface="Calibri" panose="020F0502020204030204"/>
                          <a:ea typeface="微软雅黑" panose="020B0503020204020204" pitchFamily="34" charset="-122"/>
                        </a:defRPr>
                      </a:lvl4pPr>
                      <a:lvl5pPr marL="1828800" algn="l" defTabSz="914400" rtl="0" eaLnBrk="1" latinLnBrk="0" hangingPunct="1">
                        <a:defRPr sz="1800" kern="1200">
                          <a:solidFill>
                            <a:schemeClr val="dk1"/>
                          </a:solidFill>
                          <a:latin typeface="Calibri" panose="020F0502020204030204"/>
                          <a:ea typeface="微软雅黑" panose="020B0503020204020204" pitchFamily="34" charset="-122"/>
                        </a:defRPr>
                      </a:lvl5pPr>
                      <a:lvl6pPr marL="2286000" algn="l" defTabSz="914400" rtl="0" eaLnBrk="1" latinLnBrk="0" hangingPunct="1">
                        <a:defRPr sz="1800" kern="1200">
                          <a:solidFill>
                            <a:schemeClr val="dk1"/>
                          </a:solidFill>
                          <a:latin typeface="Calibri" panose="020F0502020204030204"/>
                          <a:ea typeface="微软雅黑" panose="020B0503020204020204" pitchFamily="34" charset="-122"/>
                        </a:defRPr>
                      </a:lvl6pPr>
                      <a:lvl7pPr marL="2743200" algn="l" defTabSz="914400" rtl="0" eaLnBrk="1" latinLnBrk="0" hangingPunct="1">
                        <a:defRPr sz="1800" kern="1200">
                          <a:solidFill>
                            <a:schemeClr val="dk1"/>
                          </a:solidFill>
                          <a:latin typeface="Calibri" panose="020F0502020204030204"/>
                          <a:ea typeface="微软雅黑" panose="020B0503020204020204" pitchFamily="34" charset="-122"/>
                        </a:defRPr>
                      </a:lvl7pPr>
                      <a:lvl8pPr marL="3200400" algn="l" defTabSz="914400" rtl="0" eaLnBrk="1" latinLnBrk="0" hangingPunct="1">
                        <a:defRPr sz="1800" kern="1200">
                          <a:solidFill>
                            <a:schemeClr val="dk1"/>
                          </a:solidFill>
                          <a:latin typeface="Calibri" panose="020F0502020204030204"/>
                          <a:ea typeface="微软雅黑" panose="020B0503020204020204" pitchFamily="34" charset="-122"/>
                        </a:defRPr>
                      </a:lvl8pPr>
                      <a:lvl9pPr marL="3657600" algn="l" defTabSz="914400" rtl="0" eaLnBrk="1" latinLnBrk="0" hangingPunct="1">
                        <a:defRPr sz="1800" kern="1200">
                          <a:solidFill>
                            <a:schemeClr val="dk1"/>
                          </a:solidFill>
                          <a:latin typeface="Calibri" panose="020F0502020204030204"/>
                          <a:ea typeface="微软雅黑" panose="020B0503020204020204" pitchFamily="34" charset="-122"/>
                        </a:defRPr>
                      </a:lvl9pPr>
                    </a:lstStyle>
                    <a:p>
                      <a:pPr algn="ctr"/>
                      <a:r>
                        <a:rPr lang="zh-CN" altLang="en-US" sz="1050" b="0" dirty="0">
                          <a:solidFill>
                            <a:schemeClr val="tx1"/>
                          </a:solidFill>
                          <a:latin typeface="微软雅黑" panose="020B0503020204020204" pitchFamily="34" charset="-122"/>
                          <a:ea typeface="微软雅黑" panose="020B0503020204020204" pitchFamily="34" charset="-122"/>
                        </a:rPr>
                        <a:t>中国汽车</a:t>
                      </a:r>
                      <a:endParaRPr lang="en-US" altLang="zh-CN" sz="1050" b="0" dirty="0">
                        <a:solidFill>
                          <a:schemeClr val="tx1"/>
                        </a:solidFill>
                        <a:latin typeface="微软雅黑" panose="020B0503020204020204" pitchFamily="34" charset="-122"/>
                        <a:ea typeface="微软雅黑" panose="020B0503020204020204" pitchFamily="34" charset="-122"/>
                      </a:endParaRPr>
                    </a:p>
                    <a:p>
                      <a:pPr algn="ctr"/>
                      <a:r>
                        <a:rPr lang="zh-CN" altLang="en-US" sz="1050" b="0" dirty="0">
                          <a:solidFill>
                            <a:schemeClr val="tx1"/>
                          </a:solidFill>
                          <a:latin typeface="微软雅黑" panose="020B0503020204020204" pitchFamily="34" charset="-122"/>
                          <a:ea typeface="微软雅黑" panose="020B0503020204020204" pitchFamily="34" charset="-122"/>
                        </a:rPr>
                        <a:t>产量</a:t>
                      </a:r>
                    </a:p>
                  </a:txBody>
                  <a:tcPr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ea typeface="微软雅黑" panose="020B0503020204020204" pitchFamily="34" charset="-122"/>
                        </a:defRPr>
                      </a:lvl1pPr>
                      <a:lvl2pPr marL="457200" algn="l" defTabSz="914400" rtl="0" eaLnBrk="1" latinLnBrk="0" hangingPunct="1">
                        <a:defRPr sz="1800" kern="1200">
                          <a:solidFill>
                            <a:schemeClr val="dk1"/>
                          </a:solidFill>
                          <a:latin typeface="Calibri" panose="020F0502020204030204"/>
                          <a:ea typeface="微软雅黑" panose="020B0503020204020204" pitchFamily="34" charset="-122"/>
                        </a:defRPr>
                      </a:lvl2pPr>
                      <a:lvl3pPr marL="914400" algn="l" defTabSz="914400" rtl="0" eaLnBrk="1" latinLnBrk="0" hangingPunct="1">
                        <a:defRPr sz="1800" kern="1200">
                          <a:solidFill>
                            <a:schemeClr val="dk1"/>
                          </a:solidFill>
                          <a:latin typeface="Calibri" panose="020F0502020204030204"/>
                          <a:ea typeface="微软雅黑" panose="020B0503020204020204" pitchFamily="34" charset="-122"/>
                        </a:defRPr>
                      </a:lvl3pPr>
                      <a:lvl4pPr marL="1371600" algn="l" defTabSz="914400" rtl="0" eaLnBrk="1" latinLnBrk="0" hangingPunct="1">
                        <a:defRPr sz="1800" kern="1200">
                          <a:solidFill>
                            <a:schemeClr val="dk1"/>
                          </a:solidFill>
                          <a:latin typeface="Calibri" panose="020F0502020204030204"/>
                          <a:ea typeface="微软雅黑" panose="020B0503020204020204" pitchFamily="34" charset="-122"/>
                        </a:defRPr>
                      </a:lvl4pPr>
                      <a:lvl5pPr marL="1828800" algn="l" defTabSz="914400" rtl="0" eaLnBrk="1" latinLnBrk="0" hangingPunct="1">
                        <a:defRPr sz="1800" kern="1200">
                          <a:solidFill>
                            <a:schemeClr val="dk1"/>
                          </a:solidFill>
                          <a:latin typeface="Calibri" panose="020F0502020204030204"/>
                          <a:ea typeface="微软雅黑" panose="020B0503020204020204" pitchFamily="34" charset="-122"/>
                        </a:defRPr>
                      </a:lvl5pPr>
                      <a:lvl6pPr marL="2286000" algn="l" defTabSz="914400" rtl="0" eaLnBrk="1" latinLnBrk="0" hangingPunct="1">
                        <a:defRPr sz="1800" kern="1200">
                          <a:solidFill>
                            <a:schemeClr val="dk1"/>
                          </a:solidFill>
                          <a:latin typeface="Calibri" panose="020F0502020204030204"/>
                          <a:ea typeface="微软雅黑" panose="020B0503020204020204" pitchFamily="34" charset="-122"/>
                        </a:defRPr>
                      </a:lvl6pPr>
                      <a:lvl7pPr marL="2743200" algn="l" defTabSz="914400" rtl="0" eaLnBrk="1" latinLnBrk="0" hangingPunct="1">
                        <a:defRPr sz="1800" kern="1200">
                          <a:solidFill>
                            <a:schemeClr val="dk1"/>
                          </a:solidFill>
                          <a:latin typeface="Calibri" panose="020F0502020204030204"/>
                          <a:ea typeface="微软雅黑" panose="020B0503020204020204" pitchFamily="34" charset="-122"/>
                        </a:defRPr>
                      </a:lvl7pPr>
                      <a:lvl8pPr marL="3200400" algn="l" defTabSz="914400" rtl="0" eaLnBrk="1" latinLnBrk="0" hangingPunct="1">
                        <a:defRPr sz="1800" kern="1200">
                          <a:solidFill>
                            <a:schemeClr val="dk1"/>
                          </a:solidFill>
                          <a:latin typeface="Calibri" panose="020F0502020204030204"/>
                          <a:ea typeface="微软雅黑" panose="020B0503020204020204" pitchFamily="34" charset="-122"/>
                        </a:defRPr>
                      </a:lvl8pPr>
                      <a:lvl9pPr marL="3657600" algn="l" defTabSz="914400" rtl="0" eaLnBrk="1" latinLnBrk="0" hangingPunct="1">
                        <a:defRPr sz="1800" kern="1200">
                          <a:solidFill>
                            <a:schemeClr val="dk1"/>
                          </a:solidFill>
                          <a:latin typeface="Calibri" panose="020F0502020204030204"/>
                          <a:ea typeface="微软雅黑" panose="020B0503020204020204" pitchFamily="34" charset="-122"/>
                        </a:defRPr>
                      </a:lvl9pPr>
                    </a:lstStyle>
                    <a:p>
                      <a:pPr algn="ctr" fontAlgn="ct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2796.8</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ea typeface="微软雅黑" panose="020B0503020204020204" pitchFamily="34" charset="-122"/>
                        </a:defRPr>
                      </a:lvl1pPr>
                      <a:lvl2pPr marL="457200" algn="l" defTabSz="914400" rtl="0" eaLnBrk="1" latinLnBrk="0" hangingPunct="1">
                        <a:defRPr sz="1800" kern="1200">
                          <a:solidFill>
                            <a:schemeClr val="dk1"/>
                          </a:solidFill>
                          <a:latin typeface="Calibri" panose="020F0502020204030204"/>
                          <a:ea typeface="微软雅黑" panose="020B0503020204020204" pitchFamily="34" charset="-122"/>
                        </a:defRPr>
                      </a:lvl2pPr>
                      <a:lvl3pPr marL="914400" algn="l" defTabSz="914400" rtl="0" eaLnBrk="1" latinLnBrk="0" hangingPunct="1">
                        <a:defRPr sz="1800" kern="1200">
                          <a:solidFill>
                            <a:schemeClr val="dk1"/>
                          </a:solidFill>
                          <a:latin typeface="Calibri" panose="020F0502020204030204"/>
                          <a:ea typeface="微软雅黑" panose="020B0503020204020204" pitchFamily="34" charset="-122"/>
                        </a:defRPr>
                      </a:lvl3pPr>
                      <a:lvl4pPr marL="1371600" algn="l" defTabSz="914400" rtl="0" eaLnBrk="1" latinLnBrk="0" hangingPunct="1">
                        <a:defRPr sz="1800" kern="1200">
                          <a:solidFill>
                            <a:schemeClr val="dk1"/>
                          </a:solidFill>
                          <a:latin typeface="Calibri" panose="020F0502020204030204"/>
                          <a:ea typeface="微软雅黑" panose="020B0503020204020204" pitchFamily="34" charset="-122"/>
                        </a:defRPr>
                      </a:lvl4pPr>
                      <a:lvl5pPr marL="1828800" algn="l" defTabSz="914400" rtl="0" eaLnBrk="1" latinLnBrk="0" hangingPunct="1">
                        <a:defRPr sz="1800" kern="1200">
                          <a:solidFill>
                            <a:schemeClr val="dk1"/>
                          </a:solidFill>
                          <a:latin typeface="Calibri" panose="020F0502020204030204"/>
                          <a:ea typeface="微软雅黑" panose="020B0503020204020204" pitchFamily="34" charset="-122"/>
                        </a:defRPr>
                      </a:lvl5pPr>
                      <a:lvl6pPr marL="2286000" algn="l" defTabSz="914400" rtl="0" eaLnBrk="1" latinLnBrk="0" hangingPunct="1">
                        <a:defRPr sz="1800" kern="1200">
                          <a:solidFill>
                            <a:schemeClr val="dk1"/>
                          </a:solidFill>
                          <a:latin typeface="Calibri" panose="020F0502020204030204"/>
                          <a:ea typeface="微软雅黑" panose="020B0503020204020204" pitchFamily="34" charset="-122"/>
                        </a:defRPr>
                      </a:lvl6pPr>
                      <a:lvl7pPr marL="2743200" algn="l" defTabSz="914400" rtl="0" eaLnBrk="1" latinLnBrk="0" hangingPunct="1">
                        <a:defRPr sz="1800" kern="1200">
                          <a:solidFill>
                            <a:schemeClr val="dk1"/>
                          </a:solidFill>
                          <a:latin typeface="Calibri" panose="020F0502020204030204"/>
                          <a:ea typeface="微软雅黑" panose="020B0503020204020204" pitchFamily="34" charset="-122"/>
                        </a:defRPr>
                      </a:lvl7pPr>
                      <a:lvl8pPr marL="3200400" algn="l" defTabSz="914400" rtl="0" eaLnBrk="1" latinLnBrk="0" hangingPunct="1">
                        <a:defRPr sz="1800" kern="1200">
                          <a:solidFill>
                            <a:schemeClr val="dk1"/>
                          </a:solidFill>
                          <a:latin typeface="Calibri" panose="020F0502020204030204"/>
                          <a:ea typeface="微软雅黑" panose="020B0503020204020204" pitchFamily="34" charset="-122"/>
                        </a:defRPr>
                      </a:lvl8pPr>
                      <a:lvl9pPr marL="3657600" algn="l" defTabSz="914400" rtl="0" eaLnBrk="1" latinLnBrk="0" hangingPunct="1">
                        <a:defRPr sz="1800" kern="1200">
                          <a:solidFill>
                            <a:schemeClr val="dk1"/>
                          </a:solidFill>
                          <a:latin typeface="Calibri" panose="020F0502020204030204"/>
                          <a:ea typeface="微软雅黑" panose="020B0503020204020204" pitchFamily="34" charset="-122"/>
                        </a:defRPr>
                      </a:lvl9pPr>
                    </a:lstStyle>
                    <a:p>
                      <a:pPr algn="ctr" fontAlgn="ct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2552.8</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ea typeface="微软雅黑" panose="020B0503020204020204" pitchFamily="34" charset="-122"/>
                        </a:defRPr>
                      </a:lvl1pPr>
                      <a:lvl2pPr marL="457200" algn="l" defTabSz="914400" rtl="0" eaLnBrk="1" latinLnBrk="0" hangingPunct="1">
                        <a:defRPr sz="1800" kern="1200">
                          <a:solidFill>
                            <a:schemeClr val="dk1"/>
                          </a:solidFill>
                          <a:latin typeface="Calibri" panose="020F0502020204030204"/>
                          <a:ea typeface="微软雅黑" panose="020B0503020204020204" pitchFamily="34" charset="-122"/>
                        </a:defRPr>
                      </a:lvl2pPr>
                      <a:lvl3pPr marL="914400" algn="l" defTabSz="914400" rtl="0" eaLnBrk="1" latinLnBrk="0" hangingPunct="1">
                        <a:defRPr sz="1800" kern="1200">
                          <a:solidFill>
                            <a:schemeClr val="dk1"/>
                          </a:solidFill>
                          <a:latin typeface="Calibri" panose="020F0502020204030204"/>
                          <a:ea typeface="微软雅黑" panose="020B0503020204020204" pitchFamily="34" charset="-122"/>
                        </a:defRPr>
                      </a:lvl3pPr>
                      <a:lvl4pPr marL="1371600" algn="l" defTabSz="914400" rtl="0" eaLnBrk="1" latinLnBrk="0" hangingPunct="1">
                        <a:defRPr sz="1800" kern="1200">
                          <a:solidFill>
                            <a:schemeClr val="dk1"/>
                          </a:solidFill>
                          <a:latin typeface="Calibri" panose="020F0502020204030204"/>
                          <a:ea typeface="微软雅黑" panose="020B0503020204020204" pitchFamily="34" charset="-122"/>
                        </a:defRPr>
                      </a:lvl4pPr>
                      <a:lvl5pPr marL="1828800" algn="l" defTabSz="914400" rtl="0" eaLnBrk="1" latinLnBrk="0" hangingPunct="1">
                        <a:defRPr sz="1800" kern="1200">
                          <a:solidFill>
                            <a:schemeClr val="dk1"/>
                          </a:solidFill>
                          <a:latin typeface="Calibri" panose="020F0502020204030204"/>
                          <a:ea typeface="微软雅黑" panose="020B0503020204020204" pitchFamily="34" charset="-122"/>
                        </a:defRPr>
                      </a:lvl5pPr>
                      <a:lvl6pPr marL="2286000" algn="l" defTabSz="914400" rtl="0" eaLnBrk="1" latinLnBrk="0" hangingPunct="1">
                        <a:defRPr sz="1800" kern="1200">
                          <a:solidFill>
                            <a:schemeClr val="dk1"/>
                          </a:solidFill>
                          <a:latin typeface="Calibri" panose="020F0502020204030204"/>
                          <a:ea typeface="微软雅黑" panose="020B0503020204020204" pitchFamily="34" charset="-122"/>
                        </a:defRPr>
                      </a:lvl6pPr>
                      <a:lvl7pPr marL="2743200" algn="l" defTabSz="914400" rtl="0" eaLnBrk="1" latinLnBrk="0" hangingPunct="1">
                        <a:defRPr sz="1800" kern="1200">
                          <a:solidFill>
                            <a:schemeClr val="dk1"/>
                          </a:solidFill>
                          <a:latin typeface="Calibri" panose="020F0502020204030204"/>
                          <a:ea typeface="微软雅黑" panose="020B0503020204020204" pitchFamily="34" charset="-122"/>
                        </a:defRPr>
                      </a:lvl7pPr>
                      <a:lvl8pPr marL="3200400" algn="l" defTabSz="914400" rtl="0" eaLnBrk="1" latinLnBrk="0" hangingPunct="1">
                        <a:defRPr sz="1800" kern="1200">
                          <a:solidFill>
                            <a:schemeClr val="dk1"/>
                          </a:solidFill>
                          <a:latin typeface="Calibri" panose="020F0502020204030204"/>
                          <a:ea typeface="微软雅黑" panose="020B0503020204020204" pitchFamily="34" charset="-122"/>
                        </a:defRPr>
                      </a:lvl8pPr>
                      <a:lvl9pPr marL="3657600" algn="l" defTabSz="914400" rtl="0" eaLnBrk="1" latinLnBrk="0" hangingPunct="1">
                        <a:defRPr sz="1800" kern="1200">
                          <a:solidFill>
                            <a:schemeClr val="dk1"/>
                          </a:solidFill>
                          <a:latin typeface="Calibri" panose="020F0502020204030204"/>
                          <a:ea typeface="微软雅黑" panose="020B0503020204020204" pitchFamily="34" charset="-122"/>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2462.5</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ea typeface="微软雅黑" panose="020B0503020204020204" pitchFamily="34" charset="-122"/>
                        </a:defRPr>
                      </a:lvl1pPr>
                      <a:lvl2pPr marL="457200" algn="l" defTabSz="914400" rtl="0" eaLnBrk="1" latinLnBrk="0" hangingPunct="1">
                        <a:defRPr sz="1800" kern="1200">
                          <a:solidFill>
                            <a:schemeClr val="dk1"/>
                          </a:solidFill>
                          <a:latin typeface="Calibri" panose="020F0502020204030204"/>
                          <a:ea typeface="微软雅黑" panose="020B0503020204020204" pitchFamily="34" charset="-122"/>
                        </a:defRPr>
                      </a:lvl2pPr>
                      <a:lvl3pPr marL="914400" algn="l" defTabSz="914400" rtl="0" eaLnBrk="1" latinLnBrk="0" hangingPunct="1">
                        <a:defRPr sz="1800" kern="1200">
                          <a:solidFill>
                            <a:schemeClr val="dk1"/>
                          </a:solidFill>
                          <a:latin typeface="Calibri" panose="020F0502020204030204"/>
                          <a:ea typeface="微软雅黑" panose="020B0503020204020204" pitchFamily="34" charset="-122"/>
                        </a:defRPr>
                      </a:lvl3pPr>
                      <a:lvl4pPr marL="1371600" algn="l" defTabSz="914400" rtl="0" eaLnBrk="1" latinLnBrk="0" hangingPunct="1">
                        <a:defRPr sz="1800" kern="1200">
                          <a:solidFill>
                            <a:schemeClr val="dk1"/>
                          </a:solidFill>
                          <a:latin typeface="Calibri" panose="020F0502020204030204"/>
                          <a:ea typeface="微软雅黑" panose="020B0503020204020204" pitchFamily="34" charset="-122"/>
                        </a:defRPr>
                      </a:lvl4pPr>
                      <a:lvl5pPr marL="1828800" algn="l" defTabSz="914400" rtl="0" eaLnBrk="1" latinLnBrk="0" hangingPunct="1">
                        <a:defRPr sz="1800" kern="1200">
                          <a:solidFill>
                            <a:schemeClr val="dk1"/>
                          </a:solidFill>
                          <a:latin typeface="Calibri" panose="020F0502020204030204"/>
                          <a:ea typeface="微软雅黑" panose="020B0503020204020204" pitchFamily="34" charset="-122"/>
                        </a:defRPr>
                      </a:lvl5pPr>
                      <a:lvl6pPr marL="2286000" algn="l" defTabSz="914400" rtl="0" eaLnBrk="1" latinLnBrk="0" hangingPunct="1">
                        <a:defRPr sz="1800" kern="1200">
                          <a:solidFill>
                            <a:schemeClr val="dk1"/>
                          </a:solidFill>
                          <a:latin typeface="Calibri" panose="020F0502020204030204"/>
                          <a:ea typeface="微软雅黑" panose="020B0503020204020204" pitchFamily="34" charset="-122"/>
                        </a:defRPr>
                      </a:lvl6pPr>
                      <a:lvl7pPr marL="2743200" algn="l" defTabSz="914400" rtl="0" eaLnBrk="1" latinLnBrk="0" hangingPunct="1">
                        <a:defRPr sz="1800" kern="1200">
                          <a:solidFill>
                            <a:schemeClr val="dk1"/>
                          </a:solidFill>
                          <a:latin typeface="Calibri" panose="020F0502020204030204"/>
                          <a:ea typeface="微软雅黑" panose="020B0503020204020204" pitchFamily="34" charset="-122"/>
                        </a:defRPr>
                      </a:lvl7pPr>
                      <a:lvl8pPr marL="3200400" algn="l" defTabSz="914400" rtl="0" eaLnBrk="1" latinLnBrk="0" hangingPunct="1">
                        <a:defRPr sz="1800" kern="1200">
                          <a:solidFill>
                            <a:schemeClr val="dk1"/>
                          </a:solidFill>
                          <a:latin typeface="Calibri" panose="020F0502020204030204"/>
                          <a:ea typeface="微软雅黑" panose="020B0503020204020204" pitchFamily="34" charset="-122"/>
                        </a:defRPr>
                      </a:lvl8pPr>
                      <a:lvl9pPr marL="3657600" algn="l" defTabSz="914400" rtl="0" eaLnBrk="1" latinLnBrk="0" hangingPunct="1">
                        <a:defRPr sz="1800" kern="1200">
                          <a:solidFill>
                            <a:schemeClr val="dk1"/>
                          </a:solidFill>
                          <a:latin typeface="Calibri" panose="020F0502020204030204"/>
                          <a:ea typeface="微软雅黑" panose="020B0503020204020204" pitchFamily="34" charset="-122"/>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2652.8</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2747.6</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1792.0</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54216">
                <a:tc>
                  <a:txBody>
                    <a:bodyPr/>
                    <a:lstStyle>
                      <a:lvl1pPr marL="0" algn="l" defTabSz="914400" rtl="0" eaLnBrk="1" latinLnBrk="0" hangingPunct="1">
                        <a:defRPr sz="1800" kern="1200">
                          <a:solidFill>
                            <a:schemeClr val="dk1"/>
                          </a:solidFill>
                          <a:latin typeface="Calibri" panose="020F0502020204030204"/>
                          <a:ea typeface="微软雅黑" panose="020B0503020204020204" pitchFamily="34" charset="-122"/>
                        </a:defRPr>
                      </a:lvl1pPr>
                      <a:lvl2pPr marL="457200" algn="l" defTabSz="914400" rtl="0" eaLnBrk="1" latinLnBrk="0" hangingPunct="1">
                        <a:defRPr sz="1800" kern="1200">
                          <a:solidFill>
                            <a:schemeClr val="dk1"/>
                          </a:solidFill>
                          <a:latin typeface="Calibri" panose="020F0502020204030204"/>
                          <a:ea typeface="微软雅黑" panose="020B0503020204020204" pitchFamily="34" charset="-122"/>
                        </a:defRPr>
                      </a:lvl2pPr>
                      <a:lvl3pPr marL="914400" algn="l" defTabSz="914400" rtl="0" eaLnBrk="1" latinLnBrk="0" hangingPunct="1">
                        <a:defRPr sz="1800" kern="1200">
                          <a:solidFill>
                            <a:schemeClr val="dk1"/>
                          </a:solidFill>
                          <a:latin typeface="Calibri" panose="020F0502020204030204"/>
                          <a:ea typeface="微软雅黑" panose="020B0503020204020204" pitchFamily="34" charset="-122"/>
                        </a:defRPr>
                      </a:lvl3pPr>
                      <a:lvl4pPr marL="1371600" algn="l" defTabSz="914400" rtl="0" eaLnBrk="1" latinLnBrk="0" hangingPunct="1">
                        <a:defRPr sz="1800" kern="1200">
                          <a:solidFill>
                            <a:schemeClr val="dk1"/>
                          </a:solidFill>
                          <a:latin typeface="Calibri" panose="020F0502020204030204"/>
                          <a:ea typeface="微软雅黑" panose="020B0503020204020204" pitchFamily="34" charset="-122"/>
                        </a:defRPr>
                      </a:lvl4pPr>
                      <a:lvl5pPr marL="1828800" algn="l" defTabSz="914400" rtl="0" eaLnBrk="1" latinLnBrk="0" hangingPunct="1">
                        <a:defRPr sz="1800" kern="1200">
                          <a:solidFill>
                            <a:schemeClr val="dk1"/>
                          </a:solidFill>
                          <a:latin typeface="Calibri" panose="020F0502020204030204"/>
                          <a:ea typeface="微软雅黑" panose="020B0503020204020204" pitchFamily="34" charset="-122"/>
                        </a:defRPr>
                      </a:lvl5pPr>
                      <a:lvl6pPr marL="2286000" algn="l" defTabSz="914400" rtl="0" eaLnBrk="1" latinLnBrk="0" hangingPunct="1">
                        <a:defRPr sz="1800" kern="1200">
                          <a:solidFill>
                            <a:schemeClr val="dk1"/>
                          </a:solidFill>
                          <a:latin typeface="Calibri" panose="020F0502020204030204"/>
                          <a:ea typeface="微软雅黑" panose="020B0503020204020204" pitchFamily="34" charset="-122"/>
                        </a:defRPr>
                      </a:lvl6pPr>
                      <a:lvl7pPr marL="2743200" algn="l" defTabSz="914400" rtl="0" eaLnBrk="1" latinLnBrk="0" hangingPunct="1">
                        <a:defRPr sz="1800" kern="1200">
                          <a:solidFill>
                            <a:schemeClr val="dk1"/>
                          </a:solidFill>
                          <a:latin typeface="Calibri" panose="020F0502020204030204"/>
                          <a:ea typeface="微软雅黑" panose="020B0503020204020204" pitchFamily="34" charset="-122"/>
                        </a:defRPr>
                      </a:lvl7pPr>
                      <a:lvl8pPr marL="3200400" algn="l" defTabSz="914400" rtl="0" eaLnBrk="1" latinLnBrk="0" hangingPunct="1">
                        <a:defRPr sz="1800" kern="1200">
                          <a:solidFill>
                            <a:schemeClr val="dk1"/>
                          </a:solidFill>
                          <a:latin typeface="Calibri" panose="020F0502020204030204"/>
                          <a:ea typeface="微软雅黑" panose="020B0503020204020204" pitchFamily="34" charset="-122"/>
                        </a:defRPr>
                      </a:lvl8pPr>
                      <a:lvl9pPr marL="3657600" algn="l" defTabSz="914400" rtl="0" eaLnBrk="1" latinLnBrk="0" hangingPunct="1">
                        <a:defRPr sz="1800" kern="1200">
                          <a:solidFill>
                            <a:schemeClr val="dk1"/>
                          </a:solidFill>
                          <a:latin typeface="Calibri" panose="020F0502020204030204"/>
                          <a:ea typeface="微软雅黑" panose="020B0503020204020204" pitchFamily="34" charset="-122"/>
                        </a:defRPr>
                      </a:lvl9pPr>
                    </a:lstStyle>
                    <a:p>
                      <a:pPr algn="ctr"/>
                      <a:r>
                        <a:rPr lang="zh-CN" altLang="en-US" sz="1050" b="0" dirty="0">
                          <a:solidFill>
                            <a:schemeClr val="tx1"/>
                          </a:solidFill>
                          <a:latin typeface="微软雅黑" panose="020B0503020204020204" pitchFamily="34" charset="-122"/>
                          <a:ea typeface="微软雅黑" panose="020B0503020204020204" pitchFamily="34" charset="-122"/>
                        </a:rPr>
                        <a:t>同比增速</a:t>
                      </a:r>
                    </a:p>
                  </a:txBody>
                  <a:tcPr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-6.6%</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-8.7%</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-3.5%</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7.7%</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3.4%</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4.8%</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54216">
                <a:tc>
                  <a:txBody>
                    <a:bodyPr/>
                    <a:lstStyle/>
                    <a:p>
                      <a:pPr algn="ctr"/>
                      <a:r>
                        <a:rPr lang="zh-CN" altLang="en-US" sz="1050" b="0" dirty="0">
                          <a:solidFill>
                            <a:schemeClr val="tx1"/>
                          </a:solidFill>
                          <a:latin typeface="微软雅黑" panose="020B0503020204020204" pitchFamily="34" charset="-122"/>
                          <a:ea typeface="微软雅黑" panose="020B0503020204020204" pitchFamily="34" charset="-122"/>
                        </a:rPr>
                        <a:t>累计渗透率</a:t>
                      </a:r>
                    </a:p>
                  </a:txBody>
                  <a:tcPr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4.6%</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4.7%</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5.9%</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13.9%</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26.3%</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28.8%</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graphicFrame>
        <p:nvGraphicFramePr>
          <p:cNvPr id="6" name="图表 5"/>
          <p:cNvGraphicFramePr/>
          <p:nvPr>
            <p:extLst>
              <p:ext uri="{D42A27DB-BD31-4B8C-83A1-F6EECF244321}">
                <p14:modId xmlns:p14="http://schemas.microsoft.com/office/powerpoint/2010/main" val="1726772835"/>
              </p:ext>
            </p:extLst>
          </p:nvPr>
        </p:nvGraphicFramePr>
        <p:xfrm>
          <a:off x="6085339" y="4648805"/>
          <a:ext cx="5683462" cy="1742613"/>
        </p:xfrm>
        <a:graphic>
          <a:graphicData uri="http://schemas.openxmlformats.org/drawingml/2006/chart">
            <c:chart xmlns:c="http://schemas.openxmlformats.org/drawingml/2006/chart" xmlns:r="http://schemas.openxmlformats.org/officeDocument/2006/relationships" r:id="rId4"/>
          </a:graphicData>
        </a:graphic>
      </p:graphicFrame>
      <p:sp>
        <p:nvSpPr>
          <p:cNvPr id="7" name="文本框 6"/>
          <p:cNvSpPr txBox="1"/>
          <p:nvPr/>
        </p:nvSpPr>
        <p:spPr>
          <a:xfrm>
            <a:off x="372785" y="2486669"/>
            <a:ext cx="3587751" cy="33855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新能源年度</a:t>
            </a:r>
            <a:r>
              <a:rPr lang="zh-CN" altLang="en-US" sz="1600" b="1" dirty="0">
                <a:solidFill>
                  <a:srgbClr val="000000">
                    <a:lumMod val="75000"/>
                    <a:lumOff val="25000"/>
                  </a:srgbClr>
                </a:solidFill>
                <a:latin typeface="微软雅黑" panose="020B0503020204020204" pitchFamily="34" charset="-122"/>
                <a:ea typeface="微软雅黑" panose="020B0503020204020204" pitchFamily="34" charset="-122"/>
              </a:rPr>
              <a:t>产量</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走势</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万辆</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a:t>
            </a:r>
            <a:endPar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8" name="文本框 7"/>
          <p:cNvSpPr txBox="1"/>
          <p:nvPr/>
        </p:nvSpPr>
        <p:spPr>
          <a:xfrm>
            <a:off x="326032" y="999281"/>
            <a:ext cx="11334905"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新能源汽车产量，</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1-8</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月同比增长</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29.6</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增速高于</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汽车市场整体</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4.8%</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的增</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幅</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p>
        </p:txBody>
      </p:sp>
      <p:sp>
        <p:nvSpPr>
          <p:cNvPr id="9" name="文本框 8"/>
          <p:cNvSpPr txBox="1"/>
          <p:nvPr/>
        </p:nvSpPr>
        <p:spPr>
          <a:xfrm>
            <a:off x="372785" y="1447365"/>
            <a:ext cx="11535765" cy="782971"/>
          </a:xfrm>
          <a:prstGeom prst="rect">
            <a:avLst/>
          </a:prstGeom>
          <a:noFill/>
        </p:spPr>
        <p:txBody>
          <a:bodyPr wrap="square">
            <a:spAutoFit/>
          </a:bodyPr>
          <a:lstStyle/>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kumimoji="0" lang="en-US" altLang="zh-CN"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2023</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1-8</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月，中国新能源汽车产量</a:t>
            </a:r>
            <a:r>
              <a:rPr kumimoji="0" lang="en-US" altLang="zh-CN" sz="1600" b="1" i="0" u="sng" strike="noStrike" kern="0" cap="none" spc="0" normalizeH="0" baseline="0" noProof="0" dirty="0">
                <a:ln>
                  <a:noFill/>
                </a:ln>
                <a:solidFill>
                  <a:srgbClr val="3A4162"/>
                </a:solidFill>
                <a:effectLst/>
                <a:uLnTx/>
                <a:uFillTx/>
                <a:latin typeface="微软雅黑" panose="020B0503020204020204" pitchFamily="34" charset="-122"/>
                <a:ea typeface="微软雅黑" panose="020B0503020204020204" pitchFamily="34" charset="-122"/>
                <a:cs typeface="+mn-cs"/>
              </a:rPr>
              <a:t>515.7</a:t>
            </a:r>
            <a:r>
              <a:rPr kumimoji="0" lang="zh-CN" altLang="en-US" sz="1600" b="1" i="0" u="sng" strike="noStrike" kern="0" cap="none" spc="0" normalizeH="0" baseline="0" noProof="0" dirty="0">
                <a:ln>
                  <a:noFill/>
                </a:ln>
                <a:solidFill>
                  <a:srgbClr val="3A4162"/>
                </a:solidFill>
                <a:effectLst/>
                <a:uLnTx/>
                <a:uFillTx/>
                <a:latin typeface="微软雅黑" panose="020B0503020204020204" pitchFamily="34" charset="-122"/>
                <a:ea typeface="微软雅黑" panose="020B0503020204020204" pitchFamily="34" charset="-122"/>
                <a:cs typeface="+mn-cs"/>
              </a:rPr>
              <a:t>万辆</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，同比增长</a:t>
            </a:r>
            <a:r>
              <a:rPr lang="en-US" altLang="zh-CN" sz="1600" b="1" u="sng" kern="0" dirty="0">
                <a:solidFill>
                  <a:srgbClr val="3A4162"/>
                </a:solidFill>
                <a:latin typeface="微软雅黑" panose="020B0503020204020204" pitchFamily="34" charset="-122"/>
                <a:ea typeface="微软雅黑" panose="020B0503020204020204" pitchFamily="34" charset="-122"/>
              </a:rPr>
              <a:t>29.6%</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a:t>
            </a: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累计</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渗透率提升至</a:t>
            </a:r>
            <a:r>
              <a:rPr kumimoji="0" lang="en-US" altLang="zh-CN" sz="1600" b="1" i="0" u="sng" strike="noStrike" kern="0" cap="none" spc="0" normalizeH="0" baseline="0" noProof="0" dirty="0">
                <a:ln>
                  <a:noFill/>
                </a:ln>
                <a:solidFill>
                  <a:srgbClr val="3A4162"/>
                </a:solidFill>
                <a:effectLst/>
                <a:uLnTx/>
                <a:uFillTx/>
                <a:latin typeface="微软雅黑" panose="020B0503020204020204" pitchFamily="34" charset="-122"/>
                <a:ea typeface="微软雅黑" panose="020B0503020204020204" pitchFamily="34" charset="-122"/>
                <a:cs typeface="+mn-cs"/>
              </a:rPr>
              <a:t>28.8%</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a:t>
            </a:r>
          </a:p>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kumimoji="0" lang="en-US" altLang="zh-CN"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1-8</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月整体来看，新能源汽车渗透率仍有增长，但由于受到燃油车降价促销的影响，增长幅度有所放缓，新能源累计产量增幅接近</a:t>
            </a:r>
            <a:r>
              <a:rPr kumimoji="0" lang="en-US" altLang="zh-CN"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30%</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，电动化趋势仍然存在。</a:t>
            </a:r>
            <a:endParaRPr kumimoji="0" lang="en-US" altLang="zh-CN"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p:cNvSpPr txBox="1"/>
          <p:nvPr/>
        </p:nvSpPr>
        <p:spPr>
          <a:xfrm>
            <a:off x="6178858" y="4434503"/>
            <a:ext cx="3587751" cy="338554"/>
          </a:xfrm>
          <a:prstGeom prst="rect">
            <a:avLst/>
          </a:prstGeom>
          <a:noFill/>
          <a:ln>
            <a:no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新能源产量整体月度增长情况</a:t>
            </a:r>
          </a:p>
        </p:txBody>
      </p:sp>
      <p:cxnSp>
        <p:nvCxnSpPr>
          <p:cNvPr id="12" name="直接连接符 11"/>
          <p:cNvCxnSpPr/>
          <p:nvPr/>
        </p:nvCxnSpPr>
        <p:spPr>
          <a:xfrm>
            <a:off x="11899462" y="2617294"/>
            <a:ext cx="0" cy="3708000"/>
          </a:xfrm>
          <a:prstGeom prst="line">
            <a:avLst/>
          </a:prstGeom>
          <a:noFill/>
          <a:ln w="6350" cap="flat" cmpd="sng" algn="ctr">
            <a:solidFill>
              <a:srgbClr val="FFFFFF">
                <a:lumMod val="85000"/>
              </a:srgbClr>
            </a:solidFill>
            <a:prstDash val="solid"/>
            <a:miter lim="800000"/>
          </a:ln>
          <a:effectLst/>
        </p:spPr>
      </p:cxnSp>
      <p:cxnSp>
        <p:nvCxnSpPr>
          <p:cNvPr id="13" name="直接连接符 12"/>
          <p:cNvCxnSpPr/>
          <p:nvPr/>
        </p:nvCxnSpPr>
        <p:spPr>
          <a:xfrm>
            <a:off x="326032" y="2617294"/>
            <a:ext cx="0" cy="3708000"/>
          </a:xfrm>
          <a:prstGeom prst="line">
            <a:avLst/>
          </a:prstGeom>
          <a:noFill/>
          <a:ln w="6350" cap="flat" cmpd="sng" algn="ctr">
            <a:solidFill>
              <a:srgbClr val="FFFFFF">
                <a:lumMod val="85000"/>
              </a:srgbClr>
            </a:solidFill>
            <a:prstDash val="solid"/>
            <a:miter lim="800000"/>
          </a:ln>
          <a:effectLst/>
        </p:spPr>
      </p:cxnSp>
      <p:sp>
        <p:nvSpPr>
          <p:cNvPr id="15" name="文本框 14"/>
          <p:cNvSpPr txBox="1"/>
          <p:nvPr/>
        </p:nvSpPr>
        <p:spPr>
          <a:xfrm>
            <a:off x="6211299" y="4194959"/>
            <a:ext cx="595960"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2021</a:t>
            </a:r>
            <a:endParaRPr kumimoji="0" lang="zh-CN" altLang="en-US"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17"/>
          <p:cNvSpPr txBox="1"/>
          <p:nvPr/>
        </p:nvSpPr>
        <p:spPr>
          <a:xfrm>
            <a:off x="7575521" y="4216501"/>
            <a:ext cx="534303"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2022</a:t>
            </a:r>
            <a:endParaRPr kumimoji="0" lang="zh-CN" altLang="en-US"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0" name="文本框 19"/>
          <p:cNvSpPr txBox="1"/>
          <p:nvPr/>
        </p:nvSpPr>
        <p:spPr>
          <a:xfrm>
            <a:off x="6278595" y="6167519"/>
            <a:ext cx="857508"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2022</a:t>
            </a:r>
            <a:endParaRPr kumimoji="0" lang="zh-CN" altLang="en-US"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1" name="文本占位符 1"/>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数据来源：乘联会</a:t>
            </a:r>
            <a:r>
              <a:rPr kumimoji="0" lang="en-US" altLang="zh-CN"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国家统计局</a:t>
            </a:r>
          </a:p>
        </p:txBody>
      </p:sp>
      <p:sp>
        <p:nvSpPr>
          <p:cNvPr id="22" name="文本框 21"/>
          <p:cNvSpPr txBox="1"/>
          <p:nvPr/>
        </p:nvSpPr>
        <p:spPr>
          <a:xfrm>
            <a:off x="491406" y="240337"/>
            <a:ext cx="578718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中国新能源汽车市场走势</a:t>
            </a:r>
          </a:p>
        </p:txBody>
      </p:sp>
      <p:sp>
        <p:nvSpPr>
          <p:cNvPr id="14" name="文本框 13">
            <a:extLst>
              <a:ext uri="{FF2B5EF4-FFF2-40B4-BE49-F238E27FC236}">
                <a16:creationId xmlns:a16="http://schemas.microsoft.com/office/drawing/2014/main" id="{7AEF9C9E-5EE0-B793-EBFD-C03B90933ADE}"/>
              </a:ext>
            </a:extLst>
          </p:cNvPr>
          <p:cNvSpPr txBox="1"/>
          <p:nvPr/>
        </p:nvSpPr>
        <p:spPr>
          <a:xfrm>
            <a:off x="10180056" y="4194088"/>
            <a:ext cx="534303"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2023</a:t>
            </a:r>
            <a:endParaRPr kumimoji="0" lang="zh-CN" altLang="en-US"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15">
            <a:extLst>
              <a:ext uri="{FF2B5EF4-FFF2-40B4-BE49-F238E27FC236}">
                <a16:creationId xmlns:a16="http://schemas.microsoft.com/office/drawing/2014/main" id="{722149CC-BB92-8583-2FE7-1882EEB49B61}"/>
              </a:ext>
            </a:extLst>
          </p:cNvPr>
          <p:cNvSpPr txBox="1"/>
          <p:nvPr/>
        </p:nvSpPr>
        <p:spPr>
          <a:xfrm>
            <a:off x="8498316" y="6167519"/>
            <a:ext cx="857508"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2023</a:t>
            </a:r>
            <a:endParaRPr kumimoji="0" lang="zh-CN" altLang="en-US"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aphicFrame>
        <p:nvGraphicFramePr>
          <p:cNvPr id="24" name="图表 23">
            <a:extLst>
              <a:ext uri="{FF2B5EF4-FFF2-40B4-BE49-F238E27FC236}">
                <a16:creationId xmlns:a16="http://schemas.microsoft.com/office/drawing/2014/main" id="{71C2A260-682E-A161-E577-0507B986CEB1}"/>
              </a:ext>
            </a:extLst>
          </p:cNvPr>
          <p:cNvGraphicFramePr/>
          <p:nvPr>
            <p:extLst>
              <p:ext uri="{D42A27DB-BD31-4B8C-83A1-F6EECF244321}">
                <p14:modId xmlns:p14="http://schemas.microsoft.com/office/powerpoint/2010/main" val="1262871341"/>
              </p:ext>
            </p:extLst>
          </p:nvPr>
        </p:nvGraphicFramePr>
        <p:xfrm>
          <a:off x="6128444" y="2705099"/>
          <a:ext cx="5640357" cy="1623351"/>
        </p:xfrm>
        <a:graphic>
          <a:graphicData uri="http://schemas.openxmlformats.org/drawingml/2006/chart">
            <c:chart xmlns:c="http://schemas.openxmlformats.org/drawingml/2006/chart" xmlns:r="http://schemas.openxmlformats.org/officeDocument/2006/relationships" r:id="rId5"/>
          </a:graphicData>
        </a:graphic>
      </p:graphicFrame>
      <p:sp>
        <p:nvSpPr>
          <p:cNvPr id="25" name="文本框 24">
            <a:extLst>
              <a:ext uri="{FF2B5EF4-FFF2-40B4-BE49-F238E27FC236}">
                <a16:creationId xmlns:a16="http://schemas.microsoft.com/office/drawing/2014/main" id="{6DB8C13C-1240-66EC-1CF5-60837122A431}"/>
              </a:ext>
            </a:extLst>
          </p:cNvPr>
          <p:cNvSpPr txBox="1"/>
          <p:nvPr/>
        </p:nvSpPr>
        <p:spPr>
          <a:xfrm>
            <a:off x="6178858" y="2486669"/>
            <a:ext cx="3587751" cy="338554"/>
          </a:xfrm>
          <a:prstGeom prst="rect">
            <a:avLst/>
          </a:prstGeom>
          <a:noFill/>
          <a:ln>
            <a:no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新能源产量渗透率走势</a:t>
            </a:r>
          </a:p>
        </p:txBody>
      </p:sp>
      <p:sp>
        <p:nvSpPr>
          <p:cNvPr id="26" name="文本框 25">
            <a:extLst>
              <a:ext uri="{FF2B5EF4-FFF2-40B4-BE49-F238E27FC236}">
                <a16:creationId xmlns:a16="http://schemas.microsoft.com/office/drawing/2014/main" id="{5A2FD495-1E96-C9BE-FBE2-3CF90BD9E2F8}"/>
              </a:ext>
            </a:extLst>
          </p:cNvPr>
          <p:cNvSpPr txBox="1"/>
          <p:nvPr/>
        </p:nvSpPr>
        <p:spPr>
          <a:xfrm>
            <a:off x="6128444" y="3055977"/>
            <a:ext cx="1895500" cy="307777"/>
          </a:xfrm>
          <a:prstGeom prst="rect">
            <a:avLst/>
          </a:prstGeom>
          <a:noFill/>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
                <a:srgbClr val="FFFFFF">
                  <a:lumMod val="65000"/>
                </a:srgbClr>
              </a:buClr>
              <a:buSzTx/>
              <a:buFont typeface="楷体" panose="02010609060101010101" pitchFamily="49" charset="-122"/>
              <a:buChar char="▕"/>
              <a:defRPr/>
            </a:pPr>
            <a:r>
              <a:rPr kumimoji="0" lang="en-US" altLang="zh-CN"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2021</a:t>
            </a:r>
            <a:r>
              <a:rPr kumimoji="0" lang="zh-CN" altLang="en-US"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年平均渗透率</a:t>
            </a:r>
            <a:r>
              <a:rPr kumimoji="0" lang="en-US" altLang="zh-CN" sz="14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rPr>
              <a:t>14.2%</a:t>
            </a:r>
            <a:endParaRPr kumimoji="0" lang="zh-CN" altLang="en-US" sz="11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endParaRPr>
          </a:p>
        </p:txBody>
      </p:sp>
      <p:sp>
        <p:nvSpPr>
          <p:cNvPr id="27" name="文本框 26">
            <a:extLst>
              <a:ext uri="{FF2B5EF4-FFF2-40B4-BE49-F238E27FC236}">
                <a16:creationId xmlns:a16="http://schemas.microsoft.com/office/drawing/2014/main" id="{8B849272-3BEF-CB28-E881-B595DDFD6996}"/>
              </a:ext>
            </a:extLst>
          </p:cNvPr>
          <p:cNvSpPr txBox="1"/>
          <p:nvPr/>
        </p:nvSpPr>
        <p:spPr>
          <a:xfrm>
            <a:off x="7842672" y="2734959"/>
            <a:ext cx="1895500" cy="307777"/>
          </a:xfrm>
          <a:prstGeom prst="rect">
            <a:avLst/>
          </a:prstGeom>
          <a:noFill/>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
                <a:srgbClr val="FFFFFF">
                  <a:lumMod val="65000"/>
                </a:srgbClr>
              </a:buClr>
              <a:buSzTx/>
              <a:buFont typeface="楷体" panose="02010609060101010101" pitchFamily="49" charset="-122"/>
              <a:buChar char="▕"/>
              <a:defRPr/>
            </a:pPr>
            <a:r>
              <a:rPr kumimoji="0" lang="en-US" altLang="zh-CN"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2022</a:t>
            </a:r>
            <a:r>
              <a:rPr kumimoji="0" lang="zh-CN" altLang="en-US"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年平均渗透率</a:t>
            </a:r>
            <a:r>
              <a:rPr lang="en-US" altLang="zh-CN" sz="1400" b="1" u="sng" dirty="0">
                <a:solidFill>
                  <a:srgbClr val="8B1F1D">
                    <a:lumMod val="75000"/>
                  </a:srgbClr>
                </a:solidFill>
                <a:latin typeface="Agency FB" panose="020B0503020202020204" pitchFamily="34" charset="0"/>
                <a:ea typeface="楷体" panose="02010609060101010101" pitchFamily="49" charset="-122"/>
              </a:rPr>
              <a:t>26.4</a:t>
            </a:r>
            <a:r>
              <a:rPr kumimoji="0" lang="en-US" altLang="zh-CN" sz="14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rPr>
              <a:t>%</a:t>
            </a:r>
            <a:endParaRPr kumimoji="0" lang="zh-CN" altLang="en-US" sz="11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endParaRPr>
          </a:p>
        </p:txBody>
      </p:sp>
      <p:sp>
        <p:nvSpPr>
          <p:cNvPr id="28" name="文本框 27">
            <a:extLst>
              <a:ext uri="{FF2B5EF4-FFF2-40B4-BE49-F238E27FC236}">
                <a16:creationId xmlns:a16="http://schemas.microsoft.com/office/drawing/2014/main" id="{FDE4296B-6AA2-E444-0A21-1693555C5FE4}"/>
              </a:ext>
            </a:extLst>
          </p:cNvPr>
          <p:cNvSpPr txBox="1"/>
          <p:nvPr/>
        </p:nvSpPr>
        <p:spPr>
          <a:xfrm>
            <a:off x="9738172" y="2509441"/>
            <a:ext cx="1895500" cy="307777"/>
          </a:xfrm>
          <a:prstGeom prst="rect">
            <a:avLst/>
          </a:prstGeom>
          <a:noFill/>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
                <a:srgbClr val="FFFFFF">
                  <a:lumMod val="65000"/>
                </a:srgbClr>
              </a:buClr>
              <a:buSzTx/>
              <a:buFont typeface="楷体" panose="02010609060101010101" pitchFamily="49" charset="-122"/>
              <a:buChar char="▕"/>
              <a:defRPr/>
            </a:pPr>
            <a:r>
              <a:rPr kumimoji="0" lang="en-US" altLang="zh-CN"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2023</a:t>
            </a:r>
            <a:r>
              <a:rPr kumimoji="0" lang="zh-CN" altLang="en-US"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年平均渗透率</a:t>
            </a:r>
            <a:r>
              <a:rPr lang="en-US" altLang="zh-CN" sz="1400" b="1" u="sng" dirty="0">
                <a:solidFill>
                  <a:srgbClr val="8B1F1D">
                    <a:lumMod val="75000"/>
                  </a:srgbClr>
                </a:solidFill>
                <a:latin typeface="Agency FB" panose="020B0503020202020204" pitchFamily="34" charset="0"/>
                <a:ea typeface="楷体" panose="02010609060101010101" pitchFamily="49" charset="-122"/>
              </a:rPr>
              <a:t>29.1</a:t>
            </a:r>
            <a:r>
              <a:rPr kumimoji="0" lang="en-US" altLang="zh-CN" sz="14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rPr>
              <a:t>%</a:t>
            </a:r>
            <a:endParaRPr kumimoji="0" lang="zh-CN" altLang="en-US" sz="11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cx1="http://schemas.microsoft.com/office/drawing/2015/9/8/chartex">
        <mc:Choice Requires="cx1">
          <p:graphicFrame>
            <p:nvGraphicFramePr>
              <p:cNvPr id="2" name="图表 1">
                <a:extLst>
                  <a:ext uri="{FF2B5EF4-FFF2-40B4-BE49-F238E27FC236}">
                    <a16:creationId xmlns:a16="http://schemas.microsoft.com/office/drawing/2014/main" id="{2E40AE4E-B151-8610-220D-03CDFEDF94D7}"/>
                  </a:ext>
                </a:extLst>
              </p:cNvPr>
              <p:cNvGraphicFramePr/>
              <p:nvPr>
                <p:extLst>
                  <p:ext uri="{D42A27DB-BD31-4B8C-83A1-F6EECF244321}">
                    <p14:modId xmlns:p14="http://schemas.microsoft.com/office/powerpoint/2010/main" val="2726609346"/>
                  </p:ext>
                </p:extLst>
              </p:nvPr>
            </p:nvGraphicFramePr>
            <p:xfrm>
              <a:off x="322118" y="2014996"/>
              <a:ext cx="7928265" cy="4291252"/>
            </p:xfrm>
            <a:graphic>
              <a:graphicData uri="http://schemas.microsoft.com/office/drawing/2014/chartex">
                <cx:chart xmlns:cx="http://schemas.microsoft.com/office/drawing/2014/chartex" xmlns:r="http://schemas.openxmlformats.org/officeDocument/2006/relationships" r:id="rId2"/>
              </a:graphicData>
            </a:graphic>
          </p:graphicFrame>
        </mc:Choice>
        <mc:Fallback xmlns="">
          <p:pic>
            <p:nvPicPr>
              <p:cNvPr id="2" name="图表 1">
                <a:extLst>
                  <a:ext uri="{FF2B5EF4-FFF2-40B4-BE49-F238E27FC236}">
                    <a16:creationId xmlns:a16="http://schemas.microsoft.com/office/drawing/2014/main" id="{2E40AE4E-B151-8610-220D-03CDFEDF94D7}"/>
                  </a:ext>
                </a:extLst>
              </p:cNvPr>
              <p:cNvPicPr>
                <a:picLocks noGrp="1" noRot="1" noChangeAspect="1" noMove="1" noResize="1" noEditPoints="1" noAdjustHandles="1" noChangeArrowheads="1" noChangeShapeType="1"/>
              </p:cNvPicPr>
              <p:nvPr/>
            </p:nvPicPr>
            <p:blipFill>
              <a:blip r:embed="rId3"/>
              <a:stretch>
                <a:fillRect/>
              </a:stretch>
            </p:blipFill>
            <p:spPr>
              <a:xfrm>
                <a:off x="322118" y="2014996"/>
                <a:ext cx="7928265" cy="4291252"/>
              </a:xfrm>
              <a:prstGeom prst="rect">
                <a:avLst/>
              </a:prstGeom>
            </p:spPr>
          </p:pic>
        </mc:Fallback>
      </mc:AlternateContent>
      <p:sp>
        <p:nvSpPr>
          <p:cNvPr id="4" name="文本框 3"/>
          <p:cNvSpPr txBox="1"/>
          <p:nvPr/>
        </p:nvSpPr>
        <p:spPr>
          <a:xfrm>
            <a:off x="8356889" y="2117436"/>
            <a:ext cx="3397827" cy="1798634"/>
          </a:xfrm>
          <a:prstGeom prst="rect">
            <a:avLst/>
          </a:prstGeom>
          <a:solidFill>
            <a:schemeClr val="bg1">
              <a:lumMod val="95000"/>
            </a:schemeClr>
          </a:solidFill>
        </p:spPr>
        <p:txBody>
          <a:bodyPr wrap="square">
            <a:spAutoFit/>
          </a:bodyPr>
          <a:lstStyle/>
          <a:p>
            <a:pPr marL="171450" marR="0" lvl="0" indent="-1714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2023</a:t>
            </a:r>
            <a:r>
              <a:rPr kumimoji="0" lang="zh-CN" altLang="en-US"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8</a:t>
            </a:r>
            <a:r>
              <a:rPr kumimoji="0" lang="zh-CN" altLang="en-US"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月，新能源汽车市场中，轿车、</a:t>
            </a:r>
            <a:r>
              <a:rPr kumimoji="0" lang="en-US" altLang="zh-CN"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SUV</a:t>
            </a:r>
            <a:r>
              <a:rPr kumimoji="0" lang="zh-CN" altLang="en-US"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MPV</a:t>
            </a:r>
            <a:r>
              <a:rPr kumimoji="0" lang="zh-CN" altLang="en-US"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车型同比均有增长，其中，</a:t>
            </a:r>
            <a:r>
              <a:rPr kumimoji="0" lang="en-US" altLang="zh-CN"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MPV</a:t>
            </a:r>
            <a:r>
              <a:rPr kumimoji="0" lang="zh-CN" altLang="en-US"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在腾势</a:t>
            </a:r>
            <a:r>
              <a:rPr kumimoji="0" lang="en-US" altLang="zh-CN"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D9</a:t>
            </a:r>
            <a:r>
              <a:rPr kumimoji="0" lang="zh-CN" altLang="en-US"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的拉动下，涨幅达到</a:t>
            </a:r>
            <a:r>
              <a:rPr kumimoji="0" lang="en-US" altLang="zh-CN"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140.5%</a:t>
            </a:r>
            <a:r>
              <a:rPr kumimoji="0" lang="zh-CN" altLang="en-US"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p>
          <a:p>
            <a:pPr marL="171450" marR="0" lvl="0" indent="-1714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新能源卡车销量增长，主要得益于轻微卡的增长；客车本期出现增长，纯电轻客成为增长的主力。</a:t>
            </a:r>
          </a:p>
        </p:txBody>
      </p:sp>
      <p:sp>
        <p:nvSpPr>
          <p:cNvPr id="5" name="文本框 4"/>
          <p:cNvSpPr txBox="1"/>
          <p:nvPr/>
        </p:nvSpPr>
        <p:spPr>
          <a:xfrm>
            <a:off x="375362" y="1061040"/>
            <a:ext cx="11393439" cy="70788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tab pos="1527175" algn="l"/>
                <a:tab pos="5651500" algn="l"/>
              </a:tabLst>
              <a:defRPr/>
            </a:pP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8</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月</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，轿车占比</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47.3</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，相比同期下降</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7.44</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个百分点；</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SUV</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MPV</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份额</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升至</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45.0%</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和</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2.6%</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；客车、卡车份额分别为</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2.1</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和</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3.0%</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p>
        </p:txBody>
      </p:sp>
      <p:cxnSp>
        <p:nvCxnSpPr>
          <p:cNvPr id="6" name="直接连接符 5"/>
          <p:cNvCxnSpPr>
            <a:cxnSpLocks/>
          </p:cNvCxnSpPr>
          <p:nvPr/>
        </p:nvCxnSpPr>
        <p:spPr>
          <a:xfrm>
            <a:off x="332509" y="1995054"/>
            <a:ext cx="0" cy="431119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p:cNvCxnSpPr>
          <p:nvPr/>
        </p:nvCxnSpPr>
        <p:spPr>
          <a:xfrm>
            <a:off x="11861223" y="2117436"/>
            <a:ext cx="0" cy="419922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30776" y="4757292"/>
            <a:ext cx="1976004"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CAR</a:t>
            </a:r>
            <a:endParaRPr kumimoji="0" lang="zh-CN" altLang="en-US" sz="6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p:cNvSpPr txBox="1"/>
          <p:nvPr/>
        </p:nvSpPr>
        <p:spPr>
          <a:xfrm>
            <a:off x="4239301" y="4372571"/>
            <a:ext cx="1976004" cy="76944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SUV</a:t>
            </a:r>
            <a:endParaRPr kumimoji="0" lang="zh-CN" altLang="en-US" sz="4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7822819" y="5689238"/>
            <a:ext cx="580964" cy="21544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BUS</a:t>
            </a:r>
            <a:endParaRPr kumimoji="0" lang="zh-CN" altLang="en-US" sz="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p:cNvSpPr txBox="1"/>
          <p:nvPr/>
        </p:nvSpPr>
        <p:spPr>
          <a:xfrm>
            <a:off x="6255242" y="5798392"/>
            <a:ext cx="982806"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MPV</a:t>
            </a:r>
            <a:endPar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文本框 13"/>
          <p:cNvSpPr txBox="1"/>
          <p:nvPr/>
        </p:nvSpPr>
        <p:spPr>
          <a:xfrm>
            <a:off x="4395071" y="5798393"/>
            <a:ext cx="105870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TRUCK</a:t>
            </a:r>
            <a:endPar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16" name="图表 15"/>
          <p:cNvGraphicFramePr/>
          <p:nvPr>
            <p:extLst>
              <p:ext uri="{D42A27DB-BD31-4B8C-83A1-F6EECF244321}">
                <p14:modId xmlns:p14="http://schemas.microsoft.com/office/powerpoint/2010/main" val="1910392798"/>
              </p:ext>
            </p:extLst>
          </p:nvPr>
        </p:nvGraphicFramePr>
        <p:xfrm>
          <a:off x="8259041" y="4479208"/>
          <a:ext cx="3518418" cy="1987632"/>
        </p:xfrm>
        <a:graphic>
          <a:graphicData uri="http://schemas.openxmlformats.org/drawingml/2006/chart">
            <c:chart xmlns:c="http://schemas.openxmlformats.org/drawingml/2006/chart" xmlns:r="http://schemas.openxmlformats.org/officeDocument/2006/relationships" r:id="rId4"/>
          </a:graphicData>
        </a:graphic>
      </p:graphicFrame>
      <p:sp>
        <p:nvSpPr>
          <p:cNvPr id="17" name="文本框 16"/>
          <p:cNvSpPr txBox="1"/>
          <p:nvPr/>
        </p:nvSpPr>
        <p:spPr>
          <a:xfrm>
            <a:off x="8282131" y="4451417"/>
            <a:ext cx="3587751" cy="338554"/>
          </a:xfrm>
          <a:prstGeom prst="rect">
            <a:avLst/>
          </a:prstGeom>
          <a:noFill/>
          <a:ln>
            <a:no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8</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月各车型同比增幅</a:t>
            </a:r>
          </a:p>
        </p:txBody>
      </p:sp>
      <p:sp>
        <p:nvSpPr>
          <p:cNvPr id="18" name="矩形 17"/>
          <p:cNvSpPr/>
          <p:nvPr/>
        </p:nvSpPr>
        <p:spPr>
          <a:xfrm>
            <a:off x="564106" y="2211540"/>
            <a:ext cx="7398587" cy="743521"/>
          </a:xfrm>
          <a:prstGeom prst="rect">
            <a:avLst/>
          </a:prstGeom>
          <a:solidFill>
            <a:srgbClr val="FFFFFF">
              <a:alpha val="7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rPr>
              <a:t>新能源车型比例</a:t>
            </a:r>
            <a:r>
              <a:rPr kumimoji="0" lang="en-US" altLang="zh-CN" sz="16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16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rPr>
              <a:t>年</a:t>
            </a:r>
            <a:r>
              <a:rPr lang="en-US" altLang="zh-CN" sz="1600" b="1" dirty="0">
                <a:solidFill>
                  <a:srgbClr val="768395">
                    <a:lumMod val="75000"/>
                  </a:srgbClr>
                </a:solidFill>
                <a:latin typeface="微软雅黑" panose="020B0503020204020204" pitchFamily="34" charset="-122"/>
                <a:ea typeface="微软雅黑" panose="020B0503020204020204" pitchFamily="34" charset="-122"/>
              </a:rPr>
              <a:t>8</a:t>
            </a:r>
            <a:r>
              <a:rPr kumimoji="0" lang="zh-CN" altLang="en-US" sz="16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rPr>
              <a:t>月</a:t>
            </a:r>
            <a:r>
              <a:rPr kumimoji="0" lang="en-US" altLang="zh-CN" sz="16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rPr>
              <a:t>)</a:t>
            </a:r>
            <a:endParaRPr kumimoji="0" lang="zh-CN" altLang="en-US" sz="28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endParaRPr>
          </a:p>
        </p:txBody>
      </p:sp>
      <p:sp>
        <p:nvSpPr>
          <p:cNvPr id="20" name="文本占位符 1"/>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数据来源：零售数据</a:t>
            </a:r>
          </a:p>
        </p:txBody>
      </p:sp>
      <p:sp>
        <p:nvSpPr>
          <p:cNvPr id="21" name="文本框 20"/>
          <p:cNvSpPr txBox="1"/>
          <p:nvPr/>
        </p:nvSpPr>
        <p:spPr>
          <a:xfrm>
            <a:off x="491407" y="240337"/>
            <a:ext cx="4735896"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中国新能源汽车市场结构</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7395557" y="2614268"/>
            <a:ext cx="4796443" cy="543277"/>
            <a:chOff x="7395557" y="2714022"/>
            <a:chExt cx="4796443" cy="543277"/>
          </a:xfrm>
        </p:grpSpPr>
        <p:cxnSp>
          <p:nvCxnSpPr>
            <p:cNvPr id="18" name="直接连接符 17"/>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19" name="文本框 18"/>
            <p:cNvSpPr txBox="1"/>
            <p:nvPr/>
          </p:nvSpPr>
          <p:spPr>
            <a:xfrm>
              <a:off x="8233542" y="2783268"/>
              <a:ext cx="3118874" cy="461665"/>
            </a:xfrm>
            <a:prstGeom prst="rect">
              <a:avLst/>
            </a:prstGeom>
            <a:noFill/>
          </p:spPr>
          <p:txBody>
            <a:bodyPr vert="horz"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bg2">
                      <a:lumMod val="75000"/>
                    </a:schemeClr>
                  </a:solidFill>
                  <a:effectLst/>
                  <a:uLnTx/>
                  <a:uFillTx/>
                  <a:latin typeface="微软雅黑" panose="020B0503020204020204" pitchFamily="34" charset="-122"/>
                  <a:ea typeface="微软雅黑" panose="020B0503020204020204" pitchFamily="34" charset="-122"/>
                </a:rPr>
                <a:t>新能源汽车市场现状</a:t>
              </a:r>
            </a:p>
          </p:txBody>
        </p:sp>
        <p:sp>
          <p:nvSpPr>
            <p:cNvPr id="20" name="文本框 19"/>
            <p:cNvSpPr txBox="1"/>
            <p:nvPr/>
          </p:nvSpPr>
          <p:spPr>
            <a:xfrm>
              <a:off x="7395557" y="2714022"/>
              <a:ext cx="722104" cy="52322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rPr>
                <a:t>01</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endParaRPr>
            </a:p>
          </p:txBody>
        </p:sp>
        <p:sp>
          <p:nvSpPr>
            <p:cNvPr id="21" name="椭圆 20"/>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2" name="组合 21"/>
          <p:cNvGrpSpPr/>
          <p:nvPr/>
        </p:nvGrpSpPr>
        <p:grpSpPr>
          <a:xfrm>
            <a:off x="7395557" y="3599327"/>
            <a:ext cx="4796443" cy="543277"/>
            <a:chOff x="7395557" y="2714022"/>
            <a:chExt cx="4796443" cy="543277"/>
          </a:xfrm>
        </p:grpSpPr>
        <p:cxnSp>
          <p:nvCxnSpPr>
            <p:cNvPr id="23" name="直接连接符 22"/>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24" name="文本框 23"/>
            <p:cNvSpPr txBox="1"/>
            <p:nvPr/>
          </p:nvSpPr>
          <p:spPr>
            <a:xfrm>
              <a:off x="8233542" y="2783268"/>
              <a:ext cx="3118874" cy="461665"/>
            </a:xfrm>
            <a:prstGeom prst="rect">
              <a:avLst/>
            </a:prstGeom>
            <a:noFill/>
          </p:spPr>
          <p:txBody>
            <a:bodyPr vert="horz"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三电系统竞争格局</a:t>
              </a:r>
            </a:p>
          </p:txBody>
        </p:sp>
        <p:sp>
          <p:nvSpPr>
            <p:cNvPr id="25" name="文本框 24"/>
            <p:cNvSpPr txBox="1"/>
            <p:nvPr/>
          </p:nvSpPr>
          <p:spPr>
            <a:xfrm>
              <a:off x="7395557" y="2714022"/>
              <a:ext cx="722104" cy="52322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rPr>
                <a:t>02</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endParaRPr>
            </a:p>
          </p:txBody>
        </p:sp>
        <p:sp>
          <p:nvSpPr>
            <p:cNvPr id="26" name="椭圆 25"/>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7" name="组合 26"/>
          <p:cNvGrpSpPr/>
          <p:nvPr/>
        </p:nvGrpSpPr>
        <p:grpSpPr>
          <a:xfrm>
            <a:off x="7395557" y="4584386"/>
            <a:ext cx="4796443" cy="543277"/>
            <a:chOff x="7395557" y="2714022"/>
            <a:chExt cx="4796443" cy="543277"/>
          </a:xfrm>
        </p:grpSpPr>
        <p:cxnSp>
          <p:nvCxnSpPr>
            <p:cNvPr id="28" name="直接连接符 27"/>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29" name="文本框 28"/>
            <p:cNvSpPr txBox="1"/>
            <p:nvPr/>
          </p:nvSpPr>
          <p:spPr>
            <a:xfrm>
              <a:off x="8233542" y="2783268"/>
              <a:ext cx="3118874" cy="461665"/>
            </a:xfrm>
            <a:prstGeom prst="rect">
              <a:avLst/>
            </a:prstGeom>
            <a:noFill/>
          </p:spPr>
          <p:txBody>
            <a:bodyPr vert="horz"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bg2">
                      <a:lumMod val="75000"/>
                    </a:schemeClr>
                  </a:solidFill>
                  <a:effectLst/>
                  <a:uLnTx/>
                  <a:uFillTx/>
                  <a:latin typeface="微软雅黑" panose="020B0503020204020204" pitchFamily="34" charset="-122"/>
                  <a:ea typeface="微软雅黑" panose="020B0503020204020204" pitchFamily="34" charset="-122"/>
                </a:rPr>
                <a:t>三电系统技术趋势</a:t>
              </a:r>
            </a:p>
          </p:txBody>
        </p:sp>
        <p:sp>
          <p:nvSpPr>
            <p:cNvPr id="30" name="文本框 29"/>
            <p:cNvSpPr txBox="1"/>
            <p:nvPr/>
          </p:nvSpPr>
          <p:spPr>
            <a:xfrm>
              <a:off x="7395557" y="2714022"/>
              <a:ext cx="722104" cy="52322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rPr>
                <a:t>03</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endParaRPr>
            </a:p>
          </p:txBody>
        </p:sp>
        <p:sp>
          <p:nvSpPr>
            <p:cNvPr id="31" name="椭圆 30"/>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extLst>
              <p:ext uri="{D42A27DB-BD31-4B8C-83A1-F6EECF244321}">
                <p14:modId xmlns:p14="http://schemas.microsoft.com/office/powerpoint/2010/main" val="1390403918"/>
              </p:ext>
            </p:extLst>
          </p:nvPr>
        </p:nvGraphicFramePr>
        <p:xfrm>
          <a:off x="932872" y="4820002"/>
          <a:ext cx="3916533" cy="16262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图表 3"/>
          <p:cNvGraphicFramePr/>
          <p:nvPr>
            <p:extLst>
              <p:ext uri="{D42A27DB-BD31-4B8C-83A1-F6EECF244321}">
                <p14:modId xmlns:p14="http://schemas.microsoft.com/office/powerpoint/2010/main" val="2052290420"/>
              </p:ext>
            </p:extLst>
          </p:nvPr>
        </p:nvGraphicFramePr>
        <p:xfrm>
          <a:off x="410885" y="2770316"/>
          <a:ext cx="4438521" cy="206978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p:cNvGraphicFramePr/>
          <p:nvPr>
            <p:extLst>
              <p:ext uri="{D42A27DB-BD31-4B8C-83A1-F6EECF244321}">
                <p14:modId xmlns:p14="http://schemas.microsoft.com/office/powerpoint/2010/main" val="1513085547"/>
              </p:ext>
            </p:extLst>
          </p:nvPr>
        </p:nvGraphicFramePr>
        <p:xfrm>
          <a:off x="4993558" y="2441860"/>
          <a:ext cx="6825657" cy="4004382"/>
        </p:xfrm>
        <a:graphic>
          <a:graphicData uri="http://schemas.openxmlformats.org/drawingml/2006/chart">
            <c:chart xmlns:c="http://schemas.openxmlformats.org/drawingml/2006/chart" xmlns:r="http://schemas.openxmlformats.org/officeDocument/2006/relationships" r:id="rId4"/>
          </a:graphicData>
        </a:graphic>
      </p:graphicFrame>
      <p:cxnSp>
        <p:nvCxnSpPr>
          <p:cNvPr id="6" name="直接连接符 5"/>
          <p:cNvCxnSpPr/>
          <p:nvPr/>
        </p:nvCxnSpPr>
        <p:spPr>
          <a:xfrm>
            <a:off x="326032" y="2617294"/>
            <a:ext cx="0" cy="3708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1866938" y="2617294"/>
            <a:ext cx="0" cy="3708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38732" y="1395691"/>
            <a:ext cx="11535765" cy="1136914"/>
          </a:xfrm>
          <a:prstGeom prst="rect">
            <a:avLst/>
          </a:prstGeom>
          <a:noFill/>
        </p:spPr>
        <p:txBody>
          <a:bodyPr wrap="square">
            <a:spAutoFit/>
          </a:bodyPr>
          <a:lstStyle/>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2023</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8</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月，新能源汽车动力电池装机量</a:t>
            </a:r>
            <a:r>
              <a:rPr kumimoji="0" lang="en-US" altLang="zh-CN" sz="1600" b="1" i="0" u="sng" strike="noStrike" kern="1200" cap="none" spc="0" normalizeH="0" baseline="0" noProof="0" dirty="0">
                <a:ln>
                  <a:noFill/>
                </a:ln>
                <a:solidFill>
                  <a:srgbClr val="3A4162"/>
                </a:solidFill>
                <a:effectLst/>
                <a:uLnTx/>
                <a:uFillTx/>
                <a:latin typeface="微软雅黑" panose="020B0503020204020204" pitchFamily="34" charset="-122"/>
                <a:ea typeface="微软雅黑" panose="020B0503020204020204" pitchFamily="34" charset="-122"/>
                <a:cs typeface="+mn-cs"/>
              </a:rPr>
              <a:t>34.4GWh</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，同比</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增长</a:t>
            </a:r>
            <a:r>
              <a:rPr lang="en-US" altLang="zh-CN" sz="1600" b="1" u="sng" dirty="0">
                <a:solidFill>
                  <a:srgbClr val="3A4162"/>
                </a:solidFill>
                <a:latin typeface="微软雅黑" panose="020B0503020204020204" pitchFamily="34" charset="-122"/>
                <a:ea typeface="微软雅黑" panose="020B0503020204020204" pitchFamily="34" charset="-122"/>
              </a:rPr>
              <a:t>46.4</a:t>
            </a:r>
            <a:r>
              <a:rPr kumimoji="0" lang="en-US" altLang="zh-CN" sz="1600" b="1" i="0" u="sng" strike="noStrike" kern="1200" cap="none" spc="0" normalizeH="0" baseline="0" noProof="0" dirty="0">
                <a:ln>
                  <a:noFill/>
                </a:ln>
                <a:solidFill>
                  <a:srgbClr val="3A4162"/>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动力电池市场</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1-8</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月同比增长达到</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42.7%</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，分单月来看，涨幅有明显的起伏，主要由于去年同期销量波动较大导致，</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月份后市场恢复稳健增长。</a:t>
            </a:r>
          </a:p>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2023</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1-8</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月，新能源汽车单车平均电量为</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47.4kWh</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，同比增长</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3.0%</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a:t>
            </a:r>
          </a:p>
        </p:txBody>
      </p:sp>
      <p:sp>
        <p:nvSpPr>
          <p:cNvPr id="9" name="文本框 8"/>
          <p:cNvSpPr txBox="1"/>
          <p:nvPr/>
        </p:nvSpPr>
        <p:spPr>
          <a:xfrm>
            <a:off x="372785" y="2486669"/>
            <a:ext cx="4846915" cy="33855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新能源汽车配套电池总装机量年度走势（</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GWh</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a:t>
            </a:r>
          </a:p>
        </p:txBody>
      </p:sp>
      <p:sp>
        <p:nvSpPr>
          <p:cNvPr id="10" name="文本框 9"/>
          <p:cNvSpPr txBox="1"/>
          <p:nvPr/>
        </p:nvSpPr>
        <p:spPr>
          <a:xfrm>
            <a:off x="4934258" y="2486669"/>
            <a:ext cx="6254442" cy="338554"/>
          </a:xfrm>
          <a:prstGeom prst="rect">
            <a:avLst/>
          </a:prstGeom>
          <a:noFill/>
          <a:ln>
            <a:no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新能源汽车配套电池装机量月度走势（</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MWh</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a:t>
            </a:r>
          </a:p>
        </p:txBody>
      </p:sp>
      <p:sp>
        <p:nvSpPr>
          <p:cNvPr id="11" name="文本框 10"/>
          <p:cNvSpPr txBox="1"/>
          <p:nvPr/>
        </p:nvSpPr>
        <p:spPr>
          <a:xfrm>
            <a:off x="511362" y="4985308"/>
            <a:ext cx="2142938" cy="70788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其中：</a:t>
            </a:r>
            <a:endParaRPr kumimoji="0" lang="en-US" altLang="zh-CN"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新能源汽车单车平均电池装机量年度走势（</a:t>
            </a: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kWh</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a:t>
            </a:r>
          </a:p>
        </p:txBody>
      </p:sp>
      <p:sp>
        <p:nvSpPr>
          <p:cNvPr id="12" name="文本框 11"/>
          <p:cNvSpPr txBox="1"/>
          <p:nvPr/>
        </p:nvSpPr>
        <p:spPr>
          <a:xfrm>
            <a:off x="233700" y="974583"/>
            <a:ext cx="1117090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月新能源汽车动力电池装机量较上月增加</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4.1GWh</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p>
        </p:txBody>
      </p:sp>
      <p:sp>
        <p:nvSpPr>
          <p:cNvPr id="13" name="文本占位符 1"/>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数据来源：科瑞咨询调研</a:t>
            </a:r>
          </a:p>
        </p:txBody>
      </p:sp>
      <p:sp>
        <p:nvSpPr>
          <p:cNvPr id="14" name="文本框 13"/>
          <p:cNvSpPr txBox="1"/>
          <p:nvPr/>
        </p:nvSpPr>
        <p:spPr>
          <a:xfrm>
            <a:off x="523190" y="237751"/>
            <a:ext cx="4735896"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动力电池</a:t>
            </a:r>
            <a:r>
              <a:rPr lang="en-US" altLang="zh-CN" sz="2200" b="1" dirty="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装机量整体走势</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extLst>
              <p:ext uri="{D42A27DB-BD31-4B8C-83A1-F6EECF244321}">
                <p14:modId xmlns:p14="http://schemas.microsoft.com/office/powerpoint/2010/main" val="1089907714"/>
              </p:ext>
            </p:extLst>
          </p:nvPr>
        </p:nvGraphicFramePr>
        <p:xfrm>
          <a:off x="4448174" y="2870198"/>
          <a:ext cx="7434539" cy="35142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图表 3"/>
          <p:cNvGraphicFramePr/>
          <p:nvPr>
            <p:extLst>
              <p:ext uri="{D42A27DB-BD31-4B8C-83A1-F6EECF244321}">
                <p14:modId xmlns:p14="http://schemas.microsoft.com/office/powerpoint/2010/main" val="2874896199"/>
              </p:ext>
            </p:extLst>
          </p:nvPr>
        </p:nvGraphicFramePr>
        <p:xfrm>
          <a:off x="321986" y="2870199"/>
          <a:ext cx="4221437" cy="3514226"/>
        </p:xfrm>
        <a:graphic>
          <a:graphicData uri="http://schemas.openxmlformats.org/drawingml/2006/chart">
            <c:chart xmlns:c="http://schemas.openxmlformats.org/drawingml/2006/chart" xmlns:r="http://schemas.openxmlformats.org/officeDocument/2006/relationships" r:id="rId3"/>
          </a:graphicData>
        </a:graphic>
      </p:graphicFrame>
      <p:sp>
        <p:nvSpPr>
          <p:cNvPr id="5" name="文本框 4"/>
          <p:cNvSpPr txBox="1"/>
          <p:nvPr/>
        </p:nvSpPr>
        <p:spPr>
          <a:xfrm>
            <a:off x="335298" y="941027"/>
            <a:ext cx="1117090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磷酸铁锂扩大在乘用车领域配套占比。</a:t>
            </a:r>
          </a:p>
        </p:txBody>
      </p:sp>
      <p:cxnSp>
        <p:nvCxnSpPr>
          <p:cNvPr id="6" name="直接连接符 5"/>
          <p:cNvCxnSpPr/>
          <p:nvPr/>
        </p:nvCxnSpPr>
        <p:spPr>
          <a:xfrm>
            <a:off x="326032" y="2617294"/>
            <a:ext cx="0" cy="3708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1866938" y="2617294"/>
            <a:ext cx="0" cy="3708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21986" y="1414975"/>
            <a:ext cx="11313749" cy="967637"/>
          </a:xfrm>
          <a:prstGeom prst="rect">
            <a:avLst/>
          </a:prstGeom>
          <a:noFill/>
        </p:spPr>
        <p:txBody>
          <a:bodyPr wrap="square">
            <a:spAutoFit/>
          </a:bodyPr>
          <a:lstStyle/>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电芯外形方面，</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1-8</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月市场结构保持稳定，方形电芯配套占比</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92.4%</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，圆柱形电芯配套占比</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4.5%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，软包电芯配套占比</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3.1%</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电芯</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材料方面，磷酸</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铁锂电池兼顾了能量密度和价格，应用范围逐渐扩大，对其他正极材料市场份额造成一定挤压。</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2023</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1-8</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月，乘用车领域，磷酸铁锂电芯配套率达</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62.9%</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，客车</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货车领域占比均超</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97%</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72785" y="2486669"/>
            <a:ext cx="4846915" cy="33855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lang="zh-CN" altLang="en-US" sz="1600" b="1" dirty="0">
                <a:solidFill>
                  <a:srgbClr val="000000">
                    <a:lumMod val="75000"/>
                    <a:lumOff val="25000"/>
                  </a:srgbClr>
                </a:solidFill>
                <a:latin typeface="微软雅黑" panose="020B0503020204020204" pitchFamily="34" charset="-122"/>
                <a:ea typeface="微软雅黑" panose="020B0503020204020204" pitchFamily="34" charset="-122"/>
              </a:rPr>
              <a:t>电芯</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外形配套结构</a:t>
            </a:r>
          </a:p>
        </p:txBody>
      </p:sp>
      <p:sp>
        <p:nvSpPr>
          <p:cNvPr id="10" name="文本框 9"/>
          <p:cNvSpPr txBox="1"/>
          <p:nvPr/>
        </p:nvSpPr>
        <p:spPr>
          <a:xfrm>
            <a:off x="4683433" y="2486669"/>
            <a:ext cx="5022540" cy="338554"/>
          </a:xfrm>
          <a:prstGeom prst="rect">
            <a:avLst/>
          </a:prstGeom>
          <a:noFill/>
          <a:ln>
            <a:no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电芯材料配套结构</a:t>
            </a:r>
          </a:p>
        </p:txBody>
      </p:sp>
      <p:sp>
        <p:nvSpPr>
          <p:cNvPr id="11" name="文本框 10"/>
          <p:cNvSpPr txBox="1"/>
          <p:nvPr/>
        </p:nvSpPr>
        <p:spPr>
          <a:xfrm>
            <a:off x="5014286" y="2819351"/>
            <a:ext cx="1584000" cy="276999"/>
          </a:xfrm>
          <a:prstGeom prst="rect">
            <a:avLst/>
          </a:prstGeom>
          <a:solidFill>
            <a:schemeClr val="tx1">
              <a:lumMod val="50000"/>
              <a:lumOff val="50000"/>
              <a:alpha val="10196"/>
            </a:schemeClr>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乘用车</a:t>
            </a:r>
          </a:p>
        </p:txBody>
      </p:sp>
      <p:sp>
        <p:nvSpPr>
          <p:cNvPr id="12" name="文本框 11"/>
          <p:cNvSpPr txBox="1"/>
          <p:nvPr/>
        </p:nvSpPr>
        <p:spPr>
          <a:xfrm>
            <a:off x="9336216" y="2819351"/>
            <a:ext cx="1584000" cy="276999"/>
          </a:xfrm>
          <a:prstGeom prst="rect">
            <a:avLst/>
          </a:prstGeom>
          <a:solidFill>
            <a:schemeClr val="tx1">
              <a:lumMod val="50000"/>
              <a:lumOff val="50000"/>
              <a:alpha val="10196"/>
            </a:schemeClr>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货车</a:t>
            </a:r>
          </a:p>
        </p:txBody>
      </p:sp>
      <p:sp>
        <p:nvSpPr>
          <p:cNvPr id="13" name="文本框 12"/>
          <p:cNvSpPr txBox="1"/>
          <p:nvPr/>
        </p:nvSpPr>
        <p:spPr>
          <a:xfrm>
            <a:off x="7175251" y="2819351"/>
            <a:ext cx="1584000" cy="276999"/>
          </a:xfrm>
          <a:prstGeom prst="rect">
            <a:avLst/>
          </a:prstGeom>
          <a:solidFill>
            <a:schemeClr val="tx1">
              <a:lumMod val="50000"/>
              <a:lumOff val="50000"/>
              <a:alpha val="10196"/>
            </a:schemeClr>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客车</a:t>
            </a:r>
          </a:p>
        </p:txBody>
      </p:sp>
      <p:sp>
        <p:nvSpPr>
          <p:cNvPr id="16" name="文本框 15"/>
          <p:cNvSpPr txBox="1"/>
          <p:nvPr/>
        </p:nvSpPr>
        <p:spPr>
          <a:xfrm>
            <a:off x="523190" y="237751"/>
            <a:ext cx="4735896"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动力电池</a:t>
            </a:r>
            <a:r>
              <a:rPr lang="en-US" altLang="zh-CN" sz="2200" b="1" dirty="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市场配套结构</a:t>
            </a:r>
          </a:p>
        </p:txBody>
      </p:sp>
      <p:sp>
        <p:nvSpPr>
          <p:cNvPr id="15" name="文本占位符 1"/>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数据来源：科瑞咨询调研</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669409261"/>
              </p:ext>
            </p:extLst>
          </p:nvPr>
        </p:nvGraphicFramePr>
        <p:xfrm>
          <a:off x="483118" y="2573378"/>
          <a:ext cx="11263899" cy="3644354"/>
        </p:xfrm>
        <a:graphic>
          <a:graphicData uri="http://schemas.openxmlformats.org/drawingml/2006/table">
            <a:tbl>
              <a:tblPr/>
              <a:tblGrid>
                <a:gridCol w="401565">
                  <a:extLst>
                    <a:ext uri="{9D8B030D-6E8A-4147-A177-3AD203B41FA5}">
                      <a16:colId xmlns:a16="http://schemas.microsoft.com/office/drawing/2014/main" val="20000"/>
                    </a:ext>
                  </a:extLst>
                </a:gridCol>
                <a:gridCol w="693611">
                  <a:extLst>
                    <a:ext uri="{9D8B030D-6E8A-4147-A177-3AD203B41FA5}">
                      <a16:colId xmlns:a16="http://schemas.microsoft.com/office/drawing/2014/main" val="20001"/>
                    </a:ext>
                  </a:extLst>
                </a:gridCol>
                <a:gridCol w="2789514">
                  <a:extLst>
                    <a:ext uri="{9D8B030D-6E8A-4147-A177-3AD203B41FA5}">
                      <a16:colId xmlns:a16="http://schemas.microsoft.com/office/drawing/2014/main" val="20002"/>
                    </a:ext>
                  </a:extLst>
                </a:gridCol>
                <a:gridCol w="625628">
                  <a:extLst>
                    <a:ext uri="{9D8B030D-6E8A-4147-A177-3AD203B41FA5}">
                      <a16:colId xmlns:a16="http://schemas.microsoft.com/office/drawing/2014/main" val="20003"/>
                    </a:ext>
                  </a:extLst>
                </a:gridCol>
                <a:gridCol w="876140">
                  <a:extLst>
                    <a:ext uri="{9D8B030D-6E8A-4147-A177-3AD203B41FA5}">
                      <a16:colId xmlns:a16="http://schemas.microsoft.com/office/drawing/2014/main" val="20004"/>
                    </a:ext>
                  </a:extLst>
                </a:gridCol>
                <a:gridCol w="438070">
                  <a:extLst>
                    <a:ext uri="{9D8B030D-6E8A-4147-A177-3AD203B41FA5}">
                      <a16:colId xmlns:a16="http://schemas.microsoft.com/office/drawing/2014/main" val="20005"/>
                    </a:ext>
                  </a:extLst>
                </a:gridCol>
                <a:gridCol w="985658">
                  <a:extLst>
                    <a:ext uri="{9D8B030D-6E8A-4147-A177-3AD203B41FA5}">
                      <a16:colId xmlns:a16="http://schemas.microsoft.com/office/drawing/2014/main" val="20006"/>
                    </a:ext>
                  </a:extLst>
                </a:gridCol>
                <a:gridCol w="438070">
                  <a:extLst>
                    <a:ext uri="{9D8B030D-6E8A-4147-A177-3AD203B41FA5}">
                      <a16:colId xmlns:a16="http://schemas.microsoft.com/office/drawing/2014/main" val="20007"/>
                    </a:ext>
                  </a:extLst>
                </a:gridCol>
                <a:gridCol w="839634">
                  <a:extLst>
                    <a:ext uri="{9D8B030D-6E8A-4147-A177-3AD203B41FA5}">
                      <a16:colId xmlns:a16="http://schemas.microsoft.com/office/drawing/2014/main" val="20008"/>
                    </a:ext>
                  </a:extLst>
                </a:gridCol>
                <a:gridCol w="474576">
                  <a:extLst>
                    <a:ext uri="{9D8B030D-6E8A-4147-A177-3AD203B41FA5}">
                      <a16:colId xmlns:a16="http://schemas.microsoft.com/office/drawing/2014/main" val="20009"/>
                    </a:ext>
                  </a:extLst>
                </a:gridCol>
                <a:gridCol w="949152">
                  <a:extLst>
                    <a:ext uri="{9D8B030D-6E8A-4147-A177-3AD203B41FA5}">
                      <a16:colId xmlns:a16="http://schemas.microsoft.com/office/drawing/2014/main" val="20010"/>
                    </a:ext>
                  </a:extLst>
                </a:gridCol>
                <a:gridCol w="474576">
                  <a:extLst>
                    <a:ext uri="{9D8B030D-6E8A-4147-A177-3AD203B41FA5}">
                      <a16:colId xmlns:a16="http://schemas.microsoft.com/office/drawing/2014/main" val="20011"/>
                    </a:ext>
                  </a:extLst>
                </a:gridCol>
                <a:gridCol w="803129">
                  <a:extLst>
                    <a:ext uri="{9D8B030D-6E8A-4147-A177-3AD203B41FA5}">
                      <a16:colId xmlns:a16="http://schemas.microsoft.com/office/drawing/2014/main" val="20012"/>
                    </a:ext>
                  </a:extLst>
                </a:gridCol>
                <a:gridCol w="474576">
                  <a:extLst>
                    <a:ext uri="{9D8B030D-6E8A-4147-A177-3AD203B41FA5}">
                      <a16:colId xmlns:a16="http://schemas.microsoft.com/office/drawing/2014/main" val="20013"/>
                    </a:ext>
                  </a:extLst>
                </a:gridCol>
              </a:tblGrid>
              <a:tr h="295848">
                <a:tc>
                  <a:txBody>
                    <a:bodyPr/>
                    <a:lstStyle/>
                    <a:p>
                      <a:pPr algn="ctr" rtl="0" fontAlgn="ctr"/>
                      <a:r>
                        <a:rPr lang="zh-CN" altLang="en-US" sz="900" b="1" i="0" u="none" strike="noStrike">
                          <a:solidFill>
                            <a:srgbClr val="FFFFFF"/>
                          </a:solidFill>
                          <a:effectLst/>
                          <a:latin typeface="微软雅黑" panose="020B0503020204020204" pitchFamily="34" charset="-122"/>
                          <a:ea typeface="微软雅黑" panose="020B0503020204020204" pitchFamily="34" charset="-122"/>
                        </a:rPr>
                        <a:t>排名</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900" b="1" i="0" u="none" strike="noStrike">
                          <a:solidFill>
                            <a:srgbClr val="FFFFFF"/>
                          </a:solidFill>
                          <a:effectLst/>
                          <a:latin typeface="微软雅黑" panose="020B0503020204020204" pitchFamily="34" charset="-122"/>
                          <a:ea typeface="微软雅黑" panose="020B0503020204020204" pitchFamily="34" charset="-122"/>
                        </a:rPr>
                        <a:t>企业</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900" b="1" i="0" u="none" strike="noStrike">
                          <a:solidFill>
                            <a:srgbClr val="FFFFFF"/>
                          </a:solidFill>
                          <a:effectLst/>
                          <a:latin typeface="微软雅黑" panose="020B0503020204020204" pitchFamily="34" charset="-122"/>
                          <a:ea typeface="微软雅黑" panose="020B0503020204020204" pitchFamily="34" charset="-122"/>
                        </a:rPr>
                        <a:t>装机量（</a:t>
                      </a:r>
                      <a:r>
                        <a:rPr lang="en-US" sz="900" b="1" i="0" u="none" strike="noStrike">
                          <a:solidFill>
                            <a:srgbClr val="FFFFFF"/>
                          </a:solidFill>
                          <a:effectLst/>
                          <a:latin typeface="微软雅黑" panose="020B0503020204020204" pitchFamily="34" charset="-122"/>
                          <a:ea typeface="微软雅黑" panose="020B0503020204020204" pitchFamily="34" charset="-122"/>
                        </a:rPr>
                        <a:t>MWh）</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900" b="1" i="0" u="none" strike="noStrike">
                          <a:solidFill>
                            <a:srgbClr val="FFFFFF"/>
                          </a:solidFill>
                          <a:effectLst/>
                          <a:latin typeface="微软雅黑" panose="020B0503020204020204" pitchFamily="34" charset="-122"/>
                          <a:ea typeface="微软雅黑" panose="020B0503020204020204" pitchFamily="34" charset="-122"/>
                        </a:rPr>
                        <a:t>份额</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2D809A"/>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1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8B1F1D"/>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2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8B1F1D"/>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3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8B1F1D"/>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4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8B1F1D"/>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5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8B1F1D"/>
                    </a:solidFill>
                  </a:tcPr>
                </a:tc>
                <a:extLst>
                  <a:ext uri="{0D108BD9-81ED-4DB2-BD59-A6C34878D82A}">
                    <a16:rowId xmlns:a16="http://schemas.microsoft.com/office/drawing/2014/main" val="10000"/>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宁德时代</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rowSpan="10">
                  <a:txBody>
                    <a:bodyPr/>
                    <a:lstStyle/>
                    <a:p>
                      <a:pPr algn="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47.2%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特斯拉中国</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19.9%</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广汽埃安</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10.1%</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蔚来汽车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9.6%</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理想汽车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8.6%</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吉利汽车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8.0%</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1"/>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弗迪电池</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26.6%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比亚迪</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86.9%</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腾势汽车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6.1%</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一汽丰田</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2.0%</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一汽红旗</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1.9%</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一汽奔腾</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1.2%</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2"/>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中创新航</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广汽埃安</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46.8%</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小鹏汽车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26.1%</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零跑汽车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8.4%</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长安汽车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6.7%</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智马达汽车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5.1%</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3"/>
                  </a:ext>
                </a:extLst>
              </a:tr>
              <a:tr h="355727">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国轩高科</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上汽通用五菱</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29.3%</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长城汽车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11.5%</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北汽新能源</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8.4%</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江淮汽车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8.4%</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吉利汽车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7.9%</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4"/>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en-US" sz="1000" b="0" i="0" u="none" strike="noStrike">
                          <a:solidFill>
                            <a:srgbClr val="000000"/>
                          </a:solidFill>
                          <a:effectLst/>
                          <a:latin typeface="微软雅黑" panose="020B0503020204020204" pitchFamily="34" charset="-122"/>
                          <a:ea typeface="微软雅黑" panose="020B0503020204020204" pitchFamily="34" charset="-122"/>
                        </a:rPr>
                        <a:t>LG</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特斯拉中国</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99.8%</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上汽通用</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0.1%</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沃尔沃亚太</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0.0%</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5"/>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蜂巢能源</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零跑汽车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48.4%</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长城汽车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40.2%</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合众新能源</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5.9%</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吉利汽车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3.7%</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小鹏汽车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1.2%</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6"/>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孚能科技</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广汽埃安</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42.0%</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北京奔驰</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41.9%</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岚图汽车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7.9%</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创维汽车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6.7%</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江铃雷诺</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1.3%</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7"/>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欣旺达</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吉利汽车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37.9%</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东风乘用车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20.2%</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东风柳汽</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10.8%</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智马达汽车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10.4%</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小鹏汽车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9.3%</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8"/>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亿纬锂能</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合众新能源</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43.5%</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小鹏汽车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25.8%</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三一汽车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8.1%</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东风股份</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7.6%</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汉马科技</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5.2%</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9"/>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10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正力新能</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一汽红旗</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43.7%</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零跑汽车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39.7%</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9FD5D2"/>
                    </a:solidFill>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上汽通用五菱</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11.0%</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广汽乘用车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5.5%</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威马汽车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0.1%</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
        <p:nvSpPr>
          <p:cNvPr id="7" name="文本框 6"/>
          <p:cNvSpPr txBox="1"/>
          <p:nvPr/>
        </p:nvSpPr>
        <p:spPr>
          <a:xfrm>
            <a:off x="416895" y="2163391"/>
            <a:ext cx="11554195"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8</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月电池企业装机量</a:t>
            </a: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TOP10(MWh)</a:t>
            </a:r>
            <a:endPar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9" name="小型轿车_TOP10"/>
          <p:cNvGraphicFramePr/>
          <p:nvPr>
            <p:extLst>
              <p:ext uri="{D42A27DB-BD31-4B8C-83A1-F6EECF244321}">
                <p14:modId xmlns:p14="http://schemas.microsoft.com/office/powerpoint/2010/main" val="1043911601"/>
              </p:ext>
            </p:extLst>
          </p:nvPr>
        </p:nvGraphicFramePr>
        <p:xfrm>
          <a:off x="1415480" y="2863544"/>
          <a:ext cx="3024336" cy="3353497"/>
        </p:xfrm>
        <a:graphic>
          <a:graphicData uri="http://schemas.openxmlformats.org/drawingml/2006/chart">
            <c:chart xmlns:c="http://schemas.openxmlformats.org/drawingml/2006/chart" xmlns:r="http://schemas.openxmlformats.org/officeDocument/2006/relationships" r:id="rId2"/>
          </a:graphicData>
        </a:graphic>
      </p:graphicFrame>
      <p:sp>
        <p:nvSpPr>
          <p:cNvPr id="12" name="文本框 11"/>
          <p:cNvSpPr txBox="1"/>
          <p:nvPr/>
        </p:nvSpPr>
        <p:spPr>
          <a:xfrm>
            <a:off x="523189" y="229362"/>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动力电池</a:t>
            </a:r>
            <a:r>
              <a:rPr lang="en-US" altLang="zh-CN" sz="2200" b="1" dirty="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电芯企业配套情况</a:t>
            </a:r>
          </a:p>
        </p:txBody>
      </p:sp>
      <p:sp>
        <p:nvSpPr>
          <p:cNvPr id="13" name="文本框 12"/>
          <p:cNvSpPr txBox="1"/>
          <p:nvPr/>
        </p:nvSpPr>
        <p:spPr>
          <a:xfrm>
            <a:off x="317590" y="941027"/>
            <a:ext cx="1117090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电芯企业头部效应明显，宁德时代占比接近</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50%</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a:t>
            </a:r>
            <a:endPar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14" name="文本框 13"/>
          <p:cNvSpPr txBox="1"/>
          <p:nvPr/>
        </p:nvSpPr>
        <p:spPr>
          <a:xfrm>
            <a:off x="326032" y="1413277"/>
            <a:ext cx="11313749" cy="815288"/>
          </a:xfrm>
          <a:prstGeom prst="rect">
            <a:avLst/>
          </a:prstGeom>
          <a:noFill/>
        </p:spPr>
        <p:txBody>
          <a:bodyPr wrap="square">
            <a:spAutoFit/>
          </a:bodyPr>
          <a:lstStyle/>
          <a:p>
            <a:pPr marL="285750" marR="0" lvl="0" indent="-285750" algn="l" defTabSz="457200" rtl="0" eaLnBrk="1" fontAlgn="auto" latinLnBrk="0" hangingPunct="1">
              <a:lnSpc>
                <a:spcPct val="120000"/>
              </a:lnSpc>
              <a:spcBef>
                <a:spcPts val="0"/>
              </a:spcBef>
              <a:spcAft>
                <a:spcPts val="600"/>
              </a:spcAft>
              <a:buClrTx/>
              <a:buSzTx/>
              <a:buFont typeface="Arial" panose="020B0604020202020204" pitchFamily="34" charset="0"/>
              <a:buChar char="•"/>
              <a:defRPr/>
            </a:pPr>
            <a:r>
              <a:rPr kumimoji="0" lang="zh-CN" altLang="en-US" sz="120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动力电池供应格局，宁德占比</a:t>
            </a:r>
            <a:r>
              <a:rPr kumimoji="0" lang="en-US" altLang="zh-CN" sz="120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47.2%</a:t>
            </a:r>
            <a:r>
              <a:rPr kumimoji="0" lang="zh-CN" altLang="en-US" sz="120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，领先优势明显，增速整体趋缓，弗迪电池由于受到比亚迪销量增长的带动，份额达到</a:t>
            </a:r>
            <a:r>
              <a:rPr kumimoji="0" lang="en-US" altLang="zh-CN" sz="120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26.6%</a:t>
            </a:r>
            <a:r>
              <a:rPr kumimoji="0" lang="zh-CN" altLang="en-US" sz="120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a:t>
            </a:r>
            <a:r>
              <a:rPr kumimoji="0" lang="en-US" altLang="zh-CN" sz="120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LG</a:t>
            </a:r>
            <a:r>
              <a:rPr kumimoji="0" lang="zh-CN" altLang="en-US" sz="120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更趋于依靠特定整车企业的定点配套来保持出货量的稳定；蜂巢能源主要依靠零跑汽车和长城汽车的带动。</a:t>
            </a:r>
            <a:endParaRPr kumimoji="0" lang="en-US" altLang="zh-CN" sz="120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457200" rtl="0" eaLnBrk="1" fontAlgn="auto" latinLnBrk="0" hangingPunct="1">
              <a:lnSpc>
                <a:spcPct val="120000"/>
              </a:lnSpc>
              <a:spcBef>
                <a:spcPts val="0"/>
              </a:spcBef>
              <a:spcAft>
                <a:spcPts val="600"/>
              </a:spcAft>
              <a:buClrTx/>
              <a:buSzTx/>
              <a:buFont typeface="Arial" panose="020B0604020202020204" pitchFamily="34" charset="0"/>
              <a:buChar char="•"/>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正力新能获得红旗和零跑的配套定点后，增长趋势明显，本期增幅达到</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176.9%</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kumimoji="0" lang="zh-CN" altLang="en-US" sz="120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文本占位符 1"/>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数据来源：科瑞咨询调研</a:t>
            </a:r>
          </a:p>
        </p:txBody>
      </p:sp>
      <p:cxnSp>
        <p:nvCxnSpPr>
          <p:cNvPr id="10" name="直接连接符 9">
            <a:extLst>
              <a:ext uri="{FF2B5EF4-FFF2-40B4-BE49-F238E27FC236}">
                <a16:creationId xmlns:a16="http://schemas.microsoft.com/office/drawing/2014/main" id="{0D4859D1-3BC2-BC95-78C2-2323ABFDE64D}"/>
              </a:ext>
            </a:extLst>
          </p:cNvPr>
          <p:cNvCxnSpPr>
            <a:cxnSpLocks/>
          </p:cNvCxnSpPr>
          <p:nvPr/>
        </p:nvCxnSpPr>
        <p:spPr>
          <a:xfrm>
            <a:off x="11866938" y="2340528"/>
            <a:ext cx="0" cy="3984766"/>
          </a:xfrm>
          <a:prstGeom prst="line">
            <a:avLst/>
          </a:prstGeom>
          <a:noFill/>
          <a:ln w="6350" cap="flat" cmpd="sng" algn="ctr">
            <a:solidFill>
              <a:srgbClr val="FFFFFF">
                <a:lumMod val="85000"/>
              </a:srgbClr>
            </a:solidFill>
            <a:prstDash val="solid"/>
            <a:miter lim="800000"/>
          </a:ln>
          <a:effectLst/>
        </p:spPr>
      </p:cxnSp>
      <p:cxnSp>
        <p:nvCxnSpPr>
          <p:cNvPr id="11" name="直接连接符 10">
            <a:extLst>
              <a:ext uri="{FF2B5EF4-FFF2-40B4-BE49-F238E27FC236}">
                <a16:creationId xmlns:a16="http://schemas.microsoft.com/office/drawing/2014/main" id="{CB3A1CB3-BC44-CB4A-0FB1-1391FD6EE703}"/>
              </a:ext>
            </a:extLst>
          </p:cNvPr>
          <p:cNvCxnSpPr>
            <a:cxnSpLocks/>
          </p:cNvCxnSpPr>
          <p:nvPr/>
        </p:nvCxnSpPr>
        <p:spPr>
          <a:xfrm>
            <a:off x="326032" y="2256639"/>
            <a:ext cx="0" cy="4068655"/>
          </a:xfrm>
          <a:prstGeom prst="line">
            <a:avLst/>
          </a:prstGeom>
          <a:noFill/>
          <a:ln w="6350" cap="flat" cmpd="sng" algn="ctr">
            <a:solidFill>
              <a:srgbClr val="FFFFFF">
                <a:lumMod val="85000"/>
              </a:srgbClr>
            </a:solidFill>
            <a:prstDash val="solid"/>
            <a:miter lim="800000"/>
          </a:ln>
          <a:effectLst/>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表格 12"/>
          <p:cNvGraphicFramePr>
            <a:graphicFrameLocks noGrp="1"/>
          </p:cNvGraphicFramePr>
          <p:nvPr>
            <p:extLst>
              <p:ext uri="{D42A27DB-BD31-4B8C-83A1-F6EECF244321}">
                <p14:modId xmlns:p14="http://schemas.microsoft.com/office/powerpoint/2010/main" val="184815333"/>
              </p:ext>
            </p:extLst>
          </p:nvPr>
        </p:nvGraphicFramePr>
        <p:xfrm>
          <a:off x="479376" y="2519265"/>
          <a:ext cx="11233251" cy="3810367"/>
        </p:xfrm>
        <a:graphic>
          <a:graphicData uri="http://schemas.openxmlformats.org/drawingml/2006/table">
            <a:tbl>
              <a:tblPr/>
              <a:tblGrid>
                <a:gridCol w="507144">
                  <a:extLst>
                    <a:ext uri="{9D8B030D-6E8A-4147-A177-3AD203B41FA5}">
                      <a16:colId xmlns:a16="http://schemas.microsoft.com/office/drawing/2014/main" val="20000"/>
                    </a:ext>
                  </a:extLst>
                </a:gridCol>
                <a:gridCol w="824110">
                  <a:extLst>
                    <a:ext uri="{9D8B030D-6E8A-4147-A177-3AD203B41FA5}">
                      <a16:colId xmlns:a16="http://schemas.microsoft.com/office/drawing/2014/main" val="20001"/>
                    </a:ext>
                  </a:extLst>
                </a:gridCol>
                <a:gridCol w="2916084">
                  <a:extLst>
                    <a:ext uri="{9D8B030D-6E8A-4147-A177-3AD203B41FA5}">
                      <a16:colId xmlns:a16="http://schemas.microsoft.com/office/drawing/2014/main" val="20002"/>
                    </a:ext>
                  </a:extLst>
                </a:gridCol>
                <a:gridCol w="646860">
                  <a:extLst>
                    <a:ext uri="{9D8B030D-6E8A-4147-A177-3AD203B41FA5}">
                      <a16:colId xmlns:a16="http://schemas.microsoft.com/office/drawing/2014/main" val="20003"/>
                    </a:ext>
                  </a:extLst>
                </a:gridCol>
                <a:gridCol w="706846">
                  <a:extLst>
                    <a:ext uri="{9D8B030D-6E8A-4147-A177-3AD203B41FA5}">
                      <a16:colId xmlns:a16="http://schemas.microsoft.com/office/drawing/2014/main" val="20004"/>
                    </a:ext>
                  </a:extLst>
                </a:gridCol>
                <a:gridCol w="857852">
                  <a:extLst>
                    <a:ext uri="{9D8B030D-6E8A-4147-A177-3AD203B41FA5}">
                      <a16:colId xmlns:a16="http://schemas.microsoft.com/office/drawing/2014/main" val="20005"/>
                    </a:ext>
                  </a:extLst>
                </a:gridCol>
                <a:gridCol w="897045">
                  <a:extLst>
                    <a:ext uri="{9D8B030D-6E8A-4147-A177-3AD203B41FA5}">
                      <a16:colId xmlns:a16="http://schemas.microsoft.com/office/drawing/2014/main" val="20006"/>
                    </a:ext>
                  </a:extLst>
                </a:gridCol>
                <a:gridCol w="658906">
                  <a:extLst>
                    <a:ext uri="{9D8B030D-6E8A-4147-A177-3AD203B41FA5}">
                      <a16:colId xmlns:a16="http://schemas.microsoft.com/office/drawing/2014/main" val="20007"/>
                    </a:ext>
                  </a:extLst>
                </a:gridCol>
                <a:gridCol w="1060838">
                  <a:extLst>
                    <a:ext uri="{9D8B030D-6E8A-4147-A177-3AD203B41FA5}">
                      <a16:colId xmlns:a16="http://schemas.microsoft.com/office/drawing/2014/main" val="20008"/>
                    </a:ext>
                  </a:extLst>
                </a:gridCol>
                <a:gridCol w="548364">
                  <a:extLst>
                    <a:ext uri="{9D8B030D-6E8A-4147-A177-3AD203B41FA5}">
                      <a16:colId xmlns:a16="http://schemas.microsoft.com/office/drawing/2014/main" val="20009"/>
                    </a:ext>
                  </a:extLst>
                </a:gridCol>
                <a:gridCol w="1011988">
                  <a:extLst>
                    <a:ext uri="{9D8B030D-6E8A-4147-A177-3AD203B41FA5}">
                      <a16:colId xmlns:a16="http://schemas.microsoft.com/office/drawing/2014/main" val="20010"/>
                    </a:ext>
                  </a:extLst>
                </a:gridCol>
                <a:gridCol w="597214">
                  <a:extLst>
                    <a:ext uri="{9D8B030D-6E8A-4147-A177-3AD203B41FA5}">
                      <a16:colId xmlns:a16="http://schemas.microsoft.com/office/drawing/2014/main" val="20011"/>
                    </a:ext>
                  </a:extLst>
                </a:gridCol>
              </a:tblGrid>
              <a:tr h="210357">
                <a:tc>
                  <a:txBody>
                    <a:bodyPr/>
                    <a:lstStyle/>
                    <a:p>
                      <a:pPr algn="ctr" rtl="0" fontAlgn="ctr"/>
                      <a:r>
                        <a:rPr lang="zh-CN" altLang="en-US" sz="1000" b="1" i="0" u="none" strike="noStrike">
                          <a:solidFill>
                            <a:srgbClr val="FFFFFF"/>
                          </a:solidFill>
                          <a:effectLst/>
                          <a:latin typeface="微软雅黑" panose="020B0503020204020204" pitchFamily="34" charset="-122"/>
                          <a:ea typeface="微软雅黑" panose="020B0503020204020204" pitchFamily="34" charset="-122"/>
                        </a:rPr>
                        <a:t>排名</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a:solidFill>
                            <a:srgbClr val="FFFFFF"/>
                          </a:solidFill>
                          <a:effectLst/>
                          <a:latin typeface="微软雅黑" panose="020B0503020204020204" pitchFamily="34" charset="-122"/>
                          <a:ea typeface="微软雅黑" panose="020B0503020204020204" pitchFamily="34" charset="-122"/>
                        </a:rPr>
                        <a:t>企业</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a:solidFill>
                            <a:srgbClr val="FFFFFF"/>
                          </a:solidFill>
                          <a:effectLst/>
                          <a:latin typeface="微软雅黑" panose="020B0503020204020204" pitchFamily="34" charset="-122"/>
                          <a:ea typeface="微软雅黑" panose="020B0503020204020204" pitchFamily="34" charset="-122"/>
                        </a:rPr>
                        <a:t>配套量</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a:solidFill>
                            <a:srgbClr val="FFFFFF"/>
                          </a:solidFill>
                          <a:effectLst/>
                          <a:latin typeface="微软雅黑" panose="020B0503020204020204" pitchFamily="34" charset="-122"/>
                          <a:ea typeface="微软雅黑" panose="020B0503020204020204" pitchFamily="34" charset="-122"/>
                        </a:rPr>
                        <a:t>环比增速</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a:solidFill>
                            <a:srgbClr val="FFFFFF"/>
                          </a:solidFill>
                          <a:effectLst/>
                          <a:latin typeface="微软雅黑" panose="020B0503020204020204" pitchFamily="34" charset="-122"/>
                          <a:ea typeface="微软雅黑" panose="020B0503020204020204" pitchFamily="34" charset="-122"/>
                        </a:rPr>
                        <a:t>份额</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a:solidFill>
                            <a:srgbClr val="FFFFFF"/>
                          </a:solidFill>
                          <a:effectLst/>
                          <a:latin typeface="微软雅黑" panose="020B0503020204020204" pitchFamily="34" charset="-122"/>
                          <a:ea typeface="微软雅黑" panose="020B0503020204020204" pitchFamily="34" charset="-122"/>
                        </a:rPr>
                        <a:t>累计配套量</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1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2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3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extLst>
                  <a:ext uri="{0D108BD9-81ED-4DB2-BD59-A6C34878D82A}">
                    <a16:rowId xmlns:a16="http://schemas.microsoft.com/office/drawing/2014/main" val="10000"/>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弗迪动力</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39.03%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30.64%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155.9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比亚迪</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91.6%</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腾势汽车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东风乘用车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1.4%</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1"/>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特斯拉</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80.65%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8.63%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39.1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特斯拉中国</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100.0%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2"/>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日本电产</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89.88%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8.58%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37.9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广汽埃安</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79.0%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吉利汽车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19.9%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唐骏汽车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0.7%</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3"/>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联合汽车电子</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214.53%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7.07%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31.8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理想汽车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64.2%</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长城汽车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19.1%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上汽通用</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4.5%</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4"/>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蜂巢易创</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2465.78%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5.83%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23.9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理想汽车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77.9%</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长城汽车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21.8%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吉麦新能源</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0.3%</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5"/>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中车时代</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144.88%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3.89%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13.4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上汽通用五菱</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50.6%</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一汽红旗</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27.3%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合众新能源</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17.5%</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6"/>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宁波双林</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10.80%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2.96%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15.7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长安汽车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59.7%</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上汽通用五菱</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38.4%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佛山飞驰</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0.9%</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7"/>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蔚来驱动</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77.90%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2.52%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蔚来汽车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100.0%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8"/>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l" rtl="0" fontAlgn="b"/>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大众变速器</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14.51%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2.46%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上汽大众</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63.0%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一汽大众</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37.0%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9"/>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10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1B5C7D"/>
                    </a:solidFill>
                  </a:tcPr>
                </a:tc>
                <a:tc>
                  <a:txBody>
                    <a:bodyPr/>
                    <a:lstStyle/>
                    <a:p>
                      <a:pPr algn="l" rtl="0" fontAlgn="b"/>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方正电机</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-58.90%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2.10%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12.7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上汽通用五菱</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68.1%</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小鹏汽车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25.1%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北汽制造</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2.9%</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
        <p:nvSpPr>
          <p:cNvPr id="14" name="文本框 13"/>
          <p:cNvSpPr txBox="1"/>
          <p:nvPr/>
        </p:nvSpPr>
        <p:spPr>
          <a:xfrm>
            <a:off x="479376" y="2134598"/>
            <a:ext cx="11313749"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000000">
                    <a:lumMod val="75000"/>
                    <a:lumOff val="25000"/>
                  </a:srgbClr>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月电机企业配套量</a:t>
            </a: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TOP10</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（万辆）</a:t>
            </a:r>
          </a:p>
        </p:txBody>
      </p:sp>
      <p:graphicFrame>
        <p:nvGraphicFramePr>
          <p:cNvPr id="16" name="小型轿车_TOP10"/>
          <p:cNvGraphicFramePr/>
          <p:nvPr>
            <p:extLst>
              <p:ext uri="{D42A27DB-BD31-4B8C-83A1-F6EECF244321}">
                <p14:modId xmlns:p14="http://schemas.microsoft.com/office/powerpoint/2010/main" val="2860134201"/>
              </p:ext>
            </p:extLst>
          </p:nvPr>
        </p:nvGraphicFramePr>
        <p:xfrm>
          <a:off x="1711902" y="2475623"/>
          <a:ext cx="3055098" cy="3913095"/>
        </p:xfrm>
        <a:graphic>
          <a:graphicData uri="http://schemas.openxmlformats.org/drawingml/2006/chart">
            <c:chart xmlns:c="http://schemas.openxmlformats.org/drawingml/2006/chart" xmlns:r="http://schemas.openxmlformats.org/officeDocument/2006/relationships" r:id="rId2"/>
          </a:graphicData>
        </a:graphic>
      </p:graphicFrame>
      <p:sp>
        <p:nvSpPr>
          <p:cNvPr id="17" name="文本框 16"/>
          <p:cNvSpPr txBox="1"/>
          <p:nvPr/>
        </p:nvSpPr>
        <p:spPr>
          <a:xfrm>
            <a:off x="523189" y="229362"/>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驱动电机</a:t>
            </a:r>
            <a:r>
              <a:rPr lang="en-US" altLang="zh-CN" sz="2200" b="1" dirty="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企业配套情况</a:t>
            </a:r>
          </a:p>
        </p:txBody>
      </p:sp>
      <p:sp>
        <p:nvSpPr>
          <p:cNvPr id="18" name="文本框 17"/>
          <p:cNvSpPr txBox="1"/>
          <p:nvPr/>
        </p:nvSpPr>
        <p:spPr>
          <a:xfrm>
            <a:off x="317590" y="941027"/>
            <a:ext cx="1117090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Top10</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电机配套企业合计配套量超</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55.7</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万辆，整体市场配套量同比增长</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59.7%</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a:t>
            </a:r>
          </a:p>
        </p:txBody>
      </p:sp>
      <p:sp>
        <p:nvSpPr>
          <p:cNvPr id="19" name="文本框 18"/>
          <p:cNvSpPr txBox="1"/>
          <p:nvPr/>
        </p:nvSpPr>
        <p:spPr>
          <a:xfrm>
            <a:off x="321986" y="1389808"/>
            <a:ext cx="11313749" cy="613694"/>
          </a:xfrm>
          <a:prstGeom prst="rect">
            <a:avLst/>
          </a:prstGeom>
          <a:noFill/>
        </p:spPr>
        <p:txBody>
          <a:bodyPr wrap="square">
            <a:spAutoFit/>
          </a:bodyPr>
          <a:lstStyle/>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2023</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1-8</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月，电机企业头部效应明显，弗迪动力市场份额占比超</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成。多数产品自供，此外，特斯拉、蔚来驱动、大众变速器均以自配为主，企业自研核心部件的趋势加深。宁波双林主要配套长安汽车和上汽通用五菱，占比接近</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2" name="文本占位符 1"/>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数据来源：科瑞咨询调研</a:t>
            </a:r>
          </a:p>
        </p:txBody>
      </p:sp>
      <p:cxnSp>
        <p:nvCxnSpPr>
          <p:cNvPr id="3" name="直接连接符 2">
            <a:extLst>
              <a:ext uri="{FF2B5EF4-FFF2-40B4-BE49-F238E27FC236}">
                <a16:creationId xmlns:a16="http://schemas.microsoft.com/office/drawing/2014/main" id="{6D7EDF9D-1C1B-A610-4E5D-FC1D54659723}"/>
              </a:ext>
            </a:extLst>
          </p:cNvPr>
          <p:cNvCxnSpPr>
            <a:cxnSpLocks/>
          </p:cNvCxnSpPr>
          <p:nvPr/>
        </p:nvCxnSpPr>
        <p:spPr>
          <a:xfrm>
            <a:off x="11866938" y="2340528"/>
            <a:ext cx="0" cy="3984766"/>
          </a:xfrm>
          <a:prstGeom prst="line">
            <a:avLst/>
          </a:prstGeom>
          <a:noFill/>
          <a:ln w="6350" cap="flat" cmpd="sng" algn="ctr">
            <a:solidFill>
              <a:srgbClr val="FFFFFF">
                <a:lumMod val="85000"/>
              </a:srgbClr>
            </a:solidFill>
            <a:prstDash val="solid"/>
            <a:miter lim="800000"/>
          </a:ln>
          <a:effectLst/>
        </p:spPr>
      </p:cxnSp>
      <p:cxnSp>
        <p:nvCxnSpPr>
          <p:cNvPr id="4" name="直接连接符 3">
            <a:extLst>
              <a:ext uri="{FF2B5EF4-FFF2-40B4-BE49-F238E27FC236}">
                <a16:creationId xmlns:a16="http://schemas.microsoft.com/office/drawing/2014/main" id="{317124FE-0A94-7C05-B85F-7D4640C47D14}"/>
              </a:ext>
            </a:extLst>
          </p:cNvPr>
          <p:cNvCxnSpPr>
            <a:cxnSpLocks/>
          </p:cNvCxnSpPr>
          <p:nvPr/>
        </p:nvCxnSpPr>
        <p:spPr>
          <a:xfrm>
            <a:off x="326032" y="2256639"/>
            <a:ext cx="0" cy="4068655"/>
          </a:xfrm>
          <a:prstGeom prst="line">
            <a:avLst/>
          </a:prstGeom>
          <a:noFill/>
          <a:ln w="6350" cap="flat" cmpd="sng" algn="ctr">
            <a:solidFill>
              <a:srgbClr val="FFFFFF">
                <a:lumMod val="85000"/>
              </a:srgbClr>
            </a:solidFill>
            <a:prstDash val="solid"/>
            <a:miter lim="800000"/>
          </a:ln>
          <a:effectLst/>
        </p:spPr>
      </p:cxnSp>
      <p:sp>
        <p:nvSpPr>
          <p:cNvPr id="5" name="椭圆 4">
            <a:extLst>
              <a:ext uri="{FF2B5EF4-FFF2-40B4-BE49-F238E27FC236}">
                <a16:creationId xmlns:a16="http://schemas.microsoft.com/office/drawing/2014/main" id="{330A9349-601D-7F9A-C943-C4DAB484F6E1}"/>
              </a:ext>
            </a:extLst>
          </p:cNvPr>
          <p:cNvSpPr/>
          <p:nvPr/>
        </p:nvSpPr>
        <p:spPr>
          <a:xfrm>
            <a:off x="4466207" y="4323293"/>
            <a:ext cx="55928" cy="55928"/>
          </a:xfrm>
          <a:prstGeom prst="ellipse">
            <a:avLst/>
          </a:prstGeom>
          <a:noFill/>
          <a:ln>
            <a:solidFill>
              <a:srgbClr val="1B5C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id="{4AB867BC-D642-9C75-F241-AC6FD3C919C6}"/>
              </a:ext>
            </a:extLst>
          </p:cNvPr>
          <p:cNvCxnSpPr>
            <a:cxnSpLocks/>
            <a:endCxn id="5" idx="2"/>
          </p:cNvCxnSpPr>
          <p:nvPr/>
        </p:nvCxnSpPr>
        <p:spPr>
          <a:xfrm>
            <a:off x="3508131" y="4004907"/>
            <a:ext cx="958076" cy="346350"/>
          </a:xfrm>
          <a:prstGeom prst="line">
            <a:avLst/>
          </a:prstGeom>
          <a:ln w="12700">
            <a:solidFill>
              <a:srgbClr val="1B5C7D"/>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C87DF3F0-D918-AD91-78C7-6D3CB8C6E272}"/>
              </a:ext>
            </a:extLst>
          </p:cNvPr>
          <p:cNvCxnSpPr>
            <a:cxnSpLocks/>
            <a:endCxn id="5" idx="3"/>
          </p:cNvCxnSpPr>
          <p:nvPr/>
        </p:nvCxnSpPr>
        <p:spPr>
          <a:xfrm flipV="1">
            <a:off x="3239451" y="4371031"/>
            <a:ext cx="1234946" cy="321251"/>
          </a:xfrm>
          <a:prstGeom prst="line">
            <a:avLst/>
          </a:prstGeom>
          <a:ln w="12700">
            <a:solidFill>
              <a:srgbClr val="1B5C7D"/>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613aff9f-b7e6-4343-8e3f-3711de39f713"/>
  <p:tag name="COMMONDATA" val="eyJoZGlkIjoiODViY2JkMjU3NGYzZTEwMzZmMGFkZWViYmNkYWU3NDIifQ=="/>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cdfa1c8c-c871-40f2-9399-b7f7a47c00b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7404</TotalTime>
  <Words>3623</Words>
  <Application>Microsoft Office PowerPoint</Application>
  <PresentationFormat>宽屏</PresentationFormat>
  <Paragraphs>721</Paragraphs>
  <Slides>19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等线</vt:lpstr>
      <vt:lpstr>等线 Light</vt:lpstr>
      <vt:lpstr>楷体</vt:lpstr>
      <vt:lpstr>微软雅黑</vt:lpstr>
      <vt:lpstr>Agency FB</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316</cp:revision>
  <dcterms:created xsi:type="dcterms:W3CDTF">2022-09-13T00:34:00Z</dcterms:created>
  <dcterms:modified xsi:type="dcterms:W3CDTF">2023-09-19T06:18:03Z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123774E6860B41E59107F6CC83DE4883</vt:lpwstr>
  </property>
  <property fmtid="{D5CDD505-2E9C-101B-9397-08002B2CF9AE}" pid="3" name="KSOProductBuildVer">
    <vt:lpwstr>2052-11.1.0.12763</vt:lpwstr>
  </property>
</Properties>
</file>