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302" r:id="rId2"/>
    <p:sldId id="288" r:id="rId3"/>
    <p:sldId id="307" r:id="rId4"/>
    <p:sldId id="323" r:id="rId5"/>
    <p:sldId id="304" r:id="rId6"/>
    <p:sldId id="310" r:id="rId7"/>
    <p:sldId id="309" r:id="rId8"/>
    <p:sldId id="305" r:id="rId9"/>
    <p:sldId id="324" r:id="rId10"/>
    <p:sldId id="306" r:id="rId11"/>
    <p:sldId id="325" r:id="rId12"/>
    <p:sldId id="322" r:id="rId13"/>
    <p:sldId id="326" r:id="rId14"/>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63" d="100"/>
          <a:sy n="63" d="100"/>
        </p:scale>
        <p:origin x="76" y="2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numCache>
            </c:numRef>
          </c:val>
          <c:extLst>
            <c:ext xmlns:c16="http://schemas.microsoft.com/office/drawing/2014/chart" uri="{C3380CC4-5D6E-409C-BE32-E72D297353CC}">
              <c16:uniqueId val="{00000000-55CA-41EC-8CF1-5A304C8479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46040993898315"/>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7</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零跑</c:v>
                </c:pt>
                <c:pt idx="1">
                  <c:v>极氪</c:v>
                </c:pt>
                <c:pt idx="2">
                  <c:v>ARCFOX</c:v>
                </c:pt>
                <c:pt idx="3">
                  <c:v>传祺</c:v>
                </c:pt>
                <c:pt idx="4">
                  <c:v>小鹏</c:v>
                </c:pt>
                <c:pt idx="5">
                  <c:v>大众</c:v>
                </c:pt>
                <c:pt idx="6">
                  <c:v>北汽</c:v>
                </c:pt>
                <c:pt idx="7">
                  <c:v>蔚来</c:v>
                </c:pt>
                <c:pt idx="8">
                  <c:v>特斯拉</c:v>
                </c:pt>
                <c:pt idx="9">
                  <c:v>比亚迪</c:v>
                </c:pt>
              </c:strCache>
            </c:strRef>
          </c:cat>
          <c:val>
            <c:numRef>
              <c:f>Sheet1!$B$2:$B$11</c:f>
              <c:numCache>
                <c:formatCode>General</c:formatCode>
                <c:ptCount val="10"/>
                <c:pt idx="0">
                  <c:v>368</c:v>
                </c:pt>
                <c:pt idx="1">
                  <c:v>525</c:v>
                </c:pt>
                <c:pt idx="2">
                  <c:v>577</c:v>
                </c:pt>
                <c:pt idx="3">
                  <c:v>777</c:v>
                </c:pt>
                <c:pt idx="4">
                  <c:v>796</c:v>
                </c:pt>
                <c:pt idx="5">
                  <c:v>1106</c:v>
                </c:pt>
                <c:pt idx="6">
                  <c:v>1347</c:v>
                </c:pt>
                <c:pt idx="7">
                  <c:v>1567</c:v>
                </c:pt>
                <c:pt idx="8">
                  <c:v>2276</c:v>
                </c:pt>
                <c:pt idx="9">
                  <c:v>6913</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8</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国金</c:v>
                </c:pt>
                <c:pt idx="1">
                  <c:v>ARCFOX</c:v>
                </c:pt>
                <c:pt idx="2">
                  <c:v>极氪</c:v>
                </c:pt>
                <c:pt idx="3">
                  <c:v>传祺</c:v>
                </c:pt>
                <c:pt idx="4">
                  <c:v>大众</c:v>
                </c:pt>
                <c:pt idx="5">
                  <c:v>小鹏</c:v>
                </c:pt>
                <c:pt idx="6">
                  <c:v>北汽</c:v>
                </c:pt>
                <c:pt idx="7">
                  <c:v>蔚来</c:v>
                </c:pt>
                <c:pt idx="8">
                  <c:v>特斯拉</c:v>
                </c:pt>
                <c:pt idx="9">
                  <c:v>比亚迪</c:v>
                </c:pt>
              </c:strCache>
            </c:strRef>
          </c:cat>
          <c:val>
            <c:numRef>
              <c:f>Sheet1!$B$2:$B$11</c:f>
              <c:numCache>
                <c:formatCode>General</c:formatCode>
                <c:ptCount val="10"/>
                <c:pt idx="0">
                  <c:v>400</c:v>
                </c:pt>
                <c:pt idx="1">
                  <c:v>406</c:v>
                </c:pt>
                <c:pt idx="2">
                  <c:v>458</c:v>
                </c:pt>
                <c:pt idx="3">
                  <c:v>689</c:v>
                </c:pt>
                <c:pt idx="4">
                  <c:v>859</c:v>
                </c:pt>
                <c:pt idx="5">
                  <c:v>929</c:v>
                </c:pt>
                <c:pt idx="6">
                  <c:v>1103</c:v>
                </c:pt>
                <c:pt idx="7">
                  <c:v>1398</c:v>
                </c:pt>
                <c:pt idx="8">
                  <c:v>3613</c:v>
                </c:pt>
                <c:pt idx="9">
                  <c:v>4142</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numCache>
            </c:numRef>
          </c:val>
          <c:smooth val="0"/>
          <c:extLst>
            <c:ext xmlns:c16="http://schemas.microsoft.com/office/drawing/2014/chart" uri="{C3380CC4-5D6E-409C-BE32-E72D297353CC}">
              <c16:uniqueId val="{00000000-D3C3-4EEE-A5CA-1065F222C2EB}"/>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7</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传祺</c:v>
                </c:pt>
                <c:pt idx="1">
                  <c:v>奔驰</c:v>
                </c:pt>
                <c:pt idx="2">
                  <c:v>特斯拉</c:v>
                </c:pt>
                <c:pt idx="3">
                  <c:v>本田</c:v>
                </c:pt>
                <c:pt idx="4">
                  <c:v>别克</c:v>
                </c:pt>
                <c:pt idx="5">
                  <c:v>宝马</c:v>
                </c:pt>
                <c:pt idx="6">
                  <c:v>奥迪</c:v>
                </c:pt>
                <c:pt idx="7">
                  <c:v>丰田</c:v>
                </c:pt>
                <c:pt idx="8">
                  <c:v>比亚迪</c:v>
                </c:pt>
                <c:pt idx="9">
                  <c:v>大众</c:v>
                </c:pt>
              </c:strCache>
            </c:strRef>
          </c:cat>
          <c:val>
            <c:numRef>
              <c:f>Sheet1!$B$2:$B$11</c:f>
              <c:numCache>
                <c:formatCode>General</c:formatCode>
                <c:ptCount val="10"/>
                <c:pt idx="0">
                  <c:v>1817</c:v>
                </c:pt>
                <c:pt idx="1">
                  <c:v>2254</c:v>
                </c:pt>
                <c:pt idx="2">
                  <c:v>2276</c:v>
                </c:pt>
                <c:pt idx="3">
                  <c:v>2352</c:v>
                </c:pt>
                <c:pt idx="4">
                  <c:v>2411</c:v>
                </c:pt>
                <c:pt idx="5">
                  <c:v>2428</c:v>
                </c:pt>
                <c:pt idx="6">
                  <c:v>2560</c:v>
                </c:pt>
                <c:pt idx="7">
                  <c:v>4357</c:v>
                </c:pt>
                <c:pt idx="8">
                  <c:v>8185</c:v>
                </c:pt>
                <c:pt idx="9">
                  <c:v>10072</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10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8</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奥迪</c:v>
                </c:pt>
                <c:pt idx="3">
                  <c:v>奔驰</c:v>
                </c:pt>
                <c:pt idx="4">
                  <c:v>宝马</c:v>
                </c:pt>
                <c:pt idx="5">
                  <c:v>本田</c:v>
                </c:pt>
                <c:pt idx="6">
                  <c:v>特斯拉</c:v>
                </c:pt>
                <c:pt idx="7">
                  <c:v>丰田</c:v>
                </c:pt>
                <c:pt idx="8">
                  <c:v>比亚迪</c:v>
                </c:pt>
                <c:pt idx="9">
                  <c:v>大众</c:v>
                </c:pt>
              </c:strCache>
            </c:strRef>
          </c:cat>
          <c:val>
            <c:numRef>
              <c:f>Sheet1!$B$2:$B$11</c:f>
              <c:numCache>
                <c:formatCode>General</c:formatCode>
                <c:ptCount val="10"/>
                <c:pt idx="0">
                  <c:v>1959</c:v>
                </c:pt>
                <c:pt idx="1">
                  <c:v>2099</c:v>
                </c:pt>
                <c:pt idx="2">
                  <c:v>2206</c:v>
                </c:pt>
                <c:pt idx="3">
                  <c:v>2366</c:v>
                </c:pt>
                <c:pt idx="4">
                  <c:v>2428</c:v>
                </c:pt>
                <c:pt idx="5">
                  <c:v>2493</c:v>
                </c:pt>
                <c:pt idx="6">
                  <c:v>3613</c:v>
                </c:pt>
                <c:pt idx="7">
                  <c:v>4703</c:v>
                </c:pt>
                <c:pt idx="8">
                  <c:v>5415</c:v>
                </c:pt>
                <c:pt idx="9">
                  <c:v>6688</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3275</c:v>
                </c:pt>
                <c:pt idx="3">
                  <c:v>3889</c:v>
                </c:pt>
                <c:pt idx="4">
                  <c:v>3377</c:v>
                </c:pt>
                <c:pt idx="5">
                  <c:v>3568</c:v>
                </c:pt>
                <c:pt idx="6">
                  <c:v>3677</c:v>
                </c:pt>
                <c:pt idx="7">
                  <c:v>3370</c:v>
                </c:pt>
              </c:numCache>
            </c:numRef>
          </c:val>
          <c:extLst>
            <c:ext xmlns:c16="http://schemas.microsoft.com/office/drawing/2014/chart" uri="{C3380CC4-5D6E-409C-BE32-E72D297353CC}">
              <c16:uniqueId val="{00000000-FA10-4831-80F6-585F7B81CE3A}"/>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5"/>
              <c:layout>
                <c:manualLayout>
                  <c:x val="-3.9847009735744086E-2"/>
                  <c:y val="7.864277623092500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50A-4282-9645-4BB034DCE95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Sheet1!$A$2:$A$33</c:f>
              <c:strCache>
                <c:ptCount val="25"/>
                <c:pt idx="0">
                  <c:v>8月</c:v>
                </c:pt>
                <c:pt idx="1">
                  <c:v>9月</c:v>
                </c:pt>
                <c:pt idx="2">
                  <c:v>10月</c:v>
                </c:pt>
                <c:pt idx="3">
                  <c:v>11月</c:v>
                </c:pt>
                <c:pt idx="4">
                  <c:v>12月</c:v>
                </c:pt>
                <c:pt idx="5">
                  <c:v>2022年1月</c:v>
                </c:pt>
                <c:pt idx="6">
                  <c:v>2月</c:v>
                </c:pt>
                <c:pt idx="7">
                  <c:v>3月</c:v>
                </c:pt>
                <c:pt idx="8">
                  <c:v>4月</c:v>
                </c:pt>
                <c:pt idx="9">
                  <c:v>5月</c:v>
                </c:pt>
                <c:pt idx="10">
                  <c:v>6月</c:v>
                </c:pt>
                <c:pt idx="11">
                  <c:v>7月</c:v>
                </c:pt>
                <c:pt idx="12">
                  <c:v>8月</c:v>
                </c:pt>
                <c:pt idx="13">
                  <c:v>9月</c:v>
                </c:pt>
                <c:pt idx="14">
                  <c:v>10月</c:v>
                </c:pt>
                <c:pt idx="15">
                  <c:v>11月</c:v>
                </c:pt>
                <c:pt idx="16">
                  <c:v>12月</c:v>
                </c:pt>
                <c:pt idx="17">
                  <c:v>2023年1月</c:v>
                </c:pt>
                <c:pt idx="18">
                  <c:v>2月</c:v>
                </c:pt>
                <c:pt idx="19">
                  <c:v>3月</c:v>
                </c:pt>
                <c:pt idx="20">
                  <c:v>4月</c:v>
                </c:pt>
                <c:pt idx="21">
                  <c:v>5月</c:v>
                </c:pt>
                <c:pt idx="22">
                  <c:v>6月</c:v>
                </c:pt>
                <c:pt idx="23">
                  <c:v>7月</c:v>
                </c:pt>
                <c:pt idx="24">
                  <c:v>8月</c:v>
                </c:pt>
              </c:strCache>
            </c:strRef>
          </c:cat>
          <c:val>
            <c:numRef>
              <c:f>Sheet1!$B$2:$B$33</c:f>
              <c:numCache>
                <c:formatCode>0.00%</c:formatCode>
                <c:ptCount val="25"/>
                <c:pt idx="0">
                  <c:v>8.9700000000000002E-2</c:v>
                </c:pt>
                <c:pt idx="1">
                  <c:v>8.5800000000000001E-2</c:v>
                </c:pt>
                <c:pt idx="2">
                  <c:v>7.8E-2</c:v>
                </c:pt>
                <c:pt idx="3">
                  <c:v>7.6600000000000001E-2</c:v>
                </c:pt>
                <c:pt idx="4">
                  <c:v>7.3800000000000004E-2</c:v>
                </c:pt>
                <c:pt idx="5">
                  <c:v>8.48E-2</c:v>
                </c:pt>
                <c:pt idx="6">
                  <c:v>8.2400000000000001E-2</c:v>
                </c:pt>
                <c:pt idx="7">
                  <c:v>7.8899999999999998E-2</c:v>
                </c:pt>
                <c:pt idx="8">
                  <c:v>9.2399999999999996E-2</c:v>
                </c:pt>
                <c:pt idx="9">
                  <c:v>6.4500000000000002E-2</c:v>
                </c:pt>
                <c:pt idx="10">
                  <c:v>6.3200000000000006E-2</c:v>
                </c:pt>
                <c:pt idx="11">
                  <c:v>6.7599999999999993E-2</c:v>
                </c:pt>
                <c:pt idx="12">
                  <c:v>6.6500000000000004E-2</c:v>
                </c:pt>
                <c:pt idx="13">
                  <c:v>6.4699999999999994E-2</c:v>
                </c:pt>
                <c:pt idx="14">
                  <c:v>6.9199999999999998E-2</c:v>
                </c:pt>
                <c:pt idx="15">
                  <c:v>5.9700000000000003E-2</c:v>
                </c:pt>
                <c:pt idx="16">
                  <c:v>4.1200000000000001E-2</c:v>
                </c:pt>
                <c:pt idx="17">
                  <c:v>0.10580000000000001</c:v>
                </c:pt>
                <c:pt idx="18">
                  <c:v>8.7999999999999995E-2</c:v>
                </c:pt>
                <c:pt idx="19">
                  <c:v>5.9799999999999999E-2</c:v>
                </c:pt>
                <c:pt idx="20">
                  <c:v>6.6199999999999995E-2</c:v>
                </c:pt>
                <c:pt idx="21">
                  <c:v>6.7699999999999996E-2</c:v>
                </c:pt>
                <c:pt idx="22">
                  <c:v>5.04E-2</c:v>
                </c:pt>
                <c:pt idx="23">
                  <c:v>5.3400000000000003E-2</c:v>
                </c:pt>
                <c:pt idx="24">
                  <c:v>5.4100000000000002E-2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7</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大众</c:v>
                </c:pt>
                <c:pt idx="2">
                  <c:v>迷你</c:v>
                </c:pt>
                <c:pt idx="3">
                  <c:v>沃尔沃</c:v>
                </c:pt>
                <c:pt idx="4">
                  <c:v>保时捷</c:v>
                </c:pt>
                <c:pt idx="5">
                  <c:v>路虎</c:v>
                </c:pt>
                <c:pt idx="6">
                  <c:v>宝马</c:v>
                </c:pt>
                <c:pt idx="7">
                  <c:v>雷克萨斯</c:v>
                </c:pt>
                <c:pt idx="8">
                  <c:v>奥迪</c:v>
                </c:pt>
                <c:pt idx="9">
                  <c:v>奔驰</c:v>
                </c:pt>
              </c:strCache>
            </c:strRef>
          </c:cat>
          <c:val>
            <c:numRef>
              <c:f>Sheet1!$B$2:$B$11</c:f>
              <c:numCache>
                <c:formatCode>General</c:formatCode>
                <c:ptCount val="10"/>
                <c:pt idx="0">
                  <c:v>51</c:v>
                </c:pt>
                <c:pt idx="1">
                  <c:v>84</c:v>
                </c:pt>
                <c:pt idx="2">
                  <c:v>109</c:v>
                </c:pt>
                <c:pt idx="3">
                  <c:v>179</c:v>
                </c:pt>
                <c:pt idx="4">
                  <c:v>235</c:v>
                </c:pt>
                <c:pt idx="5">
                  <c:v>370</c:v>
                </c:pt>
                <c:pt idx="6">
                  <c:v>500</c:v>
                </c:pt>
                <c:pt idx="7">
                  <c:v>513</c:v>
                </c:pt>
                <c:pt idx="8">
                  <c:v>547</c:v>
                </c:pt>
                <c:pt idx="9">
                  <c:v>825</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8</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迷你</c:v>
                </c:pt>
                <c:pt idx="2">
                  <c:v>丰田</c:v>
                </c:pt>
                <c:pt idx="3">
                  <c:v>沃尔沃</c:v>
                </c:pt>
                <c:pt idx="4">
                  <c:v>保时捷</c:v>
                </c:pt>
                <c:pt idx="5">
                  <c:v>路虎</c:v>
                </c:pt>
                <c:pt idx="6">
                  <c:v>宝马</c:v>
                </c:pt>
                <c:pt idx="7">
                  <c:v>奥迪</c:v>
                </c:pt>
                <c:pt idx="8">
                  <c:v>雷克萨斯</c:v>
                </c:pt>
                <c:pt idx="9">
                  <c:v>奔驰</c:v>
                </c:pt>
              </c:strCache>
            </c:strRef>
          </c:cat>
          <c:val>
            <c:numRef>
              <c:f>Sheet1!$B$2:$B$11</c:f>
              <c:numCache>
                <c:formatCode>General</c:formatCode>
                <c:ptCount val="10"/>
                <c:pt idx="0">
                  <c:v>65</c:v>
                </c:pt>
                <c:pt idx="1">
                  <c:v>66</c:v>
                </c:pt>
                <c:pt idx="2">
                  <c:v>107</c:v>
                </c:pt>
                <c:pt idx="3">
                  <c:v>197</c:v>
                </c:pt>
                <c:pt idx="4">
                  <c:v>208</c:v>
                </c:pt>
                <c:pt idx="5">
                  <c:v>339</c:v>
                </c:pt>
                <c:pt idx="6">
                  <c:v>462</c:v>
                </c:pt>
                <c:pt idx="7">
                  <c:v>492</c:v>
                </c:pt>
                <c:pt idx="8">
                  <c:v>537</c:v>
                </c:pt>
                <c:pt idx="9">
                  <c:v>667</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numCache>
            </c:numRef>
          </c:val>
          <c:extLst>
            <c:ext xmlns:c16="http://schemas.microsoft.com/office/drawing/2014/chart" uri="{C3380CC4-5D6E-409C-BE32-E72D297353CC}">
              <c16:uniqueId val="{00000000-0EB1-468D-97AE-97B8F704B00F}"/>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856222523422754"/>
          <c:h val="8.3325930576697321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2023/10/6</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2023/10/6</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2023/10/6</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2023/10/6</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2023/10/6</a:t>
            </a:fld>
            <a:endParaRPr lang="en-US" dirty="0"/>
          </a:p>
        </p:txBody>
      </p:sp>
    </p:spTree>
    <p:extLst>
      <p:ext uri="{BB962C8B-B14F-4D97-AF65-F5344CB8AC3E}">
        <p14:creationId xmlns:p14="http://schemas.microsoft.com/office/powerpoint/2010/main" val="3406701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2023/10/6</a:t>
            </a:fld>
            <a:endParaRPr lang="en-US" dirty="0"/>
          </a:p>
        </p:txBody>
      </p:sp>
    </p:spTree>
    <p:extLst>
      <p:ext uri="{BB962C8B-B14F-4D97-AF65-F5344CB8AC3E}">
        <p14:creationId xmlns:p14="http://schemas.microsoft.com/office/powerpoint/2010/main" val="4276464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2023/10/6</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8</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5.97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4.02%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9.43%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46.14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17.11%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4061933908"/>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40.31%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40.04%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16.08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70527976"/>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algn="just"/>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月份北京汽车消费随着新能源汽车指标的持续释放，月销量呈现下降趋势，</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 8</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月北京新车交易</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6.23</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9.64%</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同比下降</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5.44%</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，与全国销量环比上涨</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8.2%</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，同比上涨</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8.4%</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形成明显差异。</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虽</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仍增长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24.58%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市场占有率进一步提高达到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45.06%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，新能源汽车对传统汽油车的替代越发明显。</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在新能源汽销量上，比亚迪、特斯拉仍占据前两位，但差距有所缩小，丰田汽车依靠混合动力车型销量排在了新能源汽车销量第三位，蔚来和理想占到了北京新能源汽车销量的第四和第五，北京新能源位居第六，三家品牌单月销量都超过了</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千台。</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 </a:t>
            </a:r>
          </a:p>
          <a:p>
            <a:pPr algn="just"/>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日限制北京二手车经纪公司使用周转指标的政策正式执行，这一政策的执行对北京的二手车流通企业再次造成了震动，原有的二手车经纪公司面临着今后经营模式的抉择，也凸显出政府规范二手车流通业态，改变现有经营模式的决心。北京原有的以经纪公司之名行经销公司之实的二手车销售模式将无法再继续。大部分原有的经纪公司开始向经销公司转型。受政策改变的影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有所放缓，月成交</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4.02%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9.43%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新旧车比只有</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0.96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，连续几个月北京新旧车比都低于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，说明北京的二手车交易还处于低迷期，远未恢复到正常交易水平。 </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algn="just"/>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9</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月向来被业界称为金</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9</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月，历来是一年中汽车销售较为活跃的时间，也是节前消费者集中购车的时节，各大厂商和品牌都会推出各优惠促销政策刺激销售。但今年前期各种价格战已经基本消耗了大量潜在汽车消费群体，中秋、十一假期前的各种促销是否还能进一步刺激潜在消费群体需要观察。二手车受各项政策的影响，流通渠道一直处于动荡之中，加之今年新车价格战和北京国五车限迁一直未能放开，都影响到北京今年二手车整体交易的活跃度，</a:t>
            </a:r>
            <a:r>
              <a:rPr lang="en-US" altLang="zh-CN" sz="2000" b="1" kern="100" dirty="0">
                <a:effectLst/>
                <a:latin typeface="等线" panose="02010600030101010101" pitchFamily="2" charset="-122"/>
                <a:ea typeface="等线" panose="02010600030101010101" pitchFamily="2" charset="-122"/>
                <a:cs typeface="Times New Roman" panose="02020603050405020304" pitchFamily="18" charset="0"/>
              </a:rPr>
              <a:t>9</a:t>
            </a:r>
            <a:r>
              <a:rPr lang="zh-CN" altLang="en-US" sz="2000" b="1" kern="100" dirty="0">
                <a:effectLst/>
                <a:latin typeface="等线" panose="02010600030101010101" pitchFamily="2" charset="-122"/>
                <a:ea typeface="等线" panose="02010600030101010101" pitchFamily="2" charset="-122"/>
                <a:cs typeface="Times New Roman" panose="02020603050405020304" pitchFamily="18" charset="0"/>
              </a:rPr>
              <a:t>月份北京的二手车交易能否逐步走出低谷，还需要看二手车经营企业的政策适应性和转型能力，各二手车经营企业转型后自行开具二手车销售发票将面临税务压力和风险。</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algn="just"/>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a:p>
            <a:pPr algn="just"/>
            <a:endParaRPr lang="en-US"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692130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3738586147"/>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8</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23</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9.64</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环比降幅高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7.84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.84</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43.24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38.24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13.07%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5.07</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1763051954"/>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52672142"/>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95363685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3370</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8.35%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23.06 %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2.85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39107985"/>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793136" y="1787114"/>
            <a:ext cx="2921344" cy="249696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5.41%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1.24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2057513551"/>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341777131"/>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3282430805"/>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7.113%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24.58%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45.06%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66.66%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辆，占</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98.28%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17.17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33.96%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655139458"/>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114758941"/>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49108401"/>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66661</TotalTime>
  <Words>1064</Words>
  <Application>Microsoft Office PowerPoint</Application>
  <PresentationFormat>宽屏</PresentationFormat>
  <Paragraphs>79</Paragraphs>
  <Slides>13</Slides>
  <Notes>13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Meiryo UI</vt: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154</cp:revision>
  <dcterms:created xsi:type="dcterms:W3CDTF">2021-12-26T04:02:55Z</dcterms:created>
  <dcterms:modified xsi:type="dcterms:W3CDTF">2023-10-07T09:07:21Z</dcterms:modified>
</cp:coreProperties>
</file>