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</p:sldMasterIdLst>
  <p:notesMasterIdLst>
    <p:notesMasterId r:id="rId22"/>
  </p:notesMasterIdLst>
  <p:handoutMasterIdLst>
    <p:handoutMasterId r:id="rId23"/>
  </p:handoutMasterIdLst>
  <p:sldIdLst>
    <p:sldId id="2021" r:id="rId7"/>
    <p:sldId id="2350" r:id="rId8"/>
    <p:sldId id="2351" r:id="rId9"/>
    <p:sldId id="2309" r:id="rId10"/>
    <p:sldId id="2310" r:id="rId11"/>
    <p:sldId id="2311" r:id="rId12"/>
    <p:sldId id="2312" r:id="rId13"/>
    <p:sldId id="2313" r:id="rId14"/>
    <p:sldId id="2314" r:id="rId15"/>
    <p:sldId id="2352" r:id="rId16"/>
    <p:sldId id="2345" r:id="rId17"/>
    <p:sldId id="2346" r:id="rId18"/>
    <p:sldId id="2347" r:id="rId19"/>
    <p:sldId id="2344" r:id="rId20"/>
    <p:sldId id="235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0" orient="horz" pos="459" userDrawn="1">
          <p15:clr>
            <a:srgbClr val="A4A3A4"/>
          </p15:clr>
        </p15:guide>
        <p15:guide id="91" pos="166" userDrawn="1">
          <p15:clr>
            <a:srgbClr val="A4A3A4"/>
          </p15:clr>
        </p15:guide>
        <p15:guide id="92" pos="75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6F0"/>
    <a:srgbClr val="4D4D4D"/>
    <a:srgbClr val="7F7F7F"/>
    <a:srgbClr val="1264C3"/>
    <a:srgbClr val="5B9BD5"/>
    <a:srgbClr val="63C08A"/>
    <a:srgbClr val="2E61FB"/>
    <a:srgbClr val="3F3F3F"/>
    <a:srgbClr val="3B89F6"/>
    <a:srgbClr val="5AA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323" autoAdjust="0"/>
  </p:normalViewPr>
  <p:slideViewPr>
    <p:cSldViewPr snapToGrid="0">
      <p:cViewPr varScale="1">
        <p:scale>
          <a:sx n="91" d="100"/>
          <a:sy n="91" d="100"/>
        </p:scale>
        <p:origin x="441" y="48"/>
      </p:cViewPr>
      <p:guideLst>
        <p:guide orient="horz" pos="459"/>
        <p:guide pos="166"/>
        <p:guide pos="7537"/>
      </p:guideLst>
    </p:cSldViewPr>
  </p:slideViewPr>
  <p:outlineViewPr>
    <p:cViewPr>
      <p:scale>
        <a:sx n="33" d="100"/>
        <a:sy n="33" d="100"/>
      </p:scale>
      <p:origin x="0" y="-163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23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  <c:pt idx="4">
                  <c:v>6</c:v>
                </c:pt>
                <c:pt idx="5">
                  <c:v>22</c:v>
                </c:pt>
                <c:pt idx="6">
                  <c:v>14</c:v>
                </c:pt>
                <c:pt idx="7">
                  <c:v>7</c:v>
                </c:pt>
                <c:pt idx="8">
                  <c:v>20</c:v>
                </c:pt>
                <c:pt idx="9">
                  <c:v>14</c:v>
                </c:pt>
                <c:pt idx="10">
                  <c:v>22</c:v>
                </c:pt>
                <c:pt idx="11">
                  <c:v>33</c:v>
                </c:pt>
                <c:pt idx="12">
                  <c:v>9</c:v>
                </c:pt>
                <c:pt idx="13">
                  <c:v>23</c:v>
                </c:pt>
                <c:pt idx="14">
                  <c:v>20</c:v>
                </c:pt>
                <c:pt idx="15">
                  <c:v>8</c:v>
                </c:pt>
                <c:pt idx="16">
                  <c:v>18</c:v>
                </c:pt>
                <c:pt idx="17">
                  <c:v>20</c:v>
                </c:pt>
                <c:pt idx="18">
                  <c:v>16</c:v>
                </c:pt>
                <c:pt idx="19">
                  <c:v>9</c:v>
                </c:pt>
                <c:pt idx="20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  <c:pt idx="0">
                  <c:v>50</c:v>
                </c:pt>
                <c:pt idx="1">
                  <c:v>27</c:v>
                </c:pt>
                <c:pt idx="2">
                  <c:v>43</c:v>
                </c:pt>
                <c:pt idx="3">
                  <c:v>3</c:v>
                </c:pt>
                <c:pt idx="4">
                  <c:v>19</c:v>
                </c:pt>
                <c:pt idx="5">
                  <c:v>29</c:v>
                </c:pt>
                <c:pt idx="6">
                  <c:v>39</c:v>
                </c:pt>
                <c:pt idx="7">
                  <c:v>24</c:v>
                </c:pt>
                <c:pt idx="8">
                  <c:v>29</c:v>
                </c:pt>
                <c:pt idx="9">
                  <c:v>23</c:v>
                </c:pt>
                <c:pt idx="10">
                  <c:v>26</c:v>
                </c:pt>
                <c:pt idx="11">
                  <c:v>51</c:v>
                </c:pt>
                <c:pt idx="12">
                  <c:v>10</c:v>
                </c:pt>
                <c:pt idx="13">
                  <c:v>44</c:v>
                </c:pt>
                <c:pt idx="14">
                  <c:v>84</c:v>
                </c:pt>
                <c:pt idx="15">
                  <c:v>68</c:v>
                </c:pt>
                <c:pt idx="16">
                  <c:v>23</c:v>
                </c:pt>
                <c:pt idx="17">
                  <c:v>60</c:v>
                </c:pt>
                <c:pt idx="18">
                  <c:v>95</c:v>
                </c:pt>
                <c:pt idx="19">
                  <c:v>30</c:v>
                </c:pt>
                <c:pt idx="20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45-4FCF-8B9E-0D50F4FBCB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  <c:pt idx="0">
                  <c:v>254</c:v>
                </c:pt>
                <c:pt idx="1">
                  <c:v>155</c:v>
                </c:pt>
                <c:pt idx="2">
                  <c:v>123</c:v>
                </c:pt>
                <c:pt idx="3">
                  <c:v>116</c:v>
                </c:pt>
                <c:pt idx="4">
                  <c:v>88</c:v>
                </c:pt>
                <c:pt idx="5">
                  <c:v>126</c:v>
                </c:pt>
                <c:pt idx="6">
                  <c:v>181</c:v>
                </c:pt>
                <c:pt idx="7">
                  <c:v>83</c:v>
                </c:pt>
                <c:pt idx="8">
                  <c:v>115</c:v>
                </c:pt>
                <c:pt idx="9">
                  <c:v>116</c:v>
                </c:pt>
                <c:pt idx="10">
                  <c:v>207</c:v>
                </c:pt>
                <c:pt idx="11">
                  <c:v>395</c:v>
                </c:pt>
                <c:pt idx="12">
                  <c:v>141</c:v>
                </c:pt>
                <c:pt idx="13">
                  <c:v>278</c:v>
                </c:pt>
                <c:pt idx="14">
                  <c:v>319</c:v>
                </c:pt>
                <c:pt idx="15">
                  <c:v>204</c:v>
                </c:pt>
                <c:pt idx="16">
                  <c:v>268</c:v>
                </c:pt>
                <c:pt idx="17">
                  <c:v>243</c:v>
                </c:pt>
                <c:pt idx="18">
                  <c:v>203</c:v>
                </c:pt>
                <c:pt idx="19">
                  <c:v>179</c:v>
                </c:pt>
                <c:pt idx="20">
                  <c:v>481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45-4FCF-8B9E-0D50F4FBCB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22188528"/>
        <c:axId val="-322187984"/>
      </c:barChart>
      <c:catAx>
        <c:axId val="-32218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87984"/>
        <c:crosses val="autoZero"/>
        <c:auto val="1"/>
        <c:lblAlgn val="ctr"/>
        <c:lblOffset val="100"/>
        <c:noMultiLvlLbl val="0"/>
      </c:catAx>
      <c:valAx>
        <c:axId val="-322187984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322188528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2">
                  <c:v>3</c:v>
                </c:pt>
                <c:pt idx="4">
                  <c:v>2</c:v>
                </c:pt>
                <c:pt idx="5">
                  <c:v>7</c:v>
                </c:pt>
                <c:pt idx="6">
                  <c:v>3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4</c:v>
                </c:pt>
                <c:pt idx="13">
                  <c:v>3</c:v>
                </c:pt>
                <c:pt idx="16">
                  <c:v>2</c:v>
                </c:pt>
                <c:pt idx="17">
                  <c:v>4</c:v>
                </c:pt>
                <c:pt idx="18">
                  <c:v>2</c:v>
                </c:pt>
                <c:pt idx="2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  <c:pt idx="0">
                  <c:v>5</c:v>
                </c:pt>
                <c:pt idx="2">
                  <c:v>6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  <c:pt idx="13">
                  <c:v>11</c:v>
                </c:pt>
                <c:pt idx="14">
                  <c:v>6</c:v>
                </c:pt>
                <c:pt idx="15">
                  <c:v>1</c:v>
                </c:pt>
                <c:pt idx="16">
                  <c:v>7</c:v>
                </c:pt>
                <c:pt idx="17">
                  <c:v>1</c:v>
                </c:pt>
                <c:pt idx="2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2A-4823-BA7B-A06C425E9D5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  <c:pt idx="0">
                  <c:v>22</c:v>
                </c:pt>
                <c:pt idx="1">
                  <c:v>9</c:v>
                </c:pt>
                <c:pt idx="2">
                  <c:v>12</c:v>
                </c:pt>
                <c:pt idx="3">
                  <c:v>22</c:v>
                </c:pt>
                <c:pt idx="4">
                  <c:v>1</c:v>
                </c:pt>
                <c:pt idx="5">
                  <c:v>21</c:v>
                </c:pt>
                <c:pt idx="6">
                  <c:v>8</c:v>
                </c:pt>
                <c:pt idx="8">
                  <c:v>13</c:v>
                </c:pt>
                <c:pt idx="9">
                  <c:v>4</c:v>
                </c:pt>
                <c:pt idx="10">
                  <c:v>24</c:v>
                </c:pt>
                <c:pt idx="11">
                  <c:v>41</c:v>
                </c:pt>
                <c:pt idx="12">
                  <c:v>19</c:v>
                </c:pt>
                <c:pt idx="13">
                  <c:v>65</c:v>
                </c:pt>
                <c:pt idx="14">
                  <c:v>49</c:v>
                </c:pt>
                <c:pt idx="15">
                  <c:v>20</c:v>
                </c:pt>
                <c:pt idx="16">
                  <c:v>40</c:v>
                </c:pt>
                <c:pt idx="17">
                  <c:v>20</c:v>
                </c:pt>
                <c:pt idx="18">
                  <c:v>18</c:v>
                </c:pt>
                <c:pt idx="19">
                  <c:v>4</c:v>
                </c:pt>
                <c:pt idx="20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2A-4823-BA7B-A06C425E9D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22189616"/>
        <c:axId val="-322176016"/>
      </c:barChart>
      <c:catAx>
        <c:axId val="-322189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76016"/>
        <c:crosses val="autoZero"/>
        <c:auto val="1"/>
        <c:lblAlgn val="ctr"/>
        <c:lblOffset val="100"/>
        <c:noMultiLvlLbl val="0"/>
      </c:catAx>
      <c:valAx>
        <c:axId val="-322176016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32218961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舱内功能</c:v>
                </c:pt>
                <c:pt idx="2">
                  <c:v>行车安全</c:v>
                </c:pt>
                <c:pt idx="3">
                  <c:v>智能行车辅助</c:v>
                </c:pt>
                <c:pt idx="4">
                  <c:v>舱外功能</c:v>
                </c:pt>
                <c:pt idx="5">
                  <c:v>IOT</c:v>
                </c:pt>
                <c:pt idx="6">
                  <c:v>充电补能</c:v>
                </c:pt>
                <c:pt idx="7">
                  <c:v>底盘系统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36</c:v>
                </c:pt>
                <c:pt idx="1">
                  <c:v>12</c:v>
                </c:pt>
                <c:pt idx="2">
                  <c:v>6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22185264"/>
        <c:axId val="-322191248"/>
      </c:barChart>
      <c:catAx>
        <c:axId val="-32218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91248"/>
        <c:crosses val="autoZero"/>
        <c:auto val="1"/>
        <c:lblAlgn val="ctr"/>
        <c:lblOffset val="100"/>
        <c:noMultiLvlLbl val="0"/>
      </c:catAx>
      <c:valAx>
        <c:axId val="-322191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2218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69-4798-9F3D-837B3DC2112F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669-4798-9F3D-837B3DC211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0.71052631578947367</c:v>
                </c:pt>
                <c:pt idx="1">
                  <c:v>0.22368421052631579</c:v>
                </c:pt>
                <c:pt idx="2">
                  <c:v>6.5789473684210523E-2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0EE-48DD-9BB0-C0795D89D063}"/>
              </c:ext>
            </c:extLst>
          </c:dPt>
          <c:dLbls>
            <c:dLbl>
              <c:idx val="1"/>
              <c:layout>
                <c:manualLayout>
                  <c:x val="-0.12378686964795441"/>
                  <c:y val="-7.97944130517353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1.7222033437542476E-2"/>
                  <c:y val="-0.2083384560648218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0EE-48DD-9BB0-C0795D89D0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0.55737704918032782</c:v>
                </c:pt>
                <c:pt idx="1">
                  <c:v>0.3918032786885246</c:v>
                </c:pt>
                <c:pt idx="2">
                  <c:v>5.0819672131147541E-2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IOT</c:v>
                </c:pt>
                <c:pt idx="4">
                  <c:v>底盘系统</c:v>
                </c:pt>
                <c:pt idx="5">
                  <c:v>行车安全</c:v>
                </c:pt>
                <c:pt idx="6">
                  <c:v>舱外功能</c:v>
                </c:pt>
                <c:pt idx="7">
                  <c:v>充电补能</c:v>
                </c:pt>
                <c:pt idx="8">
                  <c:v>智能泊车</c:v>
                </c:pt>
              </c:strCache>
            </c:strRef>
          </c:cat>
          <c:val>
            <c:numRef>
              <c:f>Sheet1!$B$2:$B$10</c:f>
              <c:numCache>
                <c:formatCode>0_);[Red]\(0\)</c:formatCode>
                <c:ptCount val="9"/>
                <c:pt idx="0">
                  <c:v>329</c:v>
                </c:pt>
                <c:pt idx="1">
                  <c:v>88</c:v>
                </c:pt>
                <c:pt idx="2">
                  <c:v>56</c:v>
                </c:pt>
                <c:pt idx="3">
                  <c:v>38</c:v>
                </c:pt>
                <c:pt idx="4">
                  <c:v>31</c:v>
                </c:pt>
                <c:pt idx="5">
                  <c:v>29</c:v>
                </c:pt>
                <c:pt idx="6">
                  <c:v>26</c:v>
                </c:pt>
                <c:pt idx="7">
                  <c:v>12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22181456"/>
        <c:axId val="-322187440"/>
      </c:barChart>
      <c:catAx>
        <c:axId val="-32218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0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87440"/>
        <c:crosses val="autoZero"/>
        <c:auto val="1"/>
        <c:lblAlgn val="ctr"/>
        <c:lblOffset val="100"/>
        <c:noMultiLvlLbl val="0"/>
      </c:catAx>
      <c:valAx>
        <c:axId val="-322187440"/>
        <c:scaling>
          <c:orientation val="minMax"/>
        </c:scaling>
        <c:delete val="1"/>
        <c:axPos val="l"/>
        <c:numFmt formatCode="0_);[Red]\(0\)" sourceLinked="1"/>
        <c:majorTickMark val="none"/>
        <c:minorTickMark val="none"/>
        <c:tickLblPos val="nextTo"/>
        <c:crossAx val="-32218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5</c:v>
                </c:pt>
                <c:pt idx="8">
                  <c:v>13</c:v>
                </c:pt>
                <c:pt idx="9">
                  <c:v>11</c:v>
                </c:pt>
                <c:pt idx="10">
                  <c:v>18</c:v>
                </c:pt>
                <c:pt idx="11">
                  <c:v>22</c:v>
                </c:pt>
                <c:pt idx="12">
                  <c:v>9</c:v>
                </c:pt>
                <c:pt idx="13">
                  <c:v>4</c:v>
                </c:pt>
                <c:pt idx="14">
                  <c:v>10</c:v>
                </c:pt>
                <c:pt idx="15">
                  <c:v>5</c:v>
                </c:pt>
                <c:pt idx="16">
                  <c:v>16</c:v>
                </c:pt>
                <c:pt idx="17">
                  <c:v>6</c:v>
                </c:pt>
                <c:pt idx="18">
                  <c:v>10</c:v>
                </c:pt>
                <c:pt idx="19">
                  <c:v>3</c:v>
                </c:pt>
                <c:pt idx="2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  <c:pt idx="0">
                  <c:v>41</c:v>
                </c:pt>
                <c:pt idx="1">
                  <c:v>17</c:v>
                </c:pt>
                <c:pt idx="2">
                  <c:v>27</c:v>
                </c:pt>
                <c:pt idx="3">
                  <c:v>3</c:v>
                </c:pt>
                <c:pt idx="4">
                  <c:v>16</c:v>
                </c:pt>
                <c:pt idx="5">
                  <c:v>25</c:v>
                </c:pt>
                <c:pt idx="6">
                  <c:v>21</c:v>
                </c:pt>
                <c:pt idx="7">
                  <c:v>12</c:v>
                </c:pt>
                <c:pt idx="8">
                  <c:v>18</c:v>
                </c:pt>
                <c:pt idx="9">
                  <c:v>21</c:v>
                </c:pt>
                <c:pt idx="10">
                  <c:v>14</c:v>
                </c:pt>
                <c:pt idx="11">
                  <c:v>37</c:v>
                </c:pt>
                <c:pt idx="12">
                  <c:v>6</c:v>
                </c:pt>
                <c:pt idx="13">
                  <c:v>15</c:v>
                </c:pt>
                <c:pt idx="14">
                  <c:v>49</c:v>
                </c:pt>
                <c:pt idx="15">
                  <c:v>39</c:v>
                </c:pt>
                <c:pt idx="16">
                  <c:v>12</c:v>
                </c:pt>
                <c:pt idx="17">
                  <c:v>40</c:v>
                </c:pt>
                <c:pt idx="18">
                  <c:v>55</c:v>
                </c:pt>
                <c:pt idx="19">
                  <c:v>17</c:v>
                </c:pt>
                <c:pt idx="2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6F-4913-BE9B-0D4CEAD448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  <c:pt idx="0">
                  <c:v>192</c:v>
                </c:pt>
                <c:pt idx="1">
                  <c:v>76</c:v>
                </c:pt>
                <c:pt idx="2">
                  <c:v>77</c:v>
                </c:pt>
                <c:pt idx="3">
                  <c:v>78</c:v>
                </c:pt>
                <c:pt idx="4">
                  <c:v>85</c:v>
                </c:pt>
                <c:pt idx="5">
                  <c:v>69</c:v>
                </c:pt>
                <c:pt idx="6">
                  <c:v>83</c:v>
                </c:pt>
                <c:pt idx="7">
                  <c:v>44</c:v>
                </c:pt>
                <c:pt idx="8">
                  <c:v>61</c:v>
                </c:pt>
                <c:pt idx="9">
                  <c:v>78</c:v>
                </c:pt>
                <c:pt idx="10">
                  <c:v>124</c:v>
                </c:pt>
                <c:pt idx="11">
                  <c:v>225</c:v>
                </c:pt>
                <c:pt idx="12">
                  <c:v>84</c:v>
                </c:pt>
                <c:pt idx="13">
                  <c:v>77</c:v>
                </c:pt>
                <c:pt idx="14">
                  <c:v>157</c:v>
                </c:pt>
                <c:pt idx="15">
                  <c:v>72</c:v>
                </c:pt>
                <c:pt idx="16">
                  <c:v>133</c:v>
                </c:pt>
                <c:pt idx="17">
                  <c:v>126</c:v>
                </c:pt>
                <c:pt idx="18">
                  <c:v>88</c:v>
                </c:pt>
                <c:pt idx="19">
                  <c:v>52</c:v>
                </c:pt>
                <c:pt idx="20">
                  <c:v>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6F-4913-BE9B-0D4CEAD448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22184720"/>
        <c:axId val="-322186896"/>
      </c:barChart>
      <c:catAx>
        <c:axId val="-322184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86896"/>
        <c:crosses val="autoZero"/>
        <c:auto val="1"/>
        <c:lblAlgn val="ctr"/>
        <c:lblOffset val="100"/>
        <c:noMultiLvlLbl val="0"/>
      </c:catAx>
      <c:valAx>
        <c:axId val="-322186896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322184720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IOT</c:v>
                </c:pt>
                <c:pt idx="4">
                  <c:v>底盘系统</c:v>
                </c:pt>
                <c:pt idx="5">
                  <c:v>舱外功能</c:v>
                </c:pt>
                <c:pt idx="6">
                  <c:v>行车安全</c:v>
                </c:pt>
                <c:pt idx="7">
                  <c:v>智能泊车</c:v>
                </c:pt>
                <c:pt idx="8">
                  <c:v>充电补能</c:v>
                </c:pt>
              </c:strCache>
            </c:strRef>
          </c:cat>
          <c:val>
            <c:numRef>
              <c:f>Sheet1!$B$2:$B$10</c:f>
              <c:numCache>
                <c:formatCode>0_);[Red]\(0\)</c:formatCode>
                <c:ptCount val="9"/>
                <c:pt idx="0">
                  <c:v>143</c:v>
                </c:pt>
                <c:pt idx="1">
                  <c:v>35</c:v>
                </c:pt>
                <c:pt idx="2">
                  <c:v>20</c:v>
                </c:pt>
                <c:pt idx="3">
                  <c:v>16</c:v>
                </c:pt>
                <c:pt idx="4">
                  <c:v>13</c:v>
                </c:pt>
                <c:pt idx="5">
                  <c:v>9</c:v>
                </c:pt>
                <c:pt idx="6">
                  <c:v>9</c:v>
                </c:pt>
                <c:pt idx="7">
                  <c:v>1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22177104"/>
        <c:axId val="-322179280"/>
      </c:barChart>
      <c:catAx>
        <c:axId val="-32217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79280"/>
        <c:crosses val="autoZero"/>
        <c:auto val="1"/>
        <c:lblAlgn val="ctr"/>
        <c:lblOffset val="100"/>
        <c:noMultiLvlLbl val="0"/>
      </c:catAx>
      <c:valAx>
        <c:axId val="-322179280"/>
        <c:scaling>
          <c:orientation val="minMax"/>
        </c:scaling>
        <c:delete val="1"/>
        <c:axPos val="l"/>
        <c:numFmt formatCode="0_);[Red]\(0\)" sourceLinked="1"/>
        <c:majorTickMark val="none"/>
        <c:minorTickMark val="none"/>
        <c:tickLblPos val="nextTo"/>
        <c:crossAx val="-32217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650-481E-B54E-CB5A6A67F615}"/>
              </c:ext>
            </c:extLst>
          </c:dPt>
          <c:dLbls>
            <c:dLbl>
              <c:idx val="2"/>
              <c:layout>
                <c:manualLayout>
                  <c:x val="-7.3816773141226047E-2"/>
                  <c:y val="-0.145364231360183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50-481E-B54E-CB5A6A67F6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0.45934959349593496</c:v>
                </c:pt>
                <c:pt idx="1">
                  <c:v>0.51219512195121952</c:v>
                </c:pt>
                <c:pt idx="2">
                  <c:v>2.8455284552845527E-2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5">
                  <c:v>11</c:v>
                </c:pt>
                <c:pt idx="6">
                  <c:v>7</c:v>
                </c:pt>
                <c:pt idx="7">
                  <c:v>2</c:v>
                </c:pt>
                <c:pt idx="8">
                  <c:v>6</c:v>
                </c:pt>
                <c:pt idx="9">
                  <c:v>2</c:v>
                </c:pt>
                <c:pt idx="10">
                  <c:v>3</c:v>
                </c:pt>
                <c:pt idx="11">
                  <c:v>7</c:v>
                </c:pt>
                <c:pt idx="13">
                  <c:v>16</c:v>
                </c:pt>
                <c:pt idx="14">
                  <c:v>10</c:v>
                </c:pt>
                <c:pt idx="15">
                  <c:v>3</c:v>
                </c:pt>
                <c:pt idx="17">
                  <c:v>10</c:v>
                </c:pt>
                <c:pt idx="18">
                  <c:v>4</c:v>
                </c:pt>
                <c:pt idx="19">
                  <c:v>6</c:v>
                </c:pt>
                <c:pt idx="2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  <c:pt idx="0">
                  <c:v>4</c:v>
                </c:pt>
                <c:pt idx="1">
                  <c:v>10</c:v>
                </c:pt>
                <c:pt idx="2">
                  <c:v>10</c:v>
                </c:pt>
                <c:pt idx="4">
                  <c:v>1</c:v>
                </c:pt>
                <c:pt idx="5">
                  <c:v>3</c:v>
                </c:pt>
                <c:pt idx="6">
                  <c:v>17</c:v>
                </c:pt>
                <c:pt idx="7">
                  <c:v>12</c:v>
                </c:pt>
                <c:pt idx="8">
                  <c:v>9</c:v>
                </c:pt>
                <c:pt idx="9">
                  <c:v>1</c:v>
                </c:pt>
                <c:pt idx="10">
                  <c:v>9</c:v>
                </c:pt>
                <c:pt idx="11">
                  <c:v>14</c:v>
                </c:pt>
                <c:pt idx="12">
                  <c:v>4</c:v>
                </c:pt>
                <c:pt idx="13">
                  <c:v>18</c:v>
                </c:pt>
                <c:pt idx="14">
                  <c:v>29</c:v>
                </c:pt>
                <c:pt idx="15">
                  <c:v>28</c:v>
                </c:pt>
                <c:pt idx="16">
                  <c:v>4</c:v>
                </c:pt>
                <c:pt idx="17">
                  <c:v>19</c:v>
                </c:pt>
                <c:pt idx="18">
                  <c:v>40</c:v>
                </c:pt>
                <c:pt idx="19">
                  <c:v>13</c:v>
                </c:pt>
                <c:pt idx="2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77-4718-AEFC-B3463EA1D1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  <c:pt idx="0">
                  <c:v>40</c:v>
                </c:pt>
                <c:pt idx="1">
                  <c:v>70</c:v>
                </c:pt>
                <c:pt idx="2">
                  <c:v>34</c:v>
                </c:pt>
                <c:pt idx="3">
                  <c:v>16</c:v>
                </c:pt>
                <c:pt idx="4">
                  <c:v>2</c:v>
                </c:pt>
                <c:pt idx="5">
                  <c:v>36</c:v>
                </c:pt>
                <c:pt idx="6">
                  <c:v>90</c:v>
                </c:pt>
                <c:pt idx="7">
                  <c:v>39</c:v>
                </c:pt>
                <c:pt idx="8">
                  <c:v>41</c:v>
                </c:pt>
                <c:pt idx="9">
                  <c:v>34</c:v>
                </c:pt>
                <c:pt idx="10">
                  <c:v>59</c:v>
                </c:pt>
                <c:pt idx="11">
                  <c:v>129</c:v>
                </c:pt>
                <c:pt idx="12">
                  <c:v>38</c:v>
                </c:pt>
                <c:pt idx="13">
                  <c:v>136</c:v>
                </c:pt>
                <c:pt idx="14">
                  <c:v>113</c:v>
                </c:pt>
                <c:pt idx="15">
                  <c:v>112</c:v>
                </c:pt>
                <c:pt idx="16">
                  <c:v>95</c:v>
                </c:pt>
                <c:pt idx="17">
                  <c:v>97</c:v>
                </c:pt>
                <c:pt idx="18">
                  <c:v>97</c:v>
                </c:pt>
                <c:pt idx="19">
                  <c:v>123</c:v>
                </c:pt>
                <c:pt idx="20">
                  <c:v>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77-4718-AEFC-B3463EA1D1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22180368"/>
        <c:axId val="-322176560"/>
      </c:barChart>
      <c:catAx>
        <c:axId val="-322180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76560"/>
        <c:crosses val="autoZero"/>
        <c:auto val="1"/>
        <c:lblAlgn val="ctr"/>
        <c:lblOffset val="100"/>
        <c:noMultiLvlLbl val="0"/>
      </c:catAx>
      <c:valAx>
        <c:axId val="-322176560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32218036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IOT</c:v>
                </c:pt>
                <c:pt idx="4">
                  <c:v>底盘系统</c:v>
                </c:pt>
                <c:pt idx="5">
                  <c:v>行车安全</c:v>
                </c:pt>
                <c:pt idx="6">
                  <c:v>舱外功能</c:v>
                </c:pt>
                <c:pt idx="7">
                  <c:v>充电补能</c:v>
                </c:pt>
                <c:pt idx="8">
                  <c:v>智能泊车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150</c:v>
                </c:pt>
                <c:pt idx="1">
                  <c:v>41</c:v>
                </c:pt>
                <c:pt idx="2">
                  <c:v>30</c:v>
                </c:pt>
                <c:pt idx="3">
                  <c:v>18</c:v>
                </c:pt>
                <c:pt idx="4">
                  <c:v>15</c:v>
                </c:pt>
                <c:pt idx="5">
                  <c:v>14</c:v>
                </c:pt>
                <c:pt idx="6">
                  <c:v>12</c:v>
                </c:pt>
                <c:pt idx="7">
                  <c:v>8</c:v>
                </c:pt>
                <c:pt idx="8" formatCode="0_);[Red]\(0\)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22185808"/>
        <c:axId val="-322190704"/>
      </c:barChart>
      <c:catAx>
        <c:axId val="-32218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322190704"/>
        <c:crosses val="autoZero"/>
        <c:auto val="1"/>
        <c:lblAlgn val="ctr"/>
        <c:lblOffset val="100"/>
        <c:noMultiLvlLbl val="0"/>
      </c:catAx>
      <c:valAx>
        <c:axId val="-322190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22185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FDF-4FFF-B1A8-3D987B01AC87}"/>
              </c:ext>
            </c:extLst>
          </c:dPt>
          <c:dLbls>
            <c:dLbl>
              <c:idx val="0"/>
              <c:layout>
                <c:manualLayout>
                  <c:x val="0.15350584477368492"/>
                  <c:y val="7.91886142799545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4E-0847-A7EA-0A67E72608DB}"/>
                </c:ext>
              </c:extLst>
            </c:dLbl>
            <c:dLbl>
              <c:idx val="2"/>
              <c:layout>
                <c:manualLayout>
                  <c:x val="-1.3234334647274705E-2"/>
                  <c:y val="-0.1451774090632166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DF-4FFF-B1A8-3D987B01AC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0.60069444444444442</c:v>
                </c:pt>
                <c:pt idx="1">
                  <c:v>0.33333333333333331</c:v>
                </c:pt>
                <c:pt idx="2">
                  <c:v>6.5972222222222224E-2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2023/10/19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7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582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37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51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231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42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96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31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279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62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43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98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708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66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53226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41" y="-15306"/>
            <a:ext cx="1609306" cy="896372"/>
          </a:xfrm>
          <a:prstGeom prst="rect">
            <a:avLst/>
          </a:prstGeom>
        </p:spPr>
      </p:pic>
      <p:pic>
        <p:nvPicPr>
          <p:cNvPr id="6" name="图片 5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41" y="-15306"/>
            <a:ext cx="1609306" cy="896372"/>
          </a:xfrm>
          <a:prstGeom prst="rect">
            <a:avLst/>
          </a:prstGeom>
        </p:spPr>
      </p:pic>
      <p:pic>
        <p:nvPicPr>
          <p:cNvPr id="8" name="图片 7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2" name="图形 159">
            <a:extLst>
              <a:ext uri="{FF2B5EF4-FFF2-40B4-BE49-F238E27FC236}">
                <a16:creationId xmlns:a16="http://schemas.microsoft.com/office/drawing/2014/main" id="{363C2F42-9215-938E-A8E0-2786DEB45221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3" name="任意形状 161">
              <a:extLst>
                <a:ext uri="{FF2B5EF4-FFF2-40B4-BE49-F238E27FC236}">
                  <a16:creationId xmlns:a16="http://schemas.microsoft.com/office/drawing/2014/main" id="{A5689EA8-E569-E890-6732-619D29AE3E31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形状 162">
              <a:extLst>
                <a:ext uri="{FF2B5EF4-FFF2-40B4-BE49-F238E27FC236}">
                  <a16:creationId xmlns:a16="http://schemas.microsoft.com/office/drawing/2014/main" id="{C595C665-743D-4E8F-4C4E-EDC21F9D967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形状 163">
              <a:extLst>
                <a:ext uri="{FF2B5EF4-FFF2-40B4-BE49-F238E27FC236}">
                  <a16:creationId xmlns:a16="http://schemas.microsoft.com/office/drawing/2014/main" id="{11B37F7C-AC26-8E40-5F37-15EDD16889B3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形状 164">
              <a:extLst>
                <a:ext uri="{FF2B5EF4-FFF2-40B4-BE49-F238E27FC236}">
                  <a16:creationId xmlns:a16="http://schemas.microsoft.com/office/drawing/2014/main" id="{5F861060-CF0D-24F3-A8F9-0D33D8E59DF7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形状 165">
              <a:extLst>
                <a:ext uri="{FF2B5EF4-FFF2-40B4-BE49-F238E27FC236}">
                  <a16:creationId xmlns:a16="http://schemas.microsoft.com/office/drawing/2014/main" id="{2235AC9C-98C8-69EA-A494-2AEDF90A9070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形状 166">
              <a:extLst>
                <a:ext uri="{FF2B5EF4-FFF2-40B4-BE49-F238E27FC236}">
                  <a16:creationId xmlns:a16="http://schemas.microsoft.com/office/drawing/2014/main" id="{7774850C-03FD-2A5A-6F88-079F624D88E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形状 167">
              <a:extLst>
                <a:ext uri="{FF2B5EF4-FFF2-40B4-BE49-F238E27FC236}">
                  <a16:creationId xmlns:a16="http://schemas.microsoft.com/office/drawing/2014/main" id="{CFAF2CE9-FBBD-607D-1040-796855F2153F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0" name="图片 9" descr="logo-3.png">
            <a:extLst>
              <a:ext uri="{FF2B5EF4-FFF2-40B4-BE49-F238E27FC236}">
                <a16:creationId xmlns:a16="http://schemas.microsoft.com/office/drawing/2014/main" id="{703276D7-0413-C86A-A46A-6ECD65EF6F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A526DC0-0A8E-BE79-58FC-89A46DE57EAB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41" y="-15306"/>
            <a:ext cx="1609306" cy="896372"/>
          </a:xfrm>
          <a:prstGeom prst="rect">
            <a:avLst/>
          </a:prstGeom>
        </p:spPr>
      </p:pic>
      <p:pic>
        <p:nvPicPr>
          <p:cNvPr id="9" name="图片 8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2" name="图形 159">
            <a:extLst>
              <a:ext uri="{FF2B5EF4-FFF2-40B4-BE49-F238E27FC236}">
                <a16:creationId xmlns:a16="http://schemas.microsoft.com/office/drawing/2014/main" id="{D8BA10E5-BB78-AA2E-7EB8-E01BFD711E14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3" name="任意形状 161">
              <a:extLst>
                <a:ext uri="{FF2B5EF4-FFF2-40B4-BE49-F238E27FC236}">
                  <a16:creationId xmlns:a16="http://schemas.microsoft.com/office/drawing/2014/main" id="{61DDEFF2-CC76-D6A2-B135-DFB9F811C1D1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形状 162">
              <a:extLst>
                <a:ext uri="{FF2B5EF4-FFF2-40B4-BE49-F238E27FC236}">
                  <a16:creationId xmlns:a16="http://schemas.microsoft.com/office/drawing/2014/main" id="{AF496812-873F-C58D-1FAB-94C69B656F2F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形状 163">
              <a:extLst>
                <a:ext uri="{FF2B5EF4-FFF2-40B4-BE49-F238E27FC236}">
                  <a16:creationId xmlns:a16="http://schemas.microsoft.com/office/drawing/2014/main" id="{E8004FC9-DF62-D103-AE18-DECD26D471CA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形状 164">
              <a:extLst>
                <a:ext uri="{FF2B5EF4-FFF2-40B4-BE49-F238E27FC236}">
                  <a16:creationId xmlns:a16="http://schemas.microsoft.com/office/drawing/2014/main" id="{8388FA0B-FB8C-F161-9D45-267C282FB331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形状 165">
              <a:extLst>
                <a:ext uri="{FF2B5EF4-FFF2-40B4-BE49-F238E27FC236}">
                  <a16:creationId xmlns:a16="http://schemas.microsoft.com/office/drawing/2014/main" id="{2212BD38-1A03-BC52-CCD9-B4FD42BCC3E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形状 166">
              <a:extLst>
                <a:ext uri="{FF2B5EF4-FFF2-40B4-BE49-F238E27FC236}">
                  <a16:creationId xmlns:a16="http://schemas.microsoft.com/office/drawing/2014/main" id="{B1AEB295-E2E3-267C-CAE8-B53AF12FCBC5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形状 167">
              <a:extLst>
                <a:ext uri="{FF2B5EF4-FFF2-40B4-BE49-F238E27FC236}">
                  <a16:creationId xmlns:a16="http://schemas.microsoft.com/office/drawing/2014/main" id="{00504485-306C-4D4A-B617-1D60E516B910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0" name="图片 9" descr="logo-3.png">
            <a:extLst>
              <a:ext uri="{FF2B5EF4-FFF2-40B4-BE49-F238E27FC236}">
                <a16:creationId xmlns:a16="http://schemas.microsoft.com/office/drawing/2014/main" id="{8058C29A-D0DF-9D73-1ADA-60F9152946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D3997C0-E74B-910F-9A2B-DED8C40D973E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41" y="-15306"/>
            <a:ext cx="1609306" cy="896372"/>
          </a:xfrm>
          <a:prstGeom prst="rect">
            <a:avLst/>
          </a:prstGeom>
        </p:spPr>
      </p:pic>
      <p:pic>
        <p:nvPicPr>
          <p:cNvPr id="3" name="图片 2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2" name="图形 159">
            <a:extLst>
              <a:ext uri="{FF2B5EF4-FFF2-40B4-BE49-F238E27FC236}">
                <a16:creationId xmlns:a16="http://schemas.microsoft.com/office/drawing/2014/main" id="{56B2DB3E-7539-8D96-21D4-9CFE3EEC0735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3" name="任意形状 161">
              <a:extLst>
                <a:ext uri="{FF2B5EF4-FFF2-40B4-BE49-F238E27FC236}">
                  <a16:creationId xmlns:a16="http://schemas.microsoft.com/office/drawing/2014/main" id="{36E1EABE-8947-D1FF-B401-88272F702FAE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形状 162">
              <a:extLst>
                <a:ext uri="{FF2B5EF4-FFF2-40B4-BE49-F238E27FC236}">
                  <a16:creationId xmlns:a16="http://schemas.microsoft.com/office/drawing/2014/main" id="{39FF9635-A18A-1A42-F5B7-EF3A83EF10E6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形状 163">
              <a:extLst>
                <a:ext uri="{FF2B5EF4-FFF2-40B4-BE49-F238E27FC236}">
                  <a16:creationId xmlns:a16="http://schemas.microsoft.com/office/drawing/2014/main" id="{029B0B7D-3E3C-2B23-3AB4-1289E8610335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形状 164">
              <a:extLst>
                <a:ext uri="{FF2B5EF4-FFF2-40B4-BE49-F238E27FC236}">
                  <a16:creationId xmlns:a16="http://schemas.microsoft.com/office/drawing/2014/main" id="{56E60955-5277-0F35-F3DC-E1DD9BC8F7C6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形状 165">
              <a:extLst>
                <a:ext uri="{FF2B5EF4-FFF2-40B4-BE49-F238E27FC236}">
                  <a16:creationId xmlns:a16="http://schemas.microsoft.com/office/drawing/2014/main" id="{782FE573-3050-3E6C-D188-55F08309FA9B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形状 166">
              <a:extLst>
                <a:ext uri="{FF2B5EF4-FFF2-40B4-BE49-F238E27FC236}">
                  <a16:creationId xmlns:a16="http://schemas.microsoft.com/office/drawing/2014/main" id="{0CA11C4C-2BA5-FA98-32EE-90BFDC1FC337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形状 167">
              <a:extLst>
                <a:ext uri="{FF2B5EF4-FFF2-40B4-BE49-F238E27FC236}">
                  <a16:creationId xmlns:a16="http://schemas.microsoft.com/office/drawing/2014/main" id="{D64F67EF-AC8F-37B2-546A-D806A7F721B4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0" name="图片 9" descr="logo-3.png">
            <a:extLst>
              <a:ext uri="{FF2B5EF4-FFF2-40B4-BE49-F238E27FC236}">
                <a16:creationId xmlns:a16="http://schemas.microsoft.com/office/drawing/2014/main" id="{9A1E46BF-B419-627E-885F-27FC9D0B26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6C9B577-7526-2E77-1352-877D50919A7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34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75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4"/>
            <a:ext cx="10418528" cy="3117954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</a:rPr>
              <a:t>监测月报</a:t>
            </a:r>
            <a:endParaRPr lang="zh-CN" altLang="en-US" sz="5200" dirty="0"/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4" y="3041202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2023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9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1" y="6569965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5" y="6582325"/>
              <a:ext cx="58285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+mj-lt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697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bg1">
                  <a:lumMod val="65000"/>
                </a:schemeClr>
              </a:buClr>
            </a:pPr>
            <a:r>
              <a:rPr lang="zh-CN" altLang="en-US" sz="6000" b="1" dirty="0">
                <a:latin typeface="+mj-ea"/>
                <a:ea typeface="+mj-ea"/>
              </a:rPr>
              <a:t>技术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政策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运营</a:t>
            </a:r>
            <a:endParaRPr lang="en-US" altLang="zh-CN" sz="6000" b="1" dirty="0">
              <a:latin typeface="+mj-ea"/>
              <a:ea typeface="+mj-ea"/>
            </a:endParaRPr>
          </a:p>
        </p:txBody>
      </p:sp>
      <p:grpSp>
        <p:nvGrpSpPr>
          <p:cNvPr id="10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1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片 18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320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运营活动汇总（一）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3" y="861691"/>
          <a:ext cx="11701464" cy="569010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49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16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96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156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深蓝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Deepal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OS 1.3.5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深蓝汽车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S7 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升级公告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深蓝汽车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smart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smart OS 1.2.0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来自灵感星球的节日礼物已提前到达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smart</a:t>
                      </a:r>
                    </a:p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宝骏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Baojun-2023.9.28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宝骏云朵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大动作！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宝骏汽车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阿维塔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AVATR.OS 2.0.1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AVATR.OA.2.0.1</a:t>
                      </a:r>
                      <a:r>
                        <a:rPr lang="en-US" altLang="zh-CN" sz="1100" baseline="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版本</a:t>
                      </a:r>
                      <a:r>
                        <a:rPr lang="en-US" altLang="zh-CN" sz="1100" baseline="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公告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阿维塔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智己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IMOS 2.3.0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抢先体验活动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史上最强丨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IMOS 2.3.0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千测计划正式招募！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智己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小鹏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Xmart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OS 4.3.2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社区有奖话题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用户可参与社区互动话题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#G6 </a:t>
                      </a:r>
                      <a:r>
                        <a:rPr lang="en-US" altLang="zh-CN" sz="1100" dirty="0" err="1">
                          <a:latin typeface="+mn-ea"/>
                          <a:ea typeface="+mn-ea"/>
                        </a:rPr>
                        <a:t>Xmart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 OS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体验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#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，发帖分享升级后的使用体验或闪光点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26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小鹏汽车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极狐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V2.0.0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焕新智能座舱，智能体验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buff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来袭（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V2.0.0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焕新版</a:t>
                      </a:r>
                      <a:r>
                        <a:rPr lang="zh-CN" altLang="en-US" sz="110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lang="en-US" altLang="zh-CN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极狐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腾势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Denza-2023.9.21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一图看懂腾势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N7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首次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OTA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腾势汽车</a:t>
                      </a:r>
                      <a:endParaRPr lang="en-US" altLang="zh-CN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6718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哪吒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V1.6.2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2023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年哪吒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S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第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哪吒汽车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6718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V1.2.0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哪吒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GT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第二次大版本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升级正式开启推送！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哪吒汽车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APP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奇瑞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Chery-2023.9.19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TIGGO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瑞虎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迎来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升级，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大功能齐焕新，解锁智能出行新体验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奇瑞汽车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理想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V4.6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社区互动话题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#OTA 4.6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使用攻略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#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理想汽车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68357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运营活动汇总（二）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3" y="861691"/>
          <a:ext cx="11701464" cy="4332661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49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16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96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156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45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魏牌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Coffee OS 2.0.0424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16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图文指引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咖啡智能平台第六次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升级指导手册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16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魏牌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45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AITO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V1.3.107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图文说明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AITO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问界系列车型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再升级！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AITO</a:t>
                      </a: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45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领克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LYNK OS N 1.2.0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领克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09 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 丨 持续进阶，进化不止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领克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455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蔚来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Banyan 2.1.0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用户沟通会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体验沙龙丨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Banyan 2.1.0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用户沟通会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蔚来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APP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455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Aspen 3.4.5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软件更新丨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Aspen 3.4.5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版本发布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蔚来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APP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45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比亚迪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BYD-2023.9.11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唐开盛世 进化不止丨唐家族年度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重磅来袭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比亚迪汽车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45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特斯拉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2023.26.9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特斯拉又双叒叕进化了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特斯拉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455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极氪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ZEEKR OS 5.0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X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丨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OS 5.0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正式开启推送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455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ZEEKR OS 5.0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升级疑问解答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第四十二期丨回声筒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—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001 OTA 5.0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27893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运营详情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-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智己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 txBox="1">
            <a:spLocks/>
          </p:cNvSpPr>
          <p:nvPr/>
        </p:nvSpPr>
        <p:spPr>
          <a:xfrm>
            <a:off x="282114" y="849681"/>
            <a:ext cx="11682874" cy="8156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lnSpc>
                <a:spcPct val="120000"/>
              </a:lnSpc>
              <a:spcBef>
                <a:spcPts val="336"/>
              </a:spcBef>
              <a:buClr>
                <a:schemeClr val="accent6"/>
              </a:buClr>
              <a:buSzPct val="150000"/>
              <a:buFont typeface="系统字体"/>
              <a:buChar char="‣"/>
            </a:pPr>
            <a:r>
              <a:rPr lang="zh-CN" altLang="en-US" sz="1600" b="1" dirty="0">
                <a:latin typeface="+mn-ea"/>
              </a:rPr>
              <a:t>智己 </a:t>
            </a:r>
            <a:r>
              <a:rPr lang="en-US" altLang="zh-CN" sz="1600" b="1" dirty="0">
                <a:latin typeface="+mn-ea"/>
              </a:rPr>
              <a:t>APP</a:t>
            </a:r>
            <a:r>
              <a:rPr lang="zh-CN" altLang="en-US" sz="1600" b="1" dirty="0">
                <a:latin typeface="+mn-ea"/>
              </a:rPr>
              <a:t>社区会推出</a:t>
            </a:r>
            <a:r>
              <a:rPr lang="en-US" altLang="zh-CN" sz="1600" b="1" dirty="0">
                <a:latin typeface="+mn-ea"/>
              </a:rPr>
              <a:t>OTA</a:t>
            </a:r>
            <a:r>
              <a:rPr lang="zh-CN" altLang="en-US" sz="1600" b="1" dirty="0">
                <a:latin typeface="+mn-ea"/>
              </a:rPr>
              <a:t>内测活动“千测计划”，邀请符合要求的车主加入新版本</a:t>
            </a:r>
            <a:r>
              <a:rPr lang="en-US" altLang="zh-CN" sz="1600" b="1" dirty="0">
                <a:latin typeface="+mn-ea"/>
              </a:rPr>
              <a:t>OTA</a:t>
            </a:r>
            <a:r>
              <a:rPr lang="zh-CN" altLang="en-US" sz="1600" b="1" dirty="0">
                <a:latin typeface="+mn-ea"/>
              </a:rPr>
              <a:t>的内测。设置活动话题，引导用户参与新版本更新内容的共创，对于参与度高的用户也给予一定的奖励，提升了</a:t>
            </a:r>
            <a:r>
              <a:rPr lang="en-US" altLang="zh-CN" sz="1600" b="1" dirty="0">
                <a:latin typeface="+mn-ea"/>
              </a:rPr>
              <a:t>APP</a:t>
            </a:r>
            <a:r>
              <a:rPr lang="zh-CN" altLang="en-US" sz="1600" b="1" dirty="0">
                <a:latin typeface="+mn-ea"/>
              </a:rPr>
              <a:t>的活跃度以及车主满意度，对保客也有一定的促进作用。</a:t>
            </a:r>
            <a:endParaRPr lang="en-US" altLang="zh-CN" sz="1600" b="1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7289" y="1903474"/>
            <a:ext cx="7797699" cy="120032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报名资格：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L7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车主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/LS7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车主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授权用车人 丨 限定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1000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人</a:t>
            </a:r>
            <a:endParaRPr lang="en-US" altLang="zh-CN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活动时间：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2023/8/31 – 2023/9/15 / 12:00-17:00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车机版本要求：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IMOS 2.2.0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及以上</a:t>
            </a:r>
            <a:endParaRPr lang="en-US" altLang="zh-CN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参与方式：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APP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活动页报名</a:t>
            </a:r>
            <a:endParaRPr lang="en-US" altLang="zh-CN" sz="1200" dirty="0">
              <a:solidFill>
                <a:srgbClr val="FFC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7288" y="3222026"/>
            <a:ext cx="3899025" cy="3361038"/>
          </a:xfrm>
          <a:prstGeom prst="rect">
            <a:avLst/>
          </a:prstGeom>
          <a:solidFill>
            <a:srgbClr val="F0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85183" y="3669978"/>
            <a:ext cx="37092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讨论范围：</a:t>
            </a:r>
            <a:endParaRPr lang="en-US" altLang="zh-CN" sz="1200" b="1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关于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IMOS 2.3.0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的使用心得；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关于新功能的任何疑问；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关于进一步提升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IMOS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体验的合理建议；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沟通渠道：</a:t>
            </a:r>
            <a:endParaRPr lang="en-US" altLang="zh-CN" sz="1200" b="1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讨论贴评论区留言；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在私人管家群内沟通</a:t>
            </a:r>
            <a:endParaRPr lang="en-US" altLang="zh-CN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致电</a:t>
            </a:r>
            <a:r>
              <a:rPr lang="en-US" altLang="zh-CN" sz="1200" dirty="0"/>
              <a:t>400-100-7777</a:t>
            </a:r>
            <a:r>
              <a:rPr lang="zh-CN" altLang="en-US" sz="1200" dirty="0"/>
              <a:t>智己汽车服务热线</a:t>
            </a:r>
            <a:endParaRPr lang="en-US" altLang="zh-CN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在“</a:t>
            </a:r>
            <a:r>
              <a:rPr lang="en-US" altLang="zh-CN" sz="1200" dirty="0"/>
              <a:t>APP</a:t>
            </a:r>
            <a:r>
              <a:rPr lang="zh-CN" altLang="en-US" sz="1200" dirty="0"/>
              <a:t>爱车页</a:t>
            </a:r>
            <a:r>
              <a:rPr lang="en-US" altLang="zh-CN" sz="1200" dirty="0"/>
              <a:t>-</a:t>
            </a:r>
            <a:r>
              <a:rPr lang="zh-CN" altLang="en-US" sz="1200" dirty="0"/>
              <a:t>意见反馈</a:t>
            </a:r>
            <a:r>
              <a:rPr lang="en-US" altLang="zh-CN" sz="1200" dirty="0"/>
              <a:t>-</a:t>
            </a:r>
            <a:r>
              <a:rPr lang="zh-CN" altLang="en-US" sz="1200" dirty="0"/>
              <a:t>用户共创季</a:t>
            </a:r>
            <a:r>
              <a:rPr lang="en-US" altLang="zh-CN" sz="1200" dirty="0"/>
              <a:t>"</a:t>
            </a:r>
            <a:r>
              <a:rPr lang="zh-CN" altLang="en-US" sz="1200" dirty="0"/>
              <a:t>反馈建议</a:t>
            </a:r>
            <a:endParaRPr lang="en-US" altLang="zh-CN" sz="1200" b="1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67289" y="3214461"/>
            <a:ext cx="3901944" cy="369332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 共创讨论</a:t>
            </a:r>
            <a:endParaRPr lang="en-US" altLang="zh-CN" sz="12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84208" y="3222026"/>
            <a:ext cx="3777971" cy="3361038"/>
          </a:xfrm>
          <a:prstGeom prst="rect">
            <a:avLst/>
          </a:prstGeom>
          <a:solidFill>
            <a:srgbClr val="F0F3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03363" y="3669978"/>
            <a:ext cx="3594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优质提问、建议、体验分享类评论将被精选，并获得评论</a:t>
            </a:r>
            <a:r>
              <a:rPr lang="zh-CN" altLang="en-US" sz="1200" b="1" dirty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加精水晶奖励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。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评论区内随机抽取</a:t>
            </a:r>
            <a:r>
              <a:rPr lang="en-US" altLang="zh-CN" sz="1200" b="1" dirty="0">
                <a:solidFill>
                  <a:srgbClr val="C00000"/>
                </a:solidFill>
              </a:rPr>
              <a:t>5</a:t>
            </a:r>
            <a:r>
              <a:rPr lang="zh-CN" altLang="en-US" sz="1200" b="1" dirty="0">
                <a:solidFill>
                  <a:srgbClr val="C00000"/>
                </a:solidFill>
              </a:rPr>
              <a:t>位</a:t>
            </a:r>
            <a:r>
              <a:rPr lang="zh-CN" altLang="en-US" sz="1200" dirty="0"/>
              <a:t>幸运用户，赠送</a:t>
            </a:r>
            <a:r>
              <a:rPr lang="en-US" altLang="zh-CN" sz="1200" b="1" dirty="0">
                <a:solidFill>
                  <a:srgbClr val="C00000"/>
                </a:solidFill>
              </a:rPr>
              <a:t>IM Boutique</a:t>
            </a:r>
            <a:r>
              <a:rPr lang="zh-CN" altLang="en-US" sz="1200" b="1" dirty="0">
                <a:solidFill>
                  <a:srgbClr val="C00000"/>
                </a:solidFill>
              </a:rPr>
              <a:t>精美礼品一件</a:t>
            </a:r>
            <a:r>
              <a:rPr lang="zh-CN" altLang="en-US" sz="1200" dirty="0"/>
              <a:t>。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84189" y="3214461"/>
            <a:ext cx="3780799" cy="336695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 活动奖励</a:t>
            </a:r>
            <a:endParaRPr lang="en-US" altLang="zh-CN" sz="12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84" y="1903474"/>
            <a:ext cx="3519317" cy="46795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976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升级预告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361497"/>
              </p:ext>
            </p:extLst>
          </p:nvPr>
        </p:nvGraphicFramePr>
        <p:xfrm>
          <a:off x="263522" y="861693"/>
          <a:ext cx="11701465" cy="578385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1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2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9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0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261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预计升级内容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备注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83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u="none" strike="noStrike" dirty="0">
                          <a:effectLst/>
                          <a:latin typeface="+mj-ea"/>
                          <a:ea typeface="+mj-ea"/>
                        </a:rPr>
                        <a:t>理想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理想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L7/L8</a:t>
                      </a:r>
                      <a:r>
                        <a:rPr lang="en-US" altLang="zh-CN" sz="1050" u="none" strike="noStrike">
                          <a:effectLst/>
                          <a:latin typeface="+mj-ea"/>
                          <a:ea typeface="+mj-ea"/>
                        </a:rPr>
                        <a:t>/L9</a:t>
                      </a:r>
                      <a:b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</a:b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MAX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激光雷达版本）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10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通勤</a:t>
                      </a:r>
                      <a:r>
                        <a:rPr lang="en-US" sz="1050" u="none" strike="noStrike" dirty="0">
                          <a:effectLst/>
                          <a:latin typeface="+mj-ea"/>
                          <a:ea typeface="+mj-ea"/>
                        </a:rPr>
                        <a:t>NOA 10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月覆盖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20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座城市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11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通勤</a:t>
                      </a:r>
                      <a:r>
                        <a:rPr lang="en-US" sz="1050" u="none" strike="noStrike" dirty="0">
                          <a:effectLst/>
                          <a:latin typeface="+mj-ea"/>
                          <a:ea typeface="+mj-ea"/>
                        </a:rPr>
                        <a:t>NOA 11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月覆盖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50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座城市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通勤</a:t>
                      </a:r>
                      <a:r>
                        <a:rPr lang="en-US" sz="1050" u="none" strike="noStrike" dirty="0">
                          <a:effectLst/>
                          <a:latin typeface="+mj-ea"/>
                          <a:ea typeface="+mj-ea"/>
                        </a:rPr>
                        <a:t>NOA 12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月覆盖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100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座城市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第四季度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通勤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开放共享，北上广深首批开放测试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理想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ONE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23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年年底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OTA 3.4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 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基于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BEV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的高速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将率先推送给全量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 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通勤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全量推送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803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u="none" strike="noStrike" dirty="0">
                          <a:effectLst/>
                          <a:latin typeface="+mj-ea"/>
                          <a:ea typeface="+mj-ea"/>
                        </a:rPr>
                        <a:t>腾势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ea"/>
                          <a:ea typeface="+mj-ea"/>
                        </a:rPr>
                        <a:t>N7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9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月底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-10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月初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RPA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遥控泊车及哨兵模式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10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b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高阶辅助驾驶版本高速</a:t>
                      </a:r>
                      <a:r>
                        <a:rPr lang="en-US" altLang="zh-CN" sz="1050" b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endParaRPr lang="en-US" altLang="zh-CN" sz="105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11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云辇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-A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预瞄功能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23</a:t>
                      </a:r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年年底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高速</a:t>
                      </a: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（高速导航辅助驾驶）功能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AR-HUD</a:t>
                      </a:r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的清晰度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80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0" u="none" strike="noStrike" dirty="0">
                          <a:effectLst/>
                          <a:latin typeface="+mj-ea"/>
                          <a:ea typeface="+mj-ea"/>
                        </a:rPr>
                        <a:t>魏牌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蓝山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第四季度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k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歌功能、智能场景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DIY</a:t>
                      </a:r>
                      <a:endParaRPr lang="en-US" altLang="zh-CN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摩卡、拿铁、玛奇朵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第四季度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屏幕显示功能、</a:t>
                      </a:r>
                      <a:r>
                        <a:rPr lang="en-US" altLang="zh-CN" sz="1050" u="none" strike="noStrike" dirty="0">
                          <a:effectLst/>
                          <a:latin typeface="+mj-ea"/>
                          <a:ea typeface="+mj-ea"/>
                        </a:rPr>
                        <a:t>360</a:t>
                      </a:r>
                      <a:r>
                        <a:rPr lang="zh-CN" altLang="en-US" sz="1050" u="none" strike="noStrike" dirty="0">
                          <a:effectLst/>
                          <a:latin typeface="+mj-ea"/>
                          <a:ea typeface="+mj-ea"/>
                        </a:rPr>
                        <a:t>环视、新闻推送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80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+mj-ea"/>
                          <a:ea typeface="+mj-ea"/>
                        </a:rPr>
                        <a:t>哪吒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哪吒</a:t>
                      </a:r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S、</a:t>
                      </a:r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哪吒</a:t>
                      </a:r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GT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第四季度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中控大屏分屏方案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80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MG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MG7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修复优化系统功能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80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智己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第四季度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一键三连（贴边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脱困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循迹）、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APA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静默巡库、后周视影像、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全景声、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站、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Shua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、快捷场景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Shua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智己基于全新多模态感知和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算法赋能开发的一款应用，类似于抖音，可实现多元内容的精准推送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57208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3158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49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643969" y="1501513"/>
            <a:ext cx="30861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乘联会秘书处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9821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9891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9992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4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7636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503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9510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3283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1632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32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8008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" name="图片 25" descr="乘早读">
            <a:extLst>
              <a:ext uri="{FF2B5EF4-FFF2-40B4-BE49-F238E27FC236}">
                <a16:creationId xmlns:a16="http://schemas.microsoft.com/office/drawing/2014/main" id="{CFEFB0C4-D8AB-FA29-46D9-A74B144F2F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34085" y="3085987"/>
            <a:ext cx="994410" cy="994410"/>
          </a:xfrm>
          <a:prstGeom prst="rect">
            <a:avLst/>
          </a:prstGeom>
        </p:spPr>
      </p:pic>
      <p:pic>
        <p:nvPicPr>
          <p:cNvPr id="27" name="图片 43027" descr="微信二维码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62412" y="3085352"/>
            <a:ext cx="101409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2421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2015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3966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3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8"/>
            <a:ext cx="9693640" cy="5258561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C90B10-631B-BB49-992E-08251512C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72" y="3977838"/>
            <a:ext cx="685300" cy="6731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69660DE-0AAE-AD46-997F-CF34E2202425}"/>
              </a:ext>
            </a:extLst>
          </p:cNvPr>
          <p:cNvSpPr txBox="1"/>
          <p:nvPr/>
        </p:nvSpPr>
        <p:spPr>
          <a:xfrm>
            <a:off x="2129946" y="3654404"/>
            <a:ext cx="3730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6600" b="1" i="1">
                <a:solidFill>
                  <a:schemeClr val="bg1"/>
                </a:solidFill>
                <a:effectLst>
                  <a:outerShdw dist="38100" dir="270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</a:rPr>
              <a:t>2</a:t>
            </a:r>
            <a:endParaRPr lang="zh-CN" altLang="en-US" dirty="0"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C01F9A6B-80E6-D445-91E8-1DACC2D5CA2A}"/>
              </a:ext>
            </a:extLst>
          </p:cNvPr>
          <p:cNvSpPr txBox="1"/>
          <p:nvPr/>
        </p:nvSpPr>
        <p:spPr>
          <a:xfrm>
            <a:off x="2944449" y="2697884"/>
            <a:ext cx="759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行业总览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行业整体</a:t>
            </a:r>
            <a:r>
              <a:rPr lang="en-US" altLang="zh-CN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OTA</a:t>
            </a: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数据分析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72" y="2813877"/>
            <a:ext cx="685300" cy="6731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129946" y="2507127"/>
            <a:ext cx="41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66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4449" y="3898889"/>
            <a:ext cx="550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67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技术</a:t>
            </a:r>
            <a:r>
              <a:rPr lang="en-US" altLang="zh-CN" sz="2400" dirty="0"/>
              <a:t>/</a:t>
            </a:r>
            <a:r>
              <a:rPr lang="zh-CN" altLang="en-US" sz="2400" dirty="0"/>
              <a:t>政策</a:t>
            </a:r>
          </a:p>
          <a:p>
            <a:r>
              <a:rPr lang="en-US" altLang="zh-CN" sz="1600" b="0" dirty="0">
                <a:solidFill>
                  <a:schemeClr val="accent6"/>
                </a:solidFill>
              </a:rPr>
              <a:t>OTA</a:t>
            </a:r>
            <a:r>
              <a:rPr lang="zh-CN" altLang="en-US" sz="1600" b="0" dirty="0">
                <a:solidFill>
                  <a:schemeClr val="accent6"/>
                </a:solidFill>
              </a:rPr>
              <a:t>技术专家解读、相关政策分析、车联网运营策略</a:t>
            </a:r>
          </a:p>
        </p:txBody>
      </p:sp>
      <p:grpSp>
        <p:nvGrpSpPr>
          <p:cNvPr id="12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4" name="图片 23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769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57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微软雅黑"/>
              </a:rPr>
              <a:t>行业总览</a:t>
            </a:r>
            <a:endParaRPr lang="en-US" altLang="zh-CN" sz="6000" b="1" dirty="0">
              <a:solidFill>
                <a:srgbClr val="0E0D10"/>
              </a:solidFill>
              <a:latin typeface="微软雅黑"/>
            </a:endParaRPr>
          </a:p>
        </p:txBody>
      </p:sp>
      <p:grpSp>
        <p:nvGrpSpPr>
          <p:cNvPr id="13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7" name="图片 26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68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4955629"/>
              </p:ext>
            </p:extLst>
          </p:nvPr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数据概览：行业整体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2023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月，行业共计更新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610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项功能，相较上月大幅上升，是有史以来更新品牌最多的月份。临近国庆中秋假期，车企密集推送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升级，积极为用户打造便捷轻松的出行体验。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074837" y="2205598"/>
            <a:ext cx="0" cy="1615738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266346" y="22063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11369" y="22063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24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0128729"/>
              </p:ext>
            </p:extLst>
          </p:nvPr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Base=610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0625663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32747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4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7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1581374"/>
              </p:ext>
            </p:extLst>
          </p:nvPr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数据概览：新势力品牌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新势力共计更新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246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项内容，相较上月上升较大。其中本月新增项超过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50%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，推送了较多新功能，恰逢黄金周假期，用户有充分的时间深度体验相关功能，功能的痛点也将被有效暴露，对于极其注重用户体验的头部新势力来说，未来短期内将推送相关功能的优化修复。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086862" y="2166309"/>
            <a:ext cx="0" cy="1662487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264369" y="217759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98848" y="217759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Base=246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9388276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19866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5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007536"/>
              </p:ext>
            </p:extLst>
          </p:nvPr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52451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850244"/>
              </p:ext>
            </p:extLst>
          </p:nvPr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数据概览：自主品牌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自主品牌共计更新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288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项内容，较上月上升幅度大。从近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年的数据来看，自主品牌明显加大了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方面的升级，其中一方面原因是车企加快了电动化步伐，推出更多新能源车型。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074556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254672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70160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Base=288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88076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19866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6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283903"/>
              </p:ext>
            </p:extLst>
          </p:nvPr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1907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9239977"/>
              </p:ext>
            </p:extLst>
          </p:nvPr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数据概览：合资</a:t>
            </a:r>
            <a:r>
              <a:rPr lang="en-US" altLang="zh-CN" dirty="0">
                <a:sym typeface="Arial"/>
              </a:rPr>
              <a:t>&amp;</a:t>
            </a:r>
            <a:r>
              <a:rPr lang="zh-CN" altLang="en-US" dirty="0">
                <a:sym typeface="Arial"/>
              </a:rPr>
              <a:t>豪华品牌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本月更新的合资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&amp;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豪华品牌较多，其中只有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smart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和腾势更新了较多内容，这两个品牌的合资方都是国内极具代表性车企之一，因此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smart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和腾势的产品具有极强的本土适应性。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031914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269035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15943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Base=76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165552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19866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9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7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449844"/>
              </p:ext>
            </p:extLst>
          </p:nvPr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03906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>
            <a:extLst>
              <a:ext uri="{FF2B5EF4-FFF2-40B4-BE49-F238E27FC236}">
                <a16:creationId xmlns:a16="http://schemas.microsoft.com/office/drawing/2014/main" id="{CA7F927B-30D4-4C4D-85CB-E1A7645CD816}"/>
              </a:ext>
            </a:extLst>
          </p:cNvPr>
          <p:cNvSpPr/>
          <p:nvPr/>
        </p:nvSpPr>
        <p:spPr>
          <a:xfrm>
            <a:off x="3335628" y="1019876"/>
            <a:ext cx="8556335" cy="416198"/>
          </a:xfrm>
          <a:prstGeom prst="rect">
            <a:avLst/>
          </a:prstGeom>
          <a:solidFill>
            <a:srgbClr val="126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7"/>
            <a:ext cx="11554730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4BD5E1E-5905-0541-88FE-40F5B2475A0B}"/>
              </a:ext>
            </a:extLst>
          </p:cNvPr>
          <p:cNvSpPr txBox="1"/>
          <p:nvPr/>
        </p:nvSpPr>
        <p:spPr>
          <a:xfrm>
            <a:off x="3351826" y="1047422"/>
            <a:ext cx="85401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监测品牌</a:t>
            </a:r>
            <a:r>
              <a:rPr lang="en-US" altLang="zh-CN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频率概况（近一年）</a:t>
            </a:r>
            <a:endParaRPr lang="en-US" sz="1400" b="1" dirty="0">
              <a:solidFill>
                <a:srgbClr val="FFFFFF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88" y="2151880"/>
            <a:ext cx="346841" cy="346841"/>
          </a:xfrm>
          <a:prstGeom prst="rect">
            <a:avLst/>
          </a:prstGeom>
          <a:solidFill>
            <a:srgbClr val="63C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33" y="4287429"/>
            <a:ext cx="346841" cy="346841"/>
          </a:xfrm>
          <a:prstGeom prst="rect">
            <a:avLst/>
          </a:prstGeom>
          <a:solidFill>
            <a:srgbClr val="01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88" y="2485701"/>
            <a:ext cx="2969988" cy="1431161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头部新势力均推送了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升级，其中特斯拉在推送数次被用户评为“无用升级”以后，迎来了相对实用的升级。而蔚来在本月推送内容最多，同时面向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Banyan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、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Alder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、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Aspen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系统车型。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29" y="2156023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新势力品牌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88" y="4637821"/>
            <a:ext cx="2969988" cy="877163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本月推送升级的自主品牌是历史以来最多，其中智己、极氪、领克、比亚迪均属于大版本深度升级。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4291572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自主品牌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844233"/>
              </p:ext>
            </p:extLst>
          </p:nvPr>
        </p:nvGraphicFramePr>
        <p:xfrm>
          <a:off x="3333472" y="1432197"/>
          <a:ext cx="8558490" cy="5273268"/>
        </p:xfrm>
        <a:graphic>
          <a:graphicData uri="http://schemas.openxmlformats.org/drawingml/2006/table">
            <a:tbl>
              <a:tblPr/>
              <a:tblGrid>
                <a:gridCol w="570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635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392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新势力</a:t>
                      </a:r>
                    </a:p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恒驰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天际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威马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云度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7392">
                <a:tc rowSpan="23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北京汽车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东风风神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迈克萨斯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欧拉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深蓝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3739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383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>
            <a:extLst>
              <a:ext uri="{FF2B5EF4-FFF2-40B4-BE49-F238E27FC236}">
                <a16:creationId xmlns:a16="http://schemas.microsoft.com/office/drawing/2014/main" id="{CA7F927B-30D4-4C4D-85CB-E1A7645CD816}"/>
              </a:ext>
            </a:extLst>
          </p:cNvPr>
          <p:cNvSpPr/>
          <p:nvPr/>
        </p:nvSpPr>
        <p:spPr>
          <a:xfrm>
            <a:off x="3335628" y="1077751"/>
            <a:ext cx="8556335" cy="416198"/>
          </a:xfrm>
          <a:prstGeom prst="rect">
            <a:avLst/>
          </a:prstGeom>
          <a:solidFill>
            <a:srgbClr val="126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7"/>
            <a:ext cx="11554730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4BD5E1E-5905-0541-88FE-40F5B2475A0B}"/>
              </a:ext>
            </a:extLst>
          </p:cNvPr>
          <p:cNvSpPr txBox="1"/>
          <p:nvPr/>
        </p:nvSpPr>
        <p:spPr>
          <a:xfrm>
            <a:off x="3351826" y="1105297"/>
            <a:ext cx="85401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监测品牌</a:t>
            </a:r>
            <a:r>
              <a:rPr lang="en-US" altLang="zh-CN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频率概况（近一年）</a:t>
            </a:r>
            <a:endParaRPr lang="en-US" altLang="zh-CN" sz="1400" b="1" dirty="0">
              <a:solidFill>
                <a:srgbClr val="FFFFFF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6" y="2514838"/>
            <a:ext cx="2969941" cy="115416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smart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在产品升级方面，依然是表现最亮眼的合资品牌。此次升级的智能语音和智能场景功能，让人看到了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smart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逐渐将主流实用性功能引入车内。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1" y="2179502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合资品牌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54" y="4548447"/>
            <a:ext cx="2932559" cy="115416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Polestar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是企业全球化战略下的产物，因此其产品本土化色彩并不强，高端、豪华是最突出的特点，但小众也是市场普遍的认知。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4171210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豪华品牌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0" y="2175979"/>
            <a:ext cx="345600" cy="34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4167687"/>
            <a:ext cx="345600" cy="3456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9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163424"/>
              </p:ext>
            </p:extLst>
          </p:nvPr>
        </p:nvGraphicFramePr>
        <p:xfrm>
          <a:off x="3333510" y="1493949"/>
          <a:ext cx="8558460" cy="5170698"/>
        </p:xfrm>
        <a:graphic>
          <a:graphicData uri="http://schemas.openxmlformats.org/drawingml/2006/table">
            <a:tbl>
              <a:tblPr/>
              <a:tblGrid>
                <a:gridCol w="57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056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7214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142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雪铁龙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2142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奥迪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雷克萨斯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214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1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迈巴赫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2602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lumMod val="75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95084</TotalTime>
  <Words>2131</Words>
  <Application>Microsoft Office PowerPoint</Application>
  <PresentationFormat>宽屏</PresentationFormat>
  <Paragraphs>508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等线</vt:lpstr>
      <vt:lpstr>微软雅黑</vt:lpstr>
      <vt:lpstr>系统字体</vt:lpstr>
      <vt:lpstr>Arial</vt:lpstr>
      <vt:lpstr>Calibri</vt:lpstr>
      <vt:lpstr>Calibri Light</vt:lpstr>
      <vt:lpstr>Lato Light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OTA监测月报</vt:lpstr>
      <vt:lpstr>PowerPoint 演示文稿</vt:lpstr>
      <vt:lpstr>PowerPoint 演示文稿</vt:lpstr>
      <vt:lpstr>OTA数据概览：行业整体</vt:lpstr>
      <vt:lpstr>OTA数据概览：新势力品牌</vt:lpstr>
      <vt:lpstr>OTA数据概览：自主品牌</vt:lpstr>
      <vt:lpstr>OTA数据概览：合资&amp;豪华品牌</vt:lpstr>
      <vt:lpstr>行业整体：OTA迭代速度</vt:lpstr>
      <vt:lpstr>行业整体：OTA迭代速度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亮亮 仇</cp:lastModifiedBy>
  <cp:revision>12427</cp:revision>
  <dcterms:created xsi:type="dcterms:W3CDTF">2018-02-24T04:11:59Z</dcterms:created>
  <dcterms:modified xsi:type="dcterms:W3CDTF">2023-10-19T08:22:53Z</dcterms:modified>
</cp:coreProperties>
</file>