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charts/chartEx1.xml" ContentType="application/vnd.ms-office.chartex+xml"/>
  <Override PartName="/ppt/charts/style4.xml" ContentType="application/vnd.ms-office.chartstyle+xml"/>
  <Override PartName="/ppt/charts/colors4.xml" ContentType="application/vnd.ms-office.chartcolorstyle+xml"/>
  <Override PartName="/ppt/charts/chart4.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xml" ContentType="application/vnd.openxmlformats-officedocument.presentationml.notesSlide+xml"/>
  <Override PartName="/ppt/charts/chart5.xml" ContentType="application/vnd.openxmlformats-officedocument.drawingml.chart+xml"/>
  <Override PartName="/ppt/charts/style6.xml" ContentType="application/vnd.ms-office.chartstyle+xml"/>
  <Override PartName="/ppt/charts/colors6.xml" ContentType="application/vnd.ms-office.chartcolorstyle+xml"/>
  <Override PartName="/ppt/charts/chart6.xml" ContentType="application/vnd.openxmlformats-officedocument.drawingml.chart+xml"/>
  <Override PartName="/ppt/charts/style7.xml" ContentType="application/vnd.ms-office.chartstyle+xml"/>
  <Override PartName="/ppt/charts/colors7.xml" ContentType="application/vnd.ms-office.chartcolorstyle+xml"/>
  <Override PartName="/ppt/charts/chart7.xml" ContentType="application/vnd.openxmlformats-officedocument.drawingml.chart+xml"/>
  <Override PartName="/ppt/charts/style8.xml" ContentType="application/vnd.ms-office.chartstyle+xml"/>
  <Override PartName="/ppt/charts/colors8.xml" ContentType="application/vnd.ms-office.chartcolorstyle+xml"/>
  <Override PartName="/ppt/charts/chart8.xml" ContentType="application/vnd.openxmlformats-officedocument.drawingml.chart+xml"/>
  <Override PartName="/ppt/charts/style9.xml" ContentType="application/vnd.ms-office.chartstyle+xml"/>
  <Override PartName="/ppt/charts/colors9.xml" ContentType="application/vnd.ms-office.chartcolorstyle+xml"/>
  <Override PartName="/ppt/charts/chart9.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0.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2.xml" ContentType="application/vnd.openxmlformats-officedocument.presentationml.notesSlide+xml"/>
  <Override PartName="/ppt/charts/chart11.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2.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3.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4.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3.xml" ContentType="application/vnd.openxmlformats-officedocument.presentationml.notesSlide+xml"/>
  <Override PartName="/ppt/charts/chart15.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6.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17.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18.xml" ContentType="application/vnd.openxmlformats-officedocument.drawingml.chart+xml"/>
  <Override PartName="/ppt/charts/style19.xml" ContentType="application/vnd.ms-office.chartstyle+xml"/>
  <Override PartName="/ppt/charts/colors19.xml" ContentType="application/vnd.ms-office.chartcolorstyle+xml"/>
  <Override PartName="/ppt/notesSlides/notesSlide4.xml" ContentType="application/vnd.openxmlformats-officedocument.presentationml.notesSlide+xml"/>
  <Override PartName="/ppt/charts/chart19.xml" ContentType="application/vnd.openxmlformats-officedocument.drawingml.chart+xml"/>
  <Override PartName="/ppt/charts/style20.xml" ContentType="application/vnd.ms-office.chartstyle+xml"/>
  <Override PartName="/ppt/charts/colors20.xml" ContentType="application/vnd.ms-office.chartcolorstyle+xml"/>
  <Override PartName="/ppt/charts/chart20.xml" ContentType="application/vnd.openxmlformats-officedocument.drawingml.chart+xml"/>
  <Override PartName="/ppt/charts/style21.xml" ContentType="application/vnd.ms-office.chartstyle+xml"/>
  <Override PartName="/ppt/charts/colors21.xml" ContentType="application/vnd.ms-office.chartcolorstyle+xml"/>
  <Override PartName="/ppt/charts/chart21.xml" ContentType="application/vnd.openxmlformats-officedocument.drawingml.chart+xml"/>
  <Override PartName="/ppt/charts/style22.xml" ContentType="application/vnd.ms-office.chartstyle+xml"/>
  <Override PartName="/ppt/charts/colors22.xml" ContentType="application/vnd.ms-office.chartcolorstyle+xml"/>
  <Override PartName="/ppt/charts/chart22.xml" ContentType="application/vnd.openxmlformats-officedocument.drawingml.chart+xml"/>
  <Override PartName="/ppt/charts/style23.xml" ContentType="application/vnd.ms-office.chartstyle+xml"/>
  <Override PartName="/ppt/charts/colors23.xml" ContentType="application/vnd.ms-office.chartcolorstyle+xml"/>
  <Override PartName="/ppt/notesSlides/notesSlide5.xml" ContentType="application/vnd.openxmlformats-officedocument.presentationml.notesSlide+xml"/>
  <Override PartName="/ppt/charts/chart23.xml" ContentType="application/vnd.openxmlformats-officedocument.drawingml.chart+xml"/>
  <Override PartName="/ppt/charts/style24.xml" ContentType="application/vnd.ms-office.chartstyle+xml"/>
  <Override PartName="/ppt/charts/colors24.xml" ContentType="application/vnd.ms-office.chartcolorstyle+xml"/>
  <Override PartName="/ppt/charts/chart24.xml" ContentType="application/vnd.openxmlformats-officedocument.drawingml.chart+xml"/>
  <Override PartName="/ppt/charts/style25.xml" ContentType="application/vnd.ms-office.chartstyle+xml"/>
  <Override PartName="/ppt/charts/colors25.xml" ContentType="application/vnd.ms-office.chartcolorstyle+xml"/>
  <Override PartName="/ppt/charts/chart25.xml" ContentType="application/vnd.openxmlformats-officedocument.drawingml.chart+xml"/>
  <Override PartName="/ppt/charts/style26.xml" ContentType="application/vnd.ms-office.chartstyle+xml"/>
  <Override PartName="/ppt/charts/colors26.xml" ContentType="application/vnd.ms-office.chartcolorstyle+xml"/>
  <Override PartName="/ppt/charts/chart26.xml" ContentType="application/vnd.openxmlformats-officedocument.drawingml.chart+xml"/>
  <Override PartName="/ppt/charts/style27.xml" ContentType="application/vnd.ms-office.chartstyle+xml"/>
  <Override PartName="/ppt/charts/colors27.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8"/>
  </p:notesMasterIdLst>
  <p:handoutMasterIdLst>
    <p:handoutMasterId r:id="rId19"/>
  </p:handoutMasterIdLst>
  <p:sldIdLst>
    <p:sldId id="256" r:id="rId2"/>
    <p:sldId id="293" r:id="rId3"/>
    <p:sldId id="294" r:id="rId4"/>
    <p:sldId id="295" r:id="rId5"/>
    <p:sldId id="274" r:id="rId6"/>
    <p:sldId id="5737" r:id="rId7"/>
    <p:sldId id="5738" r:id="rId8"/>
    <p:sldId id="5742" r:id="rId9"/>
    <p:sldId id="5743" r:id="rId10"/>
    <p:sldId id="5744" r:id="rId11"/>
    <p:sldId id="283" r:id="rId12"/>
    <p:sldId id="5746" r:id="rId13"/>
    <p:sldId id="5754" r:id="rId14"/>
    <p:sldId id="5755" r:id="rId15"/>
    <p:sldId id="5756" r:id="rId16"/>
    <p:sldId id="278" r:id="rId17"/>
  </p:sldIdLst>
  <p:sldSz cx="12192000" cy="6858000"/>
  <p:notesSz cx="6858000" cy="9144000"/>
  <p:embeddedFontLst>
    <p:embeddedFont>
      <p:font typeface="Agency FB" panose="020B0503020202020204" pitchFamily="34" charset="0"/>
      <p:regular r:id="rId20"/>
      <p:bold r:id="rId21"/>
    </p:embeddedFont>
    <p:embeddedFont>
      <p:font typeface="Arial Narrow" panose="020B0606020202030204" pitchFamily="34" charset="0"/>
      <p:regular r:id="rId22"/>
      <p:bold r:id="rId23"/>
      <p:italic r:id="rId24"/>
      <p:boldItalic r:id="rId25"/>
    </p:embeddedFont>
    <p:embeddedFont>
      <p:font typeface="等线" panose="02010600030101010101" pitchFamily="2" charset="-122"/>
      <p:regular r:id="rId26"/>
      <p:bold r:id="rId27"/>
    </p:embeddedFont>
    <p:embeddedFont>
      <p:font typeface="等线 Light" panose="02010600030101010101" pitchFamily="2" charset="-122"/>
      <p:regular r:id="rId28"/>
    </p:embeddedFont>
    <p:embeddedFont>
      <p:font typeface="楷体" panose="02010609060101010101" pitchFamily="49" charset="-122"/>
      <p:regular r:id="rId29"/>
    </p:embeddedFont>
    <p:embeddedFont>
      <p:font typeface="微软雅黑" panose="020B0503020204020204" pitchFamily="34" charset="-122"/>
      <p:regular r:id="rId30"/>
      <p:bold r:id="rId31"/>
    </p:embeddedFont>
  </p:embeddedFontLst>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F1F22"/>
    <a:srgbClr val="FFC000"/>
    <a:srgbClr val="2C4D75"/>
    <a:srgbClr val="9BBB59"/>
    <a:srgbClr val="3A4162"/>
    <a:srgbClr val="2D809A"/>
    <a:srgbClr val="9FD5D2"/>
    <a:srgbClr val="1B5C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166" autoAdjust="0"/>
    <p:restoredTop sz="94660"/>
  </p:normalViewPr>
  <p:slideViewPr>
    <p:cSldViewPr snapToGrid="0">
      <p:cViewPr varScale="1">
        <p:scale>
          <a:sx n="106" d="100"/>
          <a:sy n="106" d="100"/>
        </p:scale>
        <p:origin x="114" y="288"/>
      </p:cViewPr>
      <p:guideLst/>
    </p:cSldViewPr>
  </p:slideViewPr>
  <p:notesTextViewPr>
    <p:cViewPr>
      <p:scale>
        <a:sx n="1" d="1"/>
        <a:sy n="1" d="1"/>
      </p:scale>
      <p:origin x="0" y="0"/>
    </p:cViewPr>
  </p:notesTextViewPr>
  <p:notesViewPr>
    <p:cSldViewPr snapToGrid="0">
      <p:cViewPr varScale="1">
        <p:scale>
          <a:sx n="87" d="100"/>
          <a:sy n="87" d="100"/>
        </p:scale>
        <p:origin x="3840"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notesMaster" Target="notesMasters/notesMaster1.xml"/><Relationship Id="rId26"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font" Target="fonts/font2.fntdata"/><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font" Target="fonts/font9.fntdata"/><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31" Type="http://schemas.openxmlformats.org/officeDocument/2006/relationships/font" Target="fonts/font1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font" Target="fonts/font11.fntdata"/><Relationship Id="rId35" Type="http://schemas.openxmlformats.org/officeDocument/2006/relationships/theme" Target="theme/theme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8.xml"/><Relationship Id="rId1" Type="http://schemas.microsoft.com/office/2011/relationships/chartStyle" Target="style18.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9.xml"/><Relationship Id="rId1" Type="http://schemas.microsoft.com/office/2011/relationships/chartStyle" Target="style19.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20.xml"/><Relationship Id="rId1" Type="http://schemas.microsoft.com/office/2011/relationships/chartStyle" Target="style20.xm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_Worksheet20.xlsx"/><Relationship Id="rId2" Type="http://schemas.microsoft.com/office/2011/relationships/chartColorStyle" Target="colors21.xml"/><Relationship Id="rId1" Type="http://schemas.microsoft.com/office/2011/relationships/chartStyle" Target="style21.xml"/></Relationships>
</file>

<file path=ppt/charts/_rels/chart21.xml.rels><?xml version="1.0" encoding="UTF-8" standalone="yes"?>
<Relationships xmlns="http://schemas.openxmlformats.org/package/2006/relationships"><Relationship Id="rId3" Type="http://schemas.openxmlformats.org/officeDocument/2006/relationships/package" Target="../embeddings/Microsoft_Excel_Worksheet21.xlsx"/><Relationship Id="rId2" Type="http://schemas.microsoft.com/office/2011/relationships/chartColorStyle" Target="colors22.xml"/><Relationship Id="rId1" Type="http://schemas.microsoft.com/office/2011/relationships/chartStyle" Target="style22.xml"/></Relationships>
</file>

<file path=ppt/charts/_rels/chart22.xml.rels><?xml version="1.0" encoding="UTF-8" standalone="yes"?>
<Relationships xmlns="http://schemas.openxmlformats.org/package/2006/relationships"><Relationship Id="rId3" Type="http://schemas.openxmlformats.org/officeDocument/2006/relationships/package" Target="../embeddings/Microsoft_Excel_Worksheet22.xlsx"/><Relationship Id="rId2" Type="http://schemas.microsoft.com/office/2011/relationships/chartColorStyle" Target="colors23.xml"/><Relationship Id="rId1" Type="http://schemas.microsoft.com/office/2011/relationships/chartStyle" Target="style23.xml"/></Relationships>
</file>

<file path=ppt/charts/_rels/chart23.xml.rels><?xml version="1.0" encoding="UTF-8" standalone="yes"?>
<Relationships xmlns="http://schemas.openxmlformats.org/package/2006/relationships"><Relationship Id="rId3" Type="http://schemas.openxmlformats.org/officeDocument/2006/relationships/package" Target="../embeddings/Microsoft_Excel_Worksheet23.xlsx"/><Relationship Id="rId2" Type="http://schemas.microsoft.com/office/2011/relationships/chartColorStyle" Target="colors24.xml"/><Relationship Id="rId1" Type="http://schemas.microsoft.com/office/2011/relationships/chartStyle" Target="style24.xml"/></Relationships>
</file>

<file path=ppt/charts/_rels/chart24.xml.rels><?xml version="1.0" encoding="UTF-8" standalone="yes"?>
<Relationships xmlns="http://schemas.openxmlformats.org/package/2006/relationships"><Relationship Id="rId3" Type="http://schemas.openxmlformats.org/officeDocument/2006/relationships/package" Target="../embeddings/Microsoft_Excel_Worksheet24.xlsx"/><Relationship Id="rId2" Type="http://schemas.microsoft.com/office/2011/relationships/chartColorStyle" Target="colors25.xml"/><Relationship Id="rId1" Type="http://schemas.microsoft.com/office/2011/relationships/chartStyle" Target="style25.xml"/></Relationships>
</file>

<file path=ppt/charts/_rels/chart25.xml.rels><?xml version="1.0" encoding="UTF-8" standalone="yes"?>
<Relationships xmlns="http://schemas.openxmlformats.org/package/2006/relationships"><Relationship Id="rId3" Type="http://schemas.openxmlformats.org/officeDocument/2006/relationships/package" Target="../embeddings/Microsoft_Excel_Worksheet25.xlsx"/><Relationship Id="rId2" Type="http://schemas.microsoft.com/office/2011/relationships/chartColorStyle" Target="colors26.xml"/><Relationship Id="rId1" Type="http://schemas.microsoft.com/office/2011/relationships/chartStyle" Target="style26.xml"/></Relationships>
</file>

<file path=ppt/charts/_rels/chart26.xml.rels><?xml version="1.0" encoding="UTF-8" standalone="yes"?>
<Relationships xmlns="http://schemas.openxmlformats.org/package/2006/relationships"><Relationship Id="rId3" Type="http://schemas.openxmlformats.org/officeDocument/2006/relationships/package" Target="../embeddings/Microsoft_Excel_Worksheet26.xlsx"/><Relationship Id="rId2" Type="http://schemas.microsoft.com/office/2011/relationships/chartColorStyle" Target="colors27.xml"/><Relationship Id="rId1" Type="http://schemas.microsoft.com/office/2011/relationships/chartStyle" Target="style27.xm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Ex1.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2.8884164601637809E-2"/>
          <c:y val="3.7816836900953677E-3"/>
          <c:w val="0.94510329753949973"/>
          <c:h val="0.76090937819362536"/>
        </c:manualLayout>
      </c:layout>
      <c:barChart>
        <c:barDir val="col"/>
        <c:grouping val="clustered"/>
        <c:varyColors val="0"/>
        <c:ser>
          <c:idx val="0"/>
          <c:order val="0"/>
          <c:tx>
            <c:strRef>
              <c:f>Sheet1!$B$1</c:f>
              <c:strCache>
                <c:ptCount val="1"/>
                <c:pt idx="0">
                  <c:v>新能源汽车</c:v>
                </c:pt>
              </c:strCache>
            </c:strRef>
          </c:tx>
          <c:spPr>
            <a:solidFill>
              <a:schemeClr val="accent6">
                <a:lumMod val="60000"/>
                <a:lumOff val="40000"/>
              </a:schemeClr>
            </a:solidFill>
            <a:ln w="19050">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Agency FB" panose="020B0503020202020204" pitchFamily="34" charset="0"/>
                    <a:ea typeface="微软雅黑" panose="020B0503020204020204" pitchFamily="34" charset="-122"/>
                    <a:cs typeface="+mn-cs"/>
                  </a:defRPr>
                </a:pPr>
                <a:endParaRPr lang="zh-CN"/>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Sheet1!$A$18:$A$46</c:f>
              <c:strCache>
                <c:ptCount val="29"/>
                <c:pt idx="0">
                  <c:v>May.</c:v>
                </c:pt>
                <c:pt idx="1">
                  <c:v>Jun.</c:v>
                </c:pt>
                <c:pt idx="2">
                  <c:v>Jul.</c:v>
                </c:pt>
                <c:pt idx="3">
                  <c:v>Aug.</c:v>
                </c:pt>
                <c:pt idx="4">
                  <c:v>Sep.</c:v>
                </c:pt>
                <c:pt idx="5">
                  <c:v>Oct.</c:v>
                </c:pt>
                <c:pt idx="6">
                  <c:v>Nov.</c:v>
                </c:pt>
                <c:pt idx="7">
                  <c:v>Dec.</c:v>
                </c:pt>
                <c:pt idx="8">
                  <c:v>Jan.</c:v>
                </c:pt>
                <c:pt idx="9">
                  <c:v>Feb.</c:v>
                </c:pt>
                <c:pt idx="10">
                  <c:v>Mar.</c:v>
                </c:pt>
                <c:pt idx="11">
                  <c:v>Apr.</c:v>
                </c:pt>
                <c:pt idx="12">
                  <c:v>May.</c:v>
                </c:pt>
                <c:pt idx="13">
                  <c:v>Jun.</c:v>
                </c:pt>
                <c:pt idx="14">
                  <c:v>Jul.</c:v>
                </c:pt>
                <c:pt idx="15">
                  <c:v>Aug.</c:v>
                </c:pt>
                <c:pt idx="16">
                  <c:v>Sep.</c:v>
                </c:pt>
                <c:pt idx="17">
                  <c:v>Oct.</c:v>
                </c:pt>
                <c:pt idx="18">
                  <c:v>Nov.</c:v>
                </c:pt>
                <c:pt idx="19">
                  <c:v>Dec.</c:v>
                </c:pt>
                <c:pt idx="20">
                  <c:v>Jan.</c:v>
                </c:pt>
                <c:pt idx="21">
                  <c:v>Feb.</c:v>
                </c:pt>
                <c:pt idx="22">
                  <c:v>Mar.</c:v>
                </c:pt>
                <c:pt idx="23">
                  <c:v>Apr.</c:v>
                </c:pt>
                <c:pt idx="24">
                  <c:v>May.</c:v>
                </c:pt>
                <c:pt idx="25">
                  <c:v>Jun.</c:v>
                </c:pt>
                <c:pt idx="26">
                  <c:v>Jul.</c:v>
                </c:pt>
                <c:pt idx="27">
                  <c:v>Aug.</c:v>
                </c:pt>
                <c:pt idx="28">
                  <c:v>Sep.</c:v>
                </c:pt>
              </c:strCache>
            </c:strRef>
          </c:cat>
          <c:val>
            <c:numRef>
              <c:f>Sheet1!$B$18:$B$46</c:f>
              <c:numCache>
                <c:formatCode>0.0_ </c:formatCode>
                <c:ptCount val="29"/>
                <c:pt idx="0">
                  <c:v>21.547999999999998</c:v>
                </c:pt>
                <c:pt idx="1">
                  <c:v>25.3687</c:v>
                </c:pt>
                <c:pt idx="2">
                  <c:v>26.878799999999998</c:v>
                </c:pt>
                <c:pt idx="3">
                  <c:v>31.907800000000002</c:v>
                </c:pt>
                <c:pt idx="4">
                  <c:v>35.647300000000001</c:v>
                </c:pt>
                <c:pt idx="5">
                  <c:v>38.1188</c:v>
                </c:pt>
                <c:pt idx="6">
                  <c:v>44.817399999999999</c:v>
                </c:pt>
                <c:pt idx="7">
                  <c:v>52.947000000000003</c:v>
                </c:pt>
                <c:pt idx="8" formatCode="0.0">
                  <c:v>43.1</c:v>
                </c:pt>
                <c:pt idx="9" formatCode="0.0">
                  <c:v>33.299999999999997</c:v>
                </c:pt>
                <c:pt idx="10" formatCode="0.0">
                  <c:v>48.2</c:v>
                </c:pt>
                <c:pt idx="11" formatCode="0.0">
                  <c:v>29.554200000000002</c:v>
                </c:pt>
                <c:pt idx="12" formatCode="0.0">
                  <c:v>44.5</c:v>
                </c:pt>
                <c:pt idx="13" formatCode="0.0">
                  <c:v>59.338000000000001</c:v>
                </c:pt>
                <c:pt idx="14" formatCode="0.0">
                  <c:v>58.991</c:v>
                </c:pt>
                <c:pt idx="15" formatCode="0.0">
                  <c:v>66.309799999999996</c:v>
                </c:pt>
                <c:pt idx="16" formatCode="0.0">
                  <c:v>70.425399999999996</c:v>
                </c:pt>
                <c:pt idx="17" formatCode="0.0">
                  <c:v>71.171499999999995</c:v>
                </c:pt>
                <c:pt idx="18" formatCode="0.0">
                  <c:v>78.4876</c:v>
                </c:pt>
                <c:pt idx="19" formatCode="0.0">
                  <c:v>81.103200000000001</c:v>
                </c:pt>
                <c:pt idx="20" formatCode="0.0">
                  <c:v>40.8001</c:v>
                </c:pt>
                <c:pt idx="21" formatCode="General">
                  <c:v>52.3</c:v>
                </c:pt>
                <c:pt idx="22" formatCode="0.0">
                  <c:v>65</c:v>
                </c:pt>
                <c:pt idx="23" formatCode="0.0">
                  <c:v>63.5</c:v>
                </c:pt>
                <c:pt idx="24" formatCode="0.0">
                  <c:v>71.5</c:v>
                </c:pt>
                <c:pt idx="25" formatCode="General">
                  <c:v>80.400000000000006</c:v>
                </c:pt>
                <c:pt idx="26" formatCode="0.0">
                  <c:v>77.900000000000006</c:v>
                </c:pt>
                <c:pt idx="27" formatCode="0.0">
                  <c:v>84.5</c:v>
                </c:pt>
                <c:pt idx="28" formatCode="0.0">
                  <c:v>90.3</c:v>
                </c:pt>
              </c:numCache>
            </c:numRef>
          </c:val>
          <c:extLst>
            <c:ext xmlns:c16="http://schemas.microsoft.com/office/drawing/2014/chart" uri="{C3380CC4-5D6E-409C-BE32-E72D297353CC}">
              <c16:uniqueId val="{00000000-7A50-497E-9EA1-C8166AA962D1}"/>
            </c:ext>
          </c:extLst>
        </c:ser>
        <c:dLbls>
          <c:showLegendKey val="0"/>
          <c:showVal val="0"/>
          <c:showCatName val="0"/>
          <c:showSerName val="0"/>
          <c:showPercent val="0"/>
          <c:showBubbleSize val="0"/>
        </c:dLbls>
        <c:gapWidth val="10"/>
        <c:axId val="1203680200"/>
        <c:axId val="1203679808"/>
      </c:barChart>
      <c:lineChart>
        <c:grouping val="stacked"/>
        <c:varyColors val="0"/>
        <c:ser>
          <c:idx val="1"/>
          <c:order val="1"/>
          <c:tx>
            <c:strRef>
              <c:f>Sheet1!$C$1</c:f>
              <c:strCache>
                <c:ptCount val="1"/>
                <c:pt idx="0">
                  <c:v>渗透率</c:v>
                </c:pt>
              </c:strCache>
            </c:strRef>
          </c:tx>
          <c:spPr>
            <a:ln w="28575" cap="rnd">
              <a:solidFill>
                <a:srgbClr val="C00000"/>
              </a:solidFill>
              <a:round/>
            </a:ln>
            <a:effectLst>
              <a:outerShdw blurRad="50800" dist="38100" dir="2700000" algn="tl" rotWithShape="0">
                <a:prstClr val="black">
                  <a:alpha val="40000"/>
                </a:prstClr>
              </a:outerShdw>
            </a:effectLst>
          </c:spPr>
          <c:marker>
            <c:symbol val="none"/>
          </c:marker>
          <c:dPt>
            <c:idx val="13"/>
            <c:marker>
              <c:symbol val="none"/>
            </c:marker>
            <c:bubble3D val="0"/>
            <c:extLst>
              <c:ext xmlns:c16="http://schemas.microsoft.com/office/drawing/2014/chart" uri="{C3380CC4-5D6E-409C-BE32-E72D297353CC}">
                <c16:uniqueId val="{00000001-7A50-497E-9EA1-C8166AA962D1}"/>
              </c:ext>
            </c:extLst>
          </c:dPt>
          <c:dPt>
            <c:idx val="14"/>
            <c:marker>
              <c:symbol val="none"/>
            </c:marker>
            <c:bubble3D val="0"/>
            <c:extLst>
              <c:ext xmlns:c16="http://schemas.microsoft.com/office/drawing/2014/chart" uri="{C3380CC4-5D6E-409C-BE32-E72D297353CC}">
                <c16:uniqueId val="{00000002-7A50-497E-9EA1-C8166AA962D1}"/>
              </c:ext>
            </c:extLst>
          </c:dPt>
          <c:dLbls>
            <c:dLbl>
              <c:idx val="11"/>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7A50-497E-9EA1-C8166AA962D1}"/>
                </c:ext>
              </c:extLst>
            </c:dLbl>
            <c:dLbl>
              <c:idx val="12"/>
              <c:delete val="1"/>
              <c:extLst>
                <c:ext xmlns:c15="http://schemas.microsoft.com/office/drawing/2012/chart" uri="{CE6537A1-D6FC-4f65-9D91-7224C49458BB}"/>
                <c:ext xmlns:c16="http://schemas.microsoft.com/office/drawing/2014/chart" uri="{C3380CC4-5D6E-409C-BE32-E72D297353CC}">
                  <c16:uniqueId val="{00000004-7A50-497E-9EA1-C8166AA962D1}"/>
                </c:ext>
              </c:extLst>
            </c:dLbl>
            <c:dLbl>
              <c:idx val="15"/>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7A50-497E-9EA1-C8166AA962D1}"/>
                </c:ext>
              </c:extLst>
            </c:dLbl>
            <c:dLbl>
              <c:idx val="16"/>
              <c:delete val="1"/>
              <c:extLst>
                <c:ext xmlns:c15="http://schemas.microsoft.com/office/drawing/2012/chart" uri="{CE6537A1-D6FC-4f65-9D91-7224C49458BB}"/>
                <c:ext xmlns:c16="http://schemas.microsoft.com/office/drawing/2014/chart" uri="{C3380CC4-5D6E-409C-BE32-E72D297353CC}">
                  <c16:uniqueId val="{00000006-7A50-497E-9EA1-C8166AA962D1}"/>
                </c:ext>
              </c:extLst>
            </c:dLbl>
            <c:dLbl>
              <c:idx val="18"/>
              <c:delete val="1"/>
              <c:extLst>
                <c:ext xmlns:c15="http://schemas.microsoft.com/office/drawing/2012/chart" uri="{CE6537A1-D6FC-4f65-9D91-7224C49458BB}"/>
                <c:ext xmlns:c16="http://schemas.microsoft.com/office/drawing/2014/chart" uri="{C3380CC4-5D6E-409C-BE32-E72D297353CC}">
                  <c16:uniqueId val="{00000007-7A50-497E-9EA1-C8166AA962D1}"/>
                </c:ext>
              </c:extLst>
            </c:dLbl>
            <c:dLbl>
              <c:idx val="19"/>
              <c:layout>
                <c:manualLayout>
                  <c:x val="-5.1025848186559988E-2"/>
                  <c:y val="-7.941227744338716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7A50-497E-9EA1-C8166AA962D1}"/>
                </c:ext>
              </c:extLst>
            </c:dLbl>
            <c:dLbl>
              <c:idx val="20"/>
              <c:layout>
                <c:manualLayout>
                  <c:x val="-3.4035079694423598E-2"/>
                  <c:y val="7.805705605257273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7A50-497E-9EA1-C8166AA962D1}"/>
                </c:ext>
              </c:extLst>
            </c:dLbl>
            <c:dLbl>
              <c:idx val="21"/>
              <c:delete val="1"/>
              <c:extLst>
                <c:ext xmlns:c15="http://schemas.microsoft.com/office/drawing/2012/chart" uri="{CE6537A1-D6FC-4f65-9D91-7224C49458BB}"/>
                <c:ext xmlns:c16="http://schemas.microsoft.com/office/drawing/2014/chart" uri="{C3380CC4-5D6E-409C-BE32-E72D297353CC}">
                  <c16:uniqueId val="{0000000A-7A50-497E-9EA1-C8166AA962D1}"/>
                </c:ext>
              </c:extLst>
            </c:dLbl>
            <c:dLbl>
              <c:idx val="23"/>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7A50-497E-9EA1-C8166AA962D1}"/>
                </c:ext>
              </c:extLst>
            </c:dLbl>
            <c:dLbl>
              <c:idx val="24"/>
              <c:layout>
                <c:manualLayout>
                  <c:x val="-5.7951473638991294E-2"/>
                  <c:y val="6.2410409085897012E-2"/>
                </c:manualLayout>
              </c:layout>
              <c:numFmt formatCode="0.0%" sourceLinked="0"/>
              <c:spPr>
                <a:noFill/>
                <a:ln>
                  <a:noFill/>
                </a:ln>
                <a:effectLst/>
              </c:spPr>
              <c:txPr>
                <a:bodyPr rot="0" spcFirstLastPara="1" vertOverflow="ellipsis" vert="horz" wrap="square" lIns="38100" tIns="19050" rIns="38100" bIns="19050" anchor="ctr" anchorCtr="1">
                  <a:spAutoFit/>
                </a:bodyPr>
                <a:lstStyle/>
                <a:p>
                  <a:pPr>
                    <a:defRPr sz="1050" b="1" i="0" u="sng" strike="noStrike" kern="1200" baseline="0">
                      <a:solidFill>
                        <a:srgbClr val="C00000"/>
                      </a:solidFill>
                      <a:latin typeface="Arial Narrow" panose="020B0606020202030204" pitchFamily="34" charset="0"/>
                      <a:ea typeface="微软雅黑" panose="020B0503020204020204" pitchFamily="34" charset="-122"/>
                      <a:cs typeface="+mn-cs"/>
                    </a:defRPr>
                  </a:pPr>
                  <a:endParaRPr lang="zh-CN"/>
                </a:p>
              </c:txPr>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7A50-497E-9EA1-C8166AA962D1}"/>
                </c:ext>
              </c:extLst>
            </c:dLbl>
            <c:dLbl>
              <c:idx val="25"/>
              <c:layout>
                <c:manualLayout>
                  <c:x val="-4.2019326081664851E-2"/>
                  <c:y val="-0.10187938406419807"/>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7A50-497E-9EA1-C8166AA962D1}"/>
                </c:ext>
              </c:extLst>
            </c:dLbl>
            <c:dLbl>
              <c:idx val="28"/>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7A50-497E-9EA1-C8166AA962D1}"/>
                </c:ext>
              </c:extLst>
            </c:dLbl>
            <c:spPr>
              <a:noFill/>
              <a:ln>
                <a:noFill/>
              </a:ln>
              <a:effectLst/>
            </c:spPr>
            <c:txPr>
              <a:bodyPr rot="0" spcFirstLastPara="1" vertOverflow="ellipsis" vert="horz" wrap="square" lIns="38100" tIns="19050" rIns="38100" bIns="19050" anchor="ctr" anchorCtr="1">
                <a:spAutoFit/>
              </a:bodyPr>
              <a:lstStyle/>
              <a:p>
                <a:pPr>
                  <a:defRPr sz="1050" b="1" i="0" u="sng" strike="noStrike" kern="1200" baseline="0">
                    <a:solidFill>
                      <a:srgbClr val="C00000"/>
                    </a:solidFill>
                    <a:latin typeface="Arial Narrow" panose="020B0606020202030204" pitchFamily="34" charset="0"/>
                    <a:ea typeface="微软雅黑" panose="020B0503020204020204" pitchFamily="34" charset="-122"/>
                    <a:cs typeface="+mn-cs"/>
                  </a:defRPr>
                </a:pPr>
                <a:endParaRPr lang="zh-CN"/>
              </a:p>
            </c:txPr>
            <c:dLblPos val="t"/>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Sheet1!$A$18:$A$46</c:f>
              <c:strCache>
                <c:ptCount val="29"/>
                <c:pt idx="0">
                  <c:v>May.</c:v>
                </c:pt>
                <c:pt idx="1">
                  <c:v>Jun.</c:v>
                </c:pt>
                <c:pt idx="2">
                  <c:v>Jul.</c:v>
                </c:pt>
                <c:pt idx="3">
                  <c:v>Aug.</c:v>
                </c:pt>
                <c:pt idx="4">
                  <c:v>Sep.</c:v>
                </c:pt>
                <c:pt idx="5">
                  <c:v>Oct.</c:v>
                </c:pt>
                <c:pt idx="6">
                  <c:v>Nov.</c:v>
                </c:pt>
                <c:pt idx="7">
                  <c:v>Dec.</c:v>
                </c:pt>
                <c:pt idx="8">
                  <c:v>Jan.</c:v>
                </c:pt>
                <c:pt idx="9">
                  <c:v>Feb.</c:v>
                </c:pt>
                <c:pt idx="10">
                  <c:v>Mar.</c:v>
                </c:pt>
                <c:pt idx="11">
                  <c:v>Apr.</c:v>
                </c:pt>
                <c:pt idx="12">
                  <c:v>May.</c:v>
                </c:pt>
                <c:pt idx="13">
                  <c:v>Jun.</c:v>
                </c:pt>
                <c:pt idx="14">
                  <c:v>Jul.</c:v>
                </c:pt>
                <c:pt idx="15">
                  <c:v>Aug.</c:v>
                </c:pt>
                <c:pt idx="16">
                  <c:v>Sep.</c:v>
                </c:pt>
                <c:pt idx="17">
                  <c:v>Oct.</c:v>
                </c:pt>
                <c:pt idx="18">
                  <c:v>Nov.</c:v>
                </c:pt>
                <c:pt idx="19">
                  <c:v>Dec.</c:v>
                </c:pt>
                <c:pt idx="20">
                  <c:v>Jan.</c:v>
                </c:pt>
                <c:pt idx="21">
                  <c:v>Feb.</c:v>
                </c:pt>
                <c:pt idx="22">
                  <c:v>Mar.</c:v>
                </c:pt>
                <c:pt idx="23">
                  <c:v>Apr.</c:v>
                </c:pt>
                <c:pt idx="24">
                  <c:v>May.</c:v>
                </c:pt>
                <c:pt idx="25">
                  <c:v>Jun.</c:v>
                </c:pt>
                <c:pt idx="26">
                  <c:v>Jul.</c:v>
                </c:pt>
                <c:pt idx="27">
                  <c:v>Aug.</c:v>
                </c:pt>
                <c:pt idx="28">
                  <c:v>Sep.</c:v>
                </c:pt>
              </c:strCache>
            </c:strRef>
          </c:cat>
          <c:val>
            <c:numRef>
              <c:f>Sheet1!$C$18:$C$46</c:f>
              <c:numCache>
                <c:formatCode>0.0%</c:formatCode>
                <c:ptCount val="29"/>
                <c:pt idx="0">
                  <c:v>0.10127267625783644</c:v>
                </c:pt>
                <c:pt idx="1">
                  <c:v>0.12587995190811929</c:v>
                </c:pt>
                <c:pt idx="2">
                  <c:v>0.14423439134984303</c:v>
                </c:pt>
                <c:pt idx="3">
                  <c:v>0.17737976841755329</c:v>
                </c:pt>
                <c:pt idx="4">
                  <c:v>0.17245085987657099</c:v>
                </c:pt>
                <c:pt idx="5">
                  <c:v>0.16340356507048823</c:v>
                </c:pt>
                <c:pt idx="6">
                  <c:v>0.17773461279009958</c:v>
                </c:pt>
                <c:pt idx="7">
                  <c:v>0.19005225566581643</c:v>
                </c:pt>
                <c:pt idx="8">
                  <c:v>0.170309699263095</c:v>
                </c:pt>
                <c:pt idx="9">
                  <c:v>0.19157343273170152</c:v>
                </c:pt>
                <c:pt idx="10">
                  <c:v>0.216</c:v>
                </c:pt>
                <c:pt idx="11">
                  <c:v>0.25026780353678502</c:v>
                </c:pt>
                <c:pt idx="12">
                  <c:v>0.23878999449509258</c:v>
                </c:pt>
                <c:pt idx="13">
                  <c:v>0.23713450023638319</c:v>
                </c:pt>
                <c:pt idx="14">
                  <c:v>0.24375862066115772</c:v>
                </c:pt>
                <c:pt idx="15">
                  <c:v>0.27822052452132584</c:v>
                </c:pt>
                <c:pt idx="16">
                  <c:v>0.26979552354591863</c:v>
                </c:pt>
                <c:pt idx="17">
                  <c:v>0.28415372324561633</c:v>
                </c:pt>
                <c:pt idx="18">
                  <c:v>0.31336340766476239</c:v>
                </c:pt>
                <c:pt idx="19">
                  <c:v>0.31727487673320698</c:v>
                </c:pt>
                <c:pt idx="20" formatCode="General">
                  <c:v>0.24742838845676624</c:v>
                </c:pt>
                <c:pt idx="21">
                  <c:v>0.26477185954873383</c:v>
                </c:pt>
                <c:pt idx="22" formatCode="General">
                  <c:v>0.26539658837305136</c:v>
                </c:pt>
                <c:pt idx="23" formatCode="0.00%">
                  <c:v>0.29399999999999998</c:v>
                </c:pt>
                <c:pt idx="24" formatCode="0%">
                  <c:v>0.3</c:v>
                </c:pt>
                <c:pt idx="25" formatCode="0.00%">
                  <c:v>0.307</c:v>
                </c:pt>
                <c:pt idx="26" formatCode="0.00%">
                  <c:v>0.32600000000000001</c:v>
                </c:pt>
                <c:pt idx="27" formatCode="0.00%">
                  <c:v>0.32719999999999999</c:v>
                </c:pt>
                <c:pt idx="28" formatCode="0.00%">
                  <c:v>0.31590000000000001</c:v>
                </c:pt>
              </c:numCache>
            </c:numRef>
          </c:val>
          <c:smooth val="0"/>
          <c:extLst>
            <c:ext xmlns:c16="http://schemas.microsoft.com/office/drawing/2014/chart" uri="{C3380CC4-5D6E-409C-BE32-E72D297353CC}">
              <c16:uniqueId val="{0000000F-7A50-497E-9EA1-C8166AA962D1}"/>
            </c:ext>
          </c:extLst>
        </c:ser>
        <c:dLbls>
          <c:showLegendKey val="0"/>
          <c:showVal val="0"/>
          <c:showCatName val="0"/>
          <c:showSerName val="0"/>
          <c:showPercent val="0"/>
          <c:showBubbleSize val="0"/>
        </c:dLbls>
        <c:marker val="1"/>
        <c:smooth val="0"/>
        <c:axId val="1177513568"/>
        <c:axId val="1177494432"/>
      </c:lineChart>
      <c:catAx>
        <c:axId val="12036802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203679808"/>
        <c:crosses val="autoZero"/>
        <c:auto val="1"/>
        <c:lblAlgn val="ctr"/>
        <c:lblOffset val="100"/>
        <c:noMultiLvlLbl val="0"/>
      </c:catAx>
      <c:valAx>
        <c:axId val="1203679808"/>
        <c:scaling>
          <c:orientation val="minMax"/>
        </c:scaling>
        <c:delete val="0"/>
        <c:axPos val="l"/>
        <c:numFmt formatCode="0.0_ " sourceLinked="1"/>
        <c:majorTickMark val="out"/>
        <c:minorTickMark val="none"/>
        <c:tickLblPos val="none"/>
        <c:spPr>
          <a:noFill/>
          <a:ln>
            <a:noFill/>
          </a:ln>
          <a:effectLst/>
        </c:spPr>
        <c:txPr>
          <a:bodyPr rot="-60000000" spcFirstLastPara="1" vertOverflow="ellipsis" vert="horz" wrap="square" anchor="ctr" anchorCtr="1"/>
          <a:lstStyle/>
          <a:p>
            <a:pPr>
              <a:defRPr sz="8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203680200"/>
        <c:crosses val="autoZero"/>
        <c:crossBetween val="between"/>
      </c:valAx>
      <c:valAx>
        <c:axId val="1177494432"/>
        <c:scaling>
          <c:orientation val="minMax"/>
          <c:min val="0"/>
        </c:scaling>
        <c:delete val="0"/>
        <c:axPos val="r"/>
        <c:numFmt formatCode="0.0%" sourceLinked="1"/>
        <c:majorTickMark val="out"/>
        <c:minorTickMark val="none"/>
        <c:tickLblPos val="none"/>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177513568"/>
        <c:crosses val="max"/>
        <c:crossBetween val="between"/>
      </c:valAx>
      <c:catAx>
        <c:axId val="1177513568"/>
        <c:scaling>
          <c:orientation val="minMax"/>
        </c:scaling>
        <c:delete val="1"/>
        <c:axPos val="b"/>
        <c:numFmt formatCode="General" sourceLinked="1"/>
        <c:majorTickMark val="out"/>
        <c:minorTickMark val="none"/>
        <c:tickLblPos val="nextTo"/>
        <c:crossAx val="1177494432"/>
        <c:crosses val="autoZero"/>
        <c:auto val="1"/>
        <c:lblAlgn val="ctr"/>
        <c:lblOffset val="100"/>
        <c:noMultiLvlLbl val="0"/>
      </c:catAx>
      <c:spPr>
        <a:noFill/>
        <a:ln>
          <a:noFill/>
        </a:ln>
        <a:effectLst/>
      </c:spPr>
    </c:plotArea>
    <c:legend>
      <c:legendPos val="b"/>
      <c:layout>
        <c:manualLayout>
          <c:xMode val="edge"/>
          <c:yMode val="edge"/>
          <c:x val="8.9965936553306827E-3"/>
          <c:y val="5.9460954531706328E-2"/>
          <c:w val="0.30261914272447649"/>
          <c:h val="0.12872816784540128"/>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sz="1000">
          <a:solidFill>
            <a:schemeClr val="tx1"/>
          </a:solidFill>
          <a:latin typeface="微软雅黑" panose="020B0503020204020204" pitchFamily="34" charset="-122"/>
          <a:ea typeface="微软雅黑" panose="020B0503020204020204" pitchFamily="34" charset="-122"/>
        </a:defRPr>
      </a:pPr>
      <a:endParaRPr lang="zh-CN"/>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altLang="zh-CN" sz="1600" b="1" dirty="0">
                <a:latin typeface="微软雅黑" panose="020B0503020204020204" pitchFamily="34" charset="-122"/>
                <a:ea typeface="微软雅黑" panose="020B0503020204020204" pitchFamily="34" charset="-122"/>
              </a:rPr>
              <a:t>24-32</a:t>
            </a:r>
            <a:r>
              <a:rPr lang="zh-CN" altLang="en-US" sz="1600" b="1" dirty="0">
                <a:latin typeface="微软雅黑" panose="020B0503020204020204" pitchFamily="34" charset="-122"/>
                <a:ea typeface="微软雅黑" panose="020B0503020204020204" pitchFamily="34" charset="-122"/>
              </a:rPr>
              <a:t>万价位</a:t>
            </a:r>
          </a:p>
        </c:rich>
      </c:tx>
      <c:overlay val="0"/>
      <c:spPr>
        <a:noFill/>
        <a:ln>
          <a:noFill/>
        </a:ln>
        <a:effectLst/>
      </c:spPr>
      <c:txPr>
        <a:bodyPr rot="0" spcFirstLastPara="1" vertOverflow="ellipsis" vert="horz" wrap="square" anchor="ctr" anchorCtr="1"/>
        <a:lstStyle/>
        <a:p>
          <a:pPr>
            <a:defRPr sz="1600" b="1" i="0" u="none" strike="noStrike" kern="1200" spc="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pieChart>
        <c:varyColors val="1"/>
        <c:ser>
          <c:idx val="0"/>
          <c:order val="0"/>
          <c:tx>
            <c:strRef>
              <c:f>Sheet1!$B$1</c:f>
              <c:strCache>
                <c:ptCount val="1"/>
                <c:pt idx="0">
                  <c:v>销量</c:v>
                </c:pt>
              </c:strCache>
            </c:strRef>
          </c:tx>
          <c:dPt>
            <c:idx val="0"/>
            <c:bubble3D val="0"/>
            <c:spPr>
              <a:solidFill>
                <a:srgbClr val="C00000"/>
              </a:solidFill>
              <a:ln w="19050">
                <a:solidFill>
                  <a:schemeClr val="lt1"/>
                </a:solidFill>
              </a:ln>
              <a:effectLst/>
            </c:spPr>
            <c:extLst>
              <c:ext xmlns:c16="http://schemas.microsoft.com/office/drawing/2014/chart" uri="{C3380CC4-5D6E-409C-BE32-E72D297353CC}">
                <c16:uniqueId val="{00000001-744A-4CE3-BDDA-AF5FC4BAF351}"/>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744A-4CE3-BDDA-AF5FC4BAF351}"/>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6-678E-47A3-9B84-6C3808D57881}"/>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5-678E-47A3-9B84-6C3808D57881}"/>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4-678E-47A3-9B84-6C3808D57881}"/>
              </c:ext>
            </c:extLst>
          </c:dPt>
          <c:dLbls>
            <c:dLbl>
              <c:idx val="0"/>
              <c:layout>
                <c:manualLayout>
                  <c:x val="-4.6225463014306307E-2"/>
                  <c:y val="-2.6427261350517001E-2"/>
                </c:manualLayout>
              </c:layou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1-744A-4CE3-BDDA-AF5FC4BAF351}"/>
                </c:ext>
              </c:extLst>
            </c:dLbl>
            <c:dLbl>
              <c:idx val="1"/>
              <c:layout>
                <c:manualLayout>
                  <c:x val="-0.3105009981146723"/>
                  <c:y val="0.14923317525721097"/>
                </c:manualLayout>
              </c:layou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3-744A-4CE3-BDDA-AF5FC4BAF351}"/>
                </c:ext>
              </c:extLst>
            </c:dLbl>
            <c:dLbl>
              <c:idx val="2"/>
              <c:layout>
                <c:manualLayout>
                  <c:x val="6.6249445491848732E-2"/>
                  <c:y val="3.9915724818638719E-2"/>
                </c:manualLayout>
              </c:layou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6-678E-47A3-9B84-6C3808D57881}"/>
                </c:ext>
              </c:extLst>
            </c:dLbl>
            <c:dLbl>
              <c:idx val="3"/>
              <c:layout>
                <c:manualLayout>
                  <c:x val="0.24965939336808252"/>
                  <c:y val="6.2831520279102243E-2"/>
                </c:manualLayout>
              </c:layou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5-678E-47A3-9B84-6C3808D57881}"/>
                </c:ext>
              </c:extLst>
            </c:dLbl>
            <c:dLbl>
              <c:idx val="4"/>
              <c:layout>
                <c:manualLayout>
                  <c:x val="1.1585616058556061E-2"/>
                  <c:y val="0.34704317556143494"/>
                </c:manualLayout>
              </c:layou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4-678E-47A3-9B84-6C3808D57881}"/>
                </c:ext>
              </c:extLst>
            </c:dLbl>
            <c:numFmt formatCode="0.0%" sourceLinked="0"/>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特斯拉</c:v>
                </c:pt>
                <c:pt idx="1">
                  <c:v>极氪</c:v>
                </c:pt>
                <c:pt idx="2">
                  <c:v>魏派</c:v>
                </c:pt>
                <c:pt idx="3">
                  <c:v>小鹏</c:v>
                </c:pt>
                <c:pt idx="4">
                  <c:v>阿维塔</c:v>
                </c:pt>
              </c:strCache>
            </c:strRef>
          </c:cat>
          <c:val>
            <c:numRef>
              <c:f>Sheet1!$B$2:$B$6</c:f>
              <c:numCache>
                <c:formatCode>General</c:formatCode>
                <c:ptCount val="5"/>
                <c:pt idx="0">
                  <c:v>162711</c:v>
                </c:pt>
                <c:pt idx="1">
                  <c:v>9986</c:v>
                </c:pt>
                <c:pt idx="2">
                  <c:v>9155</c:v>
                </c:pt>
                <c:pt idx="3">
                  <c:v>3206</c:v>
                </c:pt>
                <c:pt idx="4">
                  <c:v>1897</c:v>
                </c:pt>
              </c:numCache>
            </c:numRef>
          </c:val>
          <c:extLst>
            <c:ext xmlns:c16="http://schemas.microsoft.com/office/drawing/2014/chart" uri="{C3380CC4-5D6E-409C-BE32-E72D297353CC}">
              <c16:uniqueId val="{00000008-744A-4CE3-BDDA-AF5FC4BAF351}"/>
            </c:ext>
          </c:extLst>
        </c:ser>
        <c:dLbls>
          <c:showLegendKey val="0"/>
          <c:showVal val="0"/>
          <c:showCatName val="0"/>
          <c:showSerName val="0"/>
          <c:showPercent val="0"/>
          <c:showBubbleSize val="0"/>
          <c:showLeaderLines val="1"/>
        </c:dLbls>
        <c:firstSliceAng val="62"/>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312486498642241"/>
          <c:y val="0.16924217708894088"/>
          <c:w val="0.75282789114068593"/>
          <c:h val="0.76707647840326787"/>
        </c:manualLayout>
      </c:layout>
      <c:barChart>
        <c:barDir val="bar"/>
        <c:grouping val="percentStacked"/>
        <c:varyColors val="0"/>
        <c:ser>
          <c:idx val="0"/>
          <c:order val="0"/>
          <c:tx>
            <c:strRef>
              <c:f>Sheet1!$B$1</c:f>
              <c:strCache>
                <c:ptCount val="1"/>
                <c:pt idx="0">
                  <c:v>系列 1</c:v>
                </c:pt>
              </c:strCache>
            </c:strRef>
          </c:tx>
          <c:spPr>
            <a:solidFill>
              <a:schemeClr val="bg1">
                <a:lumMod val="50000"/>
                <a:alpha val="40000"/>
              </a:schemeClr>
            </a:solidFill>
            <a:ln>
              <a:noFill/>
            </a:ln>
            <a:effectLst/>
          </c:spPr>
          <c:invertIfNegative val="0"/>
          <c:cat>
            <c:strRef>
              <c:f>Sheet1!$A$2:$A$18</c:f>
              <c:strCache>
                <c:ptCount val="14"/>
                <c:pt idx="0">
                  <c:v>40万以上</c:v>
                </c:pt>
                <c:pt idx="1">
                  <c:v>2</c:v>
                </c:pt>
                <c:pt idx="3">
                  <c:v>32-40万</c:v>
                </c:pt>
                <c:pt idx="4">
                  <c:v>5</c:v>
                </c:pt>
                <c:pt idx="6">
                  <c:v>24-32万</c:v>
                </c:pt>
                <c:pt idx="7">
                  <c:v>8</c:v>
                </c:pt>
                <c:pt idx="9">
                  <c:v>16-24万</c:v>
                </c:pt>
                <c:pt idx="10">
                  <c:v>11</c:v>
                </c:pt>
                <c:pt idx="12">
                  <c:v>7</c:v>
                </c:pt>
                <c:pt idx="13">
                  <c:v>8</c:v>
                </c:pt>
              </c:strCache>
            </c:strRef>
          </c:cat>
          <c:val>
            <c:numRef>
              <c:f>Sheet1!$B$2:$B$18</c:f>
              <c:numCache>
                <c:formatCode>0.0%</c:formatCode>
                <c:ptCount val="17"/>
                <c:pt idx="0">
                  <c:v>4.0000000000000036E-2</c:v>
                </c:pt>
                <c:pt idx="1">
                  <c:v>4.4000000000000039E-2</c:v>
                </c:pt>
                <c:pt idx="3">
                  <c:v>5.2000000000000046E-2</c:v>
                </c:pt>
                <c:pt idx="4">
                  <c:v>4.4000000000000039E-2</c:v>
                </c:pt>
                <c:pt idx="6">
                  <c:v>0.20999999999999996</c:v>
                </c:pt>
                <c:pt idx="7">
                  <c:v>0.27</c:v>
                </c:pt>
                <c:pt idx="9">
                  <c:v>0.31000000000000005</c:v>
                </c:pt>
                <c:pt idx="10">
                  <c:v>0.36199999999999999</c:v>
                </c:pt>
                <c:pt idx="12">
                  <c:v>0.63</c:v>
                </c:pt>
                <c:pt idx="13">
                  <c:v>0.69</c:v>
                </c:pt>
                <c:pt idx="15">
                  <c:v>0.99399999999999999</c:v>
                </c:pt>
                <c:pt idx="16">
                  <c:v>0.97799999999999998</c:v>
                </c:pt>
              </c:numCache>
            </c:numRef>
          </c:val>
          <c:extLst>
            <c:ext xmlns:c16="http://schemas.microsoft.com/office/drawing/2014/chart" uri="{C3380CC4-5D6E-409C-BE32-E72D297353CC}">
              <c16:uniqueId val="{00000000-565F-475B-A8C7-070ACC2D170D}"/>
            </c:ext>
          </c:extLst>
        </c:ser>
        <c:ser>
          <c:idx val="1"/>
          <c:order val="1"/>
          <c:tx>
            <c:strRef>
              <c:f>Sheet1!$C$1</c:f>
              <c:strCache>
                <c:ptCount val="1"/>
                <c:pt idx="0">
                  <c:v>系列 2</c:v>
                </c:pt>
              </c:strCache>
            </c:strRef>
          </c:tx>
          <c:spPr>
            <a:solidFill>
              <a:srgbClr val="0070C0">
                <a:alpha val="70000"/>
              </a:srgbClr>
            </a:solidFill>
            <a:ln>
              <a:noFill/>
            </a:ln>
            <a:effectLst>
              <a:outerShdw blurRad="50800" dist="38100" dir="2700000" algn="tl" rotWithShape="0">
                <a:prstClr val="black">
                  <a:alpha val="40000"/>
                </a:prstClr>
              </a:outerShdw>
            </a:effectLst>
          </c:spPr>
          <c:invertIfNegative val="0"/>
          <c:dLbls>
            <c:dLbl>
              <c:idx val="15"/>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65F-475B-A8C7-070ACC2D170D}"/>
                </c:ext>
              </c:extLst>
            </c:dLbl>
            <c:dLbl>
              <c:idx val="16"/>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65F-475B-A8C7-070ACC2D170D}"/>
                </c:ext>
              </c:extLst>
            </c:dLbl>
            <c:numFmt formatCode="0.0%" sourceLinked="0"/>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Agency FB" panose="020B0503020202020204" pitchFamily="34" charset="0"/>
                    <a:ea typeface="+mn-ea"/>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Sheet1!$A$2:$A$18</c:f>
              <c:strCache>
                <c:ptCount val="14"/>
                <c:pt idx="0">
                  <c:v>40万以上</c:v>
                </c:pt>
                <c:pt idx="1">
                  <c:v>2</c:v>
                </c:pt>
                <c:pt idx="3">
                  <c:v>32-40万</c:v>
                </c:pt>
                <c:pt idx="4">
                  <c:v>5</c:v>
                </c:pt>
                <c:pt idx="6">
                  <c:v>24-32万</c:v>
                </c:pt>
                <c:pt idx="7">
                  <c:v>8</c:v>
                </c:pt>
                <c:pt idx="9">
                  <c:v>16-24万</c:v>
                </c:pt>
                <c:pt idx="10">
                  <c:v>11</c:v>
                </c:pt>
                <c:pt idx="12">
                  <c:v>7</c:v>
                </c:pt>
                <c:pt idx="13">
                  <c:v>8</c:v>
                </c:pt>
              </c:strCache>
            </c:strRef>
          </c:cat>
          <c:val>
            <c:numRef>
              <c:f>Sheet1!$C$2:$C$18</c:f>
              <c:numCache>
                <c:formatCode>0.0%</c:formatCode>
                <c:ptCount val="17"/>
                <c:pt idx="0">
                  <c:v>0.96</c:v>
                </c:pt>
                <c:pt idx="1">
                  <c:v>0.95599999999999996</c:v>
                </c:pt>
                <c:pt idx="3">
                  <c:v>0.94799999999999995</c:v>
                </c:pt>
                <c:pt idx="4">
                  <c:v>0.95599999999999996</c:v>
                </c:pt>
                <c:pt idx="6">
                  <c:v>0.79</c:v>
                </c:pt>
                <c:pt idx="7">
                  <c:v>0.73</c:v>
                </c:pt>
                <c:pt idx="9">
                  <c:v>0.69</c:v>
                </c:pt>
                <c:pt idx="10">
                  <c:v>0.63800000000000001</c:v>
                </c:pt>
                <c:pt idx="12">
                  <c:v>0.37</c:v>
                </c:pt>
                <c:pt idx="13">
                  <c:v>0.31</c:v>
                </c:pt>
                <c:pt idx="15">
                  <c:v>6.0000000000000001E-3</c:v>
                </c:pt>
                <c:pt idx="16">
                  <c:v>2.1999999999999999E-2</c:v>
                </c:pt>
              </c:numCache>
            </c:numRef>
          </c:val>
          <c:extLst>
            <c:ext xmlns:c16="http://schemas.microsoft.com/office/drawing/2014/chart" uri="{C3380CC4-5D6E-409C-BE32-E72D297353CC}">
              <c16:uniqueId val="{00000003-565F-475B-A8C7-070ACC2D170D}"/>
            </c:ext>
          </c:extLst>
        </c:ser>
        <c:ser>
          <c:idx val="2"/>
          <c:order val="2"/>
          <c:tx>
            <c:strRef>
              <c:f>Sheet1!$D$1</c:f>
              <c:strCache>
                <c:ptCount val="1"/>
                <c:pt idx="0">
                  <c:v>系列 3</c:v>
                </c:pt>
              </c:strCache>
            </c:strRef>
          </c:tx>
          <c:spPr>
            <a:solidFill>
              <a:schemeClr val="accent3"/>
            </a:solidFill>
            <a:ln>
              <a:noFill/>
            </a:ln>
            <a:effectLst/>
          </c:spPr>
          <c:invertIfNegative val="0"/>
          <c:cat>
            <c:strRef>
              <c:f>Sheet1!$A$2:$A$18</c:f>
              <c:strCache>
                <c:ptCount val="14"/>
                <c:pt idx="0">
                  <c:v>40万以上</c:v>
                </c:pt>
                <c:pt idx="1">
                  <c:v>2</c:v>
                </c:pt>
                <c:pt idx="3">
                  <c:v>32-40万</c:v>
                </c:pt>
                <c:pt idx="4">
                  <c:v>5</c:v>
                </c:pt>
                <c:pt idx="6">
                  <c:v>24-32万</c:v>
                </c:pt>
                <c:pt idx="7">
                  <c:v>8</c:v>
                </c:pt>
                <c:pt idx="9">
                  <c:v>16-24万</c:v>
                </c:pt>
                <c:pt idx="10">
                  <c:v>11</c:v>
                </c:pt>
                <c:pt idx="12">
                  <c:v>7</c:v>
                </c:pt>
                <c:pt idx="13">
                  <c:v>8</c:v>
                </c:pt>
              </c:strCache>
            </c:strRef>
          </c:cat>
          <c:val>
            <c:numRef>
              <c:f>Sheet1!$D$2:$D$18</c:f>
              <c:numCache>
                <c:formatCode>General</c:formatCode>
                <c:ptCount val="17"/>
              </c:numCache>
            </c:numRef>
          </c:val>
          <c:extLst>
            <c:ext xmlns:c16="http://schemas.microsoft.com/office/drawing/2014/chart" uri="{C3380CC4-5D6E-409C-BE32-E72D297353CC}">
              <c16:uniqueId val="{00000004-565F-475B-A8C7-070ACC2D170D}"/>
            </c:ext>
          </c:extLst>
        </c:ser>
        <c:dLbls>
          <c:showLegendKey val="0"/>
          <c:showVal val="0"/>
          <c:showCatName val="0"/>
          <c:showSerName val="0"/>
          <c:showPercent val="0"/>
          <c:showBubbleSize val="0"/>
        </c:dLbls>
        <c:gapWidth val="15"/>
        <c:overlap val="100"/>
        <c:axId val="623642848"/>
        <c:axId val="623647008"/>
      </c:barChart>
      <c:catAx>
        <c:axId val="623642848"/>
        <c:scaling>
          <c:orientation val="maxMin"/>
        </c:scaling>
        <c:delete val="1"/>
        <c:axPos val="l"/>
        <c:numFmt formatCode="General" sourceLinked="1"/>
        <c:majorTickMark val="none"/>
        <c:minorTickMark val="none"/>
        <c:tickLblPos val="nextTo"/>
        <c:crossAx val="623647008"/>
        <c:crossesAt val="12"/>
        <c:auto val="1"/>
        <c:lblAlgn val="ctr"/>
        <c:lblOffset val="100"/>
        <c:noMultiLvlLbl val="0"/>
      </c:catAx>
      <c:valAx>
        <c:axId val="623647008"/>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62364284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312486498642241"/>
          <c:y val="0.4052547409022581"/>
          <c:w val="0.75282789114068593"/>
          <c:h val="0.5310636470257859"/>
        </c:manualLayout>
      </c:layout>
      <c:barChart>
        <c:barDir val="bar"/>
        <c:grouping val="percentStacked"/>
        <c:varyColors val="0"/>
        <c:ser>
          <c:idx val="0"/>
          <c:order val="0"/>
          <c:tx>
            <c:strRef>
              <c:f>Sheet1!$B$1</c:f>
              <c:strCache>
                <c:ptCount val="1"/>
                <c:pt idx="0">
                  <c:v>未配置</c:v>
                </c:pt>
              </c:strCache>
            </c:strRef>
          </c:tx>
          <c:spPr>
            <a:solidFill>
              <a:schemeClr val="bg1">
                <a:lumMod val="50000"/>
                <a:alpha val="40000"/>
              </a:schemeClr>
            </a:solidFill>
            <a:ln>
              <a:noFill/>
            </a:ln>
            <a:effectLst/>
          </c:spPr>
          <c:invertIfNegative val="0"/>
          <c:cat>
            <c:strRef>
              <c:f>Sheet1!$A$2:$A$3</c:f>
              <c:strCache>
                <c:ptCount val="2"/>
                <c:pt idx="0">
                  <c:v>类别 1</c:v>
                </c:pt>
                <c:pt idx="1">
                  <c:v>类别 2</c:v>
                </c:pt>
              </c:strCache>
            </c:strRef>
          </c:cat>
          <c:val>
            <c:numRef>
              <c:f>Sheet1!$B$2:$B$3</c:f>
              <c:numCache>
                <c:formatCode>0.00%</c:formatCode>
                <c:ptCount val="2"/>
                <c:pt idx="0">
                  <c:v>0.50539999999999996</c:v>
                </c:pt>
                <c:pt idx="1">
                  <c:v>0.53239999999999998</c:v>
                </c:pt>
              </c:numCache>
            </c:numRef>
          </c:val>
          <c:extLst>
            <c:ext xmlns:c16="http://schemas.microsoft.com/office/drawing/2014/chart" uri="{C3380CC4-5D6E-409C-BE32-E72D297353CC}">
              <c16:uniqueId val="{00000000-BB5D-4763-BDBB-37EB29B6B8B5}"/>
            </c:ext>
          </c:extLst>
        </c:ser>
        <c:ser>
          <c:idx val="1"/>
          <c:order val="1"/>
          <c:tx>
            <c:strRef>
              <c:f>Sheet1!$C$1</c:f>
              <c:strCache>
                <c:ptCount val="1"/>
                <c:pt idx="0">
                  <c:v>配置AEB</c:v>
                </c:pt>
              </c:strCache>
            </c:strRef>
          </c:tx>
          <c:spPr>
            <a:solidFill>
              <a:srgbClr val="0070C0">
                <a:alpha val="68000"/>
              </a:srgbClr>
            </a:solidFill>
            <a:ln>
              <a:noFill/>
            </a:ln>
            <a:effectLst>
              <a:outerShdw blurRad="50800" dist="38100" dir="2700000" algn="tl" rotWithShape="0">
                <a:prstClr val="black">
                  <a:alpha val="40000"/>
                </a:prstClr>
              </a:outerShdw>
            </a:effectLst>
          </c:spPr>
          <c:invertIfNegative val="0"/>
          <c:dLbls>
            <c:numFmt formatCode="0.0%" sourceLinked="0"/>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rgbClr val="002060"/>
                    </a:solidFill>
                    <a:latin typeface="Agency FB" panose="020B0503020202020204" pitchFamily="34" charset="0"/>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类别 1</c:v>
                </c:pt>
                <c:pt idx="1">
                  <c:v>类别 2</c:v>
                </c:pt>
              </c:strCache>
            </c:strRef>
          </c:cat>
          <c:val>
            <c:numRef>
              <c:f>Sheet1!$C$2:$C$3</c:f>
              <c:numCache>
                <c:formatCode>0.00%</c:formatCode>
                <c:ptCount val="2"/>
                <c:pt idx="0">
                  <c:v>0.49459999999999998</c:v>
                </c:pt>
                <c:pt idx="1">
                  <c:v>0.46760000000000002</c:v>
                </c:pt>
              </c:numCache>
            </c:numRef>
          </c:val>
          <c:extLst>
            <c:ext xmlns:c16="http://schemas.microsoft.com/office/drawing/2014/chart" uri="{C3380CC4-5D6E-409C-BE32-E72D297353CC}">
              <c16:uniqueId val="{00000001-BB5D-4763-BDBB-37EB29B6B8B5}"/>
            </c:ext>
          </c:extLst>
        </c:ser>
        <c:dLbls>
          <c:showLegendKey val="0"/>
          <c:showVal val="0"/>
          <c:showCatName val="0"/>
          <c:showSerName val="0"/>
          <c:showPercent val="0"/>
          <c:showBubbleSize val="0"/>
        </c:dLbls>
        <c:gapWidth val="17"/>
        <c:overlap val="100"/>
        <c:axId val="623642848"/>
        <c:axId val="623647008"/>
      </c:barChart>
      <c:catAx>
        <c:axId val="623642848"/>
        <c:scaling>
          <c:orientation val="maxMin"/>
        </c:scaling>
        <c:delete val="1"/>
        <c:axPos val="l"/>
        <c:numFmt formatCode="General" sourceLinked="1"/>
        <c:majorTickMark val="out"/>
        <c:minorTickMark val="none"/>
        <c:tickLblPos val="nextTo"/>
        <c:crossAx val="623647008"/>
        <c:crosses val="autoZero"/>
        <c:auto val="1"/>
        <c:lblAlgn val="ctr"/>
        <c:lblOffset val="100"/>
        <c:noMultiLvlLbl val="0"/>
      </c:catAx>
      <c:valAx>
        <c:axId val="623647008"/>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623642848"/>
        <c:crosses val="autoZero"/>
        <c:crossBetween val="between"/>
      </c:valAx>
      <c:spPr>
        <a:noFill/>
        <a:ln>
          <a:noFill/>
        </a:ln>
        <a:effectLst/>
      </c:spPr>
    </c:plotArea>
    <c:legend>
      <c:legendPos val="b"/>
      <c:layout>
        <c:manualLayout>
          <c:xMode val="edge"/>
          <c:yMode val="edge"/>
          <c:x val="0.18056369696474336"/>
          <c:y val="0.16731915231764311"/>
          <c:w val="0.72627732651109711"/>
          <c:h val="0.17853492492194856"/>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312486498642241"/>
          <c:y val="0.16924217708894088"/>
          <c:w val="0.69887330386053392"/>
          <c:h val="0.76707647840326787"/>
        </c:manualLayout>
      </c:layout>
      <c:barChart>
        <c:barDir val="bar"/>
        <c:grouping val="percentStacked"/>
        <c:varyColors val="0"/>
        <c:ser>
          <c:idx val="0"/>
          <c:order val="0"/>
          <c:tx>
            <c:strRef>
              <c:f>Sheet1!$B$1</c:f>
              <c:strCache>
                <c:ptCount val="1"/>
                <c:pt idx="0">
                  <c:v>系列 1</c:v>
                </c:pt>
              </c:strCache>
            </c:strRef>
          </c:tx>
          <c:spPr>
            <a:solidFill>
              <a:schemeClr val="bg1">
                <a:lumMod val="50000"/>
                <a:alpha val="40000"/>
              </a:schemeClr>
            </a:solidFill>
            <a:ln>
              <a:noFill/>
            </a:ln>
            <a:effectLst/>
          </c:spPr>
          <c:invertIfNegative val="0"/>
          <c:cat>
            <c:numRef>
              <c:f>Sheet1!$A$2:$A$18</c:f>
              <c:numCache>
                <c:formatCode>General</c:formatCode>
                <c:ptCount val="17"/>
                <c:pt idx="0">
                  <c:v>1</c:v>
                </c:pt>
                <c:pt idx="1">
                  <c:v>2</c:v>
                </c:pt>
                <c:pt idx="3">
                  <c:v>4</c:v>
                </c:pt>
                <c:pt idx="4">
                  <c:v>5</c:v>
                </c:pt>
                <c:pt idx="6">
                  <c:v>7</c:v>
                </c:pt>
                <c:pt idx="7">
                  <c:v>8</c:v>
                </c:pt>
                <c:pt idx="9">
                  <c:v>10</c:v>
                </c:pt>
                <c:pt idx="10">
                  <c:v>11</c:v>
                </c:pt>
                <c:pt idx="12">
                  <c:v>7</c:v>
                </c:pt>
                <c:pt idx="13">
                  <c:v>8</c:v>
                </c:pt>
              </c:numCache>
            </c:numRef>
          </c:cat>
          <c:val>
            <c:numRef>
              <c:f>Sheet1!$B$2:$B$18</c:f>
              <c:numCache>
                <c:formatCode>0.0%</c:formatCode>
                <c:ptCount val="17"/>
                <c:pt idx="0">
                  <c:v>1.2000000000000011E-2</c:v>
                </c:pt>
                <c:pt idx="1">
                  <c:v>1.3000000000000012E-2</c:v>
                </c:pt>
                <c:pt idx="3">
                  <c:v>7.0000000000000062E-3</c:v>
                </c:pt>
                <c:pt idx="4">
                  <c:v>6.0000000000000053E-3</c:v>
                </c:pt>
                <c:pt idx="6">
                  <c:v>2.7000000000000024E-2</c:v>
                </c:pt>
                <c:pt idx="7">
                  <c:v>3.3000000000000029E-2</c:v>
                </c:pt>
                <c:pt idx="9">
                  <c:v>0.249</c:v>
                </c:pt>
                <c:pt idx="10">
                  <c:v>0.27</c:v>
                </c:pt>
                <c:pt idx="12">
                  <c:v>0.74199999999999999</c:v>
                </c:pt>
                <c:pt idx="13">
                  <c:v>0.77300000000000002</c:v>
                </c:pt>
                <c:pt idx="15">
                  <c:v>0.99099999999999999</c:v>
                </c:pt>
                <c:pt idx="16">
                  <c:v>0.95599999999999996</c:v>
                </c:pt>
              </c:numCache>
            </c:numRef>
          </c:val>
          <c:extLst>
            <c:ext xmlns:c16="http://schemas.microsoft.com/office/drawing/2014/chart" uri="{C3380CC4-5D6E-409C-BE32-E72D297353CC}">
              <c16:uniqueId val="{00000000-9281-4285-B7D5-0CCE59DC5857}"/>
            </c:ext>
          </c:extLst>
        </c:ser>
        <c:ser>
          <c:idx val="1"/>
          <c:order val="1"/>
          <c:tx>
            <c:strRef>
              <c:f>Sheet1!$C$1</c:f>
              <c:strCache>
                <c:ptCount val="1"/>
                <c:pt idx="0">
                  <c:v>系列 2</c:v>
                </c:pt>
              </c:strCache>
            </c:strRef>
          </c:tx>
          <c:spPr>
            <a:solidFill>
              <a:srgbClr val="0070C0">
                <a:alpha val="70000"/>
              </a:srgbClr>
            </a:solidFill>
            <a:ln>
              <a:noFill/>
            </a:ln>
            <a:effectLst>
              <a:outerShdw blurRad="50800" dist="38100" dir="2700000" algn="tl" rotWithShape="0">
                <a:prstClr val="black">
                  <a:alpha val="40000"/>
                </a:prst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Agency FB" panose="020B0503020202020204" pitchFamily="34" charset="0"/>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Sheet1!$A$2:$A$18</c:f>
              <c:numCache>
                <c:formatCode>General</c:formatCode>
                <c:ptCount val="17"/>
                <c:pt idx="0">
                  <c:v>1</c:v>
                </c:pt>
                <c:pt idx="1">
                  <c:v>2</c:v>
                </c:pt>
                <c:pt idx="3">
                  <c:v>4</c:v>
                </c:pt>
                <c:pt idx="4">
                  <c:v>5</c:v>
                </c:pt>
                <c:pt idx="6">
                  <c:v>7</c:v>
                </c:pt>
                <c:pt idx="7">
                  <c:v>8</c:v>
                </c:pt>
                <c:pt idx="9">
                  <c:v>10</c:v>
                </c:pt>
                <c:pt idx="10">
                  <c:v>11</c:v>
                </c:pt>
                <c:pt idx="12">
                  <c:v>7</c:v>
                </c:pt>
                <c:pt idx="13">
                  <c:v>8</c:v>
                </c:pt>
              </c:numCache>
            </c:numRef>
          </c:cat>
          <c:val>
            <c:numRef>
              <c:f>Sheet1!$C$2:$C$18</c:f>
              <c:numCache>
                <c:formatCode>0.0%</c:formatCode>
                <c:ptCount val="17"/>
                <c:pt idx="0">
                  <c:v>0.98799999999999999</c:v>
                </c:pt>
                <c:pt idx="1">
                  <c:v>0.98699999999999999</c:v>
                </c:pt>
                <c:pt idx="3">
                  <c:v>0.99299999999999999</c:v>
                </c:pt>
                <c:pt idx="4">
                  <c:v>0.99399999999999999</c:v>
                </c:pt>
                <c:pt idx="6">
                  <c:v>0.97299999999999998</c:v>
                </c:pt>
                <c:pt idx="7">
                  <c:v>0.96699999999999997</c:v>
                </c:pt>
                <c:pt idx="9">
                  <c:v>0.751</c:v>
                </c:pt>
                <c:pt idx="10">
                  <c:v>0.73</c:v>
                </c:pt>
                <c:pt idx="12">
                  <c:v>0.25800000000000001</c:v>
                </c:pt>
                <c:pt idx="13">
                  <c:v>0.22700000000000001</c:v>
                </c:pt>
                <c:pt idx="15">
                  <c:v>8.9999999999999993E-3</c:v>
                </c:pt>
                <c:pt idx="16">
                  <c:v>4.3999999999999997E-2</c:v>
                </c:pt>
              </c:numCache>
            </c:numRef>
          </c:val>
          <c:extLst>
            <c:ext xmlns:c16="http://schemas.microsoft.com/office/drawing/2014/chart" uri="{C3380CC4-5D6E-409C-BE32-E72D297353CC}">
              <c16:uniqueId val="{00000004-9281-4285-B7D5-0CCE59DC5857}"/>
            </c:ext>
          </c:extLst>
        </c:ser>
        <c:ser>
          <c:idx val="2"/>
          <c:order val="2"/>
          <c:tx>
            <c:strRef>
              <c:f>Sheet1!$D$1</c:f>
              <c:strCache>
                <c:ptCount val="1"/>
                <c:pt idx="0">
                  <c:v>系列 3</c:v>
                </c:pt>
              </c:strCache>
            </c:strRef>
          </c:tx>
          <c:spPr>
            <a:solidFill>
              <a:srgbClr val="002060"/>
            </a:solidFill>
            <a:ln>
              <a:noFill/>
            </a:ln>
            <a:effectLst>
              <a:outerShdw blurRad="50800" dist="38100" dir="2700000" algn="tl" rotWithShape="0">
                <a:prstClr val="black">
                  <a:alpha val="40000"/>
                </a:prstClr>
              </a:outerShdw>
            </a:effectLst>
          </c:spPr>
          <c:invertIfNegative val="0"/>
          <c:dLbls>
            <c:dLbl>
              <c:idx val="0"/>
              <c:layout>
                <c:manualLayout>
                  <c:x val="7.274253792929912E-2"/>
                  <c:y val="-3.8687707595642918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9281-4285-B7D5-0CCE59DC5857}"/>
                </c:ext>
              </c:extLst>
            </c:dLbl>
            <c:dLbl>
              <c:idx val="1"/>
              <c:layout>
                <c:manualLayout>
                  <c:x val="6.7752979814431541E-2"/>
                  <c:y val="-7.7387603175091664E-3"/>
                </c:manualLayout>
              </c:layout>
              <c:numFmt formatCode="0.00%" sourceLinked="0"/>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rgbClr val="002060"/>
                      </a:solidFill>
                      <a:latin typeface="Agency FB" panose="020B0503020202020204" pitchFamily="34" charset="0"/>
                      <a:ea typeface="+mn-ea"/>
                      <a:cs typeface="+mn-cs"/>
                    </a:defRPr>
                  </a:pPr>
                  <a:endParaRPr lang="zh-CN"/>
                </a:p>
              </c:tx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9281-4285-B7D5-0CCE59DC5857}"/>
                </c:ext>
              </c:extLst>
            </c:dLbl>
            <c:dLbl>
              <c:idx val="3"/>
              <c:layout>
                <c:manualLayout>
                  <c:x val="0.13399588802113649"/>
                  <c:y val="3.8702942575400555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9281-4285-B7D5-0CCE59DC5857}"/>
                </c:ext>
              </c:extLst>
            </c:dLbl>
            <c:dLbl>
              <c:idx val="4"/>
              <c:layout>
                <c:manualLayout>
                  <c:x val="8.0548259696191907E-2"/>
                  <c:y val="6.0939919029129587E-7"/>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9281-4285-B7D5-0CCE59DC5857}"/>
                </c:ext>
              </c:extLst>
            </c:dLbl>
            <c:dLbl>
              <c:idx val="6"/>
              <c:layout>
                <c:manualLayout>
                  <c:x val="0.13397875996619218"/>
                  <c:y val="-3.8693801587545832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9281-4285-B7D5-0CCE59DC5857}"/>
                </c:ext>
              </c:extLst>
            </c:dLbl>
            <c:dLbl>
              <c:idx val="7"/>
              <c:layout>
                <c:manualLayout>
                  <c:x val="8.3953157543563223E-2"/>
                  <c:y val="-5.8033084891440101E-3"/>
                </c:manualLayout>
              </c:layout>
              <c:spPr>
                <a:noFill/>
                <a:ln>
                  <a:noFill/>
                </a:ln>
                <a:effectLst/>
              </c:spPr>
              <c:txPr>
                <a:bodyPr rot="0" spcFirstLastPara="1" vertOverflow="ellipsis" vert="horz" wrap="square" lIns="38100" tIns="19050" rIns="38100" bIns="19050" anchor="ctr" anchorCtr="1">
                  <a:noAutofit/>
                </a:bodyPr>
                <a:lstStyle/>
                <a:p>
                  <a:pPr>
                    <a:defRPr sz="1050" b="1" i="0" u="none" strike="noStrike" kern="1200" baseline="0">
                      <a:solidFill>
                        <a:srgbClr val="002060"/>
                      </a:solidFill>
                      <a:latin typeface="Agency FB" panose="020B0503020202020204" pitchFamily="34" charset="0"/>
                      <a:ea typeface="+mn-ea"/>
                      <a:cs typeface="+mn-cs"/>
                    </a:defRPr>
                  </a:pPr>
                  <a:endParaRPr lang="zh-CN"/>
                </a:p>
              </c:txPr>
              <c:dLblPos val="ctr"/>
              <c:showLegendKey val="0"/>
              <c:showVal val="1"/>
              <c:showCatName val="0"/>
              <c:showSerName val="0"/>
              <c:showPercent val="0"/>
              <c:showBubbleSize val="0"/>
              <c:extLst>
                <c:ext xmlns:c15="http://schemas.microsoft.com/office/drawing/2012/chart" uri="{CE6537A1-D6FC-4f65-9D91-7224C49458BB}">
                  <c15:layout>
                    <c:manualLayout>
                      <c:w val="0.12580930059611858"/>
                      <c:h val="6.4120678102855003E-2"/>
                    </c:manualLayout>
                  </c15:layout>
                </c:ext>
                <c:ext xmlns:c16="http://schemas.microsoft.com/office/drawing/2014/chart" uri="{C3380CC4-5D6E-409C-BE32-E72D297353CC}">
                  <c16:uniqueId val="{0000000A-9281-4285-B7D5-0CCE59DC5857}"/>
                </c:ext>
              </c:extLst>
            </c:dLbl>
            <c:dLbl>
              <c:idx val="9"/>
              <c:delete val="1"/>
              <c:extLst>
                <c:ext xmlns:c15="http://schemas.microsoft.com/office/drawing/2012/chart" uri="{CE6537A1-D6FC-4f65-9D91-7224C49458BB}"/>
                <c:ext xmlns:c16="http://schemas.microsoft.com/office/drawing/2014/chart" uri="{C3380CC4-5D6E-409C-BE32-E72D297353CC}">
                  <c16:uniqueId val="{0000000B-9281-4285-B7D5-0CCE59DC5857}"/>
                </c:ext>
              </c:extLst>
            </c:dLbl>
            <c:dLbl>
              <c:idx val="10"/>
              <c:layout>
                <c:manualLayout>
                  <c:x val="7.2888593525096954E-2"/>
                  <c:y val="-3.8687707595642918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9281-4285-B7D5-0CCE59DC5857}"/>
                </c:ext>
              </c:extLst>
            </c:dLbl>
            <c:dLbl>
              <c:idx val="12"/>
              <c:delete val="1"/>
              <c:extLst>
                <c:ext xmlns:c15="http://schemas.microsoft.com/office/drawing/2012/chart" uri="{CE6537A1-D6FC-4f65-9D91-7224C49458BB}"/>
                <c:ext xmlns:c16="http://schemas.microsoft.com/office/drawing/2014/chart" uri="{C3380CC4-5D6E-409C-BE32-E72D297353CC}">
                  <c16:uniqueId val="{0000000D-9281-4285-B7D5-0CCE59DC5857}"/>
                </c:ext>
              </c:extLst>
            </c:dLbl>
            <c:dLbl>
              <c:idx val="13"/>
              <c:delete val="1"/>
              <c:extLst>
                <c:ext xmlns:c15="http://schemas.microsoft.com/office/drawing/2012/chart" uri="{CE6537A1-D6FC-4f65-9D91-7224C49458BB}"/>
                <c:ext xmlns:c16="http://schemas.microsoft.com/office/drawing/2014/chart" uri="{C3380CC4-5D6E-409C-BE32-E72D297353CC}">
                  <c16:uniqueId val="{0000000E-9281-4285-B7D5-0CCE59DC5857}"/>
                </c:ext>
              </c:extLst>
            </c:dLbl>
            <c:dLbl>
              <c:idx val="15"/>
              <c:delete val="1"/>
              <c:extLst>
                <c:ext xmlns:c15="http://schemas.microsoft.com/office/drawing/2012/chart" uri="{CE6537A1-D6FC-4f65-9D91-7224C49458BB}"/>
                <c:ext xmlns:c16="http://schemas.microsoft.com/office/drawing/2014/chart" uri="{C3380CC4-5D6E-409C-BE32-E72D297353CC}">
                  <c16:uniqueId val="{0000000F-9281-4285-B7D5-0CCE59DC5857}"/>
                </c:ext>
              </c:extLst>
            </c:dLbl>
            <c:dLbl>
              <c:idx val="16"/>
              <c:delete val="1"/>
              <c:extLst>
                <c:ext xmlns:c15="http://schemas.microsoft.com/office/drawing/2012/chart" uri="{CE6537A1-D6FC-4f65-9D91-7224C49458BB}"/>
                <c:ext xmlns:c16="http://schemas.microsoft.com/office/drawing/2014/chart" uri="{C3380CC4-5D6E-409C-BE32-E72D297353CC}">
                  <c16:uniqueId val="{00000010-9281-4285-B7D5-0CCE59DC5857}"/>
                </c:ext>
              </c:extLst>
            </c:dLbl>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rgbClr val="002060"/>
                    </a:solidFill>
                    <a:latin typeface="Agency FB" panose="020B0503020202020204" pitchFamily="34" charset="0"/>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Sheet1!$A$2:$A$18</c:f>
              <c:numCache>
                <c:formatCode>General</c:formatCode>
                <c:ptCount val="17"/>
                <c:pt idx="0">
                  <c:v>1</c:v>
                </c:pt>
                <c:pt idx="1">
                  <c:v>2</c:v>
                </c:pt>
                <c:pt idx="3">
                  <c:v>4</c:v>
                </c:pt>
                <c:pt idx="4">
                  <c:v>5</c:v>
                </c:pt>
                <c:pt idx="6">
                  <c:v>7</c:v>
                </c:pt>
                <c:pt idx="7">
                  <c:v>8</c:v>
                </c:pt>
                <c:pt idx="9">
                  <c:v>10</c:v>
                </c:pt>
                <c:pt idx="10">
                  <c:v>11</c:v>
                </c:pt>
                <c:pt idx="12">
                  <c:v>7</c:v>
                </c:pt>
                <c:pt idx="13">
                  <c:v>8</c:v>
                </c:pt>
              </c:numCache>
            </c:numRef>
          </c:cat>
          <c:val>
            <c:numRef>
              <c:f>Sheet1!$D$2:$D$18</c:f>
              <c:numCache>
                <c:formatCode>General</c:formatCode>
                <c:ptCount val="17"/>
              </c:numCache>
            </c:numRef>
          </c:val>
          <c:extLst>
            <c:ext xmlns:c16="http://schemas.microsoft.com/office/drawing/2014/chart" uri="{C3380CC4-5D6E-409C-BE32-E72D297353CC}">
              <c16:uniqueId val="{00000011-9281-4285-B7D5-0CCE59DC5857}"/>
            </c:ext>
          </c:extLst>
        </c:ser>
        <c:dLbls>
          <c:showLegendKey val="0"/>
          <c:showVal val="0"/>
          <c:showCatName val="0"/>
          <c:showSerName val="0"/>
          <c:showPercent val="0"/>
          <c:showBubbleSize val="0"/>
        </c:dLbls>
        <c:gapWidth val="15"/>
        <c:overlap val="100"/>
        <c:axId val="623642848"/>
        <c:axId val="623647008"/>
      </c:barChart>
      <c:catAx>
        <c:axId val="623642848"/>
        <c:scaling>
          <c:orientation val="maxMin"/>
        </c:scaling>
        <c:delete val="1"/>
        <c:axPos val="l"/>
        <c:numFmt formatCode="General" sourceLinked="1"/>
        <c:majorTickMark val="none"/>
        <c:minorTickMark val="none"/>
        <c:tickLblPos val="nextTo"/>
        <c:crossAx val="623647008"/>
        <c:crossesAt val="12"/>
        <c:auto val="1"/>
        <c:lblAlgn val="ctr"/>
        <c:lblOffset val="100"/>
        <c:noMultiLvlLbl val="0"/>
      </c:catAx>
      <c:valAx>
        <c:axId val="623647008"/>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62364284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312486498642241"/>
          <c:y val="0.4052547409022581"/>
          <c:w val="0.6987862885905548"/>
          <c:h val="0.5310636470257859"/>
        </c:manualLayout>
      </c:layout>
      <c:barChart>
        <c:barDir val="bar"/>
        <c:grouping val="percentStacked"/>
        <c:varyColors val="0"/>
        <c:ser>
          <c:idx val="0"/>
          <c:order val="0"/>
          <c:tx>
            <c:strRef>
              <c:f>Sheet1!$B$1</c:f>
              <c:strCache>
                <c:ptCount val="1"/>
                <c:pt idx="0">
                  <c:v>未配置</c:v>
                </c:pt>
              </c:strCache>
            </c:strRef>
          </c:tx>
          <c:spPr>
            <a:solidFill>
              <a:schemeClr val="bg1">
                <a:lumMod val="50000"/>
                <a:alpha val="40000"/>
              </a:schemeClr>
            </a:solidFill>
            <a:ln>
              <a:noFill/>
            </a:ln>
            <a:effectLst/>
          </c:spPr>
          <c:invertIfNegative val="0"/>
          <c:cat>
            <c:strRef>
              <c:f>Sheet1!$A$2:$A$3</c:f>
              <c:strCache>
                <c:ptCount val="2"/>
                <c:pt idx="0">
                  <c:v>类别 1</c:v>
                </c:pt>
                <c:pt idx="1">
                  <c:v>类别 2</c:v>
                </c:pt>
              </c:strCache>
            </c:strRef>
          </c:cat>
          <c:val>
            <c:numRef>
              <c:f>Sheet1!$B$2:$B$3</c:f>
              <c:numCache>
                <c:formatCode>0.00%</c:formatCode>
                <c:ptCount val="2"/>
                <c:pt idx="0">
                  <c:v>0.44199999999999995</c:v>
                </c:pt>
                <c:pt idx="1">
                  <c:v>0.48299999999999998</c:v>
                </c:pt>
              </c:numCache>
            </c:numRef>
          </c:val>
          <c:extLst>
            <c:ext xmlns:c16="http://schemas.microsoft.com/office/drawing/2014/chart" uri="{C3380CC4-5D6E-409C-BE32-E72D297353CC}">
              <c16:uniqueId val="{00000000-E1EA-48AA-BF80-959B3C499DB2}"/>
            </c:ext>
          </c:extLst>
        </c:ser>
        <c:ser>
          <c:idx val="1"/>
          <c:order val="1"/>
          <c:tx>
            <c:strRef>
              <c:f>Sheet1!$C$1</c:f>
              <c:strCache>
                <c:ptCount val="1"/>
                <c:pt idx="0">
                  <c:v>配置AEB</c:v>
                </c:pt>
              </c:strCache>
            </c:strRef>
          </c:tx>
          <c:spPr>
            <a:solidFill>
              <a:srgbClr val="0070C0">
                <a:alpha val="68000"/>
              </a:srgbClr>
            </a:solidFill>
            <a:ln>
              <a:noFill/>
            </a:ln>
            <a:effectLst>
              <a:outerShdw blurRad="50800" dist="38100" dir="2700000" algn="tl" rotWithShape="0">
                <a:prstClr val="black">
                  <a:alpha val="40000"/>
                </a:prstClr>
              </a:outerShdw>
            </a:effectLst>
          </c:spPr>
          <c:invertIfNegative val="0"/>
          <c:dLbls>
            <c:numFmt formatCode="0.0%" sourceLinked="0"/>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rgbClr val="002060"/>
                    </a:solidFill>
                    <a:latin typeface="Agency FB" panose="020B0503020202020204" pitchFamily="34" charset="0"/>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类别 1</c:v>
                </c:pt>
                <c:pt idx="1">
                  <c:v>类别 2</c:v>
                </c:pt>
              </c:strCache>
            </c:strRef>
          </c:cat>
          <c:val>
            <c:numRef>
              <c:f>Sheet1!$C$2:$C$3</c:f>
              <c:numCache>
                <c:formatCode>0.00%</c:formatCode>
                <c:ptCount val="2"/>
                <c:pt idx="0">
                  <c:v>0.55800000000000005</c:v>
                </c:pt>
                <c:pt idx="1">
                  <c:v>0.51700000000000002</c:v>
                </c:pt>
              </c:numCache>
            </c:numRef>
          </c:val>
          <c:extLst>
            <c:ext xmlns:c16="http://schemas.microsoft.com/office/drawing/2014/chart" uri="{C3380CC4-5D6E-409C-BE32-E72D297353CC}">
              <c16:uniqueId val="{00000001-E1EA-48AA-BF80-959B3C499DB2}"/>
            </c:ext>
          </c:extLst>
        </c:ser>
        <c:dLbls>
          <c:showLegendKey val="0"/>
          <c:showVal val="0"/>
          <c:showCatName val="0"/>
          <c:showSerName val="0"/>
          <c:showPercent val="0"/>
          <c:showBubbleSize val="0"/>
        </c:dLbls>
        <c:gapWidth val="17"/>
        <c:overlap val="100"/>
        <c:axId val="623642848"/>
        <c:axId val="623647008"/>
      </c:barChart>
      <c:catAx>
        <c:axId val="623642848"/>
        <c:scaling>
          <c:orientation val="maxMin"/>
        </c:scaling>
        <c:delete val="1"/>
        <c:axPos val="l"/>
        <c:numFmt formatCode="General" sourceLinked="1"/>
        <c:majorTickMark val="out"/>
        <c:minorTickMark val="none"/>
        <c:tickLblPos val="nextTo"/>
        <c:crossAx val="623647008"/>
        <c:crosses val="autoZero"/>
        <c:auto val="1"/>
        <c:lblAlgn val="ctr"/>
        <c:lblOffset val="100"/>
        <c:noMultiLvlLbl val="0"/>
      </c:catAx>
      <c:valAx>
        <c:axId val="623647008"/>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623642848"/>
        <c:crosses val="autoZero"/>
        <c:crossBetween val="between"/>
      </c:valAx>
      <c:spPr>
        <a:noFill/>
        <a:ln>
          <a:noFill/>
        </a:ln>
        <a:effectLst/>
      </c:spPr>
    </c:plotArea>
    <c:legend>
      <c:legendPos val="b"/>
      <c:layout>
        <c:manualLayout>
          <c:xMode val="edge"/>
          <c:yMode val="edge"/>
          <c:x val="0.18056369696474336"/>
          <c:y val="0.16731915231764311"/>
          <c:w val="0.72627732651109711"/>
          <c:h val="0.17853492492194856"/>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312486498642241"/>
          <c:y val="0.16924217708894088"/>
          <c:w val="0.75282789114068593"/>
          <c:h val="0.76707647840326787"/>
        </c:manualLayout>
      </c:layout>
      <c:barChart>
        <c:barDir val="bar"/>
        <c:grouping val="percentStacked"/>
        <c:varyColors val="0"/>
        <c:ser>
          <c:idx val="0"/>
          <c:order val="0"/>
          <c:tx>
            <c:strRef>
              <c:f>Sheet1!$B$1</c:f>
              <c:strCache>
                <c:ptCount val="1"/>
                <c:pt idx="0">
                  <c:v>系列 1</c:v>
                </c:pt>
              </c:strCache>
            </c:strRef>
          </c:tx>
          <c:spPr>
            <a:solidFill>
              <a:schemeClr val="bg1">
                <a:lumMod val="50000"/>
                <a:alpha val="40000"/>
              </a:schemeClr>
            </a:solidFill>
            <a:ln>
              <a:noFill/>
            </a:ln>
            <a:effectLst/>
          </c:spPr>
          <c:invertIfNegative val="0"/>
          <c:cat>
            <c:strRef>
              <c:f>Sheet1!$A$2:$A$18</c:f>
              <c:strCache>
                <c:ptCount val="14"/>
                <c:pt idx="0">
                  <c:v>40万以上</c:v>
                </c:pt>
                <c:pt idx="1">
                  <c:v>2</c:v>
                </c:pt>
                <c:pt idx="3">
                  <c:v>32-40万</c:v>
                </c:pt>
                <c:pt idx="4">
                  <c:v>5</c:v>
                </c:pt>
                <c:pt idx="6">
                  <c:v>24-32万</c:v>
                </c:pt>
                <c:pt idx="7">
                  <c:v>8</c:v>
                </c:pt>
                <c:pt idx="9">
                  <c:v>16-24万</c:v>
                </c:pt>
                <c:pt idx="10">
                  <c:v>11</c:v>
                </c:pt>
                <c:pt idx="12">
                  <c:v>7</c:v>
                </c:pt>
                <c:pt idx="13">
                  <c:v>8</c:v>
                </c:pt>
              </c:strCache>
            </c:strRef>
          </c:cat>
          <c:val>
            <c:numRef>
              <c:f>Sheet1!$B$2:$B$18</c:f>
              <c:numCache>
                <c:formatCode>0.00%</c:formatCode>
                <c:ptCount val="17"/>
                <c:pt idx="0">
                  <c:v>0.40800000000000003</c:v>
                </c:pt>
                <c:pt idx="1">
                  <c:v>0.53200000000000003</c:v>
                </c:pt>
                <c:pt idx="3">
                  <c:v>0.21199999999999997</c:v>
                </c:pt>
                <c:pt idx="4">
                  <c:v>0.30800000000000005</c:v>
                </c:pt>
                <c:pt idx="6">
                  <c:v>0.3135</c:v>
                </c:pt>
                <c:pt idx="7">
                  <c:v>0.48499999999999999</c:v>
                </c:pt>
                <c:pt idx="9">
                  <c:v>0.40880000000000005</c:v>
                </c:pt>
                <c:pt idx="10">
                  <c:v>0.60489999999999999</c:v>
                </c:pt>
                <c:pt idx="12">
                  <c:v>0.69910000000000005</c:v>
                </c:pt>
                <c:pt idx="13">
                  <c:v>0.75439999999999996</c:v>
                </c:pt>
                <c:pt idx="15">
                  <c:v>0.99490000000000001</c:v>
                </c:pt>
                <c:pt idx="16">
                  <c:v>0.98350000000000004</c:v>
                </c:pt>
              </c:numCache>
            </c:numRef>
          </c:val>
          <c:extLst>
            <c:ext xmlns:c16="http://schemas.microsoft.com/office/drawing/2014/chart" uri="{C3380CC4-5D6E-409C-BE32-E72D297353CC}">
              <c16:uniqueId val="{00000000-565F-475B-A8C7-070ACC2D170D}"/>
            </c:ext>
          </c:extLst>
        </c:ser>
        <c:ser>
          <c:idx val="1"/>
          <c:order val="1"/>
          <c:tx>
            <c:strRef>
              <c:f>Sheet1!$C$1</c:f>
              <c:strCache>
                <c:ptCount val="1"/>
                <c:pt idx="0">
                  <c:v>系列 2</c:v>
                </c:pt>
              </c:strCache>
            </c:strRef>
          </c:tx>
          <c:spPr>
            <a:solidFill>
              <a:srgbClr val="0070C0">
                <a:alpha val="70000"/>
              </a:srgbClr>
            </a:solidFill>
            <a:ln>
              <a:noFill/>
            </a:ln>
            <a:effectLst>
              <a:outerShdw blurRad="50800" dist="38100" dir="2700000" algn="tl" rotWithShape="0">
                <a:prstClr val="black">
                  <a:alpha val="40000"/>
                </a:prstClr>
              </a:outerShdw>
            </a:effectLst>
          </c:spPr>
          <c:invertIfNegative val="0"/>
          <c:dLbls>
            <c:numFmt formatCode="0.0%" sourceLinked="0"/>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Agency FB" panose="020B0503020202020204" pitchFamily="34" charset="0"/>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Sheet1!$A$2:$A$18</c:f>
              <c:strCache>
                <c:ptCount val="14"/>
                <c:pt idx="0">
                  <c:v>40万以上</c:v>
                </c:pt>
                <c:pt idx="1">
                  <c:v>2</c:v>
                </c:pt>
                <c:pt idx="3">
                  <c:v>32-40万</c:v>
                </c:pt>
                <c:pt idx="4">
                  <c:v>5</c:v>
                </c:pt>
                <c:pt idx="6">
                  <c:v>24-32万</c:v>
                </c:pt>
                <c:pt idx="7">
                  <c:v>8</c:v>
                </c:pt>
                <c:pt idx="9">
                  <c:v>16-24万</c:v>
                </c:pt>
                <c:pt idx="10">
                  <c:v>11</c:v>
                </c:pt>
                <c:pt idx="12">
                  <c:v>7</c:v>
                </c:pt>
                <c:pt idx="13">
                  <c:v>8</c:v>
                </c:pt>
              </c:strCache>
            </c:strRef>
          </c:cat>
          <c:val>
            <c:numRef>
              <c:f>Sheet1!$C$2:$C$18</c:f>
              <c:numCache>
                <c:formatCode>0.00%</c:formatCode>
                <c:ptCount val="17"/>
                <c:pt idx="0">
                  <c:v>0.59199999999999997</c:v>
                </c:pt>
                <c:pt idx="1">
                  <c:v>0.46800000000000003</c:v>
                </c:pt>
                <c:pt idx="3">
                  <c:v>0.78800000000000003</c:v>
                </c:pt>
                <c:pt idx="4">
                  <c:v>0.69199999999999995</c:v>
                </c:pt>
                <c:pt idx="6">
                  <c:v>0.6865</c:v>
                </c:pt>
                <c:pt idx="7">
                  <c:v>0.51500000000000001</c:v>
                </c:pt>
                <c:pt idx="9">
                  <c:v>0.59119999999999995</c:v>
                </c:pt>
                <c:pt idx="10">
                  <c:v>0.39510000000000001</c:v>
                </c:pt>
                <c:pt idx="12">
                  <c:v>0.3009</c:v>
                </c:pt>
                <c:pt idx="13">
                  <c:v>0.24560000000000001</c:v>
                </c:pt>
                <c:pt idx="15">
                  <c:v>5.1000000000000004E-3</c:v>
                </c:pt>
                <c:pt idx="16">
                  <c:v>1.6500000000000001E-2</c:v>
                </c:pt>
              </c:numCache>
            </c:numRef>
          </c:val>
          <c:extLst>
            <c:ext xmlns:c16="http://schemas.microsoft.com/office/drawing/2014/chart" uri="{C3380CC4-5D6E-409C-BE32-E72D297353CC}">
              <c16:uniqueId val="{00000003-565F-475B-A8C7-070ACC2D170D}"/>
            </c:ext>
          </c:extLst>
        </c:ser>
        <c:ser>
          <c:idx val="2"/>
          <c:order val="2"/>
          <c:tx>
            <c:strRef>
              <c:f>Sheet1!$D$1</c:f>
              <c:strCache>
                <c:ptCount val="1"/>
                <c:pt idx="0">
                  <c:v>系列 3</c:v>
                </c:pt>
              </c:strCache>
            </c:strRef>
          </c:tx>
          <c:spPr>
            <a:solidFill>
              <a:schemeClr val="accent3"/>
            </a:solidFill>
            <a:ln>
              <a:noFill/>
            </a:ln>
            <a:effectLst/>
          </c:spPr>
          <c:invertIfNegative val="0"/>
          <c:cat>
            <c:strRef>
              <c:f>Sheet1!$A$2:$A$18</c:f>
              <c:strCache>
                <c:ptCount val="14"/>
                <c:pt idx="0">
                  <c:v>40万以上</c:v>
                </c:pt>
                <c:pt idx="1">
                  <c:v>2</c:v>
                </c:pt>
                <c:pt idx="3">
                  <c:v>32-40万</c:v>
                </c:pt>
                <c:pt idx="4">
                  <c:v>5</c:v>
                </c:pt>
                <c:pt idx="6">
                  <c:v>24-32万</c:v>
                </c:pt>
                <c:pt idx="7">
                  <c:v>8</c:v>
                </c:pt>
                <c:pt idx="9">
                  <c:v>16-24万</c:v>
                </c:pt>
                <c:pt idx="10">
                  <c:v>11</c:v>
                </c:pt>
                <c:pt idx="12">
                  <c:v>7</c:v>
                </c:pt>
                <c:pt idx="13">
                  <c:v>8</c:v>
                </c:pt>
              </c:strCache>
            </c:strRef>
          </c:cat>
          <c:val>
            <c:numRef>
              <c:f>Sheet1!$D$2:$D$18</c:f>
              <c:numCache>
                <c:formatCode>General</c:formatCode>
                <c:ptCount val="17"/>
              </c:numCache>
            </c:numRef>
          </c:val>
          <c:extLst>
            <c:ext xmlns:c16="http://schemas.microsoft.com/office/drawing/2014/chart" uri="{C3380CC4-5D6E-409C-BE32-E72D297353CC}">
              <c16:uniqueId val="{00000004-565F-475B-A8C7-070ACC2D170D}"/>
            </c:ext>
          </c:extLst>
        </c:ser>
        <c:dLbls>
          <c:showLegendKey val="0"/>
          <c:showVal val="0"/>
          <c:showCatName val="0"/>
          <c:showSerName val="0"/>
          <c:showPercent val="0"/>
          <c:showBubbleSize val="0"/>
        </c:dLbls>
        <c:gapWidth val="15"/>
        <c:overlap val="100"/>
        <c:axId val="623642848"/>
        <c:axId val="623647008"/>
      </c:barChart>
      <c:catAx>
        <c:axId val="623642848"/>
        <c:scaling>
          <c:orientation val="maxMin"/>
        </c:scaling>
        <c:delete val="1"/>
        <c:axPos val="l"/>
        <c:numFmt formatCode="General" sourceLinked="1"/>
        <c:majorTickMark val="none"/>
        <c:minorTickMark val="none"/>
        <c:tickLblPos val="nextTo"/>
        <c:crossAx val="623647008"/>
        <c:crossesAt val="12"/>
        <c:auto val="1"/>
        <c:lblAlgn val="ctr"/>
        <c:lblOffset val="100"/>
        <c:noMultiLvlLbl val="0"/>
      </c:catAx>
      <c:valAx>
        <c:axId val="623647008"/>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62364284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312486498642241"/>
          <c:y val="0.4052547409022581"/>
          <c:w val="0.75282789114068593"/>
          <c:h val="0.5310636470257859"/>
        </c:manualLayout>
      </c:layout>
      <c:barChart>
        <c:barDir val="bar"/>
        <c:grouping val="percentStacked"/>
        <c:varyColors val="0"/>
        <c:ser>
          <c:idx val="0"/>
          <c:order val="0"/>
          <c:tx>
            <c:strRef>
              <c:f>Sheet1!$B$1</c:f>
              <c:strCache>
                <c:ptCount val="1"/>
                <c:pt idx="0">
                  <c:v>未配置</c:v>
                </c:pt>
              </c:strCache>
            </c:strRef>
          </c:tx>
          <c:spPr>
            <a:solidFill>
              <a:schemeClr val="bg1">
                <a:lumMod val="50000"/>
                <a:alpha val="40000"/>
              </a:schemeClr>
            </a:solidFill>
            <a:ln>
              <a:noFill/>
            </a:ln>
            <a:effectLst/>
          </c:spPr>
          <c:invertIfNegative val="0"/>
          <c:cat>
            <c:strRef>
              <c:f>Sheet1!$A$2:$A$3</c:f>
              <c:strCache>
                <c:ptCount val="2"/>
                <c:pt idx="0">
                  <c:v>类别 1</c:v>
                </c:pt>
                <c:pt idx="1">
                  <c:v>类别 2</c:v>
                </c:pt>
              </c:strCache>
            </c:strRef>
          </c:cat>
          <c:val>
            <c:numRef>
              <c:f>Sheet1!$B$2:$B$3</c:f>
              <c:numCache>
                <c:formatCode>0.00%</c:formatCode>
                <c:ptCount val="2"/>
                <c:pt idx="0">
                  <c:v>0.54380000000000006</c:v>
                </c:pt>
                <c:pt idx="1">
                  <c:v>0.59050000000000002</c:v>
                </c:pt>
              </c:numCache>
            </c:numRef>
          </c:val>
          <c:extLst>
            <c:ext xmlns:c16="http://schemas.microsoft.com/office/drawing/2014/chart" uri="{C3380CC4-5D6E-409C-BE32-E72D297353CC}">
              <c16:uniqueId val="{00000000-BB5D-4763-BDBB-37EB29B6B8B5}"/>
            </c:ext>
          </c:extLst>
        </c:ser>
        <c:ser>
          <c:idx val="1"/>
          <c:order val="1"/>
          <c:tx>
            <c:strRef>
              <c:f>Sheet1!$C$1</c:f>
              <c:strCache>
                <c:ptCount val="1"/>
                <c:pt idx="0">
                  <c:v>配置ACC</c:v>
                </c:pt>
              </c:strCache>
            </c:strRef>
          </c:tx>
          <c:spPr>
            <a:solidFill>
              <a:srgbClr val="0070C0">
                <a:alpha val="68000"/>
              </a:srgbClr>
            </a:solidFill>
            <a:ln>
              <a:noFill/>
            </a:ln>
            <a:effectLst>
              <a:outerShdw blurRad="50800" dist="38100" dir="2700000" algn="tl" rotWithShape="0">
                <a:prstClr val="black">
                  <a:alpha val="40000"/>
                </a:prstClr>
              </a:outerShdw>
            </a:effectLst>
          </c:spPr>
          <c:invertIfNegative val="0"/>
          <c:dLbls>
            <c:numFmt formatCode="0.0%" sourceLinked="0"/>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rgbClr val="002060"/>
                    </a:solidFill>
                    <a:latin typeface="Agency FB" panose="020B0503020202020204" pitchFamily="34" charset="0"/>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类别 1</c:v>
                </c:pt>
                <c:pt idx="1">
                  <c:v>类别 2</c:v>
                </c:pt>
              </c:strCache>
            </c:strRef>
          </c:cat>
          <c:val>
            <c:numRef>
              <c:f>Sheet1!$C$2:$C$3</c:f>
              <c:numCache>
                <c:formatCode>0.0%</c:formatCode>
                <c:ptCount val="2"/>
                <c:pt idx="0">
                  <c:v>0.45619999999999999</c:v>
                </c:pt>
                <c:pt idx="1">
                  <c:v>0.40949999999999998</c:v>
                </c:pt>
              </c:numCache>
            </c:numRef>
          </c:val>
          <c:extLst>
            <c:ext xmlns:c16="http://schemas.microsoft.com/office/drawing/2014/chart" uri="{C3380CC4-5D6E-409C-BE32-E72D297353CC}">
              <c16:uniqueId val="{00000001-BB5D-4763-BDBB-37EB29B6B8B5}"/>
            </c:ext>
          </c:extLst>
        </c:ser>
        <c:dLbls>
          <c:showLegendKey val="0"/>
          <c:showVal val="0"/>
          <c:showCatName val="0"/>
          <c:showSerName val="0"/>
          <c:showPercent val="0"/>
          <c:showBubbleSize val="0"/>
        </c:dLbls>
        <c:gapWidth val="17"/>
        <c:overlap val="100"/>
        <c:axId val="623642848"/>
        <c:axId val="623647008"/>
      </c:barChart>
      <c:catAx>
        <c:axId val="623642848"/>
        <c:scaling>
          <c:orientation val="maxMin"/>
        </c:scaling>
        <c:delete val="1"/>
        <c:axPos val="l"/>
        <c:numFmt formatCode="General" sourceLinked="1"/>
        <c:majorTickMark val="out"/>
        <c:minorTickMark val="none"/>
        <c:tickLblPos val="nextTo"/>
        <c:crossAx val="623647008"/>
        <c:crosses val="autoZero"/>
        <c:auto val="1"/>
        <c:lblAlgn val="ctr"/>
        <c:lblOffset val="100"/>
        <c:noMultiLvlLbl val="0"/>
      </c:catAx>
      <c:valAx>
        <c:axId val="623647008"/>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623642848"/>
        <c:crosses val="autoZero"/>
        <c:crossBetween val="between"/>
      </c:valAx>
      <c:spPr>
        <a:noFill/>
        <a:ln>
          <a:noFill/>
        </a:ln>
        <a:effectLst/>
      </c:spPr>
    </c:plotArea>
    <c:legend>
      <c:legendPos val="b"/>
      <c:layout>
        <c:manualLayout>
          <c:xMode val="edge"/>
          <c:yMode val="edge"/>
          <c:x val="0.18056369696474336"/>
          <c:y val="0.16731915231764311"/>
          <c:w val="0.72627732651109711"/>
          <c:h val="0.17853492492194856"/>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312486498642241"/>
          <c:y val="0.16924217708894088"/>
          <c:w val="0.69887330386053392"/>
          <c:h val="0.76707647840326787"/>
        </c:manualLayout>
      </c:layout>
      <c:barChart>
        <c:barDir val="bar"/>
        <c:grouping val="percentStacked"/>
        <c:varyColors val="0"/>
        <c:ser>
          <c:idx val="0"/>
          <c:order val="0"/>
          <c:tx>
            <c:strRef>
              <c:f>Sheet1!$B$1</c:f>
              <c:strCache>
                <c:ptCount val="1"/>
                <c:pt idx="0">
                  <c:v>系列 1</c:v>
                </c:pt>
              </c:strCache>
            </c:strRef>
          </c:tx>
          <c:spPr>
            <a:solidFill>
              <a:schemeClr val="bg1">
                <a:lumMod val="50000"/>
                <a:alpha val="40000"/>
              </a:schemeClr>
            </a:solidFill>
            <a:ln>
              <a:noFill/>
            </a:ln>
            <a:effectLst/>
          </c:spPr>
          <c:invertIfNegative val="0"/>
          <c:cat>
            <c:numRef>
              <c:f>Sheet1!$A$2:$A$18</c:f>
              <c:numCache>
                <c:formatCode>General</c:formatCode>
                <c:ptCount val="17"/>
                <c:pt idx="0">
                  <c:v>1</c:v>
                </c:pt>
                <c:pt idx="1">
                  <c:v>2</c:v>
                </c:pt>
                <c:pt idx="3">
                  <c:v>4</c:v>
                </c:pt>
                <c:pt idx="4">
                  <c:v>5</c:v>
                </c:pt>
                <c:pt idx="6">
                  <c:v>7</c:v>
                </c:pt>
                <c:pt idx="7">
                  <c:v>8</c:v>
                </c:pt>
                <c:pt idx="9">
                  <c:v>10</c:v>
                </c:pt>
                <c:pt idx="10">
                  <c:v>11</c:v>
                </c:pt>
                <c:pt idx="12">
                  <c:v>7</c:v>
                </c:pt>
                <c:pt idx="13">
                  <c:v>8</c:v>
                </c:pt>
              </c:numCache>
            </c:numRef>
          </c:cat>
          <c:val>
            <c:numRef>
              <c:f>Sheet1!$B$2:$B$18</c:f>
              <c:numCache>
                <c:formatCode>0.00%</c:formatCode>
                <c:ptCount val="17"/>
                <c:pt idx="0">
                  <c:v>0.10299999999999998</c:v>
                </c:pt>
                <c:pt idx="1">
                  <c:v>0.24199999999999999</c:v>
                </c:pt>
                <c:pt idx="3">
                  <c:v>8.80000000000003E-3</c:v>
                </c:pt>
                <c:pt idx="4">
                  <c:v>1.0499999999999954E-2</c:v>
                </c:pt>
                <c:pt idx="6">
                  <c:v>1.319999999999999E-2</c:v>
                </c:pt>
                <c:pt idx="7">
                  <c:v>5.710000000000004E-2</c:v>
                </c:pt>
                <c:pt idx="9">
                  <c:v>0.29849999999999999</c:v>
                </c:pt>
                <c:pt idx="10">
                  <c:v>0.34140000000000004</c:v>
                </c:pt>
                <c:pt idx="12">
                  <c:v>0.77900000000000003</c:v>
                </c:pt>
                <c:pt idx="13">
                  <c:v>0.80130000000000001</c:v>
                </c:pt>
                <c:pt idx="15">
                  <c:v>0.99219999999999997</c:v>
                </c:pt>
                <c:pt idx="16">
                  <c:v>0.96489999999999998</c:v>
                </c:pt>
              </c:numCache>
            </c:numRef>
          </c:val>
          <c:extLst>
            <c:ext xmlns:c16="http://schemas.microsoft.com/office/drawing/2014/chart" uri="{C3380CC4-5D6E-409C-BE32-E72D297353CC}">
              <c16:uniqueId val="{00000000-9281-4285-B7D5-0CCE59DC5857}"/>
            </c:ext>
          </c:extLst>
        </c:ser>
        <c:ser>
          <c:idx val="1"/>
          <c:order val="1"/>
          <c:tx>
            <c:strRef>
              <c:f>Sheet1!$C$1</c:f>
              <c:strCache>
                <c:ptCount val="1"/>
                <c:pt idx="0">
                  <c:v>系列 2</c:v>
                </c:pt>
              </c:strCache>
            </c:strRef>
          </c:tx>
          <c:spPr>
            <a:solidFill>
              <a:srgbClr val="0070C0">
                <a:alpha val="70000"/>
              </a:srgbClr>
            </a:solidFill>
            <a:ln>
              <a:noFill/>
            </a:ln>
            <a:effectLst>
              <a:outerShdw blurRad="50800" dist="38100" dir="2700000" algn="tl" rotWithShape="0">
                <a:prstClr val="black">
                  <a:alpha val="40000"/>
                </a:prstClr>
              </a:outerShdw>
            </a:effectLst>
          </c:spPr>
          <c:invertIfNegative val="0"/>
          <c:dLbls>
            <c:numFmt formatCode="0.0%" sourceLinked="0"/>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Agency FB" panose="020B0503020202020204" pitchFamily="34" charset="0"/>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Sheet1!$A$2:$A$18</c:f>
              <c:numCache>
                <c:formatCode>General</c:formatCode>
                <c:ptCount val="17"/>
                <c:pt idx="0">
                  <c:v>1</c:v>
                </c:pt>
                <c:pt idx="1">
                  <c:v>2</c:v>
                </c:pt>
                <c:pt idx="3">
                  <c:v>4</c:v>
                </c:pt>
                <c:pt idx="4">
                  <c:v>5</c:v>
                </c:pt>
                <c:pt idx="6">
                  <c:v>7</c:v>
                </c:pt>
                <c:pt idx="7">
                  <c:v>8</c:v>
                </c:pt>
                <c:pt idx="9">
                  <c:v>10</c:v>
                </c:pt>
                <c:pt idx="10">
                  <c:v>11</c:v>
                </c:pt>
                <c:pt idx="12">
                  <c:v>7</c:v>
                </c:pt>
                <c:pt idx="13">
                  <c:v>8</c:v>
                </c:pt>
              </c:numCache>
            </c:numRef>
          </c:cat>
          <c:val>
            <c:numRef>
              <c:f>Sheet1!$C$2:$C$18</c:f>
              <c:numCache>
                <c:formatCode>0.00%</c:formatCode>
                <c:ptCount val="17"/>
                <c:pt idx="0">
                  <c:v>0.89700000000000002</c:v>
                </c:pt>
                <c:pt idx="1">
                  <c:v>0.75800000000000001</c:v>
                </c:pt>
                <c:pt idx="3">
                  <c:v>0.99119999999999997</c:v>
                </c:pt>
                <c:pt idx="4">
                  <c:v>0.98950000000000005</c:v>
                </c:pt>
                <c:pt idx="6">
                  <c:v>0.98680000000000001</c:v>
                </c:pt>
                <c:pt idx="7">
                  <c:v>0.94289999999999996</c:v>
                </c:pt>
                <c:pt idx="9">
                  <c:v>0.70150000000000001</c:v>
                </c:pt>
                <c:pt idx="10">
                  <c:v>0.65859999999999996</c:v>
                </c:pt>
                <c:pt idx="12">
                  <c:v>0.221</c:v>
                </c:pt>
                <c:pt idx="13">
                  <c:v>0.19869999999999999</c:v>
                </c:pt>
                <c:pt idx="15">
                  <c:v>7.7999999999999996E-3</c:v>
                </c:pt>
                <c:pt idx="16">
                  <c:v>3.5099999999999999E-2</c:v>
                </c:pt>
              </c:numCache>
            </c:numRef>
          </c:val>
          <c:extLst>
            <c:ext xmlns:c16="http://schemas.microsoft.com/office/drawing/2014/chart" uri="{C3380CC4-5D6E-409C-BE32-E72D297353CC}">
              <c16:uniqueId val="{00000004-9281-4285-B7D5-0CCE59DC5857}"/>
            </c:ext>
          </c:extLst>
        </c:ser>
        <c:ser>
          <c:idx val="2"/>
          <c:order val="2"/>
          <c:tx>
            <c:strRef>
              <c:f>Sheet1!$D$1</c:f>
              <c:strCache>
                <c:ptCount val="1"/>
                <c:pt idx="0">
                  <c:v>系列 3</c:v>
                </c:pt>
              </c:strCache>
            </c:strRef>
          </c:tx>
          <c:spPr>
            <a:solidFill>
              <a:srgbClr val="002060"/>
            </a:solidFill>
            <a:ln>
              <a:noFill/>
            </a:ln>
            <a:effectLst>
              <a:outerShdw blurRad="50800" dist="38100" dir="2700000" algn="tl" rotWithShape="0">
                <a:prstClr val="black">
                  <a:alpha val="40000"/>
                </a:prstClr>
              </a:outerShdw>
            </a:effectLst>
          </c:spPr>
          <c:invertIfNegative val="0"/>
          <c:dLbls>
            <c:dLbl>
              <c:idx val="0"/>
              <c:layout>
                <c:manualLayout>
                  <c:x val="7.274253792929912E-2"/>
                  <c:y val="-3.8687707595642918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9281-4285-B7D5-0CCE59DC5857}"/>
                </c:ext>
              </c:extLst>
            </c:dLbl>
            <c:dLbl>
              <c:idx val="1"/>
              <c:layout>
                <c:manualLayout>
                  <c:x val="6.7752979814431541E-2"/>
                  <c:y val="-7.7387603175091664E-3"/>
                </c:manualLayout>
              </c:layout>
              <c:numFmt formatCode="0.00%" sourceLinked="0"/>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rgbClr val="002060"/>
                      </a:solidFill>
                      <a:latin typeface="Agency FB" panose="020B0503020202020204" pitchFamily="34" charset="0"/>
                      <a:ea typeface="+mn-ea"/>
                      <a:cs typeface="+mn-cs"/>
                    </a:defRPr>
                  </a:pPr>
                  <a:endParaRPr lang="zh-CN"/>
                </a:p>
              </c:tx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9281-4285-B7D5-0CCE59DC5857}"/>
                </c:ext>
              </c:extLst>
            </c:dLbl>
            <c:dLbl>
              <c:idx val="3"/>
              <c:layout>
                <c:manualLayout>
                  <c:x val="0.13399588802113649"/>
                  <c:y val="3.8702942575400555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9281-4285-B7D5-0CCE59DC5857}"/>
                </c:ext>
              </c:extLst>
            </c:dLbl>
            <c:dLbl>
              <c:idx val="4"/>
              <c:layout>
                <c:manualLayout>
                  <c:x val="8.0548259696191907E-2"/>
                  <c:y val="6.0939919029129587E-7"/>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9281-4285-B7D5-0CCE59DC5857}"/>
                </c:ext>
              </c:extLst>
            </c:dLbl>
            <c:dLbl>
              <c:idx val="6"/>
              <c:layout>
                <c:manualLayout>
                  <c:x val="0.13397875996619218"/>
                  <c:y val="-3.8693801587545832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9281-4285-B7D5-0CCE59DC5857}"/>
                </c:ext>
              </c:extLst>
            </c:dLbl>
            <c:dLbl>
              <c:idx val="7"/>
              <c:layout>
                <c:manualLayout>
                  <c:x val="8.3953157543563223E-2"/>
                  <c:y val="-5.8033084891440101E-3"/>
                </c:manualLayout>
              </c:layout>
              <c:spPr>
                <a:noFill/>
                <a:ln>
                  <a:noFill/>
                </a:ln>
                <a:effectLst/>
              </c:spPr>
              <c:txPr>
                <a:bodyPr rot="0" spcFirstLastPara="1" vertOverflow="ellipsis" vert="horz" wrap="square" lIns="38100" tIns="19050" rIns="38100" bIns="19050" anchor="ctr" anchorCtr="1">
                  <a:noAutofit/>
                </a:bodyPr>
                <a:lstStyle/>
                <a:p>
                  <a:pPr>
                    <a:defRPr sz="1050" b="1" i="0" u="none" strike="noStrike" kern="1200" baseline="0">
                      <a:solidFill>
                        <a:srgbClr val="002060"/>
                      </a:solidFill>
                      <a:latin typeface="Agency FB" panose="020B0503020202020204" pitchFamily="34" charset="0"/>
                      <a:ea typeface="+mn-ea"/>
                      <a:cs typeface="+mn-cs"/>
                    </a:defRPr>
                  </a:pPr>
                  <a:endParaRPr lang="zh-CN"/>
                </a:p>
              </c:txPr>
              <c:dLblPos val="ctr"/>
              <c:showLegendKey val="0"/>
              <c:showVal val="1"/>
              <c:showCatName val="0"/>
              <c:showSerName val="0"/>
              <c:showPercent val="0"/>
              <c:showBubbleSize val="0"/>
              <c:extLst>
                <c:ext xmlns:c15="http://schemas.microsoft.com/office/drawing/2012/chart" uri="{CE6537A1-D6FC-4f65-9D91-7224C49458BB}">
                  <c15:layout>
                    <c:manualLayout>
                      <c:w val="0.12580930059611858"/>
                      <c:h val="6.4120678102855003E-2"/>
                    </c:manualLayout>
                  </c15:layout>
                </c:ext>
                <c:ext xmlns:c16="http://schemas.microsoft.com/office/drawing/2014/chart" uri="{C3380CC4-5D6E-409C-BE32-E72D297353CC}">
                  <c16:uniqueId val="{0000000A-9281-4285-B7D5-0CCE59DC5857}"/>
                </c:ext>
              </c:extLst>
            </c:dLbl>
            <c:dLbl>
              <c:idx val="9"/>
              <c:delete val="1"/>
              <c:extLst>
                <c:ext xmlns:c15="http://schemas.microsoft.com/office/drawing/2012/chart" uri="{CE6537A1-D6FC-4f65-9D91-7224C49458BB}"/>
                <c:ext xmlns:c16="http://schemas.microsoft.com/office/drawing/2014/chart" uri="{C3380CC4-5D6E-409C-BE32-E72D297353CC}">
                  <c16:uniqueId val="{0000000B-9281-4285-B7D5-0CCE59DC5857}"/>
                </c:ext>
              </c:extLst>
            </c:dLbl>
            <c:dLbl>
              <c:idx val="10"/>
              <c:layout>
                <c:manualLayout>
                  <c:x val="7.2888593525096954E-2"/>
                  <c:y val="-3.8687707595642918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9281-4285-B7D5-0CCE59DC5857}"/>
                </c:ext>
              </c:extLst>
            </c:dLbl>
            <c:dLbl>
              <c:idx val="12"/>
              <c:delete val="1"/>
              <c:extLst>
                <c:ext xmlns:c15="http://schemas.microsoft.com/office/drawing/2012/chart" uri="{CE6537A1-D6FC-4f65-9D91-7224C49458BB}"/>
                <c:ext xmlns:c16="http://schemas.microsoft.com/office/drawing/2014/chart" uri="{C3380CC4-5D6E-409C-BE32-E72D297353CC}">
                  <c16:uniqueId val="{0000000D-9281-4285-B7D5-0CCE59DC5857}"/>
                </c:ext>
              </c:extLst>
            </c:dLbl>
            <c:dLbl>
              <c:idx val="13"/>
              <c:delete val="1"/>
              <c:extLst>
                <c:ext xmlns:c15="http://schemas.microsoft.com/office/drawing/2012/chart" uri="{CE6537A1-D6FC-4f65-9D91-7224C49458BB}"/>
                <c:ext xmlns:c16="http://schemas.microsoft.com/office/drawing/2014/chart" uri="{C3380CC4-5D6E-409C-BE32-E72D297353CC}">
                  <c16:uniqueId val="{0000000E-9281-4285-B7D5-0CCE59DC5857}"/>
                </c:ext>
              </c:extLst>
            </c:dLbl>
            <c:dLbl>
              <c:idx val="15"/>
              <c:delete val="1"/>
              <c:extLst>
                <c:ext xmlns:c15="http://schemas.microsoft.com/office/drawing/2012/chart" uri="{CE6537A1-D6FC-4f65-9D91-7224C49458BB}"/>
                <c:ext xmlns:c16="http://schemas.microsoft.com/office/drawing/2014/chart" uri="{C3380CC4-5D6E-409C-BE32-E72D297353CC}">
                  <c16:uniqueId val="{0000000F-9281-4285-B7D5-0CCE59DC5857}"/>
                </c:ext>
              </c:extLst>
            </c:dLbl>
            <c:dLbl>
              <c:idx val="16"/>
              <c:delete val="1"/>
              <c:extLst>
                <c:ext xmlns:c15="http://schemas.microsoft.com/office/drawing/2012/chart" uri="{CE6537A1-D6FC-4f65-9D91-7224C49458BB}"/>
                <c:ext xmlns:c16="http://schemas.microsoft.com/office/drawing/2014/chart" uri="{C3380CC4-5D6E-409C-BE32-E72D297353CC}">
                  <c16:uniqueId val="{00000010-9281-4285-B7D5-0CCE59DC5857}"/>
                </c:ext>
              </c:extLst>
            </c:dLbl>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rgbClr val="002060"/>
                    </a:solidFill>
                    <a:latin typeface="Agency FB" panose="020B0503020202020204" pitchFamily="34" charset="0"/>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Sheet1!$A$2:$A$18</c:f>
              <c:numCache>
                <c:formatCode>General</c:formatCode>
                <c:ptCount val="17"/>
                <c:pt idx="0">
                  <c:v>1</c:v>
                </c:pt>
                <c:pt idx="1">
                  <c:v>2</c:v>
                </c:pt>
                <c:pt idx="3">
                  <c:v>4</c:v>
                </c:pt>
                <c:pt idx="4">
                  <c:v>5</c:v>
                </c:pt>
                <c:pt idx="6">
                  <c:v>7</c:v>
                </c:pt>
                <c:pt idx="7">
                  <c:v>8</c:v>
                </c:pt>
                <c:pt idx="9">
                  <c:v>10</c:v>
                </c:pt>
                <c:pt idx="10">
                  <c:v>11</c:v>
                </c:pt>
                <c:pt idx="12">
                  <c:v>7</c:v>
                </c:pt>
                <c:pt idx="13">
                  <c:v>8</c:v>
                </c:pt>
              </c:numCache>
            </c:numRef>
          </c:cat>
          <c:val>
            <c:numRef>
              <c:f>Sheet1!$D$2:$D$18</c:f>
              <c:numCache>
                <c:formatCode>General</c:formatCode>
                <c:ptCount val="17"/>
              </c:numCache>
            </c:numRef>
          </c:val>
          <c:extLst>
            <c:ext xmlns:c16="http://schemas.microsoft.com/office/drawing/2014/chart" uri="{C3380CC4-5D6E-409C-BE32-E72D297353CC}">
              <c16:uniqueId val="{00000011-9281-4285-B7D5-0CCE59DC5857}"/>
            </c:ext>
          </c:extLst>
        </c:ser>
        <c:dLbls>
          <c:showLegendKey val="0"/>
          <c:showVal val="0"/>
          <c:showCatName val="0"/>
          <c:showSerName val="0"/>
          <c:showPercent val="0"/>
          <c:showBubbleSize val="0"/>
        </c:dLbls>
        <c:gapWidth val="15"/>
        <c:overlap val="100"/>
        <c:axId val="623642848"/>
        <c:axId val="623647008"/>
      </c:barChart>
      <c:catAx>
        <c:axId val="623642848"/>
        <c:scaling>
          <c:orientation val="maxMin"/>
        </c:scaling>
        <c:delete val="1"/>
        <c:axPos val="l"/>
        <c:numFmt formatCode="General" sourceLinked="1"/>
        <c:majorTickMark val="none"/>
        <c:minorTickMark val="none"/>
        <c:tickLblPos val="nextTo"/>
        <c:crossAx val="623647008"/>
        <c:crossesAt val="12"/>
        <c:auto val="1"/>
        <c:lblAlgn val="ctr"/>
        <c:lblOffset val="100"/>
        <c:noMultiLvlLbl val="0"/>
      </c:catAx>
      <c:valAx>
        <c:axId val="623647008"/>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62364284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312486498642241"/>
          <c:y val="0.4052547409022581"/>
          <c:w val="0.6987862885905548"/>
          <c:h val="0.5310636470257859"/>
        </c:manualLayout>
      </c:layout>
      <c:barChart>
        <c:barDir val="bar"/>
        <c:grouping val="percentStacked"/>
        <c:varyColors val="0"/>
        <c:ser>
          <c:idx val="0"/>
          <c:order val="0"/>
          <c:tx>
            <c:strRef>
              <c:f>Sheet1!$B$1</c:f>
              <c:strCache>
                <c:ptCount val="1"/>
                <c:pt idx="0">
                  <c:v>未配置</c:v>
                </c:pt>
              </c:strCache>
            </c:strRef>
          </c:tx>
          <c:spPr>
            <a:solidFill>
              <a:schemeClr val="bg1">
                <a:lumMod val="50000"/>
                <a:alpha val="40000"/>
              </a:schemeClr>
            </a:solidFill>
            <a:ln>
              <a:noFill/>
            </a:ln>
            <a:effectLst/>
          </c:spPr>
          <c:invertIfNegative val="0"/>
          <c:cat>
            <c:strRef>
              <c:f>Sheet1!$A$2:$A$3</c:f>
              <c:strCache>
                <c:ptCount val="2"/>
                <c:pt idx="0">
                  <c:v>类别 1</c:v>
                </c:pt>
                <c:pt idx="1">
                  <c:v>类别 2</c:v>
                </c:pt>
              </c:strCache>
            </c:strRef>
          </c:cat>
          <c:val>
            <c:numRef>
              <c:f>Sheet1!$B$2:$B$3</c:f>
              <c:numCache>
                <c:formatCode>0.00%</c:formatCode>
                <c:ptCount val="2"/>
                <c:pt idx="0">
                  <c:v>0.49719999999999998</c:v>
                </c:pt>
                <c:pt idx="1">
                  <c:v>0.54330000000000001</c:v>
                </c:pt>
              </c:numCache>
            </c:numRef>
          </c:val>
          <c:extLst>
            <c:ext xmlns:c16="http://schemas.microsoft.com/office/drawing/2014/chart" uri="{C3380CC4-5D6E-409C-BE32-E72D297353CC}">
              <c16:uniqueId val="{00000000-E1EA-48AA-BF80-959B3C499DB2}"/>
            </c:ext>
          </c:extLst>
        </c:ser>
        <c:ser>
          <c:idx val="1"/>
          <c:order val="1"/>
          <c:tx>
            <c:strRef>
              <c:f>Sheet1!$C$1</c:f>
              <c:strCache>
                <c:ptCount val="1"/>
                <c:pt idx="0">
                  <c:v>配置ACC</c:v>
                </c:pt>
              </c:strCache>
            </c:strRef>
          </c:tx>
          <c:spPr>
            <a:solidFill>
              <a:srgbClr val="0070C0">
                <a:alpha val="68000"/>
              </a:srgbClr>
            </a:solidFill>
            <a:ln>
              <a:noFill/>
            </a:ln>
            <a:effectLst>
              <a:outerShdw blurRad="50800" dist="38100" dir="2700000" algn="tl" rotWithShape="0">
                <a:prstClr val="black">
                  <a:alpha val="40000"/>
                </a:prst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rgbClr val="002060"/>
                    </a:solidFill>
                    <a:latin typeface="Agency FB" panose="020B0503020202020204" pitchFamily="34" charset="0"/>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类别 1</c:v>
                </c:pt>
                <c:pt idx="1">
                  <c:v>类别 2</c:v>
                </c:pt>
              </c:strCache>
            </c:strRef>
          </c:cat>
          <c:val>
            <c:numRef>
              <c:f>Sheet1!$C$2:$C$3</c:f>
              <c:numCache>
                <c:formatCode>0.0%</c:formatCode>
                <c:ptCount val="2"/>
                <c:pt idx="0">
                  <c:v>0.50280000000000002</c:v>
                </c:pt>
                <c:pt idx="1">
                  <c:v>0.45669999999999999</c:v>
                </c:pt>
              </c:numCache>
            </c:numRef>
          </c:val>
          <c:extLst>
            <c:ext xmlns:c16="http://schemas.microsoft.com/office/drawing/2014/chart" uri="{C3380CC4-5D6E-409C-BE32-E72D297353CC}">
              <c16:uniqueId val="{00000001-E1EA-48AA-BF80-959B3C499DB2}"/>
            </c:ext>
          </c:extLst>
        </c:ser>
        <c:dLbls>
          <c:showLegendKey val="0"/>
          <c:showVal val="0"/>
          <c:showCatName val="0"/>
          <c:showSerName val="0"/>
          <c:showPercent val="0"/>
          <c:showBubbleSize val="0"/>
        </c:dLbls>
        <c:gapWidth val="17"/>
        <c:overlap val="100"/>
        <c:axId val="623642848"/>
        <c:axId val="623647008"/>
      </c:barChart>
      <c:catAx>
        <c:axId val="623642848"/>
        <c:scaling>
          <c:orientation val="maxMin"/>
        </c:scaling>
        <c:delete val="1"/>
        <c:axPos val="l"/>
        <c:numFmt formatCode="General" sourceLinked="1"/>
        <c:majorTickMark val="out"/>
        <c:minorTickMark val="none"/>
        <c:tickLblPos val="nextTo"/>
        <c:crossAx val="623647008"/>
        <c:crosses val="autoZero"/>
        <c:auto val="1"/>
        <c:lblAlgn val="ctr"/>
        <c:lblOffset val="100"/>
        <c:noMultiLvlLbl val="0"/>
      </c:catAx>
      <c:valAx>
        <c:axId val="623647008"/>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623642848"/>
        <c:crosses val="autoZero"/>
        <c:crossBetween val="between"/>
      </c:valAx>
      <c:spPr>
        <a:noFill/>
        <a:ln>
          <a:noFill/>
        </a:ln>
        <a:effectLst/>
      </c:spPr>
    </c:plotArea>
    <c:legend>
      <c:legendPos val="b"/>
      <c:layout>
        <c:manualLayout>
          <c:xMode val="edge"/>
          <c:yMode val="edge"/>
          <c:x val="0.18056369696474336"/>
          <c:y val="0.16731915231764311"/>
          <c:w val="0.72627732651109711"/>
          <c:h val="0.17853492492194856"/>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312486498642241"/>
          <c:y val="0.16924217708894088"/>
          <c:w val="0.75282789114068593"/>
          <c:h val="0.76707647840326787"/>
        </c:manualLayout>
      </c:layout>
      <c:barChart>
        <c:barDir val="bar"/>
        <c:grouping val="percentStacked"/>
        <c:varyColors val="0"/>
        <c:ser>
          <c:idx val="0"/>
          <c:order val="0"/>
          <c:tx>
            <c:strRef>
              <c:f>Sheet1!$B$1</c:f>
              <c:strCache>
                <c:ptCount val="1"/>
                <c:pt idx="0">
                  <c:v>系列 1</c:v>
                </c:pt>
              </c:strCache>
            </c:strRef>
          </c:tx>
          <c:spPr>
            <a:solidFill>
              <a:schemeClr val="bg1">
                <a:lumMod val="50000"/>
                <a:alpha val="40000"/>
              </a:schemeClr>
            </a:solidFill>
            <a:ln>
              <a:noFill/>
            </a:ln>
            <a:effectLst/>
          </c:spPr>
          <c:invertIfNegative val="0"/>
          <c:cat>
            <c:strRef>
              <c:f>Sheet1!$A$2:$A$18</c:f>
              <c:strCache>
                <c:ptCount val="14"/>
                <c:pt idx="0">
                  <c:v>40万以上</c:v>
                </c:pt>
                <c:pt idx="1">
                  <c:v>2</c:v>
                </c:pt>
                <c:pt idx="3">
                  <c:v>32-40万</c:v>
                </c:pt>
                <c:pt idx="4">
                  <c:v>5</c:v>
                </c:pt>
                <c:pt idx="6">
                  <c:v>24-32万</c:v>
                </c:pt>
                <c:pt idx="7">
                  <c:v>8</c:v>
                </c:pt>
                <c:pt idx="9">
                  <c:v>16-24万</c:v>
                </c:pt>
                <c:pt idx="10">
                  <c:v>11</c:v>
                </c:pt>
                <c:pt idx="12">
                  <c:v>7</c:v>
                </c:pt>
                <c:pt idx="13">
                  <c:v>8</c:v>
                </c:pt>
              </c:strCache>
            </c:strRef>
          </c:cat>
          <c:val>
            <c:numRef>
              <c:f>Sheet1!$B$2:$B$18</c:f>
              <c:numCache>
                <c:formatCode>0.00%</c:formatCode>
                <c:ptCount val="17"/>
                <c:pt idx="0">
                  <c:v>0.71310000000000007</c:v>
                </c:pt>
                <c:pt idx="1">
                  <c:v>0.90180000000000005</c:v>
                </c:pt>
                <c:pt idx="3">
                  <c:v>0.74199999999999999</c:v>
                </c:pt>
                <c:pt idx="4">
                  <c:v>0.93769999999999998</c:v>
                </c:pt>
                <c:pt idx="6">
                  <c:v>0.91410000000000002</c:v>
                </c:pt>
                <c:pt idx="7">
                  <c:v>0.96879999999999999</c:v>
                </c:pt>
                <c:pt idx="9">
                  <c:v>0.97019999999999995</c:v>
                </c:pt>
                <c:pt idx="10">
                  <c:v>0.9798</c:v>
                </c:pt>
                <c:pt idx="12">
                  <c:v>0.98980000000000001</c:v>
                </c:pt>
                <c:pt idx="13">
                  <c:v>0.99519999999999997</c:v>
                </c:pt>
                <c:pt idx="15" formatCode="0.0%">
                  <c:v>1</c:v>
                </c:pt>
                <c:pt idx="16" formatCode="0.0%">
                  <c:v>1</c:v>
                </c:pt>
              </c:numCache>
            </c:numRef>
          </c:val>
          <c:extLst>
            <c:ext xmlns:c16="http://schemas.microsoft.com/office/drawing/2014/chart" uri="{C3380CC4-5D6E-409C-BE32-E72D297353CC}">
              <c16:uniqueId val="{00000000-565F-475B-A8C7-070ACC2D170D}"/>
            </c:ext>
          </c:extLst>
        </c:ser>
        <c:ser>
          <c:idx val="1"/>
          <c:order val="1"/>
          <c:tx>
            <c:strRef>
              <c:f>Sheet1!$C$1</c:f>
              <c:strCache>
                <c:ptCount val="1"/>
                <c:pt idx="0">
                  <c:v>系列 2</c:v>
                </c:pt>
              </c:strCache>
            </c:strRef>
          </c:tx>
          <c:spPr>
            <a:solidFill>
              <a:srgbClr val="0070C0">
                <a:alpha val="70000"/>
              </a:srgbClr>
            </a:solidFill>
            <a:ln>
              <a:noFill/>
            </a:ln>
            <a:effectLst>
              <a:outerShdw blurRad="50800" dist="38100" dir="2700000" algn="tl" rotWithShape="0">
                <a:prstClr val="black">
                  <a:alpha val="40000"/>
                </a:prstClr>
              </a:outerShdw>
            </a:effectLst>
          </c:spPr>
          <c:invertIfNegative val="0"/>
          <c:dLbls>
            <c:dLbl>
              <c:idx val="15"/>
              <c:delete val="1"/>
              <c:extLst>
                <c:ext xmlns:c15="http://schemas.microsoft.com/office/drawing/2012/chart" uri="{CE6537A1-D6FC-4f65-9D91-7224C49458BB}"/>
                <c:ext xmlns:c16="http://schemas.microsoft.com/office/drawing/2014/chart" uri="{C3380CC4-5D6E-409C-BE32-E72D297353CC}">
                  <c16:uniqueId val="{00000001-565F-475B-A8C7-070ACC2D170D}"/>
                </c:ext>
              </c:extLst>
            </c:dLbl>
            <c:dLbl>
              <c:idx val="16"/>
              <c:delete val="1"/>
              <c:extLst>
                <c:ext xmlns:c15="http://schemas.microsoft.com/office/drawing/2012/chart" uri="{CE6537A1-D6FC-4f65-9D91-7224C49458BB}"/>
                <c:ext xmlns:c16="http://schemas.microsoft.com/office/drawing/2014/chart" uri="{C3380CC4-5D6E-409C-BE32-E72D297353CC}">
                  <c16:uniqueId val="{00000002-565F-475B-A8C7-070ACC2D170D}"/>
                </c:ext>
              </c:extLst>
            </c:dLbl>
            <c:numFmt formatCode="0.0%" sourceLinked="0"/>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Agency FB" panose="020B0503020202020204" pitchFamily="34" charset="0"/>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Sheet1!$A$2:$A$18</c:f>
              <c:strCache>
                <c:ptCount val="14"/>
                <c:pt idx="0">
                  <c:v>40万以上</c:v>
                </c:pt>
                <c:pt idx="1">
                  <c:v>2</c:v>
                </c:pt>
                <c:pt idx="3">
                  <c:v>32-40万</c:v>
                </c:pt>
                <c:pt idx="4">
                  <c:v>5</c:v>
                </c:pt>
                <c:pt idx="6">
                  <c:v>24-32万</c:v>
                </c:pt>
                <c:pt idx="7">
                  <c:v>8</c:v>
                </c:pt>
                <c:pt idx="9">
                  <c:v>16-24万</c:v>
                </c:pt>
                <c:pt idx="10">
                  <c:v>11</c:v>
                </c:pt>
                <c:pt idx="12">
                  <c:v>7</c:v>
                </c:pt>
                <c:pt idx="13">
                  <c:v>8</c:v>
                </c:pt>
              </c:strCache>
            </c:strRef>
          </c:cat>
          <c:val>
            <c:numRef>
              <c:f>Sheet1!$C$2:$C$18</c:f>
              <c:numCache>
                <c:formatCode>0.00%</c:formatCode>
                <c:ptCount val="17"/>
                <c:pt idx="0">
                  <c:v>0.28689999999999999</c:v>
                </c:pt>
                <c:pt idx="1">
                  <c:v>9.8199999999999996E-2</c:v>
                </c:pt>
                <c:pt idx="3">
                  <c:v>0.25800000000000001</c:v>
                </c:pt>
                <c:pt idx="4">
                  <c:v>6.2300000000000001E-2</c:v>
                </c:pt>
                <c:pt idx="6">
                  <c:v>8.5900000000000004E-2</c:v>
                </c:pt>
                <c:pt idx="7">
                  <c:v>3.1199999999999999E-2</c:v>
                </c:pt>
                <c:pt idx="9">
                  <c:v>2.98E-2</c:v>
                </c:pt>
                <c:pt idx="10">
                  <c:v>2.0199999999999999E-2</c:v>
                </c:pt>
                <c:pt idx="12">
                  <c:v>1.0200000000000001E-2</c:v>
                </c:pt>
                <c:pt idx="13">
                  <c:v>4.7999999999999996E-3</c:v>
                </c:pt>
                <c:pt idx="15" formatCode="0.0%">
                  <c:v>0</c:v>
                </c:pt>
                <c:pt idx="16" formatCode="0.0%">
                  <c:v>0</c:v>
                </c:pt>
              </c:numCache>
            </c:numRef>
          </c:val>
          <c:extLst>
            <c:ext xmlns:c16="http://schemas.microsoft.com/office/drawing/2014/chart" uri="{C3380CC4-5D6E-409C-BE32-E72D297353CC}">
              <c16:uniqueId val="{00000003-565F-475B-A8C7-070ACC2D170D}"/>
            </c:ext>
          </c:extLst>
        </c:ser>
        <c:ser>
          <c:idx val="2"/>
          <c:order val="2"/>
          <c:tx>
            <c:strRef>
              <c:f>Sheet1!$D$1</c:f>
              <c:strCache>
                <c:ptCount val="1"/>
                <c:pt idx="0">
                  <c:v>系列 3</c:v>
                </c:pt>
              </c:strCache>
            </c:strRef>
          </c:tx>
          <c:spPr>
            <a:solidFill>
              <a:schemeClr val="accent3"/>
            </a:solidFill>
            <a:ln>
              <a:noFill/>
            </a:ln>
            <a:effectLst/>
          </c:spPr>
          <c:invertIfNegative val="0"/>
          <c:cat>
            <c:strRef>
              <c:f>Sheet1!$A$2:$A$18</c:f>
              <c:strCache>
                <c:ptCount val="14"/>
                <c:pt idx="0">
                  <c:v>40万以上</c:v>
                </c:pt>
                <c:pt idx="1">
                  <c:v>2</c:v>
                </c:pt>
                <c:pt idx="3">
                  <c:v>32-40万</c:v>
                </c:pt>
                <c:pt idx="4">
                  <c:v>5</c:v>
                </c:pt>
                <c:pt idx="6">
                  <c:v>24-32万</c:v>
                </c:pt>
                <c:pt idx="7">
                  <c:v>8</c:v>
                </c:pt>
                <c:pt idx="9">
                  <c:v>16-24万</c:v>
                </c:pt>
                <c:pt idx="10">
                  <c:v>11</c:v>
                </c:pt>
                <c:pt idx="12">
                  <c:v>7</c:v>
                </c:pt>
                <c:pt idx="13">
                  <c:v>8</c:v>
                </c:pt>
              </c:strCache>
            </c:strRef>
          </c:cat>
          <c:val>
            <c:numRef>
              <c:f>Sheet1!$D$2:$D$18</c:f>
              <c:numCache>
                <c:formatCode>General</c:formatCode>
                <c:ptCount val="17"/>
              </c:numCache>
            </c:numRef>
          </c:val>
          <c:extLst>
            <c:ext xmlns:c16="http://schemas.microsoft.com/office/drawing/2014/chart" uri="{C3380CC4-5D6E-409C-BE32-E72D297353CC}">
              <c16:uniqueId val="{00000004-565F-475B-A8C7-070ACC2D170D}"/>
            </c:ext>
          </c:extLst>
        </c:ser>
        <c:dLbls>
          <c:showLegendKey val="0"/>
          <c:showVal val="0"/>
          <c:showCatName val="0"/>
          <c:showSerName val="0"/>
          <c:showPercent val="0"/>
          <c:showBubbleSize val="0"/>
        </c:dLbls>
        <c:gapWidth val="15"/>
        <c:overlap val="100"/>
        <c:axId val="623642848"/>
        <c:axId val="623647008"/>
      </c:barChart>
      <c:catAx>
        <c:axId val="623642848"/>
        <c:scaling>
          <c:orientation val="maxMin"/>
        </c:scaling>
        <c:delete val="1"/>
        <c:axPos val="l"/>
        <c:numFmt formatCode="General" sourceLinked="1"/>
        <c:majorTickMark val="none"/>
        <c:minorTickMark val="none"/>
        <c:tickLblPos val="nextTo"/>
        <c:crossAx val="623647008"/>
        <c:crossesAt val="12"/>
        <c:auto val="1"/>
        <c:lblAlgn val="ctr"/>
        <c:lblOffset val="100"/>
        <c:noMultiLvlLbl val="0"/>
      </c:catAx>
      <c:valAx>
        <c:axId val="623647008"/>
        <c:scaling>
          <c:orientation val="minMax"/>
        </c:scaling>
        <c:delete val="1"/>
        <c:axPos val="t"/>
        <c:numFmt formatCode="0%" sourceLinked="1"/>
        <c:majorTickMark val="none"/>
        <c:minorTickMark val="none"/>
        <c:tickLblPos val="nextTo"/>
        <c:crossAx val="62364284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7628119602888118"/>
          <c:y val="0.11080190780872248"/>
          <c:w val="0.80190076113999464"/>
          <c:h val="0.77390949026902311"/>
        </c:manualLayout>
      </c:layout>
      <c:barChart>
        <c:barDir val="col"/>
        <c:grouping val="clustered"/>
        <c:varyColors val="0"/>
        <c:ser>
          <c:idx val="0"/>
          <c:order val="0"/>
          <c:tx>
            <c:strRef>
              <c:f>Sheet1!$B$1</c:f>
              <c:strCache>
                <c:ptCount val="1"/>
                <c:pt idx="0">
                  <c:v>Sales</c:v>
                </c:pt>
              </c:strCache>
            </c:strRef>
          </c:tx>
          <c:spPr>
            <a:solidFill>
              <a:srgbClr val="B2C5DE"/>
            </a:solidFill>
            <a:ln>
              <a:noFill/>
            </a:ln>
            <a:effectLst/>
          </c:spPr>
          <c:invertIfNegative val="0"/>
          <c:dLbls>
            <c:spPr>
              <a:noFill/>
              <a:ln>
                <a:noFill/>
              </a:ln>
              <a:effectLst/>
            </c:spPr>
            <c:txPr>
              <a:bodyPr rot="0" spcFirstLastPara="1" vertOverflow="ellipsis" vert="horz" wrap="square" anchor="ctr" anchorCtr="1"/>
              <a:lstStyle/>
              <a:p>
                <a:pPr>
                  <a:defRPr sz="1600" b="1" i="0" u="none" strike="noStrike" kern="1200" baseline="0">
                    <a:solidFill>
                      <a:schemeClr val="tx2">
                        <a:lumMod val="75000"/>
                      </a:schemeClr>
                    </a:solidFill>
                    <a:latin typeface="Arial Narrow" panose="020B0606020202030204" pitchFamily="34" charset="0"/>
                    <a:ea typeface="微软雅黑" panose="020B0503020204020204" pitchFamily="34" charset="-122"/>
                    <a:cs typeface="+mn-cs"/>
                  </a:defRPr>
                </a:pPr>
                <a:endParaRPr lang="zh-CN"/>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Sheet1!$A$3:$A$9</c:f>
              <c:strCache>
                <c:ptCount val="7"/>
                <c:pt idx="0">
                  <c:v>2017</c:v>
                </c:pt>
                <c:pt idx="1">
                  <c:v>2018</c:v>
                </c:pt>
                <c:pt idx="2">
                  <c:v>2019</c:v>
                </c:pt>
                <c:pt idx="3">
                  <c:v>2020</c:v>
                </c:pt>
                <c:pt idx="4">
                  <c:v>2021</c:v>
                </c:pt>
                <c:pt idx="5">
                  <c:v>2022</c:v>
                </c:pt>
                <c:pt idx="6">
                  <c:v>2023.1-9</c:v>
                </c:pt>
              </c:strCache>
            </c:strRef>
          </c:cat>
          <c:val>
            <c:numRef>
              <c:f>Sheet1!$B$3:$B$9</c:f>
              <c:numCache>
                <c:formatCode>0.0_);[Red]\(0.0\)</c:formatCode>
                <c:ptCount val="7"/>
                <c:pt idx="0">
                  <c:v>75.8369</c:v>
                </c:pt>
                <c:pt idx="1">
                  <c:v>123.9933</c:v>
                </c:pt>
                <c:pt idx="2">
                  <c:v>120.4021</c:v>
                </c:pt>
                <c:pt idx="3">
                  <c:v>135.85849999999999</c:v>
                </c:pt>
                <c:pt idx="4">
                  <c:v>350.2</c:v>
                </c:pt>
                <c:pt idx="5" formatCode="0.0">
                  <c:v>685.81169999999997</c:v>
                </c:pt>
                <c:pt idx="6" formatCode="0.0">
                  <c:v>626.39390000000003</c:v>
                </c:pt>
              </c:numCache>
            </c:numRef>
          </c:val>
          <c:extLst>
            <c:ext xmlns:c16="http://schemas.microsoft.com/office/drawing/2014/chart" uri="{C3380CC4-5D6E-409C-BE32-E72D297353CC}">
              <c16:uniqueId val="{00000000-6505-4ED3-8C32-8205DFF122B5}"/>
            </c:ext>
          </c:extLst>
        </c:ser>
        <c:dLbls>
          <c:showLegendKey val="0"/>
          <c:showVal val="0"/>
          <c:showCatName val="0"/>
          <c:showSerName val="0"/>
          <c:showPercent val="0"/>
          <c:showBubbleSize val="0"/>
        </c:dLbls>
        <c:gapWidth val="32"/>
        <c:axId val="1203677064"/>
        <c:axId val="1203676672"/>
      </c:barChart>
      <c:lineChart>
        <c:grouping val="standard"/>
        <c:varyColors val="0"/>
        <c:ser>
          <c:idx val="1"/>
          <c:order val="1"/>
          <c:tx>
            <c:strRef>
              <c:f>Sheet1!$C$1</c:f>
              <c:strCache>
                <c:ptCount val="1"/>
                <c:pt idx="0">
                  <c:v>YOY</c:v>
                </c:pt>
              </c:strCache>
            </c:strRef>
          </c:tx>
          <c:spPr>
            <a:ln w="28575" cap="rnd">
              <a:solidFill>
                <a:srgbClr val="BC2834"/>
              </a:solidFill>
              <a:round/>
            </a:ln>
            <a:effectLst>
              <a:outerShdw blurRad="50800" dist="38100" dir="2700000" algn="tl" rotWithShape="0">
                <a:prstClr val="black">
                  <a:alpha val="40000"/>
                </a:prstClr>
              </a:outerShdw>
            </a:effectLst>
          </c:spPr>
          <c:marker>
            <c:symbol val="circle"/>
            <c:size val="6"/>
            <c:spPr>
              <a:solidFill>
                <a:schemeClr val="bg1">
                  <a:lumMod val="95000"/>
                </a:schemeClr>
              </a:solidFill>
              <a:ln w="25400">
                <a:solidFill>
                  <a:srgbClr val="BC2834"/>
                </a:solidFill>
              </a:ln>
              <a:effectLst>
                <a:outerShdw blurRad="50800" dist="38100" dir="2700000" algn="tl" rotWithShape="0">
                  <a:prstClr val="black">
                    <a:alpha val="40000"/>
                  </a:prstClr>
                </a:outerShdw>
              </a:effectLst>
            </c:spPr>
          </c:marker>
          <c:dLbls>
            <c:dLbl>
              <c:idx val="5"/>
              <c:layout>
                <c:manualLayout>
                  <c:x val="-3.9236531164251756E-2"/>
                  <c:y val="-8.729839904106398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6505-4ED3-8C32-8205DFF122B5}"/>
                </c:ext>
              </c:extLst>
            </c:dLbl>
            <c:dLbl>
              <c:idx val="6"/>
              <c:layout>
                <c:manualLayout>
                  <c:x val="-2.5187751717076007E-2"/>
                  <c:y val="-0.13367889439936254"/>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6505-4ED3-8C32-8205DFF122B5}"/>
                </c:ext>
              </c:extLst>
            </c:dLbl>
            <c:numFmt formatCode="0.0%" sourceLinked="0"/>
            <c:spPr>
              <a:noFill/>
              <a:ln>
                <a:noFill/>
              </a:ln>
              <a:effectLst/>
            </c:spPr>
            <c:txPr>
              <a:bodyPr rot="0" spcFirstLastPara="1" vertOverflow="ellipsis" vert="horz" wrap="square" anchor="ctr" anchorCtr="1"/>
              <a:lstStyle/>
              <a:p>
                <a:pPr>
                  <a:defRPr sz="1100" b="1" i="0" u="none" strike="noStrike" kern="1200" baseline="0">
                    <a:solidFill>
                      <a:srgbClr val="BC2834"/>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Sheet1!$A$3:$A$9</c:f>
              <c:strCache>
                <c:ptCount val="7"/>
                <c:pt idx="0">
                  <c:v>2017</c:v>
                </c:pt>
                <c:pt idx="1">
                  <c:v>2018</c:v>
                </c:pt>
                <c:pt idx="2">
                  <c:v>2019</c:v>
                </c:pt>
                <c:pt idx="3">
                  <c:v>2020</c:v>
                </c:pt>
                <c:pt idx="4">
                  <c:v>2021</c:v>
                </c:pt>
                <c:pt idx="5">
                  <c:v>2022</c:v>
                </c:pt>
                <c:pt idx="6">
                  <c:v>2023.1-9</c:v>
                </c:pt>
              </c:strCache>
            </c:strRef>
          </c:cat>
          <c:val>
            <c:numRef>
              <c:f>Sheet1!$C$3:$C$9</c:f>
              <c:numCache>
                <c:formatCode>0.0%</c:formatCode>
                <c:ptCount val="7"/>
                <c:pt idx="0">
                  <c:v>0.58850000000000002</c:v>
                </c:pt>
                <c:pt idx="1">
                  <c:v>0.63500000000000001</c:v>
                </c:pt>
                <c:pt idx="2">
                  <c:v>-2.9000000000000001E-2</c:v>
                </c:pt>
                <c:pt idx="3">
                  <c:v>0.1028</c:v>
                </c:pt>
                <c:pt idx="4">
                  <c:v>1.5780000000000001</c:v>
                </c:pt>
                <c:pt idx="5" formatCode="0.00%">
                  <c:v>0.93659999999999999</c:v>
                </c:pt>
                <c:pt idx="6" formatCode="0.00%">
                  <c:v>0.37819999999999998</c:v>
                </c:pt>
              </c:numCache>
            </c:numRef>
          </c:val>
          <c:smooth val="1"/>
          <c:extLst>
            <c:ext xmlns:c16="http://schemas.microsoft.com/office/drawing/2014/chart" uri="{C3380CC4-5D6E-409C-BE32-E72D297353CC}">
              <c16:uniqueId val="{00000003-6505-4ED3-8C32-8205DFF122B5}"/>
            </c:ext>
          </c:extLst>
        </c:ser>
        <c:dLbls>
          <c:showLegendKey val="0"/>
          <c:showVal val="0"/>
          <c:showCatName val="0"/>
          <c:showSerName val="0"/>
          <c:showPercent val="0"/>
          <c:showBubbleSize val="0"/>
        </c:dLbls>
        <c:marker val="1"/>
        <c:smooth val="0"/>
        <c:axId val="1982053423"/>
        <c:axId val="300340623"/>
      </c:lineChart>
      <c:catAx>
        <c:axId val="12036770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1"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203676672"/>
        <c:crosses val="autoZero"/>
        <c:auto val="1"/>
        <c:lblAlgn val="ctr"/>
        <c:lblOffset val="100"/>
        <c:noMultiLvlLbl val="0"/>
      </c:catAx>
      <c:valAx>
        <c:axId val="1203676672"/>
        <c:scaling>
          <c:orientation val="minMax"/>
        </c:scaling>
        <c:delete val="0"/>
        <c:axPos val="l"/>
        <c:numFmt formatCode="0.0_);[Red]\(0.0\)" sourceLinked="1"/>
        <c:majorTickMark val="out"/>
        <c:minorTickMark val="none"/>
        <c:tickLblPos val="none"/>
        <c:spPr>
          <a:noFill/>
          <a:ln>
            <a:noFill/>
          </a:ln>
          <a:effectLst/>
        </c:spPr>
        <c:txPr>
          <a:bodyPr rot="-60000000" spcFirstLastPara="1" vertOverflow="ellipsis" vert="horz" wrap="square" anchor="ctr" anchorCtr="1"/>
          <a:lstStyle/>
          <a:p>
            <a:pPr>
              <a:defRPr sz="8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203677064"/>
        <c:crosses val="autoZero"/>
        <c:crossBetween val="between"/>
      </c:valAx>
      <c:valAx>
        <c:axId val="300340623"/>
        <c:scaling>
          <c:orientation val="minMax"/>
        </c:scaling>
        <c:delete val="0"/>
        <c:axPos val="r"/>
        <c:numFmt formatCode="0.0%" sourceLinked="1"/>
        <c:majorTickMark val="out"/>
        <c:minorTickMark val="none"/>
        <c:tickLblPos val="none"/>
        <c:spPr>
          <a:noFill/>
          <a:ln>
            <a:noFill/>
          </a:ln>
          <a:effectLst/>
        </c:spPr>
        <c:txPr>
          <a:bodyPr rot="-60000000" spcFirstLastPara="1" vertOverflow="ellipsis" vert="horz" wrap="square" anchor="ctr" anchorCtr="1"/>
          <a:lstStyle/>
          <a:p>
            <a:pPr>
              <a:defRPr sz="8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982053423"/>
        <c:crosses val="max"/>
        <c:crossBetween val="between"/>
      </c:valAx>
      <c:catAx>
        <c:axId val="1982053423"/>
        <c:scaling>
          <c:orientation val="minMax"/>
        </c:scaling>
        <c:delete val="1"/>
        <c:axPos val="b"/>
        <c:numFmt formatCode="General" sourceLinked="1"/>
        <c:majorTickMark val="out"/>
        <c:minorTickMark val="none"/>
        <c:tickLblPos val="nextTo"/>
        <c:crossAx val="300340623"/>
        <c:crosses val="autoZero"/>
        <c:auto val="1"/>
        <c:lblAlgn val="ctr"/>
        <c:lblOffset val="100"/>
        <c:noMultiLvlLbl val="0"/>
      </c:catAx>
      <c:spPr>
        <a:noFill/>
        <a:ln w="25400">
          <a:noFill/>
        </a:ln>
        <a:effectLst/>
      </c:spPr>
    </c:plotArea>
    <c:legend>
      <c:legendPos val="b"/>
      <c:layout>
        <c:manualLayout>
          <c:xMode val="edge"/>
          <c:yMode val="edge"/>
          <c:x val="2.2502492145682878E-3"/>
          <c:y val="0.16074716827395574"/>
          <c:w val="0.25171336678902528"/>
          <c:h val="8.8830047936625203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sz="1000">
          <a:solidFill>
            <a:schemeClr val="tx1"/>
          </a:solidFill>
          <a:latin typeface="微软雅黑" panose="020B0503020204020204" pitchFamily="34" charset="-122"/>
          <a:ea typeface="微软雅黑" panose="020B0503020204020204" pitchFamily="34" charset="-122"/>
        </a:defRPr>
      </a:pPr>
      <a:endParaRPr lang="zh-CN"/>
    </a:p>
  </c:txPr>
  <c:externalData r:id="rId4">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312486498642241"/>
          <c:y val="0.4052547409022581"/>
          <c:w val="0.75282789114068593"/>
          <c:h val="0.5310636470257859"/>
        </c:manualLayout>
      </c:layout>
      <c:barChart>
        <c:barDir val="bar"/>
        <c:grouping val="percentStacked"/>
        <c:varyColors val="0"/>
        <c:ser>
          <c:idx val="0"/>
          <c:order val="0"/>
          <c:tx>
            <c:strRef>
              <c:f>Sheet1!$B$1</c:f>
              <c:strCache>
                <c:ptCount val="1"/>
                <c:pt idx="0">
                  <c:v>未配置</c:v>
                </c:pt>
              </c:strCache>
            </c:strRef>
          </c:tx>
          <c:spPr>
            <a:solidFill>
              <a:schemeClr val="bg1">
                <a:lumMod val="50000"/>
                <a:alpha val="40000"/>
              </a:schemeClr>
            </a:solidFill>
            <a:ln>
              <a:noFill/>
            </a:ln>
            <a:effectLst/>
          </c:spPr>
          <c:invertIfNegative val="0"/>
          <c:cat>
            <c:strRef>
              <c:f>Sheet1!$A$2:$A$3</c:f>
              <c:strCache>
                <c:ptCount val="2"/>
                <c:pt idx="0">
                  <c:v>类别 1</c:v>
                </c:pt>
                <c:pt idx="1">
                  <c:v>类别 2</c:v>
                </c:pt>
              </c:strCache>
            </c:strRef>
          </c:cat>
          <c:val>
            <c:numRef>
              <c:f>Sheet1!$B$2:$B$3</c:f>
              <c:numCache>
                <c:formatCode>0.00%</c:formatCode>
                <c:ptCount val="2"/>
                <c:pt idx="0">
                  <c:v>0.94100000000000006</c:v>
                </c:pt>
                <c:pt idx="1">
                  <c:v>0.96899999999999997</c:v>
                </c:pt>
              </c:numCache>
            </c:numRef>
          </c:val>
          <c:extLst>
            <c:ext xmlns:c16="http://schemas.microsoft.com/office/drawing/2014/chart" uri="{C3380CC4-5D6E-409C-BE32-E72D297353CC}">
              <c16:uniqueId val="{00000000-BB5D-4763-BDBB-37EB29B6B8B5}"/>
            </c:ext>
          </c:extLst>
        </c:ser>
        <c:ser>
          <c:idx val="1"/>
          <c:order val="1"/>
          <c:tx>
            <c:strRef>
              <c:f>Sheet1!$C$1</c:f>
              <c:strCache>
                <c:ptCount val="1"/>
                <c:pt idx="0">
                  <c:v>配置ALC</c:v>
                </c:pt>
              </c:strCache>
            </c:strRef>
          </c:tx>
          <c:spPr>
            <a:solidFill>
              <a:srgbClr val="0070C0">
                <a:alpha val="68000"/>
              </a:srgbClr>
            </a:solidFill>
            <a:ln>
              <a:noFill/>
            </a:ln>
            <a:effectLst>
              <a:outerShdw blurRad="50800" dist="38100" dir="2700000" algn="tl" rotWithShape="0">
                <a:prstClr val="black">
                  <a:alpha val="40000"/>
                </a:prstClr>
              </a:outerShdw>
            </a:effectLst>
          </c:spPr>
          <c:invertIfNegative val="0"/>
          <c:dLbls>
            <c:numFmt formatCode="0.0%" sourceLinked="0"/>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rgbClr val="002060"/>
                    </a:solidFill>
                    <a:latin typeface="Agency FB" panose="020B0503020202020204" pitchFamily="34" charset="0"/>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类别 1</c:v>
                </c:pt>
                <c:pt idx="1">
                  <c:v>类别 2</c:v>
                </c:pt>
              </c:strCache>
            </c:strRef>
          </c:cat>
          <c:val>
            <c:numRef>
              <c:f>Sheet1!$C$2:$C$3</c:f>
              <c:numCache>
                <c:formatCode>0.0%</c:formatCode>
                <c:ptCount val="2"/>
                <c:pt idx="0">
                  <c:v>5.8999999999999997E-2</c:v>
                </c:pt>
                <c:pt idx="1">
                  <c:v>3.1E-2</c:v>
                </c:pt>
              </c:numCache>
            </c:numRef>
          </c:val>
          <c:extLst>
            <c:ext xmlns:c16="http://schemas.microsoft.com/office/drawing/2014/chart" uri="{C3380CC4-5D6E-409C-BE32-E72D297353CC}">
              <c16:uniqueId val="{00000001-BB5D-4763-BDBB-37EB29B6B8B5}"/>
            </c:ext>
          </c:extLst>
        </c:ser>
        <c:dLbls>
          <c:showLegendKey val="0"/>
          <c:showVal val="0"/>
          <c:showCatName val="0"/>
          <c:showSerName val="0"/>
          <c:showPercent val="0"/>
          <c:showBubbleSize val="0"/>
        </c:dLbls>
        <c:gapWidth val="17"/>
        <c:overlap val="100"/>
        <c:axId val="623642848"/>
        <c:axId val="623647008"/>
      </c:barChart>
      <c:catAx>
        <c:axId val="623642848"/>
        <c:scaling>
          <c:orientation val="maxMin"/>
        </c:scaling>
        <c:delete val="1"/>
        <c:axPos val="l"/>
        <c:numFmt formatCode="General" sourceLinked="1"/>
        <c:majorTickMark val="out"/>
        <c:minorTickMark val="none"/>
        <c:tickLblPos val="nextTo"/>
        <c:crossAx val="623647008"/>
        <c:crosses val="autoZero"/>
        <c:auto val="1"/>
        <c:lblAlgn val="ctr"/>
        <c:lblOffset val="100"/>
        <c:noMultiLvlLbl val="0"/>
      </c:catAx>
      <c:valAx>
        <c:axId val="623647008"/>
        <c:scaling>
          <c:orientation val="minMax"/>
          <c:min val="0"/>
        </c:scaling>
        <c:delete val="1"/>
        <c:axPos val="t"/>
        <c:numFmt formatCode="0%" sourceLinked="1"/>
        <c:majorTickMark val="out"/>
        <c:minorTickMark val="none"/>
        <c:tickLblPos val="nextTo"/>
        <c:crossAx val="623642848"/>
        <c:crosses val="autoZero"/>
        <c:crossBetween val="between"/>
      </c:valAx>
      <c:spPr>
        <a:noFill/>
        <a:ln>
          <a:noFill/>
        </a:ln>
        <a:effectLst/>
      </c:spPr>
    </c:plotArea>
    <c:legend>
      <c:legendPos val="b"/>
      <c:layout>
        <c:manualLayout>
          <c:xMode val="edge"/>
          <c:yMode val="edge"/>
          <c:x val="0.18056369696474336"/>
          <c:y val="0.16731915231764311"/>
          <c:w val="0.72627732651109711"/>
          <c:h val="0.17853492492194856"/>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312486498642241"/>
          <c:y val="0.16924217708894088"/>
          <c:w val="0.69887330386053392"/>
          <c:h val="0.76707647840326787"/>
        </c:manualLayout>
      </c:layout>
      <c:barChart>
        <c:barDir val="bar"/>
        <c:grouping val="percentStacked"/>
        <c:varyColors val="0"/>
        <c:ser>
          <c:idx val="0"/>
          <c:order val="0"/>
          <c:tx>
            <c:strRef>
              <c:f>Sheet1!$B$1</c:f>
              <c:strCache>
                <c:ptCount val="1"/>
                <c:pt idx="0">
                  <c:v>系列 1</c:v>
                </c:pt>
              </c:strCache>
            </c:strRef>
          </c:tx>
          <c:spPr>
            <a:solidFill>
              <a:schemeClr val="bg1">
                <a:lumMod val="50000"/>
                <a:alpha val="40000"/>
              </a:schemeClr>
            </a:solidFill>
            <a:ln>
              <a:noFill/>
            </a:ln>
            <a:effectLst/>
          </c:spPr>
          <c:invertIfNegative val="0"/>
          <c:cat>
            <c:numRef>
              <c:f>Sheet1!$A$2:$A$18</c:f>
              <c:numCache>
                <c:formatCode>General</c:formatCode>
                <c:ptCount val="17"/>
                <c:pt idx="0">
                  <c:v>1</c:v>
                </c:pt>
                <c:pt idx="1">
                  <c:v>2</c:v>
                </c:pt>
                <c:pt idx="3">
                  <c:v>4</c:v>
                </c:pt>
                <c:pt idx="4">
                  <c:v>5</c:v>
                </c:pt>
                <c:pt idx="6">
                  <c:v>7</c:v>
                </c:pt>
                <c:pt idx="7">
                  <c:v>8</c:v>
                </c:pt>
                <c:pt idx="9">
                  <c:v>10</c:v>
                </c:pt>
                <c:pt idx="10">
                  <c:v>11</c:v>
                </c:pt>
                <c:pt idx="12">
                  <c:v>7</c:v>
                </c:pt>
                <c:pt idx="13">
                  <c:v>8</c:v>
                </c:pt>
              </c:numCache>
            </c:numRef>
          </c:cat>
          <c:val>
            <c:numRef>
              <c:f>Sheet1!$B$2:$B$18</c:f>
              <c:numCache>
                <c:formatCode>0.00%</c:formatCode>
                <c:ptCount val="17"/>
                <c:pt idx="0">
                  <c:v>0.31499999999999995</c:v>
                </c:pt>
                <c:pt idx="1">
                  <c:v>0.53899999999999992</c:v>
                </c:pt>
                <c:pt idx="3">
                  <c:v>0.40480000000000005</c:v>
                </c:pt>
                <c:pt idx="4">
                  <c:v>0.83750000000000002</c:v>
                </c:pt>
                <c:pt idx="6">
                  <c:v>0.77500000000000002</c:v>
                </c:pt>
                <c:pt idx="7">
                  <c:v>0.84760000000000002</c:v>
                </c:pt>
                <c:pt idx="9">
                  <c:v>0.93740000000000001</c:v>
                </c:pt>
                <c:pt idx="10">
                  <c:v>0.94359999999999999</c:v>
                </c:pt>
                <c:pt idx="12">
                  <c:v>0.99539999999999995</c:v>
                </c:pt>
                <c:pt idx="13">
                  <c:v>0.99550000000000005</c:v>
                </c:pt>
                <c:pt idx="15">
                  <c:v>0.99960000000000004</c:v>
                </c:pt>
                <c:pt idx="16">
                  <c:v>1</c:v>
                </c:pt>
              </c:numCache>
            </c:numRef>
          </c:val>
          <c:extLst>
            <c:ext xmlns:c16="http://schemas.microsoft.com/office/drawing/2014/chart" uri="{C3380CC4-5D6E-409C-BE32-E72D297353CC}">
              <c16:uniqueId val="{00000000-9281-4285-B7D5-0CCE59DC5857}"/>
            </c:ext>
          </c:extLst>
        </c:ser>
        <c:ser>
          <c:idx val="1"/>
          <c:order val="1"/>
          <c:tx>
            <c:strRef>
              <c:f>Sheet1!$C$1</c:f>
              <c:strCache>
                <c:ptCount val="1"/>
                <c:pt idx="0">
                  <c:v>系列 2</c:v>
                </c:pt>
              </c:strCache>
            </c:strRef>
          </c:tx>
          <c:spPr>
            <a:solidFill>
              <a:srgbClr val="0070C0">
                <a:alpha val="70000"/>
              </a:srgbClr>
            </a:solidFill>
            <a:ln>
              <a:noFill/>
            </a:ln>
            <a:effectLst>
              <a:outerShdw blurRad="50800" dist="38100" dir="2700000" algn="tl" rotWithShape="0">
                <a:prstClr val="black">
                  <a:alpha val="40000"/>
                </a:prstClr>
              </a:outerShdw>
            </a:effectLst>
          </c:spPr>
          <c:invertIfNegative val="0"/>
          <c:dLbls>
            <c:dLbl>
              <c:idx val="15"/>
              <c:delete val="1"/>
              <c:extLst>
                <c:ext xmlns:c15="http://schemas.microsoft.com/office/drawing/2012/chart" uri="{CE6537A1-D6FC-4f65-9D91-7224C49458BB}"/>
                <c:ext xmlns:c16="http://schemas.microsoft.com/office/drawing/2014/chart" uri="{C3380CC4-5D6E-409C-BE32-E72D297353CC}">
                  <c16:uniqueId val="{00000002-9281-4285-B7D5-0CCE59DC5857}"/>
                </c:ext>
              </c:extLst>
            </c:dLbl>
            <c:dLbl>
              <c:idx val="16"/>
              <c:delete val="1"/>
              <c:extLst>
                <c:ext xmlns:c15="http://schemas.microsoft.com/office/drawing/2012/chart" uri="{CE6537A1-D6FC-4f65-9D91-7224C49458BB}"/>
                <c:ext xmlns:c16="http://schemas.microsoft.com/office/drawing/2014/chart" uri="{C3380CC4-5D6E-409C-BE32-E72D297353CC}">
                  <c16:uniqueId val="{00000003-9281-4285-B7D5-0CCE59DC5857}"/>
                </c:ext>
              </c:extLst>
            </c:dLbl>
            <c:numFmt formatCode="0.0%" sourceLinked="0"/>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Agency FB" panose="020B0503020202020204" pitchFamily="34" charset="0"/>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Sheet1!$A$2:$A$18</c:f>
              <c:numCache>
                <c:formatCode>General</c:formatCode>
                <c:ptCount val="17"/>
                <c:pt idx="0">
                  <c:v>1</c:v>
                </c:pt>
                <c:pt idx="1">
                  <c:v>2</c:v>
                </c:pt>
                <c:pt idx="3">
                  <c:v>4</c:v>
                </c:pt>
                <c:pt idx="4">
                  <c:v>5</c:v>
                </c:pt>
                <c:pt idx="6">
                  <c:v>7</c:v>
                </c:pt>
                <c:pt idx="7">
                  <c:v>8</c:v>
                </c:pt>
                <c:pt idx="9">
                  <c:v>10</c:v>
                </c:pt>
                <c:pt idx="10">
                  <c:v>11</c:v>
                </c:pt>
                <c:pt idx="12">
                  <c:v>7</c:v>
                </c:pt>
                <c:pt idx="13">
                  <c:v>8</c:v>
                </c:pt>
              </c:numCache>
            </c:numRef>
          </c:cat>
          <c:val>
            <c:numRef>
              <c:f>Sheet1!$C$2:$C$18</c:f>
              <c:numCache>
                <c:formatCode>0.00%</c:formatCode>
                <c:ptCount val="17"/>
                <c:pt idx="0">
                  <c:v>0.68500000000000005</c:v>
                </c:pt>
                <c:pt idx="1">
                  <c:v>0.46100000000000002</c:v>
                </c:pt>
                <c:pt idx="3">
                  <c:v>0.59519999999999995</c:v>
                </c:pt>
                <c:pt idx="4">
                  <c:v>0.16250000000000001</c:v>
                </c:pt>
                <c:pt idx="6">
                  <c:v>0.22500000000000001</c:v>
                </c:pt>
                <c:pt idx="7">
                  <c:v>0.15240000000000001</c:v>
                </c:pt>
                <c:pt idx="9">
                  <c:v>6.2600000000000003E-2</c:v>
                </c:pt>
                <c:pt idx="10">
                  <c:v>5.6399999999999999E-2</c:v>
                </c:pt>
                <c:pt idx="12">
                  <c:v>4.5999999999999999E-3</c:v>
                </c:pt>
                <c:pt idx="13">
                  <c:v>4.4999999999999997E-3</c:v>
                </c:pt>
                <c:pt idx="15" formatCode="0.0%">
                  <c:v>4.0000000000000002E-4</c:v>
                </c:pt>
                <c:pt idx="16" formatCode="0.0%">
                  <c:v>0</c:v>
                </c:pt>
              </c:numCache>
            </c:numRef>
          </c:val>
          <c:extLst>
            <c:ext xmlns:c16="http://schemas.microsoft.com/office/drawing/2014/chart" uri="{C3380CC4-5D6E-409C-BE32-E72D297353CC}">
              <c16:uniqueId val="{00000004-9281-4285-B7D5-0CCE59DC5857}"/>
            </c:ext>
          </c:extLst>
        </c:ser>
        <c:ser>
          <c:idx val="2"/>
          <c:order val="2"/>
          <c:tx>
            <c:strRef>
              <c:f>Sheet1!$D$1</c:f>
              <c:strCache>
                <c:ptCount val="1"/>
                <c:pt idx="0">
                  <c:v>系列 3</c:v>
                </c:pt>
              </c:strCache>
            </c:strRef>
          </c:tx>
          <c:spPr>
            <a:solidFill>
              <a:srgbClr val="002060"/>
            </a:solidFill>
            <a:ln>
              <a:noFill/>
            </a:ln>
            <a:effectLst>
              <a:outerShdw blurRad="50800" dist="38100" dir="2700000" algn="tl" rotWithShape="0">
                <a:prstClr val="black">
                  <a:alpha val="40000"/>
                </a:prstClr>
              </a:outerShdw>
            </a:effectLst>
          </c:spPr>
          <c:invertIfNegative val="0"/>
          <c:dLbls>
            <c:dLbl>
              <c:idx val="0"/>
              <c:layout>
                <c:manualLayout>
                  <c:x val="7.274253792929912E-2"/>
                  <c:y val="-3.8687707595642918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9281-4285-B7D5-0CCE59DC5857}"/>
                </c:ext>
              </c:extLst>
            </c:dLbl>
            <c:dLbl>
              <c:idx val="1"/>
              <c:layout>
                <c:manualLayout>
                  <c:x val="6.7752979814431541E-2"/>
                  <c:y val="-7.7387603175091664E-3"/>
                </c:manualLayout>
              </c:layout>
              <c:numFmt formatCode="0.00%" sourceLinked="0"/>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rgbClr val="002060"/>
                      </a:solidFill>
                      <a:latin typeface="Agency FB" panose="020B0503020202020204" pitchFamily="34" charset="0"/>
                      <a:ea typeface="+mn-ea"/>
                      <a:cs typeface="+mn-cs"/>
                    </a:defRPr>
                  </a:pPr>
                  <a:endParaRPr lang="zh-CN"/>
                </a:p>
              </c:tx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9281-4285-B7D5-0CCE59DC5857}"/>
                </c:ext>
              </c:extLst>
            </c:dLbl>
            <c:dLbl>
              <c:idx val="3"/>
              <c:layout>
                <c:manualLayout>
                  <c:x val="0.13399588802113649"/>
                  <c:y val="3.8702942575400555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9281-4285-B7D5-0CCE59DC5857}"/>
                </c:ext>
              </c:extLst>
            </c:dLbl>
            <c:dLbl>
              <c:idx val="4"/>
              <c:layout>
                <c:manualLayout>
                  <c:x val="8.0548259696191907E-2"/>
                  <c:y val="6.0939919029129587E-7"/>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9281-4285-B7D5-0CCE59DC5857}"/>
                </c:ext>
              </c:extLst>
            </c:dLbl>
            <c:dLbl>
              <c:idx val="6"/>
              <c:layout>
                <c:manualLayout>
                  <c:x val="0.13397875996619218"/>
                  <c:y val="-3.8693801587545832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9281-4285-B7D5-0CCE59DC5857}"/>
                </c:ext>
              </c:extLst>
            </c:dLbl>
            <c:dLbl>
              <c:idx val="7"/>
              <c:layout>
                <c:manualLayout>
                  <c:x val="8.3953157543563223E-2"/>
                  <c:y val="-5.8033084891440101E-3"/>
                </c:manualLayout>
              </c:layout>
              <c:spPr>
                <a:noFill/>
                <a:ln>
                  <a:noFill/>
                </a:ln>
                <a:effectLst/>
              </c:spPr>
              <c:txPr>
                <a:bodyPr rot="0" spcFirstLastPara="1" vertOverflow="ellipsis" vert="horz" wrap="square" lIns="38100" tIns="19050" rIns="38100" bIns="19050" anchor="ctr" anchorCtr="1">
                  <a:noAutofit/>
                </a:bodyPr>
                <a:lstStyle/>
                <a:p>
                  <a:pPr>
                    <a:defRPr sz="1050" b="1" i="0" u="none" strike="noStrike" kern="1200" baseline="0">
                      <a:solidFill>
                        <a:srgbClr val="002060"/>
                      </a:solidFill>
                      <a:latin typeface="Agency FB" panose="020B0503020202020204" pitchFamily="34" charset="0"/>
                      <a:ea typeface="+mn-ea"/>
                      <a:cs typeface="+mn-cs"/>
                    </a:defRPr>
                  </a:pPr>
                  <a:endParaRPr lang="zh-CN"/>
                </a:p>
              </c:txPr>
              <c:dLblPos val="ctr"/>
              <c:showLegendKey val="0"/>
              <c:showVal val="1"/>
              <c:showCatName val="0"/>
              <c:showSerName val="0"/>
              <c:showPercent val="0"/>
              <c:showBubbleSize val="0"/>
              <c:extLst>
                <c:ext xmlns:c15="http://schemas.microsoft.com/office/drawing/2012/chart" uri="{CE6537A1-D6FC-4f65-9D91-7224C49458BB}">
                  <c15:layout>
                    <c:manualLayout>
                      <c:w val="0.12580930059611858"/>
                      <c:h val="6.4120678102855003E-2"/>
                    </c:manualLayout>
                  </c15:layout>
                </c:ext>
                <c:ext xmlns:c16="http://schemas.microsoft.com/office/drawing/2014/chart" uri="{C3380CC4-5D6E-409C-BE32-E72D297353CC}">
                  <c16:uniqueId val="{0000000A-9281-4285-B7D5-0CCE59DC5857}"/>
                </c:ext>
              </c:extLst>
            </c:dLbl>
            <c:dLbl>
              <c:idx val="9"/>
              <c:delete val="1"/>
              <c:extLst>
                <c:ext xmlns:c15="http://schemas.microsoft.com/office/drawing/2012/chart" uri="{CE6537A1-D6FC-4f65-9D91-7224C49458BB}"/>
                <c:ext xmlns:c16="http://schemas.microsoft.com/office/drawing/2014/chart" uri="{C3380CC4-5D6E-409C-BE32-E72D297353CC}">
                  <c16:uniqueId val="{0000000B-9281-4285-B7D5-0CCE59DC5857}"/>
                </c:ext>
              </c:extLst>
            </c:dLbl>
            <c:dLbl>
              <c:idx val="10"/>
              <c:layout>
                <c:manualLayout>
                  <c:x val="7.2888593525096954E-2"/>
                  <c:y val="-3.8687707595642918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9281-4285-B7D5-0CCE59DC5857}"/>
                </c:ext>
              </c:extLst>
            </c:dLbl>
            <c:dLbl>
              <c:idx val="12"/>
              <c:delete val="1"/>
              <c:extLst>
                <c:ext xmlns:c15="http://schemas.microsoft.com/office/drawing/2012/chart" uri="{CE6537A1-D6FC-4f65-9D91-7224C49458BB}"/>
                <c:ext xmlns:c16="http://schemas.microsoft.com/office/drawing/2014/chart" uri="{C3380CC4-5D6E-409C-BE32-E72D297353CC}">
                  <c16:uniqueId val="{0000000D-9281-4285-B7D5-0CCE59DC5857}"/>
                </c:ext>
              </c:extLst>
            </c:dLbl>
            <c:dLbl>
              <c:idx val="13"/>
              <c:delete val="1"/>
              <c:extLst>
                <c:ext xmlns:c15="http://schemas.microsoft.com/office/drawing/2012/chart" uri="{CE6537A1-D6FC-4f65-9D91-7224C49458BB}"/>
                <c:ext xmlns:c16="http://schemas.microsoft.com/office/drawing/2014/chart" uri="{C3380CC4-5D6E-409C-BE32-E72D297353CC}">
                  <c16:uniqueId val="{0000000E-9281-4285-B7D5-0CCE59DC5857}"/>
                </c:ext>
              </c:extLst>
            </c:dLbl>
            <c:dLbl>
              <c:idx val="15"/>
              <c:delete val="1"/>
              <c:extLst>
                <c:ext xmlns:c15="http://schemas.microsoft.com/office/drawing/2012/chart" uri="{CE6537A1-D6FC-4f65-9D91-7224C49458BB}"/>
                <c:ext xmlns:c16="http://schemas.microsoft.com/office/drawing/2014/chart" uri="{C3380CC4-5D6E-409C-BE32-E72D297353CC}">
                  <c16:uniqueId val="{0000000F-9281-4285-B7D5-0CCE59DC5857}"/>
                </c:ext>
              </c:extLst>
            </c:dLbl>
            <c:dLbl>
              <c:idx val="16"/>
              <c:delete val="1"/>
              <c:extLst>
                <c:ext xmlns:c15="http://schemas.microsoft.com/office/drawing/2012/chart" uri="{CE6537A1-D6FC-4f65-9D91-7224C49458BB}"/>
                <c:ext xmlns:c16="http://schemas.microsoft.com/office/drawing/2014/chart" uri="{C3380CC4-5D6E-409C-BE32-E72D297353CC}">
                  <c16:uniqueId val="{00000010-9281-4285-B7D5-0CCE59DC5857}"/>
                </c:ext>
              </c:extLst>
            </c:dLbl>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rgbClr val="002060"/>
                    </a:solidFill>
                    <a:latin typeface="Agency FB" panose="020B0503020202020204" pitchFamily="34" charset="0"/>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Sheet1!$A$2:$A$18</c:f>
              <c:numCache>
                <c:formatCode>General</c:formatCode>
                <c:ptCount val="17"/>
                <c:pt idx="0">
                  <c:v>1</c:v>
                </c:pt>
                <c:pt idx="1">
                  <c:v>2</c:v>
                </c:pt>
                <c:pt idx="3">
                  <c:v>4</c:v>
                </c:pt>
                <c:pt idx="4">
                  <c:v>5</c:v>
                </c:pt>
                <c:pt idx="6">
                  <c:v>7</c:v>
                </c:pt>
                <c:pt idx="7">
                  <c:v>8</c:v>
                </c:pt>
                <c:pt idx="9">
                  <c:v>10</c:v>
                </c:pt>
                <c:pt idx="10">
                  <c:v>11</c:v>
                </c:pt>
                <c:pt idx="12">
                  <c:v>7</c:v>
                </c:pt>
                <c:pt idx="13">
                  <c:v>8</c:v>
                </c:pt>
              </c:numCache>
            </c:numRef>
          </c:cat>
          <c:val>
            <c:numRef>
              <c:f>Sheet1!$D$2:$D$18</c:f>
              <c:numCache>
                <c:formatCode>General</c:formatCode>
                <c:ptCount val="17"/>
              </c:numCache>
            </c:numRef>
          </c:val>
          <c:extLst>
            <c:ext xmlns:c16="http://schemas.microsoft.com/office/drawing/2014/chart" uri="{C3380CC4-5D6E-409C-BE32-E72D297353CC}">
              <c16:uniqueId val="{00000011-9281-4285-B7D5-0CCE59DC5857}"/>
            </c:ext>
          </c:extLst>
        </c:ser>
        <c:dLbls>
          <c:showLegendKey val="0"/>
          <c:showVal val="0"/>
          <c:showCatName val="0"/>
          <c:showSerName val="0"/>
          <c:showPercent val="0"/>
          <c:showBubbleSize val="0"/>
        </c:dLbls>
        <c:gapWidth val="15"/>
        <c:overlap val="100"/>
        <c:axId val="623642848"/>
        <c:axId val="623647008"/>
      </c:barChart>
      <c:catAx>
        <c:axId val="623642848"/>
        <c:scaling>
          <c:orientation val="maxMin"/>
        </c:scaling>
        <c:delete val="1"/>
        <c:axPos val="l"/>
        <c:numFmt formatCode="General" sourceLinked="1"/>
        <c:majorTickMark val="none"/>
        <c:minorTickMark val="none"/>
        <c:tickLblPos val="nextTo"/>
        <c:crossAx val="623647008"/>
        <c:crossesAt val="12"/>
        <c:auto val="1"/>
        <c:lblAlgn val="ctr"/>
        <c:lblOffset val="100"/>
        <c:noMultiLvlLbl val="0"/>
      </c:catAx>
      <c:valAx>
        <c:axId val="623647008"/>
        <c:scaling>
          <c:orientation val="minMax"/>
        </c:scaling>
        <c:delete val="1"/>
        <c:axPos val="t"/>
        <c:numFmt formatCode="0%" sourceLinked="1"/>
        <c:majorTickMark val="none"/>
        <c:minorTickMark val="none"/>
        <c:tickLblPos val="nextTo"/>
        <c:crossAx val="62364284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312486498642241"/>
          <c:y val="0.4052547409022581"/>
          <c:w val="0.6987862885905548"/>
          <c:h val="0.5310636470257859"/>
        </c:manualLayout>
      </c:layout>
      <c:barChart>
        <c:barDir val="bar"/>
        <c:grouping val="percentStacked"/>
        <c:varyColors val="0"/>
        <c:ser>
          <c:idx val="0"/>
          <c:order val="0"/>
          <c:tx>
            <c:strRef>
              <c:f>Sheet1!$B$1</c:f>
              <c:strCache>
                <c:ptCount val="1"/>
                <c:pt idx="0">
                  <c:v>未配置</c:v>
                </c:pt>
              </c:strCache>
            </c:strRef>
          </c:tx>
          <c:spPr>
            <a:solidFill>
              <a:schemeClr val="bg1">
                <a:lumMod val="50000"/>
                <a:alpha val="40000"/>
              </a:schemeClr>
            </a:solidFill>
            <a:ln>
              <a:noFill/>
            </a:ln>
            <a:effectLst/>
          </c:spPr>
          <c:invertIfNegative val="0"/>
          <c:cat>
            <c:strRef>
              <c:f>Sheet1!$A$2:$A$3</c:f>
              <c:strCache>
                <c:ptCount val="2"/>
                <c:pt idx="0">
                  <c:v>类别 1</c:v>
                </c:pt>
                <c:pt idx="1">
                  <c:v>类别 2</c:v>
                </c:pt>
              </c:strCache>
            </c:strRef>
          </c:cat>
          <c:val>
            <c:numRef>
              <c:f>Sheet1!$B$2:$B$3</c:f>
              <c:numCache>
                <c:formatCode>0.00%</c:formatCode>
                <c:ptCount val="2"/>
                <c:pt idx="0">
                  <c:v>0.84399999999999997</c:v>
                </c:pt>
                <c:pt idx="1">
                  <c:v>0.90700000000000003</c:v>
                </c:pt>
              </c:numCache>
            </c:numRef>
          </c:val>
          <c:extLst>
            <c:ext xmlns:c16="http://schemas.microsoft.com/office/drawing/2014/chart" uri="{C3380CC4-5D6E-409C-BE32-E72D297353CC}">
              <c16:uniqueId val="{00000000-E1EA-48AA-BF80-959B3C499DB2}"/>
            </c:ext>
          </c:extLst>
        </c:ser>
        <c:ser>
          <c:idx val="1"/>
          <c:order val="1"/>
          <c:tx>
            <c:strRef>
              <c:f>Sheet1!$C$1</c:f>
              <c:strCache>
                <c:ptCount val="1"/>
                <c:pt idx="0">
                  <c:v>配置ALC</c:v>
                </c:pt>
              </c:strCache>
            </c:strRef>
          </c:tx>
          <c:spPr>
            <a:solidFill>
              <a:srgbClr val="0070C0">
                <a:alpha val="68000"/>
              </a:srgbClr>
            </a:solidFill>
            <a:ln>
              <a:noFill/>
            </a:ln>
            <a:effectLst>
              <a:outerShdw blurRad="50800" dist="38100" dir="2700000" algn="tl" rotWithShape="0">
                <a:prstClr val="black">
                  <a:alpha val="40000"/>
                </a:prst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rgbClr val="002060"/>
                    </a:solidFill>
                    <a:latin typeface="Agency FB" panose="020B0503020202020204" pitchFamily="34" charset="0"/>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类别 1</c:v>
                </c:pt>
                <c:pt idx="1">
                  <c:v>类别 2</c:v>
                </c:pt>
              </c:strCache>
            </c:strRef>
          </c:cat>
          <c:val>
            <c:numRef>
              <c:f>Sheet1!$C$2:$C$3</c:f>
              <c:numCache>
                <c:formatCode>0.0%</c:formatCode>
                <c:ptCount val="2"/>
                <c:pt idx="0">
                  <c:v>0.156</c:v>
                </c:pt>
                <c:pt idx="1">
                  <c:v>9.2999999999999999E-2</c:v>
                </c:pt>
              </c:numCache>
            </c:numRef>
          </c:val>
          <c:extLst>
            <c:ext xmlns:c16="http://schemas.microsoft.com/office/drawing/2014/chart" uri="{C3380CC4-5D6E-409C-BE32-E72D297353CC}">
              <c16:uniqueId val="{00000001-E1EA-48AA-BF80-959B3C499DB2}"/>
            </c:ext>
          </c:extLst>
        </c:ser>
        <c:dLbls>
          <c:showLegendKey val="0"/>
          <c:showVal val="0"/>
          <c:showCatName val="0"/>
          <c:showSerName val="0"/>
          <c:showPercent val="0"/>
          <c:showBubbleSize val="0"/>
        </c:dLbls>
        <c:gapWidth val="17"/>
        <c:overlap val="100"/>
        <c:axId val="623642848"/>
        <c:axId val="623647008"/>
      </c:barChart>
      <c:catAx>
        <c:axId val="623642848"/>
        <c:scaling>
          <c:orientation val="maxMin"/>
        </c:scaling>
        <c:delete val="1"/>
        <c:axPos val="l"/>
        <c:numFmt formatCode="General" sourceLinked="1"/>
        <c:majorTickMark val="out"/>
        <c:minorTickMark val="none"/>
        <c:tickLblPos val="nextTo"/>
        <c:crossAx val="623647008"/>
        <c:crosses val="autoZero"/>
        <c:auto val="1"/>
        <c:lblAlgn val="ctr"/>
        <c:lblOffset val="100"/>
        <c:noMultiLvlLbl val="0"/>
      </c:catAx>
      <c:valAx>
        <c:axId val="623647008"/>
        <c:scaling>
          <c:orientation val="minMax"/>
          <c:min val="0"/>
        </c:scaling>
        <c:delete val="1"/>
        <c:axPos val="t"/>
        <c:numFmt formatCode="0%" sourceLinked="1"/>
        <c:majorTickMark val="out"/>
        <c:minorTickMark val="none"/>
        <c:tickLblPos val="nextTo"/>
        <c:crossAx val="623642848"/>
        <c:crosses val="autoZero"/>
        <c:crossBetween val="between"/>
      </c:valAx>
      <c:spPr>
        <a:noFill/>
        <a:ln>
          <a:noFill/>
        </a:ln>
        <a:effectLst/>
      </c:spPr>
    </c:plotArea>
    <c:legend>
      <c:legendPos val="b"/>
      <c:layout>
        <c:manualLayout>
          <c:xMode val="edge"/>
          <c:yMode val="edge"/>
          <c:x val="0.18056369696474336"/>
          <c:y val="0.16731915231764311"/>
          <c:w val="0.72627732651109711"/>
          <c:h val="0.17853492492194856"/>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312486498642241"/>
          <c:y val="0.16924217708894088"/>
          <c:w val="0.75282789114068593"/>
          <c:h val="0.76707647840326787"/>
        </c:manualLayout>
      </c:layout>
      <c:barChart>
        <c:barDir val="bar"/>
        <c:grouping val="percentStacked"/>
        <c:varyColors val="0"/>
        <c:ser>
          <c:idx val="0"/>
          <c:order val="0"/>
          <c:tx>
            <c:strRef>
              <c:f>Sheet1!$B$1</c:f>
              <c:strCache>
                <c:ptCount val="1"/>
                <c:pt idx="0">
                  <c:v>系列 1</c:v>
                </c:pt>
              </c:strCache>
            </c:strRef>
          </c:tx>
          <c:spPr>
            <a:solidFill>
              <a:schemeClr val="bg1">
                <a:lumMod val="50000"/>
                <a:alpha val="40000"/>
              </a:schemeClr>
            </a:solidFill>
            <a:ln>
              <a:noFill/>
            </a:ln>
            <a:effectLst/>
          </c:spPr>
          <c:invertIfNegative val="0"/>
          <c:cat>
            <c:strRef>
              <c:f>Sheet1!$A$2:$A$18</c:f>
              <c:strCache>
                <c:ptCount val="14"/>
                <c:pt idx="0">
                  <c:v>40万以上</c:v>
                </c:pt>
                <c:pt idx="1">
                  <c:v>2</c:v>
                </c:pt>
                <c:pt idx="3">
                  <c:v>32-40万</c:v>
                </c:pt>
                <c:pt idx="4">
                  <c:v>5</c:v>
                </c:pt>
                <c:pt idx="6">
                  <c:v>24-32万</c:v>
                </c:pt>
                <c:pt idx="7">
                  <c:v>8</c:v>
                </c:pt>
                <c:pt idx="9">
                  <c:v>16-24万</c:v>
                </c:pt>
                <c:pt idx="10">
                  <c:v>11</c:v>
                </c:pt>
                <c:pt idx="12">
                  <c:v>7</c:v>
                </c:pt>
                <c:pt idx="13">
                  <c:v>8</c:v>
                </c:pt>
              </c:strCache>
            </c:strRef>
          </c:cat>
          <c:val>
            <c:numRef>
              <c:f>Sheet1!$B$2:$B$18</c:f>
              <c:numCache>
                <c:formatCode>0.0%</c:formatCode>
                <c:ptCount val="17"/>
                <c:pt idx="0">
                  <c:v>0.23599999999999999</c:v>
                </c:pt>
                <c:pt idx="1">
                  <c:v>0.19899999999999995</c:v>
                </c:pt>
                <c:pt idx="3">
                  <c:v>0.22799999999999998</c:v>
                </c:pt>
                <c:pt idx="4">
                  <c:v>0.19799999999999995</c:v>
                </c:pt>
                <c:pt idx="6">
                  <c:v>0.47699999999999998</c:v>
                </c:pt>
                <c:pt idx="7">
                  <c:v>0.49099999999999999</c:v>
                </c:pt>
                <c:pt idx="9">
                  <c:v>0.80200000000000005</c:v>
                </c:pt>
                <c:pt idx="10">
                  <c:v>0.86899999999999999</c:v>
                </c:pt>
                <c:pt idx="12">
                  <c:v>0.91800000000000004</c:v>
                </c:pt>
                <c:pt idx="13">
                  <c:v>0.94499999999999995</c:v>
                </c:pt>
                <c:pt idx="15">
                  <c:v>0.98199999999999998</c:v>
                </c:pt>
                <c:pt idx="16">
                  <c:v>0.97499999999999998</c:v>
                </c:pt>
              </c:numCache>
            </c:numRef>
          </c:val>
          <c:extLst>
            <c:ext xmlns:c16="http://schemas.microsoft.com/office/drawing/2014/chart" uri="{C3380CC4-5D6E-409C-BE32-E72D297353CC}">
              <c16:uniqueId val="{00000000-565F-475B-A8C7-070ACC2D170D}"/>
            </c:ext>
          </c:extLst>
        </c:ser>
        <c:ser>
          <c:idx val="1"/>
          <c:order val="1"/>
          <c:tx>
            <c:strRef>
              <c:f>Sheet1!$C$1</c:f>
              <c:strCache>
                <c:ptCount val="1"/>
                <c:pt idx="0">
                  <c:v>系列 2</c:v>
                </c:pt>
              </c:strCache>
            </c:strRef>
          </c:tx>
          <c:spPr>
            <a:solidFill>
              <a:srgbClr val="0070C0">
                <a:alpha val="70000"/>
              </a:srgbClr>
            </a:solidFill>
            <a:ln>
              <a:noFill/>
            </a:ln>
            <a:effectLst>
              <a:outerShdw blurRad="50800" dist="38100" dir="2700000" algn="tl" rotWithShape="0">
                <a:prstClr val="black">
                  <a:alpha val="40000"/>
                </a:prstClr>
              </a:outerShdw>
            </a:effectLst>
          </c:spPr>
          <c:invertIfNegative val="0"/>
          <c:dLbls>
            <c:dLbl>
              <c:idx val="15"/>
              <c:delete val="1"/>
              <c:extLst>
                <c:ext xmlns:c15="http://schemas.microsoft.com/office/drawing/2012/chart" uri="{CE6537A1-D6FC-4f65-9D91-7224C49458BB}"/>
                <c:ext xmlns:c16="http://schemas.microsoft.com/office/drawing/2014/chart" uri="{C3380CC4-5D6E-409C-BE32-E72D297353CC}">
                  <c16:uniqueId val="{00000001-565F-475B-A8C7-070ACC2D170D}"/>
                </c:ext>
              </c:extLst>
            </c:dLbl>
            <c:dLbl>
              <c:idx val="16"/>
              <c:delete val="1"/>
              <c:extLst>
                <c:ext xmlns:c15="http://schemas.microsoft.com/office/drawing/2012/chart" uri="{CE6537A1-D6FC-4f65-9D91-7224C49458BB}"/>
                <c:ext xmlns:c16="http://schemas.microsoft.com/office/drawing/2014/chart" uri="{C3380CC4-5D6E-409C-BE32-E72D297353CC}">
                  <c16:uniqueId val="{00000002-565F-475B-A8C7-070ACC2D170D}"/>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Agency FB" panose="020B0503020202020204" pitchFamily="34" charset="0"/>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Sheet1!$A$2:$A$18</c:f>
              <c:strCache>
                <c:ptCount val="14"/>
                <c:pt idx="0">
                  <c:v>40万以上</c:v>
                </c:pt>
                <c:pt idx="1">
                  <c:v>2</c:v>
                </c:pt>
                <c:pt idx="3">
                  <c:v>32-40万</c:v>
                </c:pt>
                <c:pt idx="4">
                  <c:v>5</c:v>
                </c:pt>
                <c:pt idx="6">
                  <c:v>24-32万</c:v>
                </c:pt>
                <c:pt idx="7">
                  <c:v>8</c:v>
                </c:pt>
                <c:pt idx="9">
                  <c:v>16-24万</c:v>
                </c:pt>
                <c:pt idx="10">
                  <c:v>11</c:v>
                </c:pt>
                <c:pt idx="12">
                  <c:v>7</c:v>
                </c:pt>
                <c:pt idx="13">
                  <c:v>8</c:v>
                </c:pt>
              </c:strCache>
            </c:strRef>
          </c:cat>
          <c:val>
            <c:numRef>
              <c:f>Sheet1!$C$2:$C$18</c:f>
              <c:numCache>
                <c:formatCode>0.0%</c:formatCode>
                <c:ptCount val="17"/>
                <c:pt idx="0">
                  <c:v>0.76400000000000001</c:v>
                </c:pt>
                <c:pt idx="1">
                  <c:v>0.80100000000000005</c:v>
                </c:pt>
                <c:pt idx="3">
                  <c:v>0.77200000000000002</c:v>
                </c:pt>
                <c:pt idx="4">
                  <c:v>0.80200000000000005</c:v>
                </c:pt>
                <c:pt idx="6">
                  <c:v>0.52300000000000002</c:v>
                </c:pt>
                <c:pt idx="7">
                  <c:v>0.50900000000000001</c:v>
                </c:pt>
                <c:pt idx="9">
                  <c:v>0.19800000000000001</c:v>
                </c:pt>
                <c:pt idx="10">
                  <c:v>0.13100000000000001</c:v>
                </c:pt>
                <c:pt idx="12">
                  <c:v>8.2000000000000003E-2</c:v>
                </c:pt>
                <c:pt idx="13">
                  <c:v>5.5E-2</c:v>
                </c:pt>
                <c:pt idx="15">
                  <c:v>1.7999999999999999E-2</c:v>
                </c:pt>
                <c:pt idx="16">
                  <c:v>2.5000000000000001E-2</c:v>
                </c:pt>
              </c:numCache>
            </c:numRef>
          </c:val>
          <c:extLst>
            <c:ext xmlns:c16="http://schemas.microsoft.com/office/drawing/2014/chart" uri="{C3380CC4-5D6E-409C-BE32-E72D297353CC}">
              <c16:uniqueId val="{00000003-565F-475B-A8C7-070ACC2D170D}"/>
            </c:ext>
          </c:extLst>
        </c:ser>
        <c:ser>
          <c:idx val="2"/>
          <c:order val="2"/>
          <c:tx>
            <c:strRef>
              <c:f>Sheet1!$D$1</c:f>
              <c:strCache>
                <c:ptCount val="1"/>
                <c:pt idx="0">
                  <c:v>系列 3</c:v>
                </c:pt>
              </c:strCache>
            </c:strRef>
          </c:tx>
          <c:spPr>
            <a:solidFill>
              <a:schemeClr val="accent3"/>
            </a:solidFill>
            <a:ln>
              <a:noFill/>
            </a:ln>
            <a:effectLst/>
          </c:spPr>
          <c:invertIfNegative val="0"/>
          <c:cat>
            <c:strRef>
              <c:f>Sheet1!$A$2:$A$18</c:f>
              <c:strCache>
                <c:ptCount val="14"/>
                <c:pt idx="0">
                  <c:v>40万以上</c:v>
                </c:pt>
                <c:pt idx="1">
                  <c:v>2</c:v>
                </c:pt>
                <c:pt idx="3">
                  <c:v>32-40万</c:v>
                </c:pt>
                <c:pt idx="4">
                  <c:v>5</c:v>
                </c:pt>
                <c:pt idx="6">
                  <c:v>24-32万</c:v>
                </c:pt>
                <c:pt idx="7">
                  <c:v>8</c:v>
                </c:pt>
                <c:pt idx="9">
                  <c:v>16-24万</c:v>
                </c:pt>
                <c:pt idx="10">
                  <c:v>11</c:v>
                </c:pt>
                <c:pt idx="12">
                  <c:v>7</c:v>
                </c:pt>
                <c:pt idx="13">
                  <c:v>8</c:v>
                </c:pt>
              </c:strCache>
            </c:strRef>
          </c:cat>
          <c:val>
            <c:numRef>
              <c:f>Sheet1!$D$2:$D$18</c:f>
              <c:numCache>
                <c:formatCode>General</c:formatCode>
                <c:ptCount val="17"/>
              </c:numCache>
            </c:numRef>
          </c:val>
          <c:extLst>
            <c:ext xmlns:c16="http://schemas.microsoft.com/office/drawing/2014/chart" uri="{C3380CC4-5D6E-409C-BE32-E72D297353CC}">
              <c16:uniqueId val="{00000004-565F-475B-A8C7-070ACC2D170D}"/>
            </c:ext>
          </c:extLst>
        </c:ser>
        <c:dLbls>
          <c:showLegendKey val="0"/>
          <c:showVal val="0"/>
          <c:showCatName val="0"/>
          <c:showSerName val="0"/>
          <c:showPercent val="0"/>
          <c:showBubbleSize val="0"/>
        </c:dLbls>
        <c:gapWidth val="15"/>
        <c:overlap val="100"/>
        <c:axId val="623642848"/>
        <c:axId val="623647008"/>
      </c:barChart>
      <c:catAx>
        <c:axId val="623642848"/>
        <c:scaling>
          <c:orientation val="maxMin"/>
        </c:scaling>
        <c:delete val="1"/>
        <c:axPos val="l"/>
        <c:numFmt formatCode="General" sourceLinked="1"/>
        <c:majorTickMark val="none"/>
        <c:minorTickMark val="none"/>
        <c:tickLblPos val="nextTo"/>
        <c:crossAx val="623647008"/>
        <c:crossesAt val="12"/>
        <c:auto val="1"/>
        <c:lblAlgn val="ctr"/>
        <c:lblOffset val="100"/>
        <c:noMultiLvlLbl val="0"/>
      </c:catAx>
      <c:valAx>
        <c:axId val="623647008"/>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62364284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312486498642241"/>
          <c:y val="0.4052547409022581"/>
          <c:w val="0.75282789114068593"/>
          <c:h val="0.5310636470257859"/>
        </c:manualLayout>
      </c:layout>
      <c:barChart>
        <c:barDir val="bar"/>
        <c:grouping val="percentStacked"/>
        <c:varyColors val="0"/>
        <c:ser>
          <c:idx val="0"/>
          <c:order val="0"/>
          <c:tx>
            <c:strRef>
              <c:f>Sheet1!$B$1</c:f>
              <c:strCache>
                <c:ptCount val="1"/>
                <c:pt idx="0">
                  <c:v>未配置</c:v>
                </c:pt>
              </c:strCache>
            </c:strRef>
          </c:tx>
          <c:spPr>
            <a:solidFill>
              <a:schemeClr val="bg1">
                <a:lumMod val="50000"/>
                <a:alpha val="40000"/>
              </a:schemeClr>
            </a:solidFill>
            <a:ln>
              <a:noFill/>
            </a:ln>
            <a:effectLst/>
          </c:spPr>
          <c:invertIfNegative val="0"/>
          <c:cat>
            <c:strRef>
              <c:f>Sheet1!$A$2:$A$3</c:f>
              <c:strCache>
                <c:ptCount val="2"/>
                <c:pt idx="0">
                  <c:v>类别 1</c:v>
                </c:pt>
                <c:pt idx="1">
                  <c:v>类别 2</c:v>
                </c:pt>
              </c:strCache>
            </c:strRef>
          </c:cat>
          <c:val>
            <c:numRef>
              <c:f>Sheet1!$B$2:$B$3</c:f>
              <c:numCache>
                <c:formatCode>0.0%</c:formatCode>
                <c:ptCount val="2"/>
                <c:pt idx="0">
                  <c:v>0.73699999999999999</c:v>
                </c:pt>
                <c:pt idx="1">
                  <c:v>0.77600000000000002</c:v>
                </c:pt>
              </c:numCache>
            </c:numRef>
          </c:val>
          <c:extLst>
            <c:ext xmlns:c16="http://schemas.microsoft.com/office/drawing/2014/chart" uri="{C3380CC4-5D6E-409C-BE32-E72D297353CC}">
              <c16:uniqueId val="{00000000-BB5D-4763-BDBB-37EB29B6B8B5}"/>
            </c:ext>
          </c:extLst>
        </c:ser>
        <c:ser>
          <c:idx val="1"/>
          <c:order val="1"/>
          <c:tx>
            <c:strRef>
              <c:f>Sheet1!$C$1</c:f>
              <c:strCache>
                <c:ptCount val="1"/>
                <c:pt idx="0">
                  <c:v>配置APA</c:v>
                </c:pt>
              </c:strCache>
            </c:strRef>
          </c:tx>
          <c:spPr>
            <a:solidFill>
              <a:srgbClr val="0070C0">
                <a:alpha val="68000"/>
              </a:srgbClr>
            </a:solidFill>
            <a:ln>
              <a:noFill/>
            </a:ln>
            <a:effectLst>
              <a:outerShdw blurRad="50800" dist="38100" dir="2700000" algn="tl" rotWithShape="0">
                <a:prstClr val="black">
                  <a:alpha val="40000"/>
                </a:prstClr>
              </a:outerShdw>
            </a:effectLst>
          </c:spPr>
          <c:invertIfNegative val="0"/>
          <c:dLbls>
            <c:numFmt formatCode="0.0%" sourceLinked="0"/>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rgbClr val="002060"/>
                    </a:solidFill>
                    <a:latin typeface="Agency FB" panose="020B0503020202020204" pitchFamily="34" charset="0"/>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类别 1</c:v>
                </c:pt>
                <c:pt idx="1">
                  <c:v>类别 2</c:v>
                </c:pt>
              </c:strCache>
            </c:strRef>
          </c:cat>
          <c:val>
            <c:numRef>
              <c:f>Sheet1!$C$2:$C$3</c:f>
              <c:numCache>
                <c:formatCode>0.0%</c:formatCode>
                <c:ptCount val="2"/>
                <c:pt idx="0">
                  <c:v>0.26300000000000001</c:v>
                </c:pt>
                <c:pt idx="1">
                  <c:v>0.224</c:v>
                </c:pt>
              </c:numCache>
            </c:numRef>
          </c:val>
          <c:extLst>
            <c:ext xmlns:c16="http://schemas.microsoft.com/office/drawing/2014/chart" uri="{C3380CC4-5D6E-409C-BE32-E72D297353CC}">
              <c16:uniqueId val="{00000001-BB5D-4763-BDBB-37EB29B6B8B5}"/>
            </c:ext>
          </c:extLst>
        </c:ser>
        <c:dLbls>
          <c:showLegendKey val="0"/>
          <c:showVal val="0"/>
          <c:showCatName val="0"/>
          <c:showSerName val="0"/>
          <c:showPercent val="0"/>
          <c:showBubbleSize val="0"/>
        </c:dLbls>
        <c:gapWidth val="17"/>
        <c:overlap val="100"/>
        <c:axId val="623642848"/>
        <c:axId val="623647008"/>
      </c:barChart>
      <c:catAx>
        <c:axId val="623642848"/>
        <c:scaling>
          <c:orientation val="maxMin"/>
        </c:scaling>
        <c:delete val="1"/>
        <c:axPos val="l"/>
        <c:numFmt formatCode="General" sourceLinked="1"/>
        <c:majorTickMark val="out"/>
        <c:minorTickMark val="none"/>
        <c:tickLblPos val="nextTo"/>
        <c:crossAx val="623647008"/>
        <c:crosses val="autoZero"/>
        <c:auto val="1"/>
        <c:lblAlgn val="ctr"/>
        <c:lblOffset val="100"/>
        <c:noMultiLvlLbl val="0"/>
      </c:catAx>
      <c:valAx>
        <c:axId val="623647008"/>
        <c:scaling>
          <c:orientation val="minMax"/>
          <c:min val="0"/>
        </c:scaling>
        <c:delete val="1"/>
        <c:axPos val="t"/>
        <c:majorGridlines>
          <c:spPr>
            <a:ln w="9525" cap="flat" cmpd="sng" algn="ctr">
              <a:solidFill>
                <a:schemeClr val="tx1">
                  <a:lumMod val="15000"/>
                  <a:lumOff val="85000"/>
                </a:schemeClr>
              </a:solidFill>
              <a:round/>
            </a:ln>
            <a:effectLst/>
          </c:spPr>
        </c:majorGridlines>
        <c:numFmt formatCode="0%" sourceLinked="1"/>
        <c:majorTickMark val="out"/>
        <c:minorTickMark val="none"/>
        <c:tickLblPos val="nextTo"/>
        <c:crossAx val="623642848"/>
        <c:crosses val="autoZero"/>
        <c:crossBetween val="between"/>
      </c:valAx>
      <c:spPr>
        <a:noFill/>
        <a:ln>
          <a:noFill/>
        </a:ln>
        <a:effectLst/>
      </c:spPr>
    </c:plotArea>
    <c:legend>
      <c:legendPos val="b"/>
      <c:layout>
        <c:manualLayout>
          <c:xMode val="edge"/>
          <c:yMode val="edge"/>
          <c:x val="0.18056369696474336"/>
          <c:y val="0.16731915231764311"/>
          <c:w val="0.72627732651109711"/>
          <c:h val="0.17853492492194856"/>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312486498642241"/>
          <c:y val="0.16924217708894088"/>
          <c:w val="0.69887330386053392"/>
          <c:h val="0.76707647840326787"/>
        </c:manualLayout>
      </c:layout>
      <c:barChart>
        <c:barDir val="bar"/>
        <c:grouping val="percentStacked"/>
        <c:varyColors val="0"/>
        <c:ser>
          <c:idx val="0"/>
          <c:order val="0"/>
          <c:tx>
            <c:strRef>
              <c:f>Sheet1!$B$1</c:f>
              <c:strCache>
                <c:ptCount val="1"/>
                <c:pt idx="0">
                  <c:v>系列 1</c:v>
                </c:pt>
              </c:strCache>
            </c:strRef>
          </c:tx>
          <c:spPr>
            <a:solidFill>
              <a:schemeClr val="bg1">
                <a:lumMod val="50000"/>
                <a:alpha val="40000"/>
              </a:schemeClr>
            </a:solidFill>
            <a:ln>
              <a:noFill/>
            </a:ln>
            <a:effectLst/>
          </c:spPr>
          <c:invertIfNegative val="0"/>
          <c:cat>
            <c:numRef>
              <c:f>Sheet1!$A$2:$A$18</c:f>
              <c:numCache>
                <c:formatCode>General</c:formatCode>
                <c:ptCount val="17"/>
                <c:pt idx="0">
                  <c:v>1</c:v>
                </c:pt>
                <c:pt idx="1">
                  <c:v>2</c:v>
                </c:pt>
                <c:pt idx="3">
                  <c:v>4</c:v>
                </c:pt>
                <c:pt idx="4">
                  <c:v>5</c:v>
                </c:pt>
                <c:pt idx="6">
                  <c:v>7</c:v>
                </c:pt>
                <c:pt idx="7">
                  <c:v>8</c:v>
                </c:pt>
                <c:pt idx="9">
                  <c:v>10</c:v>
                </c:pt>
                <c:pt idx="10">
                  <c:v>11</c:v>
                </c:pt>
                <c:pt idx="12">
                  <c:v>7</c:v>
                </c:pt>
                <c:pt idx="13">
                  <c:v>8</c:v>
                </c:pt>
              </c:numCache>
            </c:numRef>
          </c:cat>
          <c:val>
            <c:numRef>
              <c:f>Sheet1!$B$2:$B$18</c:f>
              <c:numCache>
                <c:formatCode>0.00%</c:formatCode>
                <c:ptCount val="17"/>
                <c:pt idx="0">
                  <c:v>4.8000000000000043E-2</c:v>
                </c:pt>
                <c:pt idx="1">
                  <c:v>4.2000000000000037E-2</c:v>
                </c:pt>
                <c:pt idx="3">
                  <c:v>8.8999999999999968E-2</c:v>
                </c:pt>
                <c:pt idx="4">
                  <c:v>2.4000000000000021E-2</c:v>
                </c:pt>
                <c:pt idx="6">
                  <c:v>0.15500000000000003</c:v>
                </c:pt>
                <c:pt idx="7">
                  <c:v>0.22499999999999998</c:v>
                </c:pt>
                <c:pt idx="9">
                  <c:v>0.83799999999999997</c:v>
                </c:pt>
                <c:pt idx="10">
                  <c:v>0.79899999999999993</c:v>
                </c:pt>
                <c:pt idx="12">
                  <c:v>0.875</c:v>
                </c:pt>
                <c:pt idx="13">
                  <c:v>0.88200000000000001</c:v>
                </c:pt>
                <c:pt idx="15">
                  <c:v>0.96499999999999997</c:v>
                </c:pt>
                <c:pt idx="16">
                  <c:v>0.95299999999999996</c:v>
                </c:pt>
              </c:numCache>
            </c:numRef>
          </c:val>
          <c:extLst>
            <c:ext xmlns:c16="http://schemas.microsoft.com/office/drawing/2014/chart" uri="{C3380CC4-5D6E-409C-BE32-E72D297353CC}">
              <c16:uniqueId val="{00000000-9281-4285-B7D5-0CCE59DC5857}"/>
            </c:ext>
          </c:extLst>
        </c:ser>
        <c:ser>
          <c:idx val="1"/>
          <c:order val="1"/>
          <c:tx>
            <c:strRef>
              <c:f>Sheet1!$C$1</c:f>
              <c:strCache>
                <c:ptCount val="1"/>
                <c:pt idx="0">
                  <c:v>系列 2</c:v>
                </c:pt>
              </c:strCache>
            </c:strRef>
          </c:tx>
          <c:spPr>
            <a:solidFill>
              <a:srgbClr val="0070C0">
                <a:alpha val="70000"/>
              </a:srgbClr>
            </a:solidFill>
            <a:ln>
              <a:noFill/>
            </a:ln>
            <a:effectLst>
              <a:outerShdw blurRad="50800" dist="38100" dir="2700000" algn="tl" rotWithShape="0">
                <a:prstClr val="black">
                  <a:alpha val="40000"/>
                </a:prstClr>
              </a:outerShdw>
            </a:effectLst>
          </c:spPr>
          <c:invertIfNegative val="0"/>
          <c:dLbls>
            <c:dLbl>
              <c:idx val="15"/>
              <c:delete val="1"/>
              <c:extLst>
                <c:ext xmlns:c15="http://schemas.microsoft.com/office/drawing/2012/chart" uri="{CE6537A1-D6FC-4f65-9D91-7224C49458BB}"/>
                <c:ext xmlns:c16="http://schemas.microsoft.com/office/drawing/2014/chart" uri="{C3380CC4-5D6E-409C-BE32-E72D297353CC}">
                  <c16:uniqueId val="{00000002-9281-4285-B7D5-0CCE59DC5857}"/>
                </c:ext>
              </c:extLst>
            </c:dLbl>
            <c:dLbl>
              <c:idx val="16"/>
              <c:delete val="1"/>
              <c:extLst>
                <c:ext xmlns:c15="http://schemas.microsoft.com/office/drawing/2012/chart" uri="{CE6537A1-D6FC-4f65-9D91-7224C49458BB}"/>
                <c:ext xmlns:c16="http://schemas.microsoft.com/office/drawing/2014/chart" uri="{C3380CC4-5D6E-409C-BE32-E72D297353CC}">
                  <c16:uniqueId val="{00000003-9281-4285-B7D5-0CCE59DC5857}"/>
                </c:ext>
              </c:extLst>
            </c:dLbl>
            <c:numFmt formatCode="0.0%" sourceLinked="0"/>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Agency FB" panose="020B0503020202020204" pitchFamily="34" charset="0"/>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Sheet1!$A$2:$A$18</c:f>
              <c:numCache>
                <c:formatCode>General</c:formatCode>
                <c:ptCount val="17"/>
                <c:pt idx="0">
                  <c:v>1</c:v>
                </c:pt>
                <c:pt idx="1">
                  <c:v>2</c:v>
                </c:pt>
                <c:pt idx="3">
                  <c:v>4</c:v>
                </c:pt>
                <c:pt idx="4">
                  <c:v>5</c:v>
                </c:pt>
                <c:pt idx="6">
                  <c:v>7</c:v>
                </c:pt>
                <c:pt idx="7">
                  <c:v>8</c:v>
                </c:pt>
                <c:pt idx="9">
                  <c:v>10</c:v>
                </c:pt>
                <c:pt idx="10">
                  <c:v>11</c:v>
                </c:pt>
                <c:pt idx="12">
                  <c:v>7</c:v>
                </c:pt>
                <c:pt idx="13">
                  <c:v>8</c:v>
                </c:pt>
              </c:numCache>
            </c:numRef>
          </c:cat>
          <c:val>
            <c:numRef>
              <c:f>Sheet1!$C$2:$C$18</c:f>
              <c:numCache>
                <c:formatCode>0.00%</c:formatCode>
                <c:ptCount val="17"/>
                <c:pt idx="0">
                  <c:v>0.95199999999999996</c:v>
                </c:pt>
                <c:pt idx="1">
                  <c:v>0.95799999999999996</c:v>
                </c:pt>
                <c:pt idx="3">
                  <c:v>0.91100000000000003</c:v>
                </c:pt>
                <c:pt idx="4">
                  <c:v>0.97599999999999998</c:v>
                </c:pt>
                <c:pt idx="6">
                  <c:v>0.84499999999999997</c:v>
                </c:pt>
                <c:pt idx="7">
                  <c:v>0.77500000000000002</c:v>
                </c:pt>
                <c:pt idx="9">
                  <c:v>0.16200000000000001</c:v>
                </c:pt>
                <c:pt idx="10">
                  <c:v>0.20100000000000001</c:v>
                </c:pt>
                <c:pt idx="12">
                  <c:v>0.125</c:v>
                </c:pt>
                <c:pt idx="13">
                  <c:v>0.11799999999999999</c:v>
                </c:pt>
                <c:pt idx="15">
                  <c:v>3.5000000000000003E-2</c:v>
                </c:pt>
                <c:pt idx="16">
                  <c:v>4.7E-2</c:v>
                </c:pt>
              </c:numCache>
            </c:numRef>
          </c:val>
          <c:extLst>
            <c:ext xmlns:c16="http://schemas.microsoft.com/office/drawing/2014/chart" uri="{C3380CC4-5D6E-409C-BE32-E72D297353CC}">
              <c16:uniqueId val="{00000004-9281-4285-B7D5-0CCE59DC5857}"/>
            </c:ext>
          </c:extLst>
        </c:ser>
        <c:ser>
          <c:idx val="2"/>
          <c:order val="2"/>
          <c:tx>
            <c:strRef>
              <c:f>Sheet1!$D$1</c:f>
              <c:strCache>
                <c:ptCount val="1"/>
                <c:pt idx="0">
                  <c:v>系列 3</c:v>
                </c:pt>
              </c:strCache>
            </c:strRef>
          </c:tx>
          <c:spPr>
            <a:solidFill>
              <a:srgbClr val="002060"/>
            </a:solidFill>
            <a:ln>
              <a:noFill/>
            </a:ln>
            <a:effectLst>
              <a:outerShdw blurRad="50800" dist="38100" dir="2700000" algn="tl" rotWithShape="0">
                <a:prstClr val="black">
                  <a:alpha val="40000"/>
                </a:prstClr>
              </a:outerShdw>
            </a:effectLst>
          </c:spPr>
          <c:invertIfNegative val="0"/>
          <c:dLbls>
            <c:dLbl>
              <c:idx val="0"/>
              <c:layout>
                <c:manualLayout>
                  <c:x val="7.274253792929912E-2"/>
                  <c:y val="-3.8687707595642918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9281-4285-B7D5-0CCE59DC5857}"/>
                </c:ext>
              </c:extLst>
            </c:dLbl>
            <c:dLbl>
              <c:idx val="1"/>
              <c:layout>
                <c:manualLayout>
                  <c:x val="6.7752979814431541E-2"/>
                  <c:y val="-7.7387603175091664E-3"/>
                </c:manualLayout>
              </c:layout>
              <c:numFmt formatCode="0.00%" sourceLinked="0"/>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rgbClr val="002060"/>
                      </a:solidFill>
                      <a:latin typeface="Agency FB" panose="020B0503020202020204" pitchFamily="34" charset="0"/>
                      <a:ea typeface="+mn-ea"/>
                      <a:cs typeface="+mn-cs"/>
                    </a:defRPr>
                  </a:pPr>
                  <a:endParaRPr lang="zh-CN"/>
                </a:p>
              </c:tx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9281-4285-B7D5-0CCE59DC5857}"/>
                </c:ext>
              </c:extLst>
            </c:dLbl>
            <c:dLbl>
              <c:idx val="3"/>
              <c:layout>
                <c:manualLayout>
                  <c:x val="0.13399588802113649"/>
                  <c:y val="3.8702942575400555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9281-4285-B7D5-0CCE59DC5857}"/>
                </c:ext>
              </c:extLst>
            </c:dLbl>
            <c:dLbl>
              <c:idx val="4"/>
              <c:layout>
                <c:manualLayout>
                  <c:x val="8.0548259696191907E-2"/>
                  <c:y val="6.0939919029129587E-7"/>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9281-4285-B7D5-0CCE59DC5857}"/>
                </c:ext>
              </c:extLst>
            </c:dLbl>
            <c:dLbl>
              <c:idx val="6"/>
              <c:layout>
                <c:manualLayout>
                  <c:x val="0.13397875996619218"/>
                  <c:y val="-3.8693801587545832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9281-4285-B7D5-0CCE59DC5857}"/>
                </c:ext>
              </c:extLst>
            </c:dLbl>
            <c:dLbl>
              <c:idx val="7"/>
              <c:layout>
                <c:manualLayout>
                  <c:x val="8.3953157543563223E-2"/>
                  <c:y val="-5.8033084891440101E-3"/>
                </c:manualLayout>
              </c:layout>
              <c:spPr>
                <a:noFill/>
                <a:ln>
                  <a:noFill/>
                </a:ln>
                <a:effectLst/>
              </c:spPr>
              <c:txPr>
                <a:bodyPr rot="0" spcFirstLastPara="1" vertOverflow="ellipsis" vert="horz" wrap="square" lIns="38100" tIns="19050" rIns="38100" bIns="19050" anchor="ctr" anchorCtr="1">
                  <a:noAutofit/>
                </a:bodyPr>
                <a:lstStyle/>
                <a:p>
                  <a:pPr>
                    <a:defRPr sz="1050" b="1" i="0" u="none" strike="noStrike" kern="1200" baseline="0">
                      <a:solidFill>
                        <a:srgbClr val="002060"/>
                      </a:solidFill>
                      <a:latin typeface="Agency FB" panose="020B0503020202020204" pitchFamily="34" charset="0"/>
                      <a:ea typeface="+mn-ea"/>
                      <a:cs typeface="+mn-cs"/>
                    </a:defRPr>
                  </a:pPr>
                  <a:endParaRPr lang="zh-CN"/>
                </a:p>
              </c:txPr>
              <c:dLblPos val="ctr"/>
              <c:showLegendKey val="0"/>
              <c:showVal val="1"/>
              <c:showCatName val="0"/>
              <c:showSerName val="0"/>
              <c:showPercent val="0"/>
              <c:showBubbleSize val="0"/>
              <c:extLst>
                <c:ext xmlns:c15="http://schemas.microsoft.com/office/drawing/2012/chart" uri="{CE6537A1-D6FC-4f65-9D91-7224C49458BB}">
                  <c15:layout>
                    <c:manualLayout>
                      <c:w val="0.12580930059611858"/>
                      <c:h val="6.4120678102855003E-2"/>
                    </c:manualLayout>
                  </c15:layout>
                </c:ext>
                <c:ext xmlns:c16="http://schemas.microsoft.com/office/drawing/2014/chart" uri="{C3380CC4-5D6E-409C-BE32-E72D297353CC}">
                  <c16:uniqueId val="{0000000A-9281-4285-B7D5-0CCE59DC5857}"/>
                </c:ext>
              </c:extLst>
            </c:dLbl>
            <c:dLbl>
              <c:idx val="9"/>
              <c:delete val="1"/>
              <c:extLst>
                <c:ext xmlns:c15="http://schemas.microsoft.com/office/drawing/2012/chart" uri="{CE6537A1-D6FC-4f65-9D91-7224C49458BB}"/>
                <c:ext xmlns:c16="http://schemas.microsoft.com/office/drawing/2014/chart" uri="{C3380CC4-5D6E-409C-BE32-E72D297353CC}">
                  <c16:uniqueId val="{0000000B-9281-4285-B7D5-0CCE59DC5857}"/>
                </c:ext>
              </c:extLst>
            </c:dLbl>
            <c:dLbl>
              <c:idx val="10"/>
              <c:layout>
                <c:manualLayout>
                  <c:x val="7.2888593525096954E-2"/>
                  <c:y val="-3.8687707595642918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9281-4285-B7D5-0CCE59DC5857}"/>
                </c:ext>
              </c:extLst>
            </c:dLbl>
            <c:dLbl>
              <c:idx val="12"/>
              <c:delete val="1"/>
              <c:extLst>
                <c:ext xmlns:c15="http://schemas.microsoft.com/office/drawing/2012/chart" uri="{CE6537A1-D6FC-4f65-9D91-7224C49458BB}"/>
                <c:ext xmlns:c16="http://schemas.microsoft.com/office/drawing/2014/chart" uri="{C3380CC4-5D6E-409C-BE32-E72D297353CC}">
                  <c16:uniqueId val="{0000000D-9281-4285-B7D5-0CCE59DC5857}"/>
                </c:ext>
              </c:extLst>
            </c:dLbl>
            <c:dLbl>
              <c:idx val="13"/>
              <c:delete val="1"/>
              <c:extLst>
                <c:ext xmlns:c15="http://schemas.microsoft.com/office/drawing/2012/chart" uri="{CE6537A1-D6FC-4f65-9D91-7224C49458BB}"/>
                <c:ext xmlns:c16="http://schemas.microsoft.com/office/drawing/2014/chart" uri="{C3380CC4-5D6E-409C-BE32-E72D297353CC}">
                  <c16:uniqueId val="{0000000E-9281-4285-B7D5-0CCE59DC5857}"/>
                </c:ext>
              </c:extLst>
            </c:dLbl>
            <c:dLbl>
              <c:idx val="15"/>
              <c:delete val="1"/>
              <c:extLst>
                <c:ext xmlns:c15="http://schemas.microsoft.com/office/drawing/2012/chart" uri="{CE6537A1-D6FC-4f65-9D91-7224C49458BB}"/>
                <c:ext xmlns:c16="http://schemas.microsoft.com/office/drawing/2014/chart" uri="{C3380CC4-5D6E-409C-BE32-E72D297353CC}">
                  <c16:uniqueId val="{0000000F-9281-4285-B7D5-0CCE59DC5857}"/>
                </c:ext>
              </c:extLst>
            </c:dLbl>
            <c:dLbl>
              <c:idx val="16"/>
              <c:delete val="1"/>
              <c:extLst>
                <c:ext xmlns:c15="http://schemas.microsoft.com/office/drawing/2012/chart" uri="{CE6537A1-D6FC-4f65-9D91-7224C49458BB}"/>
                <c:ext xmlns:c16="http://schemas.microsoft.com/office/drawing/2014/chart" uri="{C3380CC4-5D6E-409C-BE32-E72D297353CC}">
                  <c16:uniqueId val="{00000010-9281-4285-B7D5-0CCE59DC5857}"/>
                </c:ext>
              </c:extLst>
            </c:dLbl>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rgbClr val="002060"/>
                    </a:solidFill>
                    <a:latin typeface="Agency FB" panose="020B0503020202020204" pitchFamily="34" charset="0"/>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Sheet1!$A$2:$A$18</c:f>
              <c:numCache>
                <c:formatCode>General</c:formatCode>
                <c:ptCount val="17"/>
                <c:pt idx="0">
                  <c:v>1</c:v>
                </c:pt>
                <c:pt idx="1">
                  <c:v>2</c:v>
                </c:pt>
                <c:pt idx="3">
                  <c:v>4</c:v>
                </c:pt>
                <c:pt idx="4">
                  <c:v>5</c:v>
                </c:pt>
                <c:pt idx="6">
                  <c:v>7</c:v>
                </c:pt>
                <c:pt idx="7">
                  <c:v>8</c:v>
                </c:pt>
                <c:pt idx="9">
                  <c:v>10</c:v>
                </c:pt>
                <c:pt idx="10">
                  <c:v>11</c:v>
                </c:pt>
                <c:pt idx="12">
                  <c:v>7</c:v>
                </c:pt>
                <c:pt idx="13">
                  <c:v>8</c:v>
                </c:pt>
              </c:numCache>
            </c:numRef>
          </c:cat>
          <c:val>
            <c:numRef>
              <c:f>Sheet1!$D$2:$D$18</c:f>
              <c:numCache>
                <c:formatCode>General</c:formatCode>
                <c:ptCount val="17"/>
              </c:numCache>
            </c:numRef>
          </c:val>
          <c:extLst>
            <c:ext xmlns:c16="http://schemas.microsoft.com/office/drawing/2014/chart" uri="{C3380CC4-5D6E-409C-BE32-E72D297353CC}">
              <c16:uniqueId val="{00000011-9281-4285-B7D5-0CCE59DC5857}"/>
            </c:ext>
          </c:extLst>
        </c:ser>
        <c:dLbls>
          <c:showLegendKey val="0"/>
          <c:showVal val="0"/>
          <c:showCatName val="0"/>
          <c:showSerName val="0"/>
          <c:showPercent val="0"/>
          <c:showBubbleSize val="0"/>
        </c:dLbls>
        <c:gapWidth val="15"/>
        <c:overlap val="100"/>
        <c:axId val="623642848"/>
        <c:axId val="623647008"/>
      </c:barChart>
      <c:catAx>
        <c:axId val="623642848"/>
        <c:scaling>
          <c:orientation val="maxMin"/>
        </c:scaling>
        <c:delete val="1"/>
        <c:axPos val="l"/>
        <c:numFmt formatCode="General" sourceLinked="1"/>
        <c:majorTickMark val="none"/>
        <c:minorTickMark val="none"/>
        <c:tickLblPos val="nextTo"/>
        <c:crossAx val="623647008"/>
        <c:crossesAt val="12"/>
        <c:auto val="1"/>
        <c:lblAlgn val="ctr"/>
        <c:lblOffset val="100"/>
        <c:noMultiLvlLbl val="0"/>
      </c:catAx>
      <c:valAx>
        <c:axId val="623647008"/>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62364284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312486498642241"/>
          <c:y val="0.4052547409022581"/>
          <c:w val="0.6987862885905548"/>
          <c:h val="0.5310636470257859"/>
        </c:manualLayout>
      </c:layout>
      <c:barChart>
        <c:barDir val="bar"/>
        <c:grouping val="percentStacked"/>
        <c:varyColors val="0"/>
        <c:ser>
          <c:idx val="0"/>
          <c:order val="0"/>
          <c:tx>
            <c:strRef>
              <c:f>Sheet1!$B$1</c:f>
              <c:strCache>
                <c:ptCount val="1"/>
                <c:pt idx="0">
                  <c:v>未配置</c:v>
                </c:pt>
              </c:strCache>
            </c:strRef>
          </c:tx>
          <c:spPr>
            <a:solidFill>
              <a:schemeClr val="bg1">
                <a:lumMod val="50000"/>
                <a:alpha val="40000"/>
              </a:schemeClr>
            </a:solidFill>
            <a:ln>
              <a:noFill/>
            </a:ln>
            <a:effectLst/>
          </c:spPr>
          <c:invertIfNegative val="0"/>
          <c:cat>
            <c:strRef>
              <c:f>Sheet1!$A$2:$A$3</c:f>
              <c:strCache>
                <c:ptCount val="2"/>
                <c:pt idx="0">
                  <c:v>类别 1</c:v>
                </c:pt>
                <c:pt idx="1">
                  <c:v>类别 2</c:v>
                </c:pt>
              </c:strCache>
            </c:strRef>
          </c:cat>
          <c:val>
            <c:numRef>
              <c:f>Sheet1!$B$2:$B$3</c:f>
              <c:numCache>
                <c:formatCode>0.00%</c:formatCode>
                <c:ptCount val="2"/>
                <c:pt idx="0">
                  <c:v>0.63200000000000001</c:v>
                </c:pt>
                <c:pt idx="1">
                  <c:v>0.67900000000000005</c:v>
                </c:pt>
              </c:numCache>
            </c:numRef>
          </c:val>
          <c:extLst>
            <c:ext xmlns:c16="http://schemas.microsoft.com/office/drawing/2014/chart" uri="{C3380CC4-5D6E-409C-BE32-E72D297353CC}">
              <c16:uniqueId val="{00000000-E1EA-48AA-BF80-959B3C499DB2}"/>
            </c:ext>
          </c:extLst>
        </c:ser>
        <c:ser>
          <c:idx val="1"/>
          <c:order val="1"/>
          <c:tx>
            <c:strRef>
              <c:f>Sheet1!$C$1</c:f>
              <c:strCache>
                <c:ptCount val="1"/>
                <c:pt idx="0">
                  <c:v>配置APA</c:v>
                </c:pt>
              </c:strCache>
            </c:strRef>
          </c:tx>
          <c:spPr>
            <a:solidFill>
              <a:srgbClr val="0070C0">
                <a:alpha val="68000"/>
              </a:srgbClr>
            </a:solidFill>
            <a:ln>
              <a:noFill/>
            </a:ln>
            <a:effectLst>
              <a:outerShdw blurRad="50800" dist="38100" dir="2700000" algn="tl" rotWithShape="0">
                <a:prstClr val="black">
                  <a:alpha val="40000"/>
                </a:prst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rgbClr val="002060"/>
                    </a:solidFill>
                    <a:latin typeface="Agency FB" panose="020B0503020202020204" pitchFamily="34" charset="0"/>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类别 1</c:v>
                </c:pt>
                <c:pt idx="1">
                  <c:v>类别 2</c:v>
                </c:pt>
              </c:strCache>
            </c:strRef>
          </c:cat>
          <c:val>
            <c:numRef>
              <c:f>Sheet1!$C$2:$C$3</c:f>
              <c:numCache>
                <c:formatCode>0.0%</c:formatCode>
                <c:ptCount val="2"/>
                <c:pt idx="0">
                  <c:v>0.36799999999999999</c:v>
                </c:pt>
                <c:pt idx="1">
                  <c:v>0.32100000000000001</c:v>
                </c:pt>
              </c:numCache>
            </c:numRef>
          </c:val>
          <c:extLst>
            <c:ext xmlns:c16="http://schemas.microsoft.com/office/drawing/2014/chart" uri="{C3380CC4-5D6E-409C-BE32-E72D297353CC}">
              <c16:uniqueId val="{00000001-E1EA-48AA-BF80-959B3C499DB2}"/>
            </c:ext>
          </c:extLst>
        </c:ser>
        <c:dLbls>
          <c:showLegendKey val="0"/>
          <c:showVal val="0"/>
          <c:showCatName val="0"/>
          <c:showSerName val="0"/>
          <c:showPercent val="0"/>
          <c:showBubbleSize val="0"/>
        </c:dLbls>
        <c:gapWidth val="17"/>
        <c:overlap val="100"/>
        <c:axId val="623642848"/>
        <c:axId val="623647008"/>
      </c:barChart>
      <c:catAx>
        <c:axId val="623642848"/>
        <c:scaling>
          <c:orientation val="maxMin"/>
        </c:scaling>
        <c:delete val="1"/>
        <c:axPos val="l"/>
        <c:numFmt formatCode="General" sourceLinked="1"/>
        <c:majorTickMark val="out"/>
        <c:minorTickMark val="none"/>
        <c:tickLblPos val="nextTo"/>
        <c:crossAx val="623647008"/>
        <c:crosses val="autoZero"/>
        <c:auto val="1"/>
        <c:lblAlgn val="ctr"/>
        <c:lblOffset val="100"/>
        <c:noMultiLvlLbl val="0"/>
      </c:catAx>
      <c:valAx>
        <c:axId val="623647008"/>
        <c:scaling>
          <c:orientation val="minMax"/>
          <c:min val="0"/>
        </c:scaling>
        <c:delete val="1"/>
        <c:axPos val="t"/>
        <c:majorGridlines>
          <c:spPr>
            <a:ln w="9525" cap="flat" cmpd="sng" algn="ctr">
              <a:solidFill>
                <a:schemeClr val="tx1">
                  <a:lumMod val="15000"/>
                  <a:lumOff val="85000"/>
                </a:schemeClr>
              </a:solidFill>
              <a:round/>
            </a:ln>
            <a:effectLst/>
          </c:spPr>
        </c:majorGridlines>
        <c:numFmt formatCode="0%" sourceLinked="1"/>
        <c:majorTickMark val="out"/>
        <c:minorTickMark val="none"/>
        <c:tickLblPos val="nextTo"/>
        <c:crossAx val="623642848"/>
        <c:crosses val="autoZero"/>
        <c:crossBetween val="between"/>
      </c:valAx>
      <c:spPr>
        <a:noFill/>
        <a:ln>
          <a:noFill/>
        </a:ln>
        <a:effectLst/>
      </c:spPr>
    </c:plotArea>
    <c:legend>
      <c:legendPos val="b"/>
      <c:layout>
        <c:manualLayout>
          <c:xMode val="edge"/>
          <c:yMode val="edge"/>
          <c:x val="0.18056369696474336"/>
          <c:y val="0.16731915231764311"/>
          <c:w val="0.72627732651109711"/>
          <c:h val="0.17853492492194856"/>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4.2044795935998171E-2"/>
          <c:y val="0.15417281326259782"/>
          <c:w val="0.93269788730882686"/>
          <c:h val="0.52344725994813535"/>
        </c:manualLayout>
      </c:layout>
      <c:barChart>
        <c:barDir val="col"/>
        <c:grouping val="clustered"/>
        <c:varyColors val="0"/>
        <c:ser>
          <c:idx val="1"/>
          <c:order val="0"/>
          <c:tx>
            <c:strRef>
              <c:f>Sheet1!$C$1</c:f>
              <c:strCache>
                <c:ptCount val="1"/>
                <c:pt idx="0">
                  <c:v>累计同比</c:v>
                </c:pt>
              </c:strCache>
            </c:strRef>
          </c:tx>
          <c:spPr>
            <a:solidFill>
              <a:schemeClr val="accent1">
                <a:lumMod val="20000"/>
                <a:lumOff val="80000"/>
              </a:schemeClr>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Arial Narrow" panose="020B0606020202030204" pitchFamily="34" charset="0"/>
                    <a:ea typeface="+mn-ea"/>
                    <a:cs typeface="+mn-cs"/>
                  </a:defRPr>
                </a:pPr>
                <a:endParaRPr lang="zh-CN"/>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Sheet1!$A$12:$A$34</c:f>
              <c:strCache>
                <c:ptCount val="23"/>
                <c:pt idx="0">
                  <c:v>Nov.</c:v>
                </c:pt>
                <c:pt idx="1">
                  <c:v>Dec.</c:v>
                </c:pt>
                <c:pt idx="2">
                  <c:v>Jan.</c:v>
                </c:pt>
                <c:pt idx="3">
                  <c:v>Feb.</c:v>
                </c:pt>
                <c:pt idx="4">
                  <c:v>Mar.</c:v>
                </c:pt>
                <c:pt idx="5">
                  <c:v>Apr.</c:v>
                </c:pt>
                <c:pt idx="6">
                  <c:v>May.</c:v>
                </c:pt>
                <c:pt idx="7">
                  <c:v>Jun.</c:v>
                </c:pt>
                <c:pt idx="8">
                  <c:v>Jul.</c:v>
                </c:pt>
                <c:pt idx="9">
                  <c:v>Aug.</c:v>
                </c:pt>
                <c:pt idx="10">
                  <c:v>Sep.</c:v>
                </c:pt>
                <c:pt idx="11">
                  <c:v>Oct.</c:v>
                </c:pt>
                <c:pt idx="12">
                  <c:v>Nov.</c:v>
                </c:pt>
                <c:pt idx="13">
                  <c:v>Dec.</c:v>
                </c:pt>
                <c:pt idx="14">
                  <c:v>Jan.</c:v>
                </c:pt>
                <c:pt idx="15">
                  <c:v>Feb.</c:v>
                </c:pt>
                <c:pt idx="16">
                  <c:v>Mar.</c:v>
                </c:pt>
                <c:pt idx="17">
                  <c:v>Apr</c:v>
                </c:pt>
                <c:pt idx="18">
                  <c:v>May.</c:v>
                </c:pt>
                <c:pt idx="19">
                  <c:v>Jun.</c:v>
                </c:pt>
                <c:pt idx="20">
                  <c:v>Jul.</c:v>
                </c:pt>
                <c:pt idx="21">
                  <c:v>Aug.</c:v>
                </c:pt>
                <c:pt idx="22">
                  <c:v>Sep.</c:v>
                </c:pt>
              </c:strCache>
            </c:strRef>
          </c:cat>
          <c:val>
            <c:numRef>
              <c:f>Sheet1!$C$12:$C$34</c:f>
              <c:numCache>
                <c:formatCode>0.0%</c:formatCode>
                <c:ptCount val="23"/>
                <c:pt idx="0">
                  <c:v>1.77</c:v>
                </c:pt>
                <c:pt idx="1">
                  <c:v>1.5780000000000001</c:v>
                </c:pt>
                <c:pt idx="2">
                  <c:v>1.3669</c:v>
                </c:pt>
                <c:pt idx="3">
                  <c:v>1.5509999999999999</c:v>
                </c:pt>
                <c:pt idx="4">
                  <c:v>1.3900999999999999</c:v>
                </c:pt>
                <c:pt idx="5">
                  <c:v>1.1240000000000001</c:v>
                </c:pt>
                <c:pt idx="6">
                  <c:v>1.1085</c:v>
                </c:pt>
                <c:pt idx="7">
                  <c:v>1.1489</c:v>
                </c:pt>
                <c:pt idx="8">
                  <c:v>1.1543000000000001</c:v>
                </c:pt>
                <c:pt idx="9">
                  <c:v>1.1348</c:v>
                </c:pt>
                <c:pt idx="10">
                  <c:v>1.1009</c:v>
                </c:pt>
                <c:pt idx="11">
                  <c:v>1.0568</c:v>
                </c:pt>
                <c:pt idx="12">
                  <c:v>1.0088999999999999</c:v>
                </c:pt>
                <c:pt idx="13">
                  <c:v>0.93659999999999999</c:v>
                </c:pt>
                <c:pt idx="14">
                  <c:v>-6.1900000000000004E-2</c:v>
                </c:pt>
                <c:pt idx="15">
                  <c:v>0.20850000000000002</c:v>
                </c:pt>
                <c:pt idx="16">
                  <c:v>0.26300000000000001</c:v>
                </c:pt>
                <c:pt idx="17">
                  <c:v>0.432</c:v>
                </c:pt>
                <c:pt idx="18">
                  <c:v>0.47100000000000003</c:v>
                </c:pt>
                <c:pt idx="19">
                  <c:v>0.44500000000000001</c:v>
                </c:pt>
                <c:pt idx="20">
                  <c:v>0.42099999999999999</c:v>
                </c:pt>
                <c:pt idx="21">
                  <c:v>0.39589999999999997</c:v>
                </c:pt>
                <c:pt idx="22">
                  <c:v>0.37819999999999998</c:v>
                </c:pt>
              </c:numCache>
            </c:numRef>
          </c:val>
          <c:extLst>
            <c:ext xmlns:c16="http://schemas.microsoft.com/office/drawing/2014/chart" uri="{C3380CC4-5D6E-409C-BE32-E72D297353CC}">
              <c16:uniqueId val="{00000000-80EE-4B9C-AB00-6B3F9563E83E}"/>
            </c:ext>
          </c:extLst>
        </c:ser>
        <c:ser>
          <c:idx val="0"/>
          <c:order val="1"/>
          <c:tx>
            <c:strRef>
              <c:f>Sheet1!$B$1</c:f>
              <c:strCache>
                <c:ptCount val="1"/>
                <c:pt idx="0">
                  <c:v>月同比</c:v>
                </c:pt>
              </c:strCache>
            </c:strRef>
          </c:tx>
          <c:spPr>
            <a:solidFill>
              <a:srgbClr val="88ABDA"/>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accent1">
                        <a:lumMod val="75000"/>
                      </a:schemeClr>
                    </a:solidFill>
                    <a:latin typeface="Arial Narrow" panose="020B0606020202030204" pitchFamily="34" charset="0"/>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Sheet1!$A$12:$A$34</c:f>
              <c:strCache>
                <c:ptCount val="23"/>
                <c:pt idx="0">
                  <c:v>Nov.</c:v>
                </c:pt>
                <c:pt idx="1">
                  <c:v>Dec.</c:v>
                </c:pt>
                <c:pt idx="2">
                  <c:v>Jan.</c:v>
                </c:pt>
                <c:pt idx="3">
                  <c:v>Feb.</c:v>
                </c:pt>
                <c:pt idx="4">
                  <c:v>Mar.</c:v>
                </c:pt>
                <c:pt idx="5">
                  <c:v>Apr.</c:v>
                </c:pt>
                <c:pt idx="6">
                  <c:v>May.</c:v>
                </c:pt>
                <c:pt idx="7">
                  <c:v>Jun.</c:v>
                </c:pt>
                <c:pt idx="8">
                  <c:v>Jul.</c:v>
                </c:pt>
                <c:pt idx="9">
                  <c:v>Aug.</c:v>
                </c:pt>
                <c:pt idx="10">
                  <c:v>Sep.</c:v>
                </c:pt>
                <c:pt idx="11">
                  <c:v>Oct.</c:v>
                </c:pt>
                <c:pt idx="12">
                  <c:v>Nov.</c:v>
                </c:pt>
                <c:pt idx="13">
                  <c:v>Dec.</c:v>
                </c:pt>
                <c:pt idx="14">
                  <c:v>Jan.</c:v>
                </c:pt>
                <c:pt idx="15">
                  <c:v>Feb.</c:v>
                </c:pt>
                <c:pt idx="16">
                  <c:v>Mar.</c:v>
                </c:pt>
                <c:pt idx="17">
                  <c:v>Apr</c:v>
                </c:pt>
                <c:pt idx="18">
                  <c:v>May.</c:v>
                </c:pt>
                <c:pt idx="19">
                  <c:v>Jun.</c:v>
                </c:pt>
                <c:pt idx="20">
                  <c:v>Jul.</c:v>
                </c:pt>
                <c:pt idx="21">
                  <c:v>Aug.</c:v>
                </c:pt>
                <c:pt idx="22">
                  <c:v>Sep.</c:v>
                </c:pt>
              </c:strCache>
            </c:strRef>
          </c:cat>
          <c:val>
            <c:numRef>
              <c:f>Sheet1!$B$12:$B$34</c:f>
              <c:numCache>
                <c:formatCode>0.0%</c:formatCode>
                <c:ptCount val="23"/>
                <c:pt idx="0">
                  <c:v>1.25</c:v>
                </c:pt>
                <c:pt idx="1">
                  <c:v>1.1359999999999999</c:v>
                </c:pt>
                <c:pt idx="2">
                  <c:v>1.3669</c:v>
                </c:pt>
                <c:pt idx="3">
                  <c:v>2.0390000000000001</c:v>
                </c:pt>
                <c:pt idx="4">
                  <c:v>1.1486000000000001</c:v>
                </c:pt>
                <c:pt idx="5">
                  <c:v>0.44600000000000001</c:v>
                </c:pt>
                <c:pt idx="6">
                  <c:v>1.0634000000000001</c:v>
                </c:pt>
                <c:pt idx="7">
                  <c:v>1.339</c:v>
                </c:pt>
                <c:pt idx="8">
                  <c:v>1.1947000000000001</c:v>
                </c:pt>
                <c:pt idx="9">
                  <c:v>1.0781999999999998</c:v>
                </c:pt>
                <c:pt idx="10">
                  <c:v>0.97560000000000002</c:v>
                </c:pt>
                <c:pt idx="11">
                  <c:v>0.86709999999999998</c:v>
                </c:pt>
                <c:pt idx="12">
                  <c:v>0.75129999999999997</c:v>
                </c:pt>
                <c:pt idx="13">
                  <c:v>0.53180000000000005</c:v>
                </c:pt>
                <c:pt idx="14">
                  <c:v>-5.33E-2</c:v>
                </c:pt>
                <c:pt idx="15">
                  <c:v>0.57200000000000006</c:v>
                </c:pt>
                <c:pt idx="16">
                  <c:v>0.35009999999999997</c:v>
                </c:pt>
                <c:pt idx="17">
                  <c:v>1.1480999999999999</c:v>
                </c:pt>
                <c:pt idx="18">
                  <c:v>0.60709999999999997</c:v>
                </c:pt>
                <c:pt idx="19">
                  <c:v>0.35599999999999998</c:v>
                </c:pt>
                <c:pt idx="20">
                  <c:v>0.32</c:v>
                </c:pt>
                <c:pt idx="21">
                  <c:v>0.27439999999999998</c:v>
                </c:pt>
                <c:pt idx="22">
                  <c:v>0.28189999999999998</c:v>
                </c:pt>
              </c:numCache>
            </c:numRef>
          </c:val>
          <c:extLst>
            <c:ext xmlns:c16="http://schemas.microsoft.com/office/drawing/2014/chart" uri="{C3380CC4-5D6E-409C-BE32-E72D297353CC}">
              <c16:uniqueId val="{00000004-80EE-4B9C-AB00-6B3F9563E83E}"/>
            </c:ext>
          </c:extLst>
        </c:ser>
        <c:dLbls>
          <c:showLegendKey val="0"/>
          <c:showVal val="0"/>
          <c:showCatName val="0"/>
          <c:showSerName val="0"/>
          <c:showPercent val="0"/>
          <c:showBubbleSize val="0"/>
        </c:dLbls>
        <c:gapWidth val="41"/>
        <c:overlap val="5"/>
        <c:axId val="1147260800"/>
        <c:axId val="1147266624"/>
      </c:barChart>
      <c:catAx>
        <c:axId val="1147260800"/>
        <c:scaling>
          <c:orientation val="minMax"/>
        </c:scaling>
        <c:delete val="0"/>
        <c:axPos val="b"/>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1147266624"/>
        <c:crosses val="autoZero"/>
        <c:auto val="1"/>
        <c:lblAlgn val="ctr"/>
        <c:lblOffset val="100"/>
        <c:noMultiLvlLbl val="0"/>
      </c:catAx>
      <c:valAx>
        <c:axId val="1147266624"/>
        <c:scaling>
          <c:orientation val="minMax"/>
        </c:scaling>
        <c:delete val="0"/>
        <c:axPos val="l"/>
        <c:numFmt formatCode="0.0%" sourceLinked="1"/>
        <c:majorTickMark val="out"/>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zh-CN"/>
          </a:p>
        </c:txPr>
        <c:crossAx val="1147260800"/>
        <c:crosses val="autoZero"/>
        <c:crossBetween val="between"/>
      </c:valAx>
      <c:spPr>
        <a:noFill/>
        <a:ln>
          <a:noFill/>
        </a:ln>
        <a:effectLst/>
      </c:spPr>
    </c:plotArea>
    <c:legend>
      <c:legendPos val="r"/>
      <c:layout>
        <c:manualLayout>
          <c:xMode val="edge"/>
          <c:yMode val="edge"/>
          <c:x val="0.68085385775729079"/>
          <c:y val="6.0750000000000012E-2"/>
          <c:w val="0.27672818881315692"/>
          <c:h val="0.25133950617283951"/>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tx1"/>
          </a:solidFill>
        </a:defRPr>
      </a:pPr>
      <a:endParaRPr lang="zh-CN"/>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2044795935998171E-2"/>
          <c:y val="0.15462620847319825"/>
          <c:w val="0.93269788730882686"/>
          <c:h val="0.62717696233508025"/>
        </c:manualLayout>
      </c:layout>
      <c:barChart>
        <c:barDir val="col"/>
        <c:grouping val="clustered"/>
        <c:varyColors val="0"/>
        <c:ser>
          <c:idx val="1"/>
          <c:order val="0"/>
          <c:tx>
            <c:strRef>
              <c:f>Sheet1!$C$1</c:f>
              <c:strCache>
                <c:ptCount val="1"/>
                <c:pt idx="0">
                  <c:v>月同比</c:v>
                </c:pt>
              </c:strCache>
            </c:strRef>
          </c:tx>
          <c:spPr>
            <a:solidFill>
              <a:schemeClr val="accent2">
                <a:lumMod val="60000"/>
                <a:lumOff val="40000"/>
              </a:schemeClr>
            </a:solidFill>
            <a:ln>
              <a:noFill/>
            </a:ln>
            <a:effectLst/>
          </c:spPr>
          <c:invertIfNegative val="0"/>
          <c:dPt>
            <c:idx val="0"/>
            <c:invertIfNegative val="0"/>
            <c:bubble3D val="0"/>
            <c:spPr>
              <a:solidFill>
                <a:srgbClr val="4F81BD"/>
              </a:solidFill>
              <a:ln>
                <a:noFill/>
              </a:ln>
              <a:effectLst/>
            </c:spPr>
            <c:extLst>
              <c:ext xmlns:c16="http://schemas.microsoft.com/office/drawing/2014/chart" uri="{C3380CC4-5D6E-409C-BE32-E72D297353CC}">
                <c16:uniqueId val="{00000001-71B5-493E-81A0-57D9BB25141A}"/>
              </c:ext>
            </c:extLst>
          </c:dPt>
          <c:dPt>
            <c:idx val="1"/>
            <c:invertIfNegative val="0"/>
            <c:bubble3D val="0"/>
            <c:spPr>
              <a:solidFill>
                <a:srgbClr val="4BACC6"/>
              </a:solidFill>
              <a:ln>
                <a:noFill/>
              </a:ln>
              <a:effectLst/>
            </c:spPr>
            <c:extLst>
              <c:ext xmlns:c16="http://schemas.microsoft.com/office/drawing/2014/chart" uri="{C3380CC4-5D6E-409C-BE32-E72D297353CC}">
                <c16:uniqueId val="{00000003-71B5-493E-81A0-57D9BB25141A}"/>
              </c:ext>
            </c:extLst>
          </c:dPt>
          <c:dPt>
            <c:idx val="2"/>
            <c:invertIfNegative val="0"/>
            <c:bubble3D val="0"/>
            <c:spPr>
              <a:solidFill>
                <a:schemeClr val="accent5">
                  <a:lumMod val="60000"/>
                  <a:lumOff val="40000"/>
                </a:schemeClr>
              </a:solidFill>
              <a:ln>
                <a:noFill/>
              </a:ln>
              <a:effectLst/>
            </c:spPr>
            <c:extLst>
              <c:ext xmlns:c16="http://schemas.microsoft.com/office/drawing/2014/chart" uri="{C3380CC4-5D6E-409C-BE32-E72D297353CC}">
                <c16:uniqueId val="{00000005-71B5-493E-81A0-57D9BB25141A}"/>
              </c:ext>
            </c:extLst>
          </c:dPt>
          <c:dPt>
            <c:idx val="3"/>
            <c:invertIfNegative val="0"/>
            <c:bubble3D val="0"/>
            <c:spPr>
              <a:solidFill>
                <a:srgbClr val="00B0F0"/>
              </a:solidFill>
              <a:ln>
                <a:noFill/>
              </a:ln>
              <a:effectLst/>
            </c:spPr>
            <c:extLst>
              <c:ext xmlns:c16="http://schemas.microsoft.com/office/drawing/2014/chart" uri="{C3380CC4-5D6E-409C-BE32-E72D297353CC}">
                <c16:uniqueId val="{00000007-71B5-493E-81A0-57D9BB25141A}"/>
              </c:ext>
            </c:extLst>
          </c:dPt>
          <c:dPt>
            <c:idx val="4"/>
            <c:invertIfNegative val="0"/>
            <c:bubble3D val="0"/>
            <c:spPr>
              <a:solidFill>
                <a:srgbClr val="C55A11"/>
              </a:solidFill>
              <a:ln>
                <a:noFill/>
              </a:ln>
              <a:effectLst/>
            </c:spPr>
            <c:extLst>
              <c:ext xmlns:c16="http://schemas.microsoft.com/office/drawing/2014/chart" uri="{C3380CC4-5D6E-409C-BE32-E72D297353CC}">
                <c16:uniqueId val="{00000009-71B5-493E-81A0-57D9BB25141A}"/>
              </c:ext>
            </c:extLst>
          </c:dPt>
          <c:dPt>
            <c:idx val="5"/>
            <c:invertIfNegative val="0"/>
            <c:bubble3D val="0"/>
            <c:spPr>
              <a:solidFill>
                <a:srgbClr val="5F7530"/>
              </a:solidFill>
              <a:ln>
                <a:noFill/>
              </a:ln>
              <a:effectLst/>
            </c:spPr>
            <c:extLst>
              <c:ext xmlns:c16="http://schemas.microsoft.com/office/drawing/2014/chart" uri="{C3380CC4-5D6E-409C-BE32-E72D297353CC}">
                <c16:uniqueId val="{0000000B-71B5-493E-81A0-57D9BB25141A}"/>
              </c:ext>
            </c:extLst>
          </c:dPt>
          <c:dPt>
            <c:idx val="6"/>
            <c:invertIfNegative val="0"/>
            <c:bubble3D val="0"/>
            <c:spPr>
              <a:solidFill>
                <a:srgbClr val="276A7C"/>
              </a:solidFill>
              <a:ln>
                <a:noFill/>
              </a:ln>
              <a:effectLst/>
            </c:spPr>
            <c:extLst>
              <c:ext xmlns:c16="http://schemas.microsoft.com/office/drawing/2014/chart" uri="{C3380CC4-5D6E-409C-BE32-E72D297353CC}">
                <c16:uniqueId val="{0000000D-71B5-493E-81A0-57D9BB25141A}"/>
              </c:ext>
            </c:extLst>
          </c:dPt>
          <c:dLbls>
            <c:dLbl>
              <c:idx val="3"/>
              <c:layout>
                <c:manualLayout>
                  <c:x val="3.6095768041204219E-3"/>
                  <c:y val="1.916853824047912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71B5-493E-81A0-57D9BB25141A}"/>
                </c:ext>
              </c:extLst>
            </c:dLbl>
            <c:dLbl>
              <c:idx val="6"/>
              <c:layout>
                <c:manualLayout>
                  <c:x val="0"/>
                  <c:y val="1.278003171613268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71B5-493E-81A0-57D9BB25141A}"/>
                </c:ext>
              </c:extLst>
            </c:dLbl>
            <c:spPr>
              <a:noFill/>
              <a:ln>
                <a:noFill/>
              </a:ln>
              <a:effectLst/>
            </c:spPr>
            <c:txPr>
              <a:bodyPr rot="0" spcFirstLastPara="1" vertOverflow="ellipsis" vert="horz" wrap="square" anchor="ctr" anchorCtr="1"/>
              <a:lstStyle/>
              <a:p>
                <a:pPr>
                  <a:defRPr sz="1050" b="1" i="0" u="none" strike="noStrike" kern="1200" baseline="0">
                    <a:solidFill>
                      <a:schemeClr val="tx1">
                        <a:lumMod val="65000"/>
                        <a:lumOff val="35000"/>
                      </a:schemeClr>
                    </a:solidFill>
                    <a:effectLst/>
                    <a:latin typeface="Arial Narrow" panose="020B0606020202030204" pitchFamily="34" charset="0"/>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CAR</c:v>
                </c:pt>
                <c:pt idx="1">
                  <c:v>SUV</c:v>
                </c:pt>
                <c:pt idx="2">
                  <c:v>MPV</c:v>
                </c:pt>
                <c:pt idx="3">
                  <c:v>Micro
VAN</c:v>
                </c:pt>
                <c:pt idx="4">
                  <c:v>BUS</c:v>
                </c:pt>
                <c:pt idx="5">
                  <c:v>TRUCK</c:v>
                </c:pt>
                <c:pt idx="6">
                  <c:v>Trailer Truck</c:v>
                </c:pt>
              </c:strCache>
            </c:strRef>
          </c:cat>
          <c:val>
            <c:numRef>
              <c:f>Sheet1!$C$2:$C$8</c:f>
              <c:numCache>
                <c:formatCode>0%</c:formatCode>
                <c:ptCount val="7"/>
                <c:pt idx="0">
                  <c:v>0.105</c:v>
                </c:pt>
                <c:pt idx="1">
                  <c:v>0.47899999999999998</c:v>
                </c:pt>
                <c:pt idx="2">
                  <c:v>1.712</c:v>
                </c:pt>
                <c:pt idx="3">
                  <c:v>-0.63200000000000001</c:v>
                </c:pt>
                <c:pt idx="4" formatCode="0.0%">
                  <c:v>-4.2000000000000003E-2</c:v>
                </c:pt>
                <c:pt idx="5" formatCode="0.0%">
                  <c:v>0.81100000000000005</c:v>
                </c:pt>
                <c:pt idx="6" formatCode="0.0%">
                  <c:v>1.153</c:v>
                </c:pt>
              </c:numCache>
            </c:numRef>
          </c:val>
          <c:extLst>
            <c:ext xmlns:c16="http://schemas.microsoft.com/office/drawing/2014/chart" uri="{C3380CC4-5D6E-409C-BE32-E72D297353CC}">
              <c16:uniqueId val="{0000000E-71B5-493E-81A0-57D9BB25141A}"/>
            </c:ext>
          </c:extLst>
        </c:ser>
        <c:dLbls>
          <c:showLegendKey val="0"/>
          <c:showVal val="0"/>
          <c:showCatName val="0"/>
          <c:showSerName val="0"/>
          <c:showPercent val="0"/>
          <c:showBubbleSize val="0"/>
        </c:dLbls>
        <c:gapWidth val="40"/>
        <c:axId val="1147260800"/>
        <c:axId val="1147266624"/>
      </c:barChart>
      <c:catAx>
        <c:axId val="1147260800"/>
        <c:scaling>
          <c:orientation val="minMax"/>
        </c:scaling>
        <c:delete val="0"/>
        <c:axPos val="b"/>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solidFill>
                <a:latin typeface="+mn-lt"/>
                <a:ea typeface="+mn-ea"/>
                <a:cs typeface="+mn-cs"/>
              </a:defRPr>
            </a:pPr>
            <a:endParaRPr lang="zh-CN"/>
          </a:p>
        </c:txPr>
        <c:crossAx val="1147266624"/>
        <c:crosses val="autoZero"/>
        <c:auto val="1"/>
        <c:lblAlgn val="ctr"/>
        <c:lblOffset val="100"/>
        <c:noMultiLvlLbl val="0"/>
      </c:catAx>
      <c:valAx>
        <c:axId val="1147266624"/>
        <c:scaling>
          <c:orientation val="minMax"/>
          <c:min val="-1"/>
        </c:scaling>
        <c:delete val="0"/>
        <c:axPos val="l"/>
        <c:numFmt formatCode="0%" sourceLinked="1"/>
        <c:majorTickMark val="out"/>
        <c:minorTickMark val="none"/>
        <c:tickLblPos val="none"/>
        <c:spPr>
          <a:noFill/>
          <a:ln>
            <a:noFill/>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zh-CN"/>
          </a:p>
        </c:txPr>
        <c:crossAx val="114726080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100">
          <a:solidFill>
            <a:schemeClr val="tx1"/>
          </a:solidFill>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312486498642241"/>
          <c:y val="0.16924217708894088"/>
          <c:w val="0.75282789114068593"/>
          <c:h val="0.76707647840326787"/>
        </c:manualLayout>
      </c:layout>
      <c:barChart>
        <c:barDir val="bar"/>
        <c:grouping val="percentStacked"/>
        <c:varyColors val="0"/>
        <c:ser>
          <c:idx val="0"/>
          <c:order val="0"/>
          <c:tx>
            <c:strRef>
              <c:f>Sheet1!$B$1</c:f>
              <c:strCache>
                <c:ptCount val="1"/>
                <c:pt idx="0">
                  <c:v>系列 1</c:v>
                </c:pt>
              </c:strCache>
            </c:strRef>
          </c:tx>
          <c:spPr>
            <a:solidFill>
              <a:schemeClr val="bg1">
                <a:lumMod val="50000"/>
                <a:alpha val="40000"/>
              </a:schemeClr>
            </a:solidFill>
            <a:ln>
              <a:noFill/>
            </a:ln>
            <a:effectLst/>
          </c:spPr>
          <c:invertIfNegative val="0"/>
          <c:cat>
            <c:numRef>
              <c:f>Sheet1!$A$2:$A$18</c:f>
              <c:numCache>
                <c:formatCode>General</c:formatCode>
                <c:ptCount val="17"/>
                <c:pt idx="0">
                  <c:v>1</c:v>
                </c:pt>
                <c:pt idx="1">
                  <c:v>2</c:v>
                </c:pt>
                <c:pt idx="3">
                  <c:v>4</c:v>
                </c:pt>
                <c:pt idx="4">
                  <c:v>5</c:v>
                </c:pt>
                <c:pt idx="6">
                  <c:v>7</c:v>
                </c:pt>
                <c:pt idx="7">
                  <c:v>8</c:v>
                </c:pt>
                <c:pt idx="9">
                  <c:v>10</c:v>
                </c:pt>
                <c:pt idx="10">
                  <c:v>11</c:v>
                </c:pt>
                <c:pt idx="12">
                  <c:v>7</c:v>
                </c:pt>
                <c:pt idx="13">
                  <c:v>8</c:v>
                </c:pt>
              </c:numCache>
            </c:numRef>
          </c:cat>
          <c:val>
            <c:numRef>
              <c:f>Sheet1!$B$2:$B$18</c:f>
              <c:numCache>
                <c:formatCode>0.00%</c:formatCode>
                <c:ptCount val="17"/>
                <c:pt idx="0">
                  <c:v>0.89200000000000002</c:v>
                </c:pt>
                <c:pt idx="1">
                  <c:v>0.97899999999999998</c:v>
                </c:pt>
                <c:pt idx="3">
                  <c:v>0.71099999999999997</c:v>
                </c:pt>
                <c:pt idx="4">
                  <c:v>0.83050000000000002</c:v>
                </c:pt>
                <c:pt idx="6">
                  <c:v>0.73799999999999999</c:v>
                </c:pt>
                <c:pt idx="7">
                  <c:v>0.90010000000000001</c:v>
                </c:pt>
                <c:pt idx="9">
                  <c:v>0.68900000000000006</c:v>
                </c:pt>
                <c:pt idx="10">
                  <c:v>0.85850000000000004</c:v>
                </c:pt>
                <c:pt idx="12">
                  <c:v>0.745</c:v>
                </c:pt>
                <c:pt idx="13">
                  <c:v>0.89980000000000004</c:v>
                </c:pt>
                <c:pt idx="15" formatCode="0.0%">
                  <c:v>1</c:v>
                </c:pt>
                <c:pt idx="16" formatCode="0.0%">
                  <c:v>1</c:v>
                </c:pt>
              </c:numCache>
            </c:numRef>
          </c:val>
          <c:extLst>
            <c:ext xmlns:c16="http://schemas.microsoft.com/office/drawing/2014/chart" uri="{C3380CC4-5D6E-409C-BE32-E72D297353CC}">
              <c16:uniqueId val="{00000000-B135-4D75-A186-644235EE7C8B}"/>
            </c:ext>
          </c:extLst>
        </c:ser>
        <c:ser>
          <c:idx val="1"/>
          <c:order val="1"/>
          <c:tx>
            <c:strRef>
              <c:f>Sheet1!$C$1</c:f>
              <c:strCache>
                <c:ptCount val="1"/>
                <c:pt idx="0">
                  <c:v>系列 2</c:v>
                </c:pt>
              </c:strCache>
            </c:strRef>
          </c:tx>
          <c:spPr>
            <a:solidFill>
              <a:srgbClr val="0070C0">
                <a:alpha val="70000"/>
              </a:srgbClr>
            </a:solidFill>
            <a:ln>
              <a:noFill/>
            </a:ln>
            <a:effectLst>
              <a:outerShdw blurRad="50800" dist="38100" dir="2700000" algn="tl" rotWithShape="0">
                <a:prstClr val="black">
                  <a:alpha val="40000"/>
                </a:prstClr>
              </a:outerShdw>
            </a:effectLst>
          </c:spPr>
          <c:invertIfNegative val="0"/>
          <c:dLbls>
            <c:dLbl>
              <c:idx val="15"/>
              <c:delete val="1"/>
              <c:extLst>
                <c:ext xmlns:c15="http://schemas.microsoft.com/office/drawing/2012/chart" uri="{CE6537A1-D6FC-4f65-9D91-7224C49458BB}"/>
                <c:ext xmlns:c16="http://schemas.microsoft.com/office/drawing/2014/chart" uri="{C3380CC4-5D6E-409C-BE32-E72D297353CC}">
                  <c16:uniqueId val="{00000004-B135-4D75-A186-644235EE7C8B}"/>
                </c:ext>
              </c:extLst>
            </c:dLbl>
            <c:dLbl>
              <c:idx val="16"/>
              <c:delete val="1"/>
              <c:extLst>
                <c:ext xmlns:c15="http://schemas.microsoft.com/office/drawing/2012/chart" uri="{CE6537A1-D6FC-4f65-9D91-7224C49458BB}"/>
                <c:ext xmlns:c16="http://schemas.microsoft.com/office/drawing/2014/chart" uri="{C3380CC4-5D6E-409C-BE32-E72D297353CC}">
                  <c16:uniqueId val="{00000003-B135-4D75-A186-644235EE7C8B}"/>
                </c:ext>
              </c:extLst>
            </c:dLbl>
            <c:numFmt formatCode="0.0%" sourceLinked="0"/>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Agency FB" panose="020B0503020202020204" pitchFamily="34" charset="0"/>
                    <a:ea typeface="+mn-ea"/>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Sheet1!$A$2:$A$18</c:f>
              <c:numCache>
                <c:formatCode>General</c:formatCode>
                <c:ptCount val="17"/>
                <c:pt idx="0">
                  <c:v>1</c:v>
                </c:pt>
                <c:pt idx="1">
                  <c:v>2</c:v>
                </c:pt>
                <c:pt idx="3">
                  <c:v>4</c:v>
                </c:pt>
                <c:pt idx="4">
                  <c:v>5</c:v>
                </c:pt>
                <c:pt idx="6">
                  <c:v>7</c:v>
                </c:pt>
                <c:pt idx="7">
                  <c:v>8</c:v>
                </c:pt>
                <c:pt idx="9">
                  <c:v>10</c:v>
                </c:pt>
                <c:pt idx="10">
                  <c:v>11</c:v>
                </c:pt>
                <c:pt idx="12">
                  <c:v>7</c:v>
                </c:pt>
                <c:pt idx="13">
                  <c:v>8</c:v>
                </c:pt>
              </c:numCache>
            </c:numRef>
          </c:cat>
          <c:val>
            <c:numRef>
              <c:f>Sheet1!$C$2:$C$18</c:f>
              <c:numCache>
                <c:formatCode>0.00%</c:formatCode>
                <c:ptCount val="17"/>
                <c:pt idx="0">
                  <c:v>0.108</c:v>
                </c:pt>
                <c:pt idx="1">
                  <c:v>2.1000000000000001E-2</c:v>
                </c:pt>
                <c:pt idx="3">
                  <c:v>0.28899999999999998</c:v>
                </c:pt>
                <c:pt idx="4">
                  <c:v>0.16950000000000001</c:v>
                </c:pt>
                <c:pt idx="6">
                  <c:v>0.26200000000000001</c:v>
                </c:pt>
                <c:pt idx="7">
                  <c:v>9.9900000000000003E-2</c:v>
                </c:pt>
                <c:pt idx="9">
                  <c:v>0.311</c:v>
                </c:pt>
                <c:pt idx="10">
                  <c:v>0.14149999999999999</c:v>
                </c:pt>
                <c:pt idx="12">
                  <c:v>0.255</c:v>
                </c:pt>
                <c:pt idx="13">
                  <c:v>0.1002</c:v>
                </c:pt>
                <c:pt idx="15" formatCode="0.0%">
                  <c:v>0</c:v>
                </c:pt>
                <c:pt idx="16" formatCode="0.0%">
                  <c:v>0</c:v>
                </c:pt>
              </c:numCache>
            </c:numRef>
          </c:val>
          <c:extLst>
            <c:ext xmlns:c16="http://schemas.microsoft.com/office/drawing/2014/chart" uri="{C3380CC4-5D6E-409C-BE32-E72D297353CC}">
              <c16:uniqueId val="{00000001-B135-4D75-A186-644235EE7C8B}"/>
            </c:ext>
          </c:extLst>
        </c:ser>
        <c:ser>
          <c:idx val="2"/>
          <c:order val="2"/>
          <c:tx>
            <c:strRef>
              <c:f>Sheet1!$D$1</c:f>
              <c:strCache>
                <c:ptCount val="1"/>
                <c:pt idx="0">
                  <c:v>系列 3</c:v>
                </c:pt>
              </c:strCache>
            </c:strRef>
          </c:tx>
          <c:spPr>
            <a:solidFill>
              <a:schemeClr val="accent3"/>
            </a:solidFill>
            <a:ln>
              <a:noFill/>
            </a:ln>
            <a:effectLst/>
          </c:spPr>
          <c:invertIfNegative val="0"/>
          <c:cat>
            <c:numRef>
              <c:f>Sheet1!$A$2:$A$18</c:f>
              <c:numCache>
                <c:formatCode>General</c:formatCode>
                <c:ptCount val="17"/>
                <c:pt idx="0">
                  <c:v>1</c:v>
                </c:pt>
                <c:pt idx="1">
                  <c:v>2</c:v>
                </c:pt>
                <c:pt idx="3">
                  <c:v>4</c:v>
                </c:pt>
                <c:pt idx="4">
                  <c:v>5</c:v>
                </c:pt>
                <c:pt idx="6">
                  <c:v>7</c:v>
                </c:pt>
                <c:pt idx="7">
                  <c:v>8</c:v>
                </c:pt>
                <c:pt idx="9">
                  <c:v>10</c:v>
                </c:pt>
                <c:pt idx="10">
                  <c:v>11</c:v>
                </c:pt>
                <c:pt idx="12">
                  <c:v>7</c:v>
                </c:pt>
                <c:pt idx="13">
                  <c:v>8</c:v>
                </c:pt>
              </c:numCache>
            </c:numRef>
          </c:cat>
          <c:val>
            <c:numRef>
              <c:f>Sheet1!$D$2:$D$18</c:f>
              <c:numCache>
                <c:formatCode>General</c:formatCode>
                <c:ptCount val="17"/>
              </c:numCache>
            </c:numRef>
          </c:val>
          <c:extLst>
            <c:ext xmlns:c16="http://schemas.microsoft.com/office/drawing/2014/chart" uri="{C3380CC4-5D6E-409C-BE32-E72D297353CC}">
              <c16:uniqueId val="{00000002-B135-4D75-A186-644235EE7C8B}"/>
            </c:ext>
          </c:extLst>
        </c:ser>
        <c:dLbls>
          <c:showLegendKey val="0"/>
          <c:showVal val="0"/>
          <c:showCatName val="0"/>
          <c:showSerName val="0"/>
          <c:showPercent val="0"/>
          <c:showBubbleSize val="0"/>
        </c:dLbls>
        <c:gapWidth val="15"/>
        <c:overlap val="100"/>
        <c:axId val="623642848"/>
        <c:axId val="623647008"/>
      </c:barChart>
      <c:catAx>
        <c:axId val="623642848"/>
        <c:scaling>
          <c:orientation val="maxMin"/>
        </c:scaling>
        <c:delete val="1"/>
        <c:axPos val="l"/>
        <c:numFmt formatCode="General" sourceLinked="1"/>
        <c:majorTickMark val="none"/>
        <c:minorTickMark val="none"/>
        <c:tickLblPos val="nextTo"/>
        <c:crossAx val="623647008"/>
        <c:crossesAt val="12"/>
        <c:auto val="1"/>
        <c:lblAlgn val="ctr"/>
        <c:lblOffset val="100"/>
        <c:noMultiLvlLbl val="0"/>
      </c:catAx>
      <c:valAx>
        <c:axId val="623647008"/>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62364284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312486498642241"/>
          <c:y val="0.4052547409022581"/>
          <c:w val="0.75282789114068593"/>
          <c:h val="0.5310636470257859"/>
        </c:manualLayout>
      </c:layout>
      <c:barChart>
        <c:barDir val="bar"/>
        <c:grouping val="percentStacked"/>
        <c:varyColors val="0"/>
        <c:ser>
          <c:idx val="0"/>
          <c:order val="0"/>
          <c:tx>
            <c:strRef>
              <c:f>Sheet1!$B$1</c:f>
              <c:strCache>
                <c:ptCount val="1"/>
                <c:pt idx="0">
                  <c:v>不足L2级</c:v>
                </c:pt>
              </c:strCache>
            </c:strRef>
          </c:tx>
          <c:spPr>
            <a:solidFill>
              <a:schemeClr val="bg1">
                <a:lumMod val="50000"/>
                <a:alpha val="40000"/>
              </a:schemeClr>
            </a:solidFill>
            <a:ln>
              <a:noFill/>
            </a:ln>
            <a:effectLst/>
          </c:spPr>
          <c:invertIfNegative val="0"/>
          <c:cat>
            <c:strRef>
              <c:f>Sheet1!$A$2:$A$3</c:f>
              <c:strCache>
                <c:ptCount val="2"/>
                <c:pt idx="0">
                  <c:v>类别 1</c:v>
                </c:pt>
                <c:pt idx="1">
                  <c:v>类别 2</c:v>
                </c:pt>
              </c:strCache>
            </c:strRef>
          </c:cat>
          <c:val>
            <c:numRef>
              <c:f>Sheet1!$B$2:$B$3</c:f>
              <c:numCache>
                <c:formatCode>0.00%</c:formatCode>
                <c:ptCount val="2"/>
                <c:pt idx="0">
                  <c:v>0.75900000000000001</c:v>
                </c:pt>
                <c:pt idx="1">
                  <c:v>0.89639999999999997</c:v>
                </c:pt>
              </c:numCache>
            </c:numRef>
          </c:val>
          <c:extLst>
            <c:ext xmlns:c16="http://schemas.microsoft.com/office/drawing/2014/chart" uri="{C3380CC4-5D6E-409C-BE32-E72D297353CC}">
              <c16:uniqueId val="{00000000-F14A-44F6-BE8D-86F88F844994}"/>
            </c:ext>
          </c:extLst>
        </c:ser>
        <c:ser>
          <c:idx val="1"/>
          <c:order val="1"/>
          <c:tx>
            <c:strRef>
              <c:f>Sheet1!$C$1</c:f>
              <c:strCache>
                <c:ptCount val="1"/>
                <c:pt idx="0">
                  <c:v>L2级</c:v>
                </c:pt>
              </c:strCache>
            </c:strRef>
          </c:tx>
          <c:spPr>
            <a:solidFill>
              <a:srgbClr val="0070C0">
                <a:alpha val="68000"/>
              </a:srgbClr>
            </a:solidFill>
            <a:ln>
              <a:noFill/>
            </a:ln>
            <a:effectLst>
              <a:outerShdw blurRad="50800" dist="38100" dir="2700000" algn="tl" rotWithShape="0">
                <a:prstClr val="black">
                  <a:alpha val="40000"/>
                </a:prstClr>
              </a:outerShdw>
            </a:effectLst>
          </c:spPr>
          <c:invertIfNegative val="0"/>
          <c:dLbls>
            <c:numFmt formatCode="0.0%" sourceLinked="0"/>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rgbClr val="002060"/>
                    </a:solidFill>
                    <a:latin typeface="Agency FB" panose="020B0503020202020204" pitchFamily="34" charset="0"/>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类别 1</c:v>
                </c:pt>
                <c:pt idx="1">
                  <c:v>类别 2</c:v>
                </c:pt>
              </c:strCache>
            </c:strRef>
          </c:cat>
          <c:val>
            <c:numRef>
              <c:f>Sheet1!$C$2:$C$3</c:f>
              <c:numCache>
                <c:formatCode>0.00%</c:formatCode>
                <c:ptCount val="2"/>
                <c:pt idx="0">
                  <c:v>0.24099999999999999</c:v>
                </c:pt>
                <c:pt idx="1">
                  <c:v>0.1036</c:v>
                </c:pt>
              </c:numCache>
            </c:numRef>
          </c:val>
          <c:extLst>
            <c:ext xmlns:c16="http://schemas.microsoft.com/office/drawing/2014/chart" uri="{C3380CC4-5D6E-409C-BE32-E72D297353CC}">
              <c16:uniqueId val="{00000001-F14A-44F6-BE8D-86F88F844994}"/>
            </c:ext>
          </c:extLst>
        </c:ser>
        <c:ser>
          <c:idx val="2"/>
          <c:order val="2"/>
          <c:tx>
            <c:strRef>
              <c:f>Sheet1!$D$1</c:f>
              <c:strCache>
                <c:ptCount val="1"/>
                <c:pt idx="0">
                  <c:v>L2+级</c:v>
                </c:pt>
              </c:strCache>
            </c:strRef>
          </c:tx>
          <c:spPr>
            <a:solidFill>
              <a:schemeClr val="accent3"/>
            </a:solidFill>
            <a:ln>
              <a:noFill/>
            </a:ln>
            <a:effectLst/>
          </c:spPr>
          <c:invertIfNegative val="0"/>
          <c:cat>
            <c:strRef>
              <c:f>Sheet1!$A$2:$A$3</c:f>
              <c:strCache>
                <c:ptCount val="2"/>
                <c:pt idx="0">
                  <c:v>类别 1</c:v>
                </c:pt>
                <c:pt idx="1">
                  <c:v>类别 2</c:v>
                </c:pt>
              </c:strCache>
            </c:strRef>
          </c:cat>
          <c:val>
            <c:numRef>
              <c:f>Sheet1!$D$2:$D$3</c:f>
              <c:numCache>
                <c:formatCode>General</c:formatCode>
                <c:ptCount val="2"/>
              </c:numCache>
            </c:numRef>
          </c:val>
          <c:extLst>
            <c:ext xmlns:c16="http://schemas.microsoft.com/office/drawing/2014/chart" uri="{C3380CC4-5D6E-409C-BE32-E72D297353CC}">
              <c16:uniqueId val="{00000000-4478-49E9-BC44-9569DFCC078C}"/>
            </c:ext>
          </c:extLst>
        </c:ser>
        <c:dLbls>
          <c:showLegendKey val="0"/>
          <c:showVal val="0"/>
          <c:showCatName val="0"/>
          <c:showSerName val="0"/>
          <c:showPercent val="0"/>
          <c:showBubbleSize val="0"/>
        </c:dLbls>
        <c:gapWidth val="17"/>
        <c:overlap val="100"/>
        <c:axId val="623642848"/>
        <c:axId val="623647008"/>
      </c:barChart>
      <c:catAx>
        <c:axId val="623642848"/>
        <c:scaling>
          <c:orientation val="maxMin"/>
        </c:scaling>
        <c:delete val="1"/>
        <c:axPos val="l"/>
        <c:numFmt formatCode="General" sourceLinked="1"/>
        <c:majorTickMark val="out"/>
        <c:minorTickMark val="none"/>
        <c:tickLblPos val="nextTo"/>
        <c:crossAx val="623647008"/>
        <c:crosses val="autoZero"/>
        <c:auto val="1"/>
        <c:lblAlgn val="ctr"/>
        <c:lblOffset val="100"/>
        <c:noMultiLvlLbl val="0"/>
      </c:catAx>
      <c:valAx>
        <c:axId val="623647008"/>
        <c:scaling>
          <c:orientation val="minMax"/>
          <c:min val="0"/>
        </c:scaling>
        <c:delete val="0"/>
        <c:axPos val="t"/>
        <c:majorGridlines>
          <c:spPr>
            <a:ln w="9525" cap="flat" cmpd="sng" algn="ctr">
              <a:solidFill>
                <a:schemeClr val="tx1">
                  <a:lumMod val="15000"/>
                  <a:lumOff val="85000"/>
                </a:schemeClr>
              </a:solidFill>
              <a:round/>
            </a:ln>
            <a:effectLst/>
          </c:spPr>
        </c:majorGridlines>
        <c:numFmt formatCode="0%" sourceLinked="1"/>
        <c:majorTickMark val="out"/>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23642848"/>
        <c:crosses val="autoZero"/>
        <c:crossBetween val="between"/>
      </c:valAx>
      <c:spPr>
        <a:noFill/>
        <a:ln>
          <a:noFill/>
        </a:ln>
        <a:effectLst/>
      </c:spPr>
    </c:plotArea>
    <c:legend>
      <c:legendPos val="b"/>
      <c:layout>
        <c:manualLayout>
          <c:xMode val="edge"/>
          <c:yMode val="edge"/>
          <c:x val="0.18056369696474336"/>
          <c:y val="0.16731915231764311"/>
          <c:w val="0.77531613221232176"/>
          <c:h val="0.1764197731028945"/>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312486498642241"/>
          <c:y val="0.16924217708894088"/>
          <c:w val="0.69887330386053392"/>
          <c:h val="0.76707647840326787"/>
        </c:manualLayout>
      </c:layout>
      <c:barChart>
        <c:barDir val="bar"/>
        <c:grouping val="percentStacked"/>
        <c:varyColors val="0"/>
        <c:ser>
          <c:idx val="0"/>
          <c:order val="0"/>
          <c:tx>
            <c:strRef>
              <c:f>Sheet1!$B$1</c:f>
              <c:strCache>
                <c:ptCount val="1"/>
                <c:pt idx="0">
                  <c:v>系列 1</c:v>
                </c:pt>
              </c:strCache>
            </c:strRef>
          </c:tx>
          <c:spPr>
            <a:solidFill>
              <a:schemeClr val="bg1">
                <a:lumMod val="50000"/>
                <a:alpha val="40000"/>
              </a:schemeClr>
            </a:solidFill>
            <a:ln>
              <a:noFill/>
            </a:ln>
            <a:effectLst/>
          </c:spPr>
          <c:invertIfNegative val="0"/>
          <c:cat>
            <c:numRef>
              <c:f>Sheet1!$A$2:$A$18</c:f>
              <c:numCache>
                <c:formatCode>General</c:formatCode>
                <c:ptCount val="17"/>
                <c:pt idx="0">
                  <c:v>1</c:v>
                </c:pt>
                <c:pt idx="1">
                  <c:v>2</c:v>
                </c:pt>
                <c:pt idx="3">
                  <c:v>4</c:v>
                </c:pt>
                <c:pt idx="4">
                  <c:v>5</c:v>
                </c:pt>
                <c:pt idx="6">
                  <c:v>7</c:v>
                </c:pt>
                <c:pt idx="7">
                  <c:v>8</c:v>
                </c:pt>
                <c:pt idx="9">
                  <c:v>10</c:v>
                </c:pt>
                <c:pt idx="10">
                  <c:v>11</c:v>
                </c:pt>
                <c:pt idx="12">
                  <c:v>7</c:v>
                </c:pt>
                <c:pt idx="13">
                  <c:v>8</c:v>
                </c:pt>
              </c:numCache>
            </c:numRef>
          </c:cat>
          <c:val>
            <c:numRef>
              <c:f>Sheet1!$B$2:$B$18</c:f>
              <c:numCache>
                <c:formatCode>0.0%</c:formatCode>
                <c:ptCount val="17"/>
                <c:pt idx="0">
                  <c:v>0.22850000000000001</c:v>
                </c:pt>
                <c:pt idx="1">
                  <c:v>0.54569999999999996</c:v>
                </c:pt>
                <c:pt idx="3">
                  <c:v>0.15049999999999999</c:v>
                </c:pt>
                <c:pt idx="4">
                  <c:v>0.20300000000000001</c:v>
                </c:pt>
                <c:pt idx="6">
                  <c:v>0.12970000000000001</c:v>
                </c:pt>
                <c:pt idx="7">
                  <c:v>0.57440000000000002</c:v>
                </c:pt>
                <c:pt idx="9">
                  <c:v>0.41909999999999997</c:v>
                </c:pt>
                <c:pt idx="10">
                  <c:v>0.71599999999999997</c:v>
                </c:pt>
                <c:pt idx="12">
                  <c:v>0.85540000000000005</c:v>
                </c:pt>
                <c:pt idx="13">
                  <c:v>0.91669999999999996</c:v>
                </c:pt>
                <c:pt idx="15">
                  <c:v>1</c:v>
                </c:pt>
                <c:pt idx="16">
                  <c:v>1</c:v>
                </c:pt>
              </c:numCache>
            </c:numRef>
          </c:val>
          <c:extLst>
            <c:ext xmlns:c16="http://schemas.microsoft.com/office/drawing/2014/chart" uri="{C3380CC4-5D6E-409C-BE32-E72D297353CC}">
              <c16:uniqueId val="{00000000-FACA-4F83-BE2C-978FB484BCD4}"/>
            </c:ext>
          </c:extLst>
        </c:ser>
        <c:ser>
          <c:idx val="1"/>
          <c:order val="1"/>
          <c:tx>
            <c:strRef>
              <c:f>Sheet1!$C$1</c:f>
              <c:strCache>
                <c:ptCount val="1"/>
                <c:pt idx="0">
                  <c:v>系列 2</c:v>
                </c:pt>
              </c:strCache>
            </c:strRef>
          </c:tx>
          <c:spPr>
            <a:solidFill>
              <a:srgbClr val="0070C0">
                <a:alpha val="70000"/>
              </a:srgbClr>
            </a:solidFill>
            <a:ln>
              <a:noFill/>
            </a:ln>
            <a:effectLst>
              <a:outerShdw blurRad="50800" dist="38100" dir="2700000" algn="tl" rotWithShape="0">
                <a:prstClr val="black">
                  <a:alpha val="40000"/>
                </a:prstClr>
              </a:outerShdw>
            </a:effectLst>
          </c:spPr>
          <c:invertIfNegative val="0"/>
          <c:dLbls>
            <c:dLbl>
              <c:idx val="13"/>
              <c:layout>
                <c:manualLayout>
                  <c:x val="-1.1415654979901584E-2"/>
                  <c:y val="3.8702942575401618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FACA-4F83-BE2C-978FB484BCD4}"/>
                </c:ext>
              </c:extLst>
            </c:dLbl>
            <c:dLbl>
              <c:idx val="15"/>
              <c:delete val="1"/>
              <c:extLst>
                <c:ext xmlns:c15="http://schemas.microsoft.com/office/drawing/2012/chart" uri="{CE6537A1-D6FC-4f65-9D91-7224C49458BB}"/>
                <c:ext xmlns:c16="http://schemas.microsoft.com/office/drawing/2014/chart" uri="{C3380CC4-5D6E-409C-BE32-E72D297353CC}">
                  <c16:uniqueId val="{00000001-FACA-4F83-BE2C-978FB484BCD4}"/>
                </c:ext>
              </c:extLst>
            </c:dLbl>
            <c:dLbl>
              <c:idx val="16"/>
              <c:delete val="1"/>
              <c:extLst>
                <c:ext xmlns:c15="http://schemas.microsoft.com/office/drawing/2012/chart" uri="{CE6537A1-D6FC-4f65-9D91-7224C49458BB}"/>
                <c:ext xmlns:c16="http://schemas.microsoft.com/office/drawing/2014/chart" uri="{C3380CC4-5D6E-409C-BE32-E72D297353CC}">
                  <c16:uniqueId val="{00000002-FACA-4F83-BE2C-978FB484BCD4}"/>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Agency FB" panose="020B0503020202020204" pitchFamily="34" charset="0"/>
                    <a:ea typeface="+mn-ea"/>
                    <a:cs typeface="+mn-cs"/>
                  </a:defRPr>
                </a:pPr>
                <a:endParaRPr lang="zh-CN"/>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Sheet1!$A$2:$A$18</c:f>
              <c:numCache>
                <c:formatCode>General</c:formatCode>
                <c:ptCount val="17"/>
                <c:pt idx="0">
                  <c:v>1</c:v>
                </c:pt>
                <c:pt idx="1">
                  <c:v>2</c:v>
                </c:pt>
                <c:pt idx="3">
                  <c:v>4</c:v>
                </c:pt>
                <c:pt idx="4">
                  <c:v>5</c:v>
                </c:pt>
                <c:pt idx="6">
                  <c:v>7</c:v>
                </c:pt>
                <c:pt idx="7">
                  <c:v>8</c:v>
                </c:pt>
                <c:pt idx="9">
                  <c:v>10</c:v>
                </c:pt>
                <c:pt idx="10">
                  <c:v>11</c:v>
                </c:pt>
                <c:pt idx="12">
                  <c:v>7</c:v>
                </c:pt>
                <c:pt idx="13">
                  <c:v>8</c:v>
                </c:pt>
              </c:numCache>
            </c:numRef>
          </c:cat>
          <c:val>
            <c:numRef>
              <c:f>Sheet1!$C$2:$C$18</c:f>
              <c:numCache>
                <c:formatCode>0.0%</c:formatCode>
                <c:ptCount val="17"/>
                <c:pt idx="0">
                  <c:v>0.55410000000000004</c:v>
                </c:pt>
                <c:pt idx="1">
                  <c:v>0.45100000000000001</c:v>
                </c:pt>
                <c:pt idx="3">
                  <c:v>0.63870000000000005</c:v>
                </c:pt>
                <c:pt idx="4">
                  <c:v>0.79379999999999995</c:v>
                </c:pt>
                <c:pt idx="6">
                  <c:v>0.52929999999999999</c:v>
                </c:pt>
                <c:pt idx="7">
                  <c:v>0.41270000000000001</c:v>
                </c:pt>
                <c:pt idx="9">
                  <c:v>0.58089999999999997</c:v>
                </c:pt>
                <c:pt idx="10">
                  <c:v>0.2797</c:v>
                </c:pt>
                <c:pt idx="12">
                  <c:v>0.14460000000000001</c:v>
                </c:pt>
                <c:pt idx="13">
                  <c:v>8.3299999999999999E-2</c:v>
                </c:pt>
                <c:pt idx="15">
                  <c:v>0</c:v>
                </c:pt>
                <c:pt idx="16">
                  <c:v>0</c:v>
                </c:pt>
              </c:numCache>
            </c:numRef>
          </c:val>
          <c:extLst>
            <c:ext xmlns:c16="http://schemas.microsoft.com/office/drawing/2014/chart" uri="{C3380CC4-5D6E-409C-BE32-E72D297353CC}">
              <c16:uniqueId val="{00000003-FACA-4F83-BE2C-978FB484BCD4}"/>
            </c:ext>
          </c:extLst>
        </c:ser>
        <c:ser>
          <c:idx val="2"/>
          <c:order val="2"/>
          <c:tx>
            <c:strRef>
              <c:f>Sheet1!$D$1</c:f>
              <c:strCache>
                <c:ptCount val="1"/>
                <c:pt idx="0">
                  <c:v>系列 3</c:v>
                </c:pt>
              </c:strCache>
            </c:strRef>
          </c:tx>
          <c:spPr>
            <a:solidFill>
              <a:srgbClr val="002060"/>
            </a:solidFill>
            <a:ln>
              <a:noFill/>
            </a:ln>
            <a:effectLst>
              <a:outerShdw blurRad="50800" dist="38100" dir="2700000" algn="tl" rotWithShape="0">
                <a:prstClr val="black">
                  <a:alpha val="40000"/>
                </a:prstClr>
              </a:outerShdw>
            </a:effectLst>
          </c:spPr>
          <c:invertIfNegative val="0"/>
          <c:dLbls>
            <c:dLbl>
              <c:idx val="0"/>
              <c:layout>
                <c:manualLayout>
                  <c:x val="9.6472679506686962E-2"/>
                  <c:y val="-3.8684660599691105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FACA-4F83-BE2C-978FB484BCD4}"/>
                </c:ext>
              </c:extLst>
            </c:dLbl>
            <c:dLbl>
              <c:idx val="1"/>
              <c:layout>
                <c:manualLayout>
                  <c:x val="6.7752979814431541E-2"/>
                  <c:y val="-7.7387603175091664E-3"/>
                </c:manualLayout>
              </c:layout>
              <c:numFmt formatCode="0.00%" sourceLinked="0"/>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rgbClr val="002060"/>
                      </a:solidFill>
                      <a:latin typeface="Agency FB" panose="020B0503020202020204" pitchFamily="34" charset="0"/>
                      <a:ea typeface="+mn-ea"/>
                      <a:cs typeface="+mn-cs"/>
                    </a:defRPr>
                  </a:pPr>
                  <a:endParaRPr lang="zh-CN"/>
                </a:p>
              </c:tx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FACA-4F83-BE2C-978FB484BCD4}"/>
                </c:ext>
              </c:extLst>
            </c:dLbl>
            <c:dLbl>
              <c:idx val="3"/>
              <c:layout>
                <c:manualLayout>
                  <c:x val="0.13399588802113649"/>
                  <c:y val="3.8702942575400555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FACA-4F83-BE2C-978FB484BCD4}"/>
                </c:ext>
              </c:extLst>
            </c:dLbl>
            <c:dLbl>
              <c:idx val="4"/>
              <c:layout>
                <c:manualLayout>
                  <c:x val="8.0548259696191907E-2"/>
                  <c:y val="6.0939919029129587E-7"/>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FACA-4F83-BE2C-978FB484BCD4}"/>
                </c:ext>
              </c:extLst>
            </c:dLbl>
            <c:dLbl>
              <c:idx val="6"/>
              <c:layout>
                <c:manualLayout>
                  <c:x val="0.17748401952473697"/>
                  <c:y val="3.8705989571351657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FACA-4F83-BE2C-978FB484BCD4}"/>
                </c:ext>
              </c:extLst>
            </c:dLbl>
            <c:dLbl>
              <c:idx val="7"/>
              <c:layout>
                <c:manualLayout>
                  <c:x val="8.3953157543563223E-2"/>
                  <c:y val="-5.8033084891440101E-3"/>
                </c:manualLayout>
              </c:layout>
              <c:spPr>
                <a:noFill/>
                <a:ln>
                  <a:noFill/>
                </a:ln>
                <a:effectLst/>
              </c:spPr>
              <c:txPr>
                <a:bodyPr rot="0" spcFirstLastPara="1" vertOverflow="ellipsis" vert="horz" wrap="square" lIns="38100" tIns="19050" rIns="38100" bIns="19050" anchor="ctr" anchorCtr="1">
                  <a:noAutofit/>
                </a:bodyPr>
                <a:lstStyle/>
                <a:p>
                  <a:pPr>
                    <a:defRPr sz="1050" b="1" i="0" u="none" strike="noStrike" kern="1200" baseline="0">
                      <a:solidFill>
                        <a:srgbClr val="002060"/>
                      </a:solidFill>
                      <a:latin typeface="Agency FB" panose="020B0503020202020204" pitchFamily="34" charset="0"/>
                      <a:ea typeface="+mn-ea"/>
                      <a:cs typeface="+mn-cs"/>
                    </a:defRPr>
                  </a:pPr>
                  <a:endParaRPr lang="zh-CN"/>
                </a:p>
              </c:txPr>
              <c:dLblPos val="ctr"/>
              <c:showLegendKey val="0"/>
              <c:showVal val="1"/>
              <c:showCatName val="0"/>
              <c:showSerName val="0"/>
              <c:showPercent val="0"/>
              <c:showBubbleSize val="0"/>
              <c:extLst>
                <c:ext xmlns:c15="http://schemas.microsoft.com/office/drawing/2012/chart" uri="{CE6537A1-D6FC-4f65-9D91-7224C49458BB}">
                  <c15:layout>
                    <c:manualLayout>
                      <c:w val="0.12580930059611858"/>
                      <c:h val="6.4120678102855003E-2"/>
                    </c:manualLayout>
                  </c15:layout>
                </c:ext>
                <c:ext xmlns:c16="http://schemas.microsoft.com/office/drawing/2014/chart" uri="{C3380CC4-5D6E-409C-BE32-E72D297353CC}">
                  <c16:uniqueId val="{00000011-FACA-4F83-BE2C-978FB484BCD4}"/>
                </c:ext>
              </c:extLst>
            </c:dLbl>
            <c:dLbl>
              <c:idx val="9"/>
              <c:delete val="1"/>
              <c:extLst>
                <c:ext xmlns:c15="http://schemas.microsoft.com/office/drawing/2012/chart" uri="{CE6537A1-D6FC-4f65-9D91-7224C49458BB}"/>
                <c:ext xmlns:c16="http://schemas.microsoft.com/office/drawing/2014/chart" uri="{C3380CC4-5D6E-409C-BE32-E72D297353CC}">
                  <c16:uniqueId val="{0000000C-FACA-4F83-BE2C-978FB484BCD4}"/>
                </c:ext>
              </c:extLst>
            </c:dLbl>
            <c:dLbl>
              <c:idx val="10"/>
              <c:layout>
                <c:manualLayout>
                  <c:x val="7.2888593525096954E-2"/>
                  <c:y val="-3.8687707595642918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FACA-4F83-BE2C-978FB484BCD4}"/>
                </c:ext>
              </c:extLst>
            </c:dLbl>
            <c:dLbl>
              <c:idx val="12"/>
              <c:delete val="1"/>
              <c:extLst>
                <c:ext xmlns:c15="http://schemas.microsoft.com/office/drawing/2012/chart" uri="{CE6537A1-D6FC-4f65-9D91-7224C49458BB}"/>
                <c:ext xmlns:c16="http://schemas.microsoft.com/office/drawing/2014/chart" uri="{C3380CC4-5D6E-409C-BE32-E72D297353CC}">
                  <c16:uniqueId val="{0000000E-FACA-4F83-BE2C-978FB484BCD4}"/>
                </c:ext>
              </c:extLst>
            </c:dLbl>
            <c:dLbl>
              <c:idx val="13"/>
              <c:delete val="1"/>
              <c:extLst>
                <c:ext xmlns:c15="http://schemas.microsoft.com/office/drawing/2012/chart" uri="{CE6537A1-D6FC-4f65-9D91-7224C49458BB}"/>
                <c:ext xmlns:c16="http://schemas.microsoft.com/office/drawing/2014/chart" uri="{C3380CC4-5D6E-409C-BE32-E72D297353CC}">
                  <c16:uniqueId val="{00000010-FACA-4F83-BE2C-978FB484BCD4}"/>
                </c:ext>
              </c:extLst>
            </c:dLbl>
            <c:dLbl>
              <c:idx val="15"/>
              <c:delete val="1"/>
              <c:extLst>
                <c:ext xmlns:c15="http://schemas.microsoft.com/office/drawing/2012/chart" uri="{CE6537A1-D6FC-4f65-9D91-7224C49458BB}"/>
                <c:ext xmlns:c16="http://schemas.microsoft.com/office/drawing/2014/chart" uri="{C3380CC4-5D6E-409C-BE32-E72D297353CC}">
                  <c16:uniqueId val="{00000005-FACA-4F83-BE2C-978FB484BCD4}"/>
                </c:ext>
              </c:extLst>
            </c:dLbl>
            <c:dLbl>
              <c:idx val="16"/>
              <c:delete val="1"/>
              <c:extLst>
                <c:ext xmlns:c15="http://schemas.microsoft.com/office/drawing/2012/chart" uri="{CE6537A1-D6FC-4f65-9D91-7224C49458BB}"/>
                <c:ext xmlns:c16="http://schemas.microsoft.com/office/drawing/2014/chart" uri="{C3380CC4-5D6E-409C-BE32-E72D297353CC}">
                  <c16:uniqueId val="{00000006-FACA-4F83-BE2C-978FB484BCD4}"/>
                </c:ext>
              </c:extLst>
            </c:dLbl>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rgbClr val="002060"/>
                    </a:solidFill>
                    <a:latin typeface="Agency FB" panose="020B0503020202020204" pitchFamily="34" charset="0"/>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Sheet1!$A$2:$A$18</c:f>
              <c:numCache>
                <c:formatCode>General</c:formatCode>
                <c:ptCount val="17"/>
                <c:pt idx="0">
                  <c:v>1</c:v>
                </c:pt>
                <c:pt idx="1">
                  <c:v>2</c:v>
                </c:pt>
                <c:pt idx="3">
                  <c:v>4</c:v>
                </c:pt>
                <c:pt idx="4">
                  <c:v>5</c:v>
                </c:pt>
                <c:pt idx="6">
                  <c:v>7</c:v>
                </c:pt>
                <c:pt idx="7">
                  <c:v>8</c:v>
                </c:pt>
                <c:pt idx="9">
                  <c:v>10</c:v>
                </c:pt>
                <c:pt idx="10">
                  <c:v>11</c:v>
                </c:pt>
                <c:pt idx="12">
                  <c:v>7</c:v>
                </c:pt>
                <c:pt idx="13">
                  <c:v>8</c:v>
                </c:pt>
              </c:numCache>
            </c:numRef>
          </c:cat>
          <c:val>
            <c:numRef>
              <c:f>Sheet1!$D$2:$D$18</c:f>
              <c:numCache>
                <c:formatCode>0.0%</c:formatCode>
                <c:ptCount val="17"/>
                <c:pt idx="0">
                  <c:v>0.21740000000000001</c:v>
                </c:pt>
                <c:pt idx="1">
                  <c:v>3.3E-3</c:v>
                </c:pt>
                <c:pt idx="3">
                  <c:v>0.21079999999999999</c:v>
                </c:pt>
                <c:pt idx="4">
                  <c:v>3.3E-3</c:v>
                </c:pt>
                <c:pt idx="6">
                  <c:v>0.34100000000000003</c:v>
                </c:pt>
                <c:pt idx="7">
                  <c:v>1.29E-2</c:v>
                </c:pt>
                <c:pt idx="9">
                  <c:v>0</c:v>
                </c:pt>
                <c:pt idx="10">
                  <c:v>4.3E-3</c:v>
                </c:pt>
                <c:pt idx="12">
                  <c:v>0</c:v>
                </c:pt>
                <c:pt idx="13">
                  <c:v>0</c:v>
                </c:pt>
                <c:pt idx="15">
                  <c:v>0</c:v>
                </c:pt>
                <c:pt idx="16">
                  <c:v>0</c:v>
                </c:pt>
              </c:numCache>
            </c:numRef>
          </c:val>
          <c:extLst>
            <c:ext xmlns:c16="http://schemas.microsoft.com/office/drawing/2014/chart" uri="{C3380CC4-5D6E-409C-BE32-E72D297353CC}">
              <c16:uniqueId val="{00000004-FACA-4F83-BE2C-978FB484BCD4}"/>
            </c:ext>
          </c:extLst>
        </c:ser>
        <c:dLbls>
          <c:showLegendKey val="0"/>
          <c:showVal val="0"/>
          <c:showCatName val="0"/>
          <c:showSerName val="0"/>
          <c:showPercent val="0"/>
          <c:showBubbleSize val="0"/>
        </c:dLbls>
        <c:gapWidth val="15"/>
        <c:overlap val="100"/>
        <c:axId val="623642848"/>
        <c:axId val="623647008"/>
      </c:barChart>
      <c:catAx>
        <c:axId val="623642848"/>
        <c:scaling>
          <c:orientation val="maxMin"/>
        </c:scaling>
        <c:delete val="1"/>
        <c:axPos val="l"/>
        <c:numFmt formatCode="General" sourceLinked="1"/>
        <c:majorTickMark val="none"/>
        <c:minorTickMark val="none"/>
        <c:tickLblPos val="nextTo"/>
        <c:crossAx val="623647008"/>
        <c:crossesAt val="12"/>
        <c:auto val="1"/>
        <c:lblAlgn val="ctr"/>
        <c:lblOffset val="100"/>
        <c:noMultiLvlLbl val="0"/>
      </c:catAx>
      <c:valAx>
        <c:axId val="623647008"/>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62364284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312486498642241"/>
          <c:y val="0.4052547409022581"/>
          <c:w val="0.6987862885905548"/>
          <c:h val="0.5310636470257859"/>
        </c:manualLayout>
      </c:layout>
      <c:barChart>
        <c:barDir val="bar"/>
        <c:grouping val="percentStacked"/>
        <c:varyColors val="0"/>
        <c:ser>
          <c:idx val="0"/>
          <c:order val="0"/>
          <c:tx>
            <c:strRef>
              <c:f>Sheet1!$B$1</c:f>
              <c:strCache>
                <c:ptCount val="1"/>
                <c:pt idx="0">
                  <c:v>不足L2级</c:v>
                </c:pt>
              </c:strCache>
            </c:strRef>
          </c:tx>
          <c:spPr>
            <a:solidFill>
              <a:schemeClr val="bg1">
                <a:lumMod val="50000"/>
                <a:alpha val="40000"/>
              </a:schemeClr>
            </a:solidFill>
            <a:ln>
              <a:noFill/>
            </a:ln>
            <a:effectLst/>
          </c:spPr>
          <c:invertIfNegative val="0"/>
          <c:cat>
            <c:strRef>
              <c:f>Sheet1!$A$2:$A$3</c:f>
              <c:strCache>
                <c:ptCount val="2"/>
                <c:pt idx="0">
                  <c:v>类别 1</c:v>
                </c:pt>
                <c:pt idx="1">
                  <c:v>类别 2</c:v>
                </c:pt>
              </c:strCache>
            </c:strRef>
          </c:cat>
          <c:val>
            <c:numRef>
              <c:f>Sheet1!$B$2:$B$3</c:f>
              <c:numCache>
                <c:formatCode>0.00%</c:formatCode>
                <c:ptCount val="2"/>
                <c:pt idx="0">
                  <c:v>0.52080000000000004</c:v>
                </c:pt>
                <c:pt idx="1">
                  <c:v>0.76449999999999996</c:v>
                </c:pt>
              </c:numCache>
            </c:numRef>
          </c:val>
          <c:extLst>
            <c:ext xmlns:c16="http://schemas.microsoft.com/office/drawing/2014/chart" uri="{C3380CC4-5D6E-409C-BE32-E72D297353CC}">
              <c16:uniqueId val="{00000000-AC65-4BC6-BD6A-5EB041F3379C}"/>
            </c:ext>
          </c:extLst>
        </c:ser>
        <c:ser>
          <c:idx val="1"/>
          <c:order val="1"/>
          <c:tx>
            <c:strRef>
              <c:f>Sheet1!$C$1</c:f>
              <c:strCache>
                <c:ptCount val="1"/>
                <c:pt idx="0">
                  <c:v>L2级</c:v>
                </c:pt>
              </c:strCache>
            </c:strRef>
          </c:tx>
          <c:spPr>
            <a:solidFill>
              <a:srgbClr val="0070C0">
                <a:alpha val="68000"/>
              </a:srgbClr>
            </a:solidFill>
            <a:ln>
              <a:noFill/>
            </a:ln>
            <a:effectLst>
              <a:outerShdw blurRad="50800" dist="38100" dir="2700000" algn="tl" rotWithShape="0">
                <a:prstClr val="black">
                  <a:alpha val="40000"/>
                </a:prstClr>
              </a:outerShdw>
            </a:effectLst>
          </c:spPr>
          <c:invertIfNegative val="0"/>
          <c:dLbls>
            <c:numFmt formatCode="0.0%" sourceLinked="0"/>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rgbClr val="002060"/>
                    </a:solidFill>
                    <a:latin typeface="Agency FB" panose="020B0503020202020204" pitchFamily="34" charset="0"/>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类别 1</c:v>
                </c:pt>
                <c:pt idx="1">
                  <c:v>类别 2</c:v>
                </c:pt>
              </c:strCache>
            </c:strRef>
          </c:cat>
          <c:val>
            <c:numRef>
              <c:f>Sheet1!$C$2:$C$3</c:f>
              <c:numCache>
                <c:formatCode>0.00%</c:formatCode>
                <c:ptCount val="2"/>
                <c:pt idx="0">
                  <c:v>0.3841</c:v>
                </c:pt>
                <c:pt idx="1">
                  <c:v>0.2329</c:v>
                </c:pt>
              </c:numCache>
            </c:numRef>
          </c:val>
          <c:extLst>
            <c:ext xmlns:c16="http://schemas.microsoft.com/office/drawing/2014/chart" uri="{C3380CC4-5D6E-409C-BE32-E72D297353CC}">
              <c16:uniqueId val="{00000001-AC65-4BC6-BD6A-5EB041F3379C}"/>
            </c:ext>
          </c:extLst>
        </c:ser>
        <c:ser>
          <c:idx val="2"/>
          <c:order val="2"/>
          <c:tx>
            <c:strRef>
              <c:f>Sheet1!$D$1</c:f>
              <c:strCache>
                <c:ptCount val="1"/>
                <c:pt idx="0">
                  <c:v>L2+级</c:v>
                </c:pt>
              </c:strCache>
            </c:strRef>
          </c:tx>
          <c:spPr>
            <a:solidFill>
              <a:srgbClr val="002060"/>
            </a:solidFill>
            <a:ln>
              <a:noFill/>
            </a:ln>
            <a:effectLst/>
          </c:spPr>
          <c:invertIfNegative val="0"/>
          <c:dLbls>
            <c:dLbl>
              <c:idx val="0"/>
              <c:layout>
                <c:manualLayout>
                  <c:x val="8.4722759852885535E-2"/>
                  <c:y val="-8.1367919238318868E-3"/>
                </c:manualLayout>
              </c:layout>
              <c:numFmt formatCode="0.0%" sourceLinked="0"/>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rgbClr val="002060"/>
                      </a:solidFill>
                      <a:latin typeface="Agency FB" panose="020B0503020202020204" pitchFamily="34" charset="0"/>
                      <a:ea typeface="+mn-ea"/>
                      <a:cs typeface="+mn-cs"/>
                    </a:defRPr>
                  </a:pPr>
                  <a:endParaRPr lang="zh-CN"/>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AC65-4BC6-BD6A-5EB041F3379C}"/>
                </c:ext>
              </c:extLst>
            </c:dLbl>
            <c:dLbl>
              <c:idx val="1"/>
              <c:layout>
                <c:manualLayout>
                  <c:x val="7.0622054880021115E-2"/>
                  <c:y val="1.9225309735760936E-6"/>
                </c:manualLayout>
              </c:layout>
              <c:numFmt formatCode="0.0%" sourceLinked="0"/>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rgbClr val="002060"/>
                      </a:solidFill>
                      <a:latin typeface="Agency FB" panose="020B0503020202020204" pitchFamily="34" charset="0"/>
                      <a:ea typeface="+mn-ea"/>
                      <a:cs typeface="+mn-cs"/>
                    </a:defRPr>
                  </a:pPr>
                  <a:endParaRPr lang="zh-CN"/>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C65-4BC6-BD6A-5EB041F3379C}"/>
                </c:ext>
              </c:extLst>
            </c:dLbl>
            <c:numFmt formatCode="0.0%" sourceLinked="0"/>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rgbClr val="002060"/>
                    </a:solidFill>
                    <a:latin typeface="Agency FB" panose="020B0503020202020204" pitchFamily="34" charset="0"/>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类别 1</c:v>
                </c:pt>
                <c:pt idx="1">
                  <c:v>类别 2</c:v>
                </c:pt>
              </c:strCache>
            </c:strRef>
          </c:cat>
          <c:val>
            <c:numRef>
              <c:f>Sheet1!$D$2:$D$3</c:f>
              <c:numCache>
                <c:formatCode>0.00%</c:formatCode>
                <c:ptCount val="2"/>
                <c:pt idx="0">
                  <c:v>9.5200000000000007E-2</c:v>
                </c:pt>
                <c:pt idx="1">
                  <c:v>2.5999999999999999E-3</c:v>
                </c:pt>
              </c:numCache>
            </c:numRef>
          </c:val>
          <c:extLst>
            <c:ext xmlns:c16="http://schemas.microsoft.com/office/drawing/2014/chart" uri="{C3380CC4-5D6E-409C-BE32-E72D297353CC}">
              <c16:uniqueId val="{00000002-AC65-4BC6-BD6A-5EB041F3379C}"/>
            </c:ext>
          </c:extLst>
        </c:ser>
        <c:dLbls>
          <c:showLegendKey val="0"/>
          <c:showVal val="0"/>
          <c:showCatName val="0"/>
          <c:showSerName val="0"/>
          <c:showPercent val="0"/>
          <c:showBubbleSize val="0"/>
        </c:dLbls>
        <c:gapWidth val="17"/>
        <c:overlap val="100"/>
        <c:axId val="623642848"/>
        <c:axId val="623647008"/>
      </c:barChart>
      <c:catAx>
        <c:axId val="623642848"/>
        <c:scaling>
          <c:orientation val="maxMin"/>
        </c:scaling>
        <c:delete val="1"/>
        <c:axPos val="l"/>
        <c:numFmt formatCode="General" sourceLinked="1"/>
        <c:majorTickMark val="out"/>
        <c:minorTickMark val="none"/>
        <c:tickLblPos val="nextTo"/>
        <c:crossAx val="623647008"/>
        <c:crosses val="autoZero"/>
        <c:auto val="1"/>
        <c:lblAlgn val="ctr"/>
        <c:lblOffset val="100"/>
        <c:noMultiLvlLbl val="0"/>
      </c:catAx>
      <c:valAx>
        <c:axId val="623647008"/>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623642848"/>
        <c:crosses val="autoZero"/>
        <c:crossBetween val="between"/>
      </c:valAx>
      <c:spPr>
        <a:noFill/>
        <a:ln>
          <a:noFill/>
        </a:ln>
        <a:effectLst/>
      </c:spPr>
    </c:plotArea>
    <c:legend>
      <c:legendPos val="b"/>
      <c:layout>
        <c:manualLayout>
          <c:xMode val="edge"/>
          <c:yMode val="edge"/>
          <c:x val="0.18056369696474336"/>
          <c:y val="0.16731915231764311"/>
          <c:w val="0.72627732651109711"/>
          <c:h val="0.17853492492194856"/>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altLang="zh-CN" sz="1600" b="1" dirty="0">
                <a:latin typeface="微软雅黑" panose="020B0503020204020204" pitchFamily="34" charset="-122"/>
                <a:ea typeface="微软雅黑" panose="020B0503020204020204" pitchFamily="34" charset="-122"/>
              </a:rPr>
              <a:t>32-40</a:t>
            </a:r>
            <a:r>
              <a:rPr lang="zh-CN" altLang="en-US" sz="1600" b="1" dirty="0">
                <a:latin typeface="微软雅黑" panose="020B0503020204020204" pitchFamily="34" charset="-122"/>
                <a:ea typeface="微软雅黑" panose="020B0503020204020204" pitchFamily="34" charset="-122"/>
              </a:rPr>
              <a:t>万价位</a:t>
            </a:r>
          </a:p>
        </c:rich>
      </c:tx>
      <c:overlay val="0"/>
      <c:spPr>
        <a:noFill/>
        <a:ln>
          <a:noFill/>
        </a:ln>
        <a:effectLst/>
      </c:spPr>
      <c:txPr>
        <a:bodyPr rot="0" spcFirstLastPara="1" vertOverflow="ellipsis" vert="horz" wrap="square" anchor="ctr" anchorCtr="1"/>
        <a:lstStyle/>
        <a:p>
          <a:pPr>
            <a:defRPr sz="1600" b="1" i="0" u="none" strike="noStrike" kern="1200" spc="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pieChart>
        <c:varyColors val="1"/>
        <c:ser>
          <c:idx val="0"/>
          <c:order val="0"/>
          <c:tx>
            <c:strRef>
              <c:f>Sheet1!$B$1</c:f>
              <c:strCache>
                <c:ptCount val="1"/>
                <c:pt idx="0">
                  <c:v>销售额</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2-8A0D-4545-8259-E0E1DD258871}"/>
              </c:ext>
            </c:extLst>
          </c:dPt>
          <c:dPt>
            <c:idx val="1"/>
            <c:bubble3D val="0"/>
            <c:spPr>
              <a:solidFill>
                <a:srgbClr val="C00000"/>
              </a:solidFill>
              <a:ln w="19050">
                <a:solidFill>
                  <a:schemeClr val="lt1"/>
                </a:solidFill>
              </a:ln>
              <a:effectLst/>
            </c:spPr>
            <c:extLst>
              <c:ext xmlns:c16="http://schemas.microsoft.com/office/drawing/2014/chart" uri="{C3380CC4-5D6E-409C-BE32-E72D297353CC}">
                <c16:uniqueId val="{00000001-8A0D-4545-8259-E0E1DD258871}"/>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3-8A0D-4545-8259-E0E1DD258871}"/>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6-5F1D-4A97-9671-C30120BF1813}"/>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8C6B-4E1C-973A-2336C3A32A67}"/>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8C6B-4E1C-973A-2336C3A32A67}"/>
              </c:ext>
            </c:extLst>
          </c:dPt>
          <c:dLbls>
            <c:dLbl>
              <c:idx val="0"/>
              <c:layout>
                <c:manualLayout>
                  <c:x val="3.6807419319063991E-2"/>
                  <c:y val="-3.762218586431304E-2"/>
                </c:manualLayout>
              </c:layou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2-8A0D-4545-8259-E0E1DD258871}"/>
                </c:ext>
              </c:extLst>
            </c:dLbl>
            <c:dLbl>
              <c:idx val="1"/>
              <c:layout>
                <c:manualLayout>
                  <c:x val="-5.6032771431740076E-2"/>
                  <c:y val="0.12446934840908933"/>
                </c:manualLayout>
              </c:layou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1-8A0D-4545-8259-E0E1DD258871}"/>
                </c:ext>
              </c:extLst>
            </c:dLbl>
            <c:dLbl>
              <c:idx val="2"/>
              <c:layout>
                <c:manualLayout>
                  <c:x val="-0.12251691249861377"/>
                  <c:y val="0.22722329674568068"/>
                </c:manualLayout>
              </c:layou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3-8A0D-4545-8259-E0E1DD258871}"/>
                </c:ext>
              </c:extLst>
            </c:dLbl>
            <c:dLbl>
              <c:idx val="3"/>
              <c:layout>
                <c:manualLayout>
                  <c:x val="-0.41603720749695022"/>
                  <c:y val="5.3226294640348032E-2"/>
                </c:manualLayout>
              </c:layou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6-5F1D-4A97-9671-C30120BF1813}"/>
                </c:ext>
              </c:extLst>
            </c:dLbl>
            <c:numFmt formatCode="0.0%" sourceLinked="0"/>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Sheet1!$A$2:$A$7</c:f>
              <c:strCache>
                <c:ptCount val="6"/>
                <c:pt idx="0">
                  <c:v>特斯拉</c:v>
                </c:pt>
                <c:pt idx="1">
                  <c:v>蔚来</c:v>
                </c:pt>
                <c:pt idx="2">
                  <c:v>极氪</c:v>
                </c:pt>
                <c:pt idx="3">
                  <c:v>阿维塔</c:v>
                </c:pt>
                <c:pt idx="4">
                  <c:v>高合</c:v>
                </c:pt>
                <c:pt idx="5">
                  <c:v>小鹏</c:v>
                </c:pt>
              </c:strCache>
            </c:strRef>
          </c:cat>
          <c:val>
            <c:numRef>
              <c:f>Sheet1!$B$2:$B$7</c:f>
              <c:numCache>
                <c:formatCode>General</c:formatCode>
                <c:ptCount val="6"/>
                <c:pt idx="0">
                  <c:v>51674</c:v>
                </c:pt>
                <c:pt idx="1">
                  <c:v>43519</c:v>
                </c:pt>
                <c:pt idx="2">
                  <c:v>3528</c:v>
                </c:pt>
                <c:pt idx="3">
                  <c:v>507</c:v>
                </c:pt>
                <c:pt idx="4">
                  <c:v>215</c:v>
                </c:pt>
                <c:pt idx="5">
                  <c:v>142</c:v>
                </c:pt>
              </c:numCache>
            </c:numRef>
          </c:val>
          <c:extLst>
            <c:ext xmlns:c16="http://schemas.microsoft.com/office/drawing/2014/chart" uri="{C3380CC4-5D6E-409C-BE32-E72D297353CC}">
              <c16:uniqueId val="{00000000-8A0D-4545-8259-E0E1DD258871}"/>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Sheet1!$A$2:$A$8</cx:f>
        <cx:lvl ptCount="7">
          <cx:pt idx="0">CAR</cx:pt>
          <cx:pt idx="1">MPV</cx:pt>
          <cx:pt idx="2">SUV</cx:pt>
          <cx:pt idx="3">MicroVAN</cx:pt>
          <cx:pt idx="4">TRUCK</cx:pt>
          <cx:pt idx="5">Trailer Truck</cx:pt>
          <cx:pt idx="6">BUS</cx:pt>
        </cx:lvl>
      </cx:strDim>
      <cx:numDim type="size">
        <cx:f>Sheet1!$B$2:$B$8</cx:f>
        <cx:lvl ptCount="7" formatCode="0.0%">
          <cx:pt idx="0">0.47199999999999998</cx:pt>
          <cx:pt idx="1">0.025000000000000001</cx:pt>
          <cx:pt idx="2">0.45200000000000001</cx:pt>
          <cx:pt idx="3">0.002</cx:pt>
          <cx:pt idx="4">0.035999999999999997</cx:pt>
          <cx:pt idx="5">0.002</cx:pt>
          <cx:pt idx="6">0.010999999999999999</cx:pt>
        </cx:lvl>
      </cx:numDim>
    </cx:data>
  </cx:chartData>
  <cx:chart>
    <cx:plotArea>
      <cx:plotAreaRegion>
        <cx:series layoutId="treemap" uniqueId="{05FA6ED7-C3DC-48B9-A71B-2EF03BE6D214}">
          <cx:tx>
            <cx:txData>
              <cx:f>Sheet1!$B$1</cx:f>
              <cx:v>系列 1</cx:v>
            </cx:txData>
          </cx:tx>
          <cx:dataPt idx="0">
            <cx:spPr>
              <a:solidFill>
                <a:srgbClr val="4F81BD"/>
              </a:solidFill>
            </cx:spPr>
          </cx:dataPt>
          <cx:dataPt idx="1">
            <cx:spPr>
              <a:solidFill>
                <a:srgbClr val="ED7D31">
                  <a:lumMod val="75000"/>
                </a:srgbClr>
              </a:solidFill>
            </cx:spPr>
          </cx:dataPt>
          <cx:dataPt idx="2">
            <cx:spPr>
              <a:solidFill>
                <a:srgbClr val="4BACC6"/>
              </a:solidFill>
            </cx:spPr>
          </cx:dataPt>
          <cx:dataPt idx="3">
            <cx:spPr>
              <a:solidFill>
                <a:srgbClr val="00B0F0"/>
              </a:solidFill>
            </cx:spPr>
          </cx:dataPt>
          <cx:dataPt idx="4">
            <cx:spPr>
              <a:solidFill>
                <a:srgbClr val="5F7530"/>
              </a:solidFill>
            </cx:spPr>
          </cx:dataPt>
          <cx:dataPt idx="5">
            <cx:spPr>
              <a:solidFill>
                <a:srgbClr val="276A7C"/>
              </a:solidFill>
            </cx:spPr>
          </cx:dataPt>
          <cx:dataPt idx="6">
            <cx:spPr>
              <a:solidFill>
                <a:srgbClr val="8FAADC"/>
              </a:solidFill>
              <a:ln>
                <a:solidFill>
                  <a:srgbClr val="FFFFFF"/>
                </a:solidFill>
              </a:ln>
            </cx:spPr>
          </cx:dataPt>
          <cx:dataLabels>
            <cx:txPr>
              <a:bodyPr spcFirstLastPara="1" vertOverflow="ellipsis" horzOverflow="overflow" wrap="square" lIns="0" tIns="0" rIns="0" bIns="0" anchor="ctr" anchorCtr="1"/>
              <a:lstStyle/>
              <a:p>
                <a:pPr algn="ctr" rtl="0">
                  <a:defRPr sz="800"/>
                </a:pPr>
                <a:endParaRPr lang="zh-CN" altLang="en-US" sz="800" b="0" i="0" u="none" strike="noStrike" baseline="0">
                  <a:solidFill>
                    <a:prstClr val="white"/>
                  </a:solidFill>
                  <a:latin typeface="Calibri" panose="020F0502020204030204"/>
                  <a:ea typeface="等线" panose="02010600030101010101" pitchFamily="2" charset="-122"/>
                </a:endParaRPr>
              </a:p>
            </cx:txPr>
            <cx:visibility seriesName="0" categoryName="0" value="1"/>
            <cx:separator>, </cx:separator>
            <cx:dataLabel idx="0">
              <cx:txPr>
                <a:bodyPr spcFirstLastPara="1" vertOverflow="ellipsis" horzOverflow="overflow" wrap="square" lIns="0" tIns="0" rIns="0" bIns="0" anchor="ctr" anchorCtr="1"/>
                <a:lstStyle/>
                <a:p>
                  <a:pPr algn="ctr" rtl="0">
                    <a:defRPr sz="4800"/>
                  </a:pPr>
                  <a:r>
                    <a:rPr lang="zh-CN" altLang="en-US" sz="4800" b="0" i="0" u="none" strike="noStrike" baseline="0">
                      <a:solidFill>
                        <a:prstClr val="white"/>
                      </a:solidFill>
                      <a:latin typeface="Calibri" panose="020F0502020204030204"/>
                      <a:ea typeface="等线" panose="02010600030101010101" pitchFamily="2" charset="-122"/>
                    </a:rPr>
                    <a:t>47.2%</a:t>
                  </a:r>
                </a:p>
              </cx:txPr>
              <cx:visibility seriesName="0" categoryName="0" value="1"/>
              <cx:separator>, </cx:separator>
            </cx:dataLabel>
            <cx:dataLabel idx="1">
              <cx:txPr>
                <a:bodyPr spcFirstLastPara="1" vertOverflow="ellipsis" horzOverflow="overflow" wrap="square" lIns="0" tIns="0" rIns="0" bIns="0" anchor="ctr" anchorCtr="1"/>
                <a:lstStyle/>
                <a:p>
                  <a:pPr algn="ctr" rtl="0">
                    <a:defRPr sz="1400"/>
                  </a:pPr>
                  <a:r>
                    <a:rPr lang="zh-CN" altLang="en-US" sz="1400" b="0" i="0" u="none" strike="noStrike" baseline="0">
                      <a:solidFill>
                        <a:prstClr val="white"/>
                      </a:solidFill>
                      <a:latin typeface="Calibri" panose="020F0502020204030204"/>
                      <a:ea typeface="等线" panose="02010600030101010101" pitchFamily="2" charset="-122"/>
                    </a:rPr>
                    <a:t>2.5%</a:t>
                  </a:r>
                </a:p>
              </cx:txPr>
              <cx:visibility seriesName="0" categoryName="0" value="1"/>
              <cx:separator>, </cx:separator>
            </cx:dataLabel>
            <cx:dataLabel idx="2">
              <cx:txPr>
                <a:bodyPr spcFirstLastPara="1" vertOverflow="ellipsis" horzOverflow="overflow" wrap="square" lIns="0" tIns="0" rIns="0" bIns="0" anchor="ctr" anchorCtr="1"/>
                <a:lstStyle/>
                <a:p>
                  <a:pPr algn="ctr" rtl="0">
                    <a:defRPr sz="4400"/>
                  </a:pPr>
                  <a:r>
                    <a:rPr lang="zh-CN" altLang="en-US" sz="4400" b="0" i="0" u="none" strike="noStrike" baseline="0">
                      <a:solidFill>
                        <a:prstClr val="white"/>
                      </a:solidFill>
                      <a:latin typeface="Calibri" panose="020F0502020204030204"/>
                      <a:ea typeface="等线" panose="02010600030101010101" pitchFamily="2" charset="-122"/>
                    </a:rPr>
                    <a:t>45.2%</a:t>
                  </a:r>
                </a:p>
              </cx:txPr>
              <cx:visibility seriesName="0" categoryName="0" value="1"/>
              <cx:separator>, </cx:separator>
            </cx:dataLabel>
            <cx:dataLabel idx="4">
              <cx:txPr>
                <a:bodyPr spcFirstLastPara="1" vertOverflow="ellipsis" horzOverflow="overflow" wrap="square" lIns="0" tIns="0" rIns="0" bIns="0" anchor="ctr" anchorCtr="1"/>
                <a:lstStyle/>
                <a:p>
                  <a:pPr algn="ctr" rtl="0">
                    <a:defRPr sz="1400">
                      <a:latin typeface="微软雅黑" panose="020B0503020204020204" pitchFamily="34" charset="-122"/>
                      <a:ea typeface="微软雅黑" panose="020B0503020204020204" pitchFamily="34" charset="-122"/>
                      <a:cs typeface="微软雅黑" panose="020B0503020204020204" pitchFamily="34" charset="-122"/>
                    </a:defRPr>
                  </a:pPr>
                  <a:r>
                    <a:rPr lang="zh-CN" altLang="en-US" sz="1400" b="0" i="0" u="none" strike="noStrike" baseline="0">
                      <a:solidFill>
                        <a:prstClr val="white"/>
                      </a:solidFill>
                      <a:latin typeface="微软雅黑" panose="020B0503020204020204" pitchFamily="34" charset="-122"/>
                      <a:ea typeface="微软雅黑" panose="020B0503020204020204" pitchFamily="34" charset="-122"/>
                    </a:rPr>
                    <a:t>3.6%</a:t>
                  </a:r>
                </a:p>
              </cx:txPr>
              <cx:visibility seriesName="0" categoryName="0" value="1"/>
              <cx:separator>, </cx:separator>
            </cx:dataLabel>
            <cx:dataLabel idx="6">
              <cx:txPr>
                <a:bodyPr spcFirstLastPara="1" vertOverflow="ellipsis" horzOverflow="overflow" wrap="square" lIns="0" tIns="0" rIns="0" bIns="0" anchor="ctr" anchorCtr="1"/>
                <a:lstStyle/>
                <a:p>
                  <a:pPr algn="ctr" rtl="0">
                    <a:defRPr sz="1200"/>
                  </a:pPr>
                  <a:r>
                    <a:rPr lang="zh-CN" altLang="en-US" sz="1200" b="0" i="0" u="none" strike="noStrike" baseline="0">
                      <a:solidFill>
                        <a:prstClr val="white"/>
                      </a:solidFill>
                      <a:latin typeface="Calibri" panose="020F0502020204030204"/>
                      <a:ea typeface="等线" panose="02010600030101010101" pitchFamily="2" charset="-122"/>
                    </a:rPr>
                    <a:t>1.1%</a:t>
                  </a:r>
                </a:p>
              </cx:txPr>
              <cx:visibility seriesName="0" categoryName="0" value="1"/>
              <cx:separator>, </cx:separator>
            </cx:dataLabel>
            <cx:dataLabelHidden idx="3"/>
            <cx:dataLabelHidden idx="5"/>
          </cx:dataLabels>
          <cx:dataId val="0"/>
          <cx:layoutPr>
            <cx:parentLabelLayout val="overlapping"/>
          </cx:layoutPr>
        </cx:series>
      </cx:plotAreaRegion>
    </cx:plotArea>
  </cx:chart>
  <cx:spPr>
    <a:ln w="9525"/>
  </cx:spPr>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410">
  <cs:axisTitle>
    <cs:lnRef idx="0"/>
    <cs:fillRef idx="0"/>
    <cs:effectRef idx="0"/>
    <cs:fontRef idx="minor">
      <a:schemeClr val="tx1">
        <a:lumMod val="65000"/>
        <a:lumOff val="35000"/>
      </a:schemeClr>
    </cs:fontRef>
    <cs:spPr>
      <a:solidFill>
        <a:schemeClr val="bg1">
          <a:lumMod val="65000"/>
        </a:schemeClr>
      </a:solidFill>
      <a:ln w="19050">
        <a:solidFill>
          <a:schemeClr val="bg1"/>
        </a:solidFill>
      </a:ln>
    </cs:spPr>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cs:chartArea>
  <cs:dataLabel>
    <cs:lnRef idx="0"/>
    <cs:fillRef idx="0"/>
    <cs:effectRef idx="0"/>
    <cs:fontRef idx="minor">
      <a:schemeClr val="lt1"/>
    </cs:fontRef>
    <cs:defRPr sz="1197"/>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DC804A1-6130-42BF-BAB9-3F921DA3476D}" type="datetimeFigureOut">
              <a:rPr lang="zh-CN" altLang="en-US" smtClean="0"/>
              <a:t>2023/10/23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2053690-5E02-44CB-B01C-5B905D3953D7}"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CDFC6E-B006-48D7-B7E0-32BE1E006FAF}" type="datetimeFigureOut">
              <a:rPr lang="zh-CN" altLang="en-US" smtClean="0"/>
              <a:t>2023/10/23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E577D5-1A57-4BB2-8F34-7A6206EFED16}" type="slidenum">
              <a:rPr lang="zh-CN" altLang="en-US" smtClean="0"/>
              <a:t>‹#›</a:t>
            </a:fld>
            <a:endParaRPr lang="zh-CN" altLang="en-US"/>
          </a:p>
        </p:txBody>
      </p:sp>
    </p:spTree>
    <p:extLst>
      <p:ext uri="{BB962C8B-B14F-4D97-AF65-F5344CB8AC3E}">
        <p14:creationId xmlns:p14="http://schemas.microsoft.com/office/powerpoint/2010/main" val="10290323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从装车比例上看，新能源乘用车在</a:t>
            </a:r>
            <a:r>
              <a:rPr lang="en-US" altLang="zh-CN" dirty="0"/>
              <a:t>L2</a:t>
            </a:r>
            <a:r>
              <a:rPr lang="zh-CN" altLang="en-US" dirty="0"/>
              <a:t>级以上的装车比例要显著高于燃油车型。</a:t>
            </a:r>
            <a:endParaRPr lang="en-US" altLang="zh-CN" dirty="0"/>
          </a:p>
          <a:p>
            <a:endParaRPr lang="en-US" altLang="zh-CN" dirty="0"/>
          </a:p>
          <a:p>
            <a:r>
              <a:rPr lang="zh-CN" altLang="en-US" dirty="0"/>
              <a:t>在</a:t>
            </a:r>
            <a:r>
              <a:rPr lang="en-US" altLang="zh-CN" dirty="0"/>
              <a:t>2023</a:t>
            </a:r>
            <a:r>
              <a:rPr lang="zh-CN" altLang="en-US" dirty="0"/>
              <a:t>年</a:t>
            </a:r>
            <a:r>
              <a:rPr lang="en-US" altLang="zh-CN" dirty="0"/>
              <a:t>1</a:t>
            </a:r>
            <a:r>
              <a:rPr lang="zh-CN" altLang="en-US" dirty="0"/>
              <a:t>季度，新能源乘用车</a:t>
            </a:r>
            <a:r>
              <a:rPr lang="en-US" altLang="zh-CN" dirty="0"/>
              <a:t>L2+</a:t>
            </a:r>
            <a:r>
              <a:rPr lang="zh-CN" altLang="en-US" dirty="0"/>
              <a:t>级辅助驾驶的装车占比已经达到了</a:t>
            </a:r>
            <a:r>
              <a:rPr lang="en-US" altLang="zh-CN" dirty="0"/>
              <a:t>4.9%</a:t>
            </a:r>
            <a:r>
              <a:rPr lang="zh-CN" altLang="en-US" dirty="0"/>
              <a:t>，比去年同期高了</a:t>
            </a:r>
            <a:r>
              <a:rPr lang="en-US" altLang="zh-CN" dirty="0"/>
              <a:t>4.2</a:t>
            </a:r>
            <a:r>
              <a:rPr lang="zh-CN" altLang="en-US" dirty="0"/>
              <a:t>个百分点。燃油车这边还没有</a:t>
            </a:r>
            <a:r>
              <a:rPr lang="en-US" altLang="zh-CN" dirty="0"/>
              <a:t>L2+</a:t>
            </a:r>
            <a:r>
              <a:rPr lang="zh-CN" altLang="en-US" dirty="0"/>
              <a:t>级的车辆销售。</a:t>
            </a:r>
            <a:endParaRPr lang="en-US" altLang="zh-CN" dirty="0"/>
          </a:p>
          <a:p>
            <a:endParaRPr lang="en-US" altLang="zh-CN" dirty="0"/>
          </a:p>
          <a:p>
            <a:r>
              <a:rPr lang="zh-CN" altLang="en-US" dirty="0"/>
              <a:t>从各主要价位来看，</a:t>
            </a:r>
            <a:r>
              <a:rPr lang="en-US" altLang="zh-CN" dirty="0"/>
              <a:t>24</a:t>
            </a:r>
            <a:r>
              <a:rPr lang="zh-CN" altLang="en-US" dirty="0"/>
              <a:t>万以上价位的新能源乘用车，在</a:t>
            </a:r>
            <a:r>
              <a:rPr lang="en-US" altLang="zh-CN" dirty="0"/>
              <a:t>2023</a:t>
            </a:r>
            <a:r>
              <a:rPr lang="zh-CN" altLang="en-US" dirty="0"/>
              <a:t>年</a:t>
            </a:r>
            <a:r>
              <a:rPr lang="en-US" altLang="zh-CN" dirty="0"/>
              <a:t>1</a:t>
            </a:r>
            <a:r>
              <a:rPr lang="zh-CN" altLang="en-US" dirty="0"/>
              <a:t>季度有七成以上的车辆，达到了</a:t>
            </a:r>
            <a:r>
              <a:rPr lang="en-US" altLang="zh-CN" dirty="0"/>
              <a:t>L2</a:t>
            </a:r>
            <a:r>
              <a:rPr lang="zh-CN" altLang="en-US" dirty="0"/>
              <a:t>级以上。并且各价位的增长势头非常显著。</a:t>
            </a:r>
            <a:endParaRPr lang="en-US" altLang="zh-CN" dirty="0"/>
          </a:p>
          <a:p>
            <a:r>
              <a:rPr lang="zh-CN" altLang="en-US" dirty="0"/>
              <a:t>而同价位的燃油车市场，</a:t>
            </a:r>
            <a:r>
              <a:rPr lang="en-US" altLang="zh-CN" dirty="0"/>
              <a:t>L2</a:t>
            </a:r>
            <a:r>
              <a:rPr lang="zh-CN" altLang="en-US" dirty="0"/>
              <a:t>级占比仅有两成左右。尽管增势也很明显，但与新能源市场差距过大。</a:t>
            </a:r>
            <a:endParaRPr lang="en-US" altLang="zh-CN" dirty="0"/>
          </a:p>
          <a:p>
            <a:endParaRPr lang="en-US" altLang="zh-CN" dirty="0"/>
          </a:p>
          <a:p>
            <a:r>
              <a:rPr lang="zh-CN" altLang="en-US" dirty="0"/>
              <a:t>目前</a:t>
            </a:r>
            <a:r>
              <a:rPr lang="en-US" altLang="zh-CN" dirty="0"/>
              <a:t>L2+</a:t>
            </a:r>
            <a:r>
              <a:rPr lang="zh-CN" altLang="en-US" dirty="0"/>
              <a:t>级车辆以特斯拉和蔚来的产品为主。小鹏近期推出了高阶辅助驾驶技术，有望继续提升</a:t>
            </a:r>
            <a:r>
              <a:rPr lang="en-US" altLang="zh-CN" dirty="0"/>
              <a:t>L2+</a:t>
            </a:r>
            <a:r>
              <a:rPr lang="zh-CN" altLang="en-US" dirty="0"/>
              <a:t>级的装车占比。</a:t>
            </a:r>
            <a:endParaRPr lang="en-US" altLang="zh-CN" dirty="0"/>
          </a:p>
        </p:txBody>
      </p:sp>
      <p:sp>
        <p:nvSpPr>
          <p:cNvPr id="4" name="灯片编号占位符 3"/>
          <p:cNvSpPr>
            <a:spLocks noGrp="1"/>
          </p:cNvSpPr>
          <p:nvPr>
            <p:ph type="sldNum" sz="quarter" idx="5"/>
          </p:nvPr>
        </p:nvSpPr>
        <p:spPr/>
        <p:txBody>
          <a:bodyPr/>
          <a:lstStyle/>
          <a:p>
            <a:fld id="{BDA9433E-7B11-48D4-9471-982B80608B73}" type="slidenum">
              <a:rPr lang="zh-CN" altLang="en-US" smtClean="0"/>
              <a:t>6</a:t>
            </a:fld>
            <a:endParaRPr lang="zh-CN" altLang="en-US"/>
          </a:p>
        </p:txBody>
      </p:sp>
    </p:spTree>
    <p:extLst>
      <p:ext uri="{BB962C8B-B14F-4D97-AF65-F5344CB8AC3E}">
        <p14:creationId xmlns:p14="http://schemas.microsoft.com/office/powerpoint/2010/main" val="30675024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a:p>
            <a:r>
              <a:rPr lang="en-US" altLang="zh-CN" dirty="0"/>
              <a:t>AEB</a:t>
            </a:r>
            <a:r>
              <a:rPr lang="zh-CN" altLang="en-US" dirty="0"/>
              <a:t>自动紧急制动系统的配置可根据前方障碍物情况实施自动刹车的动作。由于在执行端只需配置线控制动系统，是辅助驾驶较为基础的功能。</a:t>
            </a:r>
            <a:endParaRPr lang="en-US" altLang="zh-CN" dirty="0"/>
          </a:p>
          <a:p>
            <a:endParaRPr lang="en-US" altLang="zh-CN" dirty="0"/>
          </a:p>
          <a:p>
            <a:r>
              <a:rPr lang="zh-CN" altLang="en-US" dirty="0"/>
              <a:t>该技术的普及情况非常好。</a:t>
            </a:r>
            <a:r>
              <a:rPr lang="en-US" altLang="zh-CN" dirty="0"/>
              <a:t>32</a:t>
            </a:r>
            <a:r>
              <a:rPr lang="zh-CN" altLang="en-US" dirty="0"/>
              <a:t>万元以上的乘用车基本上已经完成了</a:t>
            </a:r>
            <a:r>
              <a:rPr lang="en-US" altLang="zh-CN" dirty="0"/>
              <a:t>AEB</a:t>
            </a:r>
            <a:r>
              <a:rPr lang="zh-CN" altLang="en-US" dirty="0"/>
              <a:t>的普及。装车占比超过了九成。</a:t>
            </a:r>
            <a:endParaRPr lang="en-US" altLang="zh-CN" dirty="0"/>
          </a:p>
          <a:p>
            <a:r>
              <a:rPr lang="zh-CN" altLang="en-US" dirty="0"/>
              <a:t>在新能源领域，</a:t>
            </a:r>
            <a:r>
              <a:rPr lang="en-US" altLang="zh-CN" dirty="0"/>
              <a:t>AEB</a:t>
            </a:r>
            <a:r>
              <a:rPr lang="zh-CN" altLang="en-US" dirty="0"/>
              <a:t>的普及价格甚至下移到了</a:t>
            </a:r>
            <a:r>
              <a:rPr lang="en-US" altLang="zh-CN" dirty="0"/>
              <a:t>24</a:t>
            </a:r>
            <a:r>
              <a:rPr lang="zh-CN" altLang="en-US" dirty="0"/>
              <a:t>万元。</a:t>
            </a:r>
            <a:endParaRPr lang="en-US" altLang="zh-CN" dirty="0"/>
          </a:p>
          <a:p>
            <a:endParaRPr lang="en-US" altLang="zh-CN" dirty="0"/>
          </a:p>
          <a:p>
            <a:r>
              <a:rPr lang="zh-CN" altLang="en-US" dirty="0"/>
              <a:t>在</a:t>
            </a:r>
            <a:r>
              <a:rPr lang="en-US" altLang="zh-CN" dirty="0"/>
              <a:t>16-32</a:t>
            </a:r>
            <a:r>
              <a:rPr lang="zh-CN" altLang="en-US" dirty="0"/>
              <a:t>万区间，</a:t>
            </a:r>
            <a:r>
              <a:rPr lang="en-US" altLang="zh-CN" dirty="0"/>
              <a:t>AEB</a:t>
            </a:r>
            <a:r>
              <a:rPr lang="zh-CN" altLang="en-US" dirty="0"/>
              <a:t>的普及趋势也非常明显，并且装车占比也达到了六成以上。是市场非常欢迎的配置。</a:t>
            </a:r>
            <a:endParaRPr lang="en-US" altLang="zh-CN" dirty="0"/>
          </a:p>
          <a:p>
            <a:endParaRPr lang="en-US" altLang="zh-CN" dirty="0"/>
          </a:p>
          <a:p>
            <a:r>
              <a:rPr lang="zh-CN" altLang="en-US" dirty="0"/>
              <a:t>在</a:t>
            </a:r>
            <a:r>
              <a:rPr lang="en-US" altLang="zh-CN" dirty="0"/>
              <a:t>8-16</a:t>
            </a:r>
            <a:r>
              <a:rPr lang="zh-CN" altLang="en-US" dirty="0"/>
              <a:t>万区间，由于新能源乘用车成本的压力，</a:t>
            </a:r>
            <a:r>
              <a:rPr lang="en-US" altLang="zh-CN" dirty="0"/>
              <a:t>AEB</a:t>
            </a:r>
            <a:r>
              <a:rPr lang="zh-CN" altLang="en-US" dirty="0"/>
              <a:t>的装车占比要落后于整体乘用车装车占比，仅有乘用车整体水平的</a:t>
            </a:r>
            <a:r>
              <a:rPr lang="en-US" altLang="zh-CN" dirty="0"/>
              <a:t>2/3</a:t>
            </a:r>
            <a:r>
              <a:rPr lang="zh-CN" altLang="en-US" dirty="0"/>
              <a:t>。</a:t>
            </a:r>
            <a:endParaRPr lang="en-US" altLang="zh-CN" dirty="0"/>
          </a:p>
          <a:p>
            <a:r>
              <a:rPr lang="zh-CN" altLang="en-US" dirty="0"/>
              <a:t>在</a:t>
            </a:r>
            <a:r>
              <a:rPr lang="en-US" altLang="zh-CN" dirty="0"/>
              <a:t>8</a:t>
            </a:r>
            <a:r>
              <a:rPr lang="zh-CN" altLang="en-US" dirty="0"/>
              <a:t>万以下 的市场区间，</a:t>
            </a:r>
            <a:r>
              <a:rPr lang="en-US" altLang="zh-CN" dirty="0"/>
              <a:t>AEB</a:t>
            </a:r>
            <a:r>
              <a:rPr lang="zh-CN" altLang="en-US" dirty="0"/>
              <a:t>的占比出现显著下降，</a:t>
            </a:r>
            <a:r>
              <a:rPr lang="en-US" altLang="zh-CN" dirty="0"/>
              <a:t>2023</a:t>
            </a:r>
            <a:r>
              <a:rPr lang="zh-CN" altLang="en-US" dirty="0"/>
              <a:t>一季度已经降至不足</a:t>
            </a:r>
            <a:r>
              <a:rPr lang="en-US" altLang="zh-CN" dirty="0"/>
              <a:t>1%</a:t>
            </a:r>
            <a:r>
              <a:rPr lang="zh-CN" altLang="en-US" dirty="0"/>
              <a:t>。</a:t>
            </a:r>
            <a:endParaRPr lang="en-US" altLang="zh-CN" dirty="0"/>
          </a:p>
          <a:p>
            <a:endParaRPr lang="en-US" altLang="zh-CN" dirty="0"/>
          </a:p>
          <a:p>
            <a:r>
              <a:rPr lang="en-US" altLang="zh-CN" dirty="0"/>
              <a:t>AEB</a:t>
            </a:r>
            <a:r>
              <a:rPr lang="zh-CN" altLang="en-US" dirty="0"/>
              <a:t>超高的装车率也存在一定的隐忧，目前</a:t>
            </a:r>
            <a:r>
              <a:rPr lang="en-US" altLang="zh-CN" dirty="0"/>
              <a:t>AEB</a:t>
            </a:r>
            <a:r>
              <a:rPr lang="zh-CN" altLang="en-US" dirty="0"/>
              <a:t>的感知系统主要依靠摄像头，因此经常会因为物体识别错误，出现幽灵刹车的情况。</a:t>
            </a:r>
            <a:endParaRPr lang="en-US" altLang="zh-CN" dirty="0"/>
          </a:p>
          <a:p>
            <a:r>
              <a:rPr lang="zh-CN" altLang="en-US" dirty="0"/>
              <a:t>进一步提高</a:t>
            </a:r>
            <a:r>
              <a:rPr lang="en-US" altLang="zh-CN" dirty="0"/>
              <a:t>AEB</a:t>
            </a:r>
            <a:r>
              <a:rPr lang="zh-CN" altLang="en-US" dirty="0"/>
              <a:t>的障碍物识别能力将是下阶段配置升级的重点。关于这个问题我们一会儿详细介绍。</a:t>
            </a:r>
            <a:endParaRPr lang="en-US" altLang="zh-CN" dirty="0"/>
          </a:p>
        </p:txBody>
      </p:sp>
      <p:sp>
        <p:nvSpPr>
          <p:cNvPr id="4" name="灯片编号占位符 3"/>
          <p:cNvSpPr>
            <a:spLocks noGrp="1"/>
          </p:cNvSpPr>
          <p:nvPr>
            <p:ph type="sldNum" sz="quarter" idx="5"/>
          </p:nvPr>
        </p:nvSpPr>
        <p:spPr/>
        <p:txBody>
          <a:bodyPr/>
          <a:lstStyle/>
          <a:p>
            <a:fld id="{BDA9433E-7B11-48D4-9471-982B80608B73}" type="slidenum">
              <a:rPr lang="zh-CN" altLang="en-US" smtClean="0"/>
              <a:t>7</a:t>
            </a:fld>
            <a:endParaRPr lang="zh-CN" altLang="en-US"/>
          </a:p>
        </p:txBody>
      </p:sp>
    </p:spTree>
    <p:extLst>
      <p:ext uri="{BB962C8B-B14F-4D97-AF65-F5344CB8AC3E}">
        <p14:creationId xmlns:p14="http://schemas.microsoft.com/office/powerpoint/2010/main" val="18963490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全速域</a:t>
            </a:r>
            <a:r>
              <a:rPr lang="en-US" altLang="zh-CN" dirty="0"/>
              <a:t>ACC</a:t>
            </a:r>
            <a:r>
              <a:rPr lang="zh-CN" altLang="en-US" dirty="0"/>
              <a:t>自适应巡航可自主决策是否需要加速、减速以及起步、停车。</a:t>
            </a:r>
            <a:endParaRPr lang="en-US" altLang="zh-CN" dirty="0"/>
          </a:p>
          <a:p>
            <a:r>
              <a:rPr lang="zh-CN" altLang="en-US" dirty="0"/>
              <a:t>可实现纵向行驶动作的自动化决策和实施。</a:t>
            </a:r>
            <a:endParaRPr lang="en-US" altLang="zh-CN" dirty="0"/>
          </a:p>
          <a:p>
            <a:endParaRPr lang="en-US" altLang="zh-CN" dirty="0"/>
          </a:p>
          <a:p>
            <a:r>
              <a:rPr lang="zh-CN" altLang="en-US" dirty="0"/>
              <a:t>该技术在今年一季度的装车占比达到了</a:t>
            </a:r>
            <a:r>
              <a:rPr lang="en-US" altLang="zh-CN" dirty="0"/>
              <a:t>39%</a:t>
            </a:r>
            <a:r>
              <a:rPr lang="zh-CN" altLang="en-US" dirty="0"/>
              <a:t>，其中新能源乘用车领域的装车占比更是达到了</a:t>
            </a:r>
            <a:r>
              <a:rPr lang="en-US" altLang="zh-CN" dirty="0"/>
              <a:t>54%</a:t>
            </a:r>
            <a:r>
              <a:rPr lang="zh-CN" altLang="en-US" dirty="0"/>
              <a:t>。</a:t>
            </a:r>
            <a:endParaRPr lang="en-US" altLang="zh-CN" dirty="0"/>
          </a:p>
          <a:p>
            <a:endParaRPr lang="en-US" altLang="zh-CN" dirty="0"/>
          </a:p>
          <a:p>
            <a:r>
              <a:rPr lang="zh-CN" altLang="en-US" dirty="0"/>
              <a:t>与去年同期对比看，尽管乘用车各价位的装车占比都有明显的提高，但在新能源领域，同比增长的幅度还是要显著小于市场整体水平。</a:t>
            </a:r>
            <a:endParaRPr lang="en-US" altLang="zh-CN" dirty="0"/>
          </a:p>
          <a:p>
            <a:endParaRPr lang="en-US" altLang="zh-CN" dirty="0"/>
          </a:p>
          <a:p>
            <a:r>
              <a:rPr lang="zh-CN" altLang="en-US" dirty="0"/>
              <a:t>这与大部分新能源产品在去年上市初期就一步到位的配置了高阶辅助驾驶系统有关。</a:t>
            </a:r>
            <a:endParaRPr lang="en-US" altLang="zh-CN" dirty="0"/>
          </a:p>
          <a:p>
            <a:endParaRPr lang="en-US" altLang="zh-CN" dirty="0"/>
          </a:p>
          <a:p>
            <a:r>
              <a:rPr lang="zh-CN" altLang="en-US" dirty="0"/>
              <a:t>目前</a:t>
            </a:r>
            <a:r>
              <a:rPr lang="en-US" altLang="zh-CN" dirty="0"/>
              <a:t>24</a:t>
            </a:r>
            <a:r>
              <a:rPr lang="zh-CN" altLang="en-US" dirty="0"/>
              <a:t>万以上的新能源乘用车基本完成了全速域</a:t>
            </a:r>
            <a:r>
              <a:rPr lang="en-US" altLang="zh-CN" dirty="0"/>
              <a:t>ACC</a:t>
            </a:r>
            <a:r>
              <a:rPr lang="zh-CN" altLang="en-US" dirty="0"/>
              <a:t>的普及，</a:t>
            </a:r>
            <a:r>
              <a:rPr lang="en-US" altLang="zh-CN" dirty="0"/>
              <a:t>16-24</a:t>
            </a:r>
            <a:r>
              <a:rPr lang="zh-CN" altLang="en-US" dirty="0"/>
              <a:t>万价位的装车率也接近了七成的水平。</a:t>
            </a:r>
            <a:endParaRPr lang="en-US" altLang="zh-CN" dirty="0"/>
          </a:p>
          <a:p>
            <a:endParaRPr lang="en-US" altLang="zh-CN" dirty="0"/>
          </a:p>
          <a:p>
            <a:r>
              <a:rPr lang="zh-CN" altLang="en-US" dirty="0"/>
              <a:t>此技术的普及将转由燃油车产品进行推动。从当前势头看，</a:t>
            </a:r>
            <a:r>
              <a:rPr lang="en-US" altLang="zh-CN" dirty="0"/>
              <a:t>16-32</a:t>
            </a:r>
            <a:r>
              <a:rPr lang="zh-CN" altLang="en-US" dirty="0"/>
              <a:t>万燃油车的装车率提升幅度最大。</a:t>
            </a:r>
            <a:endParaRPr lang="en-US" altLang="zh-CN" dirty="0"/>
          </a:p>
        </p:txBody>
      </p:sp>
      <p:sp>
        <p:nvSpPr>
          <p:cNvPr id="4" name="灯片编号占位符 3"/>
          <p:cNvSpPr>
            <a:spLocks noGrp="1"/>
          </p:cNvSpPr>
          <p:nvPr>
            <p:ph type="sldNum" sz="quarter" idx="5"/>
          </p:nvPr>
        </p:nvSpPr>
        <p:spPr/>
        <p:txBody>
          <a:bodyPr/>
          <a:lstStyle/>
          <a:p>
            <a:fld id="{BDA9433E-7B11-48D4-9471-982B80608B73}" type="slidenum">
              <a:rPr lang="zh-CN" altLang="en-US" smtClean="0"/>
              <a:t>8</a:t>
            </a:fld>
            <a:endParaRPr lang="zh-CN" altLang="en-US"/>
          </a:p>
        </p:txBody>
      </p:sp>
    </p:spTree>
    <p:extLst>
      <p:ext uri="{BB962C8B-B14F-4D97-AF65-F5344CB8AC3E}">
        <p14:creationId xmlns:p14="http://schemas.microsoft.com/office/powerpoint/2010/main" val="631382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ALC</a:t>
            </a:r>
            <a:r>
              <a:rPr lang="zh-CN" altLang="en-US" dirty="0"/>
              <a:t>自动变道功能需要配置后向中距离的毫米波雷达，同时需要配置线控转向系统。</a:t>
            </a:r>
            <a:endParaRPr lang="en-US" altLang="zh-CN" dirty="0"/>
          </a:p>
          <a:p>
            <a:endParaRPr lang="en-US" altLang="zh-CN" dirty="0"/>
          </a:p>
          <a:p>
            <a:r>
              <a:rPr lang="zh-CN" altLang="en-US" dirty="0"/>
              <a:t>因此配置门槛较高，从普及趋势看，今年一季度的装车率显著要高于去年同期。</a:t>
            </a:r>
            <a:endParaRPr lang="en-US" altLang="zh-CN" dirty="0"/>
          </a:p>
          <a:p>
            <a:endParaRPr lang="en-US" altLang="zh-CN" dirty="0"/>
          </a:p>
          <a:p>
            <a:r>
              <a:rPr lang="zh-CN" altLang="en-US" dirty="0"/>
              <a:t>配置率最高的市场区间是</a:t>
            </a:r>
            <a:r>
              <a:rPr lang="en-US" altLang="zh-CN" dirty="0"/>
              <a:t>32</a:t>
            </a:r>
            <a:r>
              <a:rPr lang="zh-CN" altLang="en-US" dirty="0"/>
              <a:t>万以上的新能源乘用车市场，</a:t>
            </a:r>
            <a:endParaRPr lang="en-US" altLang="zh-CN" dirty="0"/>
          </a:p>
          <a:p>
            <a:r>
              <a:rPr lang="zh-CN" altLang="en-US" dirty="0"/>
              <a:t>其中</a:t>
            </a:r>
            <a:r>
              <a:rPr lang="en-US" altLang="zh-CN" dirty="0"/>
              <a:t>40</a:t>
            </a:r>
            <a:r>
              <a:rPr lang="zh-CN" altLang="en-US" dirty="0"/>
              <a:t>万以上价位的装车率已经突破六成，比去年同期提高了接近</a:t>
            </a:r>
            <a:r>
              <a:rPr lang="en-US" altLang="zh-CN" dirty="0"/>
              <a:t>40</a:t>
            </a:r>
            <a:r>
              <a:rPr lang="zh-CN" altLang="en-US" dirty="0"/>
              <a:t>个百分点，</a:t>
            </a:r>
            <a:endParaRPr lang="en-US" altLang="zh-CN" dirty="0"/>
          </a:p>
          <a:p>
            <a:r>
              <a:rPr lang="en-US" altLang="zh-CN" dirty="0"/>
              <a:t>32-40</a:t>
            </a:r>
            <a:r>
              <a:rPr lang="zh-CN" altLang="en-US" dirty="0"/>
              <a:t>万区间的装车率也达到了五成，比去年同期提高了</a:t>
            </a:r>
            <a:r>
              <a:rPr lang="en-US" altLang="zh-CN" dirty="0"/>
              <a:t>37</a:t>
            </a:r>
            <a:r>
              <a:rPr lang="zh-CN" altLang="en-US" dirty="0"/>
              <a:t>个百分点。</a:t>
            </a:r>
            <a:endParaRPr lang="en-US" altLang="zh-CN" dirty="0"/>
          </a:p>
          <a:p>
            <a:endParaRPr lang="en-US" altLang="zh-CN" dirty="0"/>
          </a:p>
          <a:p>
            <a:r>
              <a:rPr lang="zh-CN" altLang="en-US" dirty="0"/>
              <a:t>尽管部分市场增长迅速，但乘用车整体的长出来仍然仅有</a:t>
            </a:r>
            <a:r>
              <a:rPr lang="en-US" altLang="zh-CN" dirty="0"/>
              <a:t>5.3%</a:t>
            </a:r>
            <a:r>
              <a:rPr lang="zh-CN" altLang="en-US" dirty="0"/>
              <a:t>，其中新能源乘用车的装车率也仅有</a:t>
            </a:r>
            <a:r>
              <a:rPr lang="en-US" altLang="zh-CN" dirty="0"/>
              <a:t>14%</a:t>
            </a:r>
            <a:r>
              <a:rPr lang="zh-CN" altLang="en-US" dirty="0"/>
              <a:t>。</a:t>
            </a:r>
            <a:endParaRPr lang="en-US" altLang="zh-CN" dirty="0"/>
          </a:p>
          <a:p>
            <a:r>
              <a:rPr lang="zh-CN" altLang="en-US" dirty="0"/>
              <a:t>线控转向的配置涉及控制系统的调整，</a:t>
            </a:r>
            <a:r>
              <a:rPr lang="en-US" altLang="zh-CN" dirty="0"/>
              <a:t>ALC</a:t>
            </a:r>
            <a:r>
              <a:rPr lang="zh-CN" altLang="en-US" dirty="0"/>
              <a:t>功能的补充需要等到产品中期改型或换代才能实现。</a:t>
            </a:r>
            <a:endParaRPr lang="en-US" altLang="zh-CN" dirty="0"/>
          </a:p>
          <a:p>
            <a:endParaRPr lang="en-US" altLang="zh-CN" dirty="0"/>
          </a:p>
          <a:p>
            <a:r>
              <a:rPr lang="zh-CN" altLang="en-US" dirty="0"/>
              <a:t>预计该功能的装车占比的增长，依赖于全新车型的投放。短期不会出现明显的普及趋势。</a:t>
            </a:r>
            <a:endParaRPr lang="en-US" altLang="zh-CN" dirty="0"/>
          </a:p>
        </p:txBody>
      </p:sp>
      <p:sp>
        <p:nvSpPr>
          <p:cNvPr id="4" name="灯片编号占位符 3"/>
          <p:cNvSpPr>
            <a:spLocks noGrp="1"/>
          </p:cNvSpPr>
          <p:nvPr>
            <p:ph type="sldNum" sz="quarter" idx="5"/>
          </p:nvPr>
        </p:nvSpPr>
        <p:spPr/>
        <p:txBody>
          <a:bodyPr/>
          <a:lstStyle/>
          <a:p>
            <a:fld id="{BDA9433E-7B11-48D4-9471-982B80608B73}" type="slidenum">
              <a:rPr lang="zh-CN" altLang="en-US" smtClean="0"/>
              <a:t>9</a:t>
            </a:fld>
            <a:endParaRPr lang="zh-CN" altLang="en-US"/>
          </a:p>
        </p:txBody>
      </p:sp>
    </p:spTree>
    <p:extLst>
      <p:ext uri="{BB962C8B-B14F-4D97-AF65-F5344CB8AC3E}">
        <p14:creationId xmlns:p14="http://schemas.microsoft.com/office/powerpoint/2010/main" val="26816113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APA</a:t>
            </a:r>
            <a:r>
              <a:rPr lang="zh-CN" altLang="en-US" dirty="0"/>
              <a:t>自动泊车系统主要依赖超声玻雷达的感知。此技术已经在传统燃油车领域发展多年。只是由于成本高昂、配置规模一直较低。</a:t>
            </a:r>
            <a:endParaRPr lang="en-US" altLang="zh-CN" dirty="0"/>
          </a:p>
          <a:p>
            <a:endParaRPr lang="en-US" altLang="zh-CN" dirty="0"/>
          </a:p>
          <a:p>
            <a:r>
              <a:rPr lang="zh-CN" altLang="en-US" dirty="0"/>
              <a:t>由于高级辅助驾驶功能的发展，多家辅助驾驶企业拿出了行泊一体的功能方案。用辅助驾驶的技术架构、实现</a:t>
            </a:r>
            <a:r>
              <a:rPr lang="en-US" altLang="zh-CN" dirty="0"/>
              <a:t>APA</a:t>
            </a:r>
            <a:r>
              <a:rPr lang="zh-CN" altLang="en-US" dirty="0"/>
              <a:t>自动泊车功能。</a:t>
            </a:r>
            <a:endParaRPr lang="en-US" altLang="zh-CN" dirty="0"/>
          </a:p>
          <a:p>
            <a:endParaRPr lang="en-US" altLang="zh-CN" dirty="0"/>
          </a:p>
          <a:p>
            <a:r>
              <a:rPr lang="zh-CN" altLang="en-US" dirty="0"/>
              <a:t>一方面提高了辅助驾驶系统的性价比，另一方面加快了</a:t>
            </a:r>
            <a:r>
              <a:rPr lang="en-US" altLang="zh-CN" dirty="0"/>
              <a:t>APA</a:t>
            </a:r>
            <a:r>
              <a:rPr lang="zh-CN" altLang="en-US" dirty="0"/>
              <a:t>的普及速度，并为自动泊车提供了遥控泊车、循迹泊车以及自主代客泊车等自动驾驶领域的高级泊车功能。</a:t>
            </a:r>
            <a:endParaRPr lang="en-US" altLang="zh-CN" dirty="0"/>
          </a:p>
          <a:p>
            <a:endParaRPr lang="en-US" altLang="zh-CN" dirty="0"/>
          </a:p>
          <a:p>
            <a:r>
              <a:rPr lang="zh-CN" altLang="en-US" dirty="0"/>
              <a:t>目前新能源乘用车已经有三分之一配置了</a:t>
            </a:r>
            <a:r>
              <a:rPr lang="en-US" altLang="zh-CN" dirty="0"/>
              <a:t>APA</a:t>
            </a:r>
            <a:r>
              <a:rPr lang="zh-CN" altLang="en-US" dirty="0"/>
              <a:t>功能，与去年同期基本相同。在</a:t>
            </a:r>
            <a:r>
              <a:rPr lang="en-US" altLang="zh-CN" dirty="0"/>
              <a:t>32-40</a:t>
            </a:r>
            <a:r>
              <a:rPr lang="zh-CN" altLang="en-US" dirty="0"/>
              <a:t>万价位，今年一季度的装车率有了一定的下降。</a:t>
            </a:r>
            <a:r>
              <a:rPr lang="en-US" altLang="zh-CN" dirty="0"/>
              <a:t>24-32</a:t>
            </a:r>
            <a:r>
              <a:rPr lang="zh-CN" altLang="en-US" dirty="0"/>
              <a:t>万区间有了一定的提高。</a:t>
            </a:r>
            <a:endParaRPr lang="en-US" altLang="zh-CN" dirty="0"/>
          </a:p>
          <a:p>
            <a:endParaRPr lang="en-US" altLang="zh-CN" dirty="0"/>
          </a:p>
          <a:p>
            <a:r>
              <a:rPr lang="zh-CN" altLang="en-US" dirty="0"/>
              <a:t>由于在辅助驾驶功能领域，</a:t>
            </a:r>
            <a:r>
              <a:rPr lang="en-US" altLang="zh-CN" dirty="0"/>
              <a:t>APA</a:t>
            </a:r>
            <a:r>
              <a:rPr lang="zh-CN" altLang="en-US" dirty="0"/>
              <a:t>功能可通过</a:t>
            </a:r>
            <a:r>
              <a:rPr lang="en-US" altLang="zh-CN" dirty="0"/>
              <a:t>OTA</a:t>
            </a:r>
            <a:r>
              <a:rPr lang="zh-CN" altLang="en-US" dirty="0"/>
              <a:t>付费模式进行加装，部分车型随即将</a:t>
            </a:r>
            <a:r>
              <a:rPr lang="en-US" altLang="zh-CN" dirty="0"/>
              <a:t>APA</a:t>
            </a:r>
            <a:r>
              <a:rPr lang="zh-CN" altLang="en-US" dirty="0"/>
              <a:t>功能移出了标准配置。</a:t>
            </a:r>
            <a:endParaRPr lang="en-US" altLang="zh-CN" dirty="0"/>
          </a:p>
          <a:p>
            <a:endParaRPr lang="en-US" altLang="zh-CN" dirty="0"/>
          </a:p>
          <a:p>
            <a:r>
              <a:rPr lang="zh-CN" altLang="en-US" dirty="0"/>
              <a:t>目前乘用车整体趋势与新能源领域非常接近，因此可判断</a:t>
            </a:r>
            <a:r>
              <a:rPr lang="en-US" altLang="zh-CN" dirty="0"/>
              <a:t>APA</a:t>
            </a:r>
            <a:r>
              <a:rPr lang="zh-CN" altLang="en-US" dirty="0"/>
              <a:t>自动泊车的普及趋势并不明显。在行泊一体化完成后，有望成为重要的付费选装功能。</a:t>
            </a:r>
            <a:endParaRPr lang="en-US" altLang="zh-CN" dirty="0"/>
          </a:p>
        </p:txBody>
      </p:sp>
      <p:sp>
        <p:nvSpPr>
          <p:cNvPr id="4" name="灯片编号占位符 3"/>
          <p:cNvSpPr>
            <a:spLocks noGrp="1"/>
          </p:cNvSpPr>
          <p:nvPr>
            <p:ph type="sldNum" sz="quarter" idx="5"/>
          </p:nvPr>
        </p:nvSpPr>
        <p:spPr/>
        <p:txBody>
          <a:bodyPr/>
          <a:lstStyle/>
          <a:p>
            <a:fld id="{BDA9433E-7B11-48D4-9471-982B80608B73}" type="slidenum">
              <a:rPr lang="zh-CN" altLang="en-US" smtClean="0"/>
              <a:t>10</a:t>
            </a:fld>
            <a:endParaRPr lang="zh-CN" altLang="en-US"/>
          </a:p>
        </p:txBody>
      </p:sp>
    </p:spTree>
    <p:extLst>
      <p:ext uri="{BB962C8B-B14F-4D97-AF65-F5344CB8AC3E}">
        <p14:creationId xmlns:p14="http://schemas.microsoft.com/office/powerpoint/2010/main" val="37321624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3" Type="http://schemas.openxmlformats.org/officeDocument/2006/relationships/image" Target="../media/image8.png"/><Relationship Id="rId7" Type="http://schemas.openxmlformats.org/officeDocument/2006/relationships/image" Target="../media/image12.jpeg"/><Relationship Id="rId12" Type="http://schemas.openxmlformats.org/officeDocument/2006/relationships/image" Target="../media/image17.png"/><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jpeg"/><Relationship Id="rId11" Type="http://schemas.openxmlformats.org/officeDocument/2006/relationships/image" Target="../media/image16.png"/><Relationship Id="rId5" Type="http://schemas.openxmlformats.org/officeDocument/2006/relationships/image" Target="../media/image10.jpe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795"/>
            <a:ext cx="12192000" cy="4395216"/>
          </a:xfrm>
          <a:prstGeom prst="rect">
            <a:avLst/>
          </a:prstGeom>
        </p:spPr>
      </p:pic>
      <p:pic>
        <p:nvPicPr>
          <p:cNvPr id="8" name="图片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0108"/>
            <a:ext cx="4329404" cy="1361005"/>
          </a:xfrm>
          <a:prstGeom prst="rect">
            <a:avLst/>
          </a:prstGeom>
        </p:spPr>
      </p:pic>
      <p:grpSp>
        <p:nvGrpSpPr>
          <p:cNvPr id="9" name="组合 8"/>
          <p:cNvGrpSpPr/>
          <p:nvPr userDrawn="1"/>
        </p:nvGrpSpPr>
        <p:grpSpPr>
          <a:xfrm>
            <a:off x="10235682" y="3995414"/>
            <a:ext cx="1384038" cy="793102"/>
            <a:chOff x="4982547" y="4004745"/>
            <a:chExt cx="1384038" cy="793102"/>
          </a:xfrm>
        </p:grpSpPr>
        <p:sp>
          <p:nvSpPr>
            <p:cNvPr id="10" name="平行四边形 9"/>
            <p:cNvSpPr/>
            <p:nvPr/>
          </p:nvSpPr>
          <p:spPr>
            <a:xfrm rot="10800000">
              <a:off x="4982547" y="4004745"/>
              <a:ext cx="653142" cy="793102"/>
            </a:xfrm>
            <a:prstGeom prst="parallelogram">
              <a:avLst>
                <a:gd name="adj" fmla="val 61471"/>
              </a:avLst>
            </a:prstGeom>
            <a:solidFill>
              <a:srgbClr val="8F1F2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 name="平行四边形 10"/>
            <p:cNvSpPr/>
            <p:nvPr/>
          </p:nvSpPr>
          <p:spPr>
            <a:xfrm rot="10800000">
              <a:off x="5337111" y="4004745"/>
              <a:ext cx="653142" cy="793102"/>
            </a:xfrm>
            <a:prstGeom prst="parallelogram">
              <a:avLst>
                <a:gd name="adj" fmla="val 61471"/>
              </a:avLst>
            </a:prstGeom>
            <a:solidFill>
              <a:srgbClr val="8F1F2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 name="平行四边形 11"/>
            <p:cNvSpPr/>
            <p:nvPr/>
          </p:nvSpPr>
          <p:spPr>
            <a:xfrm rot="10800000">
              <a:off x="5713443" y="4004745"/>
              <a:ext cx="653142" cy="793102"/>
            </a:xfrm>
            <a:prstGeom prst="parallelogram">
              <a:avLst>
                <a:gd name="adj" fmla="val 61471"/>
              </a:avLst>
            </a:prstGeom>
            <a:solidFill>
              <a:srgbClr val="8F1F2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sp>
        <p:nvSpPr>
          <p:cNvPr id="13" name="文本框 12"/>
          <p:cNvSpPr txBox="1"/>
          <p:nvPr userDrawn="1"/>
        </p:nvSpPr>
        <p:spPr>
          <a:xfrm>
            <a:off x="1202136" y="4747898"/>
            <a:ext cx="9024219" cy="1415772"/>
          </a:xfrm>
          <a:prstGeom prst="rect">
            <a:avLst/>
          </a:prstGeom>
          <a:noFill/>
        </p:spPr>
        <p:txBody>
          <a:bodyPr wrap="square" rtlCol="0">
            <a:spAutoFit/>
          </a:bodyPr>
          <a:lstStyle/>
          <a:p>
            <a:r>
              <a:rPr lang="en-US" altLang="zh-CN" sz="4200" b="1" dirty="0">
                <a:solidFill>
                  <a:prstClr val="black"/>
                </a:solidFill>
                <a:latin typeface="微软雅黑" panose="020B0503020204020204" pitchFamily="34" charset="-122"/>
                <a:ea typeface="微软雅黑" panose="020B0503020204020204" pitchFamily="34" charset="-122"/>
              </a:rPr>
              <a:t>2023</a:t>
            </a:r>
            <a:r>
              <a:rPr lang="zh-CN" altLang="en-US" sz="4200" b="1" dirty="0">
                <a:solidFill>
                  <a:prstClr val="black"/>
                </a:solidFill>
                <a:latin typeface="微软雅黑" panose="020B0503020204020204" pitchFamily="34" charset="-122"/>
                <a:ea typeface="微软雅黑" panose="020B0503020204020204" pitchFamily="34" charset="-122"/>
              </a:rPr>
              <a:t>年</a:t>
            </a:r>
            <a:r>
              <a:rPr lang="en-US" altLang="zh-CN" sz="4200" b="1" dirty="0">
                <a:solidFill>
                  <a:prstClr val="black"/>
                </a:solidFill>
                <a:latin typeface="微软雅黑" panose="020B0503020204020204" pitchFamily="34" charset="-122"/>
                <a:ea typeface="微软雅黑" panose="020B0503020204020204" pitchFamily="34" charset="-122"/>
              </a:rPr>
              <a:t>9</a:t>
            </a:r>
            <a:r>
              <a:rPr lang="zh-CN" altLang="en-US" sz="4200" b="1" dirty="0">
                <a:solidFill>
                  <a:prstClr val="black"/>
                </a:solidFill>
                <a:latin typeface="微软雅黑" panose="020B0503020204020204" pitchFamily="34" charset="-122"/>
                <a:ea typeface="微软雅黑" panose="020B0503020204020204" pitchFamily="34" charset="-122"/>
              </a:rPr>
              <a:t>月</a:t>
            </a:r>
            <a:endParaRPr lang="en-US" altLang="zh-CN" sz="4200" b="1" dirty="0">
              <a:solidFill>
                <a:prstClr val="black"/>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4400" b="1" dirty="0">
                <a:solidFill>
                  <a:srgbClr val="000000"/>
                </a:solidFill>
                <a:latin typeface="微软雅黑" panose="020B0503020204020204" pitchFamily="34" charset="-122"/>
                <a:ea typeface="微软雅黑" panose="020B0503020204020204" pitchFamily="34" charset="-122"/>
              </a:rPr>
              <a:t>汽车智能网联洞察报告</a:t>
            </a:r>
          </a:p>
        </p:txBody>
      </p:sp>
      <p:sp>
        <p:nvSpPr>
          <p:cNvPr id="14" name="文本框 13"/>
          <p:cNvSpPr txBox="1"/>
          <p:nvPr userDrawn="1"/>
        </p:nvSpPr>
        <p:spPr>
          <a:xfrm>
            <a:off x="1219863" y="3902007"/>
            <a:ext cx="3520087" cy="369332"/>
          </a:xfrm>
          <a:prstGeom prst="rect">
            <a:avLst/>
          </a:prstGeom>
          <a:noFill/>
        </p:spPr>
        <p:txBody>
          <a:bodyPr wrap="square" rtlCol="0">
            <a:spAutoFit/>
          </a:bodyPr>
          <a:lstStyle/>
          <a:p>
            <a:r>
              <a:rPr lang="zh-CN" altLang="en-US" b="1" dirty="0">
                <a:solidFill>
                  <a:prstClr val="white"/>
                </a:solidFill>
                <a:latin typeface="微软雅黑" panose="020B0503020204020204" pitchFamily="34" charset="-122"/>
                <a:ea typeface="微软雅黑" panose="020B0503020204020204" pitchFamily="34" charset="-122"/>
              </a:rPr>
              <a:t>乘联会</a:t>
            </a:r>
            <a:r>
              <a:rPr lang="en-US" altLang="zh-CN" b="1" dirty="0">
                <a:solidFill>
                  <a:prstClr val="white"/>
                </a:solidFill>
                <a:latin typeface="微软雅黑" panose="020B0503020204020204" pitchFamily="34" charset="-122"/>
                <a:ea typeface="微软雅黑" panose="020B0503020204020204" pitchFamily="34" charset="-122"/>
              </a:rPr>
              <a:t>&amp;</a:t>
            </a:r>
            <a:r>
              <a:rPr lang="zh-CN" altLang="en-US" b="1" dirty="0">
                <a:solidFill>
                  <a:prstClr val="white"/>
                </a:solidFill>
                <a:latin typeface="微软雅黑" panose="020B0503020204020204" pitchFamily="34" charset="-122"/>
                <a:ea typeface="微软雅黑" panose="020B0503020204020204" pitchFamily="34" charset="-122"/>
              </a:rPr>
              <a:t>科瑞咨询联合发布</a:t>
            </a:r>
          </a:p>
        </p:txBody>
      </p:sp>
      <p:sp>
        <p:nvSpPr>
          <p:cNvPr id="15" name="矩形 14"/>
          <p:cNvSpPr/>
          <p:nvPr userDrawn="1"/>
        </p:nvSpPr>
        <p:spPr>
          <a:xfrm>
            <a:off x="846479" y="3713583"/>
            <a:ext cx="271678" cy="2416629"/>
          </a:xfrm>
          <a:prstGeom prst="rect">
            <a:avLst/>
          </a:prstGeom>
          <a:solidFill>
            <a:srgbClr val="4E9DB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1BE4D9D-9BAB-4DE5-9663-F0880D5FED31}" type="datetimeFigureOut">
              <a:rPr lang="zh-CN" altLang="en-US" smtClean="0"/>
              <a:t>2023/10/23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12FB1938-AAFF-4BE7-AD52-27B9AA67C07D}"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1BE4D9D-9BAB-4DE5-9663-F0880D5FED31}" type="datetimeFigureOut">
              <a:rPr lang="zh-CN" altLang="en-US" smtClean="0"/>
              <a:t>2023/10/23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12FB1938-AAFF-4BE7-AD52-27B9AA67C07D}"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文本框 8"/>
          <p:cNvSpPr txBox="1"/>
          <p:nvPr userDrawn="1"/>
        </p:nvSpPr>
        <p:spPr>
          <a:xfrm rot="5400000">
            <a:off x="-755705" y="2453483"/>
            <a:ext cx="3685624" cy="923330"/>
          </a:xfrm>
          <a:prstGeom prst="rect">
            <a:avLst/>
          </a:prstGeom>
          <a:noFill/>
        </p:spPr>
        <p:txBody>
          <a:bodyPr wrap="none" rtlCol="0">
            <a:spAutoFit/>
          </a:bodyPr>
          <a:lstStyle/>
          <a:p>
            <a:r>
              <a:rPr lang="en-US" altLang="zh-CN" sz="5400" b="1" spc="-300" dirty="0">
                <a:solidFill>
                  <a:schemeClr val="bg1"/>
                </a:solidFill>
                <a:latin typeface="Arial" panose="020B0604020202020204" pitchFamily="34" charset="0"/>
                <a:cs typeface="Arial" panose="020B0604020202020204" pitchFamily="34" charset="0"/>
              </a:rPr>
              <a:t>CONTENTS</a:t>
            </a:r>
            <a:endParaRPr lang="zh-CN" altLang="en-US" sz="5400" b="1" spc="-300" dirty="0">
              <a:solidFill>
                <a:schemeClr val="bg1"/>
              </a:solidFill>
              <a:latin typeface="Arial" panose="020B0604020202020204" pitchFamily="34" charset="0"/>
              <a:cs typeface="Arial" panose="020B0604020202020204" pitchFamily="34" charset="0"/>
            </a:endParaRPr>
          </a:p>
        </p:txBody>
      </p:sp>
      <p:sp>
        <p:nvSpPr>
          <p:cNvPr id="10" name="文本框 9"/>
          <p:cNvSpPr txBox="1"/>
          <p:nvPr userDrawn="1"/>
        </p:nvSpPr>
        <p:spPr>
          <a:xfrm>
            <a:off x="1414531" y="679193"/>
            <a:ext cx="954107" cy="1938992"/>
          </a:xfrm>
          <a:prstGeom prst="rect">
            <a:avLst/>
          </a:prstGeom>
          <a:noFill/>
        </p:spPr>
        <p:txBody>
          <a:bodyPr wrap="none" rtlCol="0">
            <a:spAutoFit/>
          </a:bodyPr>
          <a:lstStyle/>
          <a:p>
            <a:r>
              <a:rPr lang="zh-CN" altLang="en-US" sz="6000" b="1" dirty="0">
                <a:solidFill>
                  <a:schemeClr val="bg1"/>
                </a:solidFill>
                <a:latin typeface="微软雅黑" panose="020B0503020204020204" pitchFamily="34" charset="-122"/>
                <a:ea typeface="微软雅黑" panose="020B0503020204020204" pitchFamily="34" charset="-122"/>
              </a:rPr>
              <a:t>目</a:t>
            </a:r>
            <a:endParaRPr lang="en-US" altLang="zh-CN" sz="6000" b="1" dirty="0">
              <a:solidFill>
                <a:schemeClr val="bg1"/>
              </a:solidFill>
              <a:latin typeface="微软雅黑" panose="020B0503020204020204" pitchFamily="34" charset="-122"/>
              <a:ea typeface="微软雅黑" panose="020B0503020204020204" pitchFamily="34" charset="-122"/>
            </a:endParaRPr>
          </a:p>
          <a:p>
            <a:r>
              <a:rPr lang="zh-CN" altLang="en-US" sz="6000" b="1" dirty="0">
                <a:solidFill>
                  <a:schemeClr val="bg1"/>
                </a:solidFill>
                <a:latin typeface="微软雅黑" panose="020B0503020204020204" pitchFamily="34" charset="-122"/>
                <a:ea typeface="微软雅黑" panose="020B0503020204020204" pitchFamily="34" charset="-122"/>
              </a:rPr>
              <a:t>录</a:t>
            </a:r>
          </a:p>
        </p:txBody>
      </p:sp>
      <p:sp>
        <p:nvSpPr>
          <p:cNvPr id="11" name="矩形 10"/>
          <p:cNvSpPr/>
          <p:nvPr userDrawn="1"/>
        </p:nvSpPr>
        <p:spPr>
          <a:xfrm>
            <a:off x="794739" y="857040"/>
            <a:ext cx="584735" cy="261362"/>
          </a:xfrm>
          <a:prstGeom prst="rect">
            <a:avLst/>
          </a:prstGeom>
          <a:solidFill>
            <a:srgbClr val="8F1F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64485" y="213246"/>
            <a:ext cx="2985187" cy="489374"/>
          </a:xfrm>
          <a:prstGeom prst="rect">
            <a:avLst/>
          </a:prstGeom>
        </p:spPr>
      </p:pic>
      <p:pic>
        <p:nvPicPr>
          <p:cNvPr id="48" name="图片 47" descr="C:\Users\Administrator\Desktop\images\封面_12+++.png封面_12+++"/>
          <p:cNvPicPr>
            <a:picLocks noChangeAspect="1"/>
          </p:cNvPicPr>
          <p:nvPr userDrawn="1"/>
        </p:nvPicPr>
        <p:blipFill>
          <a:blip r:embed="rId3"/>
          <a:srcRect/>
          <a:stretch>
            <a:fillRect/>
          </a:stretch>
        </p:blipFill>
        <p:spPr>
          <a:xfrm>
            <a:off x="564198" y="6466840"/>
            <a:ext cx="206375" cy="191770"/>
          </a:xfrm>
          <a:prstGeom prst="rect">
            <a:avLst/>
          </a:prstGeom>
        </p:spPr>
      </p:pic>
      <p:sp>
        <p:nvSpPr>
          <p:cNvPr id="9" name="矩形 8"/>
          <p:cNvSpPr/>
          <p:nvPr userDrawn="1"/>
        </p:nvSpPr>
        <p:spPr>
          <a:xfrm>
            <a:off x="0" y="0"/>
            <a:ext cx="12192000" cy="798022"/>
          </a:xfrm>
          <a:prstGeom prst="rect">
            <a:avLst/>
          </a:prstGeom>
          <a:gradFill flip="none" rotWithShape="1">
            <a:gsLst>
              <a:gs pos="13000">
                <a:srgbClr val="1B5C7D"/>
              </a:gs>
              <a:gs pos="56000">
                <a:srgbClr val="3795AB"/>
              </a:gs>
              <a:gs pos="84000">
                <a:srgbClr val="1B5C7D"/>
              </a:gs>
            </a:gsLst>
            <a:path path="circle">
              <a:fillToRect l="100000" b="100000"/>
            </a:path>
            <a:tileRect t="-100000" r="-10000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13" name="组合 12"/>
          <p:cNvGrpSpPr/>
          <p:nvPr userDrawn="1"/>
        </p:nvGrpSpPr>
        <p:grpSpPr>
          <a:xfrm flipH="1" flipV="1">
            <a:off x="-2" y="0"/>
            <a:ext cx="8878768" cy="798022"/>
            <a:chOff x="6753725" y="1484995"/>
            <a:chExt cx="10101188" cy="878570"/>
          </a:xfrm>
          <a:solidFill>
            <a:sysClr val="window" lastClr="FFFFFF">
              <a:lumMod val="85000"/>
            </a:sysClr>
          </a:solidFill>
        </p:grpSpPr>
        <p:sp>
          <p:nvSpPr>
            <p:cNvPr id="14" name="矩形 13"/>
            <p:cNvSpPr/>
            <p:nvPr/>
          </p:nvSpPr>
          <p:spPr>
            <a:xfrm>
              <a:off x="7608263" y="1484995"/>
              <a:ext cx="9246650" cy="878570"/>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prstClr val="white"/>
                  </a:solidFill>
                  <a:effectLst/>
                  <a:uLnTx/>
                  <a:uFillTx/>
                  <a:latin typeface="等线" panose="02010600030101010101" charset="-122"/>
                  <a:ea typeface="等线" panose="02010600030101010101" charset="-122"/>
                  <a:cs typeface="+mn-cs"/>
                </a:rPr>
                <a:t>                                                                                                                                                                                                                                                                                                        </a:t>
              </a:r>
              <a:endParaRPr kumimoji="0" lang="zh-CN" altLang="en-US" sz="1800" b="0" i="0" u="none" strike="noStrike" kern="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5" name="直角三角形 14"/>
            <p:cNvSpPr/>
            <p:nvPr/>
          </p:nvSpPr>
          <p:spPr>
            <a:xfrm flipH="1">
              <a:off x="6753725" y="1484995"/>
              <a:ext cx="854537" cy="878570"/>
            </a:xfrm>
            <a:prstGeom prst="rtTriangl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sp>
        <p:nvSpPr>
          <p:cNvPr id="17" name="矩形 16"/>
          <p:cNvSpPr/>
          <p:nvPr userDrawn="1"/>
        </p:nvSpPr>
        <p:spPr>
          <a:xfrm rot="5400000">
            <a:off x="270868" y="398724"/>
            <a:ext cx="308168" cy="81122"/>
          </a:xfrm>
          <a:prstGeom prst="rect">
            <a:avLst/>
          </a:prstGeom>
          <a:solidFill>
            <a:srgbClr val="8F1F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235968" y="209276"/>
            <a:ext cx="2366672" cy="374321"/>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795"/>
            <a:ext cx="12192000" cy="4395216"/>
          </a:xfrm>
          <a:prstGeom prst="rect">
            <a:avLst/>
          </a:prstGeom>
        </p:spPr>
      </p:pic>
      <p:pic>
        <p:nvPicPr>
          <p:cNvPr id="8" name="图片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0108"/>
            <a:ext cx="4329404" cy="1361005"/>
          </a:xfrm>
          <a:prstGeom prst="rect">
            <a:avLst/>
          </a:prstGeom>
        </p:spPr>
      </p:pic>
      <p:grpSp>
        <p:nvGrpSpPr>
          <p:cNvPr id="9" name="组合 8"/>
          <p:cNvGrpSpPr/>
          <p:nvPr userDrawn="1"/>
        </p:nvGrpSpPr>
        <p:grpSpPr>
          <a:xfrm>
            <a:off x="10235682" y="3995414"/>
            <a:ext cx="1384038" cy="793102"/>
            <a:chOff x="4982547" y="4004745"/>
            <a:chExt cx="1384038" cy="793102"/>
          </a:xfrm>
        </p:grpSpPr>
        <p:sp>
          <p:nvSpPr>
            <p:cNvPr id="10" name="平行四边形 9"/>
            <p:cNvSpPr/>
            <p:nvPr/>
          </p:nvSpPr>
          <p:spPr>
            <a:xfrm rot="10800000">
              <a:off x="4982547" y="4004745"/>
              <a:ext cx="653142" cy="793102"/>
            </a:xfrm>
            <a:prstGeom prst="parallelogram">
              <a:avLst>
                <a:gd name="adj" fmla="val 61471"/>
              </a:avLst>
            </a:prstGeom>
            <a:solidFill>
              <a:srgbClr val="8F1F2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 name="平行四边形 10"/>
            <p:cNvSpPr/>
            <p:nvPr/>
          </p:nvSpPr>
          <p:spPr>
            <a:xfrm rot="10800000">
              <a:off x="5337111" y="4004745"/>
              <a:ext cx="653142" cy="793102"/>
            </a:xfrm>
            <a:prstGeom prst="parallelogram">
              <a:avLst>
                <a:gd name="adj" fmla="val 61471"/>
              </a:avLst>
            </a:prstGeom>
            <a:solidFill>
              <a:srgbClr val="8F1F2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 name="平行四边形 11"/>
            <p:cNvSpPr/>
            <p:nvPr/>
          </p:nvSpPr>
          <p:spPr>
            <a:xfrm rot="10800000">
              <a:off x="5713443" y="4004745"/>
              <a:ext cx="653142" cy="793102"/>
            </a:xfrm>
            <a:prstGeom prst="parallelogram">
              <a:avLst>
                <a:gd name="adj" fmla="val 61471"/>
              </a:avLst>
            </a:prstGeom>
            <a:solidFill>
              <a:srgbClr val="8F1F2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sp>
        <p:nvSpPr>
          <p:cNvPr id="13" name="文本框 12"/>
          <p:cNvSpPr txBox="1"/>
          <p:nvPr userDrawn="1"/>
        </p:nvSpPr>
        <p:spPr>
          <a:xfrm>
            <a:off x="7303997" y="3985984"/>
            <a:ext cx="3520087" cy="369332"/>
          </a:xfrm>
          <a:prstGeom prst="rect">
            <a:avLst/>
          </a:prstGeom>
          <a:noFill/>
        </p:spPr>
        <p:txBody>
          <a:bodyPr wrap="square" rtlCol="0">
            <a:spAutoFit/>
          </a:bodyPr>
          <a:lstStyle/>
          <a:p>
            <a:r>
              <a:rPr lang="zh-CN" altLang="en-US" b="1" dirty="0">
                <a:solidFill>
                  <a:prstClr val="white"/>
                </a:solidFill>
                <a:latin typeface="微软雅黑" panose="020B0503020204020204" pitchFamily="34" charset="-122"/>
                <a:ea typeface="微软雅黑" panose="020B0503020204020204" pitchFamily="34" charset="-122"/>
              </a:rPr>
              <a:t>乘联会</a:t>
            </a:r>
            <a:r>
              <a:rPr lang="en-US" altLang="zh-CN" b="1" dirty="0">
                <a:solidFill>
                  <a:prstClr val="white"/>
                </a:solidFill>
                <a:latin typeface="微软雅黑" panose="020B0503020204020204" pitchFamily="34" charset="-122"/>
                <a:ea typeface="微软雅黑" panose="020B0503020204020204" pitchFamily="34" charset="-122"/>
              </a:rPr>
              <a:t>&amp;</a:t>
            </a:r>
            <a:r>
              <a:rPr lang="zh-CN" altLang="en-US" b="1" dirty="0">
                <a:solidFill>
                  <a:prstClr val="white"/>
                </a:solidFill>
                <a:latin typeface="微软雅黑" panose="020B0503020204020204" pitchFamily="34" charset="-122"/>
                <a:ea typeface="微软雅黑" panose="020B0503020204020204" pitchFamily="34" charset="-122"/>
              </a:rPr>
              <a:t>科瑞咨询联合发布</a:t>
            </a:r>
          </a:p>
        </p:txBody>
      </p:sp>
      <p:sp>
        <p:nvSpPr>
          <p:cNvPr id="14" name="矩形 13"/>
          <p:cNvSpPr/>
          <p:nvPr userDrawn="1"/>
        </p:nvSpPr>
        <p:spPr>
          <a:xfrm>
            <a:off x="846479" y="3713583"/>
            <a:ext cx="271678" cy="2416629"/>
          </a:xfrm>
          <a:prstGeom prst="rect">
            <a:avLst/>
          </a:prstGeom>
          <a:solidFill>
            <a:srgbClr val="4E9DB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5" name="文本框 14"/>
          <p:cNvSpPr txBox="1"/>
          <p:nvPr userDrawn="1"/>
        </p:nvSpPr>
        <p:spPr>
          <a:xfrm>
            <a:off x="1326723" y="3995414"/>
            <a:ext cx="6565676" cy="257172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6000" b="1" i="0" u="none" strike="noStrike" kern="0" cap="none" spc="-300" normalizeH="0" baseline="0" noProof="0" dirty="0">
                <a:ln>
                  <a:noFill/>
                </a:ln>
                <a:solidFill>
                  <a:prstClr val="black"/>
                </a:solidFill>
                <a:effectLst/>
                <a:uLnTx/>
                <a:uFillTx/>
              </a:rPr>
              <a:t>Thanks</a:t>
            </a:r>
            <a:endParaRPr kumimoji="0" lang="zh-CN" altLang="en-US" sz="16000" b="1" i="0" u="none" strike="noStrike" kern="0" cap="none" spc="-300" normalizeH="0" baseline="0" noProof="0" dirty="0">
              <a:ln>
                <a:noFill/>
              </a:ln>
              <a:solidFill>
                <a:prstClr val="black"/>
              </a:solidFill>
              <a:effectLst/>
              <a:uLnTx/>
              <a:uFillTx/>
            </a:endParaRPr>
          </a:p>
        </p:txBody>
      </p:sp>
      <p:sp>
        <p:nvSpPr>
          <p:cNvPr id="16" name="文本框 15"/>
          <p:cNvSpPr txBox="1"/>
          <p:nvPr userDrawn="1"/>
        </p:nvSpPr>
        <p:spPr>
          <a:xfrm>
            <a:off x="8002718" y="5525002"/>
            <a:ext cx="2024913" cy="52322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150" normalizeH="0" baseline="0" noProof="0" dirty="0">
                <a:ln>
                  <a:noFill/>
                </a:ln>
                <a:solidFill>
                  <a:prstClr val="black"/>
                </a:solidFill>
                <a:effectLst/>
                <a:uLnTx/>
                <a:uFillTx/>
              </a:rPr>
              <a:t>谢  谢  观  看</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40" y="0"/>
            <a:ext cx="12192000" cy="6858001"/>
          </a:xfrm>
          <a:prstGeom prst="rect">
            <a:avLst/>
          </a:prstGeom>
        </p:spPr>
      </p:pic>
      <p:sp>
        <p:nvSpPr>
          <p:cNvPr id="11" name="文本框 10"/>
          <p:cNvSpPr txBox="1"/>
          <p:nvPr userDrawn="1"/>
        </p:nvSpPr>
        <p:spPr>
          <a:xfrm>
            <a:off x="754364" y="2135932"/>
            <a:ext cx="2080602" cy="646331"/>
          </a:xfrm>
          <a:prstGeom prst="rect">
            <a:avLst/>
          </a:prstGeom>
          <a:noFill/>
        </p:spPr>
        <p:txBody>
          <a:bodyPr wrap="square" rtlCol="0">
            <a:spAutoFit/>
          </a:bodyPr>
          <a:lstStyle/>
          <a:p>
            <a:r>
              <a:rPr lang="en-US" altLang="zh-CN" sz="3600" b="1" dirty="0">
                <a:solidFill>
                  <a:srgbClr val="4E9DB1"/>
                </a:solidFill>
                <a:latin typeface="Arial" panose="020B0604020202020204" pitchFamily="34" charset="0"/>
                <a:ea typeface="微软雅黑" panose="020B0503020204020204" pitchFamily="34" charset="-122"/>
                <a:cs typeface="Arial" panose="020B0604020202020204" pitchFamily="34" charset="0"/>
              </a:rPr>
              <a:t>Thanks</a:t>
            </a:r>
            <a:endParaRPr lang="zh-CN" altLang="en-US" sz="3600" b="1" dirty="0">
              <a:solidFill>
                <a:srgbClr val="4E9DB1"/>
              </a:solidFill>
              <a:latin typeface="Arial" panose="020B0604020202020204" pitchFamily="34" charset="0"/>
              <a:ea typeface="微软雅黑" panose="020B0503020204020204" pitchFamily="34" charset="-122"/>
              <a:cs typeface="Arial" panose="020B0604020202020204" pitchFamily="34" charset="0"/>
            </a:endParaRPr>
          </a:p>
        </p:txBody>
      </p:sp>
      <p:sp>
        <p:nvSpPr>
          <p:cNvPr id="12" name="文本框 11"/>
          <p:cNvSpPr txBox="1"/>
          <p:nvPr userDrawn="1"/>
        </p:nvSpPr>
        <p:spPr>
          <a:xfrm>
            <a:off x="754364" y="1413254"/>
            <a:ext cx="1927131" cy="923330"/>
          </a:xfrm>
          <a:prstGeom prst="rect">
            <a:avLst/>
          </a:prstGeom>
          <a:noFill/>
        </p:spPr>
        <p:txBody>
          <a:bodyPr wrap="none" rtlCol="0">
            <a:spAutoFit/>
          </a:bodyPr>
          <a:lstStyle/>
          <a:p>
            <a:r>
              <a:rPr lang="zh-CN" altLang="en-US" sz="5400" b="1" spc="300" dirty="0">
                <a:solidFill>
                  <a:srgbClr val="4E9DB1"/>
                </a:solidFill>
                <a:latin typeface="微软雅黑" panose="020B0503020204020204" pitchFamily="34" charset="-122"/>
                <a:ea typeface="微软雅黑" panose="020B0503020204020204" pitchFamily="34" charset="-122"/>
              </a:rPr>
              <a:t>谢谢</a:t>
            </a:r>
            <a:r>
              <a:rPr lang="en-US" altLang="zh-CN" sz="5400" b="1" spc="300" dirty="0">
                <a:solidFill>
                  <a:srgbClr val="4E9DB1"/>
                </a:solidFill>
                <a:latin typeface="微软雅黑" panose="020B0503020204020204" pitchFamily="34" charset="-122"/>
                <a:ea typeface="微软雅黑" panose="020B0503020204020204" pitchFamily="34" charset="-122"/>
              </a:rPr>
              <a:t>!</a:t>
            </a:r>
            <a:endParaRPr lang="zh-CN" altLang="en-US" sz="5400" b="1" spc="300" dirty="0">
              <a:solidFill>
                <a:srgbClr val="4E9DB1"/>
              </a:solidFill>
              <a:latin typeface="微软雅黑" panose="020B0503020204020204" pitchFamily="34" charset="-122"/>
              <a:ea typeface="微软雅黑" panose="020B0503020204020204" pitchFamily="34" charset="-122"/>
            </a:endParaRPr>
          </a:p>
        </p:txBody>
      </p:sp>
      <p:grpSp>
        <p:nvGrpSpPr>
          <p:cNvPr id="13" name="组合 12"/>
          <p:cNvGrpSpPr/>
          <p:nvPr userDrawn="1"/>
        </p:nvGrpSpPr>
        <p:grpSpPr>
          <a:xfrm>
            <a:off x="840463" y="451593"/>
            <a:ext cx="3249405" cy="560275"/>
            <a:chOff x="657581" y="451593"/>
            <a:chExt cx="3249405" cy="560275"/>
          </a:xfrm>
        </p:grpSpPr>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52084" y="455877"/>
              <a:ext cx="1254902" cy="486902"/>
            </a:xfrm>
            <a:prstGeom prst="rect">
              <a:avLst/>
            </a:prstGeom>
          </p:spPr>
        </p:pic>
        <p:pic>
          <p:nvPicPr>
            <p:cNvPr id="15" name="图片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7581" y="451593"/>
              <a:ext cx="1705545" cy="560275"/>
            </a:xfrm>
            <a:prstGeom prst="rect">
              <a:avLst/>
            </a:prstGeom>
          </p:spPr>
        </p:pic>
        <p:cxnSp>
          <p:nvCxnSpPr>
            <p:cNvPr id="16" name="直接连接符 15"/>
            <p:cNvCxnSpPr/>
            <p:nvPr/>
          </p:nvCxnSpPr>
          <p:spPr>
            <a:xfrm>
              <a:off x="2485506" y="585881"/>
              <a:ext cx="0" cy="241403"/>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pic>
        <p:nvPicPr>
          <p:cNvPr id="17" name="图片 16"/>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245174" y="4893405"/>
            <a:ext cx="895350" cy="876300"/>
          </a:xfrm>
          <a:prstGeom prst="rect">
            <a:avLst/>
          </a:prstGeom>
        </p:spPr>
      </p:pic>
      <p:pic>
        <p:nvPicPr>
          <p:cNvPr id="18" name="图片 1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271803" y="4893405"/>
            <a:ext cx="857250" cy="876300"/>
          </a:xfrm>
          <a:prstGeom prst="rect">
            <a:avLst/>
          </a:prstGeom>
        </p:spPr>
      </p:pic>
      <p:sp>
        <p:nvSpPr>
          <p:cNvPr id="19" name="文本框 18"/>
          <p:cNvSpPr txBox="1"/>
          <p:nvPr userDrawn="1"/>
        </p:nvSpPr>
        <p:spPr>
          <a:xfrm>
            <a:off x="1166363" y="3266780"/>
            <a:ext cx="1338828" cy="323165"/>
          </a:xfrm>
          <a:prstGeom prst="rect">
            <a:avLst/>
          </a:prstGeom>
          <a:noFill/>
        </p:spPr>
        <p:txBody>
          <a:bodyPr wrap="none" rtlCol="0">
            <a:spAutoFit/>
          </a:bodyPr>
          <a:lstStyle/>
          <a:p>
            <a:r>
              <a:rPr lang="zh-CN" altLang="en-US" sz="1500" b="1" dirty="0">
                <a:solidFill>
                  <a:srgbClr val="4E9DB1"/>
                </a:solidFill>
                <a:latin typeface="微软雅黑" panose="020B0503020204020204" pitchFamily="34" charset="-122"/>
                <a:ea typeface="微软雅黑" panose="020B0503020204020204" pitchFamily="34" charset="-122"/>
              </a:rPr>
              <a:t>乘联会秘书处</a:t>
            </a:r>
          </a:p>
        </p:txBody>
      </p:sp>
      <p:sp>
        <p:nvSpPr>
          <p:cNvPr id="20" name="文本框 19"/>
          <p:cNvSpPr txBox="1"/>
          <p:nvPr userDrawn="1"/>
        </p:nvSpPr>
        <p:spPr>
          <a:xfrm>
            <a:off x="1409047" y="3629738"/>
            <a:ext cx="2768707" cy="1107996"/>
          </a:xfrm>
          <a:prstGeom prst="rect">
            <a:avLst/>
          </a:prstGeom>
          <a:noFill/>
        </p:spPr>
        <p:txBody>
          <a:bodyPr wrap="none" rtlCol="0">
            <a:spAutoFit/>
          </a:bodyPr>
          <a:lstStyle/>
          <a:p>
            <a:pPr>
              <a:lnSpc>
                <a:spcPct val="150000"/>
              </a:lnSpc>
            </a:pPr>
            <a:r>
              <a:rPr lang="zh-CN" altLang="en-US" sz="1100" dirty="0">
                <a:solidFill>
                  <a:srgbClr val="4E9DB1"/>
                </a:solidFill>
                <a:latin typeface="微软雅黑" panose="020B0503020204020204" pitchFamily="34" charset="-122"/>
                <a:ea typeface="微软雅黑" panose="020B0503020204020204" pitchFamily="34" charset="-122"/>
              </a:rPr>
              <a:t>上海市普陀区武宁路</a:t>
            </a:r>
            <a:r>
              <a:rPr lang="en-US" altLang="zh-CN" sz="1100" dirty="0">
                <a:solidFill>
                  <a:srgbClr val="4E9DB1"/>
                </a:solidFill>
                <a:latin typeface="微软雅黑" panose="020B0503020204020204" pitchFamily="34" charset="-122"/>
                <a:ea typeface="微软雅黑" panose="020B0503020204020204" pitchFamily="34" charset="-122"/>
              </a:rPr>
              <a:t>423</a:t>
            </a:r>
            <a:r>
              <a:rPr lang="zh-CN" altLang="en-US" sz="1100" dirty="0">
                <a:solidFill>
                  <a:srgbClr val="4E9DB1"/>
                </a:solidFill>
                <a:latin typeface="微软雅黑" panose="020B0503020204020204" pitchFamily="34" charset="-122"/>
                <a:ea typeface="微软雅黑" panose="020B0503020204020204" pitchFamily="34" charset="-122"/>
              </a:rPr>
              <a:t>号</a:t>
            </a:r>
            <a:r>
              <a:rPr lang="en-US" altLang="zh-CN" sz="1100" dirty="0">
                <a:solidFill>
                  <a:srgbClr val="4E9DB1"/>
                </a:solidFill>
                <a:latin typeface="微软雅黑" panose="020B0503020204020204" pitchFamily="34" charset="-122"/>
                <a:ea typeface="微软雅黑" panose="020B0503020204020204" pitchFamily="34" charset="-122"/>
              </a:rPr>
              <a:t>18</a:t>
            </a:r>
            <a:r>
              <a:rPr lang="zh-CN" altLang="en-US" sz="1100" dirty="0">
                <a:solidFill>
                  <a:srgbClr val="4E9DB1"/>
                </a:solidFill>
                <a:latin typeface="微软雅黑" panose="020B0503020204020204" pitchFamily="34" charset="-122"/>
                <a:ea typeface="微软雅黑" panose="020B0503020204020204" pitchFamily="34" charset="-122"/>
              </a:rPr>
              <a:t>号楼</a:t>
            </a:r>
            <a:r>
              <a:rPr lang="en-US" altLang="zh-CN" sz="1100" dirty="0">
                <a:solidFill>
                  <a:srgbClr val="4E9DB1"/>
                </a:solidFill>
                <a:latin typeface="微软雅黑" panose="020B0503020204020204" pitchFamily="34" charset="-122"/>
                <a:ea typeface="微软雅黑" panose="020B0503020204020204" pitchFamily="34" charset="-122"/>
              </a:rPr>
              <a:t>1103</a:t>
            </a:r>
            <a:r>
              <a:rPr lang="zh-CN" altLang="en-US" sz="1100" dirty="0">
                <a:solidFill>
                  <a:srgbClr val="4E9DB1"/>
                </a:solidFill>
                <a:latin typeface="微软雅黑" panose="020B0503020204020204" pitchFamily="34" charset="-122"/>
                <a:ea typeface="微软雅黑" panose="020B0503020204020204" pitchFamily="34" charset="-122"/>
              </a:rPr>
              <a:t>室</a:t>
            </a:r>
          </a:p>
          <a:p>
            <a:pPr>
              <a:lnSpc>
                <a:spcPct val="150000"/>
              </a:lnSpc>
            </a:pPr>
            <a:r>
              <a:rPr lang="en-US" altLang="zh-CN" sz="1100" dirty="0">
                <a:solidFill>
                  <a:srgbClr val="4E9DB1"/>
                </a:solidFill>
                <a:latin typeface="微软雅黑" panose="020B0503020204020204" pitchFamily="34" charset="-122"/>
                <a:ea typeface="微软雅黑" panose="020B0503020204020204" pitchFamily="34" charset="-122"/>
              </a:rPr>
              <a:t>021-52680968          200062</a:t>
            </a:r>
          </a:p>
          <a:p>
            <a:pPr>
              <a:lnSpc>
                <a:spcPct val="150000"/>
              </a:lnSpc>
            </a:pPr>
            <a:r>
              <a:rPr lang="en-US" altLang="zh-CN" sz="1100" dirty="0">
                <a:solidFill>
                  <a:srgbClr val="4E9DB1"/>
                </a:solidFill>
                <a:latin typeface="微软雅黑" panose="020B0503020204020204" pitchFamily="34" charset="-122"/>
                <a:ea typeface="微软雅黑" panose="020B0503020204020204" pitchFamily="34" charset="-122"/>
              </a:rPr>
              <a:t>cpcanews@sxtauto.com.cn</a:t>
            </a:r>
          </a:p>
          <a:p>
            <a:pPr>
              <a:lnSpc>
                <a:spcPct val="150000"/>
              </a:lnSpc>
            </a:pPr>
            <a:r>
              <a:rPr lang="en-US" altLang="zh-CN" sz="1100" dirty="0">
                <a:solidFill>
                  <a:srgbClr val="4E9DB1"/>
                </a:solidFill>
                <a:latin typeface="微软雅黑" panose="020B0503020204020204" pitchFamily="34" charset="-122"/>
                <a:ea typeface="微软雅黑" panose="020B0503020204020204" pitchFamily="34" charset="-122"/>
              </a:rPr>
              <a:t>www.cpacaauto.com</a:t>
            </a:r>
            <a:endParaRPr lang="zh-CN" altLang="en-US" sz="1100" dirty="0">
              <a:solidFill>
                <a:srgbClr val="4E9DB1"/>
              </a:solidFill>
              <a:latin typeface="微软雅黑" panose="020B0503020204020204" pitchFamily="34" charset="-122"/>
              <a:ea typeface="微软雅黑" panose="020B0503020204020204" pitchFamily="34" charset="-122"/>
            </a:endParaRPr>
          </a:p>
        </p:txBody>
      </p:sp>
      <p:sp>
        <p:nvSpPr>
          <p:cNvPr id="21" name="文本框 20"/>
          <p:cNvSpPr txBox="1"/>
          <p:nvPr userDrawn="1"/>
        </p:nvSpPr>
        <p:spPr>
          <a:xfrm>
            <a:off x="5203929" y="3266780"/>
            <a:ext cx="954107" cy="323165"/>
          </a:xfrm>
          <a:prstGeom prst="rect">
            <a:avLst/>
          </a:prstGeom>
          <a:noFill/>
        </p:spPr>
        <p:txBody>
          <a:bodyPr wrap="none" rtlCol="0">
            <a:spAutoFit/>
          </a:bodyPr>
          <a:lstStyle/>
          <a:p>
            <a:r>
              <a:rPr lang="zh-CN" altLang="en-US" sz="1500" b="1" dirty="0">
                <a:solidFill>
                  <a:srgbClr val="4E9DB1"/>
                </a:solidFill>
                <a:latin typeface="微软雅黑" panose="020B0503020204020204" pitchFamily="34" charset="-122"/>
                <a:ea typeface="微软雅黑" panose="020B0503020204020204" pitchFamily="34" charset="-122"/>
              </a:rPr>
              <a:t>科瑞咨询</a:t>
            </a:r>
          </a:p>
        </p:txBody>
      </p:sp>
      <p:sp>
        <p:nvSpPr>
          <p:cNvPr id="22" name="文本框 21"/>
          <p:cNvSpPr txBox="1"/>
          <p:nvPr userDrawn="1"/>
        </p:nvSpPr>
        <p:spPr>
          <a:xfrm>
            <a:off x="5473972" y="3569973"/>
            <a:ext cx="1840568" cy="1107996"/>
          </a:xfrm>
          <a:prstGeom prst="rect">
            <a:avLst/>
          </a:prstGeom>
          <a:noFill/>
        </p:spPr>
        <p:txBody>
          <a:bodyPr wrap="none" rtlCol="0">
            <a:spAutoFit/>
          </a:bodyPr>
          <a:lstStyle/>
          <a:p>
            <a:pPr>
              <a:lnSpc>
                <a:spcPct val="200000"/>
              </a:lnSpc>
            </a:pPr>
            <a:r>
              <a:rPr lang="en-US" altLang="zh-CN" sz="1100" dirty="0">
                <a:solidFill>
                  <a:srgbClr val="4E9DB1"/>
                </a:solidFill>
                <a:latin typeface="微软雅黑" panose="020B0503020204020204" pitchFamily="34" charset="-122"/>
                <a:ea typeface="微软雅黑" panose="020B0503020204020204" pitchFamily="34" charset="-122"/>
              </a:rPr>
              <a:t>4006-997-802          </a:t>
            </a:r>
          </a:p>
          <a:p>
            <a:pPr>
              <a:lnSpc>
                <a:spcPct val="200000"/>
              </a:lnSpc>
            </a:pPr>
            <a:r>
              <a:rPr lang="en-US" altLang="zh-CN" sz="1100" dirty="0">
                <a:solidFill>
                  <a:srgbClr val="4E9DB1"/>
                </a:solidFill>
                <a:latin typeface="微软雅黑" panose="020B0503020204020204" pitchFamily="34" charset="-122"/>
                <a:ea typeface="微软雅黑" panose="020B0503020204020204" pitchFamily="34" charset="-122"/>
              </a:rPr>
              <a:t>market@autothinker.net</a:t>
            </a:r>
          </a:p>
          <a:p>
            <a:pPr>
              <a:lnSpc>
                <a:spcPct val="200000"/>
              </a:lnSpc>
            </a:pPr>
            <a:r>
              <a:rPr lang="en-US" altLang="zh-CN" sz="1100" dirty="0">
                <a:solidFill>
                  <a:srgbClr val="4E9DB1"/>
                </a:solidFill>
                <a:latin typeface="微软雅黑" panose="020B0503020204020204" pitchFamily="34" charset="-122"/>
                <a:ea typeface="微软雅黑" panose="020B0503020204020204" pitchFamily="34" charset="-122"/>
              </a:rPr>
              <a:t>www.autothinker.net</a:t>
            </a:r>
            <a:endParaRPr lang="zh-CN" altLang="en-US" sz="1100" dirty="0">
              <a:solidFill>
                <a:srgbClr val="4E9DB1"/>
              </a:solidFill>
              <a:latin typeface="微软雅黑" panose="020B0503020204020204" pitchFamily="34" charset="-122"/>
              <a:ea typeface="微软雅黑" panose="020B0503020204020204" pitchFamily="34" charset="-122"/>
            </a:endParaRPr>
          </a:p>
        </p:txBody>
      </p:sp>
      <p:pic>
        <p:nvPicPr>
          <p:cNvPr id="23" name="图片 22"/>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5220555" y="4821781"/>
            <a:ext cx="1002878" cy="1002878"/>
          </a:xfrm>
          <a:prstGeom prst="rect">
            <a:avLst/>
          </a:prstGeom>
        </p:spPr>
      </p:pic>
      <p:pic>
        <p:nvPicPr>
          <p:cNvPr id="24" name="图片 2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2663851" y="3966751"/>
            <a:ext cx="162642" cy="188665"/>
          </a:xfrm>
          <a:prstGeom prst="rect">
            <a:avLst/>
          </a:prstGeom>
        </p:spPr>
      </p:pic>
      <p:pic>
        <p:nvPicPr>
          <p:cNvPr id="25" name="图片 24"/>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1237445" y="4262975"/>
            <a:ext cx="182160" cy="130114"/>
          </a:xfrm>
          <a:prstGeom prst="rect">
            <a:avLst/>
          </a:prstGeom>
        </p:spPr>
      </p:pic>
      <p:pic>
        <p:nvPicPr>
          <p:cNvPr id="26" name="图片 25"/>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245174" y="3721016"/>
            <a:ext cx="162642" cy="188665"/>
          </a:xfrm>
          <a:prstGeom prst="rect">
            <a:avLst/>
          </a:prstGeom>
        </p:spPr>
      </p:pic>
      <p:pic>
        <p:nvPicPr>
          <p:cNvPr id="27" name="图片 26"/>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1241423" y="4478795"/>
            <a:ext cx="182160" cy="182160"/>
          </a:xfrm>
          <a:prstGeom prst="rect">
            <a:avLst/>
          </a:prstGeom>
        </p:spPr>
      </p:pic>
      <p:pic>
        <p:nvPicPr>
          <p:cNvPr id="28" name="图片 27"/>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1237119" y="3973256"/>
            <a:ext cx="175654" cy="175654"/>
          </a:xfrm>
          <a:prstGeom prst="rect">
            <a:avLst/>
          </a:prstGeom>
        </p:spPr>
      </p:pic>
      <p:pic>
        <p:nvPicPr>
          <p:cNvPr id="29" name="图片 28"/>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5292673" y="4094048"/>
            <a:ext cx="182160" cy="130114"/>
          </a:xfrm>
          <a:prstGeom prst="rect">
            <a:avLst/>
          </a:prstGeom>
        </p:spPr>
      </p:pic>
      <p:pic>
        <p:nvPicPr>
          <p:cNvPr id="30" name="图片 29"/>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5296651" y="4417894"/>
            <a:ext cx="182160" cy="182160"/>
          </a:xfrm>
          <a:prstGeom prst="rect">
            <a:avLst/>
          </a:prstGeom>
        </p:spPr>
      </p:pic>
      <p:pic>
        <p:nvPicPr>
          <p:cNvPr id="31" name="图片 30"/>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5292347" y="3732970"/>
            <a:ext cx="175654" cy="175654"/>
          </a:xfrm>
          <a:prstGeom prst="rect">
            <a:avLst/>
          </a:prstGeom>
        </p:spPr>
      </p:pic>
      <p:sp>
        <p:nvSpPr>
          <p:cNvPr id="32" name="六边形 31"/>
          <p:cNvSpPr/>
          <p:nvPr userDrawn="1"/>
        </p:nvSpPr>
        <p:spPr>
          <a:xfrm rot="16200000">
            <a:off x="3663602" y="4533137"/>
            <a:ext cx="2643917" cy="72136"/>
          </a:xfrm>
          <a:prstGeom prst="hexagon">
            <a:avLst/>
          </a:prstGeom>
          <a:solidFill>
            <a:srgbClr val="4E9D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六边形 32"/>
          <p:cNvSpPr/>
          <p:nvPr userDrawn="1"/>
        </p:nvSpPr>
        <p:spPr>
          <a:xfrm rot="16200000">
            <a:off x="-376041" y="4533137"/>
            <a:ext cx="2643919" cy="72137"/>
          </a:xfrm>
          <a:prstGeom prst="hexagon">
            <a:avLst/>
          </a:prstGeom>
          <a:solidFill>
            <a:srgbClr val="4E9D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6271288" y="4830094"/>
            <a:ext cx="997541" cy="997541"/>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61BE4D9D-9BAB-4DE5-9663-F0880D5FED31}" type="datetimeFigureOut">
              <a:rPr lang="zh-CN" altLang="en-US" smtClean="0"/>
              <a:t>2023/10/23</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12FB1938-AAFF-4BE7-AD52-27B9AA67C07D}"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61BE4D9D-9BAB-4DE5-9663-F0880D5FED31}" type="datetimeFigureOut">
              <a:rPr lang="zh-CN" altLang="en-US" smtClean="0"/>
              <a:t>2023/10/23</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2FB1938-AAFF-4BE7-AD52-27B9AA67C07D}"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61BE4D9D-9BAB-4DE5-9663-F0880D5FED31}" type="datetimeFigureOut">
              <a:rPr lang="zh-CN" altLang="en-US" smtClean="0"/>
              <a:t>2023/10/23</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12FB1938-AAFF-4BE7-AD52-27B9AA67C07D}"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61BE4D9D-9BAB-4DE5-9663-F0880D5FED31}" type="datetimeFigureOut">
              <a:rPr lang="zh-CN" altLang="en-US" smtClean="0"/>
              <a:t>2023/10/23</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12FB1938-AAFF-4BE7-AD52-27B9AA67C07D}"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BE4D9D-9BAB-4DE5-9663-F0880D5FED31}" type="datetimeFigureOut">
              <a:rPr lang="zh-CN" altLang="en-US" smtClean="0"/>
              <a:t>2023/10/23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FB1938-AAFF-4BE7-AD52-27B9AA67C07D}"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23.xml"/><Relationship Id="rId7"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chart" Target="../charts/chart26.xml"/><Relationship Id="rId5" Type="http://schemas.openxmlformats.org/officeDocument/2006/relationships/chart" Target="../charts/chart25.xml"/><Relationship Id="rId4" Type="http://schemas.openxmlformats.org/officeDocument/2006/relationships/chart" Target="../charts/chart2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2.png"/><Relationship Id="rId7" Type="http://schemas.openxmlformats.org/officeDocument/2006/relationships/image" Target="../media/image35.png"/><Relationship Id="rId12" Type="http://schemas.openxmlformats.org/officeDocument/2006/relationships/image" Target="../media/image40.png"/><Relationship Id="rId2" Type="http://schemas.openxmlformats.org/officeDocument/2006/relationships/image" Target="../media/image31.png"/><Relationship Id="rId1" Type="http://schemas.openxmlformats.org/officeDocument/2006/relationships/slideLayout" Target="../slideLayouts/slideLayout3.xml"/><Relationship Id="rId6" Type="http://schemas.microsoft.com/office/2007/relationships/hdphoto" Target="../media/hdphoto4.wdp"/><Relationship Id="rId11" Type="http://schemas.openxmlformats.org/officeDocument/2006/relationships/image" Target="../media/image39.png"/><Relationship Id="rId5" Type="http://schemas.openxmlformats.org/officeDocument/2006/relationships/image" Target="../media/image34.png"/><Relationship Id="rId10" Type="http://schemas.openxmlformats.org/officeDocument/2006/relationships/image" Target="../media/image38.png"/><Relationship Id="rId4" Type="http://schemas.openxmlformats.org/officeDocument/2006/relationships/image" Target="../media/image33.png"/><Relationship Id="rId9" Type="http://schemas.openxmlformats.org/officeDocument/2006/relationships/image" Target="../media/image37.png"/></Relationships>
</file>

<file path=ppt/slides/_rels/slide14.xml.rels><?xml version="1.0" encoding="UTF-8" standalone="yes"?>
<Relationships xmlns="http://schemas.openxmlformats.org/package/2006/relationships"><Relationship Id="rId8" Type="http://schemas.openxmlformats.org/officeDocument/2006/relationships/image" Target="../media/image47.svg"/><Relationship Id="rId13" Type="http://schemas.openxmlformats.org/officeDocument/2006/relationships/image" Target="../media/image52.png"/><Relationship Id="rId3" Type="http://schemas.openxmlformats.org/officeDocument/2006/relationships/image" Target="../media/image42.png"/><Relationship Id="rId7" Type="http://schemas.openxmlformats.org/officeDocument/2006/relationships/image" Target="../media/image46.png"/><Relationship Id="rId12" Type="http://schemas.openxmlformats.org/officeDocument/2006/relationships/image" Target="../media/image51.png"/><Relationship Id="rId2" Type="http://schemas.openxmlformats.org/officeDocument/2006/relationships/image" Target="../media/image41.jpeg"/><Relationship Id="rId1" Type="http://schemas.openxmlformats.org/officeDocument/2006/relationships/slideLayout" Target="../slideLayouts/slideLayout3.xml"/><Relationship Id="rId6" Type="http://schemas.openxmlformats.org/officeDocument/2006/relationships/image" Target="../media/image45.jpeg"/><Relationship Id="rId11" Type="http://schemas.openxmlformats.org/officeDocument/2006/relationships/image" Target="../media/image50.svg"/><Relationship Id="rId5" Type="http://schemas.openxmlformats.org/officeDocument/2006/relationships/image" Target="../media/image44.png"/><Relationship Id="rId10" Type="http://schemas.openxmlformats.org/officeDocument/2006/relationships/image" Target="../media/image49.png"/><Relationship Id="rId4" Type="http://schemas.openxmlformats.org/officeDocument/2006/relationships/image" Target="../media/image43.jpeg"/><Relationship Id="rId9" Type="http://schemas.openxmlformats.org/officeDocument/2006/relationships/image" Target="../media/image48.jpeg"/><Relationship Id="rId14" Type="http://schemas.openxmlformats.org/officeDocument/2006/relationships/image" Target="../media/image53.svg"/></Relationships>
</file>

<file path=ppt/slides/_rels/slide1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3.xml"/><Relationship Id="rId5" Type="http://schemas.openxmlformats.org/officeDocument/2006/relationships/image" Target="../media/image57.png"/><Relationship Id="rId4" Type="http://schemas.openxmlformats.org/officeDocument/2006/relationships/image" Target="../media/image5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3.xml"/><Relationship Id="rId4" Type="http://schemas.openxmlformats.org/officeDocument/2006/relationships/chart" Target="../charts/chart3.xml"/></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microsoft.com/office/2014/relationships/chartEx" Target="../charts/chartEx1.xml"/><Relationship Id="rId1" Type="http://schemas.openxmlformats.org/officeDocument/2006/relationships/slideLayout" Target="../slideLayouts/slideLayout3.xml"/><Relationship Id="rId4" Type="http://schemas.openxmlformats.org/officeDocument/2006/relationships/chart" Target="../charts/char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chart" Target="../charts/chart10.xml"/><Relationship Id="rId13" Type="http://schemas.openxmlformats.org/officeDocument/2006/relationships/image" Target="../media/image22.png"/><Relationship Id="rId18" Type="http://schemas.openxmlformats.org/officeDocument/2006/relationships/image" Target="../media/image26.png"/><Relationship Id="rId3" Type="http://schemas.openxmlformats.org/officeDocument/2006/relationships/chart" Target="../charts/chart5.xml"/><Relationship Id="rId7" Type="http://schemas.openxmlformats.org/officeDocument/2006/relationships/chart" Target="../charts/chart9.xml"/><Relationship Id="rId12" Type="http://schemas.microsoft.com/office/2007/relationships/hdphoto" Target="../media/hdphoto2.wdp"/><Relationship Id="rId17" Type="http://schemas.openxmlformats.org/officeDocument/2006/relationships/image" Target="../media/image25.png"/><Relationship Id="rId2" Type="http://schemas.openxmlformats.org/officeDocument/2006/relationships/notesSlide" Target="../notesSlides/notesSlide1.xml"/><Relationship Id="rId16" Type="http://schemas.openxmlformats.org/officeDocument/2006/relationships/image" Target="../media/image24.png"/><Relationship Id="rId1" Type="http://schemas.openxmlformats.org/officeDocument/2006/relationships/slideLayout" Target="../slideLayouts/slideLayout3.xml"/><Relationship Id="rId6" Type="http://schemas.openxmlformats.org/officeDocument/2006/relationships/chart" Target="../charts/chart8.xml"/><Relationship Id="rId11" Type="http://schemas.openxmlformats.org/officeDocument/2006/relationships/image" Target="../media/image21.png"/><Relationship Id="rId5" Type="http://schemas.openxmlformats.org/officeDocument/2006/relationships/chart" Target="../charts/chart7.xml"/><Relationship Id="rId15" Type="http://schemas.openxmlformats.org/officeDocument/2006/relationships/image" Target="../media/image23.png"/><Relationship Id="rId10" Type="http://schemas.microsoft.com/office/2007/relationships/hdphoto" Target="../media/hdphoto1.wdp"/><Relationship Id="rId4" Type="http://schemas.openxmlformats.org/officeDocument/2006/relationships/chart" Target="../charts/chart6.xml"/><Relationship Id="rId9" Type="http://schemas.openxmlformats.org/officeDocument/2006/relationships/image" Target="../media/image20.png"/><Relationship Id="rId14" Type="http://schemas.microsoft.com/office/2007/relationships/hdphoto" Target="../media/hdphoto3.wdp"/></Relationships>
</file>

<file path=ppt/slides/_rels/slide7.xml.rels><?xml version="1.0" encoding="UTF-8" standalone="yes"?>
<Relationships xmlns="http://schemas.openxmlformats.org/package/2006/relationships"><Relationship Id="rId3" Type="http://schemas.openxmlformats.org/officeDocument/2006/relationships/chart" Target="../charts/chart11.xml"/><Relationship Id="rId7"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chart" Target="../charts/chart14.xml"/><Relationship Id="rId5" Type="http://schemas.openxmlformats.org/officeDocument/2006/relationships/chart" Target="../charts/chart13.xml"/><Relationship Id="rId4" Type="http://schemas.openxmlformats.org/officeDocument/2006/relationships/chart" Target="../charts/chart12.xml"/></Relationships>
</file>

<file path=ppt/slides/_rels/slide8.xml.rels><?xml version="1.0" encoding="UTF-8" standalone="yes"?>
<Relationships xmlns="http://schemas.openxmlformats.org/package/2006/relationships"><Relationship Id="rId3" Type="http://schemas.openxmlformats.org/officeDocument/2006/relationships/chart" Target="../charts/chart15.xml"/><Relationship Id="rId7"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chart" Target="../charts/chart18.xml"/><Relationship Id="rId5" Type="http://schemas.openxmlformats.org/officeDocument/2006/relationships/chart" Target="../charts/chart17.xml"/><Relationship Id="rId4" Type="http://schemas.openxmlformats.org/officeDocument/2006/relationships/chart" Target="../charts/chart16.xml"/></Relationships>
</file>

<file path=ppt/slides/_rels/slide9.xml.rels><?xml version="1.0" encoding="UTF-8" standalone="yes"?>
<Relationships xmlns="http://schemas.openxmlformats.org/package/2006/relationships"><Relationship Id="rId3" Type="http://schemas.openxmlformats.org/officeDocument/2006/relationships/chart" Target="../charts/chart19.xml"/><Relationship Id="rId7" Type="http://schemas.openxmlformats.org/officeDocument/2006/relationships/image" Target="../media/image29.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chart" Target="../charts/chart22.xml"/><Relationship Id="rId5" Type="http://schemas.openxmlformats.org/officeDocument/2006/relationships/chart" Target="../charts/chart21.xml"/><Relationship Id="rId4" Type="http://schemas.openxmlformats.org/officeDocument/2006/relationships/chart" Target="../charts/char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表 2">
            <a:extLst>
              <a:ext uri="{FF2B5EF4-FFF2-40B4-BE49-F238E27FC236}">
                <a16:creationId xmlns:a16="http://schemas.microsoft.com/office/drawing/2014/main" id="{127C6AE5-EBDD-8117-7242-C747562491A1}"/>
              </a:ext>
            </a:extLst>
          </p:cNvPr>
          <p:cNvGraphicFramePr/>
          <p:nvPr>
            <p:extLst>
              <p:ext uri="{D42A27DB-BD31-4B8C-83A1-F6EECF244321}">
                <p14:modId xmlns:p14="http://schemas.microsoft.com/office/powerpoint/2010/main" val="2153300227"/>
              </p:ext>
            </p:extLst>
          </p:nvPr>
        </p:nvGraphicFramePr>
        <p:xfrm>
          <a:off x="1127403" y="3234286"/>
          <a:ext cx="3022865" cy="328192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 name="图表 3">
            <a:extLst>
              <a:ext uri="{FF2B5EF4-FFF2-40B4-BE49-F238E27FC236}">
                <a16:creationId xmlns:a16="http://schemas.microsoft.com/office/drawing/2014/main" id="{DECFB847-B753-6AA3-5E8E-740BF82694CE}"/>
              </a:ext>
            </a:extLst>
          </p:cNvPr>
          <p:cNvGraphicFramePr/>
          <p:nvPr>
            <p:extLst>
              <p:ext uri="{D42A27DB-BD31-4B8C-83A1-F6EECF244321}">
                <p14:modId xmlns:p14="http://schemas.microsoft.com/office/powerpoint/2010/main" val="4169971756"/>
              </p:ext>
            </p:extLst>
          </p:nvPr>
        </p:nvGraphicFramePr>
        <p:xfrm>
          <a:off x="1124696" y="2071781"/>
          <a:ext cx="3022865" cy="156044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 name="表格 4">
            <a:extLst>
              <a:ext uri="{FF2B5EF4-FFF2-40B4-BE49-F238E27FC236}">
                <a16:creationId xmlns:a16="http://schemas.microsoft.com/office/drawing/2014/main" id="{D437F518-CA3D-C084-5C06-E9FDAD9C0B5A}"/>
              </a:ext>
            </a:extLst>
          </p:cNvPr>
          <p:cNvGraphicFramePr>
            <a:graphicFrameLocks noGrp="1"/>
          </p:cNvGraphicFramePr>
          <p:nvPr>
            <p:extLst>
              <p:ext uri="{D42A27DB-BD31-4B8C-83A1-F6EECF244321}">
                <p14:modId xmlns:p14="http://schemas.microsoft.com/office/powerpoint/2010/main" val="560202889"/>
              </p:ext>
            </p:extLst>
          </p:nvPr>
        </p:nvGraphicFramePr>
        <p:xfrm>
          <a:off x="462009" y="2744855"/>
          <a:ext cx="1067444" cy="703760"/>
        </p:xfrm>
        <a:graphic>
          <a:graphicData uri="http://schemas.openxmlformats.org/drawingml/2006/table">
            <a:tbl>
              <a:tblPr/>
              <a:tblGrid>
                <a:gridCol w="648000">
                  <a:extLst>
                    <a:ext uri="{9D8B030D-6E8A-4147-A177-3AD203B41FA5}">
                      <a16:colId xmlns:a16="http://schemas.microsoft.com/office/drawing/2014/main" val="1913035923"/>
                    </a:ext>
                  </a:extLst>
                </a:gridCol>
                <a:gridCol w="419444">
                  <a:extLst>
                    <a:ext uri="{9D8B030D-6E8A-4147-A177-3AD203B41FA5}">
                      <a16:colId xmlns:a16="http://schemas.microsoft.com/office/drawing/2014/main" val="2078193577"/>
                    </a:ext>
                  </a:extLst>
                </a:gridCol>
              </a:tblGrid>
              <a:tr h="351880">
                <a:tc rowSpan="2">
                  <a:txBody>
                    <a:bodyPr/>
                    <a:lstStyle/>
                    <a:p>
                      <a:pPr algn="ctr" fontAlgn="ctr"/>
                      <a:r>
                        <a:rPr lang="zh-CN" altLang="en-US" sz="1600" b="1" i="0" u="none" strike="noStrike" dirty="0">
                          <a:solidFill>
                            <a:srgbClr val="000000"/>
                          </a:solidFill>
                          <a:effectLst/>
                          <a:latin typeface="微软雅黑" panose="020B0503020204020204" pitchFamily="34" charset="-122"/>
                          <a:ea typeface="微软雅黑" panose="020B0503020204020204" pitchFamily="34" charset="-122"/>
                        </a:rPr>
                        <a:t>乘用车整体</a:t>
                      </a:r>
                      <a:endParaRPr lang="zh-CN" altLang="en-US"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l" fontAlgn="ctr"/>
                      <a:r>
                        <a:rPr lang="en-GB" sz="1000" b="1" i="0" u="none" strike="noStrike" kern="1200" dirty="0">
                          <a:solidFill>
                            <a:schemeClr val="tx1">
                              <a:lumMod val="65000"/>
                              <a:lumOff val="35000"/>
                            </a:schemeClr>
                          </a:solidFill>
                          <a:effectLst/>
                          <a:latin typeface="Agency FB" panose="020B0503020202020204" pitchFamily="34" charset="0"/>
                          <a:ea typeface="等线" panose="02010600030101010101" pitchFamily="2" charset="-122"/>
                          <a:cs typeface="+mn-cs"/>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456455127"/>
                  </a:ext>
                </a:extLst>
              </a:tr>
              <a:tr h="351880">
                <a:tc vMerge="1">
                  <a:txBody>
                    <a:bodyPr/>
                    <a:lstStyle/>
                    <a:p>
                      <a:pPr algn="l" fontAlgn="ctr"/>
                      <a:endParaRPr lang="zh-CN" altLang="en-US" sz="900" b="0" i="0" u="none" strike="noStrike" dirty="0">
                        <a:solidFill>
                          <a:srgbClr val="000000"/>
                        </a:solidFill>
                        <a:effectLst/>
                        <a:latin typeface="Agency FB" panose="020B0503020202020204" pitchFamily="34" charset="0"/>
                        <a:ea typeface="等线" panose="02010600030101010101" pitchFamily="2" charset="-122"/>
                      </a:endParaRPr>
                    </a:p>
                  </a:txBody>
                  <a:tcPr marL="9525" marR="9525" marT="9525" marB="0" anchor="ctr">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l" fontAlgn="ctr"/>
                      <a:r>
                        <a:rPr lang="en-GB" sz="1000" b="1" i="0" u="none" strike="noStrike" kern="1200" dirty="0">
                          <a:solidFill>
                            <a:schemeClr val="tx1">
                              <a:lumMod val="65000"/>
                              <a:lumOff val="35000"/>
                            </a:schemeClr>
                          </a:solidFill>
                          <a:effectLst/>
                          <a:latin typeface="Agency FB" panose="020B0503020202020204" pitchFamily="34" charset="0"/>
                          <a:ea typeface="等线" panose="02010600030101010101" pitchFamily="2" charset="-122"/>
                          <a:cs typeface="+mn-cs"/>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918659731"/>
                  </a:ext>
                </a:extLst>
              </a:tr>
            </a:tbl>
          </a:graphicData>
        </a:graphic>
      </p:graphicFrame>
      <p:graphicFrame>
        <p:nvGraphicFramePr>
          <p:cNvPr id="6" name="图表 5">
            <a:extLst>
              <a:ext uri="{FF2B5EF4-FFF2-40B4-BE49-F238E27FC236}">
                <a16:creationId xmlns:a16="http://schemas.microsoft.com/office/drawing/2014/main" id="{23A0991E-B0FE-147A-7A79-E9E4D914DD49}"/>
              </a:ext>
            </a:extLst>
          </p:cNvPr>
          <p:cNvGraphicFramePr/>
          <p:nvPr>
            <p:extLst>
              <p:ext uri="{D42A27DB-BD31-4B8C-83A1-F6EECF244321}">
                <p14:modId xmlns:p14="http://schemas.microsoft.com/office/powerpoint/2010/main" val="416667782"/>
              </p:ext>
            </p:extLst>
          </p:nvPr>
        </p:nvGraphicFramePr>
        <p:xfrm>
          <a:off x="5206093" y="3234286"/>
          <a:ext cx="3211106" cy="3281921"/>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7" name="图表 6">
            <a:extLst>
              <a:ext uri="{FF2B5EF4-FFF2-40B4-BE49-F238E27FC236}">
                <a16:creationId xmlns:a16="http://schemas.microsoft.com/office/drawing/2014/main" id="{4847021C-3F04-6E06-DF94-B6B516E9633C}"/>
              </a:ext>
            </a:extLst>
          </p:cNvPr>
          <p:cNvGraphicFramePr/>
          <p:nvPr>
            <p:extLst>
              <p:ext uri="{D42A27DB-BD31-4B8C-83A1-F6EECF244321}">
                <p14:modId xmlns:p14="http://schemas.microsoft.com/office/powerpoint/2010/main" val="3188642575"/>
              </p:ext>
            </p:extLst>
          </p:nvPr>
        </p:nvGraphicFramePr>
        <p:xfrm>
          <a:off x="5203799" y="2071781"/>
          <a:ext cx="3205939" cy="1560443"/>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8" name="表格 7">
            <a:extLst>
              <a:ext uri="{FF2B5EF4-FFF2-40B4-BE49-F238E27FC236}">
                <a16:creationId xmlns:a16="http://schemas.microsoft.com/office/drawing/2014/main" id="{4862E528-C96D-CA54-6E30-9E80B6BAD568}"/>
              </a:ext>
            </a:extLst>
          </p:cNvPr>
          <p:cNvGraphicFramePr>
            <a:graphicFrameLocks noGrp="1"/>
          </p:cNvGraphicFramePr>
          <p:nvPr>
            <p:extLst>
              <p:ext uri="{D42A27DB-BD31-4B8C-83A1-F6EECF244321}">
                <p14:modId xmlns:p14="http://schemas.microsoft.com/office/powerpoint/2010/main" val="3336076218"/>
              </p:ext>
            </p:extLst>
          </p:nvPr>
        </p:nvGraphicFramePr>
        <p:xfrm>
          <a:off x="4680270" y="2694707"/>
          <a:ext cx="995444" cy="703760"/>
        </p:xfrm>
        <a:graphic>
          <a:graphicData uri="http://schemas.openxmlformats.org/drawingml/2006/table">
            <a:tbl>
              <a:tblPr/>
              <a:tblGrid>
                <a:gridCol w="576000">
                  <a:extLst>
                    <a:ext uri="{9D8B030D-6E8A-4147-A177-3AD203B41FA5}">
                      <a16:colId xmlns:a16="http://schemas.microsoft.com/office/drawing/2014/main" val="1913035923"/>
                    </a:ext>
                  </a:extLst>
                </a:gridCol>
                <a:gridCol w="419444">
                  <a:extLst>
                    <a:ext uri="{9D8B030D-6E8A-4147-A177-3AD203B41FA5}">
                      <a16:colId xmlns:a16="http://schemas.microsoft.com/office/drawing/2014/main" val="2078193577"/>
                    </a:ext>
                  </a:extLst>
                </a:gridCol>
              </a:tblGrid>
              <a:tr h="351880">
                <a:tc rowSpan="2">
                  <a:txBody>
                    <a:bodyPr/>
                    <a:lstStyle/>
                    <a:p>
                      <a:pPr algn="l" fontAlgn="ct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其中</a:t>
                      </a:r>
                      <a:r>
                        <a:rPr lang="zh-CN" altLang="en-US" sz="1100" b="1" i="0" u="none" strike="noStrike" dirty="0">
                          <a:solidFill>
                            <a:srgbClr val="000000"/>
                          </a:solidFill>
                          <a:effectLst/>
                          <a:latin typeface="微软雅黑" panose="020B0503020204020204" pitchFamily="34" charset="-122"/>
                          <a:ea typeface="微软雅黑" panose="020B0503020204020204" pitchFamily="34" charset="-122"/>
                        </a:rPr>
                        <a:t>：</a:t>
                      </a:r>
                      <a:endParaRPr lang="en-US" altLang="zh-CN" sz="1100" b="1" i="0" u="none" strike="noStrike" dirty="0">
                        <a:solidFill>
                          <a:srgbClr val="000000"/>
                        </a:solidFill>
                        <a:effectLst/>
                        <a:latin typeface="微软雅黑" panose="020B0503020204020204" pitchFamily="34" charset="-122"/>
                        <a:ea typeface="微软雅黑" panose="020B0503020204020204" pitchFamily="34" charset="-122"/>
                      </a:endParaRPr>
                    </a:p>
                    <a:p>
                      <a:pPr algn="l"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新能源</a:t>
                      </a:r>
                      <a:endParaRPr lang="en-US" altLang="zh-CN" sz="1400" b="1" i="0" u="none" strike="noStrike" dirty="0">
                        <a:solidFill>
                          <a:srgbClr val="000000"/>
                        </a:solidFill>
                        <a:effectLst/>
                        <a:latin typeface="微软雅黑" panose="020B0503020204020204" pitchFamily="34" charset="-122"/>
                        <a:ea typeface="微软雅黑" panose="020B0503020204020204" pitchFamily="34" charset="-122"/>
                      </a:endParaRPr>
                    </a:p>
                    <a:p>
                      <a:pPr algn="l" fontAlgn="ctr"/>
                      <a:r>
                        <a:rPr lang="zh-CN" altLang="en-US" sz="1200" b="1" i="0" u="none" strike="noStrike" dirty="0">
                          <a:solidFill>
                            <a:srgbClr val="000000"/>
                          </a:solidFill>
                          <a:effectLst/>
                          <a:latin typeface="微软雅黑" panose="020B0503020204020204" pitchFamily="34" charset="-122"/>
                          <a:ea typeface="微软雅黑" panose="020B0503020204020204" pitchFamily="34" charset="-122"/>
                        </a:rPr>
                        <a:t>乘用车</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l" fontAlgn="ctr"/>
                      <a:r>
                        <a:rPr lang="en-GB" sz="10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456455127"/>
                  </a:ext>
                </a:extLst>
              </a:tr>
              <a:tr h="351880">
                <a:tc vMerge="1">
                  <a:txBody>
                    <a:bodyPr/>
                    <a:lstStyle/>
                    <a:p>
                      <a:pPr algn="l" fontAlgn="ctr"/>
                      <a:endParaRPr lang="zh-CN" altLang="en-US" sz="900" b="0" i="0" u="none" strike="noStrike" dirty="0">
                        <a:solidFill>
                          <a:srgbClr val="000000"/>
                        </a:solidFill>
                        <a:effectLst/>
                        <a:latin typeface="Agency FB" panose="020B0503020202020204" pitchFamily="34" charset="0"/>
                        <a:ea typeface="等线" panose="02010600030101010101" pitchFamily="2" charset="-122"/>
                      </a:endParaRPr>
                    </a:p>
                  </a:txBody>
                  <a:tcPr marL="9525" marR="9525" marT="9525" marB="0" anchor="ctr">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l" fontAlgn="ctr"/>
                      <a:r>
                        <a:rPr lang="en-GB" sz="10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918659731"/>
                  </a:ext>
                </a:extLst>
              </a:tr>
            </a:tbl>
          </a:graphicData>
        </a:graphic>
      </p:graphicFrame>
      <p:graphicFrame>
        <p:nvGraphicFramePr>
          <p:cNvPr id="9" name="表格 8">
            <a:extLst>
              <a:ext uri="{FF2B5EF4-FFF2-40B4-BE49-F238E27FC236}">
                <a16:creationId xmlns:a16="http://schemas.microsoft.com/office/drawing/2014/main" id="{CB3B3170-6DF4-DB3B-1025-430380FC6765}"/>
              </a:ext>
            </a:extLst>
          </p:cNvPr>
          <p:cNvGraphicFramePr>
            <a:graphicFrameLocks noGrp="1"/>
          </p:cNvGraphicFramePr>
          <p:nvPr>
            <p:extLst>
              <p:ext uri="{D42A27DB-BD31-4B8C-83A1-F6EECF244321}">
                <p14:modId xmlns:p14="http://schemas.microsoft.com/office/powerpoint/2010/main" val="3622911761"/>
              </p:ext>
            </p:extLst>
          </p:nvPr>
        </p:nvGraphicFramePr>
        <p:xfrm>
          <a:off x="4749004" y="3788959"/>
          <a:ext cx="871841" cy="2508885"/>
        </p:xfrm>
        <a:graphic>
          <a:graphicData uri="http://schemas.openxmlformats.org/drawingml/2006/table">
            <a:tbl>
              <a:tblPr/>
              <a:tblGrid>
                <a:gridCol w="483395">
                  <a:extLst>
                    <a:ext uri="{9D8B030D-6E8A-4147-A177-3AD203B41FA5}">
                      <a16:colId xmlns:a16="http://schemas.microsoft.com/office/drawing/2014/main" val="1913035923"/>
                    </a:ext>
                  </a:extLst>
                </a:gridCol>
                <a:gridCol w="388446">
                  <a:extLst>
                    <a:ext uri="{9D8B030D-6E8A-4147-A177-3AD203B41FA5}">
                      <a16:colId xmlns:a16="http://schemas.microsoft.com/office/drawing/2014/main" val="2078193577"/>
                    </a:ext>
                  </a:extLst>
                </a:gridCol>
              </a:tblGrid>
              <a:tr h="143825">
                <a:tc rowSpan="3">
                  <a:txBody>
                    <a:bodyPr/>
                    <a:lstStyle/>
                    <a:p>
                      <a:pPr algn="ctr" fontAlgn="ctr"/>
                      <a:r>
                        <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40</a:t>
                      </a: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万</a:t>
                      </a:r>
                      <a:endPar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endParaRPr>
                    </a:p>
                    <a:p>
                      <a:pPr algn="ctr" fontAlgn="ct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以上</a:t>
                      </a:r>
                    </a:p>
                  </a:txBody>
                  <a:tcPr marL="0" marR="0" marT="0"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456455127"/>
                  </a:ext>
                </a:extLst>
              </a:tr>
              <a:tr h="143825">
                <a:tc vMerge="1">
                  <a:txBody>
                    <a:bodyPr/>
                    <a:lstStyle/>
                    <a:p>
                      <a:pPr algn="l" fontAlgn="ctr"/>
                      <a:endParaRPr lang="zh-CN" altLang="en-US" sz="900" b="0" i="0" u="none" strike="noStrike" dirty="0">
                        <a:solidFill>
                          <a:srgbClr val="000000"/>
                        </a:solidFill>
                        <a:effectLst/>
                        <a:latin typeface="Agency FB" panose="020B0503020202020204" pitchFamily="34" charset="0"/>
                        <a:ea typeface="等线" panose="02010600030101010101" pitchFamily="2" charset="-122"/>
                      </a:endParaRPr>
                    </a:p>
                  </a:txBody>
                  <a:tcPr marL="9525" marR="9525" marT="9525" marB="0" anchor="ctr">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918659731"/>
                  </a:ext>
                </a:extLst>
              </a:tr>
              <a:tr h="143825">
                <a:tc vMerge="1">
                  <a:txBody>
                    <a:bodyPr/>
                    <a:lstStyle/>
                    <a:p>
                      <a:pPr algn="l" fontAlgn="ctr"/>
                      <a:endParaRPr lang="zh-CN" altLang="en-US" sz="900" b="0" i="0" u="none" strike="noStrike" dirty="0">
                        <a:solidFill>
                          <a:srgbClr val="000000"/>
                        </a:solidFill>
                        <a:effectLst/>
                        <a:latin typeface="Agency FB" panose="020B0503020202020204" pitchFamily="34" charset="0"/>
                        <a:ea typeface="等线" panose="02010600030101010101" pitchFamily="2" charset="-122"/>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endParaRPr lang="zh-CN" altLang="en-US" sz="900" b="1" i="0" u="none" strike="noStrike">
                        <a:solidFill>
                          <a:schemeClr val="tx1">
                            <a:lumMod val="65000"/>
                            <a:lumOff val="35000"/>
                          </a:schemeClr>
                        </a:solidFill>
                        <a:effectLst/>
                        <a:latin typeface="Agency FB" panose="020B0503020202020204" pitchFamily="34" charset="0"/>
                        <a:ea typeface="等线" panose="02010600030101010101" pitchFamily="2" charset="-122"/>
                      </a:endParaRP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45802845"/>
                  </a:ext>
                </a:extLst>
              </a:tr>
              <a:tr h="143825">
                <a:tc rowSpan="2">
                  <a:txBody>
                    <a:bodyPr/>
                    <a:lstStyle/>
                    <a:p>
                      <a:pPr algn="ctr" fontAlgn="ctr"/>
                      <a:r>
                        <a:rPr lang="en-US" altLang="zh-CN" sz="1000" b="1" i="0" u="none" strike="noStrike" dirty="0">
                          <a:solidFill>
                            <a:srgbClr val="002060"/>
                          </a:solidFill>
                          <a:effectLst/>
                          <a:latin typeface="Agency FB" panose="020B0503020202020204" pitchFamily="34" charset="0"/>
                          <a:ea typeface="微软雅黑" panose="020B0503020204020204" pitchFamily="34" charset="-122"/>
                        </a:rPr>
                        <a:t>32-40</a:t>
                      </a:r>
                      <a:r>
                        <a:rPr lang="zh-CN" altLang="en-US" sz="1000" b="1" i="0" u="none" strike="noStrike" dirty="0">
                          <a:solidFill>
                            <a:srgbClr val="002060"/>
                          </a:solidFill>
                          <a:effectLst/>
                          <a:latin typeface="Agency FB" panose="020B0503020202020204" pitchFamily="34" charset="0"/>
                          <a:ea typeface="微软雅黑" panose="020B0503020204020204" pitchFamily="34" charset="-122"/>
                        </a:rPr>
                        <a:t>万</a:t>
                      </a:r>
                    </a:p>
                  </a:txBody>
                  <a:tcPr marL="9525"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784271280"/>
                  </a:ext>
                </a:extLst>
              </a:tr>
              <a:tr h="143825">
                <a:tc vMerge="1">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等线" panose="02010600030101010101" pitchFamily="2" charset="-122"/>
                      </a:endParaRPr>
                    </a:p>
                  </a:txBody>
                  <a:tcPr marL="114300" marR="9525" marT="9525" marB="0">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520209129"/>
                  </a:ext>
                </a:extLst>
              </a:tr>
              <a:tr h="143825">
                <a:tc>
                  <a:txBody>
                    <a:bodyPr/>
                    <a:lstStyle/>
                    <a:p>
                      <a:pPr algn="ctr" fontAlgn="ctr"/>
                      <a:endParaRPr lang="zh-CN" altLang="en-US" sz="1000" b="1" i="0" u="none" strike="noStrike" dirty="0">
                        <a:solidFill>
                          <a:srgbClr val="002060"/>
                        </a:solidFill>
                        <a:effectLst/>
                        <a:latin typeface="Agency FB" panose="020B0503020202020204" pitchFamily="34" charset="0"/>
                        <a:ea typeface="微软雅黑" panose="020B0503020204020204" pitchFamily="34" charset="-122"/>
                      </a:endParaRPr>
                    </a:p>
                  </a:txBody>
                  <a:tcPr marL="114300"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endParaRPr lang="zh-CN" altLang="en-US"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endParaRP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878831314"/>
                  </a:ext>
                </a:extLst>
              </a:tr>
              <a:tr h="143825">
                <a:tc rowSpan="2">
                  <a:txBody>
                    <a:bodyPr/>
                    <a:lstStyle/>
                    <a:p>
                      <a:pPr algn="ctr" fontAlgn="ctr"/>
                      <a:r>
                        <a:rPr lang="en-US" altLang="zh-CN" sz="1000" b="1" i="0" u="none" strike="noStrike" dirty="0">
                          <a:solidFill>
                            <a:srgbClr val="002060"/>
                          </a:solidFill>
                          <a:effectLst/>
                          <a:latin typeface="Agency FB" panose="020B0503020202020204" pitchFamily="34" charset="0"/>
                          <a:ea typeface="微软雅黑" panose="020B0503020204020204" pitchFamily="34" charset="-122"/>
                        </a:rPr>
                        <a:t>24-32</a:t>
                      </a:r>
                      <a:r>
                        <a:rPr lang="zh-CN" altLang="en-US" sz="1000" b="1" i="0" u="none" strike="noStrike" dirty="0">
                          <a:solidFill>
                            <a:srgbClr val="002060"/>
                          </a:solidFill>
                          <a:effectLst/>
                          <a:latin typeface="Agency FB" panose="020B0503020202020204" pitchFamily="34" charset="0"/>
                          <a:ea typeface="微软雅黑" panose="020B0503020204020204" pitchFamily="34" charset="-122"/>
                        </a:rPr>
                        <a:t>万</a:t>
                      </a:r>
                    </a:p>
                  </a:txBody>
                  <a:tcPr marL="9525"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728865564"/>
                  </a:ext>
                </a:extLst>
              </a:tr>
              <a:tr h="143825">
                <a:tc vMerge="1">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等线" panose="02010600030101010101" pitchFamily="2" charset="-122"/>
                      </a:endParaRPr>
                    </a:p>
                  </a:txBody>
                  <a:tcPr marL="114300" marR="9525" marT="9525" marB="0">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536853098"/>
                  </a:ext>
                </a:extLst>
              </a:tr>
              <a:tr h="143825">
                <a:tc>
                  <a:txBody>
                    <a:bodyPr/>
                    <a:lstStyle/>
                    <a:p>
                      <a:pPr algn="ctr" fontAlgn="ctr"/>
                      <a:endParaRPr lang="zh-CN" altLang="en-US" sz="900" b="1" i="0" u="none" strike="noStrike">
                        <a:solidFill>
                          <a:schemeClr val="tx1">
                            <a:lumMod val="75000"/>
                            <a:lumOff val="25000"/>
                          </a:schemeClr>
                        </a:solidFill>
                        <a:effectLst/>
                        <a:latin typeface="Agency FB" panose="020B0503020202020204" pitchFamily="34" charset="0"/>
                        <a:ea typeface="微软雅黑" panose="020B0503020204020204" pitchFamily="34" charset="-122"/>
                      </a:endParaRPr>
                    </a:p>
                  </a:txBody>
                  <a:tcPr marL="114300"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endParaRPr lang="zh-CN" altLang="en-US" sz="900" b="1" i="0" u="none" strike="noStrike">
                        <a:solidFill>
                          <a:schemeClr val="tx1">
                            <a:lumMod val="65000"/>
                            <a:lumOff val="35000"/>
                          </a:schemeClr>
                        </a:solidFill>
                        <a:effectLst/>
                        <a:latin typeface="Agency FB" panose="020B0503020202020204" pitchFamily="34" charset="0"/>
                        <a:ea typeface="等线" panose="02010600030101010101" pitchFamily="2" charset="-122"/>
                      </a:endParaRP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487944621"/>
                  </a:ext>
                </a:extLst>
              </a:tr>
              <a:tr h="143825">
                <a:tc rowSpan="2">
                  <a:txBody>
                    <a:bodyPr/>
                    <a:lstStyle/>
                    <a:p>
                      <a:pPr algn="ctr" fontAlgn="ctr"/>
                      <a:r>
                        <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16-24</a:t>
                      </a: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万</a:t>
                      </a:r>
                    </a:p>
                  </a:txBody>
                  <a:tcPr marL="9525"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986161858"/>
                  </a:ext>
                </a:extLst>
              </a:tr>
              <a:tr h="143825">
                <a:tc vMerge="1">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等线" panose="02010600030101010101" pitchFamily="2" charset="-122"/>
                      </a:endParaRPr>
                    </a:p>
                  </a:txBody>
                  <a:tcPr marL="114300" marR="9525" marT="9525" marB="0">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941405598"/>
                  </a:ext>
                </a:extLst>
              </a:tr>
              <a:tr h="143825">
                <a:tc>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endParaRPr>
                    </a:p>
                  </a:txBody>
                  <a:tcPr marL="114300"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endParaRPr lang="zh-CN" altLang="en-US"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endParaRP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581193179"/>
                  </a:ext>
                </a:extLst>
              </a:tr>
              <a:tr h="143825">
                <a:tc rowSpan="2">
                  <a:txBody>
                    <a:bodyPr/>
                    <a:lstStyle/>
                    <a:p>
                      <a:pPr algn="ctr" fontAlgn="ctr"/>
                      <a:r>
                        <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8-16</a:t>
                      </a: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万</a:t>
                      </a:r>
                    </a:p>
                  </a:txBody>
                  <a:tcPr marL="9525"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118921816"/>
                  </a:ext>
                </a:extLst>
              </a:tr>
              <a:tr h="143825">
                <a:tc vMerge="1">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等线" panose="02010600030101010101" pitchFamily="2" charset="-122"/>
                      </a:endParaRPr>
                    </a:p>
                  </a:txBody>
                  <a:tcPr marL="114300" marR="9525" marT="9525" marB="0">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706161417"/>
                  </a:ext>
                </a:extLst>
              </a:tr>
              <a:tr h="143825">
                <a:tc>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endParaRPr>
                    </a:p>
                  </a:txBody>
                  <a:tcPr marL="114300"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endParaRPr lang="zh-CN" altLang="en-US" sz="900" b="1" i="0" u="none" strike="noStrike">
                        <a:solidFill>
                          <a:schemeClr val="tx1">
                            <a:lumMod val="65000"/>
                            <a:lumOff val="35000"/>
                          </a:schemeClr>
                        </a:solidFill>
                        <a:effectLst/>
                        <a:latin typeface="Agency FB" panose="020B0503020202020204" pitchFamily="34" charset="0"/>
                        <a:ea typeface="等线" panose="02010600030101010101" pitchFamily="2" charset="-122"/>
                      </a:endParaRP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79217962"/>
                  </a:ext>
                </a:extLst>
              </a:tr>
              <a:tr h="143825">
                <a:tc rowSpan="2">
                  <a:txBody>
                    <a:bodyPr/>
                    <a:lstStyle/>
                    <a:p>
                      <a:pPr algn="ctr" fontAlgn="ctr"/>
                      <a:r>
                        <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8</a:t>
                      </a: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万</a:t>
                      </a:r>
                      <a:endPar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endParaRPr>
                    </a:p>
                    <a:p>
                      <a:pPr algn="ctr" fontAlgn="ct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以下</a:t>
                      </a:r>
                    </a:p>
                  </a:txBody>
                  <a:tcPr marL="9525"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611434532"/>
                  </a:ext>
                </a:extLst>
              </a:tr>
              <a:tr h="143825">
                <a:tc vMerge="1">
                  <a:txBody>
                    <a:bodyPr/>
                    <a:lstStyle/>
                    <a:p>
                      <a:pPr algn="l" fontAlgn="ctr"/>
                      <a:endParaRPr lang="zh-CN" altLang="en-US" sz="900" b="0" i="0" u="none" strike="noStrike" dirty="0">
                        <a:solidFill>
                          <a:srgbClr val="000000"/>
                        </a:solidFill>
                        <a:effectLst/>
                        <a:latin typeface="Agency FB" panose="020B0503020202020204" pitchFamily="34" charset="0"/>
                        <a:ea typeface="等线" panose="02010600030101010101" pitchFamily="2" charset="-122"/>
                      </a:endParaRPr>
                    </a:p>
                  </a:txBody>
                  <a:tcPr marL="9525" marR="9525" marT="9525" marB="0" anchor="ctr">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098209660"/>
                  </a:ext>
                </a:extLst>
              </a:tr>
            </a:tbl>
          </a:graphicData>
        </a:graphic>
      </p:graphicFrame>
      <p:graphicFrame>
        <p:nvGraphicFramePr>
          <p:cNvPr id="10" name="表格 9">
            <a:extLst>
              <a:ext uri="{FF2B5EF4-FFF2-40B4-BE49-F238E27FC236}">
                <a16:creationId xmlns:a16="http://schemas.microsoft.com/office/drawing/2014/main" id="{7E5E7496-400E-9B80-982F-C1951F39AF26}"/>
              </a:ext>
            </a:extLst>
          </p:cNvPr>
          <p:cNvGraphicFramePr>
            <a:graphicFrameLocks noGrp="1"/>
          </p:cNvGraphicFramePr>
          <p:nvPr>
            <p:extLst>
              <p:ext uri="{D42A27DB-BD31-4B8C-83A1-F6EECF244321}">
                <p14:modId xmlns:p14="http://schemas.microsoft.com/office/powerpoint/2010/main" val="1446477325"/>
              </p:ext>
            </p:extLst>
          </p:nvPr>
        </p:nvGraphicFramePr>
        <p:xfrm>
          <a:off x="660065" y="3788959"/>
          <a:ext cx="871841" cy="2493645"/>
        </p:xfrm>
        <a:graphic>
          <a:graphicData uri="http://schemas.openxmlformats.org/drawingml/2006/table">
            <a:tbl>
              <a:tblPr/>
              <a:tblGrid>
                <a:gridCol w="483395">
                  <a:extLst>
                    <a:ext uri="{9D8B030D-6E8A-4147-A177-3AD203B41FA5}">
                      <a16:colId xmlns:a16="http://schemas.microsoft.com/office/drawing/2014/main" val="1913035923"/>
                    </a:ext>
                  </a:extLst>
                </a:gridCol>
                <a:gridCol w="388446">
                  <a:extLst>
                    <a:ext uri="{9D8B030D-6E8A-4147-A177-3AD203B41FA5}">
                      <a16:colId xmlns:a16="http://schemas.microsoft.com/office/drawing/2014/main" val="2078193577"/>
                    </a:ext>
                  </a:extLst>
                </a:gridCol>
              </a:tblGrid>
              <a:tr h="143825">
                <a:tc rowSpan="3">
                  <a:txBody>
                    <a:bodyPr/>
                    <a:lstStyle/>
                    <a:p>
                      <a:pPr algn="ctr" fontAlgn="ctr"/>
                      <a:r>
                        <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40</a:t>
                      </a: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万</a:t>
                      </a:r>
                      <a:endPar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endParaRPr>
                    </a:p>
                    <a:p>
                      <a:pPr algn="ctr" fontAlgn="ct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以上</a:t>
                      </a:r>
                    </a:p>
                  </a:txBody>
                  <a:tcPr marL="0" marR="0" marT="0"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456455127"/>
                  </a:ext>
                </a:extLst>
              </a:tr>
              <a:tr h="143825">
                <a:tc vMerge="1">
                  <a:txBody>
                    <a:bodyPr/>
                    <a:lstStyle/>
                    <a:p>
                      <a:pPr algn="l" fontAlgn="ctr"/>
                      <a:endParaRPr lang="zh-CN" altLang="en-US" sz="900" b="0" i="0" u="none" strike="noStrike" dirty="0">
                        <a:solidFill>
                          <a:srgbClr val="000000"/>
                        </a:solidFill>
                        <a:effectLst/>
                        <a:latin typeface="Agency FB" panose="020B0503020202020204" pitchFamily="34" charset="0"/>
                        <a:ea typeface="等线" panose="02010600030101010101" pitchFamily="2" charset="-122"/>
                      </a:endParaRPr>
                    </a:p>
                  </a:txBody>
                  <a:tcPr marL="9525" marR="9525" marT="9525" marB="0" anchor="ctr">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918659731"/>
                  </a:ext>
                </a:extLst>
              </a:tr>
              <a:tr h="143825">
                <a:tc vMerge="1">
                  <a:txBody>
                    <a:bodyPr/>
                    <a:lstStyle/>
                    <a:p>
                      <a:pPr algn="l" fontAlgn="ctr"/>
                      <a:endParaRPr lang="zh-CN" altLang="en-US" sz="900" b="0" i="0" u="none" strike="noStrike" dirty="0">
                        <a:solidFill>
                          <a:srgbClr val="000000"/>
                        </a:solidFill>
                        <a:effectLst/>
                        <a:latin typeface="Agency FB" panose="020B0503020202020204" pitchFamily="34" charset="0"/>
                        <a:ea typeface="等线" panose="02010600030101010101" pitchFamily="2" charset="-122"/>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endParaRPr lang="zh-CN" altLang="en-US" sz="900" b="1" i="0" u="none" strike="noStrike">
                        <a:solidFill>
                          <a:schemeClr val="tx1">
                            <a:lumMod val="65000"/>
                            <a:lumOff val="35000"/>
                          </a:schemeClr>
                        </a:solidFill>
                        <a:effectLst/>
                        <a:latin typeface="Agency FB" panose="020B0503020202020204" pitchFamily="34" charset="0"/>
                        <a:ea typeface="等线" panose="02010600030101010101" pitchFamily="2" charset="-122"/>
                      </a:endParaRP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45802845"/>
                  </a:ext>
                </a:extLst>
              </a:tr>
              <a:tr h="143825">
                <a:tc rowSpan="2">
                  <a:txBody>
                    <a:bodyPr/>
                    <a:lstStyle/>
                    <a:p>
                      <a:pPr algn="ctr" fontAlgn="ctr"/>
                      <a:r>
                        <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32-40</a:t>
                      </a: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万</a:t>
                      </a:r>
                    </a:p>
                  </a:txBody>
                  <a:tcPr marL="9525"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784271280"/>
                  </a:ext>
                </a:extLst>
              </a:tr>
              <a:tr h="143825">
                <a:tc vMerge="1">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等线" panose="02010600030101010101" pitchFamily="2" charset="-122"/>
                      </a:endParaRPr>
                    </a:p>
                  </a:txBody>
                  <a:tcPr marL="114300" marR="9525" marT="9525" marB="0">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520209129"/>
                  </a:ext>
                </a:extLst>
              </a:tr>
              <a:tr h="143825">
                <a:tc>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endParaRPr>
                    </a:p>
                  </a:txBody>
                  <a:tcPr marL="114300"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endParaRPr lang="zh-CN" altLang="en-US"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endParaRP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878831314"/>
                  </a:ext>
                </a:extLst>
              </a:tr>
              <a:tr h="143825">
                <a:tc rowSpan="2">
                  <a:txBody>
                    <a:bodyPr/>
                    <a:lstStyle/>
                    <a:p>
                      <a:pPr algn="ctr" fontAlgn="ctr"/>
                      <a:r>
                        <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24-32</a:t>
                      </a: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万</a:t>
                      </a:r>
                    </a:p>
                  </a:txBody>
                  <a:tcPr marL="9525"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728865564"/>
                  </a:ext>
                </a:extLst>
              </a:tr>
              <a:tr h="143825">
                <a:tc vMerge="1">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等线" panose="02010600030101010101" pitchFamily="2" charset="-122"/>
                      </a:endParaRPr>
                    </a:p>
                  </a:txBody>
                  <a:tcPr marL="114300" marR="9525" marT="9525" marB="0">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536853098"/>
                  </a:ext>
                </a:extLst>
              </a:tr>
              <a:tr h="143825">
                <a:tc>
                  <a:txBody>
                    <a:bodyPr/>
                    <a:lstStyle/>
                    <a:p>
                      <a:pPr algn="ctr" fontAlgn="ctr"/>
                      <a:endParaRPr lang="zh-CN" altLang="en-US" sz="900" b="1" i="0" u="none" strike="noStrike">
                        <a:solidFill>
                          <a:schemeClr val="tx1">
                            <a:lumMod val="75000"/>
                            <a:lumOff val="25000"/>
                          </a:schemeClr>
                        </a:solidFill>
                        <a:effectLst/>
                        <a:latin typeface="Agency FB" panose="020B0503020202020204" pitchFamily="34" charset="0"/>
                        <a:ea typeface="微软雅黑" panose="020B0503020204020204" pitchFamily="34" charset="-122"/>
                      </a:endParaRPr>
                    </a:p>
                  </a:txBody>
                  <a:tcPr marL="114300"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endParaRPr lang="zh-CN" altLang="en-US" sz="900" b="1" i="0" u="none" strike="noStrike">
                        <a:solidFill>
                          <a:schemeClr val="tx1">
                            <a:lumMod val="65000"/>
                            <a:lumOff val="35000"/>
                          </a:schemeClr>
                        </a:solidFill>
                        <a:effectLst/>
                        <a:latin typeface="Agency FB" panose="020B0503020202020204" pitchFamily="34" charset="0"/>
                        <a:ea typeface="等线" panose="02010600030101010101" pitchFamily="2" charset="-122"/>
                      </a:endParaRP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487944621"/>
                  </a:ext>
                </a:extLst>
              </a:tr>
              <a:tr h="143825">
                <a:tc rowSpan="2">
                  <a:txBody>
                    <a:bodyPr/>
                    <a:lstStyle/>
                    <a:p>
                      <a:pPr algn="ctr" fontAlgn="ctr"/>
                      <a:r>
                        <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16-24</a:t>
                      </a: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万</a:t>
                      </a:r>
                    </a:p>
                  </a:txBody>
                  <a:tcPr marL="9525"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986161858"/>
                  </a:ext>
                </a:extLst>
              </a:tr>
              <a:tr h="143825">
                <a:tc vMerge="1">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等线" panose="02010600030101010101" pitchFamily="2" charset="-122"/>
                      </a:endParaRPr>
                    </a:p>
                  </a:txBody>
                  <a:tcPr marL="114300" marR="9525" marT="9525" marB="0">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941405598"/>
                  </a:ext>
                </a:extLst>
              </a:tr>
              <a:tr h="143825">
                <a:tc>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endParaRPr>
                    </a:p>
                  </a:txBody>
                  <a:tcPr marL="114300"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endParaRPr lang="zh-CN" altLang="en-US"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endParaRP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581193179"/>
                  </a:ext>
                </a:extLst>
              </a:tr>
              <a:tr h="143825">
                <a:tc rowSpan="2">
                  <a:txBody>
                    <a:bodyPr/>
                    <a:lstStyle/>
                    <a:p>
                      <a:pPr algn="ctr" fontAlgn="ctr"/>
                      <a:r>
                        <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8-16</a:t>
                      </a: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万</a:t>
                      </a:r>
                    </a:p>
                  </a:txBody>
                  <a:tcPr marL="9525"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118921816"/>
                  </a:ext>
                </a:extLst>
              </a:tr>
              <a:tr h="143825">
                <a:tc vMerge="1">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等线" panose="02010600030101010101" pitchFamily="2" charset="-122"/>
                      </a:endParaRPr>
                    </a:p>
                  </a:txBody>
                  <a:tcPr marL="114300" marR="9525" marT="9525" marB="0">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706161417"/>
                  </a:ext>
                </a:extLst>
              </a:tr>
              <a:tr h="143825">
                <a:tc>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endParaRPr>
                    </a:p>
                  </a:txBody>
                  <a:tcPr marL="114300"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endParaRPr lang="zh-CN" altLang="en-US" sz="900" b="1" i="0" u="none" strike="noStrike">
                        <a:solidFill>
                          <a:schemeClr val="tx1">
                            <a:lumMod val="65000"/>
                            <a:lumOff val="35000"/>
                          </a:schemeClr>
                        </a:solidFill>
                        <a:effectLst/>
                        <a:latin typeface="Agency FB" panose="020B0503020202020204" pitchFamily="34" charset="0"/>
                        <a:ea typeface="等线" panose="02010600030101010101" pitchFamily="2" charset="-122"/>
                      </a:endParaRP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79217962"/>
                  </a:ext>
                </a:extLst>
              </a:tr>
              <a:tr h="143825">
                <a:tc rowSpan="2">
                  <a:txBody>
                    <a:bodyPr/>
                    <a:lstStyle/>
                    <a:p>
                      <a:pPr algn="ctr" fontAlgn="ctr"/>
                      <a:r>
                        <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8</a:t>
                      </a: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万</a:t>
                      </a:r>
                      <a:endPar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endParaRPr>
                    </a:p>
                    <a:p>
                      <a:pPr algn="ctr" fontAlgn="ct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以下</a:t>
                      </a:r>
                    </a:p>
                  </a:txBody>
                  <a:tcPr marL="9525"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611434532"/>
                  </a:ext>
                </a:extLst>
              </a:tr>
              <a:tr h="143825">
                <a:tc vMerge="1">
                  <a:txBody>
                    <a:bodyPr/>
                    <a:lstStyle/>
                    <a:p>
                      <a:pPr algn="l" fontAlgn="ctr"/>
                      <a:endParaRPr lang="zh-CN" altLang="en-US" sz="900" b="0" i="0" u="none" strike="noStrike" dirty="0">
                        <a:solidFill>
                          <a:srgbClr val="000000"/>
                        </a:solidFill>
                        <a:effectLst/>
                        <a:latin typeface="Agency FB" panose="020B0503020202020204" pitchFamily="34" charset="0"/>
                        <a:ea typeface="等线" panose="02010600030101010101" pitchFamily="2" charset="-122"/>
                      </a:endParaRPr>
                    </a:p>
                  </a:txBody>
                  <a:tcPr marL="9525" marR="9525" marT="9525" marB="0" anchor="ctr">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098209660"/>
                  </a:ext>
                </a:extLst>
              </a:tr>
            </a:tbl>
          </a:graphicData>
        </a:graphic>
      </p:graphicFrame>
      <p:sp>
        <p:nvSpPr>
          <p:cNvPr id="13" name="文本框 12">
            <a:extLst>
              <a:ext uri="{FF2B5EF4-FFF2-40B4-BE49-F238E27FC236}">
                <a16:creationId xmlns:a16="http://schemas.microsoft.com/office/drawing/2014/main" id="{D0B89D00-62E5-411D-A630-CF1D0A1C9ACD}"/>
              </a:ext>
            </a:extLst>
          </p:cNvPr>
          <p:cNvSpPr txBox="1"/>
          <p:nvPr/>
        </p:nvSpPr>
        <p:spPr>
          <a:xfrm>
            <a:off x="437728" y="1018996"/>
            <a:ext cx="11418912"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tab pos="7620000" algn="l"/>
              </a:tabLst>
              <a:defRPr/>
            </a:pPr>
            <a:r>
              <a:rPr lang="en-US" altLang="zh-CN" sz="2800" b="1" dirty="0">
                <a:solidFill>
                  <a:schemeClr val="tx1">
                    <a:lumMod val="85000"/>
                    <a:lumOff val="15000"/>
                  </a:schemeClr>
                </a:solidFill>
                <a:latin typeface="微软雅黑" panose="020B0503020204020204" pitchFamily="34" charset="-122"/>
                <a:ea typeface="微软雅黑" panose="020B0503020204020204" pitchFamily="34" charset="-122"/>
              </a:rPr>
              <a:t>APA</a:t>
            </a:r>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功能在新能源汽车配置比例高于乘用车整体。</a:t>
            </a:r>
          </a:p>
        </p:txBody>
      </p:sp>
      <p:pic>
        <p:nvPicPr>
          <p:cNvPr id="14" name="图片 13">
            <a:extLst>
              <a:ext uri="{FF2B5EF4-FFF2-40B4-BE49-F238E27FC236}">
                <a16:creationId xmlns:a16="http://schemas.microsoft.com/office/drawing/2014/main" id="{D8EA879F-CA5B-E7BE-AFEE-75C1335F2512}"/>
              </a:ext>
            </a:extLst>
          </p:cNvPr>
          <p:cNvPicPr>
            <a:picLocks noChangeAspect="1"/>
          </p:cNvPicPr>
          <p:nvPr/>
        </p:nvPicPr>
        <p:blipFill>
          <a:blip r:embed="rId7"/>
          <a:stretch>
            <a:fillRect/>
          </a:stretch>
        </p:blipFill>
        <p:spPr>
          <a:xfrm>
            <a:off x="8273143" y="4012874"/>
            <a:ext cx="3471363" cy="2247645"/>
          </a:xfrm>
          <a:prstGeom prst="rect">
            <a:avLst/>
          </a:prstGeom>
        </p:spPr>
      </p:pic>
      <p:sp>
        <p:nvSpPr>
          <p:cNvPr id="12" name="文本框 11">
            <a:extLst>
              <a:ext uri="{FF2B5EF4-FFF2-40B4-BE49-F238E27FC236}">
                <a16:creationId xmlns:a16="http://schemas.microsoft.com/office/drawing/2014/main" id="{E18C9A4A-B513-6065-A44F-EFA07907FFFC}"/>
              </a:ext>
            </a:extLst>
          </p:cNvPr>
          <p:cNvSpPr txBox="1"/>
          <p:nvPr/>
        </p:nvSpPr>
        <p:spPr>
          <a:xfrm>
            <a:off x="2348919" y="1820900"/>
            <a:ext cx="3746500" cy="369332"/>
          </a:xfrm>
          <a:prstGeom prst="rect">
            <a:avLst/>
          </a:prstGeom>
          <a:noFill/>
          <a:ln>
            <a:noFill/>
          </a:ln>
        </p:spPr>
        <p:txBody>
          <a:bodyPr wrap="square" rtlCol="0">
            <a:spAutoFit/>
          </a:bodyPr>
          <a:lstStyle/>
          <a:p>
            <a:pPr marL="0" marR="0" indent="0" algn="l" defTabSz="457200" rtl="0" eaLnBrk="1" fontAlgn="auto" latinLnBrk="0" hangingPunct="1">
              <a:lnSpc>
                <a:spcPct val="100000"/>
              </a:lnSpc>
              <a:spcBef>
                <a:spcPts val="0"/>
              </a:spcBef>
              <a:spcAft>
                <a:spcPts val="0"/>
              </a:spcAft>
              <a:buClrTx/>
              <a:buSzTx/>
              <a:buFontTx/>
              <a:buNone/>
              <a:tabLst/>
            </a:pPr>
            <a:r>
              <a:rPr lang="en-US" altLang="zh-CN" b="1" dirty="0">
                <a:solidFill>
                  <a:srgbClr val="000000">
                    <a:lumMod val="75000"/>
                    <a:lumOff val="25000"/>
                  </a:srgbClr>
                </a:solidFill>
                <a:latin typeface="微软雅黑" panose="020B0503020204020204" pitchFamily="34" charset="-122"/>
                <a:ea typeface="微软雅黑" panose="020B0503020204020204" pitchFamily="34" charset="-122"/>
              </a:rPr>
              <a:t>APA</a:t>
            </a:r>
            <a:r>
              <a:rPr lang="zh-CN" altLang="en-US" b="1" dirty="0">
                <a:solidFill>
                  <a:srgbClr val="000000">
                    <a:lumMod val="75000"/>
                    <a:lumOff val="25000"/>
                  </a:srgbClr>
                </a:solidFill>
                <a:latin typeface="微软雅黑" panose="020B0503020204020204" pitchFamily="34" charset="-122"/>
                <a:ea typeface="微软雅黑" panose="020B0503020204020204" pitchFamily="34" charset="-122"/>
              </a:rPr>
              <a:t>功能装车占比分布统计</a:t>
            </a:r>
            <a:endParaRPr kumimoji="0" lang="zh-CN" altLang="en-US"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endParaRPr>
          </a:p>
        </p:txBody>
      </p:sp>
      <p:sp>
        <p:nvSpPr>
          <p:cNvPr id="15" name="文本框 14">
            <a:extLst>
              <a:ext uri="{FF2B5EF4-FFF2-40B4-BE49-F238E27FC236}">
                <a16:creationId xmlns:a16="http://schemas.microsoft.com/office/drawing/2014/main" id="{E75F39DE-C8D6-3B6B-FA7A-02FB4CC0F46B}"/>
              </a:ext>
            </a:extLst>
          </p:cNvPr>
          <p:cNvSpPr txBox="1"/>
          <p:nvPr/>
        </p:nvSpPr>
        <p:spPr>
          <a:xfrm>
            <a:off x="8287657" y="2279064"/>
            <a:ext cx="3904343" cy="1169551"/>
          </a:xfrm>
          <a:prstGeom prst="rect">
            <a:avLst/>
          </a:prstGeom>
          <a:noFill/>
        </p:spPr>
        <p:txBody>
          <a:bodyPr wrap="square">
            <a:spAutoFit/>
          </a:bodyPr>
          <a:lstStyle/>
          <a:p>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rPr>
              <a:t>APA</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自动泊车功能</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en-GB" altLang="zh-CN" sz="1400" b="1" dirty="0">
                <a:solidFill>
                  <a:schemeClr val="tx1">
                    <a:lumMod val="65000"/>
                    <a:lumOff val="35000"/>
                  </a:schemeClr>
                </a:solidFill>
                <a:latin typeface="微软雅黑" panose="020B0503020204020204" pitchFamily="34" charset="-122"/>
                <a:ea typeface="微软雅黑" panose="020B0503020204020204" pitchFamily="34" charset="-122"/>
              </a:rPr>
              <a:t>Auto Parking Assist)</a:t>
            </a:r>
          </a:p>
          <a:p>
            <a:pPr>
              <a:spcBef>
                <a:spcPts val="600"/>
              </a:spcBef>
            </a:pPr>
            <a:r>
              <a:rPr lang="zh-CN" altLang="en-US" sz="1400" b="1" i="0" dirty="0">
                <a:solidFill>
                  <a:schemeClr val="tx1">
                    <a:lumMod val="65000"/>
                    <a:lumOff val="35000"/>
                  </a:schemeClr>
                </a:solidFill>
                <a:effectLst/>
                <a:latin typeface="微软雅黑" panose="020B0503020204020204" pitchFamily="34" charset="-122"/>
                <a:ea typeface="微软雅黑" panose="020B0503020204020204" pitchFamily="34" charset="-122"/>
              </a:rPr>
              <a:t>感知设备</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：超声波雷达</a:t>
            </a:r>
            <a:r>
              <a:rPr lang="zh-CN" altLang="en-US" sz="1400" b="1" i="0" dirty="0">
                <a:solidFill>
                  <a:schemeClr val="tx1">
                    <a:lumMod val="65000"/>
                    <a:lumOff val="35000"/>
                  </a:schemeClr>
                </a:solidFill>
                <a:effectLst/>
                <a:latin typeface="微软雅黑" panose="020B0503020204020204" pitchFamily="34" charset="-122"/>
                <a:ea typeface="微软雅黑" panose="020B0503020204020204" pitchFamily="34" charset="-122"/>
              </a:rPr>
              <a:t>、摄像头</a:t>
            </a:r>
            <a:endParaRPr lang="en-US" altLang="zh-CN" sz="1400" b="1" i="0" dirty="0">
              <a:solidFill>
                <a:schemeClr val="tx1">
                  <a:lumMod val="65000"/>
                  <a:lumOff val="35000"/>
                </a:schemeClr>
              </a:solidFill>
              <a:effectLst/>
              <a:latin typeface="微软雅黑" panose="020B0503020204020204" pitchFamily="34" charset="-122"/>
              <a:ea typeface="微软雅黑" panose="020B0503020204020204" pitchFamily="34" charset="-122"/>
            </a:endParaRPr>
          </a:p>
          <a:p>
            <a:pPr>
              <a:spcBef>
                <a:spcPts val="600"/>
              </a:spcBef>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执行设备：线控转向、线控油门、线控制动</a:t>
            </a:r>
          </a:p>
        </p:txBody>
      </p:sp>
      <p:sp>
        <p:nvSpPr>
          <p:cNvPr id="16" name="文本框 15">
            <a:extLst>
              <a:ext uri="{FF2B5EF4-FFF2-40B4-BE49-F238E27FC236}">
                <a16:creationId xmlns:a16="http://schemas.microsoft.com/office/drawing/2014/main" id="{835A744E-68DA-C962-093E-8804909E2ABE}"/>
              </a:ext>
            </a:extLst>
          </p:cNvPr>
          <p:cNvSpPr txBox="1"/>
          <p:nvPr/>
        </p:nvSpPr>
        <p:spPr>
          <a:xfrm>
            <a:off x="491406" y="240337"/>
            <a:ext cx="6150694" cy="430887"/>
          </a:xfrm>
          <a:prstGeom prst="rect">
            <a:avLst/>
          </a:prstGeom>
          <a:noFill/>
        </p:spPr>
        <p:txBody>
          <a:bodyPr wrap="square" rtlCol="0">
            <a:spAutoFit/>
          </a:bodyPr>
          <a:lstStyle/>
          <a:p>
            <a:r>
              <a:rPr lang="zh-CN" altLang="en-US" sz="2200" b="1" dirty="0">
                <a:latin typeface="微软雅黑" panose="020B0503020204020204" pitchFamily="34" charset="-122"/>
                <a:ea typeface="微软雅黑" panose="020B0503020204020204" pitchFamily="34" charset="-122"/>
              </a:rPr>
              <a:t>装车率统计</a:t>
            </a:r>
            <a:r>
              <a:rPr lang="en-US" altLang="zh-CN" sz="2200" b="1" dirty="0">
                <a:latin typeface="微软雅黑" panose="020B0503020204020204" pitchFamily="34" charset="-122"/>
                <a:ea typeface="微软雅黑" panose="020B0503020204020204" pitchFamily="34" charset="-122"/>
              </a:rPr>
              <a:t>——APA</a:t>
            </a:r>
            <a:r>
              <a:rPr lang="zh-CN" altLang="en-US" sz="2200" b="1" dirty="0">
                <a:latin typeface="微软雅黑" panose="020B0503020204020204" pitchFamily="34" charset="-122"/>
                <a:ea typeface="微软雅黑" panose="020B0503020204020204" pitchFamily="34" charset="-122"/>
              </a:rPr>
              <a:t>自动泊车功能</a:t>
            </a:r>
          </a:p>
        </p:txBody>
      </p:sp>
      <p:sp>
        <p:nvSpPr>
          <p:cNvPr id="17" name="文本占位符 1">
            <a:extLst>
              <a:ext uri="{FF2B5EF4-FFF2-40B4-BE49-F238E27FC236}">
                <a16:creationId xmlns:a16="http://schemas.microsoft.com/office/drawing/2014/main" id="{E3AD3A0E-5488-218B-E94A-2385CC7BA92C}"/>
              </a:ext>
            </a:extLst>
          </p:cNvPr>
          <p:cNvSpPr txBox="1">
            <a:spLocks/>
          </p:cNvSpPr>
          <p:nvPr/>
        </p:nvSpPr>
        <p:spPr>
          <a:xfrm>
            <a:off x="770890" y="6466840"/>
            <a:ext cx="5325110" cy="1508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900" b="0" i="0" u="none" strike="noStrike" kern="1200" cap="none" spc="0" normalizeH="0" baseline="0" smtClean="0">
                <a:ln>
                  <a:noFill/>
                </a:ln>
                <a:solidFill>
                  <a:schemeClr val="bg2">
                    <a:lumMod val="75000"/>
                  </a:schemeClr>
                </a:solidFill>
                <a:effectLst/>
                <a:uLnTx/>
                <a:uFillTx/>
                <a:latin typeface="微软雅黑 Semibold" panose="020B0702040204020203" charset="-122"/>
                <a:ea typeface="微软雅黑 Semibold" panose="020B0702040204020203"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solidFill>
                  <a:srgbClr val="F0F0F0">
                    <a:lumMod val="75000"/>
                  </a:srgbClr>
                </a:solidFill>
                <a:latin typeface="微软雅黑" panose="020B0503020204020204" pitchFamily="34" charset="-122"/>
                <a:ea typeface="微软雅黑" panose="020B0503020204020204" pitchFamily="34" charset="-122"/>
              </a:rPr>
              <a:t>数据</a:t>
            </a:r>
            <a:r>
              <a:rPr kumimoji="0" lang="zh-CN" altLang="en-US"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来源 </a:t>
            </a:r>
            <a:r>
              <a:rPr kumimoji="0" lang="en-US" altLang="zh-CN"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 </a:t>
            </a:r>
            <a:r>
              <a:rPr kumimoji="0" lang="zh-CN" altLang="en-US"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科瑞咨询调研</a:t>
            </a:r>
          </a:p>
        </p:txBody>
      </p:sp>
    </p:spTree>
    <p:extLst>
      <p:ext uri="{BB962C8B-B14F-4D97-AF65-F5344CB8AC3E}">
        <p14:creationId xmlns:p14="http://schemas.microsoft.com/office/powerpoint/2010/main" val="163694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p:nvPr/>
        </p:nvCxnSpPr>
        <p:spPr>
          <a:xfrm flipV="1">
            <a:off x="6514626" y="3712257"/>
            <a:ext cx="5328000" cy="20057"/>
          </a:xfrm>
          <a:prstGeom prst="line">
            <a:avLst/>
          </a:prstGeom>
          <a:noFill/>
          <a:ln w="12700" cap="flat" cmpd="sng" algn="ctr">
            <a:solidFill>
              <a:srgbClr val="E7E6E6">
                <a:lumMod val="75000"/>
              </a:srgbClr>
            </a:solidFill>
            <a:prstDash val="solid"/>
            <a:miter lim="800000"/>
          </a:ln>
          <a:effectLst/>
        </p:spPr>
      </p:cxnSp>
      <p:sp>
        <p:nvSpPr>
          <p:cNvPr id="19" name="文本框 18"/>
          <p:cNvSpPr txBox="1"/>
          <p:nvPr/>
        </p:nvSpPr>
        <p:spPr>
          <a:xfrm>
            <a:off x="7284304" y="3223447"/>
            <a:ext cx="3118874" cy="461665"/>
          </a:xfrm>
          <a:prstGeom prst="rect">
            <a:avLst/>
          </a:prstGeom>
          <a:noFill/>
        </p:spPr>
        <p:txBody>
          <a:bodyPr vert="horz" wrap="square" rtlCol="0">
            <a:spAutoFit/>
          </a:bodyPr>
          <a:lstStyle/>
          <a:p>
            <a:pPr>
              <a:defRPr/>
            </a:pPr>
            <a:r>
              <a:rPr lang="zh-CN" altLang="en-US" sz="2400" b="1" kern="0" dirty="0">
                <a:solidFill>
                  <a:srgbClr val="E7E6E6">
                    <a:lumMod val="75000"/>
                  </a:srgbClr>
                </a:solidFill>
                <a:latin typeface="微软雅黑" panose="020B0503020204020204" pitchFamily="34" charset="-122"/>
                <a:ea typeface="微软雅黑" panose="020B0503020204020204" pitchFamily="34" charset="-122"/>
              </a:rPr>
              <a:t>新能源汽车市场现状</a:t>
            </a:r>
          </a:p>
        </p:txBody>
      </p:sp>
      <p:sp>
        <p:nvSpPr>
          <p:cNvPr id="20" name="文本框 19"/>
          <p:cNvSpPr txBox="1"/>
          <p:nvPr/>
        </p:nvSpPr>
        <p:spPr>
          <a:xfrm>
            <a:off x="6446319" y="3189037"/>
            <a:ext cx="722104"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01</a:t>
            </a:r>
            <a:endParaRPr kumimoji="0" lang="zh-CN" altLang="en-US"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endParaRPr>
          </a:p>
        </p:txBody>
      </p:sp>
      <p:sp>
        <p:nvSpPr>
          <p:cNvPr id="21" name="椭圆 20"/>
          <p:cNvSpPr/>
          <p:nvPr/>
        </p:nvSpPr>
        <p:spPr>
          <a:xfrm>
            <a:off x="7136314" y="3411363"/>
            <a:ext cx="86701" cy="86701"/>
          </a:xfrm>
          <a:prstGeom prst="ellipse">
            <a:avLst/>
          </a:prstGeom>
          <a:solidFill>
            <a:srgbClr val="8B1F1D"/>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23" name="直接连接符 22"/>
          <p:cNvCxnSpPr/>
          <p:nvPr/>
        </p:nvCxnSpPr>
        <p:spPr>
          <a:xfrm flipV="1">
            <a:off x="6514626" y="4697316"/>
            <a:ext cx="5328000" cy="20057"/>
          </a:xfrm>
          <a:prstGeom prst="line">
            <a:avLst/>
          </a:prstGeom>
          <a:noFill/>
          <a:ln w="12700" cap="flat" cmpd="sng" algn="ctr">
            <a:solidFill>
              <a:srgbClr val="E7E6E6">
                <a:lumMod val="75000"/>
              </a:srgbClr>
            </a:solidFill>
            <a:prstDash val="solid"/>
            <a:miter lim="800000"/>
          </a:ln>
          <a:effectLst/>
        </p:spPr>
      </p:cxnSp>
      <p:sp>
        <p:nvSpPr>
          <p:cNvPr id="24" name="文本框 23"/>
          <p:cNvSpPr txBox="1"/>
          <p:nvPr/>
        </p:nvSpPr>
        <p:spPr>
          <a:xfrm>
            <a:off x="7284303" y="4208506"/>
            <a:ext cx="4611602" cy="461665"/>
          </a:xfrm>
          <a:prstGeom prst="rect">
            <a:avLst/>
          </a:prstGeom>
          <a:noFill/>
        </p:spPr>
        <p:txBody>
          <a:bodyPr vert="horz" wrap="square" rtlCol="0">
            <a:spAutoFit/>
          </a:bodyPr>
          <a:lstStyle/>
          <a:p>
            <a:pPr>
              <a:defRPr/>
            </a:pPr>
            <a:r>
              <a:rPr lang="en-US" altLang="zh-CN" sz="2400" b="1" kern="0" dirty="0">
                <a:solidFill>
                  <a:srgbClr val="E7E6E6">
                    <a:lumMod val="75000"/>
                  </a:srgbClr>
                </a:solidFill>
                <a:latin typeface="微软雅黑" panose="020B0503020204020204" pitchFamily="34" charset="-122"/>
                <a:ea typeface="微软雅黑" panose="020B0503020204020204" pitchFamily="34" charset="-122"/>
              </a:rPr>
              <a:t>ADAS</a:t>
            </a:r>
            <a:r>
              <a:rPr lang="zh-CN" altLang="en-US" sz="2400" b="1" kern="0" dirty="0">
                <a:solidFill>
                  <a:srgbClr val="E7E6E6">
                    <a:lumMod val="75000"/>
                  </a:srgbClr>
                </a:solidFill>
                <a:latin typeface="微软雅黑" panose="020B0503020204020204" pitchFamily="34" charset="-122"/>
                <a:ea typeface="微软雅黑" panose="020B0503020204020204" pitchFamily="34" charset="-122"/>
              </a:rPr>
              <a:t>功能市场装车情况分析</a:t>
            </a:r>
          </a:p>
        </p:txBody>
      </p:sp>
      <p:sp>
        <p:nvSpPr>
          <p:cNvPr id="25" name="文本框 24"/>
          <p:cNvSpPr txBox="1"/>
          <p:nvPr/>
        </p:nvSpPr>
        <p:spPr>
          <a:xfrm>
            <a:off x="6446319" y="4174096"/>
            <a:ext cx="722104"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02</a:t>
            </a:r>
            <a:endParaRPr kumimoji="0" lang="zh-CN" altLang="en-US"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endParaRPr>
          </a:p>
        </p:txBody>
      </p:sp>
      <p:sp>
        <p:nvSpPr>
          <p:cNvPr id="26" name="椭圆 25"/>
          <p:cNvSpPr/>
          <p:nvPr/>
        </p:nvSpPr>
        <p:spPr>
          <a:xfrm>
            <a:off x="7136314" y="4396422"/>
            <a:ext cx="86701" cy="86701"/>
          </a:xfrm>
          <a:prstGeom prst="ellipse">
            <a:avLst/>
          </a:prstGeom>
          <a:solidFill>
            <a:srgbClr val="8B1F1D"/>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28" name="直接连接符 27"/>
          <p:cNvCxnSpPr/>
          <p:nvPr/>
        </p:nvCxnSpPr>
        <p:spPr>
          <a:xfrm flipV="1">
            <a:off x="6514626" y="5682375"/>
            <a:ext cx="5328000" cy="20057"/>
          </a:xfrm>
          <a:prstGeom prst="line">
            <a:avLst/>
          </a:prstGeom>
          <a:noFill/>
          <a:ln w="12700" cap="flat" cmpd="sng" algn="ctr">
            <a:solidFill>
              <a:srgbClr val="E7E6E6">
                <a:lumMod val="75000"/>
              </a:srgbClr>
            </a:solidFill>
            <a:prstDash val="solid"/>
            <a:miter lim="800000"/>
          </a:ln>
          <a:effectLst/>
        </p:spPr>
      </p:cxnSp>
      <p:sp>
        <p:nvSpPr>
          <p:cNvPr id="29" name="文本框 28"/>
          <p:cNvSpPr txBox="1"/>
          <p:nvPr/>
        </p:nvSpPr>
        <p:spPr>
          <a:xfrm>
            <a:off x="7284303" y="5193565"/>
            <a:ext cx="4626630" cy="461665"/>
          </a:xfrm>
          <a:prstGeom prst="rect">
            <a:avLst/>
          </a:prstGeom>
          <a:noFill/>
        </p:spPr>
        <p:txBody>
          <a:bodyPr vert="horz" wrap="square" rtlCol="0">
            <a:spAutoFit/>
          </a:bodyPr>
          <a:lstStyle/>
          <a:p>
            <a:pPr lvl="0">
              <a:defRPr/>
            </a:pPr>
            <a:r>
              <a:rPr lang="en-US" altLang="zh-CN" sz="2400" b="1" kern="0" dirty="0">
                <a:latin typeface="微软雅黑" panose="020B0503020204020204" pitchFamily="34" charset="-122"/>
                <a:ea typeface="微软雅黑" panose="020B0503020204020204" pitchFamily="34" charset="-122"/>
              </a:rPr>
              <a:t>HUD</a:t>
            </a:r>
            <a:r>
              <a:rPr lang="zh-CN" altLang="en-US" sz="2400" b="1" kern="0" dirty="0">
                <a:latin typeface="微软雅黑" panose="020B0503020204020204" pitchFamily="34" charset="-122"/>
                <a:ea typeface="微软雅黑" panose="020B0503020204020204" pitchFamily="34" charset="-122"/>
              </a:rPr>
              <a:t>抬头显示发展现状及趋势</a:t>
            </a:r>
          </a:p>
        </p:txBody>
      </p:sp>
      <p:sp>
        <p:nvSpPr>
          <p:cNvPr id="30" name="文本框 29"/>
          <p:cNvSpPr txBox="1"/>
          <p:nvPr/>
        </p:nvSpPr>
        <p:spPr>
          <a:xfrm>
            <a:off x="6446319" y="5159155"/>
            <a:ext cx="722104"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03</a:t>
            </a:r>
            <a:endParaRPr kumimoji="0" lang="zh-CN" altLang="en-US"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endParaRPr>
          </a:p>
        </p:txBody>
      </p:sp>
      <p:sp>
        <p:nvSpPr>
          <p:cNvPr id="31" name="椭圆 30"/>
          <p:cNvSpPr/>
          <p:nvPr/>
        </p:nvSpPr>
        <p:spPr>
          <a:xfrm>
            <a:off x="7136314" y="5381481"/>
            <a:ext cx="86701" cy="86701"/>
          </a:xfrm>
          <a:prstGeom prst="ellipse">
            <a:avLst/>
          </a:prstGeom>
          <a:solidFill>
            <a:srgbClr val="8B1F1D"/>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Tree>
    <p:extLst>
      <p:ext uri="{BB962C8B-B14F-4D97-AF65-F5344CB8AC3E}">
        <p14:creationId xmlns:p14="http://schemas.microsoft.com/office/powerpoint/2010/main" val="5604266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1">
            <a:extLst>
              <a:ext uri="{FF2B5EF4-FFF2-40B4-BE49-F238E27FC236}">
                <a16:creationId xmlns:a16="http://schemas.microsoft.com/office/drawing/2014/main" id="{134E4705-DFED-9847-EA6C-4AED3184E558}"/>
              </a:ext>
            </a:extLst>
          </p:cNvPr>
          <p:cNvSpPr txBox="1">
            <a:spLocks/>
          </p:cNvSpPr>
          <p:nvPr/>
        </p:nvSpPr>
        <p:spPr>
          <a:xfrm>
            <a:off x="770890" y="6466840"/>
            <a:ext cx="5325110" cy="1508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900" b="0" i="0" u="none" strike="noStrike" kern="1200" cap="none" spc="0" normalizeH="0" baseline="0" smtClean="0">
                <a:ln>
                  <a:noFill/>
                </a:ln>
                <a:solidFill>
                  <a:schemeClr val="bg2">
                    <a:lumMod val="75000"/>
                  </a:schemeClr>
                </a:solidFill>
                <a:effectLst/>
                <a:uLnTx/>
                <a:uFillTx/>
                <a:latin typeface="微软雅黑 Semibold" panose="020B0702040204020203" charset="-122"/>
                <a:ea typeface="微软雅黑 Semibold" panose="020B0702040204020203"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信息来源 </a:t>
            </a:r>
            <a:r>
              <a:rPr kumimoji="0" lang="en-US" altLang="zh-CN"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 </a:t>
            </a:r>
            <a:r>
              <a:rPr kumimoji="0" lang="zh-CN" altLang="en-US"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科瑞咨询调研</a:t>
            </a:r>
          </a:p>
        </p:txBody>
      </p:sp>
      <p:sp>
        <p:nvSpPr>
          <p:cNvPr id="5" name="文本框 4">
            <a:extLst>
              <a:ext uri="{FF2B5EF4-FFF2-40B4-BE49-F238E27FC236}">
                <a16:creationId xmlns:a16="http://schemas.microsoft.com/office/drawing/2014/main" id="{502325A8-BFCF-384A-82A0-F7395F79EF81}"/>
              </a:ext>
            </a:extLst>
          </p:cNvPr>
          <p:cNvSpPr txBox="1"/>
          <p:nvPr/>
        </p:nvSpPr>
        <p:spPr>
          <a:xfrm>
            <a:off x="491406" y="240337"/>
            <a:ext cx="6150694" cy="430887"/>
          </a:xfrm>
          <a:prstGeom prst="rect">
            <a:avLst/>
          </a:prstGeom>
          <a:noFill/>
        </p:spPr>
        <p:txBody>
          <a:bodyPr wrap="square" rtlCol="0">
            <a:spAutoFit/>
          </a:bodyPr>
          <a:lstStyle/>
          <a:p>
            <a:r>
              <a:rPr lang="zh-CN" altLang="en-US" sz="2200" b="1" dirty="0">
                <a:latin typeface="微软雅黑" panose="020B0503020204020204" pitchFamily="34" charset="-122"/>
                <a:ea typeface="微软雅黑" panose="020B0503020204020204" pitchFamily="34" charset="-122"/>
              </a:rPr>
              <a:t>专题分析：</a:t>
            </a:r>
            <a:r>
              <a:rPr lang="en-US" altLang="zh-CN" sz="2200" b="1" dirty="0">
                <a:latin typeface="微软雅黑" panose="020B0503020204020204" pitchFamily="34" charset="-122"/>
                <a:ea typeface="微软雅黑" panose="020B0503020204020204" pitchFamily="34" charset="-122"/>
              </a:rPr>
              <a:t>HUD</a:t>
            </a:r>
            <a:r>
              <a:rPr lang="zh-CN" altLang="en-US" sz="2200" b="1" dirty="0">
                <a:latin typeface="微软雅黑" panose="020B0503020204020204" pitchFamily="34" charset="-122"/>
                <a:ea typeface="微软雅黑" panose="020B0503020204020204" pitchFamily="34" charset="-122"/>
              </a:rPr>
              <a:t>抬头显示发展现状及趋势</a:t>
            </a:r>
          </a:p>
        </p:txBody>
      </p:sp>
      <p:sp>
        <p:nvSpPr>
          <p:cNvPr id="2" name="文本框 1">
            <a:extLst>
              <a:ext uri="{FF2B5EF4-FFF2-40B4-BE49-F238E27FC236}">
                <a16:creationId xmlns:a16="http://schemas.microsoft.com/office/drawing/2014/main" id="{C4DADC1D-ADA3-B103-B6C6-AACA0CCD0AD7}"/>
              </a:ext>
            </a:extLst>
          </p:cNvPr>
          <p:cNvSpPr txBox="1"/>
          <p:nvPr/>
        </p:nvSpPr>
        <p:spPr>
          <a:xfrm>
            <a:off x="287209" y="932980"/>
            <a:ext cx="11617582" cy="584775"/>
          </a:xfrm>
          <a:prstGeom prst="rect">
            <a:avLst/>
          </a:prstGeom>
          <a:noFill/>
        </p:spPr>
        <p:txBody>
          <a:bodyPr wrap="square" rtlCol="0">
            <a:spAutoFit/>
          </a:bodyPr>
          <a:lstStyle/>
          <a:p>
            <a:r>
              <a:rPr lang="zh-CN" altLang="en-US" sz="1600" b="1" dirty="0">
                <a:latin typeface="微软雅黑" panose="020B0503020204020204" pitchFamily="34" charset="-122"/>
                <a:ea typeface="微软雅黑" panose="020B0503020204020204" pitchFamily="34" charset="-122"/>
              </a:rPr>
              <a:t>抬头显示器（</a:t>
            </a:r>
            <a:r>
              <a:rPr lang="en-US" altLang="zh-CN" sz="1600" b="1" dirty="0">
                <a:latin typeface="微软雅黑" panose="020B0503020204020204" pitchFamily="34" charset="-122"/>
                <a:ea typeface="微软雅黑" panose="020B0503020204020204" pitchFamily="34" charset="-122"/>
              </a:rPr>
              <a:t>HUD</a:t>
            </a:r>
            <a:r>
              <a:rPr lang="zh-CN" altLang="en-US" sz="1600" b="1" dirty="0">
                <a:latin typeface="微软雅黑" panose="020B0503020204020204" pitchFamily="34" charset="-122"/>
                <a:ea typeface="微软雅黑" panose="020B0503020204020204" pitchFamily="34" charset="-122"/>
              </a:rPr>
              <a:t>）又被称作平视显示系统，最早被应用在军用飞机上，随着技术的发展，</a:t>
            </a:r>
            <a:r>
              <a:rPr lang="en-US" altLang="zh-CN" sz="1600" b="1" dirty="0">
                <a:latin typeface="微软雅黑" panose="020B0503020204020204" pitchFamily="34" charset="-122"/>
                <a:ea typeface="微软雅黑" panose="020B0503020204020204" pitchFamily="34" charset="-122"/>
              </a:rPr>
              <a:t>HUD</a:t>
            </a:r>
            <a:r>
              <a:rPr lang="zh-CN" altLang="en-US" sz="1600" b="1" dirty="0">
                <a:latin typeface="微软雅黑" panose="020B0503020204020204" pitchFamily="34" charset="-122"/>
                <a:ea typeface="微软雅黑" panose="020B0503020204020204" pitchFamily="34" charset="-122"/>
              </a:rPr>
              <a:t>技术逐渐渗透至汽车产业。其作用是通过把时速导航等重要行车信息，投影到风挡玻璃上，让驾驶员不低头就可以看到驾驶相关信息，减少可能发生的危险。</a:t>
            </a:r>
          </a:p>
        </p:txBody>
      </p:sp>
      <p:sp>
        <p:nvSpPr>
          <p:cNvPr id="3" name="文本框 2">
            <a:extLst>
              <a:ext uri="{FF2B5EF4-FFF2-40B4-BE49-F238E27FC236}">
                <a16:creationId xmlns:a16="http://schemas.microsoft.com/office/drawing/2014/main" id="{73FA6767-6D43-42CD-6E2E-E221421EE6D4}"/>
              </a:ext>
            </a:extLst>
          </p:cNvPr>
          <p:cNvSpPr txBox="1"/>
          <p:nvPr/>
        </p:nvSpPr>
        <p:spPr>
          <a:xfrm>
            <a:off x="6937624" y="1926801"/>
            <a:ext cx="4707604" cy="646331"/>
          </a:xfrm>
          <a:prstGeom prst="rect">
            <a:avLst/>
          </a:prstGeom>
          <a:noFill/>
        </p:spPr>
        <p:txBody>
          <a:bodyPr wrap="square">
            <a:spAutoFit/>
          </a:bodyPr>
          <a:lstStyle/>
          <a:p>
            <a:r>
              <a:rPr lang="zh-CN" altLang="en-US" sz="1200" b="1" dirty="0">
                <a:effectLst/>
                <a:latin typeface="微软雅黑" panose="020B0503020204020204" pitchFamily="34" charset="-122"/>
                <a:ea typeface="微软雅黑" panose="020B0503020204020204" pitchFamily="34" charset="-122"/>
              </a:rPr>
              <a:t>经过了三代的更新，目前已经进步到</a:t>
            </a:r>
            <a:r>
              <a:rPr lang="en-US" altLang="zh-CN" sz="1200" b="1" dirty="0">
                <a:effectLst/>
                <a:latin typeface="微软雅黑" panose="020B0503020204020204" pitchFamily="34" charset="-122"/>
                <a:ea typeface="微软雅黑" panose="020B0503020204020204" pitchFamily="34" charset="-122"/>
              </a:rPr>
              <a:t>AR-HUD</a:t>
            </a:r>
            <a:r>
              <a:rPr lang="zh-CN" altLang="en-US" sz="1200" b="1" dirty="0">
                <a:latin typeface="微软雅黑" panose="020B0503020204020204" pitchFamily="34" charset="-122"/>
                <a:ea typeface="微软雅黑" panose="020B0503020204020204" pitchFamily="34" charset="-122"/>
              </a:rPr>
              <a:t>阶段，此外全景</a:t>
            </a:r>
            <a:r>
              <a:rPr lang="en-US" altLang="zh-CN" sz="1200" b="1" dirty="0">
                <a:latin typeface="微软雅黑" panose="020B0503020204020204" pitchFamily="34" charset="-122"/>
                <a:ea typeface="微软雅黑" panose="020B0503020204020204" pitchFamily="34" charset="-122"/>
              </a:rPr>
              <a:t>HUD</a:t>
            </a:r>
            <a:r>
              <a:rPr lang="zh-CN" altLang="en-US" sz="1200" b="1" dirty="0">
                <a:latin typeface="微软雅黑" panose="020B0503020204020204" pitchFamily="34" charset="-122"/>
                <a:ea typeface="微软雅黑" panose="020B0503020204020204" pitchFamily="34" charset="-122"/>
              </a:rPr>
              <a:t>将应用到</a:t>
            </a:r>
            <a:r>
              <a:rPr lang="en-US" altLang="zh-CN" sz="1200" b="1" dirty="0">
                <a:latin typeface="微软雅黑" panose="020B0503020204020204" pitchFamily="34" charset="-122"/>
                <a:ea typeface="微软雅黑" panose="020B0503020204020204" pitchFamily="34" charset="-122"/>
              </a:rPr>
              <a:t>L4</a:t>
            </a:r>
            <a:r>
              <a:rPr lang="zh-CN" altLang="en-US" sz="1200" b="1" dirty="0">
                <a:latin typeface="微软雅黑" panose="020B0503020204020204" pitchFamily="34" charset="-122"/>
                <a:ea typeface="微软雅黑" panose="020B0503020204020204" pitchFamily="34" charset="-122"/>
              </a:rPr>
              <a:t>驾驶，可以提供驾驶信息和娱乐信息，但目前离商业化尚远。</a:t>
            </a:r>
            <a:endParaRPr lang="en-US" altLang="zh-CN" sz="1200" b="1" dirty="0">
              <a:latin typeface="微软雅黑" panose="020B0503020204020204" pitchFamily="34" charset="-122"/>
              <a:ea typeface="微软雅黑" panose="020B0503020204020204" pitchFamily="34" charset="-122"/>
            </a:endParaRPr>
          </a:p>
        </p:txBody>
      </p:sp>
      <p:graphicFrame>
        <p:nvGraphicFramePr>
          <p:cNvPr id="6" name="表格 4">
            <a:extLst>
              <a:ext uri="{FF2B5EF4-FFF2-40B4-BE49-F238E27FC236}">
                <a16:creationId xmlns:a16="http://schemas.microsoft.com/office/drawing/2014/main" id="{33E6A26A-B9E2-E5CE-BBF8-C84D4075267D}"/>
              </a:ext>
            </a:extLst>
          </p:cNvPr>
          <p:cNvGraphicFramePr>
            <a:graphicFrameLocks noGrp="1"/>
          </p:cNvGraphicFramePr>
          <p:nvPr/>
        </p:nvGraphicFramePr>
        <p:xfrm>
          <a:off x="7037016" y="2600661"/>
          <a:ext cx="4608212" cy="3589020"/>
        </p:xfrm>
        <a:graphic>
          <a:graphicData uri="http://schemas.openxmlformats.org/drawingml/2006/table">
            <a:tbl>
              <a:tblPr firstRow="1" bandRow="1">
                <a:tableStyleId>{F5AB1C69-6EDB-4FF4-983F-18BD219EF322}</a:tableStyleId>
              </a:tblPr>
              <a:tblGrid>
                <a:gridCol w="1152053">
                  <a:extLst>
                    <a:ext uri="{9D8B030D-6E8A-4147-A177-3AD203B41FA5}">
                      <a16:colId xmlns:a16="http://schemas.microsoft.com/office/drawing/2014/main" val="1676963596"/>
                    </a:ext>
                  </a:extLst>
                </a:gridCol>
                <a:gridCol w="1152053">
                  <a:extLst>
                    <a:ext uri="{9D8B030D-6E8A-4147-A177-3AD203B41FA5}">
                      <a16:colId xmlns:a16="http://schemas.microsoft.com/office/drawing/2014/main" val="4288328616"/>
                    </a:ext>
                  </a:extLst>
                </a:gridCol>
                <a:gridCol w="1152053">
                  <a:extLst>
                    <a:ext uri="{9D8B030D-6E8A-4147-A177-3AD203B41FA5}">
                      <a16:colId xmlns:a16="http://schemas.microsoft.com/office/drawing/2014/main" val="377960849"/>
                    </a:ext>
                  </a:extLst>
                </a:gridCol>
                <a:gridCol w="1152053">
                  <a:extLst>
                    <a:ext uri="{9D8B030D-6E8A-4147-A177-3AD203B41FA5}">
                      <a16:colId xmlns:a16="http://schemas.microsoft.com/office/drawing/2014/main" val="3712545348"/>
                    </a:ext>
                  </a:extLst>
                </a:gridCol>
              </a:tblGrid>
              <a:tr h="194118">
                <a:tc>
                  <a:txBody>
                    <a:bodyPr/>
                    <a:lstStyle/>
                    <a:p>
                      <a:pPr algn="ctr"/>
                      <a:endParaRPr lang="zh-CN" altLang="en-US" sz="1200" b="1"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1200" b="1" dirty="0">
                          <a:latin typeface="微软雅黑" panose="020B0503020204020204" pitchFamily="34" charset="-122"/>
                          <a:ea typeface="微软雅黑" panose="020B0503020204020204" pitchFamily="34" charset="-122"/>
                        </a:rPr>
                        <a:t>C-HUD</a:t>
                      </a:r>
                      <a:endParaRPr lang="zh-CN" altLang="en-US" sz="1200" b="1"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1200" b="1" dirty="0">
                          <a:latin typeface="微软雅黑" panose="020B0503020204020204" pitchFamily="34" charset="-122"/>
                          <a:ea typeface="微软雅黑" panose="020B0503020204020204" pitchFamily="34" charset="-122"/>
                        </a:rPr>
                        <a:t>W-HUD</a:t>
                      </a:r>
                      <a:endParaRPr lang="zh-CN" altLang="en-US" sz="1200" b="1"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1200" b="1" dirty="0">
                          <a:latin typeface="微软雅黑" panose="020B0503020204020204" pitchFamily="34" charset="-122"/>
                          <a:ea typeface="微软雅黑" panose="020B0503020204020204" pitchFamily="34" charset="-122"/>
                        </a:rPr>
                        <a:t>AR-HUD</a:t>
                      </a:r>
                      <a:endParaRPr lang="zh-CN" altLang="en-US" sz="1200" b="1"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2538036703"/>
                  </a:ext>
                </a:extLst>
              </a:tr>
              <a:tr h="177941">
                <a:tc>
                  <a:txBody>
                    <a:bodyPr/>
                    <a:lstStyle/>
                    <a:p>
                      <a:pPr algn="ctr"/>
                      <a:r>
                        <a:rPr lang="zh-CN" altLang="en-US" sz="1050" dirty="0">
                          <a:latin typeface="微软雅黑" panose="020B0503020204020204" pitchFamily="34" charset="-122"/>
                          <a:ea typeface="微软雅黑" panose="020B0503020204020204" pitchFamily="34" charset="-122"/>
                        </a:rPr>
                        <a:t>视觉显示区域</a:t>
                      </a:r>
                    </a:p>
                  </a:txBody>
                  <a:tcPr anchor="ctr"/>
                </a:tc>
                <a:tc>
                  <a:txBody>
                    <a:bodyPr/>
                    <a:lstStyle/>
                    <a:p>
                      <a:pPr algn="ctr"/>
                      <a:r>
                        <a:rPr lang="zh-CN" altLang="en-US" sz="1050" dirty="0">
                          <a:latin typeface="微软雅黑" panose="020B0503020204020204" pitchFamily="34" charset="-122"/>
                          <a:ea typeface="微软雅黑" panose="020B0503020204020204" pitchFamily="34" charset="-122"/>
                        </a:rPr>
                        <a:t>透明树脂玻璃</a:t>
                      </a:r>
                    </a:p>
                  </a:txBody>
                  <a:tcPr anchor="ctr"/>
                </a:tc>
                <a:tc>
                  <a:txBody>
                    <a:bodyPr/>
                    <a:lstStyle/>
                    <a:p>
                      <a:pPr algn="ctr"/>
                      <a:r>
                        <a:rPr lang="zh-CN" altLang="en-US" sz="1050" dirty="0">
                          <a:latin typeface="微软雅黑" panose="020B0503020204020204" pitchFamily="34" charset="-122"/>
                          <a:ea typeface="微软雅黑" panose="020B0503020204020204" pitchFamily="34" charset="-122"/>
                        </a:rPr>
                        <a:t>前挡风玻璃</a:t>
                      </a:r>
                    </a:p>
                  </a:txBody>
                  <a:tcPr anchor="ctr"/>
                </a:tc>
                <a:tc>
                  <a:txBody>
                    <a:bodyPr/>
                    <a:lstStyle/>
                    <a:p>
                      <a:pPr algn="ctr"/>
                      <a:r>
                        <a:rPr lang="zh-CN" altLang="en-US" sz="1050" dirty="0">
                          <a:latin typeface="微软雅黑" panose="020B0503020204020204" pitchFamily="34" charset="-122"/>
                          <a:ea typeface="微软雅黑" panose="020B0503020204020204" pitchFamily="34" charset="-122"/>
                        </a:rPr>
                        <a:t>前挡风玻璃</a:t>
                      </a:r>
                    </a:p>
                  </a:txBody>
                  <a:tcPr anchor="ctr"/>
                </a:tc>
                <a:extLst>
                  <a:ext uri="{0D108BD9-81ED-4DB2-BD59-A6C34878D82A}">
                    <a16:rowId xmlns:a16="http://schemas.microsoft.com/office/drawing/2014/main" val="178661240"/>
                  </a:ext>
                </a:extLst>
              </a:tr>
              <a:tr h="177941">
                <a:tc>
                  <a:txBody>
                    <a:bodyPr/>
                    <a:lstStyle/>
                    <a:p>
                      <a:pPr algn="ctr"/>
                      <a:r>
                        <a:rPr lang="zh-CN" altLang="en-US" sz="1050" dirty="0">
                          <a:latin typeface="微软雅黑" panose="020B0503020204020204" pitchFamily="34" charset="-122"/>
                          <a:ea typeface="微软雅黑" panose="020B0503020204020204" pitchFamily="34" charset="-122"/>
                        </a:rPr>
                        <a:t>画幅大小</a:t>
                      </a:r>
                    </a:p>
                  </a:txBody>
                  <a:tcPr anchor="ctr"/>
                </a:tc>
                <a:tc>
                  <a:txBody>
                    <a:bodyPr/>
                    <a:lstStyle/>
                    <a:p>
                      <a:pPr algn="ctr"/>
                      <a:r>
                        <a:rPr lang="en-US" altLang="zh-CN" sz="1050" dirty="0">
                          <a:latin typeface="微软雅黑" panose="020B0503020204020204" pitchFamily="34" charset="-122"/>
                          <a:ea typeface="微软雅黑" panose="020B0503020204020204" pitchFamily="34" charset="-122"/>
                        </a:rPr>
                        <a:t>5°*3°</a:t>
                      </a:r>
                      <a:r>
                        <a:rPr lang="zh-CN" altLang="en-US" sz="1050" dirty="0">
                          <a:latin typeface="微软雅黑" panose="020B0503020204020204" pitchFamily="34" charset="-122"/>
                          <a:ea typeface="微软雅黑" panose="020B0503020204020204" pitchFamily="34" charset="-122"/>
                        </a:rPr>
                        <a:t>及以下</a:t>
                      </a:r>
                    </a:p>
                  </a:txBody>
                  <a:tcPr anchor="ctr"/>
                </a:tc>
                <a:tc>
                  <a:txBody>
                    <a:bodyPr/>
                    <a:lstStyle/>
                    <a:p>
                      <a:pPr algn="ctr"/>
                      <a:r>
                        <a:rPr lang="en-US" altLang="zh-CN" sz="1050" dirty="0">
                          <a:latin typeface="微软雅黑" panose="020B0503020204020204" pitchFamily="34" charset="-122"/>
                          <a:ea typeface="微软雅黑" panose="020B0503020204020204" pitchFamily="34" charset="-122"/>
                        </a:rPr>
                        <a:t>9°*3°</a:t>
                      </a:r>
                      <a:r>
                        <a:rPr lang="zh-CN" altLang="en-US" sz="1050" dirty="0">
                          <a:latin typeface="微软雅黑" panose="020B0503020204020204" pitchFamily="34" charset="-122"/>
                          <a:ea typeface="微软雅黑" panose="020B0503020204020204" pitchFamily="34" charset="-122"/>
                        </a:rPr>
                        <a:t>及以下</a:t>
                      </a:r>
                    </a:p>
                  </a:txBody>
                  <a:tcPr anchor="ctr"/>
                </a:tc>
                <a:tc>
                  <a:txBody>
                    <a:bodyPr/>
                    <a:lstStyle/>
                    <a:p>
                      <a:pPr algn="ctr"/>
                      <a:r>
                        <a:rPr lang="en-US" altLang="zh-CN" sz="1050" dirty="0">
                          <a:latin typeface="微软雅黑" panose="020B0503020204020204" pitchFamily="34" charset="-122"/>
                          <a:ea typeface="微软雅黑" panose="020B0503020204020204" pitchFamily="34" charset="-122"/>
                        </a:rPr>
                        <a:t>10°*4</a:t>
                      </a:r>
                      <a:r>
                        <a:rPr lang="zh-CN" altLang="en-US" sz="1050" dirty="0">
                          <a:latin typeface="微软雅黑" panose="020B0503020204020204" pitchFamily="34" charset="-122"/>
                          <a:ea typeface="微软雅黑" panose="020B0503020204020204" pitchFamily="34" charset="-122"/>
                        </a:rPr>
                        <a:t>度及以上</a:t>
                      </a:r>
                    </a:p>
                  </a:txBody>
                  <a:tcPr anchor="ctr"/>
                </a:tc>
                <a:extLst>
                  <a:ext uri="{0D108BD9-81ED-4DB2-BD59-A6C34878D82A}">
                    <a16:rowId xmlns:a16="http://schemas.microsoft.com/office/drawing/2014/main" val="2747103403"/>
                  </a:ext>
                </a:extLst>
              </a:tr>
              <a:tr h="177941">
                <a:tc>
                  <a:txBody>
                    <a:bodyPr/>
                    <a:lstStyle/>
                    <a:p>
                      <a:pPr algn="ctr"/>
                      <a:r>
                        <a:rPr lang="zh-CN" altLang="en-US" sz="1050" dirty="0">
                          <a:latin typeface="微软雅黑" panose="020B0503020204020204" pitchFamily="34" charset="-122"/>
                          <a:ea typeface="微软雅黑" panose="020B0503020204020204" pitchFamily="34" charset="-122"/>
                        </a:rPr>
                        <a:t>虚像距离</a:t>
                      </a:r>
                    </a:p>
                  </a:txBody>
                  <a:tcPr anchor="ctr"/>
                </a:tc>
                <a:tc>
                  <a:txBody>
                    <a:bodyPr/>
                    <a:lstStyle/>
                    <a:p>
                      <a:pPr algn="ctr"/>
                      <a:r>
                        <a:rPr lang="en-US" altLang="zh-CN" sz="1050" dirty="0">
                          <a:latin typeface="微软雅黑" panose="020B0503020204020204" pitchFamily="34" charset="-122"/>
                          <a:ea typeface="微软雅黑" panose="020B0503020204020204" pitchFamily="34" charset="-122"/>
                        </a:rPr>
                        <a:t>2m</a:t>
                      </a:r>
                      <a:r>
                        <a:rPr lang="zh-CN" altLang="en-US" sz="1050" dirty="0">
                          <a:latin typeface="微软雅黑" panose="020B0503020204020204" pitchFamily="34" charset="-122"/>
                          <a:ea typeface="微软雅黑" panose="020B0503020204020204" pitchFamily="34" charset="-122"/>
                        </a:rPr>
                        <a:t>及以下</a:t>
                      </a:r>
                    </a:p>
                  </a:txBody>
                  <a:tcPr anchor="ctr"/>
                </a:tc>
                <a:tc>
                  <a:txBody>
                    <a:bodyPr/>
                    <a:lstStyle/>
                    <a:p>
                      <a:pPr algn="ctr"/>
                      <a:r>
                        <a:rPr lang="en-US" altLang="zh-CN" sz="1050" dirty="0">
                          <a:latin typeface="微软雅黑" panose="020B0503020204020204" pitchFamily="34" charset="-122"/>
                          <a:ea typeface="微软雅黑" panose="020B0503020204020204" pitchFamily="34" charset="-122"/>
                        </a:rPr>
                        <a:t>2-5m</a:t>
                      </a:r>
                      <a:endParaRPr lang="zh-CN" altLang="en-US" sz="105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1050" dirty="0">
                          <a:latin typeface="微软雅黑" panose="020B0503020204020204" pitchFamily="34" charset="-122"/>
                          <a:ea typeface="微软雅黑" panose="020B0503020204020204" pitchFamily="34" charset="-122"/>
                        </a:rPr>
                        <a:t>7m</a:t>
                      </a:r>
                      <a:r>
                        <a:rPr lang="zh-CN" altLang="en-US" sz="1050" dirty="0">
                          <a:latin typeface="微软雅黑" panose="020B0503020204020204" pitchFamily="34" charset="-122"/>
                          <a:ea typeface="微软雅黑" panose="020B0503020204020204" pitchFamily="34" charset="-122"/>
                        </a:rPr>
                        <a:t>以上</a:t>
                      </a:r>
                    </a:p>
                  </a:txBody>
                  <a:tcPr anchor="ctr"/>
                </a:tc>
                <a:extLst>
                  <a:ext uri="{0D108BD9-81ED-4DB2-BD59-A6C34878D82A}">
                    <a16:rowId xmlns:a16="http://schemas.microsoft.com/office/drawing/2014/main" val="135337800"/>
                  </a:ext>
                </a:extLst>
              </a:tr>
              <a:tr h="291177">
                <a:tc>
                  <a:txBody>
                    <a:bodyPr/>
                    <a:lstStyle/>
                    <a:p>
                      <a:pPr algn="ctr"/>
                      <a:r>
                        <a:rPr lang="zh-CN" altLang="en-US" sz="1050" dirty="0">
                          <a:latin typeface="微软雅黑" panose="020B0503020204020204" pitchFamily="34" charset="-122"/>
                          <a:ea typeface="微软雅黑" panose="020B0503020204020204" pitchFamily="34" charset="-122"/>
                        </a:rPr>
                        <a:t>投影质量</a:t>
                      </a:r>
                    </a:p>
                  </a:txBody>
                  <a:tcPr anchor="ctr"/>
                </a:tc>
                <a:tc>
                  <a:txBody>
                    <a:bodyPr/>
                    <a:lstStyle/>
                    <a:p>
                      <a:pPr algn="ctr"/>
                      <a:r>
                        <a:rPr lang="zh-CN" altLang="en-US" sz="1050" dirty="0">
                          <a:latin typeface="微软雅黑" panose="020B0503020204020204" pitchFamily="34" charset="-122"/>
                          <a:ea typeface="微软雅黑" panose="020B0503020204020204" pitchFamily="34" charset="-122"/>
                        </a:rPr>
                        <a:t>存在色差，成像较差</a:t>
                      </a:r>
                    </a:p>
                  </a:txBody>
                  <a:tcPr anchor="ctr"/>
                </a:tc>
                <a:tc>
                  <a:txBody>
                    <a:bodyPr/>
                    <a:lstStyle/>
                    <a:p>
                      <a:pPr algn="ctr"/>
                      <a:r>
                        <a:rPr lang="zh-CN" altLang="en-US" sz="1050" dirty="0">
                          <a:latin typeface="微软雅黑" panose="020B0503020204020204" pitchFamily="34" charset="-122"/>
                          <a:ea typeface="微软雅黑" panose="020B0503020204020204" pitchFamily="34" charset="-122"/>
                        </a:rPr>
                        <a:t>无色差、显示效果更好</a:t>
                      </a:r>
                    </a:p>
                  </a:txBody>
                  <a:tcPr anchor="ctr"/>
                </a:tc>
                <a:tc>
                  <a:txBody>
                    <a:bodyPr/>
                    <a:lstStyle/>
                    <a:p>
                      <a:pPr algn="ctr"/>
                      <a:r>
                        <a:rPr lang="en-US" altLang="zh-CN" sz="1050" dirty="0">
                          <a:latin typeface="微软雅黑" panose="020B0503020204020204" pitchFamily="34" charset="-122"/>
                          <a:ea typeface="微软雅黑" panose="020B0503020204020204" pitchFamily="34" charset="-122"/>
                        </a:rPr>
                        <a:t>AR</a:t>
                      </a:r>
                      <a:r>
                        <a:rPr lang="zh-CN" altLang="en-US" sz="1050" dirty="0">
                          <a:latin typeface="微软雅黑" panose="020B0503020204020204" pitchFamily="34" charset="-122"/>
                          <a:ea typeface="微软雅黑" panose="020B0503020204020204" pitchFamily="34" charset="-122"/>
                        </a:rPr>
                        <a:t>融合实景和信息</a:t>
                      </a:r>
                    </a:p>
                  </a:txBody>
                  <a:tcPr anchor="ctr"/>
                </a:tc>
                <a:extLst>
                  <a:ext uri="{0D108BD9-81ED-4DB2-BD59-A6C34878D82A}">
                    <a16:rowId xmlns:a16="http://schemas.microsoft.com/office/drawing/2014/main" val="37218209"/>
                  </a:ext>
                </a:extLst>
              </a:tr>
              <a:tr h="404412">
                <a:tc>
                  <a:txBody>
                    <a:bodyPr/>
                    <a:lstStyle/>
                    <a:p>
                      <a:pPr algn="ctr"/>
                      <a:r>
                        <a:rPr lang="zh-CN" altLang="en-US" sz="1050" dirty="0">
                          <a:latin typeface="微软雅黑" panose="020B0503020204020204" pitchFamily="34" charset="-122"/>
                          <a:ea typeface="微软雅黑" panose="020B0503020204020204" pitchFamily="34" charset="-122"/>
                        </a:rPr>
                        <a:t>投影内容</a:t>
                      </a:r>
                    </a:p>
                  </a:txBody>
                  <a:tcPr anchor="ctr"/>
                </a:tc>
                <a:tc>
                  <a:txBody>
                    <a:bodyPr/>
                    <a:lstStyle/>
                    <a:p>
                      <a:pPr algn="ctr"/>
                      <a:r>
                        <a:rPr lang="zh-CN" altLang="en-US" sz="1050" dirty="0">
                          <a:latin typeface="微软雅黑" panose="020B0503020204020204" pitchFamily="34" charset="-122"/>
                          <a:ea typeface="微软雅黑" panose="020B0503020204020204" pitchFamily="34" charset="-122"/>
                        </a:rPr>
                        <a:t>较少，车速、车道显示和简单导航信息</a:t>
                      </a:r>
                    </a:p>
                  </a:txBody>
                  <a:tcPr anchor="ctr"/>
                </a:tc>
                <a:tc>
                  <a:txBody>
                    <a:bodyPr/>
                    <a:lstStyle/>
                    <a:p>
                      <a:pPr algn="ctr"/>
                      <a:r>
                        <a:rPr lang="zh-CN" altLang="en-US" sz="1050" dirty="0">
                          <a:latin typeface="微软雅黑" panose="020B0503020204020204" pitchFamily="34" charset="-122"/>
                          <a:ea typeface="微软雅黑" panose="020B0503020204020204" pitchFamily="34" charset="-122"/>
                        </a:rPr>
                        <a:t>较多，车况、车速和部分</a:t>
                      </a:r>
                      <a:r>
                        <a:rPr lang="en-US" altLang="zh-CN" sz="1050" dirty="0">
                          <a:latin typeface="微软雅黑" panose="020B0503020204020204" pitchFamily="34" charset="-122"/>
                          <a:ea typeface="微软雅黑" panose="020B0503020204020204" pitchFamily="34" charset="-122"/>
                        </a:rPr>
                        <a:t>ADAS</a:t>
                      </a:r>
                      <a:r>
                        <a:rPr lang="zh-CN" altLang="en-US" sz="1050" dirty="0">
                          <a:latin typeface="微软雅黑" panose="020B0503020204020204" pitchFamily="34" charset="-122"/>
                          <a:ea typeface="微软雅黑" panose="020B0503020204020204" pitchFamily="34" charset="-122"/>
                        </a:rPr>
                        <a:t>信息</a:t>
                      </a:r>
                    </a:p>
                  </a:txBody>
                  <a:tcPr anchor="ctr"/>
                </a:tc>
                <a:tc>
                  <a:txBody>
                    <a:bodyPr/>
                    <a:lstStyle/>
                    <a:p>
                      <a:pPr algn="ctr"/>
                      <a:r>
                        <a:rPr lang="zh-CN" altLang="en-US" sz="1050" dirty="0">
                          <a:latin typeface="微软雅黑" panose="020B0503020204020204" pitchFamily="34" charset="-122"/>
                          <a:ea typeface="微软雅黑" panose="020B0503020204020204" pitchFamily="34" charset="-122"/>
                        </a:rPr>
                        <a:t>较多，信息量大，成像质量好</a:t>
                      </a:r>
                    </a:p>
                  </a:txBody>
                  <a:tcPr anchor="ctr"/>
                </a:tc>
                <a:extLst>
                  <a:ext uri="{0D108BD9-81ED-4DB2-BD59-A6C34878D82A}">
                    <a16:rowId xmlns:a16="http://schemas.microsoft.com/office/drawing/2014/main" val="2463782359"/>
                  </a:ext>
                </a:extLst>
              </a:tr>
              <a:tr h="291177">
                <a:tc>
                  <a:txBody>
                    <a:bodyPr/>
                    <a:lstStyle/>
                    <a:p>
                      <a:pPr algn="ctr"/>
                      <a:r>
                        <a:rPr lang="zh-CN" altLang="en-US" sz="1050" dirty="0">
                          <a:latin typeface="微软雅黑" panose="020B0503020204020204" pitchFamily="34" charset="-122"/>
                          <a:ea typeface="微软雅黑" panose="020B0503020204020204" pitchFamily="34" charset="-122"/>
                        </a:rPr>
                        <a:t>图形生成器技术</a:t>
                      </a:r>
                    </a:p>
                  </a:txBody>
                  <a:tcPr anchor="ctr"/>
                </a:tc>
                <a:tc>
                  <a:txBody>
                    <a:bodyPr/>
                    <a:lstStyle/>
                    <a:p>
                      <a:pPr algn="ctr"/>
                      <a:r>
                        <a:rPr lang="en-US" altLang="zh-CN" sz="1050">
                          <a:latin typeface="微软雅黑" panose="020B0503020204020204" pitchFamily="34" charset="-122"/>
                          <a:ea typeface="微软雅黑" panose="020B0503020204020204" pitchFamily="34" charset="-122"/>
                        </a:rPr>
                        <a:t>TFT</a:t>
                      </a:r>
                      <a:endParaRPr lang="zh-CN" altLang="en-US" sz="105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1050" dirty="0">
                          <a:latin typeface="微软雅黑" panose="020B0503020204020204" pitchFamily="34" charset="-122"/>
                          <a:ea typeface="微软雅黑" panose="020B0503020204020204" pitchFamily="34" charset="-122"/>
                        </a:rPr>
                        <a:t>TFT</a:t>
                      </a:r>
                      <a:r>
                        <a:rPr lang="zh-CN" altLang="en-US" sz="1050" dirty="0">
                          <a:latin typeface="微软雅黑" panose="020B0503020204020204" pitchFamily="34" charset="-122"/>
                          <a:ea typeface="微软雅黑" panose="020B0503020204020204" pitchFamily="34" charset="-122"/>
                        </a:rPr>
                        <a:t>或</a:t>
                      </a:r>
                      <a:r>
                        <a:rPr lang="en-US" altLang="zh-CN" sz="1050" dirty="0">
                          <a:latin typeface="微软雅黑" panose="020B0503020204020204" pitchFamily="34" charset="-122"/>
                          <a:ea typeface="微软雅黑" panose="020B0503020204020204" pitchFamily="34" charset="-122"/>
                        </a:rPr>
                        <a:t>DLP</a:t>
                      </a:r>
                      <a:endParaRPr lang="zh-CN" altLang="en-US" sz="105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1050" dirty="0">
                          <a:latin typeface="微软雅黑" panose="020B0503020204020204" pitchFamily="34" charset="-122"/>
                          <a:ea typeface="微软雅黑" panose="020B0503020204020204" pitchFamily="34" charset="-122"/>
                        </a:rPr>
                        <a:t>TFT/DLP</a:t>
                      </a:r>
                      <a:r>
                        <a:rPr lang="zh-CN" altLang="en-US" sz="1050" dirty="0">
                          <a:latin typeface="微软雅黑" panose="020B0503020204020204" pitchFamily="34" charset="-122"/>
                          <a:ea typeface="微软雅黑" panose="020B0503020204020204" pitchFamily="34" charset="-122"/>
                        </a:rPr>
                        <a:t>或</a:t>
                      </a:r>
                      <a:r>
                        <a:rPr lang="en-US" altLang="zh-CN" sz="1050" dirty="0">
                          <a:latin typeface="微软雅黑" panose="020B0503020204020204" pitchFamily="34" charset="-122"/>
                          <a:ea typeface="微软雅黑" panose="020B0503020204020204" pitchFamily="34" charset="-122"/>
                        </a:rPr>
                        <a:t>MEMS</a:t>
                      </a:r>
                      <a:endParaRPr lang="zh-CN" altLang="en-US" sz="1050"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103836616"/>
                  </a:ext>
                </a:extLst>
              </a:tr>
              <a:tr h="177941">
                <a:tc>
                  <a:txBody>
                    <a:bodyPr/>
                    <a:lstStyle/>
                    <a:p>
                      <a:pPr algn="ctr"/>
                      <a:r>
                        <a:rPr lang="zh-CN" altLang="en-US" sz="1050" dirty="0">
                          <a:latin typeface="微软雅黑" panose="020B0503020204020204" pitchFamily="34" charset="-122"/>
                          <a:ea typeface="微软雅黑" panose="020B0503020204020204" pitchFamily="34" charset="-122"/>
                        </a:rPr>
                        <a:t>角分辨率</a:t>
                      </a:r>
                    </a:p>
                  </a:txBody>
                  <a:tcPr anchor="ctr"/>
                </a:tc>
                <a:tc>
                  <a:txBody>
                    <a:bodyPr/>
                    <a:lstStyle/>
                    <a:p>
                      <a:pPr algn="ctr"/>
                      <a:r>
                        <a:rPr lang="zh-CN" altLang="en-US" sz="1050" dirty="0">
                          <a:latin typeface="微软雅黑" panose="020B0503020204020204" pitchFamily="34" charset="-122"/>
                          <a:ea typeface="微软雅黑" panose="020B0503020204020204" pitchFamily="34" charset="-122"/>
                        </a:rPr>
                        <a:t>大于</a:t>
                      </a:r>
                      <a:r>
                        <a:rPr lang="en-US" altLang="zh-CN" sz="1050" dirty="0">
                          <a:latin typeface="微软雅黑" panose="020B0503020204020204" pitchFamily="34" charset="-122"/>
                          <a:ea typeface="微软雅黑" panose="020B0503020204020204" pitchFamily="34" charset="-122"/>
                        </a:rPr>
                        <a:t>70px</a:t>
                      </a:r>
                      <a:endParaRPr lang="zh-CN" altLang="en-US" sz="105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1050" dirty="0">
                          <a:latin typeface="微软雅黑" panose="020B0503020204020204" pitchFamily="34" charset="-122"/>
                          <a:ea typeface="微软雅黑" panose="020B0503020204020204" pitchFamily="34" charset="-122"/>
                        </a:rPr>
                        <a:t>大于</a:t>
                      </a:r>
                      <a:r>
                        <a:rPr lang="en-US" altLang="zh-CN" sz="1050" dirty="0">
                          <a:latin typeface="微软雅黑" panose="020B0503020204020204" pitchFamily="34" charset="-122"/>
                          <a:ea typeface="微软雅黑" panose="020B0503020204020204" pitchFamily="34" charset="-122"/>
                        </a:rPr>
                        <a:t>80px</a:t>
                      </a:r>
                      <a:endParaRPr lang="zh-CN" altLang="en-US" sz="1050" dirty="0">
                        <a:latin typeface="微软雅黑" panose="020B0503020204020204" pitchFamily="34" charset="-122"/>
                        <a:ea typeface="微软雅黑" panose="020B0503020204020204" pitchFamily="34" charset="-122"/>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050" dirty="0">
                          <a:latin typeface="微软雅黑" panose="020B0503020204020204" pitchFamily="34" charset="-122"/>
                          <a:ea typeface="微软雅黑" panose="020B0503020204020204" pitchFamily="34" charset="-122"/>
                        </a:rPr>
                        <a:t>大于</a:t>
                      </a:r>
                      <a:r>
                        <a:rPr lang="en-US" altLang="zh-CN" sz="1050" dirty="0">
                          <a:latin typeface="微软雅黑" panose="020B0503020204020204" pitchFamily="34" charset="-122"/>
                          <a:ea typeface="微软雅黑" panose="020B0503020204020204" pitchFamily="34" charset="-122"/>
                        </a:rPr>
                        <a:t>80px</a:t>
                      </a:r>
                      <a:endParaRPr lang="zh-CN" altLang="en-US" sz="1050"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3341973781"/>
                  </a:ext>
                </a:extLst>
              </a:tr>
              <a:tr h="291177">
                <a:tc>
                  <a:txBody>
                    <a:bodyPr/>
                    <a:lstStyle/>
                    <a:p>
                      <a:pPr algn="ctr"/>
                      <a:r>
                        <a:rPr lang="zh-CN" altLang="en-US" sz="1050" dirty="0">
                          <a:latin typeface="微软雅黑" panose="020B0503020204020204" pitchFamily="34" charset="-122"/>
                          <a:ea typeface="微软雅黑" panose="020B0503020204020204" pitchFamily="34" charset="-122"/>
                        </a:rPr>
                        <a:t>最大亮度</a:t>
                      </a:r>
                    </a:p>
                  </a:txBody>
                  <a:tcPr anchor="ctr"/>
                </a:tc>
                <a:tc>
                  <a:txBody>
                    <a:bodyPr/>
                    <a:lstStyle/>
                    <a:p>
                      <a:pPr algn="ctr"/>
                      <a:r>
                        <a:rPr lang="en-US" altLang="zh-CN" sz="1050" dirty="0">
                          <a:latin typeface="微软雅黑" panose="020B0503020204020204" pitchFamily="34" charset="-122"/>
                          <a:ea typeface="微软雅黑" panose="020B0503020204020204" pitchFamily="34" charset="-122"/>
                        </a:rPr>
                        <a:t>12000cd/</a:t>
                      </a:r>
                      <a:r>
                        <a:rPr lang="zh-CN" altLang="en-US" sz="1050" dirty="0">
                          <a:latin typeface="微软雅黑" panose="020B0503020204020204" pitchFamily="34" charset="-122"/>
                          <a:ea typeface="微软雅黑" panose="020B0503020204020204" pitchFamily="34" charset="-122"/>
                        </a:rPr>
                        <a:t>平方米</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050" dirty="0">
                          <a:latin typeface="微软雅黑" panose="020B0503020204020204" pitchFamily="34" charset="-122"/>
                          <a:ea typeface="微软雅黑" panose="020B0503020204020204" pitchFamily="34" charset="-122"/>
                        </a:rPr>
                        <a:t>15000cd/</a:t>
                      </a:r>
                      <a:r>
                        <a:rPr lang="zh-CN" altLang="en-US" sz="1050" dirty="0">
                          <a:latin typeface="微软雅黑" panose="020B0503020204020204" pitchFamily="34" charset="-122"/>
                          <a:ea typeface="微软雅黑" panose="020B0503020204020204" pitchFamily="34" charset="-122"/>
                        </a:rPr>
                        <a:t>平方米</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050" dirty="0">
                          <a:latin typeface="微软雅黑" panose="020B0503020204020204" pitchFamily="34" charset="-122"/>
                          <a:ea typeface="微软雅黑" panose="020B0503020204020204" pitchFamily="34" charset="-122"/>
                        </a:rPr>
                        <a:t>15000cd/</a:t>
                      </a:r>
                      <a:r>
                        <a:rPr lang="zh-CN" altLang="en-US" sz="1050" dirty="0">
                          <a:latin typeface="微软雅黑" panose="020B0503020204020204" pitchFamily="34" charset="-122"/>
                          <a:ea typeface="微软雅黑" panose="020B0503020204020204" pitchFamily="34" charset="-122"/>
                        </a:rPr>
                        <a:t>平方米</a:t>
                      </a:r>
                    </a:p>
                  </a:txBody>
                  <a:tcPr anchor="ctr"/>
                </a:tc>
                <a:extLst>
                  <a:ext uri="{0D108BD9-81ED-4DB2-BD59-A6C34878D82A}">
                    <a16:rowId xmlns:a16="http://schemas.microsoft.com/office/drawing/2014/main" val="1707811263"/>
                  </a:ext>
                </a:extLst>
              </a:tr>
              <a:tr h="177941">
                <a:tc>
                  <a:txBody>
                    <a:bodyPr/>
                    <a:lstStyle/>
                    <a:p>
                      <a:pPr algn="ctr"/>
                      <a:r>
                        <a:rPr lang="zh-CN" altLang="en-US" sz="1050" dirty="0">
                          <a:latin typeface="微软雅黑" panose="020B0503020204020204" pitchFamily="34" charset="-122"/>
                          <a:ea typeface="微软雅黑" panose="020B0503020204020204" pitchFamily="34" charset="-122"/>
                        </a:rPr>
                        <a:t>主要优点</a:t>
                      </a:r>
                    </a:p>
                  </a:txBody>
                  <a:tcPr anchor="ctr"/>
                </a:tc>
                <a:tc>
                  <a:txBody>
                    <a:bodyPr/>
                    <a:lstStyle/>
                    <a:p>
                      <a:pPr algn="ctr"/>
                      <a:r>
                        <a:rPr lang="zh-CN" altLang="en-US" sz="1050" dirty="0">
                          <a:latin typeface="微软雅黑" panose="020B0503020204020204" pitchFamily="34" charset="-122"/>
                          <a:ea typeface="微软雅黑" panose="020B0503020204020204" pitchFamily="34" charset="-122"/>
                        </a:rPr>
                        <a:t>成本低</a:t>
                      </a:r>
                    </a:p>
                  </a:txBody>
                  <a:tcPr anchor="ctr"/>
                </a:tc>
                <a:tc>
                  <a:txBody>
                    <a:bodyPr/>
                    <a:lstStyle/>
                    <a:p>
                      <a:pPr algn="ctr"/>
                      <a:r>
                        <a:rPr lang="zh-CN" altLang="en-US" sz="1050" dirty="0">
                          <a:latin typeface="微软雅黑" panose="020B0503020204020204" pitchFamily="34" charset="-122"/>
                          <a:ea typeface="微软雅黑" panose="020B0503020204020204" pitchFamily="34" charset="-122"/>
                        </a:rPr>
                        <a:t>一体化显示</a:t>
                      </a:r>
                    </a:p>
                  </a:txBody>
                  <a:tcPr anchor="ctr"/>
                </a:tc>
                <a:tc>
                  <a:txBody>
                    <a:bodyPr/>
                    <a:lstStyle/>
                    <a:p>
                      <a:pPr algn="ctr"/>
                      <a:r>
                        <a:rPr lang="zh-CN" altLang="en-US" sz="1050" dirty="0">
                          <a:latin typeface="微软雅黑" panose="020B0503020204020204" pitchFamily="34" charset="-122"/>
                          <a:ea typeface="微软雅黑" panose="020B0503020204020204" pitchFamily="34" charset="-122"/>
                        </a:rPr>
                        <a:t>虚实结合</a:t>
                      </a:r>
                    </a:p>
                  </a:txBody>
                  <a:tcPr anchor="ctr"/>
                </a:tc>
                <a:extLst>
                  <a:ext uri="{0D108BD9-81ED-4DB2-BD59-A6C34878D82A}">
                    <a16:rowId xmlns:a16="http://schemas.microsoft.com/office/drawing/2014/main" val="1573859778"/>
                  </a:ext>
                </a:extLst>
              </a:tr>
              <a:tr h="177941">
                <a:tc>
                  <a:txBody>
                    <a:bodyPr/>
                    <a:lstStyle/>
                    <a:p>
                      <a:pPr algn="ctr"/>
                      <a:r>
                        <a:rPr lang="zh-CN" altLang="en-US" sz="1050" dirty="0">
                          <a:latin typeface="微软雅黑" panose="020B0503020204020204" pitchFamily="34" charset="-122"/>
                          <a:ea typeface="微软雅黑" panose="020B0503020204020204" pitchFamily="34" charset="-122"/>
                        </a:rPr>
                        <a:t>主要缺点</a:t>
                      </a:r>
                      <a:endParaRPr lang="en-US" altLang="zh-CN" sz="105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1050" dirty="0">
                          <a:latin typeface="微软雅黑" panose="020B0503020204020204" pitchFamily="34" charset="-122"/>
                          <a:ea typeface="微软雅黑" panose="020B0503020204020204" pitchFamily="34" charset="-122"/>
                        </a:rPr>
                        <a:t>碰撞产生伤害</a:t>
                      </a:r>
                    </a:p>
                  </a:txBody>
                  <a:tcPr anchor="ctr"/>
                </a:tc>
                <a:tc>
                  <a:txBody>
                    <a:bodyPr/>
                    <a:lstStyle/>
                    <a:p>
                      <a:pPr algn="ctr"/>
                      <a:r>
                        <a:rPr lang="zh-CN" altLang="en-US" sz="1050" dirty="0">
                          <a:latin typeface="微软雅黑" panose="020B0503020204020204" pitchFamily="34" charset="-122"/>
                          <a:ea typeface="微软雅黑" panose="020B0503020204020204" pitchFamily="34" charset="-122"/>
                        </a:rPr>
                        <a:t>应用场景有限</a:t>
                      </a:r>
                    </a:p>
                  </a:txBody>
                  <a:tcPr anchor="ctr"/>
                </a:tc>
                <a:tc>
                  <a:txBody>
                    <a:bodyPr/>
                    <a:lstStyle/>
                    <a:p>
                      <a:pPr algn="ctr"/>
                      <a:r>
                        <a:rPr lang="zh-CN" altLang="en-US" sz="1050" dirty="0">
                          <a:latin typeface="微软雅黑" panose="020B0503020204020204" pitchFamily="34" charset="-122"/>
                          <a:ea typeface="微软雅黑" panose="020B0503020204020204" pitchFamily="34" charset="-122"/>
                        </a:rPr>
                        <a:t>技术难度大</a:t>
                      </a:r>
                    </a:p>
                  </a:txBody>
                  <a:tcPr anchor="ctr"/>
                </a:tc>
                <a:extLst>
                  <a:ext uri="{0D108BD9-81ED-4DB2-BD59-A6C34878D82A}">
                    <a16:rowId xmlns:a16="http://schemas.microsoft.com/office/drawing/2014/main" val="2247540928"/>
                  </a:ext>
                </a:extLst>
              </a:tr>
            </a:tbl>
          </a:graphicData>
        </a:graphic>
      </p:graphicFrame>
      <p:sp>
        <p:nvSpPr>
          <p:cNvPr id="7" name="文本框 6">
            <a:extLst>
              <a:ext uri="{FF2B5EF4-FFF2-40B4-BE49-F238E27FC236}">
                <a16:creationId xmlns:a16="http://schemas.microsoft.com/office/drawing/2014/main" id="{4A0F0582-27DC-F923-1336-25368655BE80}"/>
              </a:ext>
            </a:extLst>
          </p:cNvPr>
          <p:cNvSpPr txBox="1"/>
          <p:nvPr/>
        </p:nvSpPr>
        <p:spPr>
          <a:xfrm>
            <a:off x="431009" y="1816243"/>
            <a:ext cx="1313901" cy="369332"/>
          </a:xfrm>
          <a:prstGeom prst="rect">
            <a:avLst/>
          </a:prstGeom>
          <a:noFill/>
        </p:spPr>
        <p:txBody>
          <a:bodyPr wrap="square">
            <a:spAutoFit/>
          </a:bodyPr>
          <a:lstStyle/>
          <a:p>
            <a:r>
              <a:rPr lang="zh-CN" altLang="en-US" b="1" dirty="0">
                <a:latin typeface="微软雅黑" panose="020B0503020204020204" pitchFamily="34" charset="-122"/>
                <a:ea typeface="微软雅黑" panose="020B0503020204020204" pitchFamily="34" charset="-122"/>
              </a:rPr>
              <a:t>发展历程</a:t>
            </a:r>
            <a:endParaRPr lang="en-US" altLang="zh-CN" b="1" dirty="0">
              <a:latin typeface="微软雅黑" panose="020B0503020204020204" pitchFamily="34" charset="-122"/>
              <a:ea typeface="微软雅黑" panose="020B0503020204020204" pitchFamily="34" charset="-122"/>
            </a:endParaRPr>
          </a:p>
        </p:txBody>
      </p:sp>
      <p:cxnSp>
        <p:nvCxnSpPr>
          <p:cNvPr id="8" name="直接连接符 7">
            <a:extLst>
              <a:ext uri="{FF2B5EF4-FFF2-40B4-BE49-F238E27FC236}">
                <a16:creationId xmlns:a16="http://schemas.microsoft.com/office/drawing/2014/main" id="{5ED4079F-EE5E-6CEF-A1FD-014D69F2D798}"/>
              </a:ext>
            </a:extLst>
          </p:cNvPr>
          <p:cNvCxnSpPr>
            <a:cxnSpLocks/>
          </p:cNvCxnSpPr>
          <p:nvPr/>
        </p:nvCxnSpPr>
        <p:spPr>
          <a:xfrm>
            <a:off x="504881" y="5618488"/>
            <a:ext cx="6107185" cy="0"/>
          </a:xfrm>
          <a:prstGeom prst="line">
            <a:avLst/>
          </a:prstGeom>
          <a:ln w="15875">
            <a:solidFill>
              <a:schemeClr val="tx1">
                <a:lumMod val="95000"/>
                <a:lumOff val="5000"/>
                <a:alpha val="10000"/>
              </a:schemeClr>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id="{D086264C-8703-65FA-CC32-F57E2B0DC00B}"/>
              </a:ext>
            </a:extLst>
          </p:cNvPr>
          <p:cNvSpPr/>
          <p:nvPr/>
        </p:nvSpPr>
        <p:spPr>
          <a:xfrm>
            <a:off x="431009" y="2203799"/>
            <a:ext cx="1931533" cy="276998"/>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tx1"/>
                </a:solidFill>
                <a:latin typeface="微软雅黑" panose="020B0503020204020204" pitchFamily="34" charset="-122"/>
                <a:ea typeface="微软雅黑" panose="020B0503020204020204" pitchFamily="34" charset="-122"/>
              </a:rPr>
              <a:t>引入阶段</a:t>
            </a:r>
          </a:p>
        </p:txBody>
      </p:sp>
      <p:sp>
        <p:nvSpPr>
          <p:cNvPr id="10" name="矩形 9">
            <a:extLst>
              <a:ext uri="{FF2B5EF4-FFF2-40B4-BE49-F238E27FC236}">
                <a16:creationId xmlns:a16="http://schemas.microsoft.com/office/drawing/2014/main" id="{C5FFA9D5-E5FA-C523-DB71-4CA65A278594}"/>
              </a:ext>
            </a:extLst>
          </p:cNvPr>
          <p:cNvSpPr/>
          <p:nvPr/>
        </p:nvSpPr>
        <p:spPr>
          <a:xfrm>
            <a:off x="2525351" y="2203799"/>
            <a:ext cx="1931533" cy="276998"/>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tx1"/>
                </a:solidFill>
                <a:latin typeface="微软雅黑" panose="020B0503020204020204" pitchFamily="34" charset="-122"/>
                <a:ea typeface="微软雅黑" panose="020B0503020204020204" pitchFamily="34" charset="-122"/>
              </a:rPr>
              <a:t>成长阶段</a:t>
            </a:r>
          </a:p>
        </p:txBody>
      </p:sp>
      <p:sp>
        <p:nvSpPr>
          <p:cNvPr id="11" name="矩形 10">
            <a:extLst>
              <a:ext uri="{FF2B5EF4-FFF2-40B4-BE49-F238E27FC236}">
                <a16:creationId xmlns:a16="http://schemas.microsoft.com/office/drawing/2014/main" id="{334589D7-8E1A-1E99-1F92-C93A0D12F52F}"/>
              </a:ext>
            </a:extLst>
          </p:cNvPr>
          <p:cNvSpPr/>
          <p:nvPr/>
        </p:nvSpPr>
        <p:spPr>
          <a:xfrm>
            <a:off x="4619694" y="2203799"/>
            <a:ext cx="1931533" cy="276998"/>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tx1"/>
                </a:solidFill>
                <a:latin typeface="微软雅黑" panose="020B0503020204020204" pitchFamily="34" charset="-122"/>
                <a:ea typeface="微软雅黑" panose="020B0503020204020204" pitchFamily="34" charset="-122"/>
              </a:rPr>
              <a:t>快速发展阶段</a:t>
            </a:r>
          </a:p>
        </p:txBody>
      </p:sp>
      <p:sp>
        <p:nvSpPr>
          <p:cNvPr id="12" name="文本框 11">
            <a:extLst>
              <a:ext uri="{FF2B5EF4-FFF2-40B4-BE49-F238E27FC236}">
                <a16:creationId xmlns:a16="http://schemas.microsoft.com/office/drawing/2014/main" id="{D22E2ACB-95E4-C31A-986E-68F89413C73F}"/>
              </a:ext>
            </a:extLst>
          </p:cNvPr>
          <p:cNvSpPr txBox="1"/>
          <p:nvPr/>
        </p:nvSpPr>
        <p:spPr>
          <a:xfrm>
            <a:off x="431009" y="2521220"/>
            <a:ext cx="1931533" cy="646331"/>
          </a:xfrm>
          <a:prstGeom prst="rect">
            <a:avLst/>
          </a:prstGeom>
          <a:noFill/>
        </p:spPr>
        <p:txBody>
          <a:bodyPr wrap="square">
            <a:spAutoFit/>
          </a:bodyPr>
          <a:lstStyle/>
          <a:p>
            <a:r>
              <a:rPr lang="zh-CN" altLang="en-US" sz="1200" b="1" dirty="0">
                <a:latin typeface="微软雅黑" panose="020B0503020204020204" pitchFamily="34" charset="-122"/>
                <a:ea typeface="微软雅黑" panose="020B0503020204020204" pitchFamily="34" charset="-122"/>
              </a:rPr>
              <a:t>技术水平较低、显示内容有限。实用型较低，主要作为厂商噱头之一。</a:t>
            </a:r>
            <a:endParaRPr lang="en-US" altLang="zh-CN" sz="1200" b="1" dirty="0">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3B8DF7AF-64CA-A02F-09E4-D34EB2B812D5}"/>
              </a:ext>
            </a:extLst>
          </p:cNvPr>
          <p:cNvSpPr txBox="1"/>
          <p:nvPr/>
        </p:nvSpPr>
        <p:spPr>
          <a:xfrm>
            <a:off x="2525351" y="2521219"/>
            <a:ext cx="1931533" cy="646331"/>
          </a:xfrm>
          <a:prstGeom prst="rect">
            <a:avLst/>
          </a:prstGeom>
          <a:noFill/>
        </p:spPr>
        <p:txBody>
          <a:bodyPr wrap="square">
            <a:spAutoFit/>
          </a:bodyPr>
          <a:lstStyle/>
          <a:p>
            <a:r>
              <a:rPr lang="en-US" altLang="zh-CN" sz="1200" b="1" dirty="0">
                <a:latin typeface="微软雅黑" panose="020B0503020204020204" pitchFamily="34" charset="-122"/>
                <a:ea typeface="微软雅黑" panose="020B0503020204020204" pitchFamily="34" charset="-122"/>
              </a:rPr>
              <a:t>HUD</a:t>
            </a:r>
            <a:r>
              <a:rPr lang="zh-CN" altLang="en-US" sz="1200" b="1" dirty="0">
                <a:latin typeface="微软雅黑" panose="020B0503020204020204" pitchFamily="34" charset="-122"/>
                <a:ea typeface="微软雅黑" panose="020B0503020204020204" pitchFamily="34" charset="-122"/>
              </a:rPr>
              <a:t>逐渐出现在高端轿车中，技术愈发成熟，朝向数字信息化发展。</a:t>
            </a:r>
            <a:endParaRPr lang="en-US" altLang="zh-CN" sz="1200" b="1" dirty="0">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C3F458E1-F8A3-AE19-4707-8E8D0E1DD5AC}"/>
              </a:ext>
            </a:extLst>
          </p:cNvPr>
          <p:cNvSpPr txBox="1"/>
          <p:nvPr/>
        </p:nvSpPr>
        <p:spPr>
          <a:xfrm>
            <a:off x="4619694" y="2521219"/>
            <a:ext cx="1931533" cy="461665"/>
          </a:xfrm>
          <a:prstGeom prst="rect">
            <a:avLst/>
          </a:prstGeom>
          <a:noFill/>
        </p:spPr>
        <p:txBody>
          <a:bodyPr wrap="square">
            <a:spAutoFit/>
          </a:bodyPr>
          <a:lstStyle/>
          <a:p>
            <a:r>
              <a:rPr lang="en-US" altLang="zh-CN" sz="1200" b="1" dirty="0">
                <a:latin typeface="微软雅黑" panose="020B0503020204020204" pitchFamily="34" charset="-122"/>
                <a:ea typeface="微软雅黑" panose="020B0503020204020204" pitchFamily="34" charset="-122"/>
              </a:rPr>
              <a:t>AR-HUD</a:t>
            </a:r>
            <a:r>
              <a:rPr lang="zh-CN" altLang="en-US" sz="1200" b="1" dirty="0">
                <a:latin typeface="微软雅黑" panose="020B0503020204020204" pitchFamily="34" charset="-122"/>
                <a:ea typeface="微软雅黑" panose="020B0503020204020204" pitchFamily="34" charset="-122"/>
              </a:rPr>
              <a:t>迅速发展，成为车企首选。</a:t>
            </a:r>
            <a:endParaRPr lang="en-US" altLang="zh-CN" sz="1200" b="1" dirty="0">
              <a:latin typeface="微软雅黑" panose="020B0503020204020204" pitchFamily="34" charset="-122"/>
              <a:ea typeface="微软雅黑" panose="020B0503020204020204" pitchFamily="34" charset="-122"/>
            </a:endParaRPr>
          </a:p>
        </p:txBody>
      </p:sp>
      <p:grpSp>
        <p:nvGrpSpPr>
          <p:cNvPr id="15" name="组合 14">
            <a:extLst>
              <a:ext uri="{FF2B5EF4-FFF2-40B4-BE49-F238E27FC236}">
                <a16:creationId xmlns:a16="http://schemas.microsoft.com/office/drawing/2014/main" id="{4AAA3534-6855-718F-62C9-C7F066A6157C}"/>
              </a:ext>
            </a:extLst>
          </p:cNvPr>
          <p:cNvGrpSpPr/>
          <p:nvPr/>
        </p:nvGrpSpPr>
        <p:grpSpPr>
          <a:xfrm>
            <a:off x="111623" y="5529680"/>
            <a:ext cx="775430" cy="539854"/>
            <a:chOff x="111623" y="5554026"/>
            <a:chExt cx="775430" cy="539854"/>
          </a:xfrm>
        </p:grpSpPr>
        <p:sp>
          <p:nvSpPr>
            <p:cNvPr id="16" name="椭圆 15">
              <a:extLst>
                <a:ext uri="{FF2B5EF4-FFF2-40B4-BE49-F238E27FC236}">
                  <a16:creationId xmlns:a16="http://schemas.microsoft.com/office/drawing/2014/main" id="{3632D229-068B-83B2-9D35-C2F6D4EFDC74}"/>
                </a:ext>
              </a:extLst>
            </p:cNvPr>
            <p:cNvSpPr/>
            <p:nvPr/>
          </p:nvSpPr>
          <p:spPr>
            <a:xfrm>
              <a:off x="431009" y="5554026"/>
              <a:ext cx="155575" cy="155575"/>
            </a:xfrm>
            <a:prstGeom prst="ellipse">
              <a:avLst/>
            </a:prstGeom>
            <a:solidFill>
              <a:schemeClr val="accent3"/>
            </a:solidFill>
            <a:ln w="12700" cap="rnd">
              <a:noFill/>
              <a:prstDash val="solid"/>
              <a:round/>
              <a:headEnd/>
              <a:tailEnd/>
            </a:ln>
            <a:effectLst>
              <a:outerShdw blurRad="254000" dist="127000" algn="ctr" rotWithShape="0">
                <a:schemeClr val="accent3">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defTabSz="914354"/>
              <a:endParaRPr lang="zh-CN" altLang="en-US" sz="1400" b="1">
                <a:solidFill>
                  <a:srgbClr val="FFFFFF"/>
                </a:solidFill>
              </a:endParaRPr>
            </a:p>
          </p:txBody>
        </p:sp>
        <p:sp>
          <p:nvSpPr>
            <p:cNvPr id="17" name="文本框 16">
              <a:extLst>
                <a:ext uri="{FF2B5EF4-FFF2-40B4-BE49-F238E27FC236}">
                  <a16:creationId xmlns:a16="http://schemas.microsoft.com/office/drawing/2014/main" id="{381C1746-AD8A-8F04-9F6E-C15AEC7ADBE6}"/>
                </a:ext>
              </a:extLst>
            </p:cNvPr>
            <p:cNvSpPr txBox="1"/>
            <p:nvPr/>
          </p:nvSpPr>
          <p:spPr>
            <a:xfrm>
              <a:off x="111623" y="5816881"/>
              <a:ext cx="775430" cy="276999"/>
            </a:xfrm>
            <a:prstGeom prst="rect">
              <a:avLst/>
            </a:prstGeom>
            <a:noFill/>
          </p:spPr>
          <p:txBody>
            <a:bodyPr wrap="square">
              <a:spAutoFit/>
            </a:bodyPr>
            <a:lstStyle/>
            <a:p>
              <a:pPr algn="ctr"/>
              <a:r>
                <a:rPr lang="en-US" altLang="zh-CN" sz="1200" b="1" dirty="0">
                  <a:latin typeface="微软雅黑" panose="020B0503020204020204" pitchFamily="34" charset="-122"/>
                  <a:ea typeface="微软雅黑" panose="020B0503020204020204" pitchFamily="34" charset="-122"/>
                </a:rPr>
                <a:t>1980</a:t>
              </a:r>
              <a:r>
                <a:rPr lang="zh-CN" altLang="en-US" sz="1200" b="1" dirty="0">
                  <a:latin typeface="微软雅黑" panose="020B0503020204020204" pitchFamily="34" charset="-122"/>
                  <a:ea typeface="微软雅黑" panose="020B0503020204020204" pitchFamily="34" charset="-122"/>
                </a:rPr>
                <a:t>年</a:t>
              </a:r>
              <a:endParaRPr lang="en-US" altLang="zh-CN" sz="1200" b="1" dirty="0">
                <a:latin typeface="微软雅黑" panose="020B0503020204020204" pitchFamily="34" charset="-122"/>
                <a:ea typeface="微软雅黑" panose="020B0503020204020204" pitchFamily="34" charset="-122"/>
              </a:endParaRPr>
            </a:p>
          </p:txBody>
        </p:sp>
      </p:grpSp>
      <p:grpSp>
        <p:nvGrpSpPr>
          <p:cNvPr id="18" name="组合 17">
            <a:extLst>
              <a:ext uri="{FF2B5EF4-FFF2-40B4-BE49-F238E27FC236}">
                <a16:creationId xmlns:a16="http://schemas.microsoft.com/office/drawing/2014/main" id="{A0D2CA17-602B-05F4-893C-6DE3D6B1A060}"/>
              </a:ext>
            </a:extLst>
          </p:cNvPr>
          <p:cNvGrpSpPr/>
          <p:nvPr/>
        </p:nvGrpSpPr>
        <p:grpSpPr>
          <a:xfrm>
            <a:off x="1336886" y="5529680"/>
            <a:ext cx="775430" cy="536684"/>
            <a:chOff x="1648288" y="5538723"/>
            <a:chExt cx="775430" cy="536684"/>
          </a:xfrm>
        </p:grpSpPr>
        <p:sp>
          <p:nvSpPr>
            <p:cNvPr id="19" name="椭圆 18">
              <a:extLst>
                <a:ext uri="{FF2B5EF4-FFF2-40B4-BE49-F238E27FC236}">
                  <a16:creationId xmlns:a16="http://schemas.microsoft.com/office/drawing/2014/main" id="{D23B0757-EF3B-94C2-D4B0-95617D89D26C}"/>
                </a:ext>
              </a:extLst>
            </p:cNvPr>
            <p:cNvSpPr/>
            <p:nvPr/>
          </p:nvSpPr>
          <p:spPr>
            <a:xfrm>
              <a:off x="1958216" y="5538723"/>
              <a:ext cx="155575" cy="155575"/>
            </a:xfrm>
            <a:prstGeom prst="ellipse">
              <a:avLst/>
            </a:prstGeom>
            <a:solidFill>
              <a:schemeClr val="accent2"/>
            </a:solidFill>
            <a:ln w="12700" cap="rnd">
              <a:noFill/>
              <a:prstDash val="solid"/>
              <a:round/>
              <a:headEnd/>
              <a:tailEnd/>
            </a:ln>
            <a:effectLst>
              <a:outerShdw blurRad="254000" dist="127000" algn="ctr" rotWithShape="0">
                <a:schemeClr val="accent2">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defTabSz="914354"/>
              <a:endParaRPr lang="zh-CN" altLang="en-US" sz="1400" b="1">
                <a:solidFill>
                  <a:srgbClr val="FFFFFF"/>
                </a:solidFill>
              </a:endParaRPr>
            </a:p>
          </p:txBody>
        </p:sp>
        <p:sp>
          <p:nvSpPr>
            <p:cNvPr id="20" name="文本框 19">
              <a:extLst>
                <a:ext uri="{FF2B5EF4-FFF2-40B4-BE49-F238E27FC236}">
                  <a16:creationId xmlns:a16="http://schemas.microsoft.com/office/drawing/2014/main" id="{AA70194E-6EEE-6F11-8F7C-BF8A4DE7EB9B}"/>
                </a:ext>
              </a:extLst>
            </p:cNvPr>
            <p:cNvSpPr txBox="1"/>
            <p:nvPr/>
          </p:nvSpPr>
          <p:spPr>
            <a:xfrm>
              <a:off x="1648288" y="5798408"/>
              <a:ext cx="775430" cy="276999"/>
            </a:xfrm>
            <a:prstGeom prst="rect">
              <a:avLst/>
            </a:prstGeom>
            <a:noFill/>
          </p:spPr>
          <p:txBody>
            <a:bodyPr wrap="square">
              <a:spAutoFit/>
            </a:bodyPr>
            <a:lstStyle/>
            <a:p>
              <a:pPr algn="ctr"/>
              <a:r>
                <a:rPr lang="en-US" altLang="zh-CN" sz="1200" b="1" dirty="0">
                  <a:latin typeface="微软雅黑" panose="020B0503020204020204" pitchFamily="34" charset="-122"/>
                  <a:ea typeface="微软雅黑" panose="020B0503020204020204" pitchFamily="34" charset="-122"/>
                </a:rPr>
                <a:t>1990</a:t>
              </a:r>
              <a:r>
                <a:rPr lang="zh-CN" altLang="en-US" sz="1200" b="1" dirty="0">
                  <a:latin typeface="微软雅黑" panose="020B0503020204020204" pitchFamily="34" charset="-122"/>
                  <a:ea typeface="微软雅黑" panose="020B0503020204020204" pitchFamily="34" charset="-122"/>
                </a:rPr>
                <a:t>年</a:t>
              </a:r>
              <a:endParaRPr lang="en-US" altLang="zh-CN" sz="1200" b="1" dirty="0">
                <a:latin typeface="微软雅黑" panose="020B0503020204020204" pitchFamily="34" charset="-122"/>
                <a:ea typeface="微软雅黑" panose="020B0503020204020204" pitchFamily="34" charset="-122"/>
              </a:endParaRPr>
            </a:p>
          </p:txBody>
        </p:sp>
      </p:grpSp>
      <p:grpSp>
        <p:nvGrpSpPr>
          <p:cNvPr id="21" name="组合 20">
            <a:extLst>
              <a:ext uri="{FF2B5EF4-FFF2-40B4-BE49-F238E27FC236}">
                <a16:creationId xmlns:a16="http://schemas.microsoft.com/office/drawing/2014/main" id="{74DF55BA-FECC-1882-03AC-6C98D3A54440}"/>
              </a:ext>
            </a:extLst>
          </p:cNvPr>
          <p:cNvGrpSpPr/>
          <p:nvPr/>
        </p:nvGrpSpPr>
        <p:grpSpPr>
          <a:xfrm>
            <a:off x="3787412" y="5529680"/>
            <a:ext cx="775430" cy="565895"/>
            <a:chOff x="4707423" y="5529681"/>
            <a:chExt cx="775430" cy="565895"/>
          </a:xfrm>
        </p:grpSpPr>
        <p:sp>
          <p:nvSpPr>
            <p:cNvPr id="22" name="椭圆 21">
              <a:extLst>
                <a:ext uri="{FF2B5EF4-FFF2-40B4-BE49-F238E27FC236}">
                  <a16:creationId xmlns:a16="http://schemas.microsoft.com/office/drawing/2014/main" id="{BBFA4009-377F-133E-A203-BDEC1BF6D5F3}"/>
                </a:ext>
              </a:extLst>
            </p:cNvPr>
            <p:cNvSpPr/>
            <p:nvPr/>
          </p:nvSpPr>
          <p:spPr>
            <a:xfrm>
              <a:off x="5012631" y="5529681"/>
              <a:ext cx="155575" cy="155575"/>
            </a:xfrm>
            <a:prstGeom prst="ellipse">
              <a:avLst/>
            </a:prstGeom>
            <a:solidFill>
              <a:schemeClr val="accent2"/>
            </a:solidFill>
            <a:ln w="12700" cap="rnd">
              <a:noFill/>
              <a:prstDash val="solid"/>
              <a:round/>
              <a:headEnd/>
              <a:tailEnd/>
            </a:ln>
            <a:effectLst>
              <a:outerShdw blurRad="254000" dist="127000" algn="ctr" rotWithShape="0">
                <a:schemeClr val="accent2">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defTabSz="914354"/>
              <a:endParaRPr lang="zh-CN" altLang="en-US" sz="1400" b="1">
                <a:solidFill>
                  <a:srgbClr val="FFFFFF"/>
                </a:solidFill>
              </a:endParaRPr>
            </a:p>
          </p:txBody>
        </p:sp>
        <p:sp>
          <p:nvSpPr>
            <p:cNvPr id="23" name="文本框 22">
              <a:extLst>
                <a:ext uri="{FF2B5EF4-FFF2-40B4-BE49-F238E27FC236}">
                  <a16:creationId xmlns:a16="http://schemas.microsoft.com/office/drawing/2014/main" id="{15130447-A35F-B367-CD58-2D9B7A7FAFD2}"/>
                </a:ext>
              </a:extLst>
            </p:cNvPr>
            <p:cNvSpPr txBox="1"/>
            <p:nvPr/>
          </p:nvSpPr>
          <p:spPr>
            <a:xfrm>
              <a:off x="4707423" y="5818577"/>
              <a:ext cx="775430" cy="276999"/>
            </a:xfrm>
            <a:prstGeom prst="rect">
              <a:avLst/>
            </a:prstGeom>
            <a:noFill/>
          </p:spPr>
          <p:txBody>
            <a:bodyPr wrap="square">
              <a:spAutoFit/>
            </a:bodyPr>
            <a:lstStyle/>
            <a:p>
              <a:pPr algn="ctr"/>
              <a:r>
                <a:rPr lang="en-US" altLang="zh-CN" sz="1200" b="1" dirty="0">
                  <a:latin typeface="微软雅黑" panose="020B0503020204020204" pitchFamily="34" charset="-122"/>
                  <a:ea typeface="微软雅黑" panose="020B0503020204020204" pitchFamily="34" charset="-122"/>
                </a:rPr>
                <a:t>2010</a:t>
              </a:r>
              <a:r>
                <a:rPr lang="zh-CN" altLang="en-US" sz="1200" b="1" dirty="0">
                  <a:latin typeface="微软雅黑" panose="020B0503020204020204" pitchFamily="34" charset="-122"/>
                  <a:ea typeface="微软雅黑" panose="020B0503020204020204" pitchFamily="34" charset="-122"/>
                </a:rPr>
                <a:t>年</a:t>
              </a:r>
              <a:endParaRPr lang="en-US" altLang="zh-CN" sz="1200" b="1" dirty="0">
                <a:latin typeface="微软雅黑" panose="020B0503020204020204" pitchFamily="34" charset="-122"/>
                <a:ea typeface="微软雅黑" panose="020B0503020204020204" pitchFamily="34" charset="-122"/>
              </a:endParaRPr>
            </a:p>
          </p:txBody>
        </p:sp>
      </p:grpSp>
      <p:grpSp>
        <p:nvGrpSpPr>
          <p:cNvPr id="24" name="组合 23">
            <a:extLst>
              <a:ext uri="{FF2B5EF4-FFF2-40B4-BE49-F238E27FC236}">
                <a16:creationId xmlns:a16="http://schemas.microsoft.com/office/drawing/2014/main" id="{ED73DD02-F3F6-38AA-8DF8-034BCD8AA732}"/>
              </a:ext>
            </a:extLst>
          </p:cNvPr>
          <p:cNvGrpSpPr/>
          <p:nvPr/>
        </p:nvGrpSpPr>
        <p:grpSpPr>
          <a:xfrm>
            <a:off x="5012676" y="5529680"/>
            <a:ext cx="775430" cy="531466"/>
            <a:chOff x="6229893" y="5540700"/>
            <a:chExt cx="775430" cy="531466"/>
          </a:xfrm>
        </p:grpSpPr>
        <p:sp>
          <p:nvSpPr>
            <p:cNvPr id="48" name="椭圆 47">
              <a:extLst>
                <a:ext uri="{FF2B5EF4-FFF2-40B4-BE49-F238E27FC236}">
                  <a16:creationId xmlns:a16="http://schemas.microsoft.com/office/drawing/2014/main" id="{3AD82B5E-FDBC-C425-8007-E5D6A553E3F6}"/>
                </a:ext>
              </a:extLst>
            </p:cNvPr>
            <p:cNvSpPr/>
            <p:nvPr/>
          </p:nvSpPr>
          <p:spPr>
            <a:xfrm>
              <a:off x="6539839" y="5540700"/>
              <a:ext cx="155575" cy="155575"/>
            </a:xfrm>
            <a:prstGeom prst="ellipse">
              <a:avLst/>
            </a:prstGeom>
            <a:solidFill>
              <a:schemeClr val="accent2"/>
            </a:solidFill>
            <a:ln w="12700" cap="rnd">
              <a:noFill/>
              <a:prstDash val="solid"/>
              <a:round/>
              <a:headEnd/>
              <a:tailEnd/>
            </a:ln>
            <a:effectLst>
              <a:outerShdw blurRad="254000" dist="127000" algn="ctr" rotWithShape="0">
                <a:schemeClr val="accent2">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defTabSz="914354"/>
              <a:endParaRPr lang="zh-CN" altLang="en-US" sz="1400" b="1">
                <a:solidFill>
                  <a:srgbClr val="FFFFFF"/>
                </a:solidFill>
              </a:endParaRPr>
            </a:p>
          </p:txBody>
        </p:sp>
        <p:sp>
          <p:nvSpPr>
            <p:cNvPr id="49" name="文本框 48">
              <a:extLst>
                <a:ext uri="{FF2B5EF4-FFF2-40B4-BE49-F238E27FC236}">
                  <a16:creationId xmlns:a16="http://schemas.microsoft.com/office/drawing/2014/main" id="{E04C9FA3-29A1-5D20-820F-AC1AF1811654}"/>
                </a:ext>
              </a:extLst>
            </p:cNvPr>
            <p:cNvSpPr txBox="1"/>
            <p:nvPr/>
          </p:nvSpPr>
          <p:spPr>
            <a:xfrm>
              <a:off x="6229893" y="5795167"/>
              <a:ext cx="775430" cy="276999"/>
            </a:xfrm>
            <a:prstGeom prst="rect">
              <a:avLst/>
            </a:prstGeom>
            <a:noFill/>
          </p:spPr>
          <p:txBody>
            <a:bodyPr wrap="square">
              <a:spAutoFit/>
            </a:bodyPr>
            <a:lstStyle/>
            <a:p>
              <a:pPr algn="ctr"/>
              <a:r>
                <a:rPr lang="en-US" altLang="zh-CN" sz="1200" b="1" dirty="0">
                  <a:latin typeface="微软雅黑" panose="020B0503020204020204" pitchFamily="34" charset="-122"/>
                  <a:ea typeface="微软雅黑" panose="020B0503020204020204" pitchFamily="34" charset="-122"/>
                </a:rPr>
                <a:t>2020</a:t>
              </a:r>
              <a:r>
                <a:rPr lang="zh-CN" altLang="en-US" sz="1200" b="1" dirty="0">
                  <a:latin typeface="微软雅黑" panose="020B0503020204020204" pitchFamily="34" charset="-122"/>
                  <a:ea typeface="微软雅黑" panose="020B0503020204020204" pitchFamily="34" charset="-122"/>
                </a:rPr>
                <a:t>年</a:t>
              </a:r>
              <a:endParaRPr lang="en-US" altLang="zh-CN" sz="1200" b="1" dirty="0">
                <a:latin typeface="微软雅黑" panose="020B0503020204020204" pitchFamily="34" charset="-122"/>
                <a:ea typeface="微软雅黑" panose="020B0503020204020204" pitchFamily="34" charset="-122"/>
              </a:endParaRPr>
            </a:p>
          </p:txBody>
        </p:sp>
      </p:grpSp>
      <p:sp>
        <p:nvSpPr>
          <p:cNvPr id="50" name="文本框 49">
            <a:extLst>
              <a:ext uri="{FF2B5EF4-FFF2-40B4-BE49-F238E27FC236}">
                <a16:creationId xmlns:a16="http://schemas.microsoft.com/office/drawing/2014/main" id="{74F6F1E5-AB1E-20FB-2E84-F68112C27295}"/>
              </a:ext>
            </a:extLst>
          </p:cNvPr>
          <p:cNvSpPr txBox="1"/>
          <p:nvPr/>
        </p:nvSpPr>
        <p:spPr>
          <a:xfrm>
            <a:off x="690884" y="4748589"/>
            <a:ext cx="1260149" cy="646331"/>
          </a:xfrm>
          <a:prstGeom prst="rect">
            <a:avLst/>
          </a:prstGeom>
          <a:noFill/>
          <a:ln w="12700">
            <a:solidFill>
              <a:schemeClr val="tx1"/>
            </a:solidFill>
            <a:prstDash val="lgDashDot"/>
          </a:ln>
        </p:spPr>
        <p:txBody>
          <a:bodyPr wrap="square">
            <a:spAutoFit/>
          </a:bodyPr>
          <a:lstStyle/>
          <a:p>
            <a:r>
              <a:rPr lang="en-US" altLang="zh-CN" sz="1200" dirty="0">
                <a:latin typeface="微软雅黑" panose="020B0503020204020204" pitchFamily="34" charset="-122"/>
                <a:ea typeface="微软雅黑" panose="020B0503020204020204" pitchFamily="34" charset="-122"/>
              </a:rPr>
              <a:t>1988</a:t>
            </a:r>
            <a:r>
              <a:rPr lang="zh-CN" altLang="en-US" sz="1200" dirty="0">
                <a:latin typeface="微软雅黑" panose="020B0503020204020204" pitchFamily="34" charset="-122"/>
                <a:ea typeface="微软雅黑" panose="020B0503020204020204" pitchFamily="34" charset="-122"/>
              </a:rPr>
              <a:t>年，通用汽车开始采用</a:t>
            </a:r>
            <a:r>
              <a:rPr lang="en-US" altLang="zh-CN" sz="1200" b="1" dirty="0">
                <a:solidFill>
                  <a:srgbClr val="FF0000"/>
                </a:solidFill>
                <a:latin typeface="微软雅黑" panose="020B0503020204020204" pitchFamily="34" charset="-122"/>
                <a:ea typeface="微软雅黑" panose="020B0503020204020204" pitchFamily="34" charset="-122"/>
              </a:rPr>
              <a:t>HUD</a:t>
            </a:r>
            <a:r>
              <a:rPr lang="zh-CN" altLang="en-US" sz="1200" dirty="0">
                <a:latin typeface="微软雅黑" panose="020B0503020204020204" pitchFamily="34" charset="-122"/>
                <a:ea typeface="微软雅黑" panose="020B0503020204020204" pitchFamily="34" charset="-122"/>
              </a:rPr>
              <a:t>抬头显示。</a:t>
            </a:r>
            <a:endParaRPr lang="en-US" altLang="zh-CN" sz="1200" dirty="0">
              <a:latin typeface="微软雅黑" panose="020B0503020204020204" pitchFamily="34" charset="-122"/>
              <a:ea typeface="微软雅黑" panose="020B0503020204020204" pitchFamily="34" charset="-122"/>
            </a:endParaRPr>
          </a:p>
        </p:txBody>
      </p:sp>
      <p:sp>
        <p:nvSpPr>
          <p:cNvPr id="51" name="文本框 50">
            <a:extLst>
              <a:ext uri="{FF2B5EF4-FFF2-40B4-BE49-F238E27FC236}">
                <a16:creationId xmlns:a16="http://schemas.microsoft.com/office/drawing/2014/main" id="{FD76982E-699E-57CB-24FC-7BFBCFBB0426}"/>
              </a:ext>
            </a:extLst>
          </p:cNvPr>
          <p:cNvSpPr txBox="1"/>
          <p:nvPr/>
        </p:nvSpPr>
        <p:spPr>
          <a:xfrm>
            <a:off x="1286713" y="3197717"/>
            <a:ext cx="1260149" cy="646331"/>
          </a:xfrm>
          <a:prstGeom prst="rect">
            <a:avLst/>
          </a:prstGeom>
          <a:noFill/>
          <a:ln w="12700">
            <a:solidFill>
              <a:schemeClr val="tx1"/>
            </a:solidFill>
            <a:prstDash val="lgDashDot"/>
          </a:ln>
        </p:spPr>
        <p:txBody>
          <a:bodyPr wrap="square">
            <a:spAutoFit/>
          </a:bodyPr>
          <a:lstStyle/>
          <a:p>
            <a:r>
              <a:rPr lang="en-US" altLang="zh-CN" sz="1200" dirty="0">
                <a:latin typeface="微软雅黑" panose="020B0503020204020204" pitchFamily="34" charset="-122"/>
                <a:ea typeface="微软雅黑" panose="020B0503020204020204" pitchFamily="34" charset="-122"/>
              </a:rPr>
              <a:t>1991</a:t>
            </a:r>
            <a:r>
              <a:rPr lang="zh-CN" altLang="en-US" sz="1200" dirty="0">
                <a:latin typeface="微软雅黑" panose="020B0503020204020204" pitchFamily="34" charset="-122"/>
                <a:ea typeface="微软雅黑" panose="020B0503020204020204" pitchFamily="34" charset="-122"/>
              </a:rPr>
              <a:t>年，丰田新车型搭载</a:t>
            </a:r>
            <a:r>
              <a:rPr lang="en-US" altLang="zh-CN" sz="1200" dirty="0">
                <a:latin typeface="微软雅黑" panose="020B0503020204020204" pitchFamily="34" charset="-122"/>
                <a:ea typeface="微软雅黑" panose="020B0503020204020204" pitchFamily="34" charset="-122"/>
              </a:rPr>
              <a:t>HUD</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p:txBody>
      </p:sp>
      <p:sp>
        <p:nvSpPr>
          <p:cNvPr id="52" name="文本框 51">
            <a:extLst>
              <a:ext uri="{FF2B5EF4-FFF2-40B4-BE49-F238E27FC236}">
                <a16:creationId xmlns:a16="http://schemas.microsoft.com/office/drawing/2014/main" id="{8A82F75B-A11D-7AEB-DE58-7BD650B65BC3}"/>
              </a:ext>
            </a:extLst>
          </p:cNvPr>
          <p:cNvSpPr txBox="1"/>
          <p:nvPr/>
        </p:nvSpPr>
        <p:spPr>
          <a:xfrm>
            <a:off x="2147554" y="4748588"/>
            <a:ext cx="1260149" cy="646331"/>
          </a:xfrm>
          <a:prstGeom prst="rect">
            <a:avLst/>
          </a:prstGeom>
          <a:noFill/>
          <a:ln w="12700">
            <a:solidFill>
              <a:schemeClr val="tx1"/>
            </a:solidFill>
            <a:prstDash val="lgDashDot"/>
          </a:ln>
        </p:spPr>
        <p:txBody>
          <a:bodyPr wrap="square">
            <a:spAutoFit/>
          </a:bodyPr>
          <a:lstStyle/>
          <a:p>
            <a:r>
              <a:rPr lang="en-US" altLang="zh-CN" sz="1200" dirty="0">
                <a:latin typeface="微软雅黑" panose="020B0503020204020204" pitchFamily="34" charset="-122"/>
                <a:ea typeface="微软雅黑" panose="020B0503020204020204" pitchFamily="34" charset="-122"/>
              </a:rPr>
              <a:t>1997</a:t>
            </a:r>
            <a:r>
              <a:rPr lang="zh-CN" altLang="en-US" sz="1200" dirty="0">
                <a:latin typeface="微软雅黑" panose="020B0503020204020204" pitchFamily="34" charset="-122"/>
                <a:ea typeface="微软雅黑" panose="020B0503020204020204" pitchFamily="34" charset="-122"/>
              </a:rPr>
              <a:t>年，通用汽车新车搭载彩色</a:t>
            </a:r>
            <a:r>
              <a:rPr lang="en-US" altLang="zh-CN" sz="1200" dirty="0">
                <a:latin typeface="微软雅黑" panose="020B0503020204020204" pitchFamily="34" charset="-122"/>
                <a:ea typeface="微软雅黑" panose="020B0503020204020204" pitchFamily="34" charset="-122"/>
              </a:rPr>
              <a:t>HUD</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p:txBody>
      </p:sp>
      <p:sp>
        <p:nvSpPr>
          <p:cNvPr id="53" name="文本框 52">
            <a:extLst>
              <a:ext uri="{FF2B5EF4-FFF2-40B4-BE49-F238E27FC236}">
                <a16:creationId xmlns:a16="http://schemas.microsoft.com/office/drawing/2014/main" id="{3FEFDA7E-EC59-8545-FE66-9BEB26495D1E}"/>
              </a:ext>
            </a:extLst>
          </p:cNvPr>
          <p:cNvSpPr txBox="1"/>
          <p:nvPr/>
        </p:nvSpPr>
        <p:spPr>
          <a:xfrm>
            <a:off x="2429374" y="3979380"/>
            <a:ext cx="1534104" cy="646331"/>
          </a:xfrm>
          <a:prstGeom prst="rect">
            <a:avLst/>
          </a:prstGeom>
          <a:noFill/>
          <a:ln w="12700">
            <a:solidFill>
              <a:schemeClr val="tx1"/>
            </a:solidFill>
            <a:prstDash val="lgDashDot"/>
          </a:ln>
        </p:spPr>
        <p:txBody>
          <a:bodyPr wrap="square">
            <a:spAutoFit/>
          </a:bodyPr>
          <a:lstStyle/>
          <a:p>
            <a:r>
              <a:rPr lang="en-US" altLang="zh-CN" sz="1200" dirty="0">
                <a:latin typeface="微软雅黑" panose="020B0503020204020204" pitchFamily="34" charset="-122"/>
                <a:ea typeface="微软雅黑" panose="020B0503020204020204" pitchFamily="34" charset="-122"/>
              </a:rPr>
              <a:t>2001</a:t>
            </a:r>
            <a:r>
              <a:rPr lang="zh-CN" altLang="en-US" sz="1200" dirty="0">
                <a:latin typeface="微软雅黑" panose="020B0503020204020204" pitchFamily="34" charset="-122"/>
                <a:ea typeface="微软雅黑" panose="020B0503020204020204" pitchFamily="34" charset="-122"/>
              </a:rPr>
              <a:t>年，东风日产新车成为中国首款搭载原厂</a:t>
            </a:r>
            <a:r>
              <a:rPr lang="en-US" altLang="zh-CN" sz="1200" dirty="0">
                <a:latin typeface="微软雅黑" panose="020B0503020204020204" pitchFamily="34" charset="-122"/>
                <a:ea typeface="微软雅黑" panose="020B0503020204020204" pitchFamily="34" charset="-122"/>
              </a:rPr>
              <a:t>HUD</a:t>
            </a:r>
            <a:r>
              <a:rPr lang="zh-CN" altLang="en-US" sz="1200" dirty="0">
                <a:latin typeface="微软雅黑" panose="020B0503020204020204" pitchFamily="34" charset="-122"/>
                <a:ea typeface="微软雅黑" panose="020B0503020204020204" pitchFamily="34" charset="-122"/>
              </a:rPr>
              <a:t>车型。</a:t>
            </a:r>
            <a:endParaRPr lang="en-US" altLang="zh-CN" sz="1200" dirty="0">
              <a:latin typeface="微软雅黑" panose="020B0503020204020204" pitchFamily="34" charset="-122"/>
              <a:ea typeface="微软雅黑" panose="020B0503020204020204" pitchFamily="34" charset="-122"/>
            </a:endParaRPr>
          </a:p>
        </p:txBody>
      </p:sp>
      <p:sp>
        <p:nvSpPr>
          <p:cNvPr id="54" name="文本框 53">
            <a:extLst>
              <a:ext uri="{FF2B5EF4-FFF2-40B4-BE49-F238E27FC236}">
                <a16:creationId xmlns:a16="http://schemas.microsoft.com/office/drawing/2014/main" id="{374E598E-BDD6-56B5-622B-177D5D8A9539}"/>
              </a:ext>
            </a:extLst>
          </p:cNvPr>
          <p:cNvSpPr txBox="1"/>
          <p:nvPr/>
        </p:nvSpPr>
        <p:spPr>
          <a:xfrm>
            <a:off x="2850878" y="3197716"/>
            <a:ext cx="1718732" cy="646331"/>
          </a:xfrm>
          <a:prstGeom prst="rect">
            <a:avLst/>
          </a:prstGeom>
          <a:noFill/>
          <a:ln w="12700">
            <a:solidFill>
              <a:schemeClr val="tx1"/>
            </a:solidFill>
            <a:prstDash val="lgDashDot"/>
          </a:ln>
        </p:spPr>
        <p:txBody>
          <a:bodyPr wrap="square">
            <a:spAutoFit/>
          </a:bodyPr>
          <a:lstStyle/>
          <a:p>
            <a:r>
              <a:rPr lang="en-US" altLang="zh-CN" sz="1200" dirty="0">
                <a:latin typeface="微软雅黑" panose="020B0503020204020204" pitchFamily="34" charset="-122"/>
                <a:ea typeface="微软雅黑" panose="020B0503020204020204" pitchFamily="34" charset="-122"/>
              </a:rPr>
              <a:t>2003</a:t>
            </a:r>
            <a:r>
              <a:rPr lang="zh-CN" altLang="en-US" sz="1200" dirty="0">
                <a:latin typeface="微软雅黑" panose="020B0503020204020204" pitchFamily="34" charset="-122"/>
                <a:ea typeface="微软雅黑" panose="020B0503020204020204" pitchFamily="34" charset="-122"/>
              </a:rPr>
              <a:t>年，宝马成为欧洲第一家使用</a:t>
            </a:r>
            <a:r>
              <a:rPr lang="en-US" altLang="zh-CN" sz="1200" dirty="0">
                <a:latin typeface="微软雅黑" panose="020B0503020204020204" pitchFamily="34" charset="-122"/>
                <a:ea typeface="微软雅黑" panose="020B0503020204020204" pitchFamily="34" charset="-122"/>
              </a:rPr>
              <a:t>HUD</a:t>
            </a:r>
            <a:r>
              <a:rPr lang="zh-CN" altLang="en-US" sz="1200" dirty="0">
                <a:latin typeface="微软雅黑" panose="020B0503020204020204" pitchFamily="34" charset="-122"/>
                <a:ea typeface="微软雅黑" panose="020B0503020204020204" pitchFamily="34" charset="-122"/>
              </a:rPr>
              <a:t>技术的汽车企业。</a:t>
            </a:r>
            <a:endParaRPr lang="en-US" altLang="zh-CN" sz="1200" dirty="0">
              <a:latin typeface="微软雅黑" panose="020B0503020204020204" pitchFamily="34" charset="-122"/>
              <a:ea typeface="微软雅黑" panose="020B0503020204020204" pitchFamily="34" charset="-122"/>
            </a:endParaRPr>
          </a:p>
        </p:txBody>
      </p:sp>
      <p:sp>
        <p:nvSpPr>
          <p:cNvPr id="55" name="文本框 54">
            <a:extLst>
              <a:ext uri="{FF2B5EF4-FFF2-40B4-BE49-F238E27FC236}">
                <a16:creationId xmlns:a16="http://schemas.microsoft.com/office/drawing/2014/main" id="{2BF6AC9C-3064-89A2-898F-DF9DB9881D14}"/>
              </a:ext>
            </a:extLst>
          </p:cNvPr>
          <p:cNvSpPr txBox="1"/>
          <p:nvPr/>
        </p:nvSpPr>
        <p:spPr>
          <a:xfrm>
            <a:off x="4456884" y="3969674"/>
            <a:ext cx="1718732" cy="646331"/>
          </a:xfrm>
          <a:prstGeom prst="rect">
            <a:avLst/>
          </a:prstGeom>
          <a:noFill/>
          <a:ln w="12700">
            <a:solidFill>
              <a:schemeClr val="tx1"/>
            </a:solidFill>
            <a:prstDash val="lgDashDot"/>
          </a:ln>
        </p:spPr>
        <p:txBody>
          <a:bodyPr wrap="square">
            <a:spAutoFit/>
          </a:bodyPr>
          <a:lstStyle/>
          <a:p>
            <a:r>
              <a:rPr lang="en-US" altLang="zh-CN" sz="1200" dirty="0">
                <a:latin typeface="微软雅黑" panose="020B0503020204020204" pitchFamily="34" charset="-122"/>
                <a:ea typeface="微软雅黑" panose="020B0503020204020204" pitchFamily="34" charset="-122"/>
              </a:rPr>
              <a:t>2020</a:t>
            </a:r>
            <a:r>
              <a:rPr lang="zh-CN" altLang="en-US" sz="1200" dirty="0">
                <a:latin typeface="微软雅黑" panose="020B0503020204020204" pitchFamily="34" charset="-122"/>
                <a:ea typeface="微软雅黑" panose="020B0503020204020204" pitchFamily="34" charset="-122"/>
              </a:rPr>
              <a:t>年，宝马成为欧洲第一家使用</a:t>
            </a:r>
            <a:r>
              <a:rPr lang="en-US" altLang="zh-CN" sz="1200" dirty="0">
                <a:latin typeface="微软雅黑" panose="020B0503020204020204" pitchFamily="34" charset="-122"/>
                <a:ea typeface="微软雅黑" panose="020B0503020204020204" pitchFamily="34" charset="-122"/>
              </a:rPr>
              <a:t>HUD</a:t>
            </a:r>
            <a:r>
              <a:rPr lang="zh-CN" altLang="en-US" sz="1200" dirty="0">
                <a:latin typeface="微软雅黑" panose="020B0503020204020204" pitchFamily="34" charset="-122"/>
                <a:ea typeface="微软雅黑" panose="020B0503020204020204" pitchFamily="34" charset="-122"/>
              </a:rPr>
              <a:t>技术的汽车企业。</a:t>
            </a:r>
            <a:endParaRPr lang="en-US" altLang="zh-CN" sz="1200" dirty="0">
              <a:latin typeface="微软雅黑" panose="020B0503020204020204" pitchFamily="34" charset="-122"/>
              <a:ea typeface="微软雅黑" panose="020B0503020204020204" pitchFamily="34" charset="-122"/>
            </a:endParaRPr>
          </a:p>
        </p:txBody>
      </p:sp>
      <p:grpSp>
        <p:nvGrpSpPr>
          <p:cNvPr id="56" name="组合 55">
            <a:extLst>
              <a:ext uri="{FF2B5EF4-FFF2-40B4-BE49-F238E27FC236}">
                <a16:creationId xmlns:a16="http://schemas.microsoft.com/office/drawing/2014/main" id="{36C624B2-7D81-1A5B-9DC5-6155D699E274}"/>
              </a:ext>
            </a:extLst>
          </p:cNvPr>
          <p:cNvGrpSpPr/>
          <p:nvPr/>
        </p:nvGrpSpPr>
        <p:grpSpPr>
          <a:xfrm>
            <a:off x="2562149" y="5529680"/>
            <a:ext cx="775430" cy="564200"/>
            <a:chOff x="3170758" y="5529680"/>
            <a:chExt cx="775430" cy="564200"/>
          </a:xfrm>
        </p:grpSpPr>
        <p:sp>
          <p:nvSpPr>
            <p:cNvPr id="57" name="椭圆 56">
              <a:extLst>
                <a:ext uri="{FF2B5EF4-FFF2-40B4-BE49-F238E27FC236}">
                  <a16:creationId xmlns:a16="http://schemas.microsoft.com/office/drawing/2014/main" id="{8D583C9C-EE39-06E7-E9B8-CC33623796C4}"/>
                </a:ext>
              </a:extLst>
            </p:cNvPr>
            <p:cNvSpPr/>
            <p:nvPr/>
          </p:nvSpPr>
          <p:spPr>
            <a:xfrm>
              <a:off x="3485423" y="5529680"/>
              <a:ext cx="155575" cy="155575"/>
            </a:xfrm>
            <a:prstGeom prst="ellipse">
              <a:avLst/>
            </a:prstGeom>
            <a:solidFill>
              <a:schemeClr val="accent2"/>
            </a:solidFill>
            <a:ln w="12700" cap="rnd">
              <a:noFill/>
              <a:prstDash val="solid"/>
              <a:round/>
              <a:headEnd/>
              <a:tailEnd/>
            </a:ln>
            <a:effectLst>
              <a:outerShdw blurRad="254000" dist="127000" algn="ctr" rotWithShape="0">
                <a:schemeClr val="accent2">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defTabSz="914354"/>
              <a:endParaRPr lang="zh-CN" altLang="en-US" sz="1400" b="1">
                <a:solidFill>
                  <a:srgbClr val="FFFFFF"/>
                </a:solidFill>
              </a:endParaRPr>
            </a:p>
          </p:txBody>
        </p:sp>
        <p:sp>
          <p:nvSpPr>
            <p:cNvPr id="58" name="文本框 57">
              <a:extLst>
                <a:ext uri="{FF2B5EF4-FFF2-40B4-BE49-F238E27FC236}">
                  <a16:creationId xmlns:a16="http://schemas.microsoft.com/office/drawing/2014/main" id="{785A50D9-5F9E-BB0B-1389-08F3384DB735}"/>
                </a:ext>
              </a:extLst>
            </p:cNvPr>
            <p:cNvSpPr txBox="1"/>
            <p:nvPr/>
          </p:nvSpPr>
          <p:spPr>
            <a:xfrm>
              <a:off x="3170758" y="5816881"/>
              <a:ext cx="775430" cy="276999"/>
            </a:xfrm>
            <a:prstGeom prst="rect">
              <a:avLst/>
            </a:prstGeom>
            <a:noFill/>
          </p:spPr>
          <p:txBody>
            <a:bodyPr wrap="square">
              <a:spAutoFit/>
            </a:bodyPr>
            <a:lstStyle/>
            <a:p>
              <a:pPr algn="ctr"/>
              <a:r>
                <a:rPr lang="en-US" altLang="zh-CN" sz="1200" b="1" dirty="0">
                  <a:latin typeface="微软雅黑" panose="020B0503020204020204" pitchFamily="34" charset="-122"/>
                  <a:ea typeface="微软雅黑" panose="020B0503020204020204" pitchFamily="34" charset="-122"/>
                </a:rPr>
                <a:t>2000</a:t>
              </a:r>
              <a:r>
                <a:rPr lang="zh-CN" altLang="en-US" sz="1200" b="1" dirty="0">
                  <a:latin typeface="微软雅黑" panose="020B0503020204020204" pitchFamily="34" charset="-122"/>
                  <a:ea typeface="微软雅黑" panose="020B0503020204020204" pitchFamily="34" charset="-122"/>
                </a:rPr>
                <a:t>年</a:t>
              </a:r>
              <a:endParaRPr lang="en-US" altLang="zh-CN" sz="1200" b="1" dirty="0">
                <a:latin typeface="微软雅黑" panose="020B0503020204020204" pitchFamily="34" charset="-122"/>
                <a:ea typeface="微软雅黑" panose="020B0503020204020204" pitchFamily="34" charset="-122"/>
              </a:endParaRPr>
            </a:p>
          </p:txBody>
        </p:sp>
      </p:grpSp>
      <p:sp>
        <p:nvSpPr>
          <p:cNvPr id="59" name="文本框 58">
            <a:extLst>
              <a:ext uri="{FF2B5EF4-FFF2-40B4-BE49-F238E27FC236}">
                <a16:creationId xmlns:a16="http://schemas.microsoft.com/office/drawing/2014/main" id="{C86850AA-AC10-DAE9-AFFB-7EF868F9DFA4}"/>
              </a:ext>
            </a:extLst>
          </p:cNvPr>
          <p:cNvSpPr txBox="1"/>
          <p:nvPr/>
        </p:nvSpPr>
        <p:spPr>
          <a:xfrm>
            <a:off x="5001164" y="3197716"/>
            <a:ext cx="1718732" cy="646331"/>
          </a:xfrm>
          <a:prstGeom prst="rect">
            <a:avLst/>
          </a:prstGeom>
          <a:noFill/>
          <a:ln w="12700">
            <a:solidFill>
              <a:schemeClr val="tx1"/>
            </a:solidFill>
            <a:prstDash val="lgDashDot"/>
          </a:ln>
        </p:spPr>
        <p:txBody>
          <a:bodyPr wrap="square">
            <a:spAutoFit/>
          </a:bodyPr>
          <a:lstStyle/>
          <a:p>
            <a:r>
              <a:rPr lang="en-US" altLang="zh-CN" sz="1200" dirty="0">
                <a:latin typeface="微软雅黑" panose="020B0503020204020204" pitchFamily="34" charset="-122"/>
                <a:ea typeface="微软雅黑" panose="020B0503020204020204" pitchFamily="34" charset="-122"/>
              </a:rPr>
              <a:t>2022</a:t>
            </a:r>
            <a:r>
              <a:rPr lang="zh-CN" altLang="en-US" sz="1200" dirty="0">
                <a:latin typeface="微软雅黑" panose="020B0503020204020204" pitchFamily="34" charset="-122"/>
                <a:ea typeface="微软雅黑" panose="020B0503020204020204" pitchFamily="34" charset="-122"/>
              </a:rPr>
              <a:t>年，奔驰首发量产</a:t>
            </a:r>
            <a:r>
              <a:rPr lang="en-US" altLang="zh-CN" sz="1200" b="1" dirty="0">
                <a:solidFill>
                  <a:srgbClr val="FF0000"/>
                </a:solidFill>
                <a:latin typeface="微软雅黑" panose="020B0503020204020204" pitchFamily="34" charset="-122"/>
                <a:ea typeface="微软雅黑" panose="020B0503020204020204" pitchFamily="34" charset="-122"/>
              </a:rPr>
              <a:t>AR-HUD</a:t>
            </a:r>
            <a:r>
              <a:rPr lang="zh-CN" altLang="en-US" sz="1200" dirty="0">
                <a:latin typeface="微软雅黑" panose="020B0503020204020204" pitchFamily="34" charset="-122"/>
                <a:ea typeface="微软雅黑" panose="020B0503020204020204" pitchFamily="34" charset="-122"/>
              </a:rPr>
              <a:t>，开启新纪元。</a:t>
            </a:r>
            <a:endParaRPr lang="en-US" altLang="zh-CN" sz="1200" dirty="0">
              <a:latin typeface="微软雅黑" panose="020B0503020204020204" pitchFamily="34" charset="-122"/>
              <a:ea typeface="微软雅黑" panose="020B0503020204020204" pitchFamily="34" charset="-122"/>
            </a:endParaRPr>
          </a:p>
        </p:txBody>
      </p:sp>
      <p:sp>
        <p:nvSpPr>
          <p:cNvPr id="60" name="文本框 59">
            <a:extLst>
              <a:ext uri="{FF2B5EF4-FFF2-40B4-BE49-F238E27FC236}">
                <a16:creationId xmlns:a16="http://schemas.microsoft.com/office/drawing/2014/main" id="{3F49014C-9043-F8E0-D397-F7BEDA117A2C}"/>
              </a:ext>
            </a:extLst>
          </p:cNvPr>
          <p:cNvSpPr txBox="1"/>
          <p:nvPr/>
        </p:nvSpPr>
        <p:spPr>
          <a:xfrm>
            <a:off x="3819549" y="4748588"/>
            <a:ext cx="1718732" cy="646331"/>
          </a:xfrm>
          <a:prstGeom prst="rect">
            <a:avLst/>
          </a:prstGeom>
          <a:noFill/>
          <a:ln w="12700">
            <a:solidFill>
              <a:schemeClr val="tx1"/>
            </a:solidFill>
            <a:prstDash val="lgDashDot"/>
          </a:ln>
        </p:spPr>
        <p:txBody>
          <a:bodyPr wrap="square">
            <a:spAutoFit/>
          </a:bodyPr>
          <a:lstStyle/>
          <a:p>
            <a:r>
              <a:rPr lang="en-US" altLang="zh-CN" sz="1200" dirty="0">
                <a:latin typeface="微软雅黑" panose="020B0503020204020204" pitchFamily="34" charset="-122"/>
                <a:ea typeface="微软雅黑" panose="020B0503020204020204" pitchFamily="34" charset="-122"/>
              </a:rPr>
              <a:t>2006</a:t>
            </a:r>
            <a:r>
              <a:rPr lang="zh-CN" altLang="en-US" sz="1200" dirty="0">
                <a:latin typeface="微软雅黑" panose="020B0503020204020204" pitchFamily="34" charset="-122"/>
                <a:ea typeface="微软雅黑" panose="020B0503020204020204" pitchFamily="34" charset="-122"/>
              </a:rPr>
              <a:t>年，中国市场的泛亚改的老君越采用了</a:t>
            </a:r>
            <a:r>
              <a:rPr lang="en-US" altLang="zh-CN" sz="1200" b="1" dirty="0">
                <a:solidFill>
                  <a:srgbClr val="FF0000"/>
                </a:solidFill>
                <a:latin typeface="微软雅黑" panose="020B0503020204020204" pitchFamily="34" charset="-122"/>
                <a:ea typeface="微软雅黑" panose="020B0503020204020204" pitchFamily="34" charset="-122"/>
              </a:rPr>
              <a:t>W-HUD</a:t>
            </a:r>
            <a:r>
              <a:rPr lang="zh-CN" altLang="en-US" sz="1200" dirty="0">
                <a:latin typeface="微软雅黑" panose="020B0503020204020204" pitchFamily="34" charset="-122"/>
                <a:ea typeface="微软雅黑" panose="020B0503020204020204" pitchFamily="34" charset="-122"/>
              </a:rPr>
              <a:t>的设计形式。</a:t>
            </a:r>
            <a:endParaRPr lang="en-US" altLang="zh-CN" sz="1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947692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1">
            <a:extLst>
              <a:ext uri="{FF2B5EF4-FFF2-40B4-BE49-F238E27FC236}">
                <a16:creationId xmlns:a16="http://schemas.microsoft.com/office/drawing/2014/main" id="{134E4705-DFED-9847-EA6C-4AED3184E558}"/>
              </a:ext>
            </a:extLst>
          </p:cNvPr>
          <p:cNvSpPr txBox="1">
            <a:spLocks/>
          </p:cNvSpPr>
          <p:nvPr/>
        </p:nvSpPr>
        <p:spPr>
          <a:xfrm>
            <a:off x="770890" y="6466840"/>
            <a:ext cx="5325110" cy="1508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900" b="0" i="0" u="none" strike="noStrike" kern="1200" cap="none" spc="0" normalizeH="0" baseline="0" smtClean="0">
                <a:ln>
                  <a:noFill/>
                </a:ln>
                <a:solidFill>
                  <a:schemeClr val="bg2">
                    <a:lumMod val="75000"/>
                  </a:schemeClr>
                </a:solidFill>
                <a:effectLst/>
                <a:uLnTx/>
                <a:uFillTx/>
                <a:latin typeface="微软雅黑 Semibold" panose="020B0702040204020203" charset="-122"/>
                <a:ea typeface="微软雅黑 Semibold" panose="020B0702040204020203"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信息来源 </a:t>
            </a:r>
            <a:r>
              <a:rPr kumimoji="0" lang="en-US" altLang="zh-CN"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 </a:t>
            </a:r>
            <a:r>
              <a:rPr kumimoji="0" lang="zh-CN" altLang="en-US"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科瑞咨询调研</a:t>
            </a:r>
          </a:p>
        </p:txBody>
      </p:sp>
      <p:sp>
        <p:nvSpPr>
          <p:cNvPr id="5" name="文本框 4">
            <a:extLst>
              <a:ext uri="{FF2B5EF4-FFF2-40B4-BE49-F238E27FC236}">
                <a16:creationId xmlns:a16="http://schemas.microsoft.com/office/drawing/2014/main" id="{502325A8-BFCF-384A-82A0-F7395F79EF81}"/>
              </a:ext>
            </a:extLst>
          </p:cNvPr>
          <p:cNvSpPr txBox="1"/>
          <p:nvPr/>
        </p:nvSpPr>
        <p:spPr>
          <a:xfrm>
            <a:off x="491406" y="240337"/>
            <a:ext cx="6150694" cy="430887"/>
          </a:xfrm>
          <a:prstGeom prst="rect">
            <a:avLst/>
          </a:prstGeom>
          <a:noFill/>
        </p:spPr>
        <p:txBody>
          <a:bodyPr wrap="square" rtlCol="0">
            <a:spAutoFit/>
          </a:bodyPr>
          <a:lstStyle/>
          <a:p>
            <a:r>
              <a:rPr lang="zh-CN" altLang="en-US" sz="2200" b="1" dirty="0">
                <a:latin typeface="微软雅黑" panose="020B0503020204020204" pitchFamily="34" charset="-122"/>
                <a:ea typeface="微软雅黑" panose="020B0503020204020204" pitchFamily="34" charset="-122"/>
              </a:rPr>
              <a:t>专题分析：</a:t>
            </a:r>
            <a:r>
              <a:rPr lang="en-US" altLang="zh-CN" sz="2200" b="1" dirty="0">
                <a:latin typeface="微软雅黑" panose="020B0503020204020204" pitchFamily="34" charset="-122"/>
                <a:ea typeface="微软雅黑" panose="020B0503020204020204" pitchFamily="34" charset="-122"/>
              </a:rPr>
              <a:t>HUD</a:t>
            </a:r>
            <a:r>
              <a:rPr lang="zh-CN" altLang="en-US" sz="2200" b="1" dirty="0">
                <a:latin typeface="微软雅黑" panose="020B0503020204020204" pitchFamily="34" charset="-122"/>
                <a:ea typeface="微软雅黑" panose="020B0503020204020204" pitchFamily="34" charset="-122"/>
              </a:rPr>
              <a:t>抬头显示发展现状及趋势</a:t>
            </a:r>
          </a:p>
        </p:txBody>
      </p:sp>
      <p:sp>
        <p:nvSpPr>
          <p:cNvPr id="2" name="文本框 1">
            <a:extLst>
              <a:ext uri="{FF2B5EF4-FFF2-40B4-BE49-F238E27FC236}">
                <a16:creationId xmlns:a16="http://schemas.microsoft.com/office/drawing/2014/main" id="{C4DADC1D-ADA3-B103-B6C6-AACA0CCD0AD7}"/>
              </a:ext>
            </a:extLst>
          </p:cNvPr>
          <p:cNvSpPr txBox="1"/>
          <p:nvPr/>
        </p:nvSpPr>
        <p:spPr>
          <a:xfrm>
            <a:off x="287209" y="932980"/>
            <a:ext cx="11617582" cy="584775"/>
          </a:xfrm>
          <a:prstGeom prst="rect">
            <a:avLst/>
          </a:prstGeom>
          <a:noFill/>
        </p:spPr>
        <p:txBody>
          <a:bodyPr wrap="square" rtlCol="0">
            <a:spAutoFit/>
          </a:bodyPr>
          <a:lstStyle/>
          <a:p>
            <a:r>
              <a:rPr lang="en-US" altLang="zh-CN" sz="1600" b="1" dirty="0">
                <a:latin typeface="微软雅黑" panose="020B0503020204020204" pitchFamily="34" charset="-122"/>
                <a:ea typeface="微软雅黑" panose="020B0503020204020204" pitchFamily="34" charset="-122"/>
              </a:rPr>
              <a:t>AR-HUD</a:t>
            </a:r>
            <a:r>
              <a:rPr lang="zh-CN" altLang="en-US" sz="1600" b="1" dirty="0">
                <a:latin typeface="微软雅黑" panose="020B0503020204020204" pitchFamily="34" charset="-122"/>
                <a:ea typeface="微软雅黑" panose="020B0503020204020204" pitchFamily="34" charset="-122"/>
              </a:rPr>
              <a:t>中的硬件结构主要包含</a:t>
            </a:r>
            <a:r>
              <a:rPr lang="en-US" altLang="zh-CN" sz="1600" b="1" dirty="0">
                <a:latin typeface="微软雅黑" panose="020B0503020204020204" pitchFamily="34" charset="-122"/>
                <a:ea typeface="微软雅黑" panose="020B0503020204020204" pitchFamily="34" charset="-122"/>
              </a:rPr>
              <a:t>PGU</a:t>
            </a:r>
            <a:r>
              <a:rPr lang="zh-CN" altLang="en-US" sz="1600" b="1" dirty="0">
                <a:latin typeface="微软雅黑" panose="020B0503020204020204" pitchFamily="34" charset="-122"/>
                <a:ea typeface="微软雅黑" panose="020B0503020204020204" pitchFamily="34" charset="-122"/>
              </a:rPr>
              <a:t>成像和空间光学两部分。其中</a:t>
            </a:r>
            <a:r>
              <a:rPr lang="en-US" altLang="zh-CN" sz="1600" b="1" dirty="0">
                <a:latin typeface="微软雅黑" panose="020B0503020204020204" pitchFamily="34" charset="-122"/>
                <a:ea typeface="微软雅黑" panose="020B0503020204020204" pitchFamily="34" charset="-122"/>
              </a:rPr>
              <a:t>PGU</a:t>
            </a:r>
            <a:r>
              <a:rPr lang="zh-CN" altLang="en-US" sz="1600" b="1" dirty="0">
                <a:latin typeface="微软雅黑" panose="020B0503020204020204" pitchFamily="34" charset="-122"/>
                <a:ea typeface="微软雅黑" panose="020B0503020204020204" pitchFamily="34" charset="-122"/>
              </a:rPr>
              <a:t>输出可视图像，经反射镜将图像投射到自由曲面镜上。自由曲面镜将原图像放大并适配风挡玻璃完成光学畸变矫正并投射到风挡玻璃上，风挡玻璃将图像反射进入眼椭球范围。</a:t>
            </a:r>
          </a:p>
        </p:txBody>
      </p:sp>
      <p:sp>
        <p:nvSpPr>
          <p:cNvPr id="25" name="ïSľîďê">
            <a:extLst>
              <a:ext uri="{FF2B5EF4-FFF2-40B4-BE49-F238E27FC236}">
                <a16:creationId xmlns:a16="http://schemas.microsoft.com/office/drawing/2014/main" id="{85C03C9C-4078-D631-BD99-238C96E26956}"/>
              </a:ext>
            </a:extLst>
          </p:cNvPr>
          <p:cNvSpPr/>
          <p:nvPr/>
        </p:nvSpPr>
        <p:spPr>
          <a:xfrm>
            <a:off x="5144826" y="1924317"/>
            <a:ext cx="6594170" cy="1836416"/>
          </a:xfrm>
          <a:prstGeom prst="roundRect">
            <a:avLst>
              <a:gd name="adj" fmla="val 4800"/>
            </a:avLst>
          </a:prstGeom>
          <a:solidFill>
            <a:schemeClr val="tx2">
              <a:alpha val="15000"/>
            </a:schemeClr>
          </a:solidFill>
          <a:ln w="6055" cap="flat">
            <a:noFill/>
            <a:prstDash val="solid"/>
            <a:miter/>
          </a:ln>
        </p:spPr>
        <p:txBody>
          <a:bodyPr wrap="square" lIns="91440" tIns="45720" rIns="91440" bIns="45720" rtlCol="0" anchor="ctr">
            <a:noAutofit/>
          </a:bodyPr>
          <a:lstStyle/>
          <a:p>
            <a:pPr algn="ctr">
              <a:lnSpc>
                <a:spcPct val="130000"/>
              </a:lnSpc>
            </a:pPr>
            <a:endParaRPr kumimoji="1" lang="en-GB" sz="1000">
              <a:solidFill>
                <a:schemeClr val="tx1"/>
              </a:solidFill>
            </a:endParaRPr>
          </a:p>
        </p:txBody>
      </p:sp>
      <p:sp>
        <p:nvSpPr>
          <p:cNvPr id="26" name="文本框 25">
            <a:extLst>
              <a:ext uri="{FF2B5EF4-FFF2-40B4-BE49-F238E27FC236}">
                <a16:creationId xmlns:a16="http://schemas.microsoft.com/office/drawing/2014/main" id="{AA6ECA5C-D213-71F4-B4B5-1061C83E41F8}"/>
              </a:ext>
            </a:extLst>
          </p:cNvPr>
          <p:cNvSpPr txBox="1"/>
          <p:nvPr/>
        </p:nvSpPr>
        <p:spPr>
          <a:xfrm>
            <a:off x="453004" y="1824334"/>
            <a:ext cx="4617429" cy="1114088"/>
          </a:xfrm>
          <a:prstGeom prst="rect">
            <a:avLst/>
          </a:prstGeom>
          <a:noFill/>
        </p:spPr>
        <p:txBody>
          <a:bodyPr wrap="square">
            <a:spAutoFit/>
          </a:bodyPr>
          <a:lstStyle/>
          <a:p>
            <a:pPr>
              <a:lnSpc>
                <a:spcPct val="150000"/>
              </a:lnSpc>
            </a:pPr>
            <a:r>
              <a:rPr lang="en-US" altLang="zh-CN" sz="1400" b="1" dirty="0">
                <a:latin typeface="微软雅黑" panose="020B0503020204020204" pitchFamily="34" charset="-122"/>
                <a:ea typeface="微软雅黑" panose="020B0503020204020204" pitchFamily="34" charset="-122"/>
              </a:rPr>
              <a:t>PGU</a:t>
            </a:r>
            <a:r>
              <a:rPr lang="en-US" altLang="zh-CN" sz="1050" dirty="0">
                <a:latin typeface="微软雅黑" panose="020B0503020204020204" pitchFamily="34" charset="-122"/>
                <a:ea typeface="微软雅黑" panose="020B0503020204020204" pitchFamily="34" charset="-122"/>
              </a:rPr>
              <a:t>(Picture Generation Unit)</a:t>
            </a:r>
            <a:r>
              <a:rPr lang="zh-CN" altLang="en-US" sz="1050" dirty="0">
                <a:latin typeface="微软雅黑" panose="020B0503020204020204" pitchFamily="34" charset="-122"/>
                <a:ea typeface="微软雅黑" panose="020B0503020204020204" pitchFamily="34" charset="-122"/>
              </a:rPr>
              <a:t>成像单元是</a:t>
            </a:r>
            <a:r>
              <a:rPr lang="en-US" altLang="zh-CN" sz="1050" dirty="0">
                <a:latin typeface="微软雅黑" panose="020B0503020204020204" pitchFamily="34" charset="-122"/>
                <a:ea typeface="微软雅黑" panose="020B0503020204020204" pitchFamily="34" charset="-122"/>
              </a:rPr>
              <a:t>AR-HUD</a:t>
            </a:r>
            <a:r>
              <a:rPr lang="zh-CN" altLang="en-US" sz="1050" dirty="0">
                <a:latin typeface="微软雅黑" panose="020B0503020204020204" pitchFamily="34" charset="-122"/>
                <a:ea typeface="微软雅黑" panose="020B0503020204020204" pitchFamily="34" charset="-122"/>
              </a:rPr>
              <a:t>的关键部件，直接影响</a:t>
            </a:r>
            <a:r>
              <a:rPr lang="en-US" altLang="zh-CN" sz="1050" dirty="0">
                <a:latin typeface="微软雅黑" panose="020B0503020204020204" pitchFamily="34" charset="-122"/>
                <a:ea typeface="微软雅黑" panose="020B0503020204020204" pitchFamily="34" charset="-122"/>
              </a:rPr>
              <a:t>HUD</a:t>
            </a:r>
            <a:r>
              <a:rPr lang="zh-CN" altLang="en-US" sz="1050" dirty="0">
                <a:latin typeface="微软雅黑" panose="020B0503020204020204" pitchFamily="34" charset="-122"/>
                <a:ea typeface="微软雅黑" panose="020B0503020204020204" pitchFamily="34" charset="-122"/>
              </a:rPr>
              <a:t>的成像效果与产品化成本。目前</a:t>
            </a:r>
            <a:r>
              <a:rPr lang="en-US" altLang="zh-CN" sz="1050" dirty="0">
                <a:latin typeface="微软雅黑" panose="020B0503020204020204" pitchFamily="34" charset="-122"/>
                <a:ea typeface="微软雅黑" panose="020B0503020204020204" pitchFamily="34" charset="-122"/>
              </a:rPr>
              <a:t>PGU</a:t>
            </a:r>
            <a:r>
              <a:rPr lang="zh-CN" altLang="en-US" sz="1050" dirty="0">
                <a:latin typeface="微软雅黑" panose="020B0503020204020204" pitchFamily="34" charset="-122"/>
                <a:ea typeface="微软雅黑" panose="020B0503020204020204" pitchFamily="34" charset="-122"/>
              </a:rPr>
              <a:t>主流成像技术主要包括</a:t>
            </a:r>
            <a:r>
              <a:rPr lang="en-US" altLang="zh-CN" sz="1050" dirty="0">
                <a:latin typeface="微软雅黑" panose="020B0503020204020204" pitchFamily="34" charset="-122"/>
                <a:ea typeface="微软雅黑" panose="020B0503020204020204" pitchFamily="34" charset="-122"/>
              </a:rPr>
              <a:t>TFT-LCD</a:t>
            </a:r>
            <a:r>
              <a:rPr lang="zh-CN" altLang="en-US" sz="1050" dirty="0">
                <a:latin typeface="微软雅黑" panose="020B0503020204020204" pitchFamily="34" charset="-122"/>
                <a:ea typeface="微软雅黑" panose="020B0503020204020204" pitchFamily="34" charset="-122"/>
              </a:rPr>
              <a:t>、</a:t>
            </a:r>
            <a:r>
              <a:rPr lang="en-US" altLang="zh-CN" sz="1050" dirty="0">
                <a:latin typeface="微软雅黑" panose="020B0503020204020204" pitchFamily="34" charset="-122"/>
                <a:ea typeface="微软雅黑" panose="020B0503020204020204" pitchFamily="34" charset="-122"/>
              </a:rPr>
              <a:t>DLP</a:t>
            </a:r>
            <a:r>
              <a:rPr lang="zh-CN" altLang="en-US" sz="1050" dirty="0">
                <a:latin typeface="微软雅黑" panose="020B0503020204020204" pitchFamily="34" charset="-122"/>
                <a:ea typeface="微软雅黑" panose="020B0503020204020204" pitchFamily="34" charset="-122"/>
              </a:rPr>
              <a:t>和</a:t>
            </a:r>
            <a:r>
              <a:rPr lang="en-US" altLang="zh-CN" sz="1050" dirty="0" err="1">
                <a:latin typeface="微软雅黑" panose="020B0503020204020204" pitchFamily="34" charset="-122"/>
                <a:ea typeface="微软雅黑" panose="020B0503020204020204" pitchFamily="34" charset="-122"/>
              </a:rPr>
              <a:t>LCoS</a:t>
            </a:r>
            <a:r>
              <a:rPr lang="zh-CN" altLang="en-US" sz="1050" dirty="0">
                <a:latin typeface="微软雅黑" panose="020B0503020204020204" pitchFamily="34" charset="-122"/>
                <a:ea typeface="微软雅黑" panose="020B0503020204020204" pitchFamily="34" charset="-122"/>
              </a:rPr>
              <a:t>。成像技术的工作原理不同，在</a:t>
            </a:r>
            <a:r>
              <a:rPr lang="en-US" altLang="zh-CN" sz="1050" dirty="0">
                <a:latin typeface="微软雅黑" panose="020B0503020204020204" pitchFamily="34" charset="-122"/>
                <a:ea typeface="微软雅黑" panose="020B0503020204020204" pitchFamily="34" charset="-122"/>
              </a:rPr>
              <a:t>AR-HUD</a:t>
            </a:r>
            <a:r>
              <a:rPr lang="zh-CN" altLang="en-US" sz="1050" dirty="0">
                <a:latin typeface="微软雅黑" panose="020B0503020204020204" pitchFamily="34" charset="-122"/>
                <a:ea typeface="微软雅黑" panose="020B0503020204020204" pitchFamily="34" charset="-122"/>
              </a:rPr>
              <a:t>上的应用表现存在很大差异，具体差异如下：</a:t>
            </a:r>
          </a:p>
        </p:txBody>
      </p:sp>
      <p:sp>
        <p:nvSpPr>
          <p:cNvPr id="27" name="文本框 26">
            <a:extLst>
              <a:ext uri="{FF2B5EF4-FFF2-40B4-BE49-F238E27FC236}">
                <a16:creationId xmlns:a16="http://schemas.microsoft.com/office/drawing/2014/main" id="{76B72A9C-EB9E-6CB1-CA23-268AAB9A0C04}"/>
              </a:ext>
            </a:extLst>
          </p:cNvPr>
          <p:cNvSpPr txBox="1"/>
          <p:nvPr/>
        </p:nvSpPr>
        <p:spPr>
          <a:xfrm>
            <a:off x="5232388" y="2242688"/>
            <a:ext cx="6419045" cy="1518044"/>
          </a:xfrm>
          <a:prstGeom prst="rect">
            <a:avLst/>
          </a:prstGeom>
          <a:noFill/>
        </p:spPr>
        <p:txBody>
          <a:bodyPr wrap="square">
            <a:spAutoFit/>
          </a:bodyPr>
          <a:lstStyle/>
          <a:p>
            <a:pPr>
              <a:lnSpc>
                <a:spcPct val="150000"/>
              </a:lnSpc>
            </a:pPr>
            <a:r>
              <a:rPr lang="zh-CN" altLang="en-US" sz="1050" dirty="0">
                <a:latin typeface="微软雅黑" panose="020B0503020204020204" pitchFamily="34" charset="-122"/>
                <a:ea typeface="微软雅黑" panose="020B0503020204020204" pitchFamily="34" charset="-122"/>
              </a:rPr>
              <a:t>激光扫描投影（</a:t>
            </a:r>
            <a:r>
              <a:rPr lang="en-US" altLang="zh-CN" sz="1050" dirty="0">
                <a:latin typeface="微软雅黑" panose="020B0503020204020204" pitchFamily="34" charset="-122"/>
                <a:ea typeface="微软雅黑" panose="020B0503020204020204" pitchFamily="34" charset="-122"/>
              </a:rPr>
              <a:t>LBS</a:t>
            </a:r>
            <a:r>
              <a:rPr lang="zh-CN" altLang="en-US" sz="1050" dirty="0">
                <a:latin typeface="微软雅黑" panose="020B0503020204020204" pitchFamily="34" charset="-122"/>
                <a:ea typeface="微软雅黑" panose="020B0503020204020204" pitchFamily="34" charset="-122"/>
              </a:rPr>
              <a:t>）技术即</a:t>
            </a:r>
            <a:r>
              <a:rPr lang="en-US" altLang="zh-CN" sz="1050" dirty="0">
                <a:latin typeface="微软雅黑" panose="020B0503020204020204" pitchFamily="34" charset="-122"/>
                <a:ea typeface="微软雅黑" panose="020B0503020204020204" pitchFamily="34" charset="-122"/>
              </a:rPr>
              <a:t>Laser Beam Scanning</a:t>
            </a:r>
            <a:r>
              <a:rPr lang="zh-CN" altLang="en-US" sz="1050" dirty="0">
                <a:latin typeface="微软雅黑" panose="020B0503020204020204" pitchFamily="34" charset="-122"/>
                <a:ea typeface="微软雅黑" panose="020B0503020204020204" pitchFamily="34" charset="-122"/>
              </a:rPr>
              <a:t>，是一种“</a:t>
            </a:r>
            <a:r>
              <a:rPr lang="en-US" altLang="zh-CN" sz="1050" dirty="0">
                <a:latin typeface="微软雅黑" panose="020B0503020204020204" pitchFamily="34" charset="-122"/>
                <a:ea typeface="微软雅黑" panose="020B0503020204020204" pitchFamily="34" charset="-122"/>
              </a:rPr>
              <a:t>MEMS</a:t>
            </a:r>
            <a:r>
              <a:rPr lang="zh-CN" altLang="en-US" sz="1050" dirty="0">
                <a:latin typeface="微软雅黑" panose="020B0503020204020204" pitchFamily="34" charset="-122"/>
                <a:ea typeface="微软雅黑" panose="020B0503020204020204" pitchFamily="34" charset="-122"/>
              </a:rPr>
              <a:t>微激光投影”方案。是将</a:t>
            </a:r>
            <a:r>
              <a:rPr lang="en-US" altLang="zh-CN" sz="1050" dirty="0">
                <a:latin typeface="微软雅黑" panose="020B0503020204020204" pitchFamily="34" charset="-122"/>
                <a:ea typeface="微软雅黑" panose="020B0503020204020204" pitchFamily="34" charset="-122"/>
              </a:rPr>
              <a:t>RGB</a:t>
            </a:r>
            <a:r>
              <a:rPr lang="zh-CN" altLang="en-US" sz="1050" dirty="0">
                <a:latin typeface="微软雅黑" panose="020B0503020204020204" pitchFamily="34" charset="-122"/>
                <a:ea typeface="微软雅黑" panose="020B0503020204020204" pitchFamily="34" charset="-122"/>
              </a:rPr>
              <a:t>三基色激光模组与微机电系统（</a:t>
            </a:r>
            <a:r>
              <a:rPr lang="en-US" altLang="zh-CN" sz="1050" dirty="0">
                <a:latin typeface="微软雅黑" panose="020B0503020204020204" pitchFamily="34" charset="-122"/>
                <a:ea typeface="微软雅黑" panose="020B0503020204020204" pitchFamily="34" charset="-122"/>
              </a:rPr>
              <a:t>MEMS</a:t>
            </a:r>
            <a:r>
              <a:rPr lang="zh-CN" altLang="en-US" sz="1050" dirty="0">
                <a:latin typeface="微软雅黑" panose="020B0503020204020204" pitchFamily="34" charset="-122"/>
                <a:ea typeface="微软雅黑" panose="020B0503020204020204" pitchFamily="34" charset="-122"/>
              </a:rPr>
              <a:t>）结合的投影显示技术方案。</a:t>
            </a:r>
            <a:r>
              <a:rPr lang="en-US" altLang="zh-CN" sz="1050" dirty="0">
                <a:latin typeface="微软雅黑" panose="020B0503020204020204" pitchFamily="34" charset="-122"/>
                <a:ea typeface="微软雅黑" panose="020B0503020204020204" pitchFamily="34" charset="-122"/>
              </a:rPr>
              <a:t>LBS</a:t>
            </a:r>
            <a:r>
              <a:rPr lang="zh-CN" altLang="en-US" sz="1050" dirty="0">
                <a:latin typeface="微软雅黑" panose="020B0503020204020204" pitchFamily="34" charset="-122"/>
                <a:ea typeface="微软雅黑" panose="020B0503020204020204" pitchFamily="34" charset="-122"/>
              </a:rPr>
              <a:t>方案成本低、效果好，但目前成熟度相对较低。</a:t>
            </a:r>
            <a:endParaRPr lang="en-US" altLang="zh-CN" sz="1050" dirty="0">
              <a:latin typeface="微软雅黑" panose="020B0503020204020204" pitchFamily="34" charset="-122"/>
              <a:ea typeface="微软雅黑" panose="020B0503020204020204" pitchFamily="34" charset="-122"/>
            </a:endParaRPr>
          </a:p>
          <a:p>
            <a:pPr marL="171450" indent="-171450">
              <a:lnSpc>
                <a:spcPct val="150000"/>
              </a:lnSpc>
              <a:buFont typeface="Wingdings" panose="05000000000000000000" pitchFamily="2" charset="2"/>
              <a:buChar char="p"/>
            </a:pPr>
            <a:r>
              <a:rPr lang="zh-CN" altLang="en-US" sz="1050" dirty="0">
                <a:latin typeface="微软雅黑" panose="020B0503020204020204" pitchFamily="34" charset="-122"/>
                <a:ea typeface="微软雅黑" panose="020B0503020204020204" pitchFamily="34" charset="-122"/>
              </a:rPr>
              <a:t>优点：成本低、节能、对比度好、色彩更丰富、无阳光倒灌隐忧。</a:t>
            </a:r>
            <a:endParaRPr lang="en-US" altLang="zh-CN" sz="1050" dirty="0">
              <a:latin typeface="微软雅黑" panose="020B0503020204020204" pitchFamily="34" charset="-122"/>
              <a:ea typeface="微软雅黑" panose="020B0503020204020204" pitchFamily="34" charset="-122"/>
            </a:endParaRPr>
          </a:p>
          <a:p>
            <a:pPr marL="171450" indent="-171450">
              <a:lnSpc>
                <a:spcPct val="150000"/>
              </a:lnSpc>
              <a:buFont typeface="Wingdings" panose="05000000000000000000" pitchFamily="2" charset="2"/>
              <a:buChar char="p"/>
            </a:pPr>
            <a:r>
              <a:rPr lang="zh-CN" altLang="en-US" sz="1050" dirty="0">
                <a:latin typeface="微软雅黑" panose="020B0503020204020204" pitchFamily="34" charset="-122"/>
                <a:ea typeface="微软雅黑" panose="020B0503020204020204" pitchFamily="34" charset="-122"/>
              </a:rPr>
              <a:t>缺点：成熟度较低，光源成本较高。激光二极管对温度较敏感，实现车规级还有困难需克服。目前激光光源仅有日亚较为成熟。此外还存在散斑问题。</a:t>
            </a:r>
          </a:p>
        </p:txBody>
      </p:sp>
      <p:graphicFrame>
        <p:nvGraphicFramePr>
          <p:cNvPr id="28" name="表格 4">
            <a:extLst>
              <a:ext uri="{FF2B5EF4-FFF2-40B4-BE49-F238E27FC236}">
                <a16:creationId xmlns:a16="http://schemas.microsoft.com/office/drawing/2014/main" id="{D22C4D71-8147-A37E-96D6-8ED32C7B962F}"/>
              </a:ext>
            </a:extLst>
          </p:cNvPr>
          <p:cNvGraphicFramePr>
            <a:graphicFrameLocks noGrp="1"/>
          </p:cNvGraphicFramePr>
          <p:nvPr/>
        </p:nvGraphicFramePr>
        <p:xfrm>
          <a:off x="453004" y="2938422"/>
          <a:ext cx="4608212" cy="3319763"/>
        </p:xfrm>
        <a:graphic>
          <a:graphicData uri="http://schemas.openxmlformats.org/drawingml/2006/table">
            <a:tbl>
              <a:tblPr firstRow="1" bandRow="1">
                <a:tableStyleId>{F5AB1C69-6EDB-4FF4-983F-18BD219EF322}</a:tableStyleId>
              </a:tblPr>
              <a:tblGrid>
                <a:gridCol w="1152053">
                  <a:extLst>
                    <a:ext uri="{9D8B030D-6E8A-4147-A177-3AD203B41FA5}">
                      <a16:colId xmlns:a16="http://schemas.microsoft.com/office/drawing/2014/main" val="1676963596"/>
                    </a:ext>
                  </a:extLst>
                </a:gridCol>
                <a:gridCol w="1152053">
                  <a:extLst>
                    <a:ext uri="{9D8B030D-6E8A-4147-A177-3AD203B41FA5}">
                      <a16:colId xmlns:a16="http://schemas.microsoft.com/office/drawing/2014/main" val="4288328616"/>
                    </a:ext>
                  </a:extLst>
                </a:gridCol>
                <a:gridCol w="1152053">
                  <a:extLst>
                    <a:ext uri="{9D8B030D-6E8A-4147-A177-3AD203B41FA5}">
                      <a16:colId xmlns:a16="http://schemas.microsoft.com/office/drawing/2014/main" val="377960849"/>
                    </a:ext>
                  </a:extLst>
                </a:gridCol>
                <a:gridCol w="1152053">
                  <a:extLst>
                    <a:ext uri="{9D8B030D-6E8A-4147-A177-3AD203B41FA5}">
                      <a16:colId xmlns:a16="http://schemas.microsoft.com/office/drawing/2014/main" val="3712545348"/>
                    </a:ext>
                  </a:extLst>
                </a:gridCol>
              </a:tblGrid>
              <a:tr h="204168">
                <a:tc>
                  <a:txBody>
                    <a:bodyPr/>
                    <a:lstStyle/>
                    <a:p>
                      <a:pPr algn="ctr" fontAlgn="b"/>
                      <a:r>
                        <a:rPr lang="zh-CN" altLang="en-US" sz="1200" b="1" i="0" u="none" strike="noStrike" dirty="0">
                          <a:solidFill>
                            <a:schemeClr val="bg1"/>
                          </a:solidFill>
                          <a:effectLst/>
                          <a:latin typeface="微软雅黑" panose="020B0503020204020204" pitchFamily="34" charset="-122"/>
                          <a:ea typeface="微软雅黑" panose="020B0503020204020204" pitchFamily="34" charset="-122"/>
                        </a:rPr>
                        <a:t>性能参数</a:t>
                      </a:r>
                    </a:p>
                  </a:txBody>
                  <a:tcPr marL="9525" marR="9525" marT="9525" marB="0" anchor="ctr"/>
                </a:tc>
                <a:tc>
                  <a:txBody>
                    <a:bodyPr/>
                    <a:lstStyle/>
                    <a:p>
                      <a:pPr algn="ctr" fontAlgn="b"/>
                      <a:r>
                        <a:rPr lang="en-US" sz="1200" b="1" i="0" u="none" strike="noStrike" dirty="0">
                          <a:solidFill>
                            <a:schemeClr val="bg1"/>
                          </a:solidFill>
                          <a:effectLst/>
                          <a:latin typeface="微软雅黑" panose="020B0503020204020204" pitchFamily="34" charset="-122"/>
                          <a:ea typeface="微软雅黑" panose="020B0503020204020204" pitchFamily="34" charset="-122"/>
                        </a:rPr>
                        <a:t>TFT-LCD</a:t>
                      </a:r>
                    </a:p>
                  </a:txBody>
                  <a:tcPr marL="9525" marR="9525" marT="9525" marB="0" anchor="ctr"/>
                </a:tc>
                <a:tc>
                  <a:txBody>
                    <a:bodyPr/>
                    <a:lstStyle/>
                    <a:p>
                      <a:pPr algn="ctr" fontAlgn="b"/>
                      <a:r>
                        <a:rPr lang="en-US" sz="1200" b="1" i="0" u="none" strike="noStrike" dirty="0">
                          <a:solidFill>
                            <a:schemeClr val="bg1"/>
                          </a:solidFill>
                          <a:effectLst/>
                          <a:latin typeface="微软雅黑" panose="020B0503020204020204" pitchFamily="34" charset="-122"/>
                          <a:ea typeface="微软雅黑" panose="020B0503020204020204" pitchFamily="34" charset="-122"/>
                        </a:rPr>
                        <a:t>DLP</a:t>
                      </a:r>
                    </a:p>
                  </a:txBody>
                  <a:tcPr marL="9525" marR="9525" marT="9525" marB="0" anchor="ctr"/>
                </a:tc>
                <a:tc>
                  <a:txBody>
                    <a:bodyPr/>
                    <a:lstStyle/>
                    <a:p>
                      <a:pPr algn="ctr" fontAlgn="b"/>
                      <a:r>
                        <a:rPr lang="en-US" sz="1200" b="1" i="0" u="none" strike="noStrike" dirty="0" err="1">
                          <a:solidFill>
                            <a:schemeClr val="bg1"/>
                          </a:solidFill>
                          <a:effectLst/>
                          <a:latin typeface="微软雅黑" panose="020B0503020204020204" pitchFamily="34" charset="-122"/>
                          <a:ea typeface="微软雅黑" panose="020B0503020204020204" pitchFamily="34" charset="-122"/>
                        </a:rPr>
                        <a:t>LCoS</a:t>
                      </a:r>
                      <a:endParaRPr lang="en-US" sz="1200" b="1" i="0" u="none" strike="noStrike" dirty="0">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extLst>
                  <a:ext uri="{0D108BD9-81ED-4DB2-BD59-A6C34878D82A}">
                    <a16:rowId xmlns:a16="http://schemas.microsoft.com/office/drawing/2014/main" val="2538036703"/>
                  </a:ext>
                </a:extLst>
              </a:tr>
              <a:tr h="865907">
                <a:tc>
                  <a:txBody>
                    <a:bodyPr/>
                    <a:lstStyle/>
                    <a:p>
                      <a:pPr algn="ctr" fontAlgn="b"/>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显示芯片结构</a:t>
                      </a:r>
                    </a:p>
                  </a:txBody>
                  <a:tcPr marL="9525" marR="9525" marT="9525" marB="0" anchor="ctr"/>
                </a:tc>
                <a:tc>
                  <a:txBody>
                    <a:bodyPr/>
                    <a:lstStyle/>
                    <a:p>
                      <a:pPr algn="ctr" fontAlgn="b"/>
                      <a:endParaRPr lang="en-US" sz="1200" b="1"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endParaRPr lang="en-US" sz="1200" b="1"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endParaRPr lang="en-US" sz="1200" b="1"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extLst>
                  <a:ext uri="{0D108BD9-81ED-4DB2-BD59-A6C34878D82A}">
                    <a16:rowId xmlns:a16="http://schemas.microsoft.com/office/drawing/2014/main" val="3273660610"/>
                  </a:ext>
                </a:extLst>
              </a:tr>
              <a:tr h="268228">
                <a:tc>
                  <a:txBody>
                    <a:bodyPr/>
                    <a:lstStyle/>
                    <a:p>
                      <a:pPr algn="ctr" fontAlgn="b"/>
                      <a:r>
                        <a:rPr lang="zh-CN" altLang="en-US" sz="1050" b="0" i="0" u="none" strike="noStrike" dirty="0">
                          <a:solidFill>
                            <a:srgbClr val="000000"/>
                          </a:solidFill>
                          <a:effectLst/>
                          <a:latin typeface="微软雅黑" panose="020B0503020204020204" pitchFamily="34" charset="-122"/>
                          <a:ea typeface="微软雅黑" panose="020B0503020204020204" pitchFamily="34" charset="-122"/>
                        </a:rPr>
                        <a:t>分辨率</a:t>
                      </a:r>
                    </a:p>
                  </a:txBody>
                  <a:tcPr marL="9525" marR="9525" marT="9525" marB="0" anchor="ctr"/>
                </a:tc>
                <a:tc>
                  <a:txBody>
                    <a:bodyPr/>
                    <a:lstStyle/>
                    <a:p>
                      <a:pPr algn="ctr" fontAlgn="b"/>
                      <a:r>
                        <a:rPr lang="zh-CN" altLang="en-US" sz="1050" b="0" i="0" u="none" strike="noStrike" dirty="0">
                          <a:solidFill>
                            <a:srgbClr val="000000"/>
                          </a:solidFill>
                          <a:effectLst/>
                          <a:latin typeface="微软雅黑" panose="020B0503020204020204" pitchFamily="34" charset="-122"/>
                          <a:ea typeface="微软雅黑" panose="020B0503020204020204" pitchFamily="34" charset="-122"/>
                        </a:rPr>
                        <a:t>低</a:t>
                      </a:r>
                      <a:endParaRPr lang="en-US" altLang="zh-CN"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050" b="0" i="0" u="none" strike="noStrike" dirty="0">
                          <a:solidFill>
                            <a:srgbClr val="000000"/>
                          </a:solidFill>
                          <a:effectLst/>
                          <a:latin typeface="微软雅黑" panose="020B0503020204020204" pitchFamily="34" charset="-122"/>
                          <a:ea typeface="微软雅黑" panose="020B0503020204020204" pitchFamily="34" charset="-122"/>
                        </a:rPr>
                        <a:t>中</a:t>
                      </a:r>
                    </a:p>
                  </a:txBody>
                  <a:tcPr marL="9525" marR="9525" marT="9525" marB="0" anchor="ctr"/>
                </a:tc>
                <a:tc>
                  <a:txBody>
                    <a:bodyPr/>
                    <a:lstStyle/>
                    <a:p>
                      <a:pPr algn="ctr" fontAlgn="b"/>
                      <a:r>
                        <a:rPr lang="zh-CN" altLang="en-US" sz="1050" b="0" i="0" u="none" strike="noStrike" dirty="0">
                          <a:solidFill>
                            <a:srgbClr val="000000"/>
                          </a:solidFill>
                          <a:effectLst/>
                          <a:latin typeface="微软雅黑" panose="020B0503020204020204" pitchFamily="34" charset="-122"/>
                          <a:ea typeface="微软雅黑" panose="020B0503020204020204" pitchFamily="34" charset="-122"/>
                        </a:rPr>
                        <a:t>高</a:t>
                      </a:r>
                    </a:p>
                  </a:txBody>
                  <a:tcPr marL="9525" marR="9525" marT="9525" marB="0" anchor="ctr"/>
                </a:tc>
                <a:extLst>
                  <a:ext uri="{0D108BD9-81ED-4DB2-BD59-A6C34878D82A}">
                    <a16:rowId xmlns:a16="http://schemas.microsoft.com/office/drawing/2014/main" val="178661240"/>
                  </a:ext>
                </a:extLst>
              </a:tr>
              <a:tr h="268228">
                <a:tc>
                  <a:txBody>
                    <a:bodyPr/>
                    <a:lstStyle/>
                    <a:p>
                      <a:pPr algn="ctr" fontAlgn="b"/>
                      <a:r>
                        <a:rPr lang="zh-CN" altLang="en-US" sz="1050" b="0" i="0" u="none" strike="noStrike" dirty="0">
                          <a:solidFill>
                            <a:srgbClr val="000000"/>
                          </a:solidFill>
                          <a:effectLst/>
                          <a:latin typeface="微软雅黑" panose="020B0503020204020204" pitchFamily="34" charset="-122"/>
                          <a:ea typeface="微软雅黑" panose="020B0503020204020204" pitchFamily="34" charset="-122"/>
                        </a:rPr>
                        <a:t>光源</a:t>
                      </a:r>
                    </a:p>
                  </a:txBody>
                  <a:tcPr marL="9525" marR="9525" marT="9525" marB="0" anchor="ctr"/>
                </a:tc>
                <a:tc>
                  <a:txBody>
                    <a:bodyPr/>
                    <a:lstStyle/>
                    <a:p>
                      <a:pPr algn="ctr" fontAlgn="b"/>
                      <a:r>
                        <a:rPr lang="en-US" sz="1050" b="0" i="0" u="none" strike="noStrike" dirty="0">
                          <a:solidFill>
                            <a:srgbClr val="000000"/>
                          </a:solidFill>
                          <a:effectLst/>
                          <a:latin typeface="微软雅黑" panose="020B0503020204020204" pitchFamily="34" charset="-122"/>
                          <a:ea typeface="微软雅黑" panose="020B0503020204020204" pitchFamily="34" charset="-122"/>
                        </a:rPr>
                        <a:t>LED</a:t>
                      </a:r>
                    </a:p>
                  </a:txBody>
                  <a:tcPr marL="9525" marR="9525" marT="9525" marB="0" anchor="ctr"/>
                </a:tc>
                <a:tc>
                  <a:txBody>
                    <a:bodyPr/>
                    <a:lstStyle/>
                    <a:p>
                      <a:pPr algn="ctr" fontAlgn="b"/>
                      <a:r>
                        <a:rPr lang="zh-CN" altLang="en-US" sz="1050" b="0" i="0" u="none" strike="noStrike">
                          <a:solidFill>
                            <a:srgbClr val="000000"/>
                          </a:solidFill>
                          <a:effectLst/>
                          <a:latin typeface="微软雅黑" panose="020B0503020204020204" pitchFamily="34" charset="-122"/>
                          <a:ea typeface="微软雅黑" panose="020B0503020204020204" pitchFamily="34" charset="-122"/>
                        </a:rPr>
                        <a:t>激光</a:t>
                      </a:r>
                      <a:r>
                        <a:rPr lang="en-US" altLang="zh-CN" sz="1050" b="0" i="0" u="none" strike="noStrike">
                          <a:solidFill>
                            <a:srgbClr val="000000"/>
                          </a:solidFill>
                          <a:effectLst/>
                          <a:latin typeface="微软雅黑" panose="020B0503020204020204" pitchFamily="34" charset="-122"/>
                          <a:ea typeface="微软雅黑" panose="020B0503020204020204" pitchFamily="34" charset="-122"/>
                        </a:rPr>
                        <a:t>/</a:t>
                      </a:r>
                      <a:r>
                        <a:rPr lang="en-US" sz="1050" b="0" i="0" u="none" strike="noStrike">
                          <a:solidFill>
                            <a:srgbClr val="000000"/>
                          </a:solidFill>
                          <a:effectLst/>
                          <a:latin typeface="微软雅黑" panose="020B0503020204020204" pitchFamily="34" charset="-122"/>
                          <a:ea typeface="微软雅黑" panose="020B0503020204020204" pitchFamily="34" charset="-122"/>
                        </a:rPr>
                        <a:t>LED</a:t>
                      </a:r>
                    </a:p>
                  </a:txBody>
                  <a:tcPr marL="9525" marR="9525" marT="9525" marB="0" anchor="ctr"/>
                </a:tc>
                <a:tc>
                  <a:txBody>
                    <a:bodyPr/>
                    <a:lstStyle/>
                    <a:p>
                      <a:pPr algn="ctr" fontAlgn="b"/>
                      <a:r>
                        <a:rPr lang="zh-CN" altLang="en-US" sz="1050" b="0" i="0" u="none" strike="noStrike">
                          <a:solidFill>
                            <a:srgbClr val="000000"/>
                          </a:solidFill>
                          <a:effectLst/>
                          <a:latin typeface="微软雅黑" panose="020B0503020204020204" pitchFamily="34" charset="-122"/>
                          <a:ea typeface="微软雅黑" panose="020B0503020204020204" pitchFamily="34" charset="-122"/>
                        </a:rPr>
                        <a:t>激光</a:t>
                      </a:r>
                      <a:r>
                        <a:rPr lang="en-US" altLang="zh-CN" sz="1050" b="0" i="0" u="none" strike="noStrike">
                          <a:solidFill>
                            <a:srgbClr val="000000"/>
                          </a:solidFill>
                          <a:effectLst/>
                          <a:latin typeface="微软雅黑" panose="020B0503020204020204" pitchFamily="34" charset="-122"/>
                          <a:ea typeface="微软雅黑" panose="020B0503020204020204" pitchFamily="34" charset="-122"/>
                        </a:rPr>
                        <a:t>/</a:t>
                      </a:r>
                      <a:r>
                        <a:rPr lang="en-US" sz="1050" b="0" i="0" u="none" strike="noStrike">
                          <a:solidFill>
                            <a:srgbClr val="000000"/>
                          </a:solidFill>
                          <a:effectLst/>
                          <a:latin typeface="微软雅黑" panose="020B0503020204020204" pitchFamily="34" charset="-122"/>
                          <a:ea typeface="微软雅黑" panose="020B0503020204020204" pitchFamily="34" charset="-122"/>
                        </a:rPr>
                        <a:t>LED</a:t>
                      </a:r>
                    </a:p>
                  </a:txBody>
                  <a:tcPr marL="9525" marR="9525" marT="9525" marB="0" anchor="ctr"/>
                </a:tc>
                <a:extLst>
                  <a:ext uri="{0D108BD9-81ED-4DB2-BD59-A6C34878D82A}">
                    <a16:rowId xmlns:a16="http://schemas.microsoft.com/office/drawing/2014/main" val="2747103403"/>
                  </a:ext>
                </a:extLst>
              </a:tr>
              <a:tr h="268228">
                <a:tc>
                  <a:txBody>
                    <a:bodyPr/>
                    <a:lstStyle/>
                    <a:p>
                      <a:pPr algn="ctr" fontAlgn="b"/>
                      <a:r>
                        <a:rPr lang="zh-CN" altLang="en-US" sz="1050" b="0" i="0" u="none" strike="noStrike" dirty="0">
                          <a:solidFill>
                            <a:srgbClr val="000000"/>
                          </a:solidFill>
                          <a:effectLst/>
                          <a:latin typeface="微软雅黑" panose="020B0503020204020204" pitchFamily="34" charset="-122"/>
                          <a:ea typeface="微软雅黑" panose="020B0503020204020204" pitchFamily="34" charset="-122"/>
                        </a:rPr>
                        <a:t>成本</a:t>
                      </a:r>
                    </a:p>
                  </a:txBody>
                  <a:tcPr marL="9525" marR="9525" marT="9525" marB="0" anchor="ctr"/>
                </a:tc>
                <a:tc>
                  <a:txBody>
                    <a:bodyPr/>
                    <a:lstStyle/>
                    <a:p>
                      <a:pPr algn="ctr" fontAlgn="b"/>
                      <a:r>
                        <a:rPr lang="zh-CN" altLang="en-US" sz="1050" b="0" i="0" u="none" strike="noStrike">
                          <a:solidFill>
                            <a:srgbClr val="000000"/>
                          </a:solidFill>
                          <a:effectLst/>
                          <a:latin typeface="微软雅黑" panose="020B0503020204020204" pitchFamily="34" charset="-122"/>
                          <a:ea typeface="微软雅黑" panose="020B0503020204020204" pitchFamily="34" charset="-122"/>
                        </a:rPr>
                        <a:t>较低</a:t>
                      </a:r>
                    </a:p>
                  </a:txBody>
                  <a:tcPr marL="9525" marR="9525" marT="9525" marB="0" anchor="ctr"/>
                </a:tc>
                <a:tc>
                  <a:txBody>
                    <a:bodyPr/>
                    <a:lstStyle/>
                    <a:p>
                      <a:pPr algn="ctr" fontAlgn="b"/>
                      <a:r>
                        <a:rPr lang="zh-CN" altLang="en-US" sz="1050" b="0" i="0" u="none" strike="noStrike">
                          <a:solidFill>
                            <a:srgbClr val="000000"/>
                          </a:solidFill>
                          <a:effectLst/>
                          <a:latin typeface="微软雅黑" panose="020B0503020204020204" pitchFamily="34" charset="-122"/>
                          <a:ea typeface="微软雅黑" panose="020B0503020204020204" pitchFamily="34" charset="-122"/>
                        </a:rPr>
                        <a:t>高</a:t>
                      </a:r>
                    </a:p>
                  </a:txBody>
                  <a:tcPr marL="9525" marR="9525" marT="9525" marB="0" anchor="ctr"/>
                </a:tc>
                <a:tc>
                  <a:txBody>
                    <a:bodyPr/>
                    <a:lstStyle/>
                    <a:p>
                      <a:pPr algn="ctr" fontAlgn="b"/>
                      <a:r>
                        <a:rPr lang="zh-CN" altLang="en-US" sz="1050" b="0" i="0" u="none" strike="noStrike">
                          <a:solidFill>
                            <a:srgbClr val="000000"/>
                          </a:solidFill>
                          <a:effectLst/>
                          <a:latin typeface="微软雅黑" panose="020B0503020204020204" pitchFamily="34" charset="-122"/>
                          <a:ea typeface="微软雅黑" panose="020B0503020204020204" pitchFamily="34" charset="-122"/>
                        </a:rPr>
                        <a:t>一般</a:t>
                      </a:r>
                    </a:p>
                  </a:txBody>
                  <a:tcPr marL="9525" marR="9525" marT="9525" marB="0" anchor="ctr"/>
                </a:tc>
                <a:extLst>
                  <a:ext uri="{0D108BD9-81ED-4DB2-BD59-A6C34878D82A}">
                    <a16:rowId xmlns:a16="http://schemas.microsoft.com/office/drawing/2014/main" val="135337800"/>
                  </a:ext>
                </a:extLst>
              </a:tr>
              <a:tr h="297624">
                <a:tc>
                  <a:txBody>
                    <a:bodyPr/>
                    <a:lstStyle/>
                    <a:p>
                      <a:pPr algn="ctr" fontAlgn="b"/>
                      <a:r>
                        <a:rPr lang="zh-CN" altLang="en-US" sz="1050" b="0" i="0" u="none" strike="noStrike">
                          <a:solidFill>
                            <a:srgbClr val="000000"/>
                          </a:solidFill>
                          <a:effectLst/>
                          <a:latin typeface="微软雅黑" panose="020B0503020204020204" pitchFamily="34" charset="-122"/>
                          <a:ea typeface="微软雅黑" panose="020B0503020204020204" pitchFamily="34" charset="-122"/>
                        </a:rPr>
                        <a:t>防阳光倒灌能力</a:t>
                      </a:r>
                    </a:p>
                  </a:txBody>
                  <a:tcPr marL="9525" marR="9525" marT="9525" marB="0" anchor="ctr"/>
                </a:tc>
                <a:tc>
                  <a:txBody>
                    <a:bodyPr/>
                    <a:lstStyle/>
                    <a:p>
                      <a:pPr algn="ctr" fontAlgn="b"/>
                      <a:r>
                        <a:rPr lang="zh-CN" altLang="en-US" sz="1050" b="0" i="0" u="none" strike="noStrike">
                          <a:solidFill>
                            <a:srgbClr val="000000"/>
                          </a:solidFill>
                          <a:effectLst/>
                          <a:latin typeface="微软雅黑" panose="020B0503020204020204" pitchFamily="34" charset="-122"/>
                          <a:ea typeface="微软雅黑" panose="020B0503020204020204" pitchFamily="34" charset="-122"/>
                        </a:rPr>
                        <a:t>弱</a:t>
                      </a:r>
                    </a:p>
                  </a:txBody>
                  <a:tcPr marL="9525" marR="9525" marT="9525" marB="0" anchor="ctr"/>
                </a:tc>
                <a:tc>
                  <a:txBody>
                    <a:bodyPr/>
                    <a:lstStyle/>
                    <a:p>
                      <a:pPr algn="ctr" fontAlgn="b"/>
                      <a:r>
                        <a:rPr lang="zh-CN" altLang="en-US" sz="1050" b="0" i="0" u="none" strike="noStrike" dirty="0">
                          <a:solidFill>
                            <a:srgbClr val="000000"/>
                          </a:solidFill>
                          <a:effectLst/>
                          <a:latin typeface="微软雅黑" panose="020B0503020204020204" pitchFamily="34" charset="-122"/>
                          <a:ea typeface="微软雅黑" panose="020B0503020204020204" pitchFamily="34" charset="-122"/>
                        </a:rPr>
                        <a:t>强</a:t>
                      </a:r>
                    </a:p>
                  </a:txBody>
                  <a:tcPr marL="9525" marR="9525" marT="9525" marB="0" anchor="ctr"/>
                </a:tc>
                <a:tc>
                  <a:txBody>
                    <a:bodyPr/>
                    <a:lstStyle/>
                    <a:p>
                      <a:pPr algn="ctr" fontAlgn="b"/>
                      <a:r>
                        <a:rPr lang="zh-CN" altLang="en-US" sz="1050" b="0" i="0" u="none" strike="noStrike" dirty="0">
                          <a:solidFill>
                            <a:srgbClr val="000000"/>
                          </a:solidFill>
                          <a:effectLst/>
                          <a:latin typeface="微软雅黑" panose="020B0503020204020204" pitchFamily="34" charset="-122"/>
                          <a:ea typeface="微软雅黑" panose="020B0503020204020204" pitchFamily="34" charset="-122"/>
                        </a:rPr>
                        <a:t>强</a:t>
                      </a:r>
                    </a:p>
                  </a:txBody>
                  <a:tcPr marL="9525" marR="9525" marT="9525" marB="0" anchor="ctr"/>
                </a:tc>
                <a:extLst>
                  <a:ext uri="{0D108BD9-81ED-4DB2-BD59-A6C34878D82A}">
                    <a16:rowId xmlns:a16="http://schemas.microsoft.com/office/drawing/2014/main" val="37218209"/>
                  </a:ext>
                </a:extLst>
              </a:tr>
              <a:tr h="342696">
                <a:tc>
                  <a:txBody>
                    <a:bodyPr/>
                    <a:lstStyle/>
                    <a:p>
                      <a:pPr algn="ctr" fontAlgn="b"/>
                      <a:r>
                        <a:rPr lang="zh-CN" altLang="en-US" sz="1050" b="0" i="0" u="none" strike="noStrike">
                          <a:solidFill>
                            <a:srgbClr val="000000"/>
                          </a:solidFill>
                          <a:effectLst/>
                          <a:latin typeface="微软雅黑" panose="020B0503020204020204" pitchFamily="34" charset="-122"/>
                          <a:ea typeface="微软雅黑" panose="020B0503020204020204" pitchFamily="34" charset="-122"/>
                        </a:rPr>
                        <a:t>工艺难度</a:t>
                      </a:r>
                    </a:p>
                  </a:txBody>
                  <a:tcPr marL="9525" marR="9525" marT="9525" marB="0" anchor="ctr"/>
                </a:tc>
                <a:tc>
                  <a:txBody>
                    <a:bodyPr/>
                    <a:lstStyle/>
                    <a:p>
                      <a:pPr algn="ctr" fontAlgn="b"/>
                      <a:r>
                        <a:rPr lang="zh-CN" altLang="en-US" sz="1050" b="0" i="0" u="none" strike="noStrike" dirty="0">
                          <a:solidFill>
                            <a:srgbClr val="000000"/>
                          </a:solidFill>
                          <a:effectLst/>
                          <a:latin typeface="微软雅黑" panose="020B0503020204020204" pitchFamily="34" charset="-122"/>
                          <a:ea typeface="微软雅黑" panose="020B0503020204020204" pitchFamily="34" charset="-122"/>
                        </a:rPr>
                        <a:t>低</a:t>
                      </a:r>
                      <a:endParaRPr lang="en-US" altLang="zh-CN" sz="1050" b="0" i="0" u="none" strike="noStrike" dirty="0">
                        <a:solidFill>
                          <a:srgbClr val="000000"/>
                        </a:solidFill>
                        <a:effectLst/>
                        <a:latin typeface="微软雅黑" panose="020B0503020204020204" pitchFamily="34" charset="-122"/>
                        <a:ea typeface="微软雅黑" panose="020B0503020204020204" pitchFamily="34" charset="-122"/>
                      </a:endParaRPr>
                    </a:p>
                    <a:p>
                      <a:pPr algn="ctr" fontAlgn="b"/>
                      <a:r>
                        <a:rPr lang="zh-CN" altLang="en-US" sz="1050" b="0" i="0" u="none" strike="noStrike" dirty="0">
                          <a:solidFill>
                            <a:srgbClr val="000000"/>
                          </a:solidFill>
                          <a:effectLst/>
                          <a:latin typeface="微软雅黑" panose="020B0503020204020204" pitchFamily="34" charset="-122"/>
                          <a:ea typeface="微软雅黑" panose="020B0503020204020204" pitchFamily="34" charset="-122"/>
                        </a:rPr>
                        <a:t>（成熟面板技术）</a:t>
                      </a:r>
                    </a:p>
                  </a:txBody>
                  <a:tcPr marL="9525" marR="9525" marT="9525" marB="0" anchor="ctr"/>
                </a:tc>
                <a:tc>
                  <a:txBody>
                    <a:bodyPr/>
                    <a:lstStyle/>
                    <a:p>
                      <a:pPr algn="ctr" fontAlgn="b"/>
                      <a:r>
                        <a:rPr lang="zh-CN" altLang="en-US" sz="1050" b="0" i="0" u="none" strike="noStrike" dirty="0">
                          <a:solidFill>
                            <a:srgbClr val="000000"/>
                          </a:solidFill>
                          <a:effectLst/>
                          <a:latin typeface="微软雅黑" panose="020B0503020204020204" pitchFamily="34" charset="-122"/>
                          <a:ea typeface="微软雅黑" panose="020B0503020204020204" pitchFamily="34" charset="-122"/>
                        </a:rPr>
                        <a:t>高</a:t>
                      </a:r>
                      <a:endParaRPr lang="en-US" altLang="zh-CN" sz="1050" b="0" i="0" u="none" strike="noStrike" dirty="0">
                        <a:solidFill>
                          <a:srgbClr val="000000"/>
                        </a:solidFill>
                        <a:effectLst/>
                        <a:latin typeface="微软雅黑" panose="020B0503020204020204" pitchFamily="34" charset="-122"/>
                        <a:ea typeface="微软雅黑" panose="020B0503020204020204" pitchFamily="34" charset="-122"/>
                      </a:endParaRPr>
                    </a:p>
                    <a:p>
                      <a:pPr algn="ctr" fontAlgn="b"/>
                      <a:r>
                        <a:rPr lang="zh-CN" altLang="en-US" sz="1050" b="0" i="0" u="none" strike="noStrike" dirty="0">
                          <a:solidFill>
                            <a:srgbClr val="000000"/>
                          </a:solidFill>
                          <a:effectLst/>
                          <a:latin typeface="微软雅黑" panose="020B0503020204020204" pitchFamily="34" charset="-122"/>
                          <a:ea typeface="微软雅黑" panose="020B0503020204020204" pitchFamily="34" charset="-122"/>
                        </a:rPr>
                        <a:t>（特殊蚀刻工艺）</a:t>
                      </a:r>
                    </a:p>
                  </a:txBody>
                  <a:tcPr marL="9525" marR="9525" marT="9525" marB="0" anchor="ctr"/>
                </a:tc>
                <a:tc>
                  <a:txBody>
                    <a:bodyPr/>
                    <a:lstStyle/>
                    <a:p>
                      <a:pPr algn="ctr" fontAlgn="b"/>
                      <a:r>
                        <a:rPr lang="zh-CN" altLang="en-US" sz="1050" b="0" i="0" u="none" strike="noStrike" dirty="0">
                          <a:solidFill>
                            <a:srgbClr val="000000"/>
                          </a:solidFill>
                          <a:effectLst/>
                          <a:latin typeface="微软雅黑" panose="020B0503020204020204" pitchFamily="34" charset="-122"/>
                          <a:ea typeface="微软雅黑" panose="020B0503020204020204" pitchFamily="34" charset="-122"/>
                        </a:rPr>
                        <a:t>中</a:t>
                      </a:r>
                      <a:endParaRPr lang="en-US" altLang="zh-CN" sz="1050" b="0" i="0" u="none" strike="noStrike" dirty="0">
                        <a:solidFill>
                          <a:srgbClr val="000000"/>
                        </a:solidFill>
                        <a:effectLst/>
                        <a:latin typeface="微软雅黑" panose="020B0503020204020204" pitchFamily="34" charset="-122"/>
                        <a:ea typeface="微软雅黑" panose="020B0503020204020204" pitchFamily="34" charset="-122"/>
                      </a:endParaRPr>
                    </a:p>
                    <a:p>
                      <a:pPr algn="ctr" fontAlgn="b"/>
                      <a:r>
                        <a:rPr lang="zh-CN" altLang="en-US" sz="1050" b="0" i="0" u="none" strike="noStrike" dirty="0">
                          <a:solidFill>
                            <a:srgbClr val="000000"/>
                          </a:solidFill>
                          <a:effectLst/>
                          <a:latin typeface="微软雅黑" panose="020B0503020204020204" pitchFamily="34" charset="-122"/>
                          <a:ea typeface="微软雅黑" panose="020B0503020204020204" pitchFamily="34" charset="-122"/>
                        </a:rPr>
                        <a:t>（成熟半导体工艺）</a:t>
                      </a:r>
                    </a:p>
                  </a:txBody>
                  <a:tcPr marL="9525" marR="9525" marT="9525" marB="0" anchor="ctr"/>
                </a:tc>
                <a:extLst>
                  <a:ext uri="{0D108BD9-81ED-4DB2-BD59-A6C34878D82A}">
                    <a16:rowId xmlns:a16="http://schemas.microsoft.com/office/drawing/2014/main" val="2463782359"/>
                  </a:ext>
                </a:extLst>
              </a:tr>
              <a:tr h="268228">
                <a:tc>
                  <a:txBody>
                    <a:bodyPr/>
                    <a:lstStyle/>
                    <a:p>
                      <a:pPr algn="ctr" fontAlgn="b"/>
                      <a:r>
                        <a:rPr lang="zh-CN" altLang="en-US" sz="1050" b="0" i="0" u="none" strike="noStrike">
                          <a:solidFill>
                            <a:srgbClr val="000000"/>
                          </a:solidFill>
                          <a:effectLst/>
                          <a:latin typeface="微软雅黑" panose="020B0503020204020204" pitchFamily="34" charset="-122"/>
                          <a:ea typeface="微软雅黑" panose="020B0503020204020204" pitchFamily="34" charset="-122"/>
                        </a:rPr>
                        <a:t>良品率</a:t>
                      </a:r>
                    </a:p>
                  </a:txBody>
                  <a:tcPr marL="9525" marR="9525" marT="9525" marB="0" anchor="ctr"/>
                </a:tc>
                <a:tc>
                  <a:txBody>
                    <a:bodyPr/>
                    <a:lstStyle/>
                    <a:p>
                      <a:pPr algn="ctr" fontAlgn="b"/>
                      <a:r>
                        <a:rPr lang="zh-CN" altLang="en-US" sz="1050" b="0" i="0" u="none" strike="noStrike">
                          <a:solidFill>
                            <a:srgbClr val="000000"/>
                          </a:solidFill>
                          <a:effectLst/>
                          <a:latin typeface="微软雅黑" panose="020B0503020204020204" pitchFamily="34" charset="-122"/>
                          <a:ea typeface="微软雅黑" panose="020B0503020204020204" pitchFamily="34" charset="-122"/>
                        </a:rPr>
                        <a:t>高</a:t>
                      </a:r>
                    </a:p>
                  </a:txBody>
                  <a:tcPr marL="9525" marR="9525" marT="9525" marB="0" anchor="ctr"/>
                </a:tc>
                <a:tc>
                  <a:txBody>
                    <a:bodyPr/>
                    <a:lstStyle/>
                    <a:p>
                      <a:pPr algn="ctr" fontAlgn="b"/>
                      <a:r>
                        <a:rPr lang="zh-CN" altLang="en-US" sz="1050" b="0" i="0" u="none" strike="noStrike">
                          <a:solidFill>
                            <a:srgbClr val="000000"/>
                          </a:solidFill>
                          <a:effectLst/>
                          <a:latin typeface="微软雅黑" panose="020B0503020204020204" pitchFamily="34" charset="-122"/>
                          <a:ea typeface="微软雅黑" panose="020B0503020204020204" pitchFamily="34" charset="-122"/>
                        </a:rPr>
                        <a:t>中</a:t>
                      </a:r>
                    </a:p>
                  </a:txBody>
                  <a:tcPr marL="9525" marR="9525" marT="9525" marB="0" anchor="ctr"/>
                </a:tc>
                <a:tc>
                  <a:txBody>
                    <a:bodyPr/>
                    <a:lstStyle/>
                    <a:p>
                      <a:pPr algn="ctr" fontAlgn="b"/>
                      <a:r>
                        <a:rPr lang="zh-CN" altLang="en-US" sz="1050" b="0" i="0" u="none" strike="noStrike">
                          <a:solidFill>
                            <a:srgbClr val="000000"/>
                          </a:solidFill>
                          <a:effectLst/>
                          <a:latin typeface="微软雅黑" panose="020B0503020204020204" pitchFamily="34" charset="-122"/>
                          <a:ea typeface="微软雅黑" panose="020B0503020204020204" pitchFamily="34" charset="-122"/>
                        </a:rPr>
                        <a:t>高</a:t>
                      </a:r>
                    </a:p>
                  </a:txBody>
                  <a:tcPr marL="9525" marR="9525" marT="9525" marB="0" anchor="ctr"/>
                </a:tc>
                <a:extLst>
                  <a:ext uri="{0D108BD9-81ED-4DB2-BD59-A6C34878D82A}">
                    <a16:rowId xmlns:a16="http://schemas.microsoft.com/office/drawing/2014/main" val="103836616"/>
                  </a:ext>
                </a:extLst>
              </a:tr>
              <a:tr h="268228">
                <a:tc>
                  <a:txBody>
                    <a:bodyPr/>
                    <a:lstStyle/>
                    <a:p>
                      <a:pPr algn="ctr" fontAlgn="b"/>
                      <a:r>
                        <a:rPr lang="zh-CN" altLang="en-US" sz="1050" b="0" i="0" u="none" strike="noStrike">
                          <a:solidFill>
                            <a:srgbClr val="000000"/>
                          </a:solidFill>
                          <a:effectLst/>
                          <a:latin typeface="微软雅黑" panose="020B0503020204020204" pitchFamily="34" charset="-122"/>
                          <a:ea typeface="微软雅黑" panose="020B0503020204020204" pitchFamily="34" charset="-122"/>
                        </a:rPr>
                        <a:t>机械稳定性</a:t>
                      </a:r>
                    </a:p>
                  </a:txBody>
                  <a:tcPr marL="9525" marR="9525" marT="9525" marB="0" anchor="ctr"/>
                </a:tc>
                <a:tc>
                  <a:txBody>
                    <a:bodyPr/>
                    <a:lstStyle/>
                    <a:p>
                      <a:pPr algn="ctr" fontAlgn="b"/>
                      <a:r>
                        <a:rPr lang="zh-CN" altLang="en-US" sz="1050" b="0" i="0" u="none" strike="noStrike">
                          <a:solidFill>
                            <a:srgbClr val="000000"/>
                          </a:solidFill>
                          <a:effectLst/>
                          <a:latin typeface="微软雅黑" panose="020B0503020204020204" pitchFamily="34" charset="-122"/>
                          <a:ea typeface="微软雅黑" panose="020B0503020204020204" pitchFamily="34" charset="-122"/>
                        </a:rPr>
                        <a:t>全固态不易振动</a:t>
                      </a:r>
                    </a:p>
                  </a:txBody>
                  <a:tcPr marL="9525" marR="9525" marT="9525" marB="0" anchor="ctr"/>
                </a:tc>
                <a:tc>
                  <a:txBody>
                    <a:bodyPr/>
                    <a:lstStyle/>
                    <a:p>
                      <a:pPr algn="ctr" fontAlgn="b"/>
                      <a:r>
                        <a:rPr lang="zh-CN" altLang="en-US" sz="1050" b="0" i="0" u="none" strike="noStrike">
                          <a:solidFill>
                            <a:srgbClr val="000000"/>
                          </a:solidFill>
                          <a:effectLst/>
                          <a:latin typeface="微软雅黑" panose="020B0503020204020204" pitchFamily="34" charset="-122"/>
                          <a:ea typeface="微软雅黑" panose="020B0503020204020204" pitchFamily="34" charset="-122"/>
                        </a:rPr>
                        <a:t>机械机构易振动</a:t>
                      </a:r>
                    </a:p>
                  </a:txBody>
                  <a:tcPr marL="9525" marR="9525" marT="9525" marB="0" anchor="ctr"/>
                </a:tc>
                <a:tc>
                  <a:txBody>
                    <a:bodyPr/>
                    <a:lstStyle/>
                    <a:p>
                      <a:pPr algn="ctr" fontAlgn="b"/>
                      <a:r>
                        <a:rPr lang="zh-CN" altLang="en-US" sz="1050" b="0" i="0" u="none" strike="noStrike">
                          <a:solidFill>
                            <a:srgbClr val="000000"/>
                          </a:solidFill>
                          <a:effectLst/>
                          <a:latin typeface="微软雅黑" panose="020B0503020204020204" pitchFamily="34" charset="-122"/>
                          <a:ea typeface="微软雅黑" panose="020B0503020204020204" pitchFamily="34" charset="-122"/>
                        </a:rPr>
                        <a:t>全固态不易振动</a:t>
                      </a:r>
                    </a:p>
                  </a:txBody>
                  <a:tcPr marL="9525" marR="9525" marT="9525" marB="0" anchor="ctr"/>
                </a:tc>
                <a:extLst>
                  <a:ext uri="{0D108BD9-81ED-4DB2-BD59-A6C34878D82A}">
                    <a16:rowId xmlns:a16="http://schemas.microsoft.com/office/drawing/2014/main" val="3341973781"/>
                  </a:ext>
                </a:extLst>
              </a:tr>
              <a:tr h="268228">
                <a:tc>
                  <a:txBody>
                    <a:bodyPr/>
                    <a:lstStyle/>
                    <a:p>
                      <a:pPr algn="ctr" fontAlgn="b"/>
                      <a:r>
                        <a:rPr lang="zh-CN" altLang="en-US" sz="1050" b="0" i="0" u="none" strike="noStrike">
                          <a:solidFill>
                            <a:srgbClr val="000000"/>
                          </a:solidFill>
                          <a:effectLst/>
                          <a:latin typeface="微软雅黑" panose="020B0503020204020204" pitchFamily="34" charset="-122"/>
                          <a:ea typeface="微软雅黑" panose="020B0503020204020204" pitchFamily="34" charset="-122"/>
                        </a:rPr>
                        <a:t>像素尺寸</a:t>
                      </a:r>
                    </a:p>
                  </a:txBody>
                  <a:tcPr marL="9525" marR="9525" marT="9525" marB="0" anchor="ctr"/>
                </a:tc>
                <a:tc>
                  <a:txBody>
                    <a:bodyPr/>
                    <a:lstStyle/>
                    <a:p>
                      <a:pPr algn="ctr" fontAlgn="b"/>
                      <a:r>
                        <a:rPr lang="el-GR" sz="1050" b="0" i="0" u="none" strike="noStrike">
                          <a:solidFill>
                            <a:srgbClr val="000000"/>
                          </a:solidFill>
                          <a:effectLst/>
                          <a:latin typeface="微软雅黑" panose="020B0503020204020204" pitchFamily="34" charset="-122"/>
                          <a:ea typeface="微软雅黑" panose="020B0503020204020204" pitchFamily="34" charset="-122"/>
                        </a:rPr>
                        <a:t>&gt;48μ</a:t>
                      </a:r>
                      <a:r>
                        <a:rPr lang="en-US" sz="1050" b="0" i="0" u="none" strike="noStrike">
                          <a:solidFill>
                            <a:srgbClr val="000000"/>
                          </a:solidFill>
                          <a:effectLst/>
                          <a:latin typeface="微软雅黑" panose="020B0503020204020204" pitchFamily="34" charset="-122"/>
                          <a:ea typeface="微软雅黑" panose="020B0503020204020204" pitchFamily="34" charset="-122"/>
                        </a:rPr>
                        <a:t>m</a:t>
                      </a:r>
                    </a:p>
                  </a:txBody>
                  <a:tcPr marL="9525" marR="9525" marT="9525" marB="0" anchor="ctr"/>
                </a:tc>
                <a:tc>
                  <a:txBody>
                    <a:bodyPr/>
                    <a:lstStyle/>
                    <a:p>
                      <a:pPr algn="ctr" fontAlgn="b"/>
                      <a:r>
                        <a:rPr lang="zh-CN" altLang="en-US" sz="1050" b="0" i="0" u="none" strike="noStrike" dirty="0">
                          <a:solidFill>
                            <a:srgbClr val="000000"/>
                          </a:solidFill>
                          <a:effectLst/>
                          <a:latin typeface="微软雅黑" panose="020B0503020204020204" pitchFamily="34" charset="-122"/>
                          <a:ea typeface="微软雅黑" panose="020B0503020204020204" pitchFamily="34" charset="-122"/>
                        </a:rPr>
                        <a:t>最小</a:t>
                      </a:r>
                      <a:r>
                        <a:rPr lang="en-US" altLang="zh-CN" sz="1050" b="0" i="0" u="none" strike="noStrike" dirty="0">
                          <a:solidFill>
                            <a:srgbClr val="000000"/>
                          </a:solidFill>
                          <a:effectLst/>
                          <a:latin typeface="微软雅黑" panose="020B0503020204020204" pitchFamily="34" charset="-122"/>
                          <a:ea typeface="微软雅黑" panose="020B0503020204020204" pitchFamily="34" charset="-122"/>
                        </a:rPr>
                        <a:t>5.4</a:t>
                      </a:r>
                      <a:r>
                        <a:rPr lang="el-GR" sz="1050" b="0" i="0" u="none" strike="noStrike" dirty="0">
                          <a:solidFill>
                            <a:srgbClr val="000000"/>
                          </a:solidFill>
                          <a:effectLst/>
                          <a:latin typeface="微软雅黑" panose="020B0503020204020204" pitchFamily="34" charset="-122"/>
                          <a:ea typeface="微软雅黑" panose="020B0503020204020204" pitchFamily="34" charset="-122"/>
                        </a:rPr>
                        <a:t>μ</a:t>
                      </a:r>
                      <a:r>
                        <a:rPr lang="en-US" sz="1050" b="0" i="0" u="none" strike="noStrike" dirty="0">
                          <a:solidFill>
                            <a:srgbClr val="000000"/>
                          </a:solidFill>
                          <a:effectLst/>
                          <a:latin typeface="微软雅黑" panose="020B0503020204020204" pitchFamily="34" charset="-122"/>
                          <a:ea typeface="微软雅黑" panose="020B0503020204020204" pitchFamily="34" charset="-122"/>
                        </a:rPr>
                        <a:t>m</a:t>
                      </a:r>
                    </a:p>
                  </a:txBody>
                  <a:tcPr marL="9525" marR="9525" marT="9525" marB="0" anchor="ctr"/>
                </a:tc>
                <a:tc>
                  <a:txBody>
                    <a:bodyPr/>
                    <a:lstStyle/>
                    <a:p>
                      <a:pPr algn="ctr" fontAlgn="b"/>
                      <a:r>
                        <a:rPr lang="zh-CN" altLang="en-US" sz="1050" b="0" i="0" u="none" strike="noStrike" dirty="0">
                          <a:solidFill>
                            <a:srgbClr val="000000"/>
                          </a:solidFill>
                          <a:effectLst/>
                          <a:latin typeface="微软雅黑" panose="020B0503020204020204" pitchFamily="34" charset="-122"/>
                          <a:ea typeface="微软雅黑" panose="020B0503020204020204" pitchFamily="34" charset="-122"/>
                        </a:rPr>
                        <a:t>最小</a:t>
                      </a:r>
                      <a:r>
                        <a:rPr lang="en-US" altLang="zh-CN" sz="1050" b="0" i="0" u="none" strike="noStrike" dirty="0">
                          <a:solidFill>
                            <a:srgbClr val="000000"/>
                          </a:solidFill>
                          <a:effectLst/>
                          <a:latin typeface="微软雅黑" panose="020B0503020204020204" pitchFamily="34" charset="-122"/>
                          <a:ea typeface="微软雅黑" panose="020B0503020204020204" pitchFamily="34" charset="-122"/>
                        </a:rPr>
                        <a:t>2.5</a:t>
                      </a:r>
                      <a:r>
                        <a:rPr lang="el-GR" sz="1050" b="0" i="0" u="none" strike="noStrike" dirty="0">
                          <a:solidFill>
                            <a:srgbClr val="000000"/>
                          </a:solidFill>
                          <a:effectLst/>
                          <a:latin typeface="微软雅黑" panose="020B0503020204020204" pitchFamily="34" charset="-122"/>
                          <a:ea typeface="微软雅黑" panose="020B0503020204020204" pitchFamily="34" charset="-122"/>
                        </a:rPr>
                        <a:t>μ</a:t>
                      </a:r>
                      <a:r>
                        <a:rPr lang="en-US" sz="1050" b="0" i="0" u="none" strike="noStrike" dirty="0">
                          <a:solidFill>
                            <a:srgbClr val="000000"/>
                          </a:solidFill>
                          <a:effectLst/>
                          <a:latin typeface="微软雅黑" panose="020B0503020204020204" pitchFamily="34" charset="-122"/>
                          <a:ea typeface="微软雅黑" panose="020B0503020204020204" pitchFamily="34" charset="-122"/>
                        </a:rPr>
                        <a:t>m</a:t>
                      </a:r>
                    </a:p>
                  </a:txBody>
                  <a:tcPr marL="9525" marR="9525" marT="9525" marB="0" anchor="ctr"/>
                </a:tc>
                <a:extLst>
                  <a:ext uri="{0D108BD9-81ED-4DB2-BD59-A6C34878D82A}">
                    <a16:rowId xmlns:a16="http://schemas.microsoft.com/office/drawing/2014/main" val="1707811263"/>
                  </a:ext>
                </a:extLst>
              </a:tr>
            </a:tbl>
          </a:graphicData>
        </a:graphic>
      </p:graphicFrame>
      <p:pic>
        <p:nvPicPr>
          <p:cNvPr id="29" name="图片 28">
            <a:extLst>
              <a:ext uri="{FF2B5EF4-FFF2-40B4-BE49-F238E27FC236}">
                <a16:creationId xmlns:a16="http://schemas.microsoft.com/office/drawing/2014/main" id="{702C541F-9C22-238E-6C5B-0BC3F630D242}"/>
              </a:ext>
            </a:extLst>
          </p:cNvPr>
          <p:cNvPicPr>
            <a:picLocks noChangeAspect="1"/>
          </p:cNvPicPr>
          <p:nvPr/>
        </p:nvPicPr>
        <p:blipFill rotWithShape="1">
          <a:blip r:embed="rId2"/>
          <a:srcRect l="18286"/>
          <a:stretch/>
        </p:blipFill>
        <p:spPr>
          <a:xfrm>
            <a:off x="1719788" y="3244982"/>
            <a:ext cx="962695" cy="596239"/>
          </a:xfrm>
          <a:prstGeom prst="rect">
            <a:avLst/>
          </a:prstGeom>
        </p:spPr>
      </p:pic>
      <p:pic>
        <p:nvPicPr>
          <p:cNvPr id="30" name="图片 29">
            <a:extLst>
              <a:ext uri="{FF2B5EF4-FFF2-40B4-BE49-F238E27FC236}">
                <a16:creationId xmlns:a16="http://schemas.microsoft.com/office/drawing/2014/main" id="{473E4488-0636-2E36-BABB-03B764D66147}"/>
              </a:ext>
            </a:extLst>
          </p:cNvPr>
          <p:cNvPicPr>
            <a:picLocks noChangeAspect="1"/>
          </p:cNvPicPr>
          <p:nvPr/>
        </p:nvPicPr>
        <p:blipFill rotWithShape="1">
          <a:blip r:embed="rId3"/>
          <a:srcRect l="23671"/>
          <a:stretch/>
        </p:blipFill>
        <p:spPr>
          <a:xfrm>
            <a:off x="2853655" y="3258374"/>
            <a:ext cx="899253" cy="569457"/>
          </a:xfrm>
          <a:prstGeom prst="rect">
            <a:avLst/>
          </a:prstGeom>
        </p:spPr>
      </p:pic>
      <p:pic>
        <p:nvPicPr>
          <p:cNvPr id="31" name="图片 30">
            <a:extLst>
              <a:ext uri="{FF2B5EF4-FFF2-40B4-BE49-F238E27FC236}">
                <a16:creationId xmlns:a16="http://schemas.microsoft.com/office/drawing/2014/main" id="{31F45FF6-F2EB-A6EA-A9F0-BFFD7A852756}"/>
              </a:ext>
            </a:extLst>
          </p:cNvPr>
          <p:cNvPicPr>
            <a:picLocks noChangeAspect="1"/>
          </p:cNvPicPr>
          <p:nvPr/>
        </p:nvPicPr>
        <p:blipFill rotWithShape="1">
          <a:blip r:embed="rId4"/>
          <a:srcRect l="21459"/>
          <a:stretch/>
        </p:blipFill>
        <p:spPr>
          <a:xfrm>
            <a:off x="4057177" y="3192094"/>
            <a:ext cx="783660" cy="729446"/>
          </a:xfrm>
          <a:prstGeom prst="rect">
            <a:avLst/>
          </a:prstGeom>
        </p:spPr>
      </p:pic>
      <p:sp>
        <p:nvSpPr>
          <p:cNvPr id="32" name="文本框 31">
            <a:extLst>
              <a:ext uri="{FF2B5EF4-FFF2-40B4-BE49-F238E27FC236}">
                <a16:creationId xmlns:a16="http://schemas.microsoft.com/office/drawing/2014/main" id="{0D2FB9DD-3A3E-D7E1-13CD-5F5BB1F6523C}"/>
              </a:ext>
            </a:extLst>
          </p:cNvPr>
          <p:cNvSpPr txBox="1"/>
          <p:nvPr/>
        </p:nvSpPr>
        <p:spPr>
          <a:xfrm>
            <a:off x="5232388" y="1924316"/>
            <a:ext cx="1313901" cy="369332"/>
          </a:xfrm>
          <a:prstGeom prst="rect">
            <a:avLst/>
          </a:prstGeom>
          <a:noFill/>
        </p:spPr>
        <p:txBody>
          <a:bodyPr wrap="square">
            <a:spAutoFit/>
          </a:bodyPr>
          <a:lstStyle/>
          <a:p>
            <a:r>
              <a:rPr lang="zh-CN" altLang="en-US" b="1" dirty="0">
                <a:latin typeface="微软雅黑" panose="020B0503020204020204" pitchFamily="34" charset="-122"/>
                <a:ea typeface="微软雅黑" panose="020B0503020204020204" pitchFamily="34" charset="-122"/>
              </a:rPr>
              <a:t>技术演进</a:t>
            </a:r>
            <a:endParaRPr lang="en-US" altLang="zh-CN" b="1" dirty="0">
              <a:latin typeface="微软雅黑" panose="020B0503020204020204" pitchFamily="34" charset="-122"/>
              <a:ea typeface="微软雅黑" panose="020B0503020204020204" pitchFamily="34" charset="-122"/>
            </a:endParaRPr>
          </a:p>
        </p:txBody>
      </p:sp>
      <p:pic>
        <p:nvPicPr>
          <p:cNvPr id="33" name="图片 32">
            <a:extLst>
              <a:ext uri="{FF2B5EF4-FFF2-40B4-BE49-F238E27FC236}">
                <a16:creationId xmlns:a16="http://schemas.microsoft.com/office/drawing/2014/main" id="{5989EA16-C342-2776-72FC-2987986CB18B}"/>
              </a:ext>
            </a:extLst>
          </p:cNvPr>
          <p:cNvPicPr>
            <a:picLocks noChangeAspect="1"/>
          </p:cNvPicPr>
          <p:nvPr/>
        </p:nvPicPr>
        <p:blipFill>
          <a:blip r:embed="rId5">
            <a:extLst>
              <a:ext uri="{BEBA8EAE-BF5A-486C-A8C5-ECC9F3942E4B}">
                <a14:imgProps xmlns:a14="http://schemas.microsoft.com/office/drawing/2010/main">
                  <a14:imgLayer r:embed="rId6">
                    <a14:imgEffect>
                      <a14:colorTemperature colorTemp="7200"/>
                    </a14:imgEffect>
                    <a14:imgEffect>
                      <a14:brightnessContrast bright="20000" contrast="-40000"/>
                    </a14:imgEffect>
                  </a14:imgLayer>
                </a14:imgProps>
              </a:ext>
            </a:extLst>
          </a:blip>
          <a:stretch>
            <a:fillRect/>
          </a:stretch>
        </p:blipFill>
        <p:spPr>
          <a:xfrm>
            <a:off x="9076955" y="4212355"/>
            <a:ext cx="2805322" cy="1738321"/>
          </a:xfrm>
          <a:prstGeom prst="rect">
            <a:avLst/>
          </a:prstGeom>
        </p:spPr>
      </p:pic>
      <p:sp>
        <p:nvSpPr>
          <p:cNvPr id="34" name="文本框 33">
            <a:extLst>
              <a:ext uri="{FF2B5EF4-FFF2-40B4-BE49-F238E27FC236}">
                <a16:creationId xmlns:a16="http://schemas.microsoft.com/office/drawing/2014/main" id="{8C6CECCD-4FD0-86E5-C84A-72209326007E}"/>
              </a:ext>
            </a:extLst>
          </p:cNvPr>
          <p:cNvSpPr txBox="1"/>
          <p:nvPr/>
        </p:nvSpPr>
        <p:spPr>
          <a:xfrm>
            <a:off x="5144826" y="3827831"/>
            <a:ext cx="3839783" cy="1117165"/>
          </a:xfrm>
          <a:prstGeom prst="rect">
            <a:avLst/>
          </a:prstGeom>
          <a:noFill/>
        </p:spPr>
        <p:txBody>
          <a:bodyPr wrap="square">
            <a:spAutoFit/>
          </a:bodyPr>
          <a:lstStyle/>
          <a:p>
            <a:pPr>
              <a:lnSpc>
                <a:spcPct val="150000"/>
              </a:lnSpc>
            </a:pPr>
            <a:r>
              <a:rPr lang="zh-CN" altLang="en-US" sz="1400" b="1" dirty="0">
                <a:latin typeface="微软雅黑" panose="020B0503020204020204" pitchFamily="34" charset="-122"/>
                <a:ea typeface="微软雅黑" panose="020B0503020204020204" pitchFamily="34" charset="-122"/>
              </a:rPr>
              <a:t>空间光学</a:t>
            </a:r>
            <a:r>
              <a:rPr lang="zh-CN" altLang="en-US" sz="1050" dirty="0">
                <a:latin typeface="微软雅黑" panose="020B0503020204020204" pitchFamily="34" charset="-122"/>
                <a:ea typeface="微软雅黑" panose="020B0503020204020204" pitchFamily="34" charset="-122"/>
              </a:rPr>
              <a:t>指</a:t>
            </a:r>
            <a:r>
              <a:rPr lang="en-US" altLang="zh-CN" sz="1050" dirty="0">
                <a:latin typeface="微软雅黑" panose="020B0503020204020204" pitchFamily="34" charset="-122"/>
                <a:ea typeface="微软雅黑" panose="020B0503020204020204" pitchFamily="34" charset="-122"/>
              </a:rPr>
              <a:t>PGU</a:t>
            </a:r>
            <a:r>
              <a:rPr lang="zh-CN" altLang="en-US" sz="1050" dirty="0">
                <a:latin typeface="微软雅黑" panose="020B0503020204020204" pitchFamily="34" charset="-122"/>
                <a:ea typeface="微软雅黑" panose="020B0503020204020204" pitchFamily="34" charset="-122"/>
              </a:rPr>
              <a:t>输出成像光至人眼形成虚拟图像过程中涉及的光学设计与控制。空间光学是影响视觉体验及商业可行性的关键，涉及多学科领域需行业上下游共用努力。以下是空间光学涉及的主要技术难点：</a:t>
            </a:r>
            <a:endParaRPr lang="zh-CN" altLang="en-US" dirty="0"/>
          </a:p>
        </p:txBody>
      </p:sp>
      <p:pic>
        <p:nvPicPr>
          <p:cNvPr id="35" name="图片 34">
            <a:extLst>
              <a:ext uri="{FF2B5EF4-FFF2-40B4-BE49-F238E27FC236}">
                <a16:creationId xmlns:a16="http://schemas.microsoft.com/office/drawing/2014/main" id="{F78E1252-913A-E74A-A8DE-8CC5B51BB40C}"/>
              </a:ext>
            </a:extLst>
          </p:cNvPr>
          <p:cNvPicPr>
            <a:picLocks noChangeAspect="1"/>
          </p:cNvPicPr>
          <p:nvPr/>
        </p:nvPicPr>
        <p:blipFill>
          <a:blip r:embed="rId7"/>
          <a:stretch>
            <a:fillRect/>
          </a:stretch>
        </p:blipFill>
        <p:spPr>
          <a:xfrm>
            <a:off x="5828149" y="5114656"/>
            <a:ext cx="678675" cy="978423"/>
          </a:xfrm>
          <a:prstGeom prst="rect">
            <a:avLst/>
          </a:prstGeom>
        </p:spPr>
      </p:pic>
      <p:pic>
        <p:nvPicPr>
          <p:cNvPr id="36" name="图片 35">
            <a:extLst>
              <a:ext uri="{FF2B5EF4-FFF2-40B4-BE49-F238E27FC236}">
                <a16:creationId xmlns:a16="http://schemas.microsoft.com/office/drawing/2014/main" id="{3ADF0DD0-C077-D876-6538-FE970B0690E4}"/>
              </a:ext>
            </a:extLst>
          </p:cNvPr>
          <p:cNvPicPr>
            <a:picLocks noChangeAspect="1"/>
          </p:cNvPicPr>
          <p:nvPr/>
        </p:nvPicPr>
        <p:blipFill>
          <a:blip r:embed="rId8"/>
          <a:stretch>
            <a:fillRect/>
          </a:stretch>
        </p:blipFill>
        <p:spPr>
          <a:xfrm>
            <a:off x="6477538" y="5125967"/>
            <a:ext cx="689986" cy="967112"/>
          </a:xfrm>
          <a:prstGeom prst="rect">
            <a:avLst/>
          </a:prstGeom>
        </p:spPr>
      </p:pic>
      <p:pic>
        <p:nvPicPr>
          <p:cNvPr id="37" name="图片 36">
            <a:extLst>
              <a:ext uri="{FF2B5EF4-FFF2-40B4-BE49-F238E27FC236}">
                <a16:creationId xmlns:a16="http://schemas.microsoft.com/office/drawing/2014/main" id="{73E869DA-8394-C725-6647-AD5B85EB2595}"/>
              </a:ext>
            </a:extLst>
          </p:cNvPr>
          <p:cNvPicPr>
            <a:picLocks noChangeAspect="1"/>
          </p:cNvPicPr>
          <p:nvPr/>
        </p:nvPicPr>
        <p:blipFill>
          <a:blip r:embed="rId9"/>
          <a:stretch>
            <a:fillRect/>
          </a:stretch>
        </p:blipFill>
        <p:spPr>
          <a:xfrm>
            <a:off x="8470951" y="5154245"/>
            <a:ext cx="673020" cy="938834"/>
          </a:xfrm>
          <a:prstGeom prst="rect">
            <a:avLst/>
          </a:prstGeom>
        </p:spPr>
      </p:pic>
      <p:pic>
        <p:nvPicPr>
          <p:cNvPr id="38" name="图片 37">
            <a:extLst>
              <a:ext uri="{FF2B5EF4-FFF2-40B4-BE49-F238E27FC236}">
                <a16:creationId xmlns:a16="http://schemas.microsoft.com/office/drawing/2014/main" id="{9368166D-14FB-D685-5E5A-24F1C2D492EC}"/>
              </a:ext>
            </a:extLst>
          </p:cNvPr>
          <p:cNvPicPr>
            <a:picLocks noChangeAspect="1"/>
          </p:cNvPicPr>
          <p:nvPr/>
        </p:nvPicPr>
        <p:blipFill>
          <a:blip r:embed="rId10"/>
          <a:stretch>
            <a:fillRect/>
          </a:stretch>
        </p:blipFill>
        <p:spPr>
          <a:xfrm>
            <a:off x="5144826" y="5109000"/>
            <a:ext cx="712609" cy="984079"/>
          </a:xfrm>
          <a:prstGeom prst="rect">
            <a:avLst/>
          </a:prstGeom>
        </p:spPr>
      </p:pic>
      <p:pic>
        <p:nvPicPr>
          <p:cNvPr id="39" name="图片 38">
            <a:extLst>
              <a:ext uri="{FF2B5EF4-FFF2-40B4-BE49-F238E27FC236}">
                <a16:creationId xmlns:a16="http://schemas.microsoft.com/office/drawing/2014/main" id="{FDBB041A-3512-D835-DAC8-2998A445C3A2}"/>
              </a:ext>
            </a:extLst>
          </p:cNvPr>
          <p:cNvPicPr>
            <a:picLocks noChangeAspect="1"/>
          </p:cNvPicPr>
          <p:nvPr/>
        </p:nvPicPr>
        <p:blipFill>
          <a:blip r:embed="rId11"/>
          <a:stretch>
            <a:fillRect/>
          </a:stretch>
        </p:blipFill>
        <p:spPr>
          <a:xfrm>
            <a:off x="7138238" y="5125908"/>
            <a:ext cx="706953" cy="938834"/>
          </a:xfrm>
          <a:prstGeom prst="rect">
            <a:avLst/>
          </a:prstGeom>
        </p:spPr>
      </p:pic>
      <p:pic>
        <p:nvPicPr>
          <p:cNvPr id="40" name="图片 39">
            <a:extLst>
              <a:ext uri="{FF2B5EF4-FFF2-40B4-BE49-F238E27FC236}">
                <a16:creationId xmlns:a16="http://schemas.microsoft.com/office/drawing/2014/main" id="{999F289F-0BD7-8098-068F-B1C42D330A0F}"/>
              </a:ext>
            </a:extLst>
          </p:cNvPr>
          <p:cNvPicPr>
            <a:picLocks noChangeAspect="1"/>
          </p:cNvPicPr>
          <p:nvPr/>
        </p:nvPicPr>
        <p:blipFill>
          <a:blip r:embed="rId12"/>
          <a:stretch>
            <a:fillRect/>
          </a:stretch>
        </p:blipFill>
        <p:spPr>
          <a:xfrm>
            <a:off x="7815905" y="5097710"/>
            <a:ext cx="684331" cy="1001046"/>
          </a:xfrm>
          <a:prstGeom prst="rect">
            <a:avLst/>
          </a:prstGeom>
        </p:spPr>
      </p:pic>
    </p:spTree>
    <p:extLst>
      <p:ext uri="{BB962C8B-B14F-4D97-AF65-F5344CB8AC3E}">
        <p14:creationId xmlns:p14="http://schemas.microsoft.com/office/powerpoint/2010/main" val="40752842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1">
            <a:extLst>
              <a:ext uri="{FF2B5EF4-FFF2-40B4-BE49-F238E27FC236}">
                <a16:creationId xmlns:a16="http://schemas.microsoft.com/office/drawing/2014/main" id="{134E4705-DFED-9847-EA6C-4AED3184E558}"/>
              </a:ext>
            </a:extLst>
          </p:cNvPr>
          <p:cNvSpPr txBox="1">
            <a:spLocks/>
          </p:cNvSpPr>
          <p:nvPr/>
        </p:nvSpPr>
        <p:spPr>
          <a:xfrm>
            <a:off x="770890" y="6466840"/>
            <a:ext cx="5325110" cy="1508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900" b="0" i="0" u="none" strike="noStrike" kern="1200" cap="none" spc="0" normalizeH="0" baseline="0" smtClean="0">
                <a:ln>
                  <a:noFill/>
                </a:ln>
                <a:solidFill>
                  <a:schemeClr val="bg2">
                    <a:lumMod val="75000"/>
                  </a:schemeClr>
                </a:solidFill>
                <a:effectLst/>
                <a:uLnTx/>
                <a:uFillTx/>
                <a:latin typeface="微软雅黑 Semibold" panose="020B0702040204020203" charset="-122"/>
                <a:ea typeface="微软雅黑 Semibold" panose="020B0702040204020203"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信息来源 </a:t>
            </a:r>
            <a:r>
              <a:rPr kumimoji="0" lang="en-US" altLang="zh-CN"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 </a:t>
            </a:r>
            <a:r>
              <a:rPr kumimoji="0" lang="zh-CN" altLang="en-US"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科瑞咨询调研</a:t>
            </a:r>
          </a:p>
        </p:txBody>
      </p:sp>
      <p:sp>
        <p:nvSpPr>
          <p:cNvPr id="5" name="文本框 4">
            <a:extLst>
              <a:ext uri="{FF2B5EF4-FFF2-40B4-BE49-F238E27FC236}">
                <a16:creationId xmlns:a16="http://schemas.microsoft.com/office/drawing/2014/main" id="{502325A8-BFCF-384A-82A0-F7395F79EF81}"/>
              </a:ext>
            </a:extLst>
          </p:cNvPr>
          <p:cNvSpPr txBox="1"/>
          <p:nvPr/>
        </p:nvSpPr>
        <p:spPr>
          <a:xfrm>
            <a:off x="491406" y="240337"/>
            <a:ext cx="6150694" cy="430887"/>
          </a:xfrm>
          <a:prstGeom prst="rect">
            <a:avLst/>
          </a:prstGeom>
          <a:noFill/>
        </p:spPr>
        <p:txBody>
          <a:bodyPr wrap="square" rtlCol="0">
            <a:spAutoFit/>
          </a:bodyPr>
          <a:lstStyle/>
          <a:p>
            <a:r>
              <a:rPr lang="zh-CN" altLang="en-US" sz="2200" b="1" dirty="0">
                <a:latin typeface="微软雅黑" panose="020B0503020204020204" pitchFamily="34" charset="-122"/>
                <a:ea typeface="微软雅黑" panose="020B0503020204020204" pitchFamily="34" charset="-122"/>
              </a:rPr>
              <a:t>专题分析：</a:t>
            </a:r>
            <a:r>
              <a:rPr lang="en-US" altLang="zh-CN" sz="2200" b="1" dirty="0">
                <a:latin typeface="微软雅黑" panose="020B0503020204020204" pitchFamily="34" charset="-122"/>
                <a:ea typeface="微软雅黑" panose="020B0503020204020204" pitchFamily="34" charset="-122"/>
              </a:rPr>
              <a:t>HUD</a:t>
            </a:r>
            <a:r>
              <a:rPr lang="zh-CN" altLang="en-US" sz="2200" b="1" dirty="0">
                <a:latin typeface="微软雅黑" panose="020B0503020204020204" pitchFamily="34" charset="-122"/>
                <a:ea typeface="微软雅黑" panose="020B0503020204020204" pitchFamily="34" charset="-122"/>
              </a:rPr>
              <a:t>抬头显示发展现状及趋势</a:t>
            </a:r>
          </a:p>
        </p:txBody>
      </p:sp>
      <p:sp>
        <p:nvSpPr>
          <p:cNvPr id="2" name="文本框 1">
            <a:extLst>
              <a:ext uri="{FF2B5EF4-FFF2-40B4-BE49-F238E27FC236}">
                <a16:creationId xmlns:a16="http://schemas.microsoft.com/office/drawing/2014/main" id="{C4DADC1D-ADA3-B103-B6C6-AACA0CCD0AD7}"/>
              </a:ext>
            </a:extLst>
          </p:cNvPr>
          <p:cNvSpPr txBox="1"/>
          <p:nvPr/>
        </p:nvSpPr>
        <p:spPr>
          <a:xfrm>
            <a:off x="287209" y="932980"/>
            <a:ext cx="11617582" cy="584775"/>
          </a:xfrm>
          <a:prstGeom prst="rect">
            <a:avLst/>
          </a:prstGeom>
          <a:noFill/>
        </p:spPr>
        <p:txBody>
          <a:bodyPr wrap="square" rtlCol="0">
            <a:spAutoFit/>
          </a:bodyPr>
          <a:lstStyle/>
          <a:p>
            <a:r>
              <a:rPr lang="zh-CN" altLang="en-US" sz="1600" b="1" dirty="0">
                <a:latin typeface="微软雅黑" panose="020B0503020204020204" pitchFamily="34" charset="-122"/>
                <a:ea typeface="微软雅黑" panose="020B0503020204020204" pitchFamily="34" charset="-122"/>
              </a:rPr>
              <a:t>目前</a:t>
            </a:r>
            <a:r>
              <a:rPr lang="en-US" altLang="zh-CN" sz="1600" b="1" dirty="0">
                <a:latin typeface="微软雅黑" panose="020B0503020204020204" pitchFamily="34" charset="-122"/>
                <a:ea typeface="微软雅黑" panose="020B0503020204020204" pitchFamily="34" charset="-122"/>
              </a:rPr>
              <a:t>AR-HUD</a:t>
            </a:r>
            <a:r>
              <a:rPr lang="zh-CN" altLang="en-US" sz="1600" b="1" dirty="0">
                <a:latin typeface="微软雅黑" panose="020B0503020204020204" pitchFamily="34" charset="-122"/>
                <a:ea typeface="微软雅黑" panose="020B0503020204020204" pitchFamily="34" charset="-122"/>
              </a:rPr>
              <a:t>产业链本土化总体可控，部分核心部件仍由外资把控，</a:t>
            </a:r>
            <a:r>
              <a:rPr lang="en-US" altLang="zh-CN" sz="1600" b="1" dirty="0">
                <a:latin typeface="微软雅黑" panose="020B0503020204020204" pitchFamily="34" charset="-122"/>
                <a:ea typeface="微软雅黑" panose="020B0503020204020204" pitchFamily="34" charset="-122"/>
              </a:rPr>
              <a:t>HUD</a:t>
            </a:r>
            <a:r>
              <a:rPr lang="zh-CN" altLang="en-US" sz="1600" b="1" dirty="0">
                <a:latin typeface="微软雅黑" panose="020B0503020204020204" pitchFamily="34" charset="-122"/>
                <a:ea typeface="微软雅黑" panose="020B0503020204020204" pitchFamily="34" charset="-122"/>
              </a:rPr>
              <a:t>可能会成为未来汽车实现人机交互的主要窗口之一，</a:t>
            </a:r>
            <a:r>
              <a:rPr lang="en-US" altLang="zh-CN" sz="1600" b="1" dirty="0">
                <a:latin typeface="微软雅黑" panose="020B0503020204020204" pitchFamily="34" charset="-122"/>
                <a:ea typeface="微软雅黑" panose="020B0503020204020204" pitchFamily="34" charset="-122"/>
              </a:rPr>
              <a:t>AR</a:t>
            </a:r>
            <a:r>
              <a:rPr lang="zh-CN" altLang="en-US" sz="1600" b="1" dirty="0">
                <a:latin typeface="微软雅黑" panose="020B0503020204020204" pitchFamily="34" charset="-122"/>
                <a:ea typeface="微软雅黑" panose="020B0503020204020204" pitchFamily="34" charset="-122"/>
              </a:rPr>
              <a:t>技术的应用极大丰富了</a:t>
            </a:r>
            <a:r>
              <a:rPr lang="en-US" altLang="zh-CN" sz="1600" b="1" dirty="0">
                <a:latin typeface="微软雅黑" panose="020B0503020204020204" pitchFamily="34" charset="-122"/>
                <a:ea typeface="微软雅黑" panose="020B0503020204020204" pitchFamily="34" charset="-122"/>
              </a:rPr>
              <a:t>HUD</a:t>
            </a:r>
            <a:r>
              <a:rPr lang="zh-CN" altLang="en-US" sz="1600" b="1" dirty="0">
                <a:latin typeface="微软雅黑" panose="020B0503020204020204" pitchFamily="34" charset="-122"/>
                <a:ea typeface="微软雅黑" panose="020B0503020204020204" pitchFamily="34" charset="-122"/>
              </a:rPr>
              <a:t>的使用体验，将加速</a:t>
            </a:r>
            <a:r>
              <a:rPr lang="en-US" altLang="zh-CN" sz="1600" b="1" dirty="0">
                <a:latin typeface="微软雅黑" panose="020B0503020204020204" pitchFamily="34" charset="-122"/>
                <a:ea typeface="微软雅黑" panose="020B0503020204020204" pitchFamily="34" charset="-122"/>
              </a:rPr>
              <a:t>HUD</a:t>
            </a:r>
            <a:r>
              <a:rPr lang="zh-CN" altLang="en-US" sz="1600" b="1" dirty="0">
                <a:latin typeface="微软雅黑" panose="020B0503020204020204" pitchFamily="34" charset="-122"/>
                <a:ea typeface="微软雅黑" panose="020B0503020204020204" pitchFamily="34" charset="-122"/>
              </a:rPr>
              <a:t>替代传统仪表。未来或将成为汽车行业的增长点。</a:t>
            </a:r>
          </a:p>
        </p:txBody>
      </p:sp>
      <p:pic>
        <p:nvPicPr>
          <p:cNvPr id="3" name="图片 2">
            <a:extLst>
              <a:ext uri="{FF2B5EF4-FFF2-40B4-BE49-F238E27FC236}">
                <a16:creationId xmlns:a16="http://schemas.microsoft.com/office/drawing/2014/main" id="{BD1932C7-6323-ACD8-3A15-1D3E81E964B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5184" y="5820438"/>
            <a:ext cx="915037" cy="609455"/>
          </a:xfrm>
          <a:prstGeom prst="rect">
            <a:avLst/>
          </a:prstGeom>
        </p:spPr>
      </p:pic>
      <p:sp>
        <p:nvSpPr>
          <p:cNvPr id="6" name="文本框 5">
            <a:extLst>
              <a:ext uri="{FF2B5EF4-FFF2-40B4-BE49-F238E27FC236}">
                <a16:creationId xmlns:a16="http://schemas.microsoft.com/office/drawing/2014/main" id="{86F28E38-ACED-9344-5A83-57E90BF4B4E0}"/>
              </a:ext>
            </a:extLst>
          </p:cNvPr>
          <p:cNvSpPr txBox="1"/>
          <p:nvPr/>
        </p:nvSpPr>
        <p:spPr>
          <a:xfrm>
            <a:off x="6648628" y="1778230"/>
            <a:ext cx="5107614" cy="2245166"/>
          </a:xfrm>
          <a:prstGeom prst="rect">
            <a:avLst/>
          </a:prstGeom>
          <a:noFill/>
        </p:spPr>
        <p:txBody>
          <a:bodyPr wrap="square">
            <a:spAutoFit/>
          </a:bodyPr>
          <a:lstStyle/>
          <a:p>
            <a:pPr>
              <a:lnSpc>
                <a:spcPct val="150000"/>
              </a:lnSpc>
            </a:pPr>
            <a:r>
              <a:rPr lang="zh-CN" altLang="en-US" sz="1050" i="0" dirty="0">
                <a:effectLst/>
                <a:latin typeface="微软雅黑" panose="020B0503020204020204" pitchFamily="34" charset="-122"/>
                <a:ea typeface="微软雅黑" panose="020B0503020204020204" pitchFamily="34" charset="-122"/>
              </a:rPr>
              <a:t>日系供应商由于具备技术先发优势，市占率较高，相关数据显示，在</a:t>
            </a:r>
            <a:r>
              <a:rPr lang="en-US" altLang="zh-CN" sz="1050" i="0" dirty="0">
                <a:effectLst/>
                <a:latin typeface="微软雅黑" panose="020B0503020204020204" pitchFamily="34" charset="-122"/>
                <a:ea typeface="微软雅黑" panose="020B0503020204020204" pitchFamily="34" charset="-122"/>
              </a:rPr>
              <a:t>2022</a:t>
            </a:r>
            <a:r>
              <a:rPr lang="zh-CN" altLang="en-US" sz="1050" i="0" dirty="0">
                <a:effectLst/>
                <a:latin typeface="微软雅黑" panose="020B0503020204020204" pitchFamily="34" charset="-122"/>
                <a:ea typeface="微软雅黑" panose="020B0503020204020204" pitchFamily="34" charset="-122"/>
              </a:rPr>
              <a:t>年，日本电装市场份额位列第一，近几年受益于自主车企的崛起，国内</a:t>
            </a:r>
            <a:r>
              <a:rPr lang="en-US" altLang="zh-CN" sz="1050" i="0" dirty="0">
                <a:effectLst/>
                <a:latin typeface="微软雅黑" panose="020B0503020204020204" pitchFamily="34" charset="-122"/>
                <a:ea typeface="微软雅黑" panose="020B0503020204020204" pitchFamily="34" charset="-122"/>
              </a:rPr>
              <a:t>HUD</a:t>
            </a:r>
            <a:r>
              <a:rPr lang="zh-CN" altLang="en-US" sz="1050" i="0" dirty="0">
                <a:effectLst/>
                <a:latin typeface="微软雅黑" panose="020B0503020204020204" pitchFamily="34" charset="-122"/>
                <a:ea typeface="微软雅黑" panose="020B0503020204020204" pitchFamily="34" charset="-122"/>
              </a:rPr>
              <a:t>供应商也逐渐崭露头角，像华阳、泽景、怡利、水晶光电、未来黑科技等厂商已实现量产供货，在国内</a:t>
            </a:r>
            <a:r>
              <a:rPr lang="en-US" altLang="zh-CN" sz="1050" i="0" dirty="0">
                <a:effectLst/>
                <a:latin typeface="微软雅黑" panose="020B0503020204020204" pitchFamily="34" charset="-122"/>
                <a:ea typeface="微软雅黑" panose="020B0503020204020204" pitchFamily="34" charset="-122"/>
              </a:rPr>
              <a:t>HUD</a:t>
            </a:r>
            <a:r>
              <a:rPr lang="zh-CN" altLang="en-US" sz="1050" i="0" dirty="0">
                <a:effectLst/>
                <a:latin typeface="微软雅黑" panose="020B0503020204020204" pitchFamily="34" charset="-122"/>
                <a:ea typeface="微软雅黑" panose="020B0503020204020204" pitchFamily="34" charset="-122"/>
              </a:rPr>
              <a:t>厂商中处于领先地位。数据显示，多家供应商的</a:t>
            </a:r>
            <a:r>
              <a:rPr lang="en-US" altLang="zh-CN" sz="1050" i="0" dirty="0">
                <a:effectLst/>
                <a:latin typeface="微软雅黑" panose="020B0503020204020204" pitchFamily="34" charset="-122"/>
                <a:ea typeface="微软雅黑" panose="020B0503020204020204" pitchFamily="34" charset="-122"/>
              </a:rPr>
              <a:t>AR-HUD</a:t>
            </a:r>
            <a:r>
              <a:rPr lang="zh-CN" altLang="en-US" sz="1050" i="0" dirty="0">
                <a:effectLst/>
                <a:latin typeface="微软雅黑" panose="020B0503020204020204" pitchFamily="34" charset="-122"/>
                <a:ea typeface="微软雅黑" panose="020B0503020204020204" pitchFamily="34" charset="-122"/>
              </a:rPr>
              <a:t>技术产品已经实现车型落地，国内企业位居前列。</a:t>
            </a:r>
            <a:r>
              <a:rPr lang="zh-CN" altLang="en-US" sz="1050" dirty="0">
                <a:latin typeface="微软雅黑" panose="020B0503020204020204" pitchFamily="34" charset="-122"/>
                <a:ea typeface="微软雅黑" panose="020B0503020204020204" pitchFamily="34" charset="-122"/>
              </a:rPr>
              <a:t>中国已经具备完备的</a:t>
            </a:r>
            <a:r>
              <a:rPr lang="en-US" altLang="zh-CN" sz="1050" dirty="0">
                <a:latin typeface="微软雅黑" panose="020B0503020204020204" pitchFamily="34" charset="-122"/>
                <a:ea typeface="微软雅黑" panose="020B0503020204020204" pitchFamily="34" charset="-122"/>
              </a:rPr>
              <a:t>HUD</a:t>
            </a:r>
            <a:r>
              <a:rPr lang="zh-CN" altLang="en-US" sz="1050" dirty="0">
                <a:latin typeface="微软雅黑" panose="020B0503020204020204" pitchFamily="34" charset="-122"/>
                <a:ea typeface="微软雅黑" panose="020B0503020204020204" pitchFamily="34" charset="-122"/>
              </a:rPr>
              <a:t>产业链体系，从模具到一体成型的自由曲面镜，配套的前档玻璃，再到核心电子器件、主控</a:t>
            </a:r>
            <a:r>
              <a:rPr lang="en-US" altLang="zh-CN" sz="1050" dirty="0">
                <a:latin typeface="微软雅黑" panose="020B0503020204020204" pitchFamily="34" charset="-122"/>
                <a:ea typeface="微软雅黑" panose="020B0503020204020204" pitchFamily="34" charset="-122"/>
              </a:rPr>
              <a:t>PCB</a:t>
            </a:r>
            <a:r>
              <a:rPr lang="zh-CN" altLang="en-US" sz="1050" dirty="0">
                <a:latin typeface="微软雅黑" panose="020B0503020204020204" pitchFamily="34" charset="-122"/>
                <a:ea typeface="微软雅黑" panose="020B0503020204020204" pitchFamily="34" charset="-122"/>
              </a:rPr>
              <a:t>板、</a:t>
            </a:r>
            <a:r>
              <a:rPr lang="en-US" altLang="zh-CN" sz="1050" dirty="0">
                <a:latin typeface="微软雅黑" panose="020B0503020204020204" pitchFamily="34" charset="-122"/>
                <a:ea typeface="微软雅黑" panose="020B0503020204020204" pitchFamily="34" charset="-122"/>
              </a:rPr>
              <a:t>LED</a:t>
            </a:r>
            <a:r>
              <a:rPr lang="zh-CN" altLang="en-US" sz="1050" dirty="0">
                <a:latin typeface="微软雅黑" panose="020B0503020204020204" pitchFamily="34" charset="-122"/>
                <a:ea typeface="微软雅黑" panose="020B0503020204020204" pitchFamily="34" charset="-122"/>
              </a:rPr>
              <a:t>光源都已实现国内量产随着</a:t>
            </a:r>
            <a:r>
              <a:rPr lang="en-US" altLang="zh-CN" sz="1050" dirty="0">
                <a:latin typeface="微软雅黑" panose="020B0503020204020204" pitchFamily="34" charset="-122"/>
                <a:ea typeface="微软雅黑" panose="020B0503020204020204" pitchFamily="34" charset="-122"/>
              </a:rPr>
              <a:t>HUD</a:t>
            </a:r>
            <a:r>
              <a:rPr lang="zh-CN" altLang="en-US" sz="1050" dirty="0">
                <a:latin typeface="微软雅黑" panose="020B0503020204020204" pitchFamily="34" charset="-122"/>
                <a:ea typeface="微软雅黑" panose="020B0503020204020204" pitchFamily="34" charset="-122"/>
              </a:rPr>
              <a:t>的普及和产能提升，国内</a:t>
            </a:r>
            <a:r>
              <a:rPr lang="en-US" altLang="zh-CN" sz="1050" dirty="0">
                <a:latin typeface="微软雅黑" panose="020B0503020204020204" pitchFamily="34" charset="-122"/>
                <a:ea typeface="微软雅黑" panose="020B0503020204020204" pitchFamily="34" charset="-122"/>
              </a:rPr>
              <a:t>HUD</a:t>
            </a:r>
            <a:r>
              <a:rPr lang="zh-CN" altLang="en-US" sz="1050" dirty="0">
                <a:latin typeface="微软雅黑" panose="020B0503020204020204" pitchFamily="34" charset="-122"/>
                <a:ea typeface="微软雅黑" panose="020B0503020204020204" pitchFamily="34" charset="-122"/>
              </a:rPr>
              <a:t>企业产品力优势、价格优势、技术优势将愈加明显。</a:t>
            </a:r>
            <a:r>
              <a:rPr lang="zh-CN" altLang="en-US" sz="1050" i="0" dirty="0">
                <a:effectLst/>
                <a:latin typeface="微软雅黑" panose="020B0503020204020204" pitchFamily="34" charset="-122"/>
                <a:ea typeface="微软雅黑" panose="020B0503020204020204" pitchFamily="34" charset="-122"/>
              </a:rPr>
              <a:t>从供应关系来看，自主品牌车型搭载的</a:t>
            </a:r>
            <a:r>
              <a:rPr lang="en-US" altLang="zh-CN" sz="1050" i="0" dirty="0">
                <a:effectLst/>
                <a:latin typeface="微软雅黑" panose="020B0503020204020204" pitchFamily="34" charset="-122"/>
                <a:ea typeface="微软雅黑" panose="020B0503020204020204" pitchFamily="34" charset="-122"/>
              </a:rPr>
              <a:t>AR-HUD</a:t>
            </a:r>
            <a:r>
              <a:rPr lang="zh-CN" altLang="en-US" sz="1050" i="0" dirty="0">
                <a:effectLst/>
                <a:latin typeface="微软雅黑" panose="020B0503020204020204" pitchFamily="34" charset="-122"/>
                <a:ea typeface="微软雅黑" panose="020B0503020204020204" pitchFamily="34" charset="-122"/>
              </a:rPr>
              <a:t>也基本由本土供应商进行供应。自主供应商有望凭借</a:t>
            </a:r>
            <a:r>
              <a:rPr lang="en-US" altLang="zh-CN" sz="1050" i="0" dirty="0">
                <a:effectLst/>
                <a:latin typeface="微软雅黑" panose="020B0503020204020204" pitchFamily="34" charset="-122"/>
                <a:ea typeface="微软雅黑" panose="020B0503020204020204" pitchFamily="34" charset="-122"/>
              </a:rPr>
              <a:t>AR-HUD</a:t>
            </a:r>
            <a:r>
              <a:rPr lang="zh-CN" altLang="en-US" sz="1050" i="0" dirty="0">
                <a:effectLst/>
                <a:latin typeface="微软雅黑" panose="020B0503020204020204" pitchFamily="34" charset="-122"/>
                <a:ea typeface="微软雅黑" panose="020B0503020204020204" pitchFamily="34" charset="-122"/>
              </a:rPr>
              <a:t>实现超车。</a:t>
            </a:r>
            <a:endParaRPr lang="zh-CN" altLang="en-US" sz="1050" dirty="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1E722E49-AAAB-71D3-8C1C-FAD8D7140EEB}"/>
              </a:ext>
            </a:extLst>
          </p:cNvPr>
          <p:cNvSpPr txBox="1"/>
          <p:nvPr/>
        </p:nvSpPr>
        <p:spPr>
          <a:xfrm>
            <a:off x="582196" y="4572390"/>
            <a:ext cx="1810012" cy="369332"/>
          </a:xfrm>
          <a:prstGeom prst="rect">
            <a:avLst/>
          </a:prstGeom>
          <a:noFill/>
        </p:spPr>
        <p:txBody>
          <a:bodyPr wrap="square">
            <a:spAutoFit/>
          </a:bodyPr>
          <a:lstStyle/>
          <a:p>
            <a:r>
              <a:rPr lang="zh-CN" altLang="en-US" b="1" dirty="0">
                <a:latin typeface="微软雅黑" panose="020B0503020204020204" pitchFamily="34" charset="-122"/>
                <a:ea typeface="微软雅黑" panose="020B0503020204020204" pitchFamily="34" charset="-122"/>
              </a:rPr>
              <a:t>海外企业</a:t>
            </a:r>
          </a:p>
        </p:txBody>
      </p:sp>
      <p:sp>
        <p:nvSpPr>
          <p:cNvPr id="8" name="文本框 7">
            <a:extLst>
              <a:ext uri="{FF2B5EF4-FFF2-40B4-BE49-F238E27FC236}">
                <a16:creationId xmlns:a16="http://schemas.microsoft.com/office/drawing/2014/main" id="{29D38F70-1AE4-7437-88D6-A9F5C707405C}"/>
              </a:ext>
            </a:extLst>
          </p:cNvPr>
          <p:cNvSpPr txBox="1"/>
          <p:nvPr/>
        </p:nvSpPr>
        <p:spPr>
          <a:xfrm>
            <a:off x="2904349" y="4572390"/>
            <a:ext cx="1810012" cy="369332"/>
          </a:xfrm>
          <a:prstGeom prst="rect">
            <a:avLst/>
          </a:prstGeom>
          <a:noFill/>
        </p:spPr>
        <p:txBody>
          <a:bodyPr wrap="square">
            <a:spAutoFit/>
          </a:bodyPr>
          <a:lstStyle/>
          <a:p>
            <a:r>
              <a:rPr lang="zh-CN" altLang="en-US" b="1" dirty="0">
                <a:latin typeface="微软雅黑" panose="020B0503020204020204" pitchFamily="34" charset="-122"/>
                <a:ea typeface="微软雅黑" panose="020B0503020204020204" pitchFamily="34" charset="-122"/>
              </a:rPr>
              <a:t>国内企业</a:t>
            </a:r>
          </a:p>
        </p:txBody>
      </p:sp>
      <p:sp>
        <p:nvSpPr>
          <p:cNvPr id="9" name="矩形 8">
            <a:extLst>
              <a:ext uri="{FF2B5EF4-FFF2-40B4-BE49-F238E27FC236}">
                <a16:creationId xmlns:a16="http://schemas.microsoft.com/office/drawing/2014/main" id="{0430D0A1-CEFA-19F2-0CC8-69D5C017000E}"/>
              </a:ext>
            </a:extLst>
          </p:cNvPr>
          <p:cNvSpPr/>
          <p:nvPr/>
        </p:nvSpPr>
        <p:spPr>
          <a:xfrm>
            <a:off x="6648628" y="4193816"/>
            <a:ext cx="238340" cy="1207145"/>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tx1"/>
                </a:solidFill>
                <a:latin typeface="微软雅黑" panose="020B0503020204020204" pitchFamily="34" charset="-122"/>
                <a:ea typeface="微软雅黑" panose="020B0503020204020204" pitchFamily="34" charset="-122"/>
              </a:rPr>
              <a:t>上游</a:t>
            </a:r>
          </a:p>
        </p:txBody>
      </p:sp>
      <p:sp>
        <p:nvSpPr>
          <p:cNvPr id="10" name="矩形 9">
            <a:extLst>
              <a:ext uri="{FF2B5EF4-FFF2-40B4-BE49-F238E27FC236}">
                <a16:creationId xmlns:a16="http://schemas.microsoft.com/office/drawing/2014/main" id="{66E37871-4A24-2029-9E08-02925C25245D}"/>
              </a:ext>
            </a:extLst>
          </p:cNvPr>
          <p:cNvSpPr/>
          <p:nvPr/>
        </p:nvSpPr>
        <p:spPr>
          <a:xfrm>
            <a:off x="6648628" y="5496405"/>
            <a:ext cx="238340" cy="628761"/>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tx1"/>
                </a:solidFill>
                <a:latin typeface="微软雅黑" panose="020B0503020204020204" pitchFamily="34" charset="-122"/>
                <a:ea typeface="微软雅黑" panose="020B0503020204020204" pitchFamily="34" charset="-122"/>
              </a:rPr>
              <a:t>中游</a:t>
            </a:r>
          </a:p>
        </p:txBody>
      </p:sp>
      <p:sp>
        <p:nvSpPr>
          <p:cNvPr id="11" name="矩形 10">
            <a:extLst>
              <a:ext uri="{FF2B5EF4-FFF2-40B4-BE49-F238E27FC236}">
                <a16:creationId xmlns:a16="http://schemas.microsoft.com/office/drawing/2014/main" id="{FC78AFF9-08BA-AED0-13C7-92DD28CE89F5}"/>
              </a:ext>
            </a:extLst>
          </p:cNvPr>
          <p:cNvSpPr/>
          <p:nvPr/>
        </p:nvSpPr>
        <p:spPr>
          <a:xfrm>
            <a:off x="9750632" y="5496405"/>
            <a:ext cx="238340" cy="628761"/>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tx1"/>
                </a:solidFill>
                <a:latin typeface="微软雅黑" panose="020B0503020204020204" pitchFamily="34" charset="-122"/>
                <a:ea typeface="微软雅黑" panose="020B0503020204020204" pitchFamily="34" charset="-122"/>
              </a:rPr>
              <a:t>下游</a:t>
            </a:r>
          </a:p>
        </p:txBody>
      </p:sp>
      <p:sp>
        <p:nvSpPr>
          <p:cNvPr id="12" name="矩形 11">
            <a:extLst>
              <a:ext uri="{FF2B5EF4-FFF2-40B4-BE49-F238E27FC236}">
                <a16:creationId xmlns:a16="http://schemas.microsoft.com/office/drawing/2014/main" id="{AFF92F59-C87D-84D4-41F7-8660D3651EC1}"/>
              </a:ext>
            </a:extLst>
          </p:cNvPr>
          <p:cNvSpPr/>
          <p:nvPr/>
        </p:nvSpPr>
        <p:spPr>
          <a:xfrm>
            <a:off x="8688117" y="4205775"/>
            <a:ext cx="1422262" cy="25821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tx1"/>
                </a:solidFill>
                <a:latin typeface="微软雅黑" panose="020B0503020204020204" pitchFamily="34" charset="-122"/>
                <a:ea typeface="微软雅黑" panose="020B0503020204020204" pitchFamily="34" charset="-122"/>
              </a:rPr>
              <a:t>挡风玻璃系统</a:t>
            </a:r>
          </a:p>
        </p:txBody>
      </p:sp>
      <p:sp>
        <p:nvSpPr>
          <p:cNvPr id="13" name="矩形 12">
            <a:extLst>
              <a:ext uri="{FF2B5EF4-FFF2-40B4-BE49-F238E27FC236}">
                <a16:creationId xmlns:a16="http://schemas.microsoft.com/office/drawing/2014/main" id="{F77D046A-155F-2E9D-7B4B-F6FA3CE77EA2}"/>
              </a:ext>
            </a:extLst>
          </p:cNvPr>
          <p:cNvSpPr/>
          <p:nvPr/>
        </p:nvSpPr>
        <p:spPr>
          <a:xfrm>
            <a:off x="7142858" y="4205775"/>
            <a:ext cx="1422262" cy="25821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tx1"/>
                </a:solidFill>
                <a:latin typeface="微软雅黑" panose="020B0503020204020204" pitchFamily="34" charset="-122"/>
                <a:ea typeface="微软雅黑" panose="020B0503020204020204" pitchFamily="34" charset="-122"/>
              </a:rPr>
              <a:t>光学零件</a:t>
            </a:r>
          </a:p>
        </p:txBody>
      </p:sp>
      <p:sp>
        <p:nvSpPr>
          <p:cNvPr id="14" name="矩形 13">
            <a:extLst>
              <a:ext uri="{FF2B5EF4-FFF2-40B4-BE49-F238E27FC236}">
                <a16:creationId xmlns:a16="http://schemas.microsoft.com/office/drawing/2014/main" id="{FC0CE237-9A50-F442-6F5F-CACC9DE7C099}"/>
              </a:ext>
            </a:extLst>
          </p:cNvPr>
          <p:cNvSpPr/>
          <p:nvPr/>
        </p:nvSpPr>
        <p:spPr>
          <a:xfrm>
            <a:off x="10233586" y="4193816"/>
            <a:ext cx="1422262" cy="25821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tx1"/>
                </a:solidFill>
                <a:latin typeface="微软雅黑" panose="020B0503020204020204" pitchFamily="34" charset="-122"/>
                <a:ea typeface="微软雅黑" panose="020B0503020204020204" pitchFamily="34" charset="-122"/>
              </a:rPr>
              <a:t>软件能力</a:t>
            </a:r>
          </a:p>
        </p:txBody>
      </p:sp>
      <p:sp>
        <p:nvSpPr>
          <p:cNvPr id="15" name="矩形 14">
            <a:extLst>
              <a:ext uri="{FF2B5EF4-FFF2-40B4-BE49-F238E27FC236}">
                <a16:creationId xmlns:a16="http://schemas.microsoft.com/office/drawing/2014/main" id="{01DABCDF-C076-5740-3F20-0B62615872F2}"/>
              </a:ext>
            </a:extLst>
          </p:cNvPr>
          <p:cNvSpPr/>
          <p:nvPr/>
        </p:nvSpPr>
        <p:spPr>
          <a:xfrm>
            <a:off x="7142858" y="4829124"/>
            <a:ext cx="1422262" cy="25821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a:solidFill>
                  <a:schemeClr val="tx1"/>
                </a:solidFill>
                <a:latin typeface="微软雅黑" panose="020B0503020204020204" pitchFamily="34" charset="-122"/>
                <a:ea typeface="微软雅黑" panose="020B0503020204020204" pitchFamily="34" charset="-122"/>
              </a:rPr>
              <a:t>PGU</a:t>
            </a:r>
            <a:endParaRPr lang="zh-CN" altLang="en-US" sz="1200" b="1" dirty="0">
              <a:solidFill>
                <a:schemeClr val="tx1"/>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id="{D917A450-3B9C-A3C6-D8C4-1DB4CDBF9556}"/>
              </a:ext>
            </a:extLst>
          </p:cNvPr>
          <p:cNvSpPr/>
          <p:nvPr/>
        </p:nvSpPr>
        <p:spPr>
          <a:xfrm>
            <a:off x="8688117" y="4511470"/>
            <a:ext cx="1422262" cy="25821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solidFill>
                  <a:schemeClr val="tx1"/>
                </a:solidFill>
                <a:latin typeface="微软雅黑" panose="020B0503020204020204" pitchFamily="34" charset="-122"/>
                <a:ea typeface="微软雅黑" panose="020B0503020204020204" pitchFamily="34" charset="-122"/>
              </a:rPr>
              <a:t>楔形</a:t>
            </a:r>
            <a:r>
              <a:rPr lang="en-US" altLang="zh-CN" sz="1100" dirty="0">
                <a:solidFill>
                  <a:schemeClr val="tx1"/>
                </a:solidFill>
                <a:latin typeface="微软雅黑" panose="020B0503020204020204" pitchFamily="34" charset="-122"/>
                <a:ea typeface="微软雅黑" panose="020B0503020204020204" pitchFamily="34" charset="-122"/>
              </a:rPr>
              <a:t>PVB</a:t>
            </a:r>
            <a:endParaRPr lang="zh-CN" altLang="en-US" sz="1100" dirty="0">
              <a:solidFill>
                <a:schemeClr val="tx1"/>
              </a:solidFill>
              <a:latin typeface="微软雅黑" panose="020B0503020204020204" pitchFamily="34" charset="-122"/>
              <a:ea typeface="微软雅黑" panose="020B0503020204020204" pitchFamily="34" charset="-122"/>
            </a:endParaRPr>
          </a:p>
        </p:txBody>
      </p:sp>
      <p:sp>
        <p:nvSpPr>
          <p:cNvPr id="17" name="矩形 16">
            <a:extLst>
              <a:ext uri="{FF2B5EF4-FFF2-40B4-BE49-F238E27FC236}">
                <a16:creationId xmlns:a16="http://schemas.microsoft.com/office/drawing/2014/main" id="{21E0B2EE-D426-3310-FAE5-DB4649E409CF}"/>
              </a:ext>
            </a:extLst>
          </p:cNvPr>
          <p:cNvSpPr/>
          <p:nvPr/>
        </p:nvSpPr>
        <p:spPr>
          <a:xfrm>
            <a:off x="8688117" y="4817165"/>
            <a:ext cx="1422262" cy="25821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solidFill>
                  <a:schemeClr val="tx1"/>
                </a:solidFill>
                <a:latin typeface="微软雅黑" panose="020B0503020204020204" pitchFamily="34" charset="-122"/>
                <a:ea typeface="微软雅黑" panose="020B0503020204020204" pitchFamily="34" charset="-122"/>
              </a:rPr>
              <a:t>前挡风玻璃</a:t>
            </a:r>
          </a:p>
        </p:txBody>
      </p:sp>
      <p:sp>
        <p:nvSpPr>
          <p:cNvPr id="18" name="矩形 17">
            <a:extLst>
              <a:ext uri="{FF2B5EF4-FFF2-40B4-BE49-F238E27FC236}">
                <a16:creationId xmlns:a16="http://schemas.microsoft.com/office/drawing/2014/main" id="{371CE11B-0C76-9BCD-AECA-B5002139F223}"/>
              </a:ext>
            </a:extLst>
          </p:cNvPr>
          <p:cNvSpPr/>
          <p:nvPr/>
        </p:nvSpPr>
        <p:spPr>
          <a:xfrm>
            <a:off x="7142858" y="4511881"/>
            <a:ext cx="1422262" cy="25821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solidFill>
                  <a:schemeClr val="tx1"/>
                </a:solidFill>
                <a:latin typeface="微软雅黑" panose="020B0503020204020204" pitchFamily="34" charset="-122"/>
                <a:ea typeface="微软雅黑" panose="020B0503020204020204" pitchFamily="34" charset="-122"/>
              </a:rPr>
              <a:t>自由曲面反射镜</a:t>
            </a:r>
          </a:p>
        </p:txBody>
      </p:sp>
      <p:sp>
        <p:nvSpPr>
          <p:cNvPr id="19" name="矩形 18">
            <a:extLst>
              <a:ext uri="{FF2B5EF4-FFF2-40B4-BE49-F238E27FC236}">
                <a16:creationId xmlns:a16="http://schemas.microsoft.com/office/drawing/2014/main" id="{FDEA1325-1F41-5DDD-9968-2A4F265C780A}"/>
              </a:ext>
            </a:extLst>
          </p:cNvPr>
          <p:cNvSpPr/>
          <p:nvPr/>
        </p:nvSpPr>
        <p:spPr>
          <a:xfrm>
            <a:off x="10244758" y="4511470"/>
            <a:ext cx="1422262" cy="25821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solidFill>
                  <a:schemeClr val="tx1"/>
                </a:solidFill>
                <a:latin typeface="微软雅黑" panose="020B0503020204020204" pitchFamily="34" charset="-122"/>
                <a:ea typeface="微软雅黑" panose="020B0503020204020204" pitchFamily="34" charset="-122"/>
              </a:rPr>
              <a:t>光学设计</a:t>
            </a:r>
          </a:p>
        </p:txBody>
      </p:sp>
      <p:sp>
        <p:nvSpPr>
          <p:cNvPr id="20" name="矩形 19">
            <a:extLst>
              <a:ext uri="{FF2B5EF4-FFF2-40B4-BE49-F238E27FC236}">
                <a16:creationId xmlns:a16="http://schemas.microsoft.com/office/drawing/2014/main" id="{F2D0D627-4773-EC26-17DD-E3046CEA0F8F}"/>
              </a:ext>
            </a:extLst>
          </p:cNvPr>
          <p:cNvSpPr/>
          <p:nvPr/>
        </p:nvSpPr>
        <p:spPr>
          <a:xfrm>
            <a:off x="10244758" y="4829124"/>
            <a:ext cx="1422262" cy="25821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latin typeface="微软雅黑" panose="020B0503020204020204" pitchFamily="34" charset="-122"/>
                <a:ea typeface="微软雅黑" panose="020B0503020204020204" pitchFamily="34" charset="-122"/>
              </a:rPr>
              <a:t>AR</a:t>
            </a:r>
            <a:r>
              <a:rPr lang="zh-CN" altLang="en-US" sz="1100" dirty="0">
                <a:solidFill>
                  <a:schemeClr val="tx1"/>
                </a:solidFill>
                <a:latin typeface="微软雅黑" panose="020B0503020204020204" pitchFamily="34" charset="-122"/>
                <a:ea typeface="微软雅黑" panose="020B0503020204020204" pitchFamily="34" charset="-122"/>
              </a:rPr>
              <a:t>导航</a:t>
            </a:r>
          </a:p>
        </p:txBody>
      </p:sp>
      <p:sp>
        <p:nvSpPr>
          <p:cNvPr id="21" name="矩形 20">
            <a:extLst>
              <a:ext uri="{FF2B5EF4-FFF2-40B4-BE49-F238E27FC236}">
                <a16:creationId xmlns:a16="http://schemas.microsoft.com/office/drawing/2014/main" id="{D046D9A4-5BE4-D843-01C9-80B39FA24CB4}"/>
              </a:ext>
            </a:extLst>
          </p:cNvPr>
          <p:cNvSpPr/>
          <p:nvPr/>
        </p:nvSpPr>
        <p:spPr>
          <a:xfrm>
            <a:off x="7142858" y="5150481"/>
            <a:ext cx="1422262" cy="25821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50" dirty="0">
                <a:solidFill>
                  <a:schemeClr val="tx1"/>
                </a:solidFill>
                <a:latin typeface="微软雅黑" panose="020B0503020204020204" pitchFamily="34" charset="-122"/>
                <a:ea typeface="微软雅黑" panose="020B0503020204020204" pitchFamily="34" charset="-122"/>
              </a:rPr>
              <a:t>芯片</a:t>
            </a:r>
          </a:p>
        </p:txBody>
      </p:sp>
      <p:sp>
        <p:nvSpPr>
          <p:cNvPr id="22" name="矩形 21">
            <a:extLst>
              <a:ext uri="{FF2B5EF4-FFF2-40B4-BE49-F238E27FC236}">
                <a16:creationId xmlns:a16="http://schemas.microsoft.com/office/drawing/2014/main" id="{BD04BAB4-48A0-94E2-0114-89D3F2BB29CF}"/>
              </a:ext>
            </a:extLst>
          </p:cNvPr>
          <p:cNvSpPr/>
          <p:nvPr/>
        </p:nvSpPr>
        <p:spPr>
          <a:xfrm>
            <a:off x="8688117" y="5154925"/>
            <a:ext cx="1422262" cy="25821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50" dirty="0">
                <a:solidFill>
                  <a:schemeClr val="tx1"/>
                </a:solidFill>
                <a:latin typeface="微软雅黑" panose="020B0503020204020204" pitchFamily="34" charset="-122"/>
                <a:ea typeface="微软雅黑" panose="020B0503020204020204" pitchFamily="34" charset="-122"/>
              </a:rPr>
              <a:t>光机</a:t>
            </a:r>
          </a:p>
        </p:txBody>
      </p:sp>
      <p:sp>
        <p:nvSpPr>
          <p:cNvPr id="23" name="矩形 22">
            <a:extLst>
              <a:ext uri="{FF2B5EF4-FFF2-40B4-BE49-F238E27FC236}">
                <a16:creationId xmlns:a16="http://schemas.microsoft.com/office/drawing/2014/main" id="{4FE1FE81-07B8-690B-9560-999953DBFB44}"/>
              </a:ext>
            </a:extLst>
          </p:cNvPr>
          <p:cNvSpPr/>
          <p:nvPr/>
        </p:nvSpPr>
        <p:spPr>
          <a:xfrm>
            <a:off x="10244758" y="5154925"/>
            <a:ext cx="1422262" cy="25821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50" dirty="0">
                <a:solidFill>
                  <a:schemeClr val="tx1"/>
                </a:solidFill>
                <a:latin typeface="微软雅黑" panose="020B0503020204020204" pitchFamily="34" charset="-122"/>
                <a:ea typeface="微软雅黑" panose="020B0503020204020204" pitchFamily="34" charset="-122"/>
              </a:rPr>
              <a:t>光源</a:t>
            </a:r>
          </a:p>
        </p:txBody>
      </p:sp>
      <p:sp>
        <p:nvSpPr>
          <p:cNvPr id="24" name="矩形 23">
            <a:extLst>
              <a:ext uri="{FF2B5EF4-FFF2-40B4-BE49-F238E27FC236}">
                <a16:creationId xmlns:a16="http://schemas.microsoft.com/office/drawing/2014/main" id="{2271D560-4DAA-496A-56DA-173CBC6C30C2}"/>
              </a:ext>
            </a:extLst>
          </p:cNvPr>
          <p:cNvSpPr/>
          <p:nvPr/>
        </p:nvSpPr>
        <p:spPr>
          <a:xfrm>
            <a:off x="7107539" y="4181670"/>
            <a:ext cx="1492691" cy="628761"/>
          </a:xfrm>
          <a:prstGeom prst="rect">
            <a:avLst/>
          </a:prstGeom>
          <a:noFill/>
          <a:ln w="19050">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id="{E00CF49A-F1E8-6D00-9BAD-E0A57E4A886F}"/>
              </a:ext>
            </a:extLst>
          </p:cNvPr>
          <p:cNvSpPr/>
          <p:nvPr/>
        </p:nvSpPr>
        <p:spPr>
          <a:xfrm>
            <a:off x="8652902" y="4172958"/>
            <a:ext cx="1492691" cy="914376"/>
          </a:xfrm>
          <a:prstGeom prst="rect">
            <a:avLst/>
          </a:prstGeom>
          <a:noFill/>
          <a:ln w="19050">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0BD3DD0C-437F-95E3-EF2B-DF1B6D167EE9}"/>
              </a:ext>
            </a:extLst>
          </p:cNvPr>
          <p:cNvSpPr/>
          <p:nvPr/>
        </p:nvSpPr>
        <p:spPr>
          <a:xfrm>
            <a:off x="10209543" y="4181234"/>
            <a:ext cx="1492691" cy="914376"/>
          </a:xfrm>
          <a:prstGeom prst="rect">
            <a:avLst/>
          </a:prstGeom>
          <a:noFill/>
          <a:ln w="19050">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id="{529E31C6-40B2-B38F-65F0-BAC6B9AF832D}"/>
              </a:ext>
            </a:extLst>
          </p:cNvPr>
          <p:cNvSpPr/>
          <p:nvPr/>
        </p:nvSpPr>
        <p:spPr>
          <a:xfrm>
            <a:off x="7116240" y="4810431"/>
            <a:ext cx="1492691" cy="628761"/>
          </a:xfrm>
          <a:prstGeom prst="rect">
            <a:avLst/>
          </a:prstGeom>
          <a:noFill/>
          <a:ln w="19050">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id="{C94EB87E-A1D5-1BB0-A0B2-C67C54AE0C8B}"/>
              </a:ext>
            </a:extLst>
          </p:cNvPr>
          <p:cNvSpPr/>
          <p:nvPr/>
        </p:nvSpPr>
        <p:spPr>
          <a:xfrm>
            <a:off x="8617688" y="5134819"/>
            <a:ext cx="3084546" cy="304373"/>
          </a:xfrm>
          <a:prstGeom prst="rect">
            <a:avLst/>
          </a:prstGeom>
          <a:noFill/>
          <a:ln w="19050">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a16="http://schemas.microsoft.com/office/drawing/2014/main" id="{5D50519E-D2F5-D071-424A-611302679186}"/>
              </a:ext>
            </a:extLst>
          </p:cNvPr>
          <p:cNvSpPr/>
          <p:nvPr/>
        </p:nvSpPr>
        <p:spPr>
          <a:xfrm>
            <a:off x="8593959" y="5156877"/>
            <a:ext cx="45719" cy="282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a16="http://schemas.microsoft.com/office/drawing/2014/main" id="{4015A75D-B92B-FF4C-8748-3FE1B75EE686}"/>
              </a:ext>
            </a:extLst>
          </p:cNvPr>
          <p:cNvSpPr/>
          <p:nvPr/>
        </p:nvSpPr>
        <p:spPr>
          <a:xfrm>
            <a:off x="7107539" y="5681680"/>
            <a:ext cx="1422262" cy="25821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a:solidFill>
                  <a:schemeClr val="tx1"/>
                </a:solidFill>
                <a:latin typeface="微软雅黑" panose="020B0503020204020204" pitchFamily="34" charset="-122"/>
                <a:ea typeface="微软雅黑" panose="020B0503020204020204" pitchFamily="34" charset="-122"/>
              </a:rPr>
              <a:t>AR HUD</a:t>
            </a:r>
            <a:r>
              <a:rPr lang="zh-CN" altLang="en-US" sz="1200" b="1" dirty="0">
                <a:solidFill>
                  <a:schemeClr val="tx1"/>
                </a:solidFill>
                <a:latin typeface="微软雅黑" panose="020B0503020204020204" pitchFamily="34" charset="-122"/>
                <a:ea typeface="微软雅黑" panose="020B0503020204020204" pitchFamily="34" charset="-122"/>
              </a:rPr>
              <a:t>供应商</a:t>
            </a:r>
          </a:p>
        </p:txBody>
      </p:sp>
      <p:sp>
        <p:nvSpPr>
          <p:cNvPr id="31" name="矩形 30">
            <a:extLst>
              <a:ext uri="{FF2B5EF4-FFF2-40B4-BE49-F238E27FC236}">
                <a16:creationId xmlns:a16="http://schemas.microsoft.com/office/drawing/2014/main" id="{F17F0D0F-C9E2-EB49-E378-E8C69C6C043D}"/>
              </a:ext>
            </a:extLst>
          </p:cNvPr>
          <p:cNvSpPr/>
          <p:nvPr/>
        </p:nvSpPr>
        <p:spPr>
          <a:xfrm>
            <a:off x="10209543" y="5681680"/>
            <a:ext cx="1422262" cy="25821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tx1"/>
                </a:solidFill>
                <a:latin typeface="微软雅黑" panose="020B0503020204020204" pitchFamily="34" charset="-122"/>
                <a:ea typeface="微软雅黑" panose="020B0503020204020204" pitchFamily="34" charset="-122"/>
              </a:rPr>
              <a:t>主机厂</a:t>
            </a:r>
          </a:p>
        </p:txBody>
      </p:sp>
      <p:graphicFrame>
        <p:nvGraphicFramePr>
          <p:cNvPr id="32" name="表格 4">
            <a:extLst>
              <a:ext uri="{FF2B5EF4-FFF2-40B4-BE49-F238E27FC236}">
                <a16:creationId xmlns:a16="http://schemas.microsoft.com/office/drawing/2014/main" id="{BB466CCD-3627-5CE9-C501-DC893B66C21D}"/>
              </a:ext>
            </a:extLst>
          </p:cNvPr>
          <p:cNvGraphicFramePr>
            <a:graphicFrameLocks noGrp="1"/>
          </p:cNvGraphicFramePr>
          <p:nvPr/>
        </p:nvGraphicFramePr>
        <p:xfrm>
          <a:off x="536152" y="1854570"/>
          <a:ext cx="5920919" cy="2641480"/>
        </p:xfrm>
        <a:graphic>
          <a:graphicData uri="http://schemas.openxmlformats.org/drawingml/2006/table">
            <a:tbl>
              <a:tblPr firstRow="1" bandRow="1">
                <a:tableStyleId>{F5AB1C69-6EDB-4FF4-983F-18BD219EF322}</a:tableStyleId>
              </a:tblPr>
              <a:tblGrid>
                <a:gridCol w="1168402">
                  <a:extLst>
                    <a:ext uri="{9D8B030D-6E8A-4147-A177-3AD203B41FA5}">
                      <a16:colId xmlns:a16="http://schemas.microsoft.com/office/drawing/2014/main" val="1676963596"/>
                    </a:ext>
                  </a:extLst>
                </a:gridCol>
                <a:gridCol w="1313101">
                  <a:extLst>
                    <a:ext uri="{9D8B030D-6E8A-4147-A177-3AD203B41FA5}">
                      <a16:colId xmlns:a16="http://schemas.microsoft.com/office/drawing/2014/main" val="4288328616"/>
                    </a:ext>
                  </a:extLst>
                </a:gridCol>
                <a:gridCol w="3439416">
                  <a:extLst>
                    <a:ext uri="{9D8B030D-6E8A-4147-A177-3AD203B41FA5}">
                      <a16:colId xmlns:a16="http://schemas.microsoft.com/office/drawing/2014/main" val="377960849"/>
                    </a:ext>
                  </a:extLst>
                </a:gridCol>
              </a:tblGrid>
              <a:tr h="225735">
                <a:tc>
                  <a:txBody>
                    <a:bodyPr/>
                    <a:lstStyle/>
                    <a:p>
                      <a:pPr algn="ctr" fontAlgn="ctr"/>
                      <a:r>
                        <a:rPr lang="zh-CN" altLang="en-US" sz="1200" b="1" i="0" u="none" strike="noStrike" dirty="0">
                          <a:solidFill>
                            <a:schemeClr val="bg1"/>
                          </a:solidFill>
                          <a:effectLst/>
                          <a:latin typeface="微软雅黑" panose="020B0503020204020204" pitchFamily="34" charset="-122"/>
                          <a:ea typeface="微软雅黑" panose="020B0503020204020204" pitchFamily="34" charset="-122"/>
                        </a:rPr>
                        <a:t>公司名称</a:t>
                      </a:r>
                    </a:p>
                  </a:txBody>
                  <a:tcPr marL="9525" marR="9525" marT="9525" marB="0" anchor="ctr"/>
                </a:tc>
                <a:tc>
                  <a:txBody>
                    <a:bodyPr/>
                    <a:lstStyle/>
                    <a:p>
                      <a:pPr algn="ctr" fontAlgn="ctr"/>
                      <a:r>
                        <a:rPr lang="zh-CN" altLang="en-US" sz="1200" b="1" i="0" u="none" strike="noStrike" dirty="0">
                          <a:solidFill>
                            <a:schemeClr val="bg1"/>
                          </a:solidFill>
                          <a:effectLst/>
                          <a:latin typeface="微软雅黑" panose="020B0503020204020204" pitchFamily="34" charset="-122"/>
                          <a:ea typeface="微软雅黑" panose="020B0503020204020204" pitchFamily="34" charset="-122"/>
                        </a:rPr>
                        <a:t>技术方案</a:t>
                      </a:r>
                    </a:p>
                  </a:txBody>
                  <a:tcPr marL="9525" marR="9525" marT="9525" marB="0" anchor="ctr"/>
                </a:tc>
                <a:tc>
                  <a:txBody>
                    <a:bodyPr/>
                    <a:lstStyle/>
                    <a:p>
                      <a:pPr algn="ctr" fontAlgn="ctr"/>
                      <a:r>
                        <a:rPr lang="en-US" altLang="zh-CN" sz="1200" b="1" i="0" u="none" strike="noStrike" dirty="0">
                          <a:solidFill>
                            <a:schemeClr val="bg1"/>
                          </a:solidFill>
                          <a:effectLst/>
                          <a:latin typeface="微软雅黑" panose="020B0503020204020204" pitchFamily="34" charset="-122"/>
                          <a:ea typeface="微软雅黑" panose="020B0503020204020204" pitchFamily="34" charset="-122"/>
                        </a:rPr>
                        <a:t>2022</a:t>
                      </a:r>
                      <a:r>
                        <a:rPr lang="zh-CN" altLang="en-US" sz="1200" b="1" i="0" u="none" strike="noStrike" dirty="0">
                          <a:solidFill>
                            <a:schemeClr val="bg1"/>
                          </a:solidFill>
                          <a:effectLst/>
                          <a:latin typeface="微软雅黑" panose="020B0503020204020204" pitchFamily="34" charset="-122"/>
                          <a:ea typeface="微软雅黑" panose="020B0503020204020204" pitchFamily="34" charset="-122"/>
                        </a:rPr>
                        <a:t>年</a:t>
                      </a:r>
                      <a:r>
                        <a:rPr lang="en-US" sz="1200" b="1" i="0" u="none" strike="noStrike" dirty="0">
                          <a:solidFill>
                            <a:schemeClr val="bg1"/>
                          </a:solidFill>
                          <a:effectLst/>
                          <a:latin typeface="微软雅黑" panose="020B0503020204020204" pitchFamily="34" charset="-122"/>
                          <a:ea typeface="微软雅黑" panose="020B0503020204020204" pitchFamily="34" charset="-122"/>
                        </a:rPr>
                        <a:t>HUD</a:t>
                      </a:r>
                      <a:r>
                        <a:rPr lang="zh-CN" altLang="en-US" sz="1200" b="1" i="0" u="none" strike="noStrike" dirty="0">
                          <a:solidFill>
                            <a:schemeClr val="bg1"/>
                          </a:solidFill>
                          <a:effectLst/>
                          <a:latin typeface="微软雅黑" panose="020B0503020204020204" pitchFamily="34" charset="-122"/>
                          <a:ea typeface="微软雅黑" panose="020B0503020204020204" pitchFamily="34" charset="-122"/>
                        </a:rPr>
                        <a:t>出货量</a:t>
                      </a:r>
                    </a:p>
                  </a:txBody>
                  <a:tcPr marL="9525" marR="9525" marT="9525" marB="0" anchor="ctr"/>
                </a:tc>
                <a:extLst>
                  <a:ext uri="{0D108BD9-81ED-4DB2-BD59-A6C34878D82A}">
                    <a16:rowId xmlns:a16="http://schemas.microsoft.com/office/drawing/2014/main" val="2538036703"/>
                  </a:ext>
                </a:extLst>
              </a:tr>
              <a:tr h="208618">
                <a:tc>
                  <a:txBody>
                    <a:bodyPr/>
                    <a:lstStyle/>
                    <a:p>
                      <a:pPr algn="ctr" fontAlgn="ctr"/>
                      <a:r>
                        <a:rPr lang="zh-CN" altLang="en-US" sz="1050" b="0" i="0" u="none" strike="noStrike" dirty="0">
                          <a:solidFill>
                            <a:srgbClr val="000000"/>
                          </a:solidFill>
                          <a:effectLst/>
                          <a:latin typeface="微软雅黑" panose="020B0503020204020204" pitchFamily="34" charset="-122"/>
                          <a:ea typeface="微软雅黑" panose="020B0503020204020204" pitchFamily="34" charset="-122"/>
                        </a:rPr>
                        <a:t>华阳集团</a:t>
                      </a:r>
                      <a:endParaRPr lang="en-US" altLang="zh-CN"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en-US" sz="1050" b="0" i="0" u="none" strike="noStrike" dirty="0">
                          <a:solidFill>
                            <a:srgbClr val="000000"/>
                          </a:solidFill>
                          <a:effectLst/>
                          <a:latin typeface="微软雅黑" panose="020B0503020204020204" pitchFamily="34" charset="-122"/>
                          <a:ea typeface="微软雅黑" panose="020B0503020204020204" pitchFamily="34" charset="-122"/>
                        </a:rPr>
                        <a:t>TFT/DLP/</a:t>
                      </a:r>
                      <a:r>
                        <a:rPr lang="en-US" sz="1050" b="0" i="0" u="none" strike="noStrike" dirty="0" err="1">
                          <a:solidFill>
                            <a:srgbClr val="000000"/>
                          </a:solidFill>
                          <a:effectLst/>
                          <a:latin typeface="微软雅黑" panose="020B0503020204020204" pitchFamily="34" charset="-122"/>
                          <a:ea typeface="微软雅黑" panose="020B0503020204020204" pitchFamily="34" charset="-122"/>
                        </a:rPr>
                        <a:t>LCoS</a:t>
                      </a:r>
                      <a:endParaRPr lang="en-US"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zh-CN" altLang="en-US" sz="1050" b="0" i="0" u="none" strike="noStrike" dirty="0">
                          <a:solidFill>
                            <a:srgbClr val="000000"/>
                          </a:solidFill>
                          <a:effectLst/>
                          <a:latin typeface="微软雅黑" panose="020B0503020204020204" pitchFamily="34" charset="-122"/>
                          <a:ea typeface="微软雅黑" panose="020B0503020204020204" pitchFamily="34" charset="-122"/>
                        </a:rPr>
                        <a:t>超过</a:t>
                      </a:r>
                      <a:r>
                        <a:rPr lang="en-US" altLang="zh-CN" sz="1050" b="0" i="0" u="none" strike="noStrike" dirty="0">
                          <a:solidFill>
                            <a:srgbClr val="000000"/>
                          </a:solidFill>
                          <a:effectLst/>
                          <a:latin typeface="微软雅黑" panose="020B0503020204020204" pitchFamily="34" charset="-122"/>
                          <a:ea typeface="微软雅黑" panose="020B0503020204020204" pitchFamily="34" charset="-122"/>
                        </a:rPr>
                        <a:t>40</a:t>
                      </a:r>
                      <a:r>
                        <a:rPr lang="zh-CN" altLang="en-US" sz="1050" b="0" i="0" u="none" strike="noStrike" dirty="0">
                          <a:solidFill>
                            <a:srgbClr val="000000"/>
                          </a:solidFill>
                          <a:effectLst/>
                          <a:latin typeface="微软雅黑" panose="020B0503020204020204" pitchFamily="34" charset="-122"/>
                          <a:ea typeface="微软雅黑" panose="020B0503020204020204" pitchFamily="34" charset="-122"/>
                        </a:rPr>
                        <a:t>万套</a:t>
                      </a:r>
                    </a:p>
                  </a:txBody>
                  <a:tcPr marL="9525" marR="9525" marT="9525" marB="0" anchor="ctr"/>
                </a:tc>
                <a:extLst>
                  <a:ext uri="{0D108BD9-81ED-4DB2-BD59-A6C34878D82A}">
                    <a16:rowId xmlns:a16="http://schemas.microsoft.com/office/drawing/2014/main" val="3301687744"/>
                  </a:ext>
                </a:extLst>
              </a:tr>
              <a:tr h="208618">
                <a:tc>
                  <a:txBody>
                    <a:bodyPr/>
                    <a:lstStyle/>
                    <a:p>
                      <a:pPr algn="ctr" fontAlgn="ctr"/>
                      <a:r>
                        <a:rPr lang="zh-CN" altLang="en-US" sz="1050" b="0" i="0" u="none" strike="noStrike">
                          <a:solidFill>
                            <a:srgbClr val="000000"/>
                          </a:solidFill>
                          <a:effectLst/>
                          <a:latin typeface="微软雅黑" panose="020B0503020204020204" pitchFamily="34" charset="-122"/>
                          <a:ea typeface="微软雅黑" panose="020B0503020204020204" pitchFamily="34" charset="-122"/>
                        </a:rPr>
                        <a:t>泽景</a:t>
                      </a:r>
                    </a:p>
                  </a:txBody>
                  <a:tcPr marL="9525" marR="9525" marT="9525" marB="0" anchor="ctr"/>
                </a:tc>
                <a:tc>
                  <a:txBody>
                    <a:bodyPr/>
                    <a:lstStyle/>
                    <a:p>
                      <a:pPr algn="ctr" fontAlgn="ctr"/>
                      <a:r>
                        <a:rPr lang="en-US" sz="1050" b="0" i="0" u="none" strike="noStrike" dirty="0">
                          <a:solidFill>
                            <a:srgbClr val="000000"/>
                          </a:solidFill>
                          <a:effectLst/>
                          <a:latin typeface="微软雅黑" panose="020B0503020204020204" pitchFamily="34" charset="-122"/>
                          <a:ea typeface="微软雅黑" panose="020B0503020204020204" pitchFamily="34" charset="-122"/>
                        </a:rPr>
                        <a:t>TFT/DLP</a:t>
                      </a:r>
                    </a:p>
                  </a:txBody>
                  <a:tcPr marL="9525" marR="9525" marT="9525" marB="0" anchor="ctr"/>
                </a:tc>
                <a:tc>
                  <a:txBody>
                    <a:bodyPr/>
                    <a:lstStyle/>
                    <a:p>
                      <a:pPr algn="ctr" fontAlgn="ctr"/>
                      <a:r>
                        <a:rPr lang="en-US" altLang="zh-CN" sz="1050" b="0" i="0" u="none" strike="noStrike" dirty="0">
                          <a:solidFill>
                            <a:srgbClr val="000000"/>
                          </a:solidFill>
                          <a:effectLst/>
                          <a:latin typeface="微软雅黑" panose="020B0503020204020204" pitchFamily="34" charset="-122"/>
                          <a:ea typeface="微软雅黑" panose="020B0503020204020204" pitchFamily="34" charset="-122"/>
                        </a:rPr>
                        <a:t>21</a:t>
                      </a:r>
                      <a:r>
                        <a:rPr lang="zh-CN" altLang="en-US" sz="1050" b="0" i="0" u="none" strike="noStrike" dirty="0">
                          <a:solidFill>
                            <a:srgbClr val="000000"/>
                          </a:solidFill>
                          <a:effectLst/>
                          <a:latin typeface="微软雅黑" panose="020B0503020204020204" pitchFamily="34" charset="-122"/>
                          <a:ea typeface="微软雅黑" panose="020B0503020204020204" pitchFamily="34" charset="-122"/>
                        </a:rPr>
                        <a:t>年</a:t>
                      </a:r>
                      <a:r>
                        <a:rPr lang="en-US" altLang="zh-CN" sz="1050" b="0" i="0" u="none" strike="noStrike" dirty="0">
                          <a:solidFill>
                            <a:srgbClr val="000000"/>
                          </a:solidFill>
                          <a:effectLst/>
                          <a:latin typeface="微软雅黑" panose="020B0503020204020204" pitchFamily="34" charset="-122"/>
                          <a:ea typeface="微软雅黑" panose="020B0503020204020204" pitchFamily="34" charset="-122"/>
                        </a:rPr>
                        <a:t>9.6</a:t>
                      </a:r>
                      <a:r>
                        <a:rPr lang="zh-CN" altLang="en-US" sz="1050" b="0" i="0" u="none" strike="noStrike" dirty="0">
                          <a:solidFill>
                            <a:srgbClr val="000000"/>
                          </a:solidFill>
                          <a:effectLst/>
                          <a:latin typeface="微软雅黑" panose="020B0503020204020204" pitchFamily="34" charset="-122"/>
                          <a:ea typeface="微软雅黑" panose="020B0503020204020204" pitchFamily="34" charset="-122"/>
                        </a:rPr>
                        <a:t>万套，</a:t>
                      </a:r>
                      <a:r>
                        <a:rPr lang="en-US" altLang="zh-CN" sz="1050" b="0" i="0" u="none" strike="noStrike" dirty="0">
                          <a:solidFill>
                            <a:srgbClr val="000000"/>
                          </a:solidFill>
                          <a:effectLst/>
                          <a:latin typeface="微软雅黑" panose="020B0503020204020204" pitchFamily="34" charset="-122"/>
                          <a:ea typeface="微软雅黑" panose="020B0503020204020204" pitchFamily="34" charset="-122"/>
                        </a:rPr>
                        <a:t>23</a:t>
                      </a:r>
                      <a:r>
                        <a:rPr lang="zh-CN" altLang="en-US" sz="1050" b="0" i="0" u="none" strike="noStrike" dirty="0">
                          <a:solidFill>
                            <a:srgbClr val="000000"/>
                          </a:solidFill>
                          <a:effectLst/>
                          <a:latin typeface="微软雅黑" panose="020B0503020204020204" pitchFamily="34" charset="-122"/>
                          <a:ea typeface="微软雅黑" panose="020B0503020204020204" pitchFamily="34" charset="-122"/>
                        </a:rPr>
                        <a:t>年</a:t>
                      </a:r>
                      <a:r>
                        <a:rPr lang="en-US" altLang="zh-CN" sz="1050" b="0" i="0" u="none" strike="noStrike" dirty="0">
                          <a:solidFill>
                            <a:srgbClr val="000000"/>
                          </a:solidFill>
                          <a:effectLst/>
                          <a:latin typeface="微软雅黑" panose="020B0503020204020204" pitchFamily="34" charset="-122"/>
                          <a:ea typeface="微软雅黑" panose="020B0503020204020204" pitchFamily="34" charset="-122"/>
                        </a:rPr>
                        <a:t>5</a:t>
                      </a:r>
                      <a:r>
                        <a:rPr lang="zh-CN" altLang="en-US" sz="1050" b="0" i="0" u="none" strike="noStrike" dirty="0">
                          <a:solidFill>
                            <a:srgbClr val="000000"/>
                          </a:solidFill>
                          <a:effectLst/>
                          <a:latin typeface="微软雅黑" panose="020B0503020204020204" pitchFamily="34" charset="-122"/>
                          <a:ea typeface="微软雅黑" panose="020B0503020204020204" pitchFamily="34" charset="-122"/>
                        </a:rPr>
                        <a:t>月单月出货量超过</a:t>
                      </a:r>
                      <a:r>
                        <a:rPr lang="en-US" altLang="zh-CN" sz="1050" b="0" i="0" u="none" strike="noStrike" dirty="0">
                          <a:solidFill>
                            <a:srgbClr val="000000"/>
                          </a:solidFill>
                          <a:effectLst/>
                          <a:latin typeface="微软雅黑" panose="020B0503020204020204" pitchFamily="34" charset="-122"/>
                          <a:ea typeface="微软雅黑" panose="020B0503020204020204" pitchFamily="34" charset="-122"/>
                        </a:rPr>
                        <a:t>4</a:t>
                      </a:r>
                      <a:r>
                        <a:rPr lang="zh-CN" altLang="en-US" sz="1050" b="0" i="0" u="none" strike="noStrike" dirty="0">
                          <a:solidFill>
                            <a:srgbClr val="000000"/>
                          </a:solidFill>
                          <a:effectLst/>
                          <a:latin typeface="微软雅黑" panose="020B0503020204020204" pitchFamily="34" charset="-122"/>
                          <a:ea typeface="微软雅黑" panose="020B0503020204020204" pitchFamily="34" charset="-122"/>
                        </a:rPr>
                        <a:t>万套，累计出货量超过</a:t>
                      </a:r>
                      <a:r>
                        <a:rPr lang="en-US" altLang="zh-CN" sz="1050" b="0" i="0" u="none" strike="noStrike" dirty="0">
                          <a:solidFill>
                            <a:srgbClr val="000000"/>
                          </a:solidFill>
                          <a:effectLst/>
                          <a:latin typeface="微软雅黑" panose="020B0503020204020204" pitchFamily="34" charset="-122"/>
                          <a:ea typeface="微软雅黑" panose="020B0503020204020204" pitchFamily="34" charset="-122"/>
                        </a:rPr>
                        <a:t>60</a:t>
                      </a:r>
                      <a:r>
                        <a:rPr lang="zh-CN" altLang="en-US" sz="1050" b="0" i="0" u="none" strike="noStrike" dirty="0">
                          <a:solidFill>
                            <a:srgbClr val="000000"/>
                          </a:solidFill>
                          <a:effectLst/>
                          <a:latin typeface="微软雅黑" panose="020B0503020204020204" pitchFamily="34" charset="-122"/>
                          <a:ea typeface="微软雅黑" panose="020B0503020204020204" pitchFamily="34" charset="-122"/>
                        </a:rPr>
                        <a:t>万套</a:t>
                      </a:r>
                    </a:p>
                  </a:txBody>
                  <a:tcPr marL="9525" marR="9525" marT="9525" marB="0" anchor="ctr"/>
                </a:tc>
                <a:extLst>
                  <a:ext uri="{0D108BD9-81ED-4DB2-BD59-A6C34878D82A}">
                    <a16:rowId xmlns:a16="http://schemas.microsoft.com/office/drawing/2014/main" val="1471588683"/>
                  </a:ext>
                </a:extLst>
              </a:tr>
              <a:tr h="208618">
                <a:tc>
                  <a:txBody>
                    <a:bodyPr/>
                    <a:lstStyle/>
                    <a:p>
                      <a:pPr algn="ctr" fontAlgn="ctr"/>
                      <a:r>
                        <a:rPr lang="zh-CN" altLang="en-US" sz="1050" b="0" i="0" u="none" strike="noStrike">
                          <a:solidFill>
                            <a:srgbClr val="000000"/>
                          </a:solidFill>
                          <a:effectLst/>
                          <a:latin typeface="微软雅黑" panose="020B0503020204020204" pitchFamily="34" charset="-122"/>
                          <a:ea typeface="微软雅黑" panose="020B0503020204020204" pitchFamily="34" charset="-122"/>
                        </a:rPr>
                        <a:t>未来黑科技</a:t>
                      </a:r>
                    </a:p>
                  </a:txBody>
                  <a:tcPr marL="9525" marR="9525" marT="9525" marB="0" anchor="ctr"/>
                </a:tc>
                <a:tc>
                  <a:txBody>
                    <a:bodyPr/>
                    <a:lstStyle/>
                    <a:p>
                      <a:pPr algn="ctr" fontAlgn="ctr"/>
                      <a:r>
                        <a:rPr lang="en-US" sz="1050" b="0" i="0" u="none" strike="noStrike">
                          <a:solidFill>
                            <a:srgbClr val="000000"/>
                          </a:solidFill>
                          <a:effectLst/>
                          <a:latin typeface="微软雅黑" panose="020B0503020204020204" pitchFamily="34" charset="-122"/>
                          <a:ea typeface="微软雅黑" panose="020B0503020204020204" pitchFamily="34" charset="-122"/>
                        </a:rPr>
                        <a:t>TFT</a:t>
                      </a:r>
                    </a:p>
                  </a:txBody>
                  <a:tcPr marL="9525" marR="9525" marT="9525" marB="0" anchor="ctr"/>
                </a:tc>
                <a:tc>
                  <a:txBody>
                    <a:bodyPr/>
                    <a:lstStyle/>
                    <a:p>
                      <a:pPr algn="ctr" fontAlgn="ctr"/>
                      <a:r>
                        <a:rPr lang="en-US" altLang="zh-CN" sz="1050" b="0" i="0" u="none" strike="noStrike" dirty="0">
                          <a:solidFill>
                            <a:srgbClr val="000000"/>
                          </a:solidFill>
                          <a:effectLst/>
                          <a:latin typeface="微软雅黑" panose="020B0503020204020204" pitchFamily="34" charset="-122"/>
                          <a:ea typeface="微软雅黑" panose="020B0503020204020204" pitchFamily="34" charset="-122"/>
                        </a:rPr>
                        <a:t>6.8</a:t>
                      </a:r>
                      <a:r>
                        <a:rPr lang="zh-CN" altLang="en-US" sz="1050" b="0" i="0" u="none" strike="noStrike" dirty="0">
                          <a:solidFill>
                            <a:srgbClr val="000000"/>
                          </a:solidFill>
                          <a:effectLst/>
                          <a:latin typeface="微软雅黑" panose="020B0503020204020204" pitchFamily="34" charset="-122"/>
                          <a:ea typeface="微软雅黑" panose="020B0503020204020204" pitchFamily="34" charset="-122"/>
                        </a:rPr>
                        <a:t>万套</a:t>
                      </a:r>
                    </a:p>
                  </a:txBody>
                  <a:tcPr marL="9525" marR="9525" marT="9525" marB="0" anchor="ctr"/>
                </a:tc>
                <a:extLst>
                  <a:ext uri="{0D108BD9-81ED-4DB2-BD59-A6C34878D82A}">
                    <a16:rowId xmlns:a16="http://schemas.microsoft.com/office/drawing/2014/main" val="3273660610"/>
                  </a:ext>
                </a:extLst>
              </a:tr>
              <a:tr h="208618">
                <a:tc>
                  <a:txBody>
                    <a:bodyPr/>
                    <a:lstStyle/>
                    <a:p>
                      <a:pPr algn="ctr" fontAlgn="ctr"/>
                      <a:r>
                        <a:rPr lang="zh-CN" altLang="en-US" sz="1050" b="0" i="0" u="none" strike="noStrike">
                          <a:solidFill>
                            <a:srgbClr val="000000"/>
                          </a:solidFill>
                          <a:effectLst/>
                          <a:latin typeface="微软雅黑" panose="020B0503020204020204" pitchFamily="34" charset="-122"/>
                          <a:ea typeface="微软雅黑" panose="020B0503020204020204" pitchFamily="34" charset="-122"/>
                        </a:rPr>
                        <a:t>水晶光电</a:t>
                      </a:r>
                    </a:p>
                  </a:txBody>
                  <a:tcPr marL="9525" marR="9525" marT="9525" marB="0" anchor="ctr"/>
                </a:tc>
                <a:tc>
                  <a:txBody>
                    <a:bodyPr/>
                    <a:lstStyle/>
                    <a:p>
                      <a:pPr algn="ctr" fontAlgn="ctr"/>
                      <a:r>
                        <a:rPr lang="en-US" sz="1050" b="0" i="0" u="none" strike="noStrike">
                          <a:solidFill>
                            <a:srgbClr val="000000"/>
                          </a:solidFill>
                          <a:effectLst/>
                          <a:latin typeface="微软雅黑" panose="020B0503020204020204" pitchFamily="34" charset="-122"/>
                          <a:ea typeface="微软雅黑" panose="020B0503020204020204" pitchFamily="34" charset="-122"/>
                        </a:rPr>
                        <a:t>TFT</a:t>
                      </a:r>
                    </a:p>
                  </a:txBody>
                  <a:tcPr marL="9525" marR="9525" marT="9525" marB="0" anchor="ctr"/>
                </a:tc>
                <a:tc>
                  <a:txBody>
                    <a:bodyPr/>
                    <a:lstStyle/>
                    <a:p>
                      <a:pPr algn="ctr" fontAlgn="ctr"/>
                      <a:r>
                        <a:rPr lang="zh-CN" altLang="en-US" sz="1050" b="0" i="0" u="none" strike="noStrike" dirty="0">
                          <a:solidFill>
                            <a:srgbClr val="000000"/>
                          </a:solidFill>
                          <a:effectLst/>
                          <a:latin typeface="微软雅黑" panose="020B0503020204020204" pitchFamily="34" charset="-122"/>
                          <a:ea typeface="微软雅黑" panose="020B0503020204020204" pitchFamily="34" charset="-122"/>
                        </a:rPr>
                        <a:t>近</a:t>
                      </a:r>
                      <a:r>
                        <a:rPr lang="en-US" altLang="zh-CN" sz="1050" b="0" i="0" u="none" strike="noStrike" dirty="0">
                          <a:solidFill>
                            <a:srgbClr val="000000"/>
                          </a:solidFill>
                          <a:effectLst/>
                          <a:latin typeface="微软雅黑" panose="020B0503020204020204" pitchFamily="34" charset="-122"/>
                          <a:ea typeface="微软雅黑" panose="020B0503020204020204" pitchFamily="34" charset="-122"/>
                        </a:rPr>
                        <a:t>4</a:t>
                      </a:r>
                      <a:r>
                        <a:rPr lang="zh-CN" altLang="en-US" sz="1050" b="0" i="0" u="none" strike="noStrike" dirty="0">
                          <a:solidFill>
                            <a:srgbClr val="000000"/>
                          </a:solidFill>
                          <a:effectLst/>
                          <a:latin typeface="微软雅黑" panose="020B0503020204020204" pitchFamily="34" charset="-122"/>
                          <a:ea typeface="微软雅黑" panose="020B0503020204020204" pitchFamily="34" charset="-122"/>
                        </a:rPr>
                        <a:t>万套</a:t>
                      </a:r>
                    </a:p>
                  </a:txBody>
                  <a:tcPr marL="9525" marR="9525" marT="9525" marB="0" anchor="ctr"/>
                </a:tc>
                <a:extLst>
                  <a:ext uri="{0D108BD9-81ED-4DB2-BD59-A6C34878D82A}">
                    <a16:rowId xmlns:a16="http://schemas.microsoft.com/office/drawing/2014/main" val="178661240"/>
                  </a:ext>
                </a:extLst>
              </a:tr>
              <a:tr h="208618">
                <a:tc>
                  <a:txBody>
                    <a:bodyPr/>
                    <a:lstStyle/>
                    <a:p>
                      <a:pPr algn="ctr" fontAlgn="ctr"/>
                      <a:r>
                        <a:rPr lang="zh-CN" altLang="en-US" sz="1050" b="0" i="0" u="none" strike="noStrike">
                          <a:solidFill>
                            <a:srgbClr val="000000"/>
                          </a:solidFill>
                          <a:effectLst/>
                          <a:latin typeface="微软雅黑" panose="020B0503020204020204" pitchFamily="34" charset="-122"/>
                          <a:ea typeface="微软雅黑" panose="020B0503020204020204" pitchFamily="34" charset="-122"/>
                        </a:rPr>
                        <a:t>经纬恒润</a:t>
                      </a:r>
                    </a:p>
                  </a:txBody>
                  <a:tcPr marL="9525" marR="9525" marT="9525" marB="0" anchor="ctr"/>
                </a:tc>
                <a:tc>
                  <a:txBody>
                    <a:bodyPr/>
                    <a:lstStyle/>
                    <a:p>
                      <a:pPr algn="ctr" fontAlgn="ctr"/>
                      <a:r>
                        <a:rPr lang="en-US" sz="1050" b="0" i="0" u="none" strike="noStrike">
                          <a:solidFill>
                            <a:srgbClr val="000000"/>
                          </a:solidFill>
                          <a:effectLst/>
                          <a:latin typeface="微软雅黑" panose="020B0503020204020204" pitchFamily="34" charset="-122"/>
                          <a:ea typeface="微软雅黑" panose="020B0503020204020204" pitchFamily="34" charset="-122"/>
                        </a:rPr>
                        <a:t>DLP</a:t>
                      </a:r>
                    </a:p>
                  </a:txBody>
                  <a:tcPr marL="9525" marR="9525" marT="9525" marB="0" anchor="ctr"/>
                </a:tc>
                <a:tc>
                  <a:txBody>
                    <a:bodyPr/>
                    <a:lstStyle/>
                    <a:p>
                      <a:pPr algn="ctr" fontAlgn="ctr"/>
                      <a:r>
                        <a:rPr lang="en-US" altLang="zh-CN" sz="1050" b="0" i="0" u="none" strike="noStrike" dirty="0">
                          <a:solidFill>
                            <a:srgbClr val="000000"/>
                          </a:solidFill>
                          <a:effectLst/>
                          <a:latin typeface="微软雅黑" panose="020B0503020204020204" pitchFamily="34" charset="-122"/>
                          <a:ea typeface="微软雅黑" panose="020B0503020204020204" pitchFamily="34" charset="-122"/>
                        </a:rPr>
                        <a:t>2023</a:t>
                      </a:r>
                      <a:r>
                        <a:rPr lang="zh-CN" altLang="en-US" sz="1050" b="0" i="0" u="none" strike="noStrike" dirty="0">
                          <a:solidFill>
                            <a:srgbClr val="000000"/>
                          </a:solidFill>
                          <a:effectLst/>
                          <a:latin typeface="微软雅黑" panose="020B0503020204020204" pitchFamily="34" charset="-122"/>
                          <a:ea typeface="微软雅黑" panose="020B0503020204020204" pitchFamily="34" charset="-122"/>
                        </a:rPr>
                        <a:t>年量产</a:t>
                      </a:r>
                    </a:p>
                  </a:txBody>
                  <a:tcPr marL="9525" marR="9525" marT="9525" marB="0" anchor="ctr"/>
                </a:tc>
                <a:extLst>
                  <a:ext uri="{0D108BD9-81ED-4DB2-BD59-A6C34878D82A}">
                    <a16:rowId xmlns:a16="http://schemas.microsoft.com/office/drawing/2014/main" val="2747103403"/>
                  </a:ext>
                </a:extLst>
              </a:tr>
              <a:tr h="208618">
                <a:tc>
                  <a:txBody>
                    <a:bodyPr/>
                    <a:lstStyle/>
                    <a:p>
                      <a:pPr algn="ctr" fontAlgn="ctr"/>
                      <a:r>
                        <a:rPr lang="zh-CN" altLang="en-US" sz="1050" b="0" i="0" u="none" strike="noStrike">
                          <a:solidFill>
                            <a:srgbClr val="000000"/>
                          </a:solidFill>
                          <a:effectLst/>
                          <a:latin typeface="微软雅黑" panose="020B0503020204020204" pitchFamily="34" charset="-122"/>
                          <a:ea typeface="微软雅黑" panose="020B0503020204020204" pitchFamily="34" charset="-122"/>
                        </a:rPr>
                        <a:t>疆程</a:t>
                      </a:r>
                    </a:p>
                  </a:txBody>
                  <a:tcPr marL="9525" marR="9525" marT="9525" marB="0" anchor="ctr"/>
                </a:tc>
                <a:tc>
                  <a:txBody>
                    <a:bodyPr/>
                    <a:lstStyle/>
                    <a:p>
                      <a:pPr algn="ctr" fontAlgn="ctr"/>
                      <a:r>
                        <a:rPr lang="en-US" sz="1050" b="0" i="0" u="none" strike="noStrike">
                          <a:solidFill>
                            <a:srgbClr val="000000"/>
                          </a:solidFill>
                          <a:effectLst/>
                          <a:latin typeface="微软雅黑" panose="020B0503020204020204" pitchFamily="34" charset="-122"/>
                          <a:ea typeface="微软雅黑" panose="020B0503020204020204" pitchFamily="34" charset="-122"/>
                        </a:rPr>
                        <a:t>DLP/TFT/LCoS</a:t>
                      </a:r>
                    </a:p>
                  </a:txBody>
                  <a:tcPr marL="9525" marR="9525" marT="9525" marB="0" anchor="ctr"/>
                </a:tc>
                <a:tc>
                  <a:txBody>
                    <a:bodyPr/>
                    <a:lstStyle/>
                    <a:p>
                      <a:pPr algn="ctr" fontAlgn="ctr"/>
                      <a:r>
                        <a:rPr lang="en-US" altLang="zh-CN" sz="1050" b="0" i="0" u="none" strike="noStrike" dirty="0">
                          <a:solidFill>
                            <a:srgbClr val="000000"/>
                          </a:solidFill>
                          <a:effectLst/>
                          <a:latin typeface="微软雅黑" panose="020B0503020204020204" pitchFamily="34" charset="-122"/>
                          <a:ea typeface="微软雅黑" panose="020B0503020204020204" pitchFamily="34" charset="-122"/>
                        </a:rPr>
                        <a:t>-</a:t>
                      </a:r>
                    </a:p>
                  </a:txBody>
                  <a:tcPr marL="9525" marR="9525" marT="9525" marB="0" anchor="ctr"/>
                </a:tc>
                <a:extLst>
                  <a:ext uri="{0D108BD9-81ED-4DB2-BD59-A6C34878D82A}">
                    <a16:rowId xmlns:a16="http://schemas.microsoft.com/office/drawing/2014/main" val="135337800"/>
                  </a:ext>
                </a:extLst>
              </a:tr>
              <a:tr h="208618">
                <a:tc>
                  <a:txBody>
                    <a:bodyPr/>
                    <a:lstStyle/>
                    <a:p>
                      <a:pPr algn="ctr" fontAlgn="ctr"/>
                      <a:r>
                        <a:rPr lang="zh-CN" altLang="en-US" sz="1050" b="0" i="0" u="none" strike="noStrike">
                          <a:solidFill>
                            <a:srgbClr val="000000"/>
                          </a:solidFill>
                          <a:effectLst/>
                          <a:latin typeface="微软雅黑" panose="020B0503020204020204" pitchFamily="34" charset="-122"/>
                          <a:ea typeface="微软雅黑" panose="020B0503020204020204" pitchFamily="34" charset="-122"/>
                        </a:rPr>
                        <a:t>华为</a:t>
                      </a:r>
                    </a:p>
                  </a:txBody>
                  <a:tcPr marL="9525" marR="9525" marT="9525" marB="0" anchor="ctr"/>
                </a:tc>
                <a:tc>
                  <a:txBody>
                    <a:bodyPr/>
                    <a:lstStyle/>
                    <a:p>
                      <a:pPr algn="ctr" fontAlgn="ctr"/>
                      <a:r>
                        <a:rPr lang="en-US" sz="1050" b="0" i="0" u="none" strike="noStrike">
                          <a:solidFill>
                            <a:srgbClr val="000000"/>
                          </a:solidFill>
                          <a:effectLst/>
                          <a:latin typeface="微软雅黑" panose="020B0503020204020204" pitchFamily="34" charset="-122"/>
                          <a:ea typeface="微软雅黑" panose="020B0503020204020204" pitchFamily="34" charset="-122"/>
                        </a:rPr>
                        <a:t>LCoS</a:t>
                      </a:r>
                    </a:p>
                  </a:txBody>
                  <a:tcPr marL="9525" marR="9525" marT="9525" marB="0" anchor="ctr"/>
                </a:tc>
                <a:tc>
                  <a:txBody>
                    <a:bodyPr/>
                    <a:lstStyle/>
                    <a:p>
                      <a:pPr algn="ctr" fontAlgn="ctr"/>
                      <a:r>
                        <a:rPr lang="en-US" altLang="zh-CN" sz="1050" b="0" i="0" u="none" strike="noStrike">
                          <a:solidFill>
                            <a:srgbClr val="000000"/>
                          </a:solidFill>
                          <a:effectLst/>
                          <a:latin typeface="微软雅黑" panose="020B0503020204020204" pitchFamily="34" charset="-122"/>
                          <a:ea typeface="微软雅黑" panose="020B0503020204020204" pitchFamily="34" charset="-122"/>
                        </a:rPr>
                        <a:t>-</a:t>
                      </a:r>
                    </a:p>
                  </a:txBody>
                  <a:tcPr marL="9525" marR="9525" marT="9525" marB="0" anchor="ctr"/>
                </a:tc>
                <a:extLst>
                  <a:ext uri="{0D108BD9-81ED-4DB2-BD59-A6C34878D82A}">
                    <a16:rowId xmlns:a16="http://schemas.microsoft.com/office/drawing/2014/main" val="37218209"/>
                  </a:ext>
                </a:extLst>
              </a:tr>
              <a:tr h="208618">
                <a:tc>
                  <a:txBody>
                    <a:bodyPr/>
                    <a:lstStyle/>
                    <a:p>
                      <a:pPr algn="ctr" fontAlgn="ctr"/>
                      <a:r>
                        <a:rPr lang="zh-CN" altLang="en-US" sz="1050" b="0" i="0" u="none" strike="noStrike">
                          <a:solidFill>
                            <a:srgbClr val="000000"/>
                          </a:solidFill>
                          <a:effectLst/>
                          <a:latin typeface="微软雅黑" panose="020B0503020204020204" pitchFamily="34" charset="-122"/>
                          <a:ea typeface="微软雅黑" panose="020B0503020204020204" pitchFamily="34" charset="-122"/>
                        </a:rPr>
                        <a:t>重庆利龙</a:t>
                      </a:r>
                    </a:p>
                  </a:txBody>
                  <a:tcPr marL="9525" marR="9525" marT="9525" marB="0" anchor="ctr"/>
                </a:tc>
                <a:tc>
                  <a:txBody>
                    <a:bodyPr/>
                    <a:lstStyle/>
                    <a:p>
                      <a:pPr algn="ctr" fontAlgn="ctr"/>
                      <a:r>
                        <a:rPr lang="en-US" sz="1050" b="0" i="0" u="none" strike="noStrike">
                          <a:solidFill>
                            <a:srgbClr val="000000"/>
                          </a:solidFill>
                          <a:effectLst/>
                          <a:latin typeface="微软雅黑" panose="020B0503020204020204" pitchFamily="34" charset="-122"/>
                          <a:ea typeface="微软雅黑" panose="020B0503020204020204" pitchFamily="34" charset="-122"/>
                        </a:rPr>
                        <a:t>DLP</a:t>
                      </a:r>
                    </a:p>
                  </a:txBody>
                  <a:tcPr marL="9525" marR="9525" marT="9525" marB="0" anchor="ctr"/>
                </a:tc>
                <a:tc>
                  <a:txBody>
                    <a:bodyPr/>
                    <a:lstStyle/>
                    <a:p>
                      <a:pPr algn="ctr" fontAlgn="ctr"/>
                      <a:r>
                        <a:rPr lang="en-US" altLang="zh-CN" sz="1050" b="0" i="0" u="none" strike="noStrike" dirty="0">
                          <a:solidFill>
                            <a:srgbClr val="000000"/>
                          </a:solidFill>
                          <a:effectLst/>
                          <a:latin typeface="微软雅黑" panose="020B0503020204020204" pitchFamily="34" charset="-122"/>
                          <a:ea typeface="微软雅黑" panose="020B0503020204020204" pitchFamily="34" charset="-122"/>
                        </a:rPr>
                        <a:t>-</a:t>
                      </a:r>
                    </a:p>
                  </a:txBody>
                  <a:tcPr marL="9525" marR="9525" marT="9525" marB="0" anchor="ctr"/>
                </a:tc>
                <a:extLst>
                  <a:ext uri="{0D108BD9-81ED-4DB2-BD59-A6C34878D82A}">
                    <a16:rowId xmlns:a16="http://schemas.microsoft.com/office/drawing/2014/main" val="2463782359"/>
                  </a:ext>
                </a:extLst>
              </a:tr>
              <a:tr h="208618">
                <a:tc>
                  <a:txBody>
                    <a:bodyPr/>
                    <a:lstStyle/>
                    <a:p>
                      <a:pPr algn="ctr" fontAlgn="ctr"/>
                      <a:r>
                        <a:rPr lang="zh-CN" altLang="en-US" sz="1050" b="0" i="0" u="none" strike="noStrike">
                          <a:solidFill>
                            <a:srgbClr val="000000"/>
                          </a:solidFill>
                          <a:effectLst/>
                          <a:latin typeface="微软雅黑" panose="020B0503020204020204" pitchFamily="34" charset="-122"/>
                          <a:ea typeface="微软雅黑" panose="020B0503020204020204" pitchFamily="34" charset="-122"/>
                        </a:rPr>
                        <a:t>锐思华创</a:t>
                      </a:r>
                    </a:p>
                  </a:txBody>
                  <a:tcPr marL="9525" marR="9525" marT="9525" marB="0" anchor="ctr"/>
                </a:tc>
                <a:tc>
                  <a:txBody>
                    <a:bodyPr/>
                    <a:lstStyle/>
                    <a:p>
                      <a:pPr algn="ctr" fontAlgn="ctr"/>
                      <a:r>
                        <a:rPr lang="en-US" sz="1050" b="0" i="0" u="none" strike="noStrike">
                          <a:solidFill>
                            <a:srgbClr val="000000"/>
                          </a:solidFill>
                          <a:effectLst/>
                          <a:latin typeface="微软雅黑" panose="020B0503020204020204" pitchFamily="34" charset="-122"/>
                          <a:ea typeface="微软雅黑" panose="020B0503020204020204" pitchFamily="34" charset="-122"/>
                        </a:rPr>
                        <a:t>LBS</a:t>
                      </a:r>
                    </a:p>
                  </a:txBody>
                  <a:tcPr marL="9525" marR="9525" marT="9525" marB="0" anchor="ctr"/>
                </a:tc>
                <a:tc>
                  <a:txBody>
                    <a:bodyPr/>
                    <a:lstStyle/>
                    <a:p>
                      <a:pPr algn="ctr" fontAlgn="ctr"/>
                      <a:r>
                        <a:rPr lang="en-US" altLang="zh-CN" sz="1050" b="0" i="0" u="none" strike="noStrike" dirty="0">
                          <a:solidFill>
                            <a:srgbClr val="000000"/>
                          </a:solidFill>
                          <a:effectLst/>
                          <a:latin typeface="微软雅黑" panose="020B0503020204020204" pitchFamily="34" charset="-122"/>
                          <a:ea typeface="微软雅黑" panose="020B0503020204020204" pitchFamily="34" charset="-122"/>
                        </a:rPr>
                        <a:t>-</a:t>
                      </a:r>
                    </a:p>
                  </a:txBody>
                  <a:tcPr marL="9525" marR="9525" marT="9525" marB="0" anchor="ctr"/>
                </a:tc>
                <a:extLst>
                  <a:ext uri="{0D108BD9-81ED-4DB2-BD59-A6C34878D82A}">
                    <a16:rowId xmlns:a16="http://schemas.microsoft.com/office/drawing/2014/main" val="103836616"/>
                  </a:ext>
                </a:extLst>
              </a:tr>
              <a:tr h="208618">
                <a:tc>
                  <a:txBody>
                    <a:bodyPr/>
                    <a:lstStyle/>
                    <a:p>
                      <a:pPr algn="ctr" fontAlgn="ctr"/>
                      <a:r>
                        <a:rPr lang="zh-CN" altLang="en-US" sz="1050" b="0" i="0" u="none" strike="noStrike">
                          <a:solidFill>
                            <a:srgbClr val="000000"/>
                          </a:solidFill>
                          <a:effectLst/>
                          <a:latin typeface="微软雅黑" panose="020B0503020204020204" pitchFamily="34" charset="-122"/>
                          <a:ea typeface="微软雅黑" panose="020B0503020204020204" pitchFamily="34" charset="-122"/>
                        </a:rPr>
                        <a:t>智云谷</a:t>
                      </a:r>
                    </a:p>
                  </a:txBody>
                  <a:tcPr marL="9525" marR="9525" marT="9525" marB="0" anchor="ctr"/>
                </a:tc>
                <a:tc>
                  <a:txBody>
                    <a:bodyPr/>
                    <a:lstStyle/>
                    <a:p>
                      <a:pPr algn="ctr" fontAlgn="ctr"/>
                      <a:r>
                        <a:rPr lang="en-US" sz="1050" b="0" i="0" u="none" strike="noStrike">
                          <a:solidFill>
                            <a:srgbClr val="000000"/>
                          </a:solidFill>
                          <a:effectLst/>
                          <a:latin typeface="微软雅黑" panose="020B0503020204020204" pitchFamily="34" charset="-122"/>
                          <a:ea typeface="微软雅黑" panose="020B0503020204020204" pitchFamily="34" charset="-122"/>
                        </a:rPr>
                        <a:t>TFT</a:t>
                      </a:r>
                    </a:p>
                  </a:txBody>
                  <a:tcPr marL="9525" marR="9525" marT="9525" marB="0" anchor="ctr"/>
                </a:tc>
                <a:tc>
                  <a:txBody>
                    <a:bodyPr/>
                    <a:lstStyle/>
                    <a:p>
                      <a:pPr algn="ctr" fontAlgn="ctr"/>
                      <a:r>
                        <a:rPr lang="en-US" altLang="zh-CN" sz="1050" b="0" i="0" u="none" strike="noStrike">
                          <a:solidFill>
                            <a:srgbClr val="000000"/>
                          </a:solidFill>
                          <a:effectLst/>
                          <a:latin typeface="微软雅黑" panose="020B0503020204020204" pitchFamily="34" charset="-122"/>
                          <a:ea typeface="微软雅黑" panose="020B0503020204020204" pitchFamily="34" charset="-122"/>
                        </a:rPr>
                        <a:t>-</a:t>
                      </a:r>
                    </a:p>
                  </a:txBody>
                  <a:tcPr marL="9525" marR="9525" marT="9525" marB="0" anchor="ctr"/>
                </a:tc>
                <a:extLst>
                  <a:ext uri="{0D108BD9-81ED-4DB2-BD59-A6C34878D82A}">
                    <a16:rowId xmlns:a16="http://schemas.microsoft.com/office/drawing/2014/main" val="3341973781"/>
                  </a:ext>
                </a:extLst>
              </a:tr>
              <a:tr h="208618">
                <a:tc>
                  <a:txBody>
                    <a:bodyPr/>
                    <a:lstStyle/>
                    <a:p>
                      <a:pPr algn="ctr" fontAlgn="ctr"/>
                      <a:r>
                        <a:rPr lang="zh-CN" altLang="en-US" sz="1050" b="0" i="0" u="none" strike="noStrike">
                          <a:solidFill>
                            <a:srgbClr val="000000"/>
                          </a:solidFill>
                          <a:effectLst/>
                          <a:latin typeface="微软雅黑" panose="020B0503020204020204" pitchFamily="34" charset="-122"/>
                          <a:ea typeface="微软雅黑" panose="020B0503020204020204" pitchFamily="34" charset="-122"/>
                        </a:rPr>
                        <a:t>台湾怡利电子</a:t>
                      </a:r>
                    </a:p>
                  </a:txBody>
                  <a:tcPr marL="9525" marR="9525" marT="9525" marB="0" anchor="ctr"/>
                </a:tc>
                <a:tc>
                  <a:txBody>
                    <a:bodyPr/>
                    <a:lstStyle/>
                    <a:p>
                      <a:pPr algn="ctr" fontAlgn="ctr"/>
                      <a:r>
                        <a:rPr lang="en-US" altLang="zh-CN" sz="1050" b="0" i="0" u="none" strike="noStrike">
                          <a:solidFill>
                            <a:srgbClr val="000000"/>
                          </a:solidFill>
                          <a:effectLst/>
                          <a:latin typeface="微软雅黑" panose="020B0503020204020204" pitchFamily="34" charset="-122"/>
                          <a:ea typeface="微软雅黑" panose="020B0503020204020204" pitchFamily="34" charset="-122"/>
                        </a:rPr>
                        <a:t>-</a:t>
                      </a:r>
                    </a:p>
                  </a:txBody>
                  <a:tcPr marL="9525" marR="9525" marT="9525" marB="0" anchor="ctr"/>
                </a:tc>
                <a:tc>
                  <a:txBody>
                    <a:bodyPr/>
                    <a:lstStyle/>
                    <a:p>
                      <a:pPr algn="ctr" fontAlgn="ctr"/>
                      <a:r>
                        <a:rPr lang="en-US" altLang="zh-CN" sz="1050" b="0" i="0" u="none" strike="noStrike" dirty="0">
                          <a:solidFill>
                            <a:srgbClr val="000000"/>
                          </a:solidFill>
                          <a:effectLst/>
                          <a:latin typeface="微软雅黑" panose="020B0503020204020204" pitchFamily="34" charset="-122"/>
                          <a:ea typeface="微软雅黑" panose="020B0503020204020204" pitchFamily="34" charset="-122"/>
                        </a:rPr>
                        <a:t>-</a:t>
                      </a:r>
                    </a:p>
                  </a:txBody>
                  <a:tcPr marL="9525" marR="9525" marT="9525" marB="0" anchor="ctr"/>
                </a:tc>
                <a:extLst>
                  <a:ext uri="{0D108BD9-81ED-4DB2-BD59-A6C34878D82A}">
                    <a16:rowId xmlns:a16="http://schemas.microsoft.com/office/drawing/2014/main" val="1707811263"/>
                  </a:ext>
                </a:extLst>
              </a:tr>
            </a:tbl>
          </a:graphicData>
        </a:graphic>
      </p:graphicFrame>
      <p:sp>
        <p:nvSpPr>
          <p:cNvPr id="33" name="文本框 32">
            <a:extLst>
              <a:ext uri="{FF2B5EF4-FFF2-40B4-BE49-F238E27FC236}">
                <a16:creationId xmlns:a16="http://schemas.microsoft.com/office/drawing/2014/main" id="{B0D36FE3-9532-6C4B-2B88-97FBC0D10510}"/>
              </a:ext>
            </a:extLst>
          </p:cNvPr>
          <p:cNvSpPr txBox="1"/>
          <p:nvPr/>
        </p:nvSpPr>
        <p:spPr>
          <a:xfrm>
            <a:off x="536152" y="1470453"/>
            <a:ext cx="2144768" cy="307777"/>
          </a:xfrm>
          <a:prstGeom prst="rect">
            <a:avLst/>
          </a:prstGeom>
          <a:noFill/>
        </p:spPr>
        <p:txBody>
          <a:bodyPr wrap="square">
            <a:spAutoFit/>
          </a:bodyPr>
          <a:lstStyle/>
          <a:p>
            <a:r>
              <a:rPr lang="zh-CN" altLang="en-US" sz="1400" b="1" dirty="0">
                <a:latin typeface="微软雅黑" panose="020B0503020204020204" pitchFamily="34" charset="-122"/>
                <a:ea typeface="微软雅黑" panose="020B0503020204020204" pitchFamily="34" charset="-122"/>
              </a:rPr>
              <a:t>国内主要</a:t>
            </a:r>
            <a:r>
              <a:rPr lang="en-US" altLang="zh-CN" sz="1400" b="1" dirty="0">
                <a:latin typeface="微软雅黑" panose="020B0503020204020204" pitchFamily="34" charset="-122"/>
                <a:ea typeface="微软雅黑" panose="020B0503020204020204" pitchFamily="34" charset="-122"/>
              </a:rPr>
              <a:t>HUD</a:t>
            </a:r>
            <a:r>
              <a:rPr lang="zh-CN" altLang="en-US" sz="1400" b="1" dirty="0">
                <a:latin typeface="微软雅黑" panose="020B0503020204020204" pitchFamily="34" charset="-122"/>
                <a:ea typeface="微软雅黑" panose="020B0503020204020204" pitchFamily="34" charset="-122"/>
              </a:rPr>
              <a:t>厂商</a:t>
            </a:r>
          </a:p>
        </p:txBody>
      </p:sp>
      <p:pic>
        <p:nvPicPr>
          <p:cNvPr id="34" name="图片 33">
            <a:extLst>
              <a:ext uri="{FF2B5EF4-FFF2-40B4-BE49-F238E27FC236}">
                <a16:creationId xmlns:a16="http://schemas.microsoft.com/office/drawing/2014/main" id="{3E7C3095-0BA9-DCA4-06DB-6EF6F8D4FC1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9766" y="4910433"/>
            <a:ext cx="1080000" cy="954228"/>
          </a:xfrm>
          <a:prstGeom prst="rect">
            <a:avLst/>
          </a:prstGeom>
        </p:spPr>
      </p:pic>
      <p:pic>
        <p:nvPicPr>
          <p:cNvPr id="35" name="图片 34">
            <a:extLst>
              <a:ext uri="{FF2B5EF4-FFF2-40B4-BE49-F238E27FC236}">
                <a16:creationId xmlns:a16="http://schemas.microsoft.com/office/drawing/2014/main" id="{021DFC38-EE06-E728-80A6-920AAFEC232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95710" y="4998412"/>
            <a:ext cx="1080000" cy="652836"/>
          </a:xfrm>
          <a:prstGeom prst="rect">
            <a:avLst/>
          </a:prstGeom>
        </p:spPr>
      </p:pic>
      <p:pic>
        <p:nvPicPr>
          <p:cNvPr id="36" name="图片 35">
            <a:extLst>
              <a:ext uri="{FF2B5EF4-FFF2-40B4-BE49-F238E27FC236}">
                <a16:creationId xmlns:a16="http://schemas.microsoft.com/office/drawing/2014/main" id="{DA1F9009-F29F-B974-3BB1-27DE06F36A4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65429" y="5962928"/>
            <a:ext cx="1080000" cy="239776"/>
          </a:xfrm>
          <a:prstGeom prst="rect">
            <a:avLst/>
          </a:prstGeom>
        </p:spPr>
      </p:pic>
      <p:pic>
        <p:nvPicPr>
          <p:cNvPr id="37" name="图片 36">
            <a:extLst>
              <a:ext uri="{FF2B5EF4-FFF2-40B4-BE49-F238E27FC236}">
                <a16:creationId xmlns:a16="http://schemas.microsoft.com/office/drawing/2014/main" id="{A9ADD642-50E2-575A-C2E5-67DEF40AE72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03734" y="4998412"/>
            <a:ext cx="720000" cy="720000"/>
          </a:xfrm>
          <a:prstGeom prst="rect">
            <a:avLst/>
          </a:prstGeom>
        </p:spPr>
      </p:pic>
      <p:pic>
        <p:nvPicPr>
          <p:cNvPr id="38" name="图形 37">
            <a:extLst>
              <a:ext uri="{FF2B5EF4-FFF2-40B4-BE49-F238E27FC236}">
                <a16:creationId xmlns:a16="http://schemas.microsoft.com/office/drawing/2014/main" id="{25A0B2B7-0AD4-020E-650A-72E1E1BA221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394660" y="5269790"/>
            <a:ext cx="393369" cy="200018"/>
          </a:xfrm>
          <a:prstGeom prst="rect">
            <a:avLst/>
          </a:prstGeom>
        </p:spPr>
      </p:pic>
      <p:pic>
        <p:nvPicPr>
          <p:cNvPr id="39" name="图片 38">
            <a:extLst>
              <a:ext uri="{FF2B5EF4-FFF2-40B4-BE49-F238E27FC236}">
                <a16:creationId xmlns:a16="http://schemas.microsoft.com/office/drawing/2014/main" id="{EBE3D5B4-9688-A96E-58B3-1258D7F6B57F}"/>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210128" y="5718412"/>
            <a:ext cx="720000" cy="585000"/>
          </a:xfrm>
          <a:prstGeom prst="rect">
            <a:avLst/>
          </a:prstGeom>
        </p:spPr>
      </p:pic>
      <p:pic>
        <p:nvPicPr>
          <p:cNvPr id="40" name="图形 39">
            <a:extLst>
              <a:ext uri="{FF2B5EF4-FFF2-40B4-BE49-F238E27FC236}">
                <a16:creationId xmlns:a16="http://schemas.microsoft.com/office/drawing/2014/main" id="{8300E018-FF1E-1104-64F7-B17EDC6E6FF7}"/>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5237062" y="5257947"/>
            <a:ext cx="720000" cy="200930"/>
          </a:xfrm>
          <a:prstGeom prst="rect">
            <a:avLst/>
          </a:prstGeom>
        </p:spPr>
      </p:pic>
      <p:pic>
        <p:nvPicPr>
          <p:cNvPr id="41" name="图片 40">
            <a:extLst>
              <a:ext uri="{FF2B5EF4-FFF2-40B4-BE49-F238E27FC236}">
                <a16:creationId xmlns:a16="http://schemas.microsoft.com/office/drawing/2014/main" id="{BC42ACB6-02EA-C303-F60B-0E2CE47C421A}"/>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110848" y="6073079"/>
            <a:ext cx="720000" cy="104171"/>
          </a:xfrm>
          <a:prstGeom prst="rect">
            <a:avLst/>
          </a:prstGeom>
        </p:spPr>
      </p:pic>
      <p:pic>
        <p:nvPicPr>
          <p:cNvPr id="42" name="图形 41">
            <a:extLst>
              <a:ext uri="{FF2B5EF4-FFF2-40B4-BE49-F238E27FC236}">
                <a16:creationId xmlns:a16="http://schemas.microsoft.com/office/drawing/2014/main" id="{3495B6C7-CB8B-C0BA-32CD-52209902E3F9}"/>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5237062" y="5971109"/>
            <a:ext cx="720000" cy="169412"/>
          </a:xfrm>
          <a:prstGeom prst="rect">
            <a:avLst/>
          </a:prstGeom>
        </p:spPr>
      </p:pic>
    </p:spTree>
    <p:extLst>
      <p:ext uri="{BB962C8B-B14F-4D97-AF65-F5344CB8AC3E}">
        <p14:creationId xmlns:p14="http://schemas.microsoft.com/office/powerpoint/2010/main" val="11673744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1">
            <a:extLst>
              <a:ext uri="{FF2B5EF4-FFF2-40B4-BE49-F238E27FC236}">
                <a16:creationId xmlns:a16="http://schemas.microsoft.com/office/drawing/2014/main" id="{134E4705-DFED-9847-EA6C-4AED3184E558}"/>
              </a:ext>
            </a:extLst>
          </p:cNvPr>
          <p:cNvSpPr txBox="1">
            <a:spLocks/>
          </p:cNvSpPr>
          <p:nvPr/>
        </p:nvSpPr>
        <p:spPr>
          <a:xfrm>
            <a:off x="770890" y="6466840"/>
            <a:ext cx="5325110" cy="1508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900" b="0" i="0" u="none" strike="noStrike" kern="1200" cap="none" spc="0" normalizeH="0" baseline="0" smtClean="0">
                <a:ln>
                  <a:noFill/>
                </a:ln>
                <a:solidFill>
                  <a:schemeClr val="bg2">
                    <a:lumMod val="75000"/>
                  </a:schemeClr>
                </a:solidFill>
                <a:effectLst/>
                <a:uLnTx/>
                <a:uFillTx/>
                <a:latin typeface="微软雅黑 Semibold" panose="020B0702040204020203" charset="-122"/>
                <a:ea typeface="微软雅黑 Semibold" panose="020B0702040204020203"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信息来源 </a:t>
            </a:r>
            <a:r>
              <a:rPr kumimoji="0" lang="en-US" altLang="zh-CN"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 </a:t>
            </a:r>
            <a:r>
              <a:rPr kumimoji="0" lang="zh-CN" altLang="en-US"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科瑞咨询调研</a:t>
            </a:r>
          </a:p>
        </p:txBody>
      </p:sp>
      <p:sp>
        <p:nvSpPr>
          <p:cNvPr id="5" name="文本框 4">
            <a:extLst>
              <a:ext uri="{FF2B5EF4-FFF2-40B4-BE49-F238E27FC236}">
                <a16:creationId xmlns:a16="http://schemas.microsoft.com/office/drawing/2014/main" id="{502325A8-BFCF-384A-82A0-F7395F79EF81}"/>
              </a:ext>
            </a:extLst>
          </p:cNvPr>
          <p:cNvSpPr txBox="1"/>
          <p:nvPr/>
        </p:nvSpPr>
        <p:spPr>
          <a:xfrm>
            <a:off x="491406" y="240337"/>
            <a:ext cx="6150694" cy="430887"/>
          </a:xfrm>
          <a:prstGeom prst="rect">
            <a:avLst/>
          </a:prstGeom>
          <a:noFill/>
        </p:spPr>
        <p:txBody>
          <a:bodyPr wrap="square" rtlCol="0">
            <a:spAutoFit/>
          </a:bodyPr>
          <a:lstStyle/>
          <a:p>
            <a:r>
              <a:rPr lang="zh-CN" altLang="en-US" sz="2200" b="1" dirty="0">
                <a:latin typeface="微软雅黑" panose="020B0503020204020204" pitchFamily="34" charset="-122"/>
                <a:ea typeface="微软雅黑" panose="020B0503020204020204" pitchFamily="34" charset="-122"/>
              </a:rPr>
              <a:t>专题分析：</a:t>
            </a:r>
            <a:r>
              <a:rPr lang="en-US" altLang="zh-CN" sz="2200" b="1" dirty="0">
                <a:latin typeface="微软雅黑" panose="020B0503020204020204" pitchFamily="34" charset="-122"/>
                <a:ea typeface="微软雅黑" panose="020B0503020204020204" pitchFamily="34" charset="-122"/>
              </a:rPr>
              <a:t>HUD</a:t>
            </a:r>
            <a:r>
              <a:rPr lang="zh-CN" altLang="en-US" sz="2200" b="1" dirty="0">
                <a:latin typeface="微软雅黑" panose="020B0503020204020204" pitchFamily="34" charset="-122"/>
                <a:ea typeface="微软雅黑" panose="020B0503020204020204" pitchFamily="34" charset="-122"/>
              </a:rPr>
              <a:t>抬头显示发展现状及趋势</a:t>
            </a:r>
          </a:p>
        </p:txBody>
      </p:sp>
      <p:sp>
        <p:nvSpPr>
          <p:cNvPr id="2" name="文本框 1">
            <a:extLst>
              <a:ext uri="{FF2B5EF4-FFF2-40B4-BE49-F238E27FC236}">
                <a16:creationId xmlns:a16="http://schemas.microsoft.com/office/drawing/2014/main" id="{C4DADC1D-ADA3-B103-B6C6-AACA0CCD0AD7}"/>
              </a:ext>
            </a:extLst>
          </p:cNvPr>
          <p:cNvSpPr txBox="1"/>
          <p:nvPr/>
        </p:nvSpPr>
        <p:spPr>
          <a:xfrm>
            <a:off x="287209" y="932980"/>
            <a:ext cx="11617582" cy="830997"/>
          </a:xfrm>
          <a:prstGeom prst="rect">
            <a:avLst/>
          </a:prstGeom>
          <a:noFill/>
        </p:spPr>
        <p:txBody>
          <a:bodyPr wrap="square" rtlCol="0">
            <a:spAutoFit/>
          </a:bodyPr>
          <a:lstStyle/>
          <a:p>
            <a:r>
              <a:rPr lang="zh-CN" altLang="en-US" sz="1600" b="1" dirty="0">
                <a:latin typeface="微软雅黑" panose="020B0503020204020204" pitchFamily="34" charset="-122"/>
                <a:ea typeface="微软雅黑" panose="020B0503020204020204" pitchFamily="34" charset="-122"/>
              </a:rPr>
              <a:t>未来，</a:t>
            </a:r>
            <a:r>
              <a:rPr lang="en-US" altLang="zh-CN" sz="1600" b="1" dirty="0">
                <a:latin typeface="微软雅黑" panose="020B0503020204020204" pitchFamily="34" charset="-122"/>
                <a:ea typeface="微软雅黑" panose="020B0503020204020204" pitchFamily="34" charset="-122"/>
              </a:rPr>
              <a:t>AR-HUD</a:t>
            </a:r>
            <a:r>
              <a:rPr lang="zh-CN" altLang="en-US" sz="1600" b="1" dirty="0">
                <a:latin typeface="微软雅黑" panose="020B0503020204020204" pitchFamily="34" charset="-122"/>
                <a:ea typeface="微软雅黑" panose="020B0503020204020204" pitchFamily="34" charset="-122"/>
              </a:rPr>
              <a:t>有望成为人车交互主要窗口，需实现超高清、全视场、可变焦的光学规格，为用户带来沉浸视觉体验。</a:t>
            </a:r>
            <a:r>
              <a:rPr lang="en-US" altLang="zh-CN" sz="1600" b="1" dirty="0">
                <a:latin typeface="微软雅黑" panose="020B0503020204020204" pitchFamily="34" charset="-122"/>
                <a:ea typeface="微软雅黑" panose="020B0503020204020204" pitchFamily="34" charset="-122"/>
              </a:rPr>
              <a:t>HUD</a:t>
            </a:r>
            <a:r>
              <a:rPr lang="zh-CN" altLang="en-US" sz="1600" b="1" dirty="0">
                <a:latin typeface="微软雅黑" panose="020B0503020204020204" pitchFamily="34" charset="-122"/>
                <a:ea typeface="微软雅黑" panose="020B0503020204020204" pitchFamily="34" charset="-122"/>
              </a:rPr>
              <a:t>正在朝向大视场角、远成像距离、小体积发展，其中</a:t>
            </a:r>
            <a:r>
              <a:rPr lang="en-US" altLang="zh-CN" sz="1600" b="1" dirty="0" err="1">
                <a:latin typeface="微软雅黑" panose="020B0503020204020204" pitchFamily="34" charset="-122"/>
                <a:ea typeface="微软雅黑" panose="020B0503020204020204" pitchFamily="34" charset="-122"/>
              </a:rPr>
              <a:t>LCoS</a:t>
            </a:r>
            <a:r>
              <a:rPr lang="zh-CN" altLang="en-US" sz="1600" b="1" dirty="0">
                <a:latin typeface="微软雅黑" panose="020B0503020204020204" pitchFamily="34" charset="-122"/>
                <a:ea typeface="微软雅黑" panose="020B0503020204020204" pitchFamily="34" charset="-122"/>
              </a:rPr>
              <a:t>光学技术提高显示清晰度；光波导</a:t>
            </a:r>
            <a:r>
              <a:rPr lang="en-US" altLang="zh-CN" sz="1600" b="1" dirty="0">
                <a:latin typeface="微软雅黑" panose="020B0503020204020204" pitchFamily="34" charset="-122"/>
                <a:ea typeface="微软雅黑" panose="020B0503020204020204" pitchFamily="34" charset="-122"/>
              </a:rPr>
              <a:t>+HOE</a:t>
            </a:r>
            <a:r>
              <a:rPr lang="zh-CN" altLang="en-US" sz="1600" b="1" dirty="0">
                <a:latin typeface="微软雅黑" panose="020B0503020204020204" pitchFamily="34" charset="-122"/>
                <a:ea typeface="微软雅黑" panose="020B0503020204020204" pitchFamily="34" charset="-122"/>
              </a:rPr>
              <a:t>技术解决</a:t>
            </a:r>
            <a:r>
              <a:rPr lang="en-US" altLang="zh-CN" sz="1600" b="1" dirty="0">
                <a:latin typeface="微软雅黑" panose="020B0503020204020204" pitchFamily="34" charset="-122"/>
                <a:ea typeface="微软雅黑" panose="020B0503020204020204" pitchFamily="34" charset="-122"/>
              </a:rPr>
              <a:t>HUD</a:t>
            </a:r>
            <a:r>
              <a:rPr lang="zh-CN" altLang="en-US" sz="1600" b="1" dirty="0">
                <a:latin typeface="微软雅黑" panose="020B0503020204020204" pitchFamily="34" charset="-122"/>
                <a:ea typeface="微软雅黑" panose="020B0503020204020204" pitchFamily="34" charset="-122"/>
              </a:rPr>
              <a:t>体积过大的问题。但目前仍处在发展阶段，尚未实现商业化。</a:t>
            </a:r>
          </a:p>
        </p:txBody>
      </p:sp>
      <p:grpSp>
        <p:nvGrpSpPr>
          <p:cNvPr id="6" name="组合 5">
            <a:extLst>
              <a:ext uri="{FF2B5EF4-FFF2-40B4-BE49-F238E27FC236}">
                <a16:creationId xmlns:a16="http://schemas.microsoft.com/office/drawing/2014/main" id="{C8500033-5E3D-9E52-FD2D-66ABC1F6F1CF}"/>
              </a:ext>
            </a:extLst>
          </p:cNvPr>
          <p:cNvGrpSpPr/>
          <p:nvPr/>
        </p:nvGrpSpPr>
        <p:grpSpPr>
          <a:xfrm>
            <a:off x="666047" y="1956233"/>
            <a:ext cx="8095536" cy="4151086"/>
            <a:chOff x="660400" y="1872343"/>
            <a:chExt cx="8095536" cy="4151086"/>
          </a:xfrm>
        </p:grpSpPr>
        <p:sp>
          <p:nvSpPr>
            <p:cNvPr id="7" name="矩形 6">
              <a:extLst>
                <a:ext uri="{FF2B5EF4-FFF2-40B4-BE49-F238E27FC236}">
                  <a16:creationId xmlns:a16="http://schemas.microsoft.com/office/drawing/2014/main" id="{9ABB445A-04F9-F370-1730-006F425198BC}"/>
                </a:ext>
              </a:extLst>
            </p:cNvPr>
            <p:cNvSpPr/>
            <p:nvPr/>
          </p:nvSpPr>
          <p:spPr>
            <a:xfrm>
              <a:off x="660400" y="1872343"/>
              <a:ext cx="2565396" cy="4151086"/>
            </a:xfrm>
            <a:prstGeom prst="rect">
              <a:avLst/>
            </a:prstGeom>
            <a:solidFill>
              <a:schemeClr val="bg1"/>
            </a:solidFill>
            <a:ln w="12700" cap="rnd">
              <a:noFill/>
              <a:prstDash val="solid"/>
              <a:round/>
              <a:headEnd/>
              <a:tailEnd/>
            </a:ln>
            <a:effectLst>
              <a:outerShdw blurRad="254000" dist="127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en-GB" sz="2000" b="1" dirty="0">
                <a:solidFill>
                  <a:schemeClr val="bg1"/>
                </a:solidFill>
              </a:endParaRPr>
            </a:p>
          </p:txBody>
        </p:sp>
        <p:cxnSp>
          <p:nvCxnSpPr>
            <p:cNvPr id="8" name="直接连接符 7">
              <a:extLst>
                <a:ext uri="{FF2B5EF4-FFF2-40B4-BE49-F238E27FC236}">
                  <a16:creationId xmlns:a16="http://schemas.microsoft.com/office/drawing/2014/main" id="{8E2E0ECF-C7E4-8705-64BD-E8CCBD84865B}"/>
                </a:ext>
              </a:extLst>
            </p:cNvPr>
            <p:cNvCxnSpPr/>
            <p:nvPr/>
          </p:nvCxnSpPr>
          <p:spPr>
            <a:xfrm>
              <a:off x="660400" y="1872343"/>
              <a:ext cx="2566800" cy="0"/>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id="{8C19D741-B982-469E-ED9A-FDD69B26ACE5}"/>
                </a:ext>
              </a:extLst>
            </p:cNvPr>
            <p:cNvSpPr/>
            <p:nvPr/>
          </p:nvSpPr>
          <p:spPr>
            <a:xfrm>
              <a:off x="6189136" y="1872343"/>
              <a:ext cx="2565396" cy="4151086"/>
            </a:xfrm>
            <a:prstGeom prst="rect">
              <a:avLst/>
            </a:prstGeom>
            <a:solidFill>
              <a:schemeClr val="bg1"/>
            </a:solidFill>
            <a:ln w="12700" cap="rnd">
              <a:noFill/>
              <a:prstDash val="solid"/>
              <a:round/>
              <a:headEnd/>
              <a:tailEnd/>
            </a:ln>
            <a:effectLst>
              <a:outerShdw blurRad="254000" dist="127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en-GB" sz="2000" b="1" dirty="0">
                <a:solidFill>
                  <a:schemeClr val="bg1"/>
                </a:solidFill>
              </a:endParaRPr>
            </a:p>
          </p:txBody>
        </p:sp>
        <p:cxnSp>
          <p:nvCxnSpPr>
            <p:cNvPr id="10" name="直接连接符 9">
              <a:extLst>
                <a:ext uri="{FF2B5EF4-FFF2-40B4-BE49-F238E27FC236}">
                  <a16:creationId xmlns:a16="http://schemas.microsoft.com/office/drawing/2014/main" id="{47992CEC-2758-AB85-30AD-EFC1C8ABC5A0}"/>
                </a:ext>
              </a:extLst>
            </p:cNvPr>
            <p:cNvCxnSpPr/>
            <p:nvPr/>
          </p:nvCxnSpPr>
          <p:spPr>
            <a:xfrm>
              <a:off x="6189136" y="1872343"/>
              <a:ext cx="2566800"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22CC410A-4B0F-6534-034F-D2D6BF5A9BB6}"/>
                </a:ext>
              </a:extLst>
            </p:cNvPr>
            <p:cNvSpPr/>
            <p:nvPr/>
          </p:nvSpPr>
          <p:spPr>
            <a:xfrm>
              <a:off x="3424066" y="1872343"/>
              <a:ext cx="2565396" cy="4151086"/>
            </a:xfrm>
            <a:prstGeom prst="rect">
              <a:avLst/>
            </a:prstGeom>
            <a:solidFill>
              <a:schemeClr val="bg1"/>
            </a:solidFill>
            <a:ln w="12700" cap="rnd">
              <a:noFill/>
              <a:prstDash val="solid"/>
              <a:round/>
              <a:headEnd/>
              <a:tailEnd/>
            </a:ln>
            <a:effectLst>
              <a:outerShdw blurRad="254000" dist="127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en-GB" sz="2000" b="1" dirty="0">
                <a:solidFill>
                  <a:schemeClr val="bg1"/>
                </a:solidFill>
              </a:endParaRPr>
            </a:p>
          </p:txBody>
        </p:sp>
        <p:cxnSp>
          <p:nvCxnSpPr>
            <p:cNvPr id="12" name="直接连接符 11">
              <a:extLst>
                <a:ext uri="{FF2B5EF4-FFF2-40B4-BE49-F238E27FC236}">
                  <a16:creationId xmlns:a16="http://schemas.microsoft.com/office/drawing/2014/main" id="{5B7F0E1B-016B-65B9-8171-8508168DF75E}"/>
                </a:ext>
              </a:extLst>
            </p:cNvPr>
            <p:cNvCxnSpPr/>
            <p:nvPr/>
          </p:nvCxnSpPr>
          <p:spPr>
            <a:xfrm>
              <a:off x="3424066" y="1872343"/>
              <a:ext cx="2566800" cy="0"/>
            </a:xfrm>
            <a:prstGeom prst="line">
              <a:avLst/>
            </a:prstGeom>
            <a:ln w="5080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13" name="矩形 12">
            <a:extLst>
              <a:ext uri="{FF2B5EF4-FFF2-40B4-BE49-F238E27FC236}">
                <a16:creationId xmlns:a16="http://schemas.microsoft.com/office/drawing/2014/main" id="{A710F156-A074-6DBC-F113-A113F7CE31FC}"/>
              </a:ext>
            </a:extLst>
          </p:cNvPr>
          <p:cNvSpPr/>
          <p:nvPr/>
        </p:nvSpPr>
        <p:spPr>
          <a:xfrm>
            <a:off x="8995453" y="1979490"/>
            <a:ext cx="2565396" cy="4151086"/>
          </a:xfrm>
          <a:prstGeom prst="rect">
            <a:avLst/>
          </a:prstGeom>
          <a:solidFill>
            <a:schemeClr val="accent3"/>
          </a:solidFill>
          <a:ln w="12700" cap="rnd">
            <a:noFill/>
            <a:prstDash val="solid"/>
            <a:round/>
            <a:headEnd/>
            <a:tailEnd/>
          </a:ln>
          <a:effectLst>
            <a:outerShdw blurRad="254000" dist="127000" algn="ctr" rotWithShape="0">
              <a:schemeClr val="accent3">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en-GB" sz="1000" b="1" dirty="0">
              <a:solidFill>
                <a:schemeClr val="bg1"/>
              </a:solidFill>
            </a:endParaRPr>
          </a:p>
        </p:txBody>
      </p:sp>
      <p:sp>
        <p:nvSpPr>
          <p:cNvPr id="14" name="文本框 13">
            <a:extLst>
              <a:ext uri="{FF2B5EF4-FFF2-40B4-BE49-F238E27FC236}">
                <a16:creationId xmlns:a16="http://schemas.microsoft.com/office/drawing/2014/main" id="{07F3F424-4E6B-7143-5203-7DC1D2226CDF}"/>
              </a:ext>
            </a:extLst>
          </p:cNvPr>
          <p:cNvSpPr txBox="1"/>
          <p:nvPr/>
        </p:nvSpPr>
        <p:spPr>
          <a:xfrm>
            <a:off x="662536" y="1979490"/>
            <a:ext cx="2566799" cy="338554"/>
          </a:xfrm>
          <a:prstGeom prst="rect">
            <a:avLst/>
          </a:prstGeom>
          <a:noFill/>
        </p:spPr>
        <p:txBody>
          <a:bodyPr wrap="square">
            <a:spAutoFit/>
          </a:bodyPr>
          <a:lstStyle/>
          <a:p>
            <a:pPr algn="ctr"/>
            <a:r>
              <a:rPr lang="zh-CN" altLang="en-US" sz="1600" b="1" dirty="0">
                <a:latin typeface="微软雅黑" panose="020B0503020204020204" pitchFamily="34" charset="-122"/>
                <a:ea typeface="微软雅黑" panose="020B0503020204020204" pitchFamily="34" charset="-122"/>
              </a:rPr>
              <a:t>硅基液晶</a:t>
            </a:r>
            <a:r>
              <a:rPr lang="en-US" altLang="zh-CN" sz="1600" b="1" dirty="0" err="1">
                <a:latin typeface="微软雅黑" panose="020B0503020204020204" pitchFamily="34" charset="-122"/>
                <a:ea typeface="微软雅黑" panose="020B0503020204020204" pitchFamily="34" charset="-122"/>
              </a:rPr>
              <a:t>LCoS</a:t>
            </a:r>
            <a:r>
              <a:rPr lang="zh-CN" altLang="en-US" sz="1600" b="1" dirty="0">
                <a:latin typeface="微软雅黑" panose="020B0503020204020204" pitchFamily="34" charset="-122"/>
                <a:ea typeface="微软雅黑" panose="020B0503020204020204" pitchFamily="34" charset="-122"/>
              </a:rPr>
              <a:t>技术</a:t>
            </a:r>
          </a:p>
        </p:txBody>
      </p:sp>
      <p:sp>
        <p:nvSpPr>
          <p:cNvPr id="15" name="文本框 14">
            <a:extLst>
              <a:ext uri="{FF2B5EF4-FFF2-40B4-BE49-F238E27FC236}">
                <a16:creationId xmlns:a16="http://schemas.microsoft.com/office/drawing/2014/main" id="{1EB14E5D-8C17-B665-F5AF-894EC535F940}"/>
              </a:ext>
            </a:extLst>
          </p:cNvPr>
          <p:cNvSpPr txBox="1"/>
          <p:nvPr/>
        </p:nvSpPr>
        <p:spPr>
          <a:xfrm>
            <a:off x="3426201" y="1979490"/>
            <a:ext cx="2566799" cy="338554"/>
          </a:xfrm>
          <a:prstGeom prst="rect">
            <a:avLst/>
          </a:prstGeom>
          <a:noFill/>
        </p:spPr>
        <p:txBody>
          <a:bodyPr wrap="square">
            <a:spAutoFit/>
          </a:bodyPr>
          <a:lstStyle/>
          <a:p>
            <a:pPr algn="ctr"/>
            <a:r>
              <a:rPr lang="zh-CN" altLang="en-US" sz="1600" b="1" dirty="0">
                <a:latin typeface="微软雅黑" panose="020B0503020204020204" pitchFamily="34" charset="-122"/>
                <a:ea typeface="微软雅黑" panose="020B0503020204020204" pitchFamily="34" charset="-122"/>
              </a:rPr>
              <a:t>光波导技术</a:t>
            </a:r>
          </a:p>
        </p:txBody>
      </p:sp>
      <p:sp>
        <p:nvSpPr>
          <p:cNvPr id="16" name="文本框 15">
            <a:extLst>
              <a:ext uri="{FF2B5EF4-FFF2-40B4-BE49-F238E27FC236}">
                <a16:creationId xmlns:a16="http://schemas.microsoft.com/office/drawing/2014/main" id="{DA65DADD-1221-48FD-3D78-E0617E952AB2}"/>
              </a:ext>
            </a:extLst>
          </p:cNvPr>
          <p:cNvSpPr txBox="1"/>
          <p:nvPr/>
        </p:nvSpPr>
        <p:spPr>
          <a:xfrm>
            <a:off x="6194783" y="1979490"/>
            <a:ext cx="2566799" cy="338554"/>
          </a:xfrm>
          <a:prstGeom prst="rect">
            <a:avLst/>
          </a:prstGeom>
          <a:noFill/>
        </p:spPr>
        <p:txBody>
          <a:bodyPr wrap="square">
            <a:spAutoFit/>
          </a:bodyPr>
          <a:lstStyle/>
          <a:p>
            <a:pPr algn="ctr"/>
            <a:r>
              <a:rPr lang="zh-CN" altLang="en-US" sz="1600" b="1" dirty="0">
                <a:latin typeface="微软雅黑" panose="020B0503020204020204" pitchFamily="34" charset="-122"/>
                <a:ea typeface="微软雅黑" panose="020B0503020204020204" pitchFamily="34" charset="-122"/>
              </a:rPr>
              <a:t>全息光学元件</a:t>
            </a:r>
            <a:r>
              <a:rPr lang="en-US" altLang="zh-CN" sz="1600" b="1" dirty="0">
                <a:latin typeface="微软雅黑" panose="020B0503020204020204" pitchFamily="34" charset="-122"/>
                <a:ea typeface="微软雅黑" panose="020B0503020204020204" pitchFamily="34" charset="-122"/>
              </a:rPr>
              <a:t>HOE</a:t>
            </a:r>
            <a:endParaRPr lang="zh-CN" altLang="en-US" sz="1600" b="1" dirty="0">
              <a:latin typeface="微软雅黑" panose="020B0503020204020204" pitchFamily="34" charset="-122"/>
              <a:ea typeface="微软雅黑" panose="020B0503020204020204" pitchFamily="34" charset="-122"/>
            </a:endParaRPr>
          </a:p>
        </p:txBody>
      </p:sp>
      <p:pic>
        <p:nvPicPr>
          <p:cNvPr id="17" name="图片 16">
            <a:extLst>
              <a:ext uri="{FF2B5EF4-FFF2-40B4-BE49-F238E27FC236}">
                <a16:creationId xmlns:a16="http://schemas.microsoft.com/office/drawing/2014/main" id="{56E9D6CF-C836-D695-4BE6-A2D3C2A2FAE4}"/>
              </a:ext>
            </a:extLst>
          </p:cNvPr>
          <p:cNvPicPr>
            <a:picLocks noChangeAspect="1"/>
          </p:cNvPicPr>
          <p:nvPr/>
        </p:nvPicPr>
        <p:blipFill rotWithShape="1">
          <a:blip r:embed="rId2"/>
          <a:srcRect r="3665"/>
          <a:stretch/>
        </p:blipFill>
        <p:spPr>
          <a:xfrm>
            <a:off x="929076" y="4547140"/>
            <a:ext cx="2033718" cy="1363497"/>
          </a:xfrm>
          <a:prstGeom prst="rect">
            <a:avLst/>
          </a:prstGeom>
        </p:spPr>
      </p:pic>
      <p:sp>
        <p:nvSpPr>
          <p:cNvPr id="18" name="文本框 17">
            <a:extLst>
              <a:ext uri="{FF2B5EF4-FFF2-40B4-BE49-F238E27FC236}">
                <a16:creationId xmlns:a16="http://schemas.microsoft.com/office/drawing/2014/main" id="{13F6EBD5-B922-2ED8-B8B2-BC5DF1ED1EF6}"/>
              </a:ext>
            </a:extLst>
          </p:cNvPr>
          <p:cNvSpPr txBox="1"/>
          <p:nvPr/>
        </p:nvSpPr>
        <p:spPr>
          <a:xfrm>
            <a:off x="662536" y="2351770"/>
            <a:ext cx="2566799" cy="1998689"/>
          </a:xfrm>
          <a:prstGeom prst="rect">
            <a:avLst/>
          </a:prstGeom>
          <a:noFill/>
        </p:spPr>
        <p:txBody>
          <a:bodyPr wrap="square">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硅基液晶</a:t>
            </a:r>
            <a:r>
              <a:rPr lang="en-US" altLang="zh-CN" sz="1200" dirty="0" err="1">
                <a:latin typeface="微软雅黑" panose="020B0503020204020204" pitchFamily="34" charset="-122"/>
                <a:ea typeface="微软雅黑" panose="020B0503020204020204" pitchFamily="34" charset="-122"/>
              </a:rPr>
              <a:t>LCoS</a:t>
            </a:r>
            <a:r>
              <a:rPr lang="zh-CN" altLang="en-US" sz="1200" dirty="0">
                <a:latin typeface="微软雅黑" panose="020B0503020204020204" pitchFamily="34" charset="-122"/>
                <a:ea typeface="微软雅黑" panose="020B0503020204020204" pitchFamily="34" charset="-122"/>
              </a:rPr>
              <a:t>技术是一种基于反射式的微型矩阵液晶显示技术，而通过反射式技术，可达到</a:t>
            </a:r>
            <a:r>
              <a:rPr lang="en-US" altLang="zh-CN" sz="1200" dirty="0">
                <a:latin typeface="微软雅黑" panose="020B0503020204020204" pitchFamily="34" charset="-122"/>
                <a:ea typeface="微软雅黑" panose="020B0503020204020204" pitchFamily="34" charset="-122"/>
              </a:rPr>
              <a:t>40%—65%</a:t>
            </a:r>
            <a:r>
              <a:rPr lang="zh-CN" altLang="en-US" sz="1200" dirty="0">
                <a:latin typeface="微软雅黑" panose="020B0503020204020204" pitchFamily="34" charset="-122"/>
                <a:ea typeface="微软雅黑" panose="020B0503020204020204" pitchFamily="34" charset="-122"/>
              </a:rPr>
              <a:t>的亮度反馈，光效率较高，可达到</a:t>
            </a:r>
            <a:r>
              <a:rPr lang="en-US" altLang="zh-CN" sz="1200" dirty="0">
                <a:latin typeface="微软雅黑" panose="020B0503020204020204" pitchFamily="34" charset="-122"/>
                <a:ea typeface="微软雅黑" panose="020B0503020204020204" pitchFamily="34" charset="-122"/>
              </a:rPr>
              <a:t>4K</a:t>
            </a:r>
            <a:r>
              <a:rPr lang="zh-CN" altLang="en-US" sz="1200" dirty="0">
                <a:latin typeface="微软雅黑" panose="020B0503020204020204" pitchFamily="34" charset="-122"/>
                <a:ea typeface="微软雅黑" panose="020B0503020204020204" pitchFamily="34" charset="-122"/>
              </a:rPr>
              <a:t>甚至</a:t>
            </a:r>
            <a:r>
              <a:rPr lang="en-US" altLang="zh-CN" sz="1200" dirty="0">
                <a:latin typeface="微软雅黑" panose="020B0503020204020204" pitchFamily="34" charset="-122"/>
                <a:ea typeface="微软雅黑" panose="020B0503020204020204" pitchFamily="34" charset="-122"/>
              </a:rPr>
              <a:t>8K</a:t>
            </a:r>
            <a:r>
              <a:rPr lang="zh-CN" altLang="en-US" sz="1200" dirty="0">
                <a:latin typeface="微软雅黑" panose="020B0503020204020204" pitchFamily="34" charset="-122"/>
                <a:ea typeface="微软雅黑" panose="020B0503020204020204" pitchFamily="34" charset="-122"/>
              </a:rPr>
              <a:t>的真实分辨率。同时其耐热、耐潮程度也很高，可让车载</a:t>
            </a:r>
            <a:r>
              <a:rPr lang="en-US" altLang="zh-CN" sz="1200" dirty="0">
                <a:latin typeface="微软雅黑" panose="020B0503020204020204" pitchFamily="34" charset="-122"/>
                <a:ea typeface="微软雅黑" panose="020B0503020204020204" pitchFamily="34" charset="-122"/>
              </a:rPr>
              <a:t>AR-HUD</a:t>
            </a:r>
            <a:r>
              <a:rPr lang="zh-CN" altLang="en-US" sz="1200" dirty="0">
                <a:latin typeface="微软雅黑" panose="020B0503020204020204" pitchFamily="34" charset="-122"/>
                <a:ea typeface="微软雅黑" panose="020B0503020204020204" pitchFamily="34" charset="-122"/>
              </a:rPr>
              <a:t>的成像效果更稳定和清晰。</a:t>
            </a:r>
          </a:p>
        </p:txBody>
      </p:sp>
      <p:sp>
        <p:nvSpPr>
          <p:cNvPr id="19" name="文本框 18">
            <a:extLst>
              <a:ext uri="{FF2B5EF4-FFF2-40B4-BE49-F238E27FC236}">
                <a16:creationId xmlns:a16="http://schemas.microsoft.com/office/drawing/2014/main" id="{0F67D278-436E-462E-FA38-C7E20E96C31F}"/>
              </a:ext>
            </a:extLst>
          </p:cNvPr>
          <p:cNvSpPr txBox="1"/>
          <p:nvPr/>
        </p:nvSpPr>
        <p:spPr>
          <a:xfrm>
            <a:off x="3426201" y="2348888"/>
            <a:ext cx="2566799" cy="1998689"/>
          </a:xfrm>
          <a:prstGeom prst="rect">
            <a:avLst/>
          </a:prstGeom>
          <a:noFill/>
        </p:spPr>
        <p:txBody>
          <a:bodyPr wrap="square">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光波导凭借平板超博结构和极大的二维扩瞳能力，极大减少了对光机体积的需求，可以从根本上解决</a:t>
            </a:r>
            <a:r>
              <a:rPr lang="en-US" altLang="zh-CN" sz="1200" dirty="0">
                <a:latin typeface="微软雅黑" panose="020B0503020204020204" pitchFamily="34" charset="-122"/>
                <a:ea typeface="微软雅黑" panose="020B0503020204020204" pitchFamily="34" charset="-122"/>
              </a:rPr>
              <a:t>HUD</a:t>
            </a:r>
            <a:r>
              <a:rPr lang="zh-CN" altLang="en-US" sz="1200" dirty="0">
                <a:latin typeface="微软雅黑" panose="020B0503020204020204" pitchFamily="34" charset="-122"/>
                <a:ea typeface="微软雅黑" panose="020B0503020204020204" pitchFamily="34" charset="-122"/>
              </a:rPr>
              <a:t>模组体积过大问题，降低制造复杂性和成本。目前研究的光波导技术主要分为几何光波导和衍射光波导。</a:t>
            </a:r>
          </a:p>
        </p:txBody>
      </p:sp>
      <p:sp>
        <p:nvSpPr>
          <p:cNvPr id="20" name="文本框 19">
            <a:extLst>
              <a:ext uri="{FF2B5EF4-FFF2-40B4-BE49-F238E27FC236}">
                <a16:creationId xmlns:a16="http://schemas.microsoft.com/office/drawing/2014/main" id="{7450DA81-C242-80F4-FD4C-90D365D23820}"/>
              </a:ext>
            </a:extLst>
          </p:cNvPr>
          <p:cNvSpPr txBox="1"/>
          <p:nvPr/>
        </p:nvSpPr>
        <p:spPr>
          <a:xfrm>
            <a:off x="6226871" y="2349840"/>
            <a:ext cx="2566799" cy="1721690"/>
          </a:xfrm>
          <a:prstGeom prst="rect">
            <a:avLst/>
          </a:prstGeom>
          <a:noFill/>
        </p:spPr>
        <p:txBody>
          <a:bodyPr wrap="square">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全息光学元件</a:t>
            </a:r>
            <a:r>
              <a:rPr lang="en-US" altLang="zh-CN" sz="1200" dirty="0">
                <a:latin typeface="微软雅黑" panose="020B0503020204020204" pitchFamily="34" charset="-122"/>
                <a:ea typeface="微软雅黑" panose="020B0503020204020204" pitchFamily="34" charset="-122"/>
              </a:rPr>
              <a:t>HOE</a:t>
            </a:r>
            <a:r>
              <a:rPr lang="zh-CN" altLang="en-US" sz="1200" dirty="0">
                <a:latin typeface="微软雅黑" panose="020B0503020204020204" pitchFamily="34" charset="-122"/>
                <a:ea typeface="微软雅黑" panose="020B0503020204020204" pitchFamily="34" charset="-122"/>
              </a:rPr>
              <a:t>可以将图像投影到整个挡风玻璃上，并且实现小体积、大尺寸图像显示。目前的全息膜尚未满足健康环保以及车规级的要求，因此基于</a:t>
            </a:r>
            <a:r>
              <a:rPr lang="en-US" altLang="zh-CN" sz="1200" dirty="0">
                <a:latin typeface="微软雅黑" panose="020B0503020204020204" pitchFamily="34" charset="-122"/>
                <a:ea typeface="微软雅黑" panose="020B0503020204020204" pitchFamily="34" charset="-122"/>
              </a:rPr>
              <a:t>HOE</a:t>
            </a:r>
            <a:r>
              <a:rPr lang="zh-CN" altLang="en-US" sz="1200" dirty="0">
                <a:latin typeface="微软雅黑" panose="020B0503020204020204" pitchFamily="34" charset="-122"/>
                <a:ea typeface="微软雅黑" panose="020B0503020204020204" pitchFamily="34" charset="-122"/>
              </a:rPr>
              <a:t>的</a:t>
            </a:r>
            <a:r>
              <a:rPr lang="en-US" altLang="zh-CN" sz="1200" dirty="0">
                <a:latin typeface="微软雅黑" panose="020B0503020204020204" pitchFamily="34" charset="-122"/>
                <a:ea typeface="微软雅黑" panose="020B0503020204020204" pitchFamily="34" charset="-122"/>
              </a:rPr>
              <a:t>AR-HUD</a:t>
            </a:r>
            <a:r>
              <a:rPr lang="zh-CN" altLang="en-US" sz="1200" dirty="0">
                <a:latin typeface="微软雅黑" panose="020B0503020204020204" pitchFamily="34" charset="-122"/>
                <a:ea typeface="微软雅黑" panose="020B0503020204020204" pitchFamily="34" charset="-122"/>
              </a:rPr>
              <a:t>还不能实现大规模量产。</a:t>
            </a:r>
          </a:p>
        </p:txBody>
      </p:sp>
      <p:pic>
        <p:nvPicPr>
          <p:cNvPr id="21" name="图片 20">
            <a:extLst>
              <a:ext uri="{FF2B5EF4-FFF2-40B4-BE49-F238E27FC236}">
                <a16:creationId xmlns:a16="http://schemas.microsoft.com/office/drawing/2014/main" id="{C51AA252-E835-6A4C-9A98-37FCCEF8DBB1}"/>
              </a:ext>
            </a:extLst>
          </p:cNvPr>
          <p:cNvPicPr>
            <a:picLocks noChangeAspect="1"/>
          </p:cNvPicPr>
          <p:nvPr/>
        </p:nvPicPr>
        <p:blipFill>
          <a:blip r:embed="rId3"/>
          <a:stretch>
            <a:fillRect/>
          </a:stretch>
        </p:blipFill>
        <p:spPr>
          <a:xfrm>
            <a:off x="3638223" y="4539957"/>
            <a:ext cx="2137383" cy="1246401"/>
          </a:xfrm>
          <a:prstGeom prst="rect">
            <a:avLst/>
          </a:prstGeom>
        </p:spPr>
      </p:pic>
      <p:pic>
        <p:nvPicPr>
          <p:cNvPr id="22" name="图片 21">
            <a:extLst>
              <a:ext uri="{FF2B5EF4-FFF2-40B4-BE49-F238E27FC236}">
                <a16:creationId xmlns:a16="http://schemas.microsoft.com/office/drawing/2014/main" id="{6119C12C-673B-6878-C605-E8B85751EA94}"/>
              </a:ext>
            </a:extLst>
          </p:cNvPr>
          <p:cNvPicPr>
            <a:picLocks noChangeAspect="1"/>
          </p:cNvPicPr>
          <p:nvPr/>
        </p:nvPicPr>
        <p:blipFill>
          <a:blip r:embed="rId4"/>
          <a:stretch>
            <a:fillRect/>
          </a:stretch>
        </p:blipFill>
        <p:spPr>
          <a:xfrm>
            <a:off x="6685495" y="4539956"/>
            <a:ext cx="1649550" cy="1246401"/>
          </a:xfrm>
          <a:prstGeom prst="rect">
            <a:avLst/>
          </a:prstGeom>
        </p:spPr>
      </p:pic>
      <p:sp>
        <p:nvSpPr>
          <p:cNvPr id="23" name="文本框 22">
            <a:extLst>
              <a:ext uri="{FF2B5EF4-FFF2-40B4-BE49-F238E27FC236}">
                <a16:creationId xmlns:a16="http://schemas.microsoft.com/office/drawing/2014/main" id="{FD44FD48-12F6-FD1D-5847-DCFF85227610}"/>
              </a:ext>
            </a:extLst>
          </p:cNvPr>
          <p:cNvSpPr txBox="1"/>
          <p:nvPr/>
        </p:nvSpPr>
        <p:spPr>
          <a:xfrm>
            <a:off x="8993344" y="2318044"/>
            <a:ext cx="2566799" cy="1444691"/>
          </a:xfrm>
          <a:prstGeom prst="rect">
            <a:avLst/>
          </a:prstGeom>
          <a:noFill/>
        </p:spPr>
        <p:txBody>
          <a:bodyPr wrap="square">
            <a:spAutoFit/>
          </a:bodyPr>
          <a:lstStyle/>
          <a:p>
            <a:pPr>
              <a:lnSpc>
                <a:spcPct val="150000"/>
              </a:lnSpc>
            </a:pPr>
            <a:r>
              <a:rPr lang="en-US" altLang="zh-CN" sz="1200" dirty="0">
                <a:latin typeface="微软雅黑" panose="020B0503020204020204" pitchFamily="34" charset="-122"/>
                <a:ea typeface="微软雅黑" panose="020B0503020204020204" pitchFamily="34" charset="-122"/>
              </a:rPr>
              <a:t>AR·HUD</a:t>
            </a:r>
            <a:r>
              <a:rPr lang="zh-CN" altLang="en-US" sz="1200" dirty="0">
                <a:latin typeface="微软雅黑" panose="020B0503020204020204" pitchFamily="34" charset="-122"/>
                <a:ea typeface="微软雅黑" panose="020B0503020204020204" pitchFamily="34" charset="-122"/>
              </a:rPr>
              <a:t>在乘用车市场呈现快速增长。随着技术成熟带来成本下降，将加速</a:t>
            </a:r>
            <a:r>
              <a:rPr lang="en-US" altLang="zh-CN" sz="1200" dirty="0">
                <a:latin typeface="微软雅黑" panose="020B0503020204020204" pitchFamily="34" charset="-122"/>
                <a:ea typeface="微软雅黑" panose="020B0503020204020204" pitchFamily="34" charset="-122"/>
              </a:rPr>
              <a:t>AR-HUD</a:t>
            </a:r>
            <a:r>
              <a:rPr lang="zh-CN" altLang="en-US" sz="1200" dirty="0">
                <a:latin typeface="微软雅黑" panose="020B0503020204020204" pitchFamily="34" charset="-122"/>
                <a:ea typeface="微软雅黑" panose="020B0503020204020204" pitchFamily="34" charset="-122"/>
              </a:rPr>
              <a:t>大规模上车，国产汽车将加速渗透，未来有望在普通车型上看到这一技术。</a:t>
            </a:r>
          </a:p>
        </p:txBody>
      </p:sp>
      <p:sp>
        <p:nvSpPr>
          <p:cNvPr id="24" name="文本框 23">
            <a:extLst>
              <a:ext uri="{FF2B5EF4-FFF2-40B4-BE49-F238E27FC236}">
                <a16:creationId xmlns:a16="http://schemas.microsoft.com/office/drawing/2014/main" id="{55910BBC-1C66-096C-1C6E-513E483CB394}"/>
              </a:ext>
            </a:extLst>
          </p:cNvPr>
          <p:cNvSpPr txBox="1"/>
          <p:nvPr/>
        </p:nvSpPr>
        <p:spPr>
          <a:xfrm>
            <a:off x="8993344" y="1979490"/>
            <a:ext cx="2566799" cy="338554"/>
          </a:xfrm>
          <a:prstGeom prst="rect">
            <a:avLst/>
          </a:prstGeom>
          <a:noFill/>
        </p:spPr>
        <p:txBody>
          <a:bodyPr wrap="square">
            <a:spAutoFit/>
          </a:bodyPr>
          <a:lstStyle/>
          <a:p>
            <a:pPr algn="ctr"/>
            <a:r>
              <a:rPr lang="zh-CN" altLang="en-US" sz="1600" b="1" dirty="0">
                <a:latin typeface="微软雅黑" panose="020B0503020204020204" pitchFamily="34" charset="-122"/>
                <a:ea typeface="微软雅黑" panose="020B0503020204020204" pitchFamily="34" charset="-122"/>
              </a:rPr>
              <a:t>技术下沉</a:t>
            </a:r>
          </a:p>
        </p:txBody>
      </p:sp>
      <p:pic>
        <p:nvPicPr>
          <p:cNvPr id="25" name="图片 24">
            <a:extLst>
              <a:ext uri="{FF2B5EF4-FFF2-40B4-BE49-F238E27FC236}">
                <a16:creationId xmlns:a16="http://schemas.microsoft.com/office/drawing/2014/main" id="{6F800481-0734-A2B2-EC62-34570A586CF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059737" y="4539956"/>
            <a:ext cx="2434011" cy="1363497"/>
          </a:xfrm>
          <a:prstGeom prst="rect">
            <a:avLst/>
          </a:prstGeom>
        </p:spPr>
      </p:pic>
    </p:spTree>
    <p:extLst>
      <p:ext uri="{BB962C8B-B14F-4D97-AF65-F5344CB8AC3E}">
        <p14:creationId xmlns:p14="http://schemas.microsoft.com/office/powerpoint/2010/main" val="12005115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a16="http://schemas.microsoft.com/office/drawing/2014/main" id="{C5DB2487-564F-5B29-8740-951A5846033E}"/>
              </a:ext>
            </a:extLst>
          </p:cNvPr>
          <p:cNvCxnSpPr/>
          <p:nvPr/>
        </p:nvCxnSpPr>
        <p:spPr>
          <a:xfrm flipV="1">
            <a:off x="6514626" y="3712257"/>
            <a:ext cx="5328000" cy="20057"/>
          </a:xfrm>
          <a:prstGeom prst="line">
            <a:avLst/>
          </a:prstGeom>
          <a:noFill/>
          <a:ln w="12700" cap="flat" cmpd="sng" algn="ctr">
            <a:solidFill>
              <a:srgbClr val="E7E6E6">
                <a:lumMod val="75000"/>
              </a:srgbClr>
            </a:solidFill>
            <a:prstDash val="solid"/>
            <a:miter lim="800000"/>
          </a:ln>
          <a:effectLst/>
        </p:spPr>
      </p:cxnSp>
      <p:sp>
        <p:nvSpPr>
          <p:cNvPr id="3" name="文本框 2">
            <a:extLst>
              <a:ext uri="{FF2B5EF4-FFF2-40B4-BE49-F238E27FC236}">
                <a16:creationId xmlns:a16="http://schemas.microsoft.com/office/drawing/2014/main" id="{4D5E42E7-8226-87C1-4A99-C3D55F9EC902}"/>
              </a:ext>
            </a:extLst>
          </p:cNvPr>
          <p:cNvSpPr txBox="1"/>
          <p:nvPr/>
        </p:nvSpPr>
        <p:spPr>
          <a:xfrm>
            <a:off x="7284304" y="3223447"/>
            <a:ext cx="3118874" cy="461665"/>
          </a:xfrm>
          <a:prstGeom prst="rect">
            <a:avLst/>
          </a:prstGeom>
          <a:noFill/>
        </p:spPr>
        <p:txBody>
          <a:bodyPr vert="horz" wrap="square" rtlCol="0">
            <a:spAutoFit/>
          </a:bodyPr>
          <a:lstStyle/>
          <a:p>
            <a:pPr>
              <a:defRPr/>
            </a:pPr>
            <a:r>
              <a:rPr lang="zh-CN" altLang="en-US" sz="2400" b="1" kern="0" dirty="0">
                <a:solidFill>
                  <a:prstClr val="black"/>
                </a:solidFill>
                <a:latin typeface="微软雅黑" panose="020B0503020204020204" pitchFamily="34" charset="-122"/>
                <a:ea typeface="微软雅黑" panose="020B0503020204020204" pitchFamily="34" charset="-122"/>
              </a:rPr>
              <a:t>新能源汽车市场现状</a:t>
            </a:r>
          </a:p>
        </p:txBody>
      </p:sp>
      <p:sp>
        <p:nvSpPr>
          <p:cNvPr id="4" name="文本框 3">
            <a:extLst>
              <a:ext uri="{FF2B5EF4-FFF2-40B4-BE49-F238E27FC236}">
                <a16:creationId xmlns:a16="http://schemas.microsoft.com/office/drawing/2014/main" id="{BB94FF86-577A-0670-5E6B-6A05404AD7A9}"/>
              </a:ext>
            </a:extLst>
          </p:cNvPr>
          <p:cNvSpPr txBox="1"/>
          <p:nvPr/>
        </p:nvSpPr>
        <p:spPr>
          <a:xfrm>
            <a:off x="6446319" y="3189037"/>
            <a:ext cx="722104"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01</a:t>
            </a:r>
            <a:endParaRPr kumimoji="0" lang="zh-CN" altLang="en-US"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endParaRPr>
          </a:p>
        </p:txBody>
      </p:sp>
      <p:sp>
        <p:nvSpPr>
          <p:cNvPr id="5" name="椭圆 4">
            <a:extLst>
              <a:ext uri="{FF2B5EF4-FFF2-40B4-BE49-F238E27FC236}">
                <a16:creationId xmlns:a16="http://schemas.microsoft.com/office/drawing/2014/main" id="{FAE3EEBC-064D-4D30-E6C3-C3FC1884BC39}"/>
              </a:ext>
            </a:extLst>
          </p:cNvPr>
          <p:cNvSpPr/>
          <p:nvPr/>
        </p:nvSpPr>
        <p:spPr>
          <a:xfrm>
            <a:off x="7136314" y="3411363"/>
            <a:ext cx="86701" cy="86701"/>
          </a:xfrm>
          <a:prstGeom prst="ellipse">
            <a:avLst/>
          </a:prstGeom>
          <a:solidFill>
            <a:srgbClr val="8B1F1D"/>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6" name="直接连接符 5">
            <a:extLst>
              <a:ext uri="{FF2B5EF4-FFF2-40B4-BE49-F238E27FC236}">
                <a16:creationId xmlns:a16="http://schemas.microsoft.com/office/drawing/2014/main" id="{5518D78C-BC08-F3BD-6D74-9578F6CF4F0A}"/>
              </a:ext>
            </a:extLst>
          </p:cNvPr>
          <p:cNvCxnSpPr/>
          <p:nvPr/>
        </p:nvCxnSpPr>
        <p:spPr>
          <a:xfrm flipV="1">
            <a:off x="6514626" y="4697316"/>
            <a:ext cx="5328000" cy="20057"/>
          </a:xfrm>
          <a:prstGeom prst="line">
            <a:avLst/>
          </a:prstGeom>
          <a:noFill/>
          <a:ln w="12700" cap="flat" cmpd="sng" algn="ctr">
            <a:solidFill>
              <a:srgbClr val="E7E6E6">
                <a:lumMod val="75000"/>
              </a:srgbClr>
            </a:solidFill>
            <a:prstDash val="solid"/>
            <a:miter lim="800000"/>
          </a:ln>
          <a:effectLst/>
        </p:spPr>
      </p:cxnSp>
      <p:sp>
        <p:nvSpPr>
          <p:cNvPr id="7" name="文本框 6">
            <a:extLst>
              <a:ext uri="{FF2B5EF4-FFF2-40B4-BE49-F238E27FC236}">
                <a16:creationId xmlns:a16="http://schemas.microsoft.com/office/drawing/2014/main" id="{0C5E3D74-640A-8CEB-B785-3CF741681493}"/>
              </a:ext>
            </a:extLst>
          </p:cNvPr>
          <p:cNvSpPr txBox="1"/>
          <p:nvPr/>
        </p:nvSpPr>
        <p:spPr>
          <a:xfrm>
            <a:off x="6446319" y="4174096"/>
            <a:ext cx="722104"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02</a:t>
            </a:r>
            <a:endParaRPr kumimoji="0" lang="zh-CN" altLang="en-US"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endParaRPr>
          </a:p>
        </p:txBody>
      </p:sp>
      <p:sp>
        <p:nvSpPr>
          <p:cNvPr id="8" name="椭圆 7">
            <a:extLst>
              <a:ext uri="{FF2B5EF4-FFF2-40B4-BE49-F238E27FC236}">
                <a16:creationId xmlns:a16="http://schemas.microsoft.com/office/drawing/2014/main" id="{C06BF4B6-214B-1660-3236-230AD2FD4F45}"/>
              </a:ext>
            </a:extLst>
          </p:cNvPr>
          <p:cNvSpPr/>
          <p:nvPr/>
        </p:nvSpPr>
        <p:spPr>
          <a:xfrm>
            <a:off x="7136314" y="4396422"/>
            <a:ext cx="86701" cy="86701"/>
          </a:xfrm>
          <a:prstGeom prst="ellipse">
            <a:avLst/>
          </a:prstGeom>
          <a:solidFill>
            <a:srgbClr val="8B1F1D"/>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9" name="直接连接符 8">
            <a:extLst>
              <a:ext uri="{FF2B5EF4-FFF2-40B4-BE49-F238E27FC236}">
                <a16:creationId xmlns:a16="http://schemas.microsoft.com/office/drawing/2014/main" id="{FF53C103-DEB5-3EFD-77F4-45AC33DAC6AD}"/>
              </a:ext>
            </a:extLst>
          </p:cNvPr>
          <p:cNvCxnSpPr/>
          <p:nvPr/>
        </p:nvCxnSpPr>
        <p:spPr>
          <a:xfrm flipV="1">
            <a:off x="6514626" y="5682375"/>
            <a:ext cx="5328000" cy="20057"/>
          </a:xfrm>
          <a:prstGeom prst="line">
            <a:avLst/>
          </a:prstGeom>
          <a:noFill/>
          <a:ln w="12700" cap="flat" cmpd="sng" algn="ctr">
            <a:solidFill>
              <a:srgbClr val="E7E6E6">
                <a:lumMod val="75000"/>
              </a:srgbClr>
            </a:solidFill>
            <a:prstDash val="solid"/>
            <a:miter lim="800000"/>
          </a:ln>
          <a:effectLst/>
        </p:spPr>
      </p:cxnSp>
      <p:sp>
        <p:nvSpPr>
          <p:cNvPr id="10" name="文本框 9">
            <a:extLst>
              <a:ext uri="{FF2B5EF4-FFF2-40B4-BE49-F238E27FC236}">
                <a16:creationId xmlns:a16="http://schemas.microsoft.com/office/drawing/2014/main" id="{1A56DC57-D66C-87D0-E088-2249F76D0638}"/>
              </a:ext>
            </a:extLst>
          </p:cNvPr>
          <p:cNvSpPr txBox="1"/>
          <p:nvPr/>
        </p:nvSpPr>
        <p:spPr>
          <a:xfrm>
            <a:off x="7284303" y="5193565"/>
            <a:ext cx="4611602" cy="461665"/>
          </a:xfrm>
          <a:prstGeom prst="rect">
            <a:avLst/>
          </a:prstGeom>
          <a:noFill/>
        </p:spPr>
        <p:txBody>
          <a:bodyPr vert="horz" wrap="square" rtlCol="0">
            <a:spAutoFit/>
          </a:bodyPr>
          <a:lstStyle/>
          <a:p>
            <a:pPr lvl="0">
              <a:defRPr/>
            </a:pPr>
            <a:r>
              <a:rPr lang="en-US" altLang="zh-CN" sz="2400" b="1" kern="0" dirty="0">
                <a:solidFill>
                  <a:srgbClr val="E7E6E6">
                    <a:lumMod val="75000"/>
                  </a:srgbClr>
                </a:solidFill>
                <a:latin typeface="微软雅黑" panose="020B0503020204020204" pitchFamily="34" charset="-122"/>
                <a:ea typeface="微软雅黑" panose="020B0503020204020204" pitchFamily="34" charset="-122"/>
              </a:rPr>
              <a:t>HUD</a:t>
            </a:r>
            <a:r>
              <a:rPr lang="zh-CN" altLang="en-US" sz="2400" b="1" kern="0" dirty="0">
                <a:solidFill>
                  <a:srgbClr val="E7E6E6">
                    <a:lumMod val="75000"/>
                  </a:srgbClr>
                </a:solidFill>
                <a:latin typeface="微软雅黑" panose="020B0503020204020204" pitchFamily="34" charset="-122"/>
                <a:ea typeface="微软雅黑" panose="020B0503020204020204" pitchFamily="34" charset="-122"/>
              </a:rPr>
              <a:t>抬头显示发展现状及趋势</a:t>
            </a:r>
          </a:p>
        </p:txBody>
      </p:sp>
      <p:sp>
        <p:nvSpPr>
          <p:cNvPr id="11" name="文本框 10">
            <a:extLst>
              <a:ext uri="{FF2B5EF4-FFF2-40B4-BE49-F238E27FC236}">
                <a16:creationId xmlns:a16="http://schemas.microsoft.com/office/drawing/2014/main" id="{05BADC13-DEFB-87DF-B450-C83D4ECF2CEE}"/>
              </a:ext>
            </a:extLst>
          </p:cNvPr>
          <p:cNvSpPr txBox="1"/>
          <p:nvPr/>
        </p:nvSpPr>
        <p:spPr>
          <a:xfrm>
            <a:off x="6446319" y="5159155"/>
            <a:ext cx="722104"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03</a:t>
            </a:r>
            <a:endParaRPr kumimoji="0" lang="zh-CN" altLang="en-US"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endParaRPr>
          </a:p>
        </p:txBody>
      </p:sp>
      <p:sp>
        <p:nvSpPr>
          <p:cNvPr id="12" name="椭圆 11">
            <a:extLst>
              <a:ext uri="{FF2B5EF4-FFF2-40B4-BE49-F238E27FC236}">
                <a16:creationId xmlns:a16="http://schemas.microsoft.com/office/drawing/2014/main" id="{B80F25F7-EC87-09D8-FFA4-C57B6FFA7C07}"/>
              </a:ext>
            </a:extLst>
          </p:cNvPr>
          <p:cNvSpPr/>
          <p:nvPr/>
        </p:nvSpPr>
        <p:spPr>
          <a:xfrm>
            <a:off x="7136314" y="5381481"/>
            <a:ext cx="86701" cy="86701"/>
          </a:xfrm>
          <a:prstGeom prst="ellipse">
            <a:avLst/>
          </a:prstGeom>
          <a:solidFill>
            <a:srgbClr val="8B1F1D"/>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3" name="文本框 12">
            <a:extLst>
              <a:ext uri="{FF2B5EF4-FFF2-40B4-BE49-F238E27FC236}">
                <a16:creationId xmlns:a16="http://schemas.microsoft.com/office/drawing/2014/main" id="{D81089B4-1BED-6275-490B-44C157B21145}"/>
              </a:ext>
            </a:extLst>
          </p:cNvPr>
          <p:cNvSpPr txBox="1"/>
          <p:nvPr/>
        </p:nvSpPr>
        <p:spPr>
          <a:xfrm>
            <a:off x="7284303" y="4208506"/>
            <a:ext cx="4611602" cy="461665"/>
          </a:xfrm>
          <a:prstGeom prst="rect">
            <a:avLst/>
          </a:prstGeom>
          <a:noFill/>
        </p:spPr>
        <p:txBody>
          <a:bodyPr vert="horz" wrap="square" rtlCol="0">
            <a:spAutoFit/>
          </a:bodyPr>
          <a:lstStyle/>
          <a:p>
            <a:pPr lvl="0">
              <a:defRPr/>
            </a:pPr>
            <a:r>
              <a:rPr lang="en-US" altLang="zh-CN" sz="2400" b="1" kern="0" dirty="0">
                <a:solidFill>
                  <a:srgbClr val="E7E6E6">
                    <a:lumMod val="75000"/>
                  </a:srgbClr>
                </a:solidFill>
                <a:latin typeface="微软雅黑" panose="020B0503020204020204" pitchFamily="34" charset="-122"/>
                <a:ea typeface="微软雅黑" panose="020B0503020204020204" pitchFamily="34" charset="-122"/>
              </a:rPr>
              <a:t>ADAS</a:t>
            </a:r>
            <a:r>
              <a:rPr lang="zh-CN" altLang="en-US" sz="2400" b="1" kern="0" dirty="0">
                <a:solidFill>
                  <a:srgbClr val="E7E6E6">
                    <a:lumMod val="75000"/>
                  </a:srgbClr>
                </a:solidFill>
                <a:latin typeface="微软雅黑" panose="020B0503020204020204" pitchFamily="34" charset="-122"/>
                <a:ea typeface="微软雅黑" panose="020B0503020204020204" pitchFamily="34" charset="-122"/>
              </a:rPr>
              <a:t>功能市场装车情况分析</a:t>
            </a:r>
          </a:p>
        </p:txBody>
      </p:sp>
    </p:spTree>
    <p:extLst>
      <p:ext uri="{BB962C8B-B14F-4D97-AF65-F5344CB8AC3E}">
        <p14:creationId xmlns:p14="http://schemas.microsoft.com/office/powerpoint/2010/main" val="38015888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491406" y="240337"/>
            <a:ext cx="5787189" cy="430887"/>
          </a:xfrm>
          <a:prstGeom prst="rect">
            <a:avLst/>
          </a:prstGeom>
          <a:noFill/>
        </p:spPr>
        <p:txBody>
          <a:bodyPr wrap="square" rtlCol="0">
            <a:spAutoFit/>
          </a:bodyPr>
          <a:lstStyle/>
          <a:p>
            <a:r>
              <a:rPr lang="zh-CN" altLang="en-US" sz="2200" b="1" dirty="0">
                <a:latin typeface="微软雅黑" panose="020B0503020204020204" pitchFamily="34" charset="-122"/>
                <a:ea typeface="微软雅黑" panose="020B0503020204020204" pitchFamily="34" charset="-122"/>
              </a:rPr>
              <a:t>中国新能源汽车市场走势</a:t>
            </a:r>
          </a:p>
        </p:txBody>
      </p:sp>
      <p:sp>
        <p:nvSpPr>
          <p:cNvPr id="27" name="文本框 26">
            <a:extLst>
              <a:ext uri="{FF2B5EF4-FFF2-40B4-BE49-F238E27FC236}">
                <a16:creationId xmlns:a16="http://schemas.microsoft.com/office/drawing/2014/main" id="{19460238-F0F7-1696-6B61-E12B9C65B4E4}"/>
              </a:ext>
            </a:extLst>
          </p:cNvPr>
          <p:cNvSpPr txBox="1"/>
          <p:nvPr/>
        </p:nvSpPr>
        <p:spPr>
          <a:xfrm>
            <a:off x="321991" y="1520510"/>
            <a:ext cx="11532987" cy="661720"/>
          </a:xfrm>
          <a:prstGeom prst="rect">
            <a:avLst/>
          </a:prstGeom>
          <a:solidFill>
            <a:srgbClr val="FFFFFF">
              <a:lumMod val="95000"/>
            </a:srgbClr>
          </a:solidFill>
        </p:spPr>
        <p:txBody>
          <a:bodyPr wrap="square">
            <a:spAutoFit/>
          </a:bodyPr>
          <a:lstStyle/>
          <a:p>
            <a:pPr marL="0" marR="0" lvl="0" indent="0" algn="l" defTabSz="457200" rtl="0" eaLnBrk="1" fontAlgn="auto" latinLnBrk="0" hangingPunct="1">
              <a:lnSpc>
                <a:spcPct val="100000"/>
              </a:lnSpc>
              <a:spcBef>
                <a:spcPts val="0"/>
              </a:spcBef>
              <a:spcAft>
                <a:spcPts val="600"/>
              </a:spcAft>
              <a:buClrTx/>
              <a:buSzTx/>
              <a:buFontTx/>
              <a:buNone/>
              <a:tabLst/>
              <a:defRPr/>
            </a:pPr>
            <a:r>
              <a:rPr kumimoji="0" lang="zh-CN" altLang="en-US" sz="14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中国新能源汽车市场，</a:t>
            </a:r>
            <a:r>
              <a:rPr kumimoji="0" lang="en-US" altLang="zh-CN" sz="14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2023</a:t>
            </a:r>
            <a:r>
              <a:rPr kumimoji="0" lang="zh-CN" altLang="en-US" sz="14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年</a:t>
            </a:r>
            <a:r>
              <a:rPr kumimoji="0" lang="en-US" altLang="zh-CN" sz="14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9</a:t>
            </a:r>
            <a:r>
              <a:rPr kumimoji="0" lang="zh-CN" altLang="en-US" sz="14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月销售</a:t>
            </a:r>
            <a:r>
              <a:rPr kumimoji="0" lang="en-US" altLang="zh-CN" b="1" i="0" u="sng" strike="noStrike" kern="0" cap="none" spc="0" normalizeH="0" baseline="0" noProof="0" dirty="0">
                <a:ln>
                  <a:noFill/>
                </a:ln>
                <a:solidFill>
                  <a:srgbClr val="8F1F22"/>
                </a:solidFill>
                <a:effectLst/>
                <a:uLnTx/>
                <a:uFillTx/>
                <a:latin typeface="微软雅黑" panose="020B0503020204020204" pitchFamily="34" charset="-122"/>
                <a:ea typeface="微软雅黑" panose="020B0503020204020204" pitchFamily="34" charset="-122"/>
                <a:cs typeface="+mn-cs"/>
              </a:rPr>
              <a:t>90.3</a:t>
            </a:r>
            <a:r>
              <a:rPr kumimoji="0" lang="zh-CN" altLang="en-US" sz="14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万辆，环比增长</a:t>
            </a:r>
            <a:r>
              <a:rPr lang="en-US" altLang="zh-CN" b="1" u="sng" kern="0" dirty="0">
                <a:solidFill>
                  <a:srgbClr val="8F1F22"/>
                </a:solidFill>
                <a:latin typeface="微软雅黑" panose="020B0503020204020204" pitchFamily="34" charset="-122"/>
                <a:ea typeface="微软雅黑" panose="020B0503020204020204" pitchFamily="34" charset="-122"/>
              </a:rPr>
              <a:t>6.8%</a:t>
            </a:r>
            <a:r>
              <a:rPr kumimoji="0" lang="zh-CN" altLang="en-US" sz="14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，同比增长</a:t>
            </a:r>
            <a:r>
              <a:rPr lang="en-US" altLang="zh-CN" b="1" u="sng" kern="0" dirty="0">
                <a:solidFill>
                  <a:srgbClr val="8F1F22"/>
                </a:solidFill>
                <a:latin typeface="微软雅黑" panose="020B0503020204020204" pitchFamily="34" charset="-122"/>
                <a:ea typeface="微软雅黑" panose="020B0503020204020204" pitchFamily="34" charset="-122"/>
              </a:rPr>
              <a:t>28.2%</a:t>
            </a:r>
            <a:r>
              <a:rPr kumimoji="0" lang="zh-CN" altLang="en-US" sz="14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，渗透率</a:t>
            </a:r>
            <a:r>
              <a:rPr lang="zh-CN" altLang="en-US" sz="1400" kern="0" dirty="0">
                <a:solidFill>
                  <a:srgbClr val="000000"/>
                </a:solidFill>
                <a:latin typeface="微软雅黑" panose="020B0503020204020204" pitchFamily="34" charset="-122"/>
                <a:ea typeface="微软雅黑" panose="020B0503020204020204" pitchFamily="34" charset="-122"/>
              </a:rPr>
              <a:t>达到</a:t>
            </a:r>
            <a:r>
              <a:rPr lang="zh-CN" altLang="en-US" b="1" u="sng" kern="0" dirty="0">
                <a:solidFill>
                  <a:srgbClr val="8F1F22"/>
                </a:solidFill>
                <a:latin typeface="微软雅黑" panose="020B0503020204020204" pitchFamily="34" charset="-122"/>
                <a:ea typeface="微软雅黑" panose="020B0503020204020204" pitchFamily="34" charset="-122"/>
              </a:rPr>
              <a:t> </a:t>
            </a:r>
            <a:r>
              <a:rPr lang="en-US" altLang="zh-CN" b="1" u="sng" kern="0" dirty="0">
                <a:solidFill>
                  <a:srgbClr val="8F1F22"/>
                </a:solidFill>
                <a:latin typeface="微软雅黑" panose="020B0503020204020204" pitchFamily="34" charset="-122"/>
                <a:ea typeface="微软雅黑" panose="020B0503020204020204" pitchFamily="34" charset="-122"/>
              </a:rPr>
              <a:t>31.6%</a:t>
            </a:r>
            <a:r>
              <a:rPr kumimoji="0" lang="zh-CN" altLang="en-US" sz="14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endParaRPr kumimoji="0" lang="en-US" altLang="zh-CN" sz="14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457200" rtl="0" eaLnBrk="1" fontAlgn="auto" latinLnBrk="0" hangingPunct="1">
              <a:lnSpc>
                <a:spcPct val="100000"/>
              </a:lnSpc>
              <a:spcBef>
                <a:spcPts val="0"/>
              </a:spcBef>
              <a:spcAft>
                <a:spcPts val="600"/>
              </a:spcAft>
              <a:buClrTx/>
              <a:buSzTx/>
              <a:buFontTx/>
              <a:buNone/>
              <a:tabLst/>
              <a:defRPr/>
            </a:pPr>
            <a:r>
              <a:rPr kumimoji="0" lang="zh-CN" altLang="en-US" sz="14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其中乘用车销售</a:t>
            </a:r>
            <a:r>
              <a:rPr kumimoji="0" lang="en-US" altLang="zh-CN" sz="14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85.8</a:t>
            </a:r>
            <a:r>
              <a:rPr kumimoji="0" lang="zh-CN" altLang="en-US" sz="14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万辆，环比增长</a:t>
            </a:r>
            <a:r>
              <a:rPr kumimoji="0" lang="en-US" altLang="zh-CN" sz="14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6.3%</a:t>
            </a:r>
            <a:r>
              <a:rPr kumimoji="0" lang="zh-CN" altLang="en-US" sz="14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，商用车销售</a:t>
            </a:r>
            <a:r>
              <a:rPr kumimoji="0" lang="en-US" altLang="zh-CN" sz="14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4.4</a:t>
            </a:r>
            <a:r>
              <a:rPr kumimoji="0" lang="zh-CN" altLang="en-US" sz="14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万辆，环比</a:t>
            </a:r>
            <a:r>
              <a:rPr lang="zh-CN" altLang="en-US" sz="1400" kern="0" dirty="0">
                <a:solidFill>
                  <a:srgbClr val="000000"/>
                </a:solidFill>
                <a:latin typeface="微软雅黑" panose="020B0503020204020204" pitchFamily="34" charset="-122"/>
                <a:ea typeface="微软雅黑" panose="020B0503020204020204" pitchFamily="34" charset="-122"/>
              </a:rPr>
              <a:t>增长</a:t>
            </a:r>
            <a:r>
              <a:rPr lang="en-US" altLang="zh-CN" sz="1400" kern="0" dirty="0">
                <a:solidFill>
                  <a:srgbClr val="000000"/>
                </a:solidFill>
                <a:latin typeface="微软雅黑" panose="020B0503020204020204" pitchFamily="34" charset="-122"/>
                <a:ea typeface="微软雅黑" panose="020B0503020204020204" pitchFamily="34" charset="-122"/>
              </a:rPr>
              <a:t>18.6</a:t>
            </a:r>
            <a:r>
              <a:rPr kumimoji="0" lang="en-US" altLang="zh-CN" sz="14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14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，同比增长</a:t>
            </a:r>
            <a:r>
              <a:rPr lang="en-US" altLang="zh-CN" sz="1400" kern="0" dirty="0">
                <a:solidFill>
                  <a:srgbClr val="000000"/>
                </a:solidFill>
                <a:latin typeface="微软雅黑" panose="020B0503020204020204" pitchFamily="34" charset="-122"/>
                <a:ea typeface="微软雅黑" panose="020B0503020204020204" pitchFamily="34" charset="-122"/>
              </a:rPr>
              <a:t>51.2</a:t>
            </a:r>
            <a:r>
              <a:rPr kumimoji="0" lang="en-US" altLang="zh-CN" sz="14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14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p>
        </p:txBody>
      </p:sp>
      <p:sp>
        <p:nvSpPr>
          <p:cNvPr id="41" name="文本框 40">
            <a:extLst>
              <a:ext uri="{FF2B5EF4-FFF2-40B4-BE49-F238E27FC236}">
                <a16:creationId xmlns:a16="http://schemas.microsoft.com/office/drawing/2014/main" id="{79902591-30A2-36C7-5117-9E139167B71A}"/>
              </a:ext>
            </a:extLst>
          </p:cNvPr>
          <p:cNvSpPr txBox="1"/>
          <p:nvPr/>
        </p:nvSpPr>
        <p:spPr>
          <a:xfrm>
            <a:off x="271801" y="914057"/>
            <a:ext cx="11554150" cy="523220"/>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tab pos="1527175" algn="l"/>
                <a:tab pos="5651500" algn="l"/>
              </a:tabLst>
              <a:defRPr/>
            </a:pPr>
            <a:r>
              <a:rPr lang="en-US" altLang="zh-CN" sz="2800" b="1" dirty="0">
                <a:solidFill>
                  <a:prstClr val="black">
                    <a:lumMod val="85000"/>
                    <a:lumOff val="15000"/>
                  </a:prstClr>
                </a:solidFill>
                <a:latin typeface="微软雅黑" panose="020B0503020204020204" pitchFamily="34" charset="-122"/>
                <a:ea typeface="微软雅黑" panose="020B0503020204020204" pitchFamily="34" charset="-122"/>
              </a:rPr>
              <a:t>9</a:t>
            </a:r>
            <a:r>
              <a:rPr kumimoji="0" lang="zh-CN" altLang="en-US" sz="28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月中国新能源汽车市场，</a:t>
            </a:r>
            <a:r>
              <a:rPr lang="zh-CN" altLang="en-US" sz="2800" b="1" dirty="0">
                <a:solidFill>
                  <a:prstClr val="black">
                    <a:lumMod val="85000"/>
                    <a:lumOff val="15000"/>
                  </a:prstClr>
                </a:solidFill>
                <a:latin typeface="微软雅黑" panose="020B0503020204020204" pitchFamily="34" charset="-122"/>
                <a:ea typeface="微软雅黑" panose="020B0503020204020204" pitchFamily="34" charset="-122"/>
              </a:rPr>
              <a:t>受燃油车降价促销影响，渗透率环比微降</a:t>
            </a:r>
            <a:endParaRPr kumimoji="0" lang="en-US" altLang="zh-CN" sz="28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graphicFrame>
        <p:nvGraphicFramePr>
          <p:cNvPr id="20" name="图表 19">
            <a:extLst>
              <a:ext uri="{FF2B5EF4-FFF2-40B4-BE49-F238E27FC236}">
                <a16:creationId xmlns:a16="http://schemas.microsoft.com/office/drawing/2014/main" id="{7C16F075-CCE9-171F-5F10-5BAD8A07BABC}"/>
              </a:ext>
            </a:extLst>
          </p:cNvPr>
          <p:cNvGraphicFramePr/>
          <p:nvPr>
            <p:extLst>
              <p:ext uri="{D42A27DB-BD31-4B8C-83A1-F6EECF244321}">
                <p14:modId xmlns:p14="http://schemas.microsoft.com/office/powerpoint/2010/main" val="811438755"/>
              </p:ext>
            </p:extLst>
          </p:nvPr>
        </p:nvGraphicFramePr>
        <p:xfrm>
          <a:off x="6085339" y="2653397"/>
          <a:ext cx="5640357" cy="162335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2" name="图表 41">
            <a:extLst>
              <a:ext uri="{FF2B5EF4-FFF2-40B4-BE49-F238E27FC236}">
                <a16:creationId xmlns:a16="http://schemas.microsoft.com/office/drawing/2014/main" id="{7D1AA8BD-93B6-515B-07D8-AB004BDE16C7}"/>
              </a:ext>
            </a:extLst>
          </p:cNvPr>
          <p:cNvGraphicFramePr/>
          <p:nvPr>
            <p:extLst>
              <p:ext uri="{D42A27DB-BD31-4B8C-83A1-F6EECF244321}">
                <p14:modId xmlns:p14="http://schemas.microsoft.com/office/powerpoint/2010/main" val="649779120"/>
              </p:ext>
            </p:extLst>
          </p:nvPr>
        </p:nvGraphicFramePr>
        <p:xfrm>
          <a:off x="384380" y="2071366"/>
          <a:ext cx="5625115" cy="270054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3" name="表格 42">
            <a:extLst>
              <a:ext uri="{FF2B5EF4-FFF2-40B4-BE49-F238E27FC236}">
                <a16:creationId xmlns:a16="http://schemas.microsoft.com/office/drawing/2014/main" id="{336A1EAB-05D0-C4C1-6A38-D7B1D25CD83E}"/>
              </a:ext>
            </a:extLst>
          </p:cNvPr>
          <p:cNvGraphicFramePr>
            <a:graphicFrameLocks noGrp="1"/>
          </p:cNvGraphicFramePr>
          <p:nvPr>
            <p:extLst>
              <p:ext uri="{D42A27DB-BD31-4B8C-83A1-F6EECF244321}">
                <p14:modId xmlns:p14="http://schemas.microsoft.com/office/powerpoint/2010/main" val="2718418882"/>
              </p:ext>
            </p:extLst>
          </p:nvPr>
        </p:nvGraphicFramePr>
        <p:xfrm>
          <a:off x="384380" y="4503059"/>
          <a:ext cx="5508426" cy="1814430"/>
        </p:xfrm>
        <a:graphic>
          <a:graphicData uri="http://schemas.openxmlformats.org/drawingml/2006/table">
            <a:tbl>
              <a:tblPr firstRow="1" bandRow="1"/>
              <a:tblGrid>
                <a:gridCol w="889294">
                  <a:extLst>
                    <a:ext uri="{9D8B030D-6E8A-4147-A177-3AD203B41FA5}">
                      <a16:colId xmlns:a16="http://schemas.microsoft.com/office/drawing/2014/main" val="757062148"/>
                    </a:ext>
                  </a:extLst>
                </a:gridCol>
                <a:gridCol w="659876">
                  <a:extLst>
                    <a:ext uri="{9D8B030D-6E8A-4147-A177-3AD203B41FA5}">
                      <a16:colId xmlns:a16="http://schemas.microsoft.com/office/drawing/2014/main" val="3247791203"/>
                    </a:ext>
                  </a:extLst>
                </a:gridCol>
                <a:gridCol w="659876">
                  <a:extLst>
                    <a:ext uri="{9D8B030D-6E8A-4147-A177-3AD203B41FA5}">
                      <a16:colId xmlns:a16="http://schemas.microsoft.com/office/drawing/2014/main" val="2052771857"/>
                    </a:ext>
                  </a:extLst>
                </a:gridCol>
                <a:gridCol w="659876">
                  <a:extLst>
                    <a:ext uri="{9D8B030D-6E8A-4147-A177-3AD203B41FA5}">
                      <a16:colId xmlns:a16="http://schemas.microsoft.com/office/drawing/2014/main" val="2979883350"/>
                    </a:ext>
                  </a:extLst>
                </a:gridCol>
                <a:gridCol w="659876">
                  <a:extLst>
                    <a:ext uri="{9D8B030D-6E8A-4147-A177-3AD203B41FA5}">
                      <a16:colId xmlns:a16="http://schemas.microsoft.com/office/drawing/2014/main" val="2532916659"/>
                    </a:ext>
                  </a:extLst>
                </a:gridCol>
                <a:gridCol w="659876">
                  <a:extLst>
                    <a:ext uri="{9D8B030D-6E8A-4147-A177-3AD203B41FA5}">
                      <a16:colId xmlns:a16="http://schemas.microsoft.com/office/drawing/2014/main" val="3406396743"/>
                    </a:ext>
                  </a:extLst>
                </a:gridCol>
                <a:gridCol w="659876">
                  <a:extLst>
                    <a:ext uri="{9D8B030D-6E8A-4147-A177-3AD203B41FA5}">
                      <a16:colId xmlns:a16="http://schemas.microsoft.com/office/drawing/2014/main" val="1971875467"/>
                    </a:ext>
                  </a:extLst>
                </a:gridCol>
                <a:gridCol w="659876">
                  <a:extLst>
                    <a:ext uri="{9D8B030D-6E8A-4147-A177-3AD203B41FA5}">
                      <a16:colId xmlns:a16="http://schemas.microsoft.com/office/drawing/2014/main" val="4179726599"/>
                    </a:ext>
                  </a:extLst>
                </a:gridCol>
              </a:tblGrid>
              <a:tr h="362886">
                <a:tc>
                  <a:txBody>
                    <a:bodyPr/>
                    <a:lstStyle>
                      <a:lvl1pPr marL="0" algn="l" defTabSz="914400" rtl="0" eaLnBrk="1" latinLnBrk="0" hangingPunct="1">
                        <a:defRPr sz="1800" b="1" kern="1200">
                          <a:solidFill>
                            <a:schemeClr val="lt1"/>
                          </a:solidFill>
                          <a:latin typeface="Calibri"/>
                          <a:ea typeface="微软雅黑"/>
                        </a:defRPr>
                      </a:lvl1pPr>
                      <a:lvl2pPr marL="457200" algn="l" defTabSz="914400" rtl="0" eaLnBrk="1" latinLnBrk="0" hangingPunct="1">
                        <a:defRPr sz="1800" b="1" kern="1200">
                          <a:solidFill>
                            <a:schemeClr val="lt1"/>
                          </a:solidFill>
                          <a:latin typeface="Calibri"/>
                          <a:ea typeface="微软雅黑"/>
                        </a:defRPr>
                      </a:lvl2pPr>
                      <a:lvl3pPr marL="914400" algn="l" defTabSz="914400" rtl="0" eaLnBrk="1" latinLnBrk="0" hangingPunct="1">
                        <a:defRPr sz="1800" b="1" kern="1200">
                          <a:solidFill>
                            <a:schemeClr val="lt1"/>
                          </a:solidFill>
                          <a:latin typeface="Calibri"/>
                          <a:ea typeface="微软雅黑"/>
                        </a:defRPr>
                      </a:lvl3pPr>
                      <a:lvl4pPr marL="1371600" algn="l" defTabSz="914400" rtl="0" eaLnBrk="1" latinLnBrk="0" hangingPunct="1">
                        <a:defRPr sz="1800" b="1" kern="1200">
                          <a:solidFill>
                            <a:schemeClr val="lt1"/>
                          </a:solidFill>
                          <a:latin typeface="Calibri"/>
                          <a:ea typeface="微软雅黑"/>
                        </a:defRPr>
                      </a:lvl4pPr>
                      <a:lvl5pPr marL="1828800" algn="l" defTabSz="914400" rtl="0" eaLnBrk="1" latinLnBrk="0" hangingPunct="1">
                        <a:defRPr sz="1800" b="1" kern="1200">
                          <a:solidFill>
                            <a:schemeClr val="lt1"/>
                          </a:solidFill>
                          <a:latin typeface="Calibri"/>
                          <a:ea typeface="微软雅黑"/>
                        </a:defRPr>
                      </a:lvl5pPr>
                      <a:lvl6pPr marL="2286000" algn="l" defTabSz="914400" rtl="0" eaLnBrk="1" latinLnBrk="0" hangingPunct="1">
                        <a:defRPr sz="1800" b="1" kern="1200">
                          <a:solidFill>
                            <a:schemeClr val="lt1"/>
                          </a:solidFill>
                          <a:latin typeface="Calibri"/>
                          <a:ea typeface="微软雅黑"/>
                        </a:defRPr>
                      </a:lvl6pPr>
                      <a:lvl7pPr marL="2743200" algn="l" defTabSz="914400" rtl="0" eaLnBrk="1" latinLnBrk="0" hangingPunct="1">
                        <a:defRPr sz="1800" b="1" kern="1200">
                          <a:solidFill>
                            <a:schemeClr val="lt1"/>
                          </a:solidFill>
                          <a:latin typeface="Calibri"/>
                          <a:ea typeface="微软雅黑"/>
                        </a:defRPr>
                      </a:lvl7pPr>
                      <a:lvl8pPr marL="3200400" algn="l" defTabSz="914400" rtl="0" eaLnBrk="1" latinLnBrk="0" hangingPunct="1">
                        <a:defRPr sz="1800" b="1" kern="1200">
                          <a:solidFill>
                            <a:schemeClr val="lt1"/>
                          </a:solidFill>
                          <a:latin typeface="Calibri"/>
                          <a:ea typeface="微软雅黑"/>
                        </a:defRPr>
                      </a:lvl8pPr>
                      <a:lvl9pPr marL="3657600" algn="l" defTabSz="914400" rtl="0" eaLnBrk="1" latinLnBrk="0" hangingPunct="1">
                        <a:defRPr sz="1800" b="1" kern="1200">
                          <a:solidFill>
                            <a:schemeClr val="lt1"/>
                          </a:solidFill>
                          <a:latin typeface="Calibri"/>
                          <a:ea typeface="微软雅黑"/>
                        </a:defRPr>
                      </a:lvl9pPr>
                    </a:lstStyle>
                    <a:p>
                      <a:pPr algn="ctr"/>
                      <a:r>
                        <a:rPr lang="zh-CN" altLang="en-US" sz="1000" b="1" dirty="0">
                          <a:solidFill>
                            <a:schemeClr val="bg1"/>
                          </a:solidFill>
                          <a:latin typeface="微软雅黑" panose="020B0503020204020204" pitchFamily="34" charset="-122"/>
                          <a:ea typeface="微软雅黑" panose="020B0503020204020204" pitchFamily="34" charset="-122"/>
                        </a:rPr>
                        <a:t>新能源车型</a:t>
                      </a:r>
                    </a:p>
                  </a:txBody>
                  <a:tcPr anchor="ctr">
                    <a:lnL w="12700" cmpd="sng">
                      <a:noFill/>
                    </a:lnL>
                    <a:lnR w="12700" cmpd="sng">
                      <a:noFill/>
                    </a:lnR>
                    <a:lnT w="12700" cmpd="sng">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2F3652"/>
                    </a:solidFill>
                  </a:tcPr>
                </a:tc>
                <a:tc>
                  <a:txBody>
                    <a:bodyPr/>
                    <a:lstStyle>
                      <a:lvl1pPr marL="0" algn="l" defTabSz="914400" rtl="0" eaLnBrk="1" latinLnBrk="0" hangingPunct="1">
                        <a:defRPr sz="1800" b="1" kern="1200">
                          <a:solidFill>
                            <a:schemeClr val="lt1"/>
                          </a:solidFill>
                          <a:latin typeface="Calibri"/>
                          <a:ea typeface="微软雅黑"/>
                        </a:defRPr>
                      </a:lvl1pPr>
                      <a:lvl2pPr marL="457200" algn="l" defTabSz="914400" rtl="0" eaLnBrk="1" latinLnBrk="0" hangingPunct="1">
                        <a:defRPr sz="1800" b="1" kern="1200">
                          <a:solidFill>
                            <a:schemeClr val="lt1"/>
                          </a:solidFill>
                          <a:latin typeface="Calibri"/>
                          <a:ea typeface="微软雅黑"/>
                        </a:defRPr>
                      </a:lvl2pPr>
                      <a:lvl3pPr marL="914400" algn="l" defTabSz="914400" rtl="0" eaLnBrk="1" latinLnBrk="0" hangingPunct="1">
                        <a:defRPr sz="1800" b="1" kern="1200">
                          <a:solidFill>
                            <a:schemeClr val="lt1"/>
                          </a:solidFill>
                          <a:latin typeface="Calibri"/>
                          <a:ea typeface="微软雅黑"/>
                        </a:defRPr>
                      </a:lvl3pPr>
                      <a:lvl4pPr marL="1371600" algn="l" defTabSz="914400" rtl="0" eaLnBrk="1" latinLnBrk="0" hangingPunct="1">
                        <a:defRPr sz="1800" b="1" kern="1200">
                          <a:solidFill>
                            <a:schemeClr val="lt1"/>
                          </a:solidFill>
                          <a:latin typeface="Calibri"/>
                          <a:ea typeface="微软雅黑"/>
                        </a:defRPr>
                      </a:lvl4pPr>
                      <a:lvl5pPr marL="1828800" algn="l" defTabSz="914400" rtl="0" eaLnBrk="1" latinLnBrk="0" hangingPunct="1">
                        <a:defRPr sz="1800" b="1" kern="1200">
                          <a:solidFill>
                            <a:schemeClr val="lt1"/>
                          </a:solidFill>
                          <a:latin typeface="Calibri"/>
                          <a:ea typeface="微软雅黑"/>
                        </a:defRPr>
                      </a:lvl5pPr>
                      <a:lvl6pPr marL="2286000" algn="l" defTabSz="914400" rtl="0" eaLnBrk="1" latinLnBrk="0" hangingPunct="1">
                        <a:defRPr sz="1800" b="1" kern="1200">
                          <a:solidFill>
                            <a:schemeClr val="lt1"/>
                          </a:solidFill>
                          <a:latin typeface="Calibri"/>
                          <a:ea typeface="微软雅黑"/>
                        </a:defRPr>
                      </a:lvl6pPr>
                      <a:lvl7pPr marL="2743200" algn="l" defTabSz="914400" rtl="0" eaLnBrk="1" latinLnBrk="0" hangingPunct="1">
                        <a:defRPr sz="1800" b="1" kern="1200">
                          <a:solidFill>
                            <a:schemeClr val="lt1"/>
                          </a:solidFill>
                          <a:latin typeface="Calibri"/>
                          <a:ea typeface="微软雅黑"/>
                        </a:defRPr>
                      </a:lvl7pPr>
                      <a:lvl8pPr marL="3200400" algn="l" defTabSz="914400" rtl="0" eaLnBrk="1" latinLnBrk="0" hangingPunct="1">
                        <a:defRPr sz="1800" b="1" kern="1200">
                          <a:solidFill>
                            <a:schemeClr val="lt1"/>
                          </a:solidFill>
                          <a:latin typeface="Calibri"/>
                          <a:ea typeface="微软雅黑"/>
                        </a:defRPr>
                      </a:lvl8pPr>
                      <a:lvl9pPr marL="3657600" algn="l" defTabSz="914400" rtl="0" eaLnBrk="1" latinLnBrk="0" hangingPunct="1">
                        <a:defRPr sz="1800" b="1" kern="1200">
                          <a:solidFill>
                            <a:schemeClr val="lt1"/>
                          </a:solidFill>
                          <a:latin typeface="Calibri"/>
                          <a:ea typeface="微软雅黑"/>
                        </a:defRPr>
                      </a:lvl9pPr>
                    </a:lstStyle>
                    <a:p>
                      <a:pPr algn="ctr" rtl="0" fontAlgn="ctr"/>
                      <a:r>
                        <a:rPr lang="en-US" altLang="zh-CN" sz="1000" b="1" i="0" u="none" strike="noStrike" dirty="0">
                          <a:solidFill>
                            <a:srgbClr val="FFFFFF"/>
                          </a:solidFill>
                          <a:effectLst/>
                          <a:latin typeface="微软雅黑" panose="020B0503020204020204" pitchFamily="34" charset="-122"/>
                          <a:ea typeface="微软雅黑" panose="020B0503020204020204" pitchFamily="34" charset="-122"/>
                        </a:rPr>
                        <a:t>2017</a:t>
                      </a:r>
                      <a:endParaRPr lang="zh-CN" altLang="en-US" sz="1000" b="1" i="0" u="none" strike="noStrike" dirty="0">
                        <a:solidFill>
                          <a:srgbClr val="FFFFFF"/>
                        </a:solidFill>
                        <a:effectLst/>
                        <a:latin typeface="微软雅黑" panose="020B0503020204020204" pitchFamily="34" charset="-122"/>
                        <a:ea typeface="微软雅黑" panose="020B0503020204020204" pitchFamily="34" charset="-122"/>
                      </a:endParaRPr>
                    </a:p>
                  </a:txBody>
                  <a:tcPr marL="9525" marR="9525" marT="9525" marB="0" anchor="ctr">
                    <a:lnL w="12700" cmpd="sng">
                      <a:noFill/>
                    </a:lnL>
                    <a:lnR w="12700" cmpd="sng">
                      <a:noFill/>
                    </a:lnR>
                    <a:lnT w="12700" cmpd="sng">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2F3652"/>
                    </a:solidFill>
                  </a:tcPr>
                </a:tc>
                <a:tc>
                  <a:txBody>
                    <a:bodyPr/>
                    <a:lstStyle>
                      <a:lvl1pPr marL="0" algn="l" defTabSz="914400" rtl="0" eaLnBrk="1" latinLnBrk="0" hangingPunct="1">
                        <a:defRPr sz="1800" b="1" kern="1200">
                          <a:solidFill>
                            <a:schemeClr val="lt1"/>
                          </a:solidFill>
                          <a:latin typeface="Calibri"/>
                          <a:ea typeface="微软雅黑"/>
                        </a:defRPr>
                      </a:lvl1pPr>
                      <a:lvl2pPr marL="457200" algn="l" defTabSz="914400" rtl="0" eaLnBrk="1" latinLnBrk="0" hangingPunct="1">
                        <a:defRPr sz="1800" b="1" kern="1200">
                          <a:solidFill>
                            <a:schemeClr val="lt1"/>
                          </a:solidFill>
                          <a:latin typeface="Calibri"/>
                          <a:ea typeface="微软雅黑"/>
                        </a:defRPr>
                      </a:lvl2pPr>
                      <a:lvl3pPr marL="914400" algn="l" defTabSz="914400" rtl="0" eaLnBrk="1" latinLnBrk="0" hangingPunct="1">
                        <a:defRPr sz="1800" b="1" kern="1200">
                          <a:solidFill>
                            <a:schemeClr val="lt1"/>
                          </a:solidFill>
                          <a:latin typeface="Calibri"/>
                          <a:ea typeface="微软雅黑"/>
                        </a:defRPr>
                      </a:lvl3pPr>
                      <a:lvl4pPr marL="1371600" algn="l" defTabSz="914400" rtl="0" eaLnBrk="1" latinLnBrk="0" hangingPunct="1">
                        <a:defRPr sz="1800" b="1" kern="1200">
                          <a:solidFill>
                            <a:schemeClr val="lt1"/>
                          </a:solidFill>
                          <a:latin typeface="Calibri"/>
                          <a:ea typeface="微软雅黑"/>
                        </a:defRPr>
                      </a:lvl4pPr>
                      <a:lvl5pPr marL="1828800" algn="l" defTabSz="914400" rtl="0" eaLnBrk="1" latinLnBrk="0" hangingPunct="1">
                        <a:defRPr sz="1800" b="1" kern="1200">
                          <a:solidFill>
                            <a:schemeClr val="lt1"/>
                          </a:solidFill>
                          <a:latin typeface="Calibri"/>
                          <a:ea typeface="微软雅黑"/>
                        </a:defRPr>
                      </a:lvl5pPr>
                      <a:lvl6pPr marL="2286000" algn="l" defTabSz="914400" rtl="0" eaLnBrk="1" latinLnBrk="0" hangingPunct="1">
                        <a:defRPr sz="1800" b="1" kern="1200">
                          <a:solidFill>
                            <a:schemeClr val="lt1"/>
                          </a:solidFill>
                          <a:latin typeface="Calibri"/>
                          <a:ea typeface="微软雅黑"/>
                        </a:defRPr>
                      </a:lvl6pPr>
                      <a:lvl7pPr marL="2743200" algn="l" defTabSz="914400" rtl="0" eaLnBrk="1" latinLnBrk="0" hangingPunct="1">
                        <a:defRPr sz="1800" b="1" kern="1200">
                          <a:solidFill>
                            <a:schemeClr val="lt1"/>
                          </a:solidFill>
                          <a:latin typeface="Calibri"/>
                          <a:ea typeface="微软雅黑"/>
                        </a:defRPr>
                      </a:lvl7pPr>
                      <a:lvl8pPr marL="3200400" algn="l" defTabSz="914400" rtl="0" eaLnBrk="1" latinLnBrk="0" hangingPunct="1">
                        <a:defRPr sz="1800" b="1" kern="1200">
                          <a:solidFill>
                            <a:schemeClr val="lt1"/>
                          </a:solidFill>
                          <a:latin typeface="Calibri"/>
                          <a:ea typeface="微软雅黑"/>
                        </a:defRPr>
                      </a:lvl8pPr>
                      <a:lvl9pPr marL="3657600" algn="l" defTabSz="914400" rtl="0" eaLnBrk="1" latinLnBrk="0" hangingPunct="1">
                        <a:defRPr sz="1800" b="1" kern="1200">
                          <a:solidFill>
                            <a:schemeClr val="lt1"/>
                          </a:solidFill>
                          <a:latin typeface="Calibri"/>
                          <a:ea typeface="微软雅黑"/>
                        </a:defRPr>
                      </a:lvl9pPr>
                    </a:lstStyle>
                    <a:p>
                      <a:pPr algn="ctr" rtl="0" fontAlgn="ctr"/>
                      <a:r>
                        <a:rPr lang="en-US" altLang="zh-CN" sz="1000" b="1" i="0" u="none" strike="noStrike" dirty="0">
                          <a:solidFill>
                            <a:srgbClr val="FFFFFF"/>
                          </a:solidFill>
                          <a:effectLst/>
                          <a:latin typeface="微软雅黑" panose="020B0503020204020204" pitchFamily="34" charset="-122"/>
                          <a:ea typeface="微软雅黑" panose="020B0503020204020204" pitchFamily="34" charset="-122"/>
                        </a:rPr>
                        <a:t>2018</a:t>
                      </a:r>
                      <a:endParaRPr lang="zh-CN" altLang="en-US" sz="1000" b="1" i="0" u="none" strike="noStrike" dirty="0">
                        <a:solidFill>
                          <a:srgbClr val="FFFFFF"/>
                        </a:solidFill>
                        <a:effectLst/>
                        <a:latin typeface="微软雅黑" panose="020B0503020204020204" pitchFamily="34" charset="-122"/>
                        <a:ea typeface="微软雅黑" panose="020B0503020204020204" pitchFamily="34" charset="-122"/>
                      </a:endParaRPr>
                    </a:p>
                  </a:txBody>
                  <a:tcPr marL="9525" marR="9525" marT="9525" marB="0" anchor="ctr">
                    <a:lnL w="12700" cmpd="sng">
                      <a:noFill/>
                    </a:lnL>
                    <a:lnR w="12700" cmpd="sng">
                      <a:noFill/>
                    </a:lnR>
                    <a:lnT w="12700" cmpd="sng">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2F3652"/>
                    </a:solidFill>
                  </a:tcPr>
                </a:tc>
                <a:tc>
                  <a:txBody>
                    <a:bodyPr/>
                    <a:lstStyle>
                      <a:lvl1pPr marL="0" algn="l" defTabSz="914400" rtl="0" eaLnBrk="1" latinLnBrk="0" hangingPunct="1">
                        <a:defRPr sz="1800" b="1" kern="1200">
                          <a:solidFill>
                            <a:schemeClr val="lt1"/>
                          </a:solidFill>
                          <a:latin typeface="Calibri"/>
                          <a:ea typeface="微软雅黑"/>
                        </a:defRPr>
                      </a:lvl1pPr>
                      <a:lvl2pPr marL="457200" algn="l" defTabSz="914400" rtl="0" eaLnBrk="1" latinLnBrk="0" hangingPunct="1">
                        <a:defRPr sz="1800" b="1" kern="1200">
                          <a:solidFill>
                            <a:schemeClr val="lt1"/>
                          </a:solidFill>
                          <a:latin typeface="Calibri"/>
                          <a:ea typeface="微软雅黑"/>
                        </a:defRPr>
                      </a:lvl2pPr>
                      <a:lvl3pPr marL="914400" algn="l" defTabSz="914400" rtl="0" eaLnBrk="1" latinLnBrk="0" hangingPunct="1">
                        <a:defRPr sz="1800" b="1" kern="1200">
                          <a:solidFill>
                            <a:schemeClr val="lt1"/>
                          </a:solidFill>
                          <a:latin typeface="Calibri"/>
                          <a:ea typeface="微软雅黑"/>
                        </a:defRPr>
                      </a:lvl3pPr>
                      <a:lvl4pPr marL="1371600" algn="l" defTabSz="914400" rtl="0" eaLnBrk="1" latinLnBrk="0" hangingPunct="1">
                        <a:defRPr sz="1800" b="1" kern="1200">
                          <a:solidFill>
                            <a:schemeClr val="lt1"/>
                          </a:solidFill>
                          <a:latin typeface="Calibri"/>
                          <a:ea typeface="微软雅黑"/>
                        </a:defRPr>
                      </a:lvl4pPr>
                      <a:lvl5pPr marL="1828800" algn="l" defTabSz="914400" rtl="0" eaLnBrk="1" latinLnBrk="0" hangingPunct="1">
                        <a:defRPr sz="1800" b="1" kern="1200">
                          <a:solidFill>
                            <a:schemeClr val="lt1"/>
                          </a:solidFill>
                          <a:latin typeface="Calibri"/>
                          <a:ea typeface="微软雅黑"/>
                        </a:defRPr>
                      </a:lvl5pPr>
                      <a:lvl6pPr marL="2286000" algn="l" defTabSz="914400" rtl="0" eaLnBrk="1" latinLnBrk="0" hangingPunct="1">
                        <a:defRPr sz="1800" b="1" kern="1200">
                          <a:solidFill>
                            <a:schemeClr val="lt1"/>
                          </a:solidFill>
                          <a:latin typeface="Calibri"/>
                          <a:ea typeface="微软雅黑"/>
                        </a:defRPr>
                      </a:lvl6pPr>
                      <a:lvl7pPr marL="2743200" algn="l" defTabSz="914400" rtl="0" eaLnBrk="1" latinLnBrk="0" hangingPunct="1">
                        <a:defRPr sz="1800" b="1" kern="1200">
                          <a:solidFill>
                            <a:schemeClr val="lt1"/>
                          </a:solidFill>
                          <a:latin typeface="Calibri"/>
                          <a:ea typeface="微软雅黑"/>
                        </a:defRPr>
                      </a:lvl7pPr>
                      <a:lvl8pPr marL="3200400" algn="l" defTabSz="914400" rtl="0" eaLnBrk="1" latinLnBrk="0" hangingPunct="1">
                        <a:defRPr sz="1800" b="1" kern="1200">
                          <a:solidFill>
                            <a:schemeClr val="lt1"/>
                          </a:solidFill>
                          <a:latin typeface="Calibri"/>
                          <a:ea typeface="微软雅黑"/>
                        </a:defRPr>
                      </a:lvl8pPr>
                      <a:lvl9pPr marL="3657600" algn="l" defTabSz="914400" rtl="0" eaLnBrk="1" latinLnBrk="0" hangingPunct="1">
                        <a:defRPr sz="1800" b="1" kern="1200">
                          <a:solidFill>
                            <a:schemeClr val="lt1"/>
                          </a:solidFill>
                          <a:latin typeface="Calibri"/>
                          <a:ea typeface="微软雅黑"/>
                        </a:defRPr>
                      </a:lvl9pPr>
                    </a:lstStyle>
                    <a:p>
                      <a:pPr algn="ctr" rtl="0" fontAlgn="ctr"/>
                      <a:r>
                        <a:rPr lang="en-US" altLang="zh-CN" sz="1000" b="1" i="0" u="none" strike="noStrike" dirty="0">
                          <a:solidFill>
                            <a:srgbClr val="FFFFFF"/>
                          </a:solidFill>
                          <a:effectLst/>
                          <a:latin typeface="微软雅黑" panose="020B0503020204020204" pitchFamily="34" charset="-122"/>
                          <a:ea typeface="微软雅黑" panose="020B0503020204020204" pitchFamily="34" charset="-122"/>
                        </a:rPr>
                        <a:t>2019</a:t>
                      </a:r>
                      <a:endParaRPr lang="zh-CN" altLang="en-US" sz="1000" b="1" i="0" u="none" strike="noStrike" dirty="0">
                        <a:solidFill>
                          <a:srgbClr val="FFFFFF"/>
                        </a:solidFill>
                        <a:effectLst/>
                        <a:latin typeface="微软雅黑" panose="020B0503020204020204" pitchFamily="34" charset="-122"/>
                        <a:ea typeface="微软雅黑" panose="020B0503020204020204" pitchFamily="34" charset="-122"/>
                      </a:endParaRPr>
                    </a:p>
                  </a:txBody>
                  <a:tcPr marL="9525" marR="9525" marT="9525" marB="0" anchor="ctr">
                    <a:lnL w="12700" cmpd="sng">
                      <a:noFill/>
                    </a:lnL>
                    <a:lnR w="12700" cmpd="sng">
                      <a:noFill/>
                    </a:lnR>
                    <a:lnT w="12700" cmpd="sng">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2F3652"/>
                    </a:solidFill>
                  </a:tcPr>
                </a:tc>
                <a:tc>
                  <a:txBody>
                    <a:bodyPr/>
                    <a:lstStyle>
                      <a:lvl1pPr marL="0" algn="l" defTabSz="914400" rtl="0" eaLnBrk="1" latinLnBrk="0" hangingPunct="1">
                        <a:defRPr sz="1800" b="1" kern="1200">
                          <a:solidFill>
                            <a:schemeClr val="lt1"/>
                          </a:solidFill>
                          <a:latin typeface="Calibri"/>
                          <a:ea typeface="微软雅黑"/>
                        </a:defRPr>
                      </a:lvl1pPr>
                      <a:lvl2pPr marL="457200" algn="l" defTabSz="914400" rtl="0" eaLnBrk="1" latinLnBrk="0" hangingPunct="1">
                        <a:defRPr sz="1800" b="1" kern="1200">
                          <a:solidFill>
                            <a:schemeClr val="lt1"/>
                          </a:solidFill>
                          <a:latin typeface="Calibri"/>
                          <a:ea typeface="微软雅黑"/>
                        </a:defRPr>
                      </a:lvl2pPr>
                      <a:lvl3pPr marL="914400" algn="l" defTabSz="914400" rtl="0" eaLnBrk="1" latinLnBrk="0" hangingPunct="1">
                        <a:defRPr sz="1800" b="1" kern="1200">
                          <a:solidFill>
                            <a:schemeClr val="lt1"/>
                          </a:solidFill>
                          <a:latin typeface="Calibri"/>
                          <a:ea typeface="微软雅黑"/>
                        </a:defRPr>
                      </a:lvl3pPr>
                      <a:lvl4pPr marL="1371600" algn="l" defTabSz="914400" rtl="0" eaLnBrk="1" latinLnBrk="0" hangingPunct="1">
                        <a:defRPr sz="1800" b="1" kern="1200">
                          <a:solidFill>
                            <a:schemeClr val="lt1"/>
                          </a:solidFill>
                          <a:latin typeface="Calibri"/>
                          <a:ea typeface="微软雅黑"/>
                        </a:defRPr>
                      </a:lvl4pPr>
                      <a:lvl5pPr marL="1828800" algn="l" defTabSz="914400" rtl="0" eaLnBrk="1" latinLnBrk="0" hangingPunct="1">
                        <a:defRPr sz="1800" b="1" kern="1200">
                          <a:solidFill>
                            <a:schemeClr val="lt1"/>
                          </a:solidFill>
                          <a:latin typeface="Calibri"/>
                          <a:ea typeface="微软雅黑"/>
                        </a:defRPr>
                      </a:lvl5pPr>
                      <a:lvl6pPr marL="2286000" algn="l" defTabSz="914400" rtl="0" eaLnBrk="1" latinLnBrk="0" hangingPunct="1">
                        <a:defRPr sz="1800" b="1" kern="1200">
                          <a:solidFill>
                            <a:schemeClr val="lt1"/>
                          </a:solidFill>
                          <a:latin typeface="Calibri"/>
                          <a:ea typeface="微软雅黑"/>
                        </a:defRPr>
                      </a:lvl6pPr>
                      <a:lvl7pPr marL="2743200" algn="l" defTabSz="914400" rtl="0" eaLnBrk="1" latinLnBrk="0" hangingPunct="1">
                        <a:defRPr sz="1800" b="1" kern="1200">
                          <a:solidFill>
                            <a:schemeClr val="lt1"/>
                          </a:solidFill>
                          <a:latin typeface="Calibri"/>
                          <a:ea typeface="微软雅黑"/>
                        </a:defRPr>
                      </a:lvl7pPr>
                      <a:lvl8pPr marL="3200400" algn="l" defTabSz="914400" rtl="0" eaLnBrk="1" latinLnBrk="0" hangingPunct="1">
                        <a:defRPr sz="1800" b="1" kern="1200">
                          <a:solidFill>
                            <a:schemeClr val="lt1"/>
                          </a:solidFill>
                          <a:latin typeface="Calibri"/>
                          <a:ea typeface="微软雅黑"/>
                        </a:defRPr>
                      </a:lvl8pPr>
                      <a:lvl9pPr marL="3657600" algn="l" defTabSz="914400" rtl="0" eaLnBrk="1" latinLnBrk="0" hangingPunct="1">
                        <a:defRPr sz="1800" b="1" kern="1200">
                          <a:solidFill>
                            <a:schemeClr val="lt1"/>
                          </a:solidFill>
                          <a:latin typeface="Calibri"/>
                          <a:ea typeface="微软雅黑"/>
                        </a:defRPr>
                      </a:lvl9pPr>
                    </a:lstStyle>
                    <a:p>
                      <a:pPr algn="ctr" rtl="0" fontAlgn="ctr"/>
                      <a:r>
                        <a:rPr lang="en-US" altLang="zh-CN" sz="1000" b="1" i="0" u="none" strike="noStrike" dirty="0">
                          <a:solidFill>
                            <a:srgbClr val="FFFFFF"/>
                          </a:solidFill>
                          <a:effectLst/>
                          <a:latin typeface="微软雅黑" panose="020B0503020204020204" pitchFamily="34" charset="-122"/>
                          <a:ea typeface="微软雅黑" panose="020B0503020204020204" pitchFamily="34" charset="-122"/>
                        </a:rPr>
                        <a:t>2020</a:t>
                      </a:r>
                      <a:endParaRPr lang="zh-CN" altLang="en-US" sz="1000" b="1" i="0" u="none" strike="noStrike" dirty="0">
                        <a:solidFill>
                          <a:srgbClr val="FFFFFF"/>
                        </a:solidFill>
                        <a:effectLst/>
                        <a:latin typeface="微软雅黑" panose="020B0503020204020204" pitchFamily="34" charset="-122"/>
                        <a:ea typeface="微软雅黑" panose="020B0503020204020204" pitchFamily="34" charset="-122"/>
                      </a:endParaRPr>
                    </a:p>
                  </a:txBody>
                  <a:tcPr marL="9525" marR="9525" marT="9525" marB="0" anchor="ctr">
                    <a:lnL w="12700" cmpd="sng">
                      <a:noFill/>
                    </a:lnL>
                    <a:lnR w="12700" cmpd="sng">
                      <a:noFill/>
                    </a:lnR>
                    <a:lnT w="12700" cmpd="sng">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2F3652"/>
                    </a:solidFill>
                  </a:tcPr>
                </a:tc>
                <a:tc>
                  <a:txBody>
                    <a:bodyPr/>
                    <a:lstStyle>
                      <a:lvl1pPr marL="0" algn="l" defTabSz="914400" rtl="0" eaLnBrk="1" latinLnBrk="0" hangingPunct="1">
                        <a:defRPr sz="1800" b="1" kern="1200">
                          <a:solidFill>
                            <a:schemeClr val="lt1"/>
                          </a:solidFill>
                          <a:latin typeface="Calibri"/>
                          <a:ea typeface="微软雅黑"/>
                        </a:defRPr>
                      </a:lvl1pPr>
                      <a:lvl2pPr marL="457200" algn="l" defTabSz="914400" rtl="0" eaLnBrk="1" latinLnBrk="0" hangingPunct="1">
                        <a:defRPr sz="1800" b="1" kern="1200">
                          <a:solidFill>
                            <a:schemeClr val="lt1"/>
                          </a:solidFill>
                          <a:latin typeface="Calibri"/>
                          <a:ea typeface="微软雅黑"/>
                        </a:defRPr>
                      </a:lvl2pPr>
                      <a:lvl3pPr marL="914400" algn="l" defTabSz="914400" rtl="0" eaLnBrk="1" latinLnBrk="0" hangingPunct="1">
                        <a:defRPr sz="1800" b="1" kern="1200">
                          <a:solidFill>
                            <a:schemeClr val="lt1"/>
                          </a:solidFill>
                          <a:latin typeface="Calibri"/>
                          <a:ea typeface="微软雅黑"/>
                        </a:defRPr>
                      </a:lvl3pPr>
                      <a:lvl4pPr marL="1371600" algn="l" defTabSz="914400" rtl="0" eaLnBrk="1" latinLnBrk="0" hangingPunct="1">
                        <a:defRPr sz="1800" b="1" kern="1200">
                          <a:solidFill>
                            <a:schemeClr val="lt1"/>
                          </a:solidFill>
                          <a:latin typeface="Calibri"/>
                          <a:ea typeface="微软雅黑"/>
                        </a:defRPr>
                      </a:lvl4pPr>
                      <a:lvl5pPr marL="1828800" algn="l" defTabSz="914400" rtl="0" eaLnBrk="1" latinLnBrk="0" hangingPunct="1">
                        <a:defRPr sz="1800" b="1" kern="1200">
                          <a:solidFill>
                            <a:schemeClr val="lt1"/>
                          </a:solidFill>
                          <a:latin typeface="Calibri"/>
                          <a:ea typeface="微软雅黑"/>
                        </a:defRPr>
                      </a:lvl5pPr>
                      <a:lvl6pPr marL="2286000" algn="l" defTabSz="914400" rtl="0" eaLnBrk="1" latinLnBrk="0" hangingPunct="1">
                        <a:defRPr sz="1800" b="1" kern="1200">
                          <a:solidFill>
                            <a:schemeClr val="lt1"/>
                          </a:solidFill>
                          <a:latin typeface="Calibri"/>
                          <a:ea typeface="微软雅黑"/>
                        </a:defRPr>
                      </a:lvl6pPr>
                      <a:lvl7pPr marL="2743200" algn="l" defTabSz="914400" rtl="0" eaLnBrk="1" latinLnBrk="0" hangingPunct="1">
                        <a:defRPr sz="1800" b="1" kern="1200">
                          <a:solidFill>
                            <a:schemeClr val="lt1"/>
                          </a:solidFill>
                          <a:latin typeface="Calibri"/>
                          <a:ea typeface="微软雅黑"/>
                        </a:defRPr>
                      </a:lvl7pPr>
                      <a:lvl8pPr marL="3200400" algn="l" defTabSz="914400" rtl="0" eaLnBrk="1" latinLnBrk="0" hangingPunct="1">
                        <a:defRPr sz="1800" b="1" kern="1200">
                          <a:solidFill>
                            <a:schemeClr val="lt1"/>
                          </a:solidFill>
                          <a:latin typeface="Calibri"/>
                          <a:ea typeface="微软雅黑"/>
                        </a:defRPr>
                      </a:lvl8pPr>
                      <a:lvl9pPr marL="3657600" algn="l" defTabSz="914400" rtl="0" eaLnBrk="1" latinLnBrk="0" hangingPunct="1">
                        <a:defRPr sz="1800" b="1" kern="1200">
                          <a:solidFill>
                            <a:schemeClr val="lt1"/>
                          </a:solidFill>
                          <a:latin typeface="Calibri"/>
                          <a:ea typeface="微软雅黑"/>
                        </a:defRPr>
                      </a:lvl9pPr>
                    </a:lstStyle>
                    <a:p>
                      <a:pPr algn="ctr" rtl="0" fontAlgn="ctr"/>
                      <a:r>
                        <a:rPr lang="en-US" altLang="zh-CN" sz="1000" b="1" i="0" u="none" strike="noStrike" dirty="0">
                          <a:solidFill>
                            <a:srgbClr val="FFFFFF"/>
                          </a:solidFill>
                          <a:effectLst/>
                          <a:latin typeface="微软雅黑" panose="020B0503020204020204" pitchFamily="34" charset="-122"/>
                          <a:ea typeface="微软雅黑" panose="020B0503020204020204" pitchFamily="34" charset="-122"/>
                        </a:rPr>
                        <a:t>2021</a:t>
                      </a:r>
                    </a:p>
                  </a:txBody>
                  <a:tcPr marL="9525" marR="9525" marT="9525" marB="0" anchor="ctr">
                    <a:lnL w="12700" cmpd="sng">
                      <a:noFill/>
                    </a:lnL>
                    <a:lnR w="12700" cmpd="sng">
                      <a:noFill/>
                    </a:lnR>
                    <a:lnT w="12700" cmpd="sng">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2F3652"/>
                    </a:solidFill>
                  </a:tcPr>
                </a:tc>
                <a:tc>
                  <a:txBody>
                    <a:bodyPr/>
                    <a:lstStyle/>
                    <a:p>
                      <a:pPr algn="ctr" rtl="0" fontAlgn="ctr"/>
                      <a:r>
                        <a:rPr lang="en-US" altLang="zh-CN" sz="1000" b="1" i="0" u="none" strike="noStrike" dirty="0">
                          <a:solidFill>
                            <a:srgbClr val="FFFFFF"/>
                          </a:solidFill>
                          <a:effectLst/>
                          <a:latin typeface="微软雅黑" panose="020B0503020204020204" pitchFamily="34" charset="-122"/>
                          <a:ea typeface="微软雅黑" panose="020B0503020204020204" pitchFamily="34" charset="-122"/>
                        </a:rPr>
                        <a:t>2022</a:t>
                      </a:r>
                    </a:p>
                  </a:txBody>
                  <a:tcPr marL="9525" marR="9525" marT="9525" marB="0" anchor="ctr">
                    <a:lnL w="12700" cmpd="sng">
                      <a:noFill/>
                    </a:lnL>
                    <a:lnR w="12700" cmpd="sng">
                      <a:noFill/>
                    </a:lnR>
                    <a:lnT w="12700" cmpd="sng">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2F3652"/>
                    </a:solidFill>
                  </a:tcPr>
                </a:tc>
                <a:tc>
                  <a:txBody>
                    <a:bodyPr/>
                    <a:lstStyle/>
                    <a:p>
                      <a:pPr algn="ctr" rtl="0" fontAlgn="ctr"/>
                      <a:r>
                        <a:rPr lang="en-US" altLang="zh-CN" sz="1000" b="1" i="0" u="none" strike="noStrike" dirty="0">
                          <a:solidFill>
                            <a:srgbClr val="FFFFFF"/>
                          </a:solidFill>
                          <a:effectLst/>
                          <a:latin typeface="微软雅黑" panose="020B0503020204020204" pitchFamily="34" charset="-122"/>
                          <a:ea typeface="微软雅黑" panose="020B0503020204020204" pitchFamily="34" charset="-122"/>
                        </a:rPr>
                        <a:t>2023.1-9</a:t>
                      </a:r>
                    </a:p>
                  </a:txBody>
                  <a:tcPr marL="9525" marR="9525" marT="9525" marB="0" anchor="ctr">
                    <a:lnL w="12700" cmpd="sng">
                      <a:noFill/>
                    </a:lnL>
                    <a:lnR w="12700" cmpd="sng">
                      <a:noFill/>
                    </a:lnR>
                    <a:lnT w="12700" cmpd="sng">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2F3652"/>
                    </a:solidFill>
                  </a:tcPr>
                </a:tc>
                <a:extLst>
                  <a:ext uri="{0D108BD9-81ED-4DB2-BD59-A6C34878D82A}">
                    <a16:rowId xmlns:a16="http://schemas.microsoft.com/office/drawing/2014/main" val="2412737535"/>
                  </a:ext>
                </a:extLst>
              </a:tr>
              <a:tr h="362886">
                <a:tc>
                  <a:txBody>
                    <a:bodyPr/>
                    <a:lstStyle>
                      <a:lvl1pPr marL="0" algn="l" defTabSz="914400" rtl="0" eaLnBrk="1" latinLnBrk="0" hangingPunct="1">
                        <a:defRPr sz="1800" kern="1200">
                          <a:solidFill>
                            <a:schemeClr val="dk1"/>
                          </a:solidFill>
                          <a:latin typeface="Calibri"/>
                          <a:ea typeface="微软雅黑"/>
                        </a:defRPr>
                      </a:lvl1pPr>
                      <a:lvl2pPr marL="457200" algn="l" defTabSz="914400" rtl="0" eaLnBrk="1" latinLnBrk="0" hangingPunct="1">
                        <a:defRPr sz="1800" kern="1200">
                          <a:solidFill>
                            <a:schemeClr val="dk1"/>
                          </a:solidFill>
                          <a:latin typeface="Calibri"/>
                          <a:ea typeface="微软雅黑"/>
                        </a:defRPr>
                      </a:lvl2pPr>
                      <a:lvl3pPr marL="914400" algn="l" defTabSz="914400" rtl="0" eaLnBrk="1" latinLnBrk="0" hangingPunct="1">
                        <a:defRPr sz="1800" kern="1200">
                          <a:solidFill>
                            <a:schemeClr val="dk1"/>
                          </a:solidFill>
                          <a:latin typeface="Calibri"/>
                          <a:ea typeface="微软雅黑"/>
                        </a:defRPr>
                      </a:lvl3pPr>
                      <a:lvl4pPr marL="1371600" algn="l" defTabSz="914400" rtl="0" eaLnBrk="1" latinLnBrk="0" hangingPunct="1">
                        <a:defRPr sz="1800" kern="1200">
                          <a:solidFill>
                            <a:schemeClr val="dk1"/>
                          </a:solidFill>
                          <a:latin typeface="Calibri"/>
                          <a:ea typeface="微软雅黑"/>
                        </a:defRPr>
                      </a:lvl4pPr>
                      <a:lvl5pPr marL="1828800" algn="l" defTabSz="914400" rtl="0" eaLnBrk="1" latinLnBrk="0" hangingPunct="1">
                        <a:defRPr sz="1800" kern="1200">
                          <a:solidFill>
                            <a:schemeClr val="dk1"/>
                          </a:solidFill>
                          <a:latin typeface="Calibri"/>
                          <a:ea typeface="微软雅黑"/>
                        </a:defRPr>
                      </a:lvl5pPr>
                      <a:lvl6pPr marL="2286000" algn="l" defTabSz="914400" rtl="0" eaLnBrk="1" latinLnBrk="0" hangingPunct="1">
                        <a:defRPr sz="1800" kern="1200">
                          <a:solidFill>
                            <a:schemeClr val="dk1"/>
                          </a:solidFill>
                          <a:latin typeface="Calibri"/>
                          <a:ea typeface="微软雅黑"/>
                        </a:defRPr>
                      </a:lvl6pPr>
                      <a:lvl7pPr marL="2743200" algn="l" defTabSz="914400" rtl="0" eaLnBrk="1" latinLnBrk="0" hangingPunct="1">
                        <a:defRPr sz="1800" kern="1200">
                          <a:solidFill>
                            <a:schemeClr val="dk1"/>
                          </a:solidFill>
                          <a:latin typeface="Calibri"/>
                          <a:ea typeface="微软雅黑"/>
                        </a:defRPr>
                      </a:lvl7pPr>
                      <a:lvl8pPr marL="3200400" algn="l" defTabSz="914400" rtl="0" eaLnBrk="1" latinLnBrk="0" hangingPunct="1">
                        <a:defRPr sz="1800" kern="1200">
                          <a:solidFill>
                            <a:schemeClr val="dk1"/>
                          </a:solidFill>
                          <a:latin typeface="Calibri"/>
                          <a:ea typeface="微软雅黑"/>
                        </a:defRPr>
                      </a:lvl8pPr>
                      <a:lvl9pPr marL="3657600" algn="l" defTabSz="914400" rtl="0" eaLnBrk="1" latinLnBrk="0" hangingPunct="1">
                        <a:defRPr sz="1800" kern="1200">
                          <a:solidFill>
                            <a:schemeClr val="dk1"/>
                          </a:solidFill>
                          <a:latin typeface="Calibri"/>
                          <a:ea typeface="微软雅黑"/>
                        </a:defRPr>
                      </a:lvl9pPr>
                    </a:lstStyle>
                    <a:p>
                      <a:pPr algn="ctr"/>
                      <a:r>
                        <a:rPr lang="zh-CN" altLang="en-US" sz="1050" b="0" dirty="0">
                          <a:solidFill>
                            <a:schemeClr val="tx1"/>
                          </a:solidFill>
                          <a:latin typeface="微软雅黑" panose="020B0503020204020204" pitchFamily="34" charset="-122"/>
                          <a:ea typeface="微软雅黑" panose="020B0503020204020204" pitchFamily="34" charset="-122"/>
                        </a:rPr>
                        <a:t>乘用车销量</a:t>
                      </a:r>
                    </a:p>
                  </a:txBody>
                  <a:tcPr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ea typeface="微软雅黑"/>
                        </a:defRPr>
                      </a:lvl1pPr>
                      <a:lvl2pPr marL="457200" algn="l" defTabSz="914400" rtl="0" eaLnBrk="1" latinLnBrk="0" hangingPunct="1">
                        <a:defRPr sz="1800" kern="1200">
                          <a:solidFill>
                            <a:schemeClr val="dk1"/>
                          </a:solidFill>
                          <a:latin typeface="Calibri"/>
                          <a:ea typeface="微软雅黑"/>
                        </a:defRPr>
                      </a:lvl2pPr>
                      <a:lvl3pPr marL="914400" algn="l" defTabSz="914400" rtl="0" eaLnBrk="1" latinLnBrk="0" hangingPunct="1">
                        <a:defRPr sz="1800" kern="1200">
                          <a:solidFill>
                            <a:schemeClr val="dk1"/>
                          </a:solidFill>
                          <a:latin typeface="Calibri"/>
                          <a:ea typeface="微软雅黑"/>
                        </a:defRPr>
                      </a:lvl3pPr>
                      <a:lvl4pPr marL="1371600" algn="l" defTabSz="914400" rtl="0" eaLnBrk="1" latinLnBrk="0" hangingPunct="1">
                        <a:defRPr sz="1800" kern="1200">
                          <a:solidFill>
                            <a:schemeClr val="dk1"/>
                          </a:solidFill>
                          <a:latin typeface="Calibri"/>
                          <a:ea typeface="微软雅黑"/>
                        </a:defRPr>
                      </a:lvl4pPr>
                      <a:lvl5pPr marL="1828800" algn="l" defTabSz="914400" rtl="0" eaLnBrk="1" latinLnBrk="0" hangingPunct="1">
                        <a:defRPr sz="1800" kern="1200">
                          <a:solidFill>
                            <a:schemeClr val="dk1"/>
                          </a:solidFill>
                          <a:latin typeface="Calibri"/>
                          <a:ea typeface="微软雅黑"/>
                        </a:defRPr>
                      </a:lvl5pPr>
                      <a:lvl6pPr marL="2286000" algn="l" defTabSz="914400" rtl="0" eaLnBrk="1" latinLnBrk="0" hangingPunct="1">
                        <a:defRPr sz="1800" kern="1200">
                          <a:solidFill>
                            <a:schemeClr val="dk1"/>
                          </a:solidFill>
                          <a:latin typeface="Calibri"/>
                          <a:ea typeface="微软雅黑"/>
                        </a:defRPr>
                      </a:lvl6pPr>
                      <a:lvl7pPr marL="2743200" algn="l" defTabSz="914400" rtl="0" eaLnBrk="1" latinLnBrk="0" hangingPunct="1">
                        <a:defRPr sz="1800" kern="1200">
                          <a:solidFill>
                            <a:schemeClr val="dk1"/>
                          </a:solidFill>
                          <a:latin typeface="Calibri"/>
                          <a:ea typeface="微软雅黑"/>
                        </a:defRPr>
                      </a:lvl7pPr>
                      <a:lvl8pPr marL="3200400" algn="l" defTabSz="914400" rtl="0" eaLnBrk="1" latinLnBrk="0" hangingPunct="1">
                        <a:defRPr sz="1800" kern="1200">
                          <a:solidFill>
                            <a:schemeClr val="dk1"/>
                          </a:solidFill>
                          <a:latin typeface="Calibri"/>
                          <a:ea typeface="微软雅黑"/>
                        </a:defRPr>
                      </a:lvl8pPr>
                      <a:lvl9pPr marL="3657600" algn="l" defTabSz="914400" rtl="0" eaLnBrk="1" latinLnBrk="0" hangingPunct="1">
                        <a:defRPr sz="1800" kern="1200">
                          <a:solidFill>
                            <a:schemeClr val="dk1"/>
                          </a:solidFill>
                          <a:latin typeface="Calibri"/>
                          <a:ea typeface="微软雅黑"/>
                        </a:defRPr>
                      </a:lvl9pPr>
                    </a:lstStyle>
                    <a:p>
                      <a:pPr algn="ctr" fontAlgn="ctr"/>
                      <a:r>
                        <a:rPr lang="en-US" altLang="zh-CN" sz="1000" b="0" u="none" strike="noStrike" dirty="0">
                          <a:solidFill>
                            <a:schemeClr val="tx1"/>
                          </a:solidFill>
                          <a:effectLst/>
                          <a:latin typeface="微软雅黑" panose="020B0503020204020204" pitchFamily="34" charset="-122"/>
                          <a:ea typeface="微软雅黑" panose="020B0503020204020204" pitchFamily="34" charset="-122"/>
                        </a:rPr>
                        <a:t>58.1</a:t>
                      </a:r>
                      <a:endParaRPr lang="en-US" altLang="zh-CN"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ea typeface="微软雅黑"/>
                        </a:defRPr>
                      </a:lvl1pPr>
                      <a:lvl2pPr marL="457200" algn="l" defTabSz="914400" rtl="0" eaLnBrk="1" latinLnBrk="0" hangingPunct="1">
                        <a:defRPr sz="1800" kern="1200">
                          <a:solidFill>
                            <a:schemeClr val="dk1"/>
                          </a:solidFill>
                          <a:latin typeface="Calibri"/>
                          <a:ea typeface="微软雅黑"/>
                        </a:defRPr>
                      </a:lvl2pPr>
                      <a:lvl3pPr marL="914400" algn="l" defTabSz="914400" rtl="0" eaLnBrk="1" latinLnBrk="0" hangingPunct="1">
                        <a:defRPr sz="1800" kern="1200">
                          <a:solidFill>
                            <a:schemeClr val="dk1"/>
                          </a:solidFill>
                          <a:latin typeface="Calibri"/>
                          <a:ea typeface="微软雅黑"/>
                        </a:defRPr>
                      </a:lvl3pPr>
                      <a:lvl4pPr marL="1371600" algn="l" defTabSz="914400" rtl="0" eaLnBrk="1" latinLnBrk="0" hangingPunct="1">
                        <a:defRPr sz="1800" kern="1200">
                          <a:solidFill>
                            <a:schemeClr val="dk1"/>
                          </a:solidFill>
                          <a:latin typeface="Calibri"/>
                          <a:ea typeface="微软雅黑"/>
                        </a:defRPr>
                      </a:lvl4pPr>
                      <a:lvl5pPr marL="1828800" algn="l" defTabSz="914400" rtl="0" eaLnBrk="1" latinLnBrk="0" hangingPunct="1">
                        <a:defRPr sz="1800" kern="1200">
                          <a:solidFill>
                            <a:schemeClr val="dk1"/>
                          </a:solidFill>
                          <a:latin typeface="Calibri"/>
                          <a:ea typeface="微软雅黑"/>
                        </a:defRPr>
                      </a:lvl5pPr>
                      <a:lvl6pPr marL="2286000" algn="l" defTabSz="914400" rtl="0" eaLnBrk="1" latinLnBrk="0" hangingPunct="1">
                        <a:defRPr sz="1800" kern="1200">
                          <a:solidFill>
                            <a:schemeClr val="dk1"/>
                          </a:solidFill>
                          <a:latin typeface="Calibri"/>
                          <a:ea typeface="微软雅黑"/>
                        </a:defRPr>
                      </a:lvl6pPr>
                      <a:lvl7pPr marL="2743200" algn="l" defTabSz="914400" rtl="0" eaLnBrk="1" latinLnBrk="0" hangingPunct="1">
                        <a:defRPr sz="1800" kern="1200">
                          <a:solidFill>
                            <a:schemeClr val="dk1"/>
                          </a:solidFill>
                          <a:latin typeface="Calibri"/>
                          <a:ea typeface="微软雅黑"/>
                        </a:defRPr>
                      </a:lvl7pPr>
                      <a:lvl8pPr marL="3200400" algn="l" defTabSz="914400" rtl="0" eaLnBrk="1" latinLnBrk="0" hangingPunct="1">
                        <a:defRPr sz="1800" kern="1200">
                          <a:solidFill>
                            <a:schemeClr val="dk1"/>
                          </a:solidFill>
                          <a:latin typeface="Calibri"/>
                          <a:ea typeface="微软雅黑"/>
                        </a:defRPr>
                      </a:lvl8pPr>
                      <a:lvl9pPr marL="3657600" algn="l" defTabSz="914400" rtl="0" eaLnBrk="1" latinLnBrk="0" hangingPunct="1">
                        <a:defRPr sz="1800" kern="1200">
                          <a:solidFill>
                            <a:schemeClr val="dk1"/>
                          </a:solidFill>
                          <a:latin typeface="Calibri"/>
                          <a:ea typeface="微软雅黑"/>
                        </a:defRPr>
                      </a:lvl9pPr>
                    </a:lstStyle>
                    <a:p>
                      <a:pPr algn="ctr" fontAlgn="ctr"/>
                      <a:r>
                        <a:rPr lang="en-US" altLang="zh-CN" sz="1000" b="0" u="none" strike="noStrike" dirty="0">
                          <a:solidFill>
                            <a:schemeClr val="tx1"/>
                          </a:solidFill>
                          <a:effectLst/>
                          <a:latin typeface="微软雅黑" panose="020B0503020204020204" pitchFamily="34" charset="-122"/>
                          <a:ea typeface="微软雅黑" panose="020B0503020204020204" pitchFamily="34" charset="-122"/>
                        </a:rPr>
                        <a:t>105.3</a:t>
                      </a:r>
                      <a:endParaRPr lang="en-US" altLang="zh-CN"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ea typeface="微软雅黑"/>
                        </a:defRPr>
                      </a:lvl1pPr>
                      <a:lvl2pPr marL="457200" algn="l" defTabSz="914400" rtl="0" eaLnBrk="1" latinLnBrk="0" hangingPunct="1">
                        <a:defRPr sz="1800" kern="1200">
                          <a:solidFill>
                            <a:schemeClr val="dk1"/>
                          </a:solidFill>
                          <a:latin typeface="Calibri"/>
                          <a:ea typeface="微软雅黑"/>
                        </a:defRPr>
                      </a:lvl2pPr>
                      <a:lvl3pPr marL="914400" algn="l" defTabSz="914400" rtl="0" eaLnBrk="1" latinLnBrk="0" hangingPunct="1">
                        <a:defRPr sz="1800" kern="1200">
                          <a:solidFill>
                            <a:schemeClr val="dk1"/>
                          </a:solidFill>
                          <a:latin typeface="Calibri"/>
                          <a:ea typeface="微软雅黑"/>
                        </a:defRPr>
                      </a:lvl3pPr>
                      <a:lvl4pPr marL="1371600" algn="l" defTabSz="914400" rtl="0" eaLnBrk="1" latinLnBrk="0" hangingPunct="1">
                        <a:defRPr sz="1800" kern="1200">
                          <a:solidFill>
                            <a:schemeClr val="dk1"/>
                          </a:solidFill>
                          <a:latin typeface="Calibri"/>
                          <a:ea typeface="微软雅黑"/>
                        </a:defRPr>
                      </a:lvl4pPr>
                      <a:lvl5pPr marL="1828800" algn="l" defTabSz="914400" rtl="0" eaLnBrk="1" latinLnBrk="0" hangingPunct="1">
                        <a:defRPr sz="1800" kern="1200">
                          <a:solidFill>
                            <a:schemeClr val="dk1"/>
                          </a:solidFill>
                          <a:latin typeface="Calibri"/>
                          <a:ea typeface="微软雅黑"/>
                        </a:defRPr>
                      </a:lvl5pPr>
                      <a:lvl6pPr marL="2286000" algn="l" defTabSz="914400" rtl="0" eaLnBrk="1" latinLnBrk="0" hangingPunct="1">
                        <a:defRPr sz="1800" kern="1200">
                          <a:solidFill>
                            <a:schemeClr val="dk1"/>
                          </a:solidFill>
                          <a:latin typeface="Calibri"/>
                          <a:ea typeface="微软雅黑"/>
                        </a:defRPr>
                      </a:lvl6pPr>
                      <a:lvl7pPr marL="2743200" algn="l" defTabSz="914400" rtl="0" eaLnBrk="1" latinLnBrk="0" hangingPunct="1">
                        <a:defRPr sz="1800" kern="1200">
                          <a:solidFill>
                            <a:schemeClr val="dk1"/>
                          </a:solidFill>
                          <a:latin typeface="Calibri"/>
                          <a:ea typeface="微软雅黑"/>
                        </a:defRPr>
                      </a:lvl7pPr>
                      <a:lvl8pPr marL="3200400" algn="l" defTabSz="914400" rtl="0" eaLnBrk="1" latinLnBrk="0" hangingPunct="1">
                        <a:defRPr sz="1800" kern="1200">
                          <a:solidFill>
                            <a:schemeClr val="dk1"/>
                          </a:solidFill>
                          <a:latin typeface="Calibri"/>
                          <a:ea typeface="微软雅黑"/>
                        </a:defRPr>
                      </a:lvl8pPr>
                      <a:lvl9pPr marL="3657600" algn="l" defTabSz="914400" rtl="0" eaLnBrk="1" latinLnBrk="0" hangingPunct="1">
                        <a:defRPr sz="1800" kern="1200">
                          <a:solidFill>
                            <a:schemeClr val="dk1"/>
                          </a:solidFill>
                          <a:latin typeface="Calibri"/>
                          <a:ea typeface="微软雅黑"/>
                        </a:defRPr>
                      </a:lvl9pPr>
                    </a:lstStyle>
                    <a:p>
                      <a:pPr algn="ctr" fontAlgn="ctr"/>
                      <a:r>
                        <a:rPr lang="en-US" altLang="zh-CN" sz="1000" b="0" u="none" strike="noStrike" dirty="0">
                          <a:solidFill>
                            <a:schemeClr val="tx1"/>
                          </a:solidFill>
                          <a:effectLst/>
                          <a:latin typeface="微软雅黑" panose="020B0503020204020204" pitchFamily="34" charset="-122"/>
                          <a:ea typeface="微软雅黑" panose="020B0503020204020204" pitchFamily="34" charset="-122"/>
                        </a:rPr>
                        <a:t>106.0</a:t>
                      </a:r>
                      <a:endParaRPr lang="en-US" altLang="zh-CN"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ea typeface="微软雅黑"/>
                        </a:defRPr>
                      </a:lvl1pPr>
                      <a:lvl2pPr marL="457200" algn="l" defTabSz="914400" rtl="0" eaLnBrk="1" latinLnBrk="0" hangingPunct="1">
                        <a:defRPr sz="1800" kern="1200">
                          <a:solidFill>
                            <a:schemeClr val="dk1"/>
                          </a:solidFill>
                          <a:latin typeface="Calibri"/>
                          <a:ea typeface="微软雅黑"/>
                        </a:defRPr>
                      </a:lvl2pPr>
                      <a:lvl3pPr marL="914400" algn="l" defTabSz="914400" rtl="0" eaLnBrk="1" latinLnBrk="0" hangingPunct="1">
                        <a:defRPr sz="1800" kern="1200">
                          <a:solidFill>
                            <a:schemeClr val="dk1"/>
                          </a:solidFill>
                          <a:latin typeface="Calibri"/>
                          <a:ea typeface="微软雅黑"/>
                        </a:defRPr>
                      </a:lvl3pPr>
                      <a:lvl4pPr marL="1371600" algn="l" defTabSz="914400" rtl="0" eaLnBrk="1" latinLnBrk="0" hangingPunct="1">
                        <a:defRPr sz="1800" kern="1200">
                          <a:solidFill>
                            <a:schemeClr val="dk1"/>
                          </a:solidFill>
                          <a:latin typeface="Calibri"/>
                          <a:ea typeface="微软雅黑"/>
                        </a:defRPr>
                      </a:lvl4pPr>
                      <a:lvl5pPr marL="1828800" algn="l" defTabSz="914400" rtl="0" eaLnBrk="1" latinLnBrk="0" hangingPunct="1">
                        <a:defRPr sz="1800" kern="1200">
                          <a:solidFill>
                            <a:schemeClr val="dk1"/>
                          </a:solidFill>
                          <a:latin typeface="Calibri"/>
                          <a:ea typeface="微软雅黑"/>
                        </a:defRPr>
                      </a:lvl5pPr>
                      <a:lvl6pPr marL="2286000" algn="l" defTabSz="914400" rtl="0" eaLnBrk="1" latinLnBrk="0" hangingPunct="1">
                        <a:defRPr sz="1800" kern="1200">
                          <a:solidFill>
                            <a:schemeClr val="dk1"/>
                          </a:solidFill>
                          <a:latin typeface="Calibri"/>
                          <a:ea typeface="微软雅黑"/>
                        </a:defRPr>
                      </a:lvl6pPr>
                      <a:lvl7pPr marL="2743200" algn="l" defTabSz="914400" rtl="0" eaLnBrk="1" latinLnBrk="0" hangingPunct="1">
                        <a:defRPr sz="1800" kern="1200">
                          <a:solidFill>
                            <a:schemeClr val="dk1"/>
                          </a:solidFill>
                          <a:latin typeface="Calibri"/>
                          <a:ea typeface="微软雅黑"/>
                        </a:defRPr>
                      </a:lvl7pPr>
                      <a:lvl8pPr marL="3200400" algn="l" defTabSz="914400" rtl="0" eaLnBrk="1" latinLnBrk="0" hangingPunct="1">
                        <a:defRPr sz="1800" kern="1200">
                          <a:solidFill>
                            <a:schemeClr val="dk1"/>
                          </a:solidFill>
                          <a:latin typeface="Calibri"/>
                          <a:ea typeface="微软雅黑"/>
                        </a:defRPr>
                      </a:lvl8pPr>
                      <a:lvl9pPr marL="3657600" algn="l" defTabSz="914400" rtl="0" eaLnBrk="1" latinLnBrk="0" hangingPunct="1">
                        <a:defRPr sz="1800" kern="1200">
                          <a:solidFill>
                            <a:schemeClr val="dk1"/>
                          </a:solidFill>
                          <a:latin typeface="Calibri"/>
                          <a:ea typeface="微软雅黑"/>
                        </a:defRPr>
                      </a:lvl9pPr>
                    </a:lstStyle>
                    <a:p>
                      <a:pPr algn="ctr" fontAlgn="ctr"/>
                      <a:r>
                        <a:rPr lang="en-US" altLang="zh-CN" sz="1000" b="0" u="none" strike="noStrike" dirty="0">
                          <a:solidFill>
                            <a:schemeClr val="tx1"/>
                          </a:solidFill>
                          <a:effectLst/>
                          <a:latin typeface="微软雅黑" panose="020B0503020204020204" pitchFamily="34" charset="-122"/>
                          <a:ea typeface="微软雅黑" panose="020B0503020204020204" pitchFamily="34" charset="-122"/>
                        </a:rPr>
                        <a:t>124.6</a:t>
                      </a:r>
                      <a:endParaRPr lang="en-US" altLang="zh-CN"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ea typeface="微软雅黑"/>
                        </a:defRPr>
                      </a:lvl1pPr>
                      <a:lvl2pPr marL="457200" algn="l" defTabSz="914400" rtl="0" eaLnBrk="1" latinLnBrk="0" hangingPunct="1">
                        <a:defRPr sz="1800" kern="1200">
                          <a:solidFill>
                            <a:schemeClr val="dk1"/>
                          </a:solidFill>
                          <a:latin typeface="Calibri"/>
                          <a:ea typeface="微软雅黑"/>
                        </a:defRPr>
                      </a:lvl2pPr>
                      <a:lvl3pPr marL="914400" algn="l" defTabSz="914400" rtl="0" eaLnBrk="1" latinLnBrk="0" hangingPunct="1">
                        <a:defRPr sz="1800" kern="1200">
                          <a:solidFill>
                            <a:schemeClr val="dk1"/>
                          </a:solidFill>
                          <a:latin typeface="Calibri"/>
                          <a:ea typeface="微软雅黑"/>
                        </a:defRPr>
                      </a:lvl3pPr>
                      <a:lvl4pPr marL="1371600" algn="l" defTabSz="914400" rtl="0" eaLnBrk="1" latinLnBrk="0" hangingPunct="1">
                        <a:defRPr sz="1800" kern="1200">
                          <a:solidFill>
                            <a:schemeClr val="dk1"/>
                          </a:solidFill>
                          <a:latin typeface="Calibri"/>
                          <a:ea typeface="微软雅黑"/>
                        </a:defRPr>
                      </a:lvl4pPr>
                      <a:lvl5pPr marL="1828800" algn="l" defTabSz="914400" rtl="0" eaLnBrk="1" latinLnBrk="0" hangingPunct="1">
                        <a:defRPr sz="1800" kern="1200">
                          <a:solidFill>
                            <a:schemeClr val="dk1"/>
                          </a:solidFill>
                          <a:latin typeface="Calibri"/>
                          <a:ea typeface="微软雅黑"/>
                        </a:defRPr>
                      </a:lvl5pPr>
                      <a:lvl6pPr marL="2286000" algn="l" defTabSz="914400" rtl="0" eaLnBrk="1" latinLnBrk="0" hangingPunct="1">
                        <a:defRPr sz="1800" kern="1200">
                          <a:solidFill>
                            <a:schemeClr val="dk1"/>
                          </a:solidFill>
                          <a:latin typeface="Calibri"/>
                          <a:ea typeface="微软雅黑"/>
                        </a:defRPr>
                      </a:lvl6pPr>
                      <a:lvl7pPr marL="2743200" algn="l" defTabSz="914400" rtl="0" eaLnBrk="1" latinLnBrk="0" hangingPunct="1">
                        <a:defRPr sz="1800" kern="1200">
                          <a:solidFill>
                            <a:schemeClr val="dk1"/>
                          </a:solidFill>
                          <a:latin typeface="Calibri"/>
                          <a:ea typeface="微软雅黑"/>
                        </a:defRPr>
                      </a:lvl7pPr>
                      <a:lvl8pPr marL="3200400" algn="l" defTabSz="914400" rtl="0" eaLnBrk="1" latinLnBrk="0" hangingPunct="1">
                        <a:defRPr sz="1800" kern="1200">
                          <a:solidFill>
                            <a:schemeClr val="dk1"/>
                          </a:solidFill>
                          <a:latin typeface="Calibri"/>
                          <a:ea typeface="微软雅黑"/>
                        </a:defRPr>
                      </a:lvl8pPr>
                      <a:lvl9pPr marL="3657600" algn="l" defTabSz="914400" rtl="0" eaLnBrk="1" latinLnBrk="0" hangingPunct="1">
                        <a:defRPr sz="1800" kern="1200">
                          <a:solidFill>
                            <a:schemeClr val="dk1"/>
                          </a:solidFill>
                          <a:latin typeface="Calibri"/>
                          <a:ea typeface="微软雅黑"/>
                        </a:defRPr>
                      </a:lvl9pPr>
                    </a:lstStyle>
                    <a:p>
                      <a:pPr algn="ctr" fontAlgn="ctr"/>
                      <a:r>
                        <a:rPr lang="en-US" altLang="zh-CN" sz="1000" b="0" u="none" strike="noStrike" dirty="0">
                          <a:solidFill>
                            <a:schemeClr val="tx1"/>
                          </a:solidFill>
                          <a:effectLst/>
                          <a:latin typeface="微软雅黑" panose="020B0503020204020204" pitchFamily="34" charset="-122"/>
                          <a:ea typeface="微软雅黑" panose="020B0503020204020204" pitchFamily="34" charset="-122"/>
                        </a:rPr>
                        <a:t>333.4</a:t>
                      </a: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654.8</a:t>
                      </a: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599.0</a:t>
                      </a: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96025363"/>
                  </a:ext>
                </a:extLst>
              </a:tr>
              <a:tr h="362886">
                <a:tc>
                  <a:txBody>
                    <a:bodyPr/>
                    <a:lstStyle>
                      <a:lvl1pPr marL="0" algn="l" defTabSz="914400" rtl="0" eaLnBrk="1" latinLnBrk="0" hangingPunct="1">
                        <a:defRPr sz="1800" kern="1200">
                          <a:solidFill>
                            <a:schemeClr val="dk1"/>
                          </a:solidFill>
                          <a:latin typeface="Calibri"/>
                          <a:ea typeface="微软雅黑"/>
                        </a:defRPr>
                      </a:lvl1pPr>
                      <a:lvl2pPr marL="457200" algn="l" defTabSz="914400" rtl="0" eaLnBrk="1" latinLnBrk="0" hangingPunct="1">
                        <a:defRPr sz="1800" kern="1200">
                          <a:solidFill>
                            <a:schemeClr val="dk1"/>
                          </a:solidFill>
                          <a:latin typeface="Calibri"/>
                          <a:ea typeface="微软雅黑"/>
                        </a:defRPr>
                      </a:lvl2pPr>
                      <a:lvl3pPr marL="914400" algn="l" defTabSz="914400" rtl="0" eaLnBrk="1" latinLnBrk="0" hangingPunct="1">
                        <a:defRPr sz="1800" kern="1200">
                          <a:solidFill>
                            <a:schemeClr val="dk1"/>
                          </a:solidFill>
                          <a:latin typeface="Calibri"/>
                          <a:ea typeface="微软雅黑"/>
                        </a:defRPr>
                      </a:lvl3pPr>
                      <a:lvl4pPr marL="1371600" algn="l" defTabSz="914400" rtl="0" eaLnBrk="1" latinLnBrk="0" hangingPunct="1">
                        <a:defRPr sz="1800" kern="1200">
                          <a:solidFill>
                            <a:schemeClr val="dk1"/>
                          </a:solidFill>
                          <a:latin typeface="Calibri"/>
                          <a:ea typeface="微软雅黑"/>
                        </a:defRPr>
                      </a:lvl4pPr>
                      <a:lvl5pPr marL="1828800" algn="l" defTabSz="914400" rtl="0" eaLnBrk="1" latinLnBrk="0" hangingPunct="1">
                        <a:defRPr sz="1800" kern="1200">
                          <a:solidFill>
                            <a:schemeClr val="dk1"/>
                          </a:solidFill>
                          <a:latin typeface="Calibri"/>
                          <a:ea typeface="微软雅黑"/>
                        </a:defRPr>
                      </a:lvl5pPr>
                      <a:lvl6pPr marL="2286000" algn="l" defTabSz="914400" rtl="0" eaLnBrk="1" latinLnBrk="0" hangingPunct="1">
                        <a:defRPr sz="1800" kern="1200">
                          <a:solidFill>
                            <a:schemeClr val="dk1"/>
                          </a:solidFill>
                          <a:latin typeface="Calibri"/>
                          <a:ea typeface="微软雅黑"/>
                        </a:defRPr>
                      </a:lvl6pPr>
                      <a:lvl7pPr marL="2743200" algn="l" defTabSz="914400" rtl="0" eaLnBrk="1" latinLnBrk="0" hangingPunct="1">
                        <a:defRPr sz="1800" kern="1200">
                          <a:solidFill>
                            <a:schemeClr val="dk1"/>
                          </a:solidFill>
                          <a:latin typeface="Calibri"/>
                          <a:ea typeface="微软雅黑"/>
                        </a:defRPr>
                      </a:lvl7pPr>
                      <a:lvl8pPr marL="3200400" algn="l" defTabSz="914400" rtl="0" eaLnBrk="1" latinLnBrk="0" hangingPunct="1">
                        <a:defRPr sz="1800" kern="1200">
                          <a:solidFill>
                            <a:schemeClr val="dk1"/>
                          </a:solidFill>
                          <a:latin typeface="Calibri"/>
                          <a:ea typeface="微软雅黑"/>
                        </a:defRPr>
                      </a:lvl8pPr>
                      <a:lvl9pPr marL="3657600" algn="l" defTabSz="914400" rtl="0" eaLnBrk="1" latinLnBrk="0" hangingPunct="1">
                        <a:defRPr sz="1800" kern="1200">
                          <a:solidFill>
                            <a:schemeClr val="dk1"/>
                          </a:solidFill>
                          <a:latin typeface="Calibri"/>
                          <a:ea typeface="微软雅黑"/>
                        </a:defRPr>
                      </a:lvl9pPr>
                    </a:lstStyle>
                    <a:p>
                      <a:pPr algn="ctr"/>
                      <a:r>
                        <a:rPr lang="zh-CN" altLang="en-US" sz="1050" b="0" dirty="0">
                          <a:solidFill>
                            <a:schemeClr val="tx1"/>
                          </a:solidFill>
                          <a:latin typeface="微软雅黑" panose="020B0503020204020204" pitchFamily="34" charset="-122"/>
                          <a:ea typeface="微软雅黑" panose="020B0503020204020204" pitchFamily="34" charset="-122"/>
                        </a:rPr>
                        <a:t>乘用车增速</a:t>
                      </a:r>
                    </a:p>
                  </a:txBody>
                  <a:tcPr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ea typeface="微软雅黑"/>
                        </a:defRPr>
                      </a:lvl1pPr>
                      <a:lvl2pPr marL="457200" algn="l" defTabSz="914400" rtl="0" eaLnBrk="1" latinLnBrk="0" hangingPunct="1">
                        <a:defRPr sz="1800" kern="1200">
                          <a:solidFill>
                            <a:schemeClr val="dk1"/>
                          </a:solidFill>
                          <a:latin typeface="Calibri"/>
                          <a:ea typeface="微软雅黑"/>
                        </a:defRPr>
                      </a:lvl2pPr>
                      <a:lvl3pPr marL="914400" algn="l" defTabSz="914400" rtl="0" eaLnBrk="1" latinLnBrk="0" hangingPunct="1">
                        <a:defRPr sz="1800" kern="1200">
                          <a:solidFill>
                            <a:schemeClr val="dk1"/>
                          </a:solidFill>
                          <a:latin typeface="Calibri"/>
                          <a:ea typeface="微软雅黑"/>
                        </a:defRPr>
                      </a:lvl3pPr>
                      <a:lvl4pPr marL="1371600" algn="l" defTabSz="914400" rtl="0" eaLnBrk="1" latinLnBrk="0" hangingPunct="1">
                        <a:defRPr sz="1800" kern="1200">
                          <a:solidFill>
                            <a:schemeClr val="dk1"/>
                          </a:solidFill>
                          <a:latin typeface="Calibri"/>
                          <a:ea typeface="微软雅黑"/>
                        </a:defRPr>
                      </a:lvl4pPr>
                      <a:lvl5pPr marL="1828800" algn="l" defTabSz="914400" rtl="0" eaLnBrk="1" latinLnBrk="0" hangingPunct="1">
                        <a:defRPr sz="1800" kern="1200">
                          <a:solidFill>
                            <a:schemeClr val="dk1"/>
                          </a:solidFill>
                          <a:latin typeface="Calibri"/>
                          <a:ea typeface="微软雅黑"/>
                        </a:defRPr>
                      </a:lvl5pPr>
                      <a:lvl6pPr marL="2286000" algn="l" defTabSz="914400" rtl="0" eaLnBrk="1" latinLnBrk="0" hangingPunct="1">
                        <a:defRPr sz="1800" kern="1200">
                          <a:solidFill>
                            <a:schemeClr val="dk1"/>
                          </a:solidFill>
                          <a:latin typeface="Calibri"/>
                          <a:ea typeface="微软雅黑"/>
                        </a:defRPr>
                      </a:lvl6pPr>
                      <a:lvl7pPr marL="2743200" algn="l" defTabSz="914400" rtl="0" eaLnBrk="1" latinLnBrk="0" hangingPunct="1">
                        <a:defRPr sz="1800" kern="1200">
                          <a:solidFill>
                            <a:schemeClr val="dk1"/>
                          </a:solidFill>
                          <a:latin typeface="Calibri"/>
                          <a:ea typeface="微软雅黑"/>
                        </a:defRPr>
                      </a:lvl7pPr>
                      <a:lvl8pPr marL="3200400" algn="l" defTabSz="914400" rtl="0" eaLnBrk="1" latinLnBrk="0" hangingPunct="1">
                        <a:defRPr sz="1800" kern="1200">
                          <a:solidFill>
                            <a:schemeClr val="dk1"/>
                          </a:solidFill>
                          <a:latin typeface="Calibri"/>
                          <a:ea typeface="微软雅黑"/>
                        </a:defRPr>
                      </a:lvl8pPr>
                      <a:lvl9pPr marL="3657600" algn="l" defTabSz="914400" rtl="0" eaLnBrk="1" latinLnBrk="0" hangingPunct="1">
                        <a:defRPr sz="1800" kern="1200">
                          <a:solidFill>
                            <a:schemeClr val="dk1"/>
                          </a:solidFill>
                          <a:latin typeface="Calibri"/>
                          <a:ea typeface="微软雅黑"/>
                        </a:defRPr>
                      </a:lvl9pPr>
                    </a:lstStyle>
                    <a:p>
                      <a:pPr algn="ctr" fontAlgn="b"/>
                      <a:r>
                        <a:rPr lang="en-US" altLang="zh-CN" sz="1000" b="0" u="none" strike="noStrike" dirty="0">
                          <a:solidFill>
                            <a:schemeClr val="tx1"/>
                          </a:solidFill>
                          <a:effectLst/>
                          <a:latin typeface="微软雅黑" panose="020B0503020204020204" pitchFamily="34" charset="-122"/>
                          <a:ea typeface="微软雅黑" panose="020B0503020204020204" pitchFamily="34" charset="-122"/>
                        </a:rPr>
                        <a:t>71.8%</a:t>
                      </a:r>
                      <a:endParaRPr lang="en-US" altLang="zh-CN"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ea typeface="微软雅黑"/>
                        </a:defRPr>
                      </a:lvl1pPr>
                      <a:lvl2pPr marL="457200" algn="l" defTabSz="914400" rtl="0" eaLnBrk="1" latinLnBrk="0" hangingPunct="1">
                        <a:defRPr sz="1800" kern="1200">
                          <a:solidFill>
                            <a:schemeClr val="dk1"/>
                          </a:solidFill>
                          <a:latin typeface="Calibri"/>
                          <a:ea typeface="微软雅黑"/>
                        </a:defRPr>
                      </a:lvl2pPr>
                      <a:lvl3pPr marL="914400" algn="l" defTabSz="914400" rtl="0" eaLnBrk="1" latinLnBrk="0" hangingPunct="1">
                        <a:defRPr sz="1800" kern="1200">
                          <a:solidFill>
                            <a:schemeClr val="dk1"/>
                          </a:solidFill>
                          <a:latin typeface="Calibri"/>
                          <a:ea typeface="微软雅黑"/>
                        </a:defRPr>
                      </a:lvl3pPr>
                      <a:lvl4pPr marL="1371600" algn="l" defTabSz="914400" rtl="0" eaLnBrk="1" latinLnBrk="0" hangingPunct="1">
                        <a:defRPr sz="1800" kern="1200">
                          <a:solidFill>
                            <a:schemeClr val="dk1"/>
                          </a:solidFill>
                          <a:latin typeface="Calibri"/>
                          <a:ea typeface="微软雅黑"/>
                        </a:defRPr>
                      </a:lvl4pPr>
                      <a:lvl5pPr marL="1828800" algn="l" defTabSz="914400" rtl="0" eaLnBrk="1" latinLnBrk="0" hangingPunct="1">
                        <a:defRPr sz="1800" kern="1200">
                          <a:solidFill>
                            <a:schemeClr val="dk1"/>
                          </a:solidFill>
                          <a:latin typeface="Calibri"/>
                          <a:ea typeface="微软雅黑"/>
                        </a:defRPr>
                      </a:lvl5pPr>
                      <a:lvl6pPr marL="2286000" algn="l" defTabSz="914400" rtl="0" eaLnBrk="1" latinLnBrk="0" hangingPunct="1">
                        <a:defRPr sz="1800" kern="1200">
                          <a:solidFill>
                            <a:schemeClr val="dk1"/>
                          </a:solidFill>
                          <a:latin typeface="Calibri"/>
                          <a:ea typeface="微软雅黑"/>
                        </a:defRPr>
                      </a:lvl6pPr>
                      <a:lvl7pPr marL="2743200" algn="l" defTabSz="914400" rtl="0" eaLnBrk="1" latinLnBrk="0" hangingPunct="1">
                        <a:defRPr sz="1800" kern="1200">
                          <a:solidFill>
                            <a:schemeClr val="dk1"/>
                          </a:solidFill>
                          <a:latin typeface="Calibri"/>
                          <a:ea typeface="微软雅黑"/>
                        </a:defRPr>
                      </a:lvl7pPr>
                      <a:lvl8pPr marL="3200400" algn="l" defTabSz="914400" rtl="0" eaLnBrk="1" latinLnBrk="0" hangingPunct="1">
                        <a:defRPr sz="1800" kern="1200">
                          <a:solidFill>
                            <a:schemeClr val="dk1"/>
                          </a:solidFill>
                          <a:latin typeface="Calibri"/>
                          <a:ea typeface="微软雅黑"/>
                        </a:defRPr>
                      </a:lvl8pPr>
                      <a:lvl9pPr marL="3657600" algn="l" defTabSz="914400" rtl="0" eaLnBrk="1" latinLnBrk="0" hangingPunct="1">
                        <a:defRPr sz="1800" kern="1200">
                          <a:solidFill>
                            <a:schemeClr val="dk1"/>
                          </a:solidFill>
                          <a:latin typeface="Calibri"/>
                          <a:ea typeface="微软雅黑"/>
                        </a:defRPr>
                      </a:lvl9pPr>
                    </a:lstStyle>
                    <a:p>
                      <a:pPr algn="ctr" fontAlgn="b"/>
                      <a:r>
                        <a:rPr lang="en-US" altLang="zh-CN" sz="1000" b="0" u="none" strike="noStrike" dirty="0">
                          <a:solidFill>
                            <a:schemeClr val="tx1"/>
                          </a:solidFill>
                          <a:effectLst/>
                          <a:latin typeface="微软雅黑" panose="020B0503020204020204" pitchFamily="34" charset="-122"/>
                          <a:ea typeface="微软雅黑" panose="020B0503020204020204" pitchFamily="34" charset="-122"/>
                        </a:rPr>
                        <a:t>81.2%</a:t>
                      </a:r>
                      <a:endParaRPr lang="en-US" altLang="zh-CN"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ea typeface="微软雅黑"/>
                        </a:defRPr>
                      </a:lvl1pPr>
                      <a:lvl2pPr marL="457200" algn="l" defTabSz="914400" rtl="0" eaLnBrk="1" latinLnBrk="0" hangingPunct="1">
                        <a:defRPr sz="1800" kern="1200">
                          <a:solidFill>
                            <a:schemeClr val="dk1"/>
                          </a:solidFill>
                          <a:latin typeface="Calibri"/>
                          <a:ea typeface="微软雅黑"/>
                        </a:defRPr>
                      </a:lvl2pPr>
                      <a:lvl3pPr marL="914400" algn="l" defTabSz="914400" rtl="0" eaLnBrk="1" latinLnBrk="0" hangingPunct="1">
                        <a:defRPr sz="1800" kern="1200">
                          <a:solidFill>
                            <a:schemeClr val="dk1"/>
                          </a:solidFill>
                          <a:latin typeface="Calibri"/>
                          <a:ea typeface="微软雅黑"/>
                        </a:defRPr>
                      </a:lvl3pPr>
                      <a:lvl4pPr marL="1371600" algn="l" defTabSz="914400" rtl="0" eaLnBrk="1" latinLnBrk="0" hangingPunct="1">
                        <a:defRPr sz="1800" kern="1200">
                          <a:solidFill>
                            <a:schemeClr val="dk1"/>
                          </a:solidFill>
                          <a:latin typeface="Calibri"/>
                          <a:ea typeface="微软雅黑"/>
                        </a:defRPr>
                      </a:lvl4pPr>
                      <a:lvl5pPr marL="1828800" algn="l" defTabSz="914400" rtl="0" eaLnBrk="1" latinLnBrk="0" hangingPunct="1">
                        <a:defRPr sz="1800" kern="1200">
                          <a:solidFill>
                            <a:schemeClr val="dk1"/>
                          </a:solidFill>
                          <a:latin typeface="Calibri"/>
                          <a:ea typeface="微软雅黑"/>
                        </a:defRPr>
                      </a:lvl5pPr>
                      <a:lvl6pPr marL="2286000" algn="l" defTabSz="914400" rtl="0" eaLnBrk="1" latinLnBrk="0" hangingPunct="1">
                        <a:defRPr sz="1800" kern="1200">
                          <a:solidFill>
                            <a:schemeClr val="dk1"/>
                          </a:solidFill>
                          <a:latin typeface="Calibri"/>
                          <a:ea typeface="微软雅黑"/>
                        </a:defRPr>
                      </a:lvl6pPr>
                      <a:lvl7pPr marL="2743200" algn="l" defTabSz="914400" rtl="0" eaLnBrk="1" latinLnBrk="0" hangingPunct="1">
                        <a:defRPr sz="1800" kern="1200">
                          <a:solidFill>
                            <a:schemeClr val="dk1"/>
                          </a:solidFill>
                          <a:latin typeface="Calibri"/>
                          <a:ea typeface="微软雅黑"/>
                        </a:defRPr>
                      </a:lvl7pPr>
                      <a:lvl8pPr marL="3200400" algn="l" defTabSz="914400" rtl="0" eaLnBrk="1" latinLnBrk="0" hangingPunct="1">
                        <a:defRPr sz="1800" kern="1200">
                          <a:solidFill>
                            <a:schemeClr val="dk1"/>
                          </a:solidFill>
                          <a:latin typeface="Calibri"/>
                          <a:ea typeface="微软雅黑"/>
                        </a:defRPr>
                      </a:lvl8pPr>
                      <a:lvl9pPr marL="3657600" algn="l" defTabSz="914400" rtl="0" eaLnBrk="1" latinLnBrk="0" hangingPunct="1">
                        <a:defRPr sz="1800" kern="1200">
                          <a:solidFill>
                            <a:schemeClr val="dk1"/>
                          </a:solidFill>
                          <a:latin typeface="Calibri"/>
                          <a:ea typeface="微软雅黑"/>
                        </a:defRPr>
                      </a:lvl9pPr>
                    </a:lstStyle>
                    <a:p>
                      <a:pPr algn="ctr" fontAlgn="b"/>
                      <a:r>
                        <a:rPr lang="en-US" altLang="zh-CN" sz="1000" b="0" u="none" strike="noStrike" dirty="0">
                          <a:solidFill>
                            <a:schemeClr val="tx1"/>
                          </a:solidFill>
                          <a:effectLst/>
                          <a:latin typeface="微软雅黑" panose="020B0503020204020204" pitchFamily="34" charset="-122"/>
                          <a:ea typeface="微软雅黑" panose="020B0503020204020204" pitchFamily="34" charset="-122"/>
                        </a:rPr>
                        <a:t>0.7%</a:t>
                      </a:r>
                      <a:endParaRPr lang="en-US" altLang="zh-CN"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ea typeface="微软雅黑"/>
                        </a:defRPr>
                      </a:lvl1pPr>
                      <a:lvl2pPr marL="457200" algn="l" defTabSz="914400" rtl="0" eaLnBrk="1" latinLnBrk="0" hangingPunct="1">
                        <a:defRPr sz="1800" kern="1200">
                          <a:solidFill>
                            <a:schemeClr val="dk1"/>
                          </a:solidFill>
                          <a:latin typeface="Calibri"/>
                          <a:ea typeface="微软雅黑"/>
                        </a:defRPr>
                      </a:lvl2pPr>
                      <a:lvl3pPr marL="914400" algn="l" defTabSz="914400" rtl="0" eaLnBrk="1" latinLnBrk="0" hangingPunct="1">
                        <a:defRPr sz="1800" kern="1200">
                          <a:solidFill>
                            <a:schemeClr val="dk1"/>
                          </a:solidFill>
                          <a:latin typeface="Calibri"/>
                          <a:ea typeface="微软雅黑"/>
                        </a:defRPr>
                      </a:lvl3pPr>
                      <a:lvl4pPr marL="1371600" algn="l" defTabSz="914400" rtl="0" eaLnBrk="1" latinLnBrk="0" hangingPunct="1">
                        <a:defRPr sz="1800" kern="1200">
                          <a:solidFill>
                            <a:schemeClr val="dk1"/>
                          </a:solidFill>
                          <a:latin typeface="Calibri"/>
                          <a:ea typeface="微软雅黑"/>
                        </a:defRPr>
                      </a:lvl4pPr>
                      <a:lvl5pPr marL="1828800" algn="l" defTabSz="914400" rtl="0" eaLnBrk="1" latinLnBrk="0" hangingPunct="1">
                        <a:defRPr sz="1800" kern="1200">
                          <a:solidFill>
                            <a:schemeClr val="dk1"/>
                          </a:solidFill>
                          <a:latin typeface="Calibri"/>
                          <a:ea typeface="微软雅黑"/>
                        </a:defRPr>
                      </a:lvl5pPr>
                      <a:lvl6pPr marL="2286000" algn="l" defTabSz="914400" rtl="0" eaLnBrk="1" latinLnBrk="0" hangingPunct="1">
                        <a:defRPr sz="1800" kern="1200">
                          <a:solidFill>
                            <a:schemeClr val="dk1"/>
                          </a:solidFill>
                          <a:latin typeface="Calibri"/>
                          <a:ea typeface="微软雅黑"/>
                        </a:defRPr>
                      </a:lvl6pPr>
                      <a:lvl7pPr marL="2743200" algn="l" defTabSz="914400" rtl="0" eaLnBrk="1" latinLnBrk="0" hangingPunct="1">
                        <a:defRPr sz="1800" kern="1200">
                          <a:solidFill>
                            <a:schemeClr val="dk1"/>
                          </a:solidFill>
                          <a:latin typeface="Calibri"/>
                          <a:ea typeface="微软雅黑"/>
                        </a:defRPr>
                      </a:lvl7pPr>
                      <a:lvl8pPr marL="3200400" algn="l" defTabSz="914400" rtl="0" eaLnBrk="1" latinLnBrk="0" hangingPunct="1">
                        <a:defRPr sz="1800" kern="1200">
                          <a:solidFill>
                            <a:schemeClr val="dk1"/>
                          </a:solidFill>
                          <a:latin typeface="Calibri"/>
                          <a:ea typeface="微软雅黑"/>
                        </a:defRPr>
                      </a:lvl8pPr>
                      <a:lvl9pPr marL="3657600" algn="l" defTabSz="914400" rtl="0" eaLnBrk="1" latinLnBrk="0" hangingPunct="1">
                        <a:defRPr sz="1800" kern="1200">
                          <a:solidFill>
                            <a:schemeClr val="dk1"/>
                          </a:solidFill>
                          <a:latin typeface="Calibri"/>
                          <a:ea typeface="微软雅黑"/>
                        </a:defRPr>
                      </a:lvl9pPr>
                    </a:lstStyle>
                    <a:p>
                      <a:pPr algn="ctr" fontAlgn="b"/>
                      <a:r>
                        <a:rPr lang="en-US" altLang="zh-CN" sz="1000" b="0" u="none" strike="noStrike" dirty="0">
                          <a:solidFill>
                            <a:schemeClr val="tx1"/>
                          </a:solidFill>
                          <a:effectLst/>
                          <a:latin typeface="微软雅黑" panose="020B0503020204020204" pitchFamily="34" charset="-122"/>
                          <a:ea typeface="微软雅黑" panose="020B0503020204020204" pitchFamily="34" charset="-122"/>
                        </a:rPr>
                        <a:t>14.5%</a:t>
                      </a:r>
                      <a:endParaRPr lang="en-US" altLang="zh-CN"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ea typeface="微软雅黑"/>
                        </a:defRPr>
                      </a:lvl1pPr>
                      <a:lvl2pPr marL="457200" algn="l" defTabSz="914400" rtl="0" eaLnBrk="1" latinLnBrk="0" hangingPunct="1">
                        <a:defRPr sz="1800" kern="1200">
                          <a:solidFill>
                            <a:schemeClr val="dk1"/>
                          </a:solidFill>
                          <a:latin typeface="Calibri"/>
                          <a:ea typeface="微软雅黑"/>
                        </a:defRPr>
                      </a:lvl2pPr>
                      <a:lvl3pPr marL="914400" algn="l" defTabSz="914400" rtl="0" eaLnBrk="1" latinLnBrk="0" hangingPunct="1">
                        <a:defRPr sz="1800" kern="1200">
                          <a:solidFill>
                            <a:schemeClr val="dk1"/>
                          </a:solidFill>
                          <a:latin typeface="Calibri"/>
                          <a:ea typeface="微软雅黑"/>
                        </a:defRPr>
                      </a:lvl3pPr>
                      <a:lvl4pPr marL="1371600" algn="l" defTabSz="914400" rtl="0" eaLnBrk="1" latinLnBrk="0" hangingPunct="1">
                        <a:defRPr sz="1800" kern="1200">
                          <a:solidFill>
                            <a:schemeClr val="dk1"/>
                          </a:solidFill>
                          <a:latin typeface="Calibri"/>
                          <a:ea typeface="微软雅黑"/>
                        </a:defRPr>
                      </a:lvl4pPr>
                      <a:lvl5pPr marL="1828800" algn="l" defTabSz="914400" rtl="0" eaLnBrk="1" latinLnBrk="0" hangingPunct="1">
                        <a:defRPr sz="1800" kern="1200">
                          <a:solidFill>
                            <a:schemeClr val="dk1"/>
                          </a:solidFill>
                          <a:latin typeface="Calibri"/>
                          <a:ea typeface="微软雅黑"/>
                        </a:defRPr>
                      </a:lvl5pPr>
                      <a:lvl6pPr marL="2286000" algn="l" defTabSz="914400" rtl="0" eaLnBrk="1" latinLnBrk="0" hangingPunct="1">
                        <a:defRPr sz="1800" kern="1200">
                          <a:solidFill>
                            <a:schemeClr val="dk1"/>
                          </a:solidFill>
                          <a:latin typeface="Calibri"/>
                          <a:ea typeface="微软雅黑"/>
                        </a:defRPr>
                      </a:lvl6pPr>
                      <a:lvl7pPr marL="2743200" algn="l" defTabSz="914400" rtl="0" eaLnBrk="1" latinLnBrk="0" hangingPunct="1">
                        <a:defRPr sz="1800" kern="1200">
                          <a:solidFill>
                            <a:schemeClr val="dk1"/>
                          </a:solidFill>
                          <a:latin typeface="Calibri"/>
                          <a:ea typeface="微软雅黑"/>
                        </a:defRPr>
                      </a:lvl7pPr>
                      <a:lvl8pPr marL="3200400" algn="l" defTabSz="914400" rtl="0" eaLnBrk="1" latinLnBrk="0" hangingPunct="1">
                        <a:defRPr sz="1800" kern="1200">
                          <a:solidFill>
                            <a:schemeClr val="dk1"/>
                          </a:solidFill>
                          <a:latin typeface="Calibri"/>
                          <a:ea typeface="微软雅黑"/>
                        </a:defRPr>
                      </a:lvl8pPr>
                      <a:lvl9pPr marL="3657600" algn="l" defTabSz="914400" rtl="0" eaLnBrk="1" latinLnBrk="0" hangingPunct="1">
                        <a:defRPr sz="1800" kern="1200">
                          <a:solidFill>
                            <a:schemeClr val="dk1"/>
                          </a:solidFill>
                          <a:latin typeface="Calibri"/>
                          <a:ea typeface="微软雅黑"/>
                        </a:defRPr>
                      </a:lvl9pPr>
                    </a:lstStyle>
                    <a:p>
                      <a:pPr algn="ctr" fontAlgn="b"/>
                      <a:r>
                        <a:rPr lang="en-US" altLang="zh-CN" sz="1000" b="0" u="none" strike="noStrike" dirty="0">
                          <a:solidFill>
                            <a:schemeClr val="tx1"/>
                          </a:solidFill>
                          <a:effectLst/>
                          <a:latin typeface="微软雅黑" panose="020B0503020204020204" pitchFamily="34" charset="-122"/>
                          <a:ea typeface="微软雅黑" panose="020B0503020204020204" pitchFamily="34" charset="-122"/>
                        </a:rPr>
                        <a:t>167.5%</a:t>
                      </a:r>
                      <a:endParaRPr lang="en-US" altLang="zh-CN"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94.3%</a:t>
                      </a: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37.3%</a:t>
                      </a: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6854905"/>
                  </a:ext>
                </a:extLst>
              </a:tr>
              <a:tr h="362886">
                <a:tc>
                  <a:txBody>
                    <a:bodyPr/>
                    <a:lstStyle>
                      <a:lvl1pPr marL="0" algn="l" defTabSz="914400" rtl="0" eaLnBrk="1" latinLnBrk="0" hangingPunct="1">
                        <a:defRPr sz="1800" kern="1200">
                          <a:solidFill>
                            <a:schemeClr val="dk1"/>
                          </a:solidFill>
                          <a:latin typeface="Calibri"/>
                          <a:ea typeface="微软雅黑"/>
                        </a:defRPr>
                      </a:lvl1pPr>
                      <a:lvl2pPr marL="457200" algn="l" defTabSz="914400" rtl="0" eaLnBrk="1" latinLnBrk="0" hangingPunct="1">
                        <a:defRPr sz="1800" kern="1200">
                          <a:solidFill>
                            <a:schemeClr val="dk1"/>
                          </a:solidFill>
                          <a:latin typeface="Calibri"/>
                          <a:ea typeface="微软雅黑"/>
                        </a:defRPr>
                      </a:lvl2pPr>
                      <a:lvl3pPr marL="914400" algn="l" defTabSz="914400" rtl="0" eaLnBrk="1" latinLnBrk="0" hangingPunct="1">
                        <a:defRPr sz="1800" kern="1200">
                          <a:solidFill>
                            <a:schemeClr val="dk1"/>
                          </a:solidFill>
                          <a:latin typeface="Calibri"/>
                          <a:ea typeface="微软雅黑"/>
                        </a:defRPr>
                      </a:lvl3pPr>
                      <a:lvl4pPr marL="1371600" algn="l" defTabSz="914400" rtl="0" eaLnBrk="1" latinLnBrk="0" hangingPunct="1">
                        <a:defRPr sz="1800" kern="1200">
                          <a:solidFill>
                            <a:schemeClr val="dk1"/>
                          </a:solidFill>
                          <a:latin typeface="Calibri"/>
                          <a:ea typeface="微软雅黑"/>
                        </a:defRPr>
                      </a:lvl4pPr>
                      <a:lvl5pPr marL="1828800" algn="l" defTabSz="914400" rtl="0" eaLnBrk="1" latinLnBrk="0" hangingPunct="1">
                        <a:defRPr sz="1800" kern="1200">
                          <a:solidFill>
                            <a:schemeClr val="dk1"/>
                          </a:solidFill>
                          <a:latin typeface="Calibri"/>
                          <a:ea typeface="微软雅黑"/>
                        </a:defRPr>
                      </a:lvl5pPr>
                      <a:lvl6pPr marL="2286000" algn="l" defTabSz="914400" rtl="0" eaLnBrk="1" latinLnBrk="0" hangingPunct="1">
                        <a:defRPr sz="1800" kern="1200">
                          <a:solidFill>
                            <a:schemeClr val="dk1"/>
                          </a:solidFill>
                          <a:latin typeface="Calibri"/>
                          <a:ea typeface="微软雅黑"/>
                        </a:defRPr>
                      </a:lvl6pPr>
                      <a:lvl7pPr marL="2743200" algn="l" defTabSz="914400" rtl="0" eaLnBrk="1" latinLnBrk="0" hangingPunct="1">
                        <a:defRPr sz="1800" kern="1200">
                          <a:solidFill>
                            <a:schemeClr val="dk1"/>
                          </a:solidFill>
                          <a:latin typeface="Calibri"/>
                          <a:ea typeface="微软雅黑"/>
                        </a:defRPr>
                      </a:lvl7pPr>
                      <a:lvl8pPr marL="3200400" algn="l" defTabSz="914400" rtl="0" eaLnBrk="1" latinLnBrk="0" hangingPunct="1">
                        <a:defRPr sz="1800" kern="1200">
                          <a:solidFill>
                            <a:schemeClr val="dk1"/>
                          </a:solidFill>
                          <a:latin typeface="Calibri"/>
                          <a:ea typeface="微软雅黑"/>
                        </a:defRPr>
                      </a:lvl8pPr>
                      <a:lvl9pPr marL="3657600" algn="l" defTabSz="914400" rtl="0" eaLnBrk="1" latinLnBrk="0" hangingPunct="1">
                        <a:defRPr sz="1800" kern="1200">
                          <a:solidFill>
                            <a:schemeClr val="dk1"/>
                          </a:solidFill>
                          <a:latin typeface="Calibri"/>
                          <a:ea typeface="微软雅黑"/>
                        </a:defRPr>
                      </a:lvl9pPr>
                    </a:lstStyle>
                    <a:p>
                      <a:pPr algn="ctr"/>
                      <a:r>
                        <a:rPr lang="zh-CN" altLang="en-US" sz="1050" b="0" dirty="0">
                          <a:solidFill>
                            <a:schemeClr val="tx1"/>
                          </a:solidFill>
                          <a:latin typeface="微软雅黑" panose="020B0503020204020204" pitchFamily="34" charset="-122"/>
                          <a:ea typeface="微软雅黑" panose="020B0503020204020204" pitchFamily="34" charset="-122"/>
                        </a:rPr>
                        <a:t>商用车销量</a:t>
                      </a:r>
                    </a:p>
                  </a:txBody>
                  <a:tcPr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ea typeface="微软雅黑"/>
                        </a:defRPr>
                      </a:lvl1pPr>
                      <a:lvl2pPr marL="457200" algn="l" defTabSz="914400" rtl="0" eaLnBrk="1" latinLnBrk="0" hangingPunct="1">
                        <a:defRPr sz="1800" kern="1200">
                          <a:solidFill>
                            <a:schemeClr val="dk1"/>
                          </a:solidFill>
                          <a:latin typeface="Calibri"/>
                          <a:ea typeface="微软雅黑"/>
                        </a:defRPr>
                      </a:lvl2pPr>
                      <a:lvl3pPr marL="914400" algn="l" defTabSz="914400" rtl="0" eaLnBrk="1" latinLnBrk="0" hangingPunct="1">
                        <a:defRPr sz="1800" kern="1200">
                          <a:solidFill>
                            <a:schemeClr val="dk1"/>
                          </a:solidFill>
                          <a:latin typeface="Calibri"/>
                          <a:ea typeface="微软雅黑"/>
                        </a:defRPr>
                      </a:lvl3pPr>
                      <a:lvl4pPr marL="1371600" algn="l" defTabSz="914400" rtl="0" eaLnBrk="1" latinLnBrk="0" hangingPunct="1">
                        <a:defRPr sz="1800" kern="1200">
                          <a:solidFill>
                            <a:schemeClr val="dk1"/>
                          </a:solidFill>
                          <a:latin typeface="Calibri"/>
                          <a:ea typeface="微软雅黑"/>
                        </a:defRPr>
                      </a:lvl4pPr>
                      <a:lvl5pPr marL="1828800" algn="l" defTabSz="914400" rtl="0" eaLnBrk="1" latinLnBrk="0" hangingPunct="1">
                        <a:defRPr sz="1800" kern="1200">
                          <a:solidFill>
                            <a:schemeClr val="dk1"/>
                          </a:solidFill>
                          <a:latin typeface="Calibri"/>
                          <a:ea typeface="微软雅黑"/>
                        </a:defRPr>
                      </a:lvl5pPr>
                      <a:lvl6pPr marL="2286000" algn="l" defTabSz="914400" rtl="0" eaLnBrk="1" latinLnBrk="0" hangingPunct="1">
                        <a:defRPr sz="1800" kern="1200">
                          <a:solidFill>
                            <a:schemeClr val="dk1"/>
                          </a:solidFill>
                          <a:latin typeface="Calibri"/>
                          <a:ea typeface="微软雅黑"/>
                        </a:defRPr>
                      </a:lvl6pPr>
                      <a:lvl7pPr marL="2743200" algn="l" defTabSz="914400" rtl="0" eaLnBrk="1" latinLnBrk="0" hangingPunct="1">
                        <a:defRPr sz="1800" kern="1200">
                          <a:solidFill>
                            <a:schemeClr val="dk1"/>
                          </a:solidFill>
                          <a:latin typeface="Calibri"/>
                          <a:ea typeface="微软雅黑"/>
                        </a:defRPr>
                      </a:lvl7pPr>
                      <a:lvl8pPr marL="3200400" algn="l" defTabSz="914400" rtl="0" eaLnBrk="1" latinLnBrk="0" hangingPunct="1">
                        <a:defRPr sz="1800" kern="1200">
                          <a:solidFill>
                            <a:schemeClr val="dk1"/>
                          </a:solidFill>
                          <a:latin typeface="Calibri"/>
                          <a:ea typeface="微软雅黑"/>
                        </a:defRPr>
                      </a:lvl8pPr>
                      <a:lvl9pPr marL="3657600" algn="l" defTabSz="914400" rtl="0" eaLnBrk="1" latinLnBrk="0" hangingPunct="1">
                        <a:defRPr sz="1800" kern="1200">
                          <a:solidFill>
                            <a:schemeClr val="dk1"/>
                          </a:solidFill>
                          <a:latin typeface="Calibri"/>
                          <a:ea typeface="微软雅黑"/>
                        </a:defRPr>
                      </a:lvl9pPr>
                    </a:lstStyle>
                    <a:p>
                      <a:pPr algn="ctr" fontAlgn="ctr"/>
                      <a:r>
                        <a:rPr lang="en-US" altLang="zh-CN" sz="1000" b="0" u="none" strike="noStrike" dirty="0">
                          <a:solidFill>
                            <a:schemeClr val="tx1"/>
                          </a:solidFill>
                          <a:effectLst/>
                          <a:latin typeface="微软雅黑" panose="020B0503020204020204" pitchFamily="34" charset="-122"/>
                          <a:ea typeface="微软雅黑" panose="020B0503020204020204" pitchFamily="34" charset="-122"/>
                        </a:rPr>
                        <a:t>17.7</a:t>
                      </a:r>
                      <a:endParaRPr lang="en-US" altLang="zh-CN"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ea typeface="微软雅黑"/>
                        </a:defRPr>
                      </a:lvl1pPr>
                      <a:lvl2pPr marL="457200" algn="l" defTabSz="914400" rtl="0" eaLnBrk="1" latinLnBrk="0" hangingPunct="1">
                        <a:defRPr sz="1800" kern="1200">
                          <a:solidFill>
                            <a:schemeClr val="dk1"/>
                          </a:solidFill>
                          <a:latin typeface="Calibri"/>
                          <a:ea typeface="微软雅黑"/>
                        </a:defRPr>
                      </a:lvl2pPr>
                      <a:lvl3pPr marL="914400" algn="l" defTabSz="914400" rtl="0" eaLnBrk="1" latinLnBrk="0" hangingPunct="1">
                        <a:defRPr sz="1800" kern="1200">
                          <a:solidFill>
                            <a:schemeClr val="dk1"/>
                          </a:solidFill>
                          <a:latin typeface="Calibri"/>
                          <a:ea typeface="微软雅黑"/>
                        </a:defRPr>
                      </a:lvl3pPr>
                      <a:lvl4pPr marL="1371600" algn="l" defTabSz="914400" rtl="0" eaLnBrk="1" latinLnBrk="0" hangingPunct="1">
                        <a:defRPr sz="1800" kern="1200">
                          <a:solidFill>
                            <a:schemeClr val="dk1"/>
                          </a:solidFill>
                          <a:latin typeface="Calibri"/>
                          <a:ea typeface="微软雅黑"/>
                        </a:defRPr>
                      </a:lvl4pPr>
                      <a:lvl5pPr marL="1828800" algn="l" defTabSz="914400" rtl="0" eaLnBrk="1" latinLnBrk="0" hangingPunct="1">
                        <a:defRPr sz="1800" kern="1200">
                          <a:solidFill>
                            <a:schemeClr val="dk1"/>
                          </a:solidFill>
                          <a:latin typeface="Calibri"/>
                          <a:ea typeface="微软雅黑"/>
                        </a:defRPr>
                      </a:lvl5pPr>
                      <a:lvl6pPr marL="2286000" algn="l" defTabSz="914400" rtl="0" eaLnBrk="1" latinLnBrk="0" hangingPunct="1">
                        <a:defRPr sz="1800" kern="1200">
                          <a:solidFill>
                            <a:schemeClr val="dk1"/>
                          </a:solidFill>
                          <a:latin typeface="Calibri"/>
                          <a:ea typeface="微软雅黑"/>
                        </a:defRPr>
                      </a:lvl6pPr>
                      <a:lvl7pPr marL="2743200" algn="l" defTabSz="914400" rtl="0" eaLnBrk="1" latinLnBrk="0" hangingPunct="1">
                        <a:defRPr sz="1800" kern="1200">
                          <a:solidFill>
                            <a:schemeClr val="dk1"/>
                          </a:solidFill>
                          <a:latin typeface="Calibri"/>
                          <a:ea typeface="微软雅黑"/>
                        </a:defRPr>
                      </a:lvl7pPr>
                      <a:lvl8pPr marL="3200400" algn="l" defTabSz="914400" rtl="0" eaLnBrk="1" latinLnBrk="0" hangingPunct="1">
                        <a:defRPr sz="1800" kern="1200">
                          <a:solidFill>
                            <a:schemeClr val="dk1"/>
                          </a:solidFill>
                          <a:latin typeface="Calibri"/>
                          <a:ea typeface="微软雅黑"/>
                        </a:defRPr>
                      </a:lvl8pPr>
                      <a:lvl9pPr marL="3657600" algn="l" defTabSz="914400" rtl="0" eaLnBrk="1" latinLnBrk="0" hangingPunct="1">
                        <a:defRPr sz="1800" kern="1200">
                          <a:solidFill>
                            <a:schemeClr val="dk1"/>
                          </a:solidFill>
                          <a:latin typeface="Calibri"/>
                          <a:ea typeface="微软雅黑"/>
                        </a:defRPr>
                      </a:lvl9pPr>
                    </a:lstStyle>
                    <a:p>
                      <a:pPr algn="ctr" fontAlgn="ctr"/>
                      <a:r>
                        <a:rPr lang="en-US" altLang="zh-CN" sz="1000" b="0" u="none" strike="noStrike" dirty="0">
                          <a:solidFill>
                            <a:schemeClr val="tx1"/>
                          </a:solidFill>
                          <a:effectLst/>
                          <a:latin typeface="微软雅黑" panose="020B0503020204020204" pitchFamily="34" charset="-122"/>
                          <a:ea typeface="微软雅黑" panose="020B0503020204020204" pitchFamily="34" charset="-122"/>
                        </a:rPr>
                        <a:t>18.7</a:t>
                      </a:r>
                      <a:endParaRPr lang="en-US" altLang="zh-CN"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ea typeface="微软雅黑"/>
                        </a:defRPr>
                      </a:lvl1pPr>
                      <a:lvl2pPr marL="457200" algn="l" defTabSz="914400" rtl="0" eaLnBrk="1" latinLnBrk="0" hangingPunct="1">
                        <a:defRPr sz="1800" kern="1200">
                          <a:solidFill>
                            <a:schemeClr val="dk1"/>
                          </a:solidFill>
                          <a:latin typeface="Calibri"/>
                          <a:ea typeface="微软雅黑"/>
                        </a:defRPr>
                      </a:lvl2pPr>
                      <a:lvl3pPr marL="914400" algn="l" defTabSz="914400" rtl="0" eaLnBrk="1" latinLnBrk="0" hangingPunct="1">
                        <a:defRPr sz="1800" kern="1200">
                          <a:solidFill>
                            <a:schemeClr val="dk1"/>
                          </a:solidFill>
                          <a:latin typeface="Calibri"/>
                          <a:ea typeface="微软雅黑"/>
                        </a:defRPr>
                      </a:lvl3pPr>
                      <a:lvl4pPr marL="1371600" algn="l" defTabSz="914400" rtl="0" eaLnBrk="1" latinLnBrk="0" hangingPunct="1">
                        <a:defRPr sz="1800" kern="1200">
                          <a:solidFill>
                            <a:schemeClr val="dk1"/>
                          </a:solidFill>
                          <a:latin typeface="Calibri"/>
                          <a:ea typeface="微软雅黑"/>
                        </a:defRPr>
                      </a:lvl4pPr>
                      <a:lvl5pPr marL="1828800" algn="l" defTabSz="914400" rtl="0" eaLnBrk="1" latinLnBrk="0" hangingPunct="1">
                        <a:defRPr sz="1800" kern="1200">
                          <a:solidFill>
                            <a:schemeClr val="dk1"/>
                          </a:solidFill>
                          <a:latin typeface="Calibri"/>
                          <a:ea typeface="微软雅黑"/>
                        </a:defRPr>
                      </a:lvl5pPr>
                      <a:lvl6pPr marL="2286000" algn="l" defTabSz="914400" rtl="0" eaLnBrk="1" latinLnBrk="0" hangingPunct="1">
                        <a:defRPr sz="1800" kern="1200">
                          <a:solidFill>
                            <a:schemeClr val="dk1"/>
                          </a:solidFill>
                          <a:latin typeface="Calibri"/>
                          <a:ea typeface="微软雅黑"/>
                        </a:defRPr>
                      </a:lvl6pPr>
                      <a:lvl7pPr marL="2743200" algn="l" defTabSz="914400" rtl="0" eaLnBrk="1" latinLnBrk="0" hangingPunct="1">
                        <a:defRPr sz="1800" kern="1200">
                          <a:solidFill>
                            <a:schemeClr val="dk1"/>
                          </a:solidFill>
                          <a:latin typeface="Calibri"/>
                          <a:ea typeface="微软雅黑"/>
                        </a:defRPr>
                      </a:lvl7pPr>
                      <a:lvl8pPr marL="3200400" algn="l" defTabSz="914400" rtl="0" eaLnBrk="1" latinLnBrk="0" hangingPunct="1">
                        <a:defRPr sz="1800" kern="1200">
                          <a:solidFill>
                            <a:schemeClr val="dk1"/>
                          </a:solidFill>
                          <a:latin typeface="Calibri"/>
                          <a:ea typeface="微软雅黑"/>
                        </a:defRPr>
                      </a:lvl8pPr>
                      <a:lvl9pPr marL="3657600" algn="l" defTabSz="914400" rtl="0" eaLnBrk="1" latinLnBrk="0" hangingPunct="1">
                        <a:defRPr sz="1800" kern="1200">
                          <a:solidFill>
                            <a:schemeClr val="dk1"/>
                          </a:solidFill>
                          <a:latin typeface="Calibri"/>
                          <a:ea typeface="微软雅黑"/>
                        </a:defRPr>
                      </a:lvl9pPr>
                    </a:lstStyle>
                    <a:p>
                      <a:pPr algn="ctr" fontAlgn="ctr"/>
                      <a:r>
                        <a:rPr lang="en-US" altLang="zh-CN" sz="1000" b="0" u="none" strike="noStrike" dirty="0">
                          <a:solidFill>
                            <a:schemeClr val="tx1"/>
                          </a:solidFill>
                          <a:effectLst/>
                          <a:latin typeface="微软雅黑" panose="020B0503020204020204" pitchFamily="34" charset="-122"/>
                          <a:ea typeface="微软雅黑" panose="020B0503020204020204" pitchFamily="34" charset="-122"/>
                        </a:rPr>
                        <a:t>14.4</a:t>
                      </a:r>
                      <a:endParaRPr lang="en-US" altLang="zh-CN"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ea typeface="微软雅黑"/>
                        </a:defRPr>
                      </a:lvl1pPr>
                      <a:lvl2pPr marL="457200" algn="l" defTabSz="914400" rtl="0" eaLnBrk="1" latinLnBrk="0" hangingPunct="1">
                        <a:defRPr sz="1800" kern="1200">
                          <a:solidFill>
                            <a:schemeClr val="dk1"/>
                          </a:solidFill>
                          <a:latin typeface="Calibri"/>
                          <a:ea typeface="微软雅黑"/>
                        </a:defRPr>
                      </a:lvl2pPr>
                      <a:lvl3pPr marL="914400" algn="l" defTabSz="914400" rtl="0" eaLnBrk="1" latinLnBrk="0" hangingPunct="1">
                        <a:defRPr sz="1800" kern="1200">
                          <a:solidFill>
                            <a:schemeClr val="dk1"/>
                          </a:solidFill>
                          <a:latin typeface="Calibri"/>
                          <a:ea typeface="微软雅黑"/>
                        </a:defRPr>
                      </a:lvl3pPr>
                      <a:lvl4pPr marL="1371600" algn="l" defTabSz="914400" rtl="0" eaLnBrk="1" latinLnBrk="0" hangingPunct="1">
                        <a:defRPr sz="1800" kern="1200">
                          <a:solidFill>
                            <a:schemeClr val="dk1"/>
                          </a:solidFill>
                          <a:latin typeface="Calibri"/>
                          <a:ea typeface="微软雅黑"/>
                        </a:defRPr>
                      </a:lvl4pPr>
                      <a:lvl5pPr marL="1828800" algn="l" defTabSz="914400" rtl="0" eaLnBrk="1" latinLnBrk="0" hangingPunct="1">
                        <a:defRPr sz="1800" kern="1200">
                          <a:solidFill>
                            <a:schemeClr val="dk1"/>
                          </a:solidFill>
                          <a:latin typeface="Calibri"/>
                          <a:ea typeface="微软雅黑"/>
                        </a:defRPr>
                      </a:lvl5pPr>
                      <a:lvl6pPr marL="2286000" algn="l" defTabSz="914400" rtl="0" eaLnBrk="1" latinLnBrk="0" hangingPunct="1">
                        <a:defRPr sz="1800" kern="1200">
                          <a:solidFill>
                            <a:schemeClr val="dk1"/>
                          </a:solidFill>
                          <a:latin typeface="Calibri"/>
                          <a:ea typeface="微软雅黑"/>
                        </a:defRPr>
                      </a:lvl6pPr>
                      <a:lvl7pPr marL="2743200" algn="l" defTabSz="914400" rtl="0" eaLnBrk="1" latinLnBrk="0" hangingPunct="1">
                        <a:defRPr sz="1800" kern="1200">
                          <a:solidFill>
                            <a:schemeClr val="dk1"/>
                          </a:solidFill>
                          <a:latin typeface="Calibri"/>
                          <a:ea typeface="微软雅黑"/>
                        </a:defRPr>
                      </a:lvl7pPr>
                      <a:lvl8pPr marL="3200400" algn="l" defTabSz="914400" rtl="0" eaLnBrk="1" latinLnBrk="0" hangingPunct="1">
                        <a:defRPr sz="1800" kern="1200">
                          <a:solidFill>
                            <a:schemeClr val="dk1"/>
                          </a:solidFill>
                          <a:latin typeface="Calibri"/>
                          <a:ea typeface="微软雅黑"/>
                        </a:defRPr>
                      </a:lvl8pPr>
                      <a:lvl9pPr marL="3657600" algn="l" defTabSz="914400" rtl="0" eaLnBrk="1" latinLnBrk="0" hangingPunct="1">
                        <a:defRPr sz="1800" kern="1200">
                          <a:solidFill>
                            <a:schemeClr val="dk1"/>
                          </a:solidFill>
                          <a:latin typeface="Calibri"/>
                          <a:ea typeface="微软雅黑"/>
                        </a:defRPr>
                      </a:lvl9pPr>
                    </a:lstStyle>
                    <a:p>
                      <a:pPr algn="ctr" fontAlgn="ctr"/>
                      <a:r>
                        <a:rPr lang="en-US" altLang="zh-CN" sz="1000" b="0" u="none" strike="noStrike" dirty="0">
                          <a:solidFill>
                            <a:schemeClr val="tx1"/>
                          </a:solidFill>
                          <a:effectLst/>
                          <a:latin typeface="微软雅黑" panose="020B0503020204020204" pitchFamily="34" charset="-122"/>
                          <a:ea typeface="微软雅黑" panose="020B0503020204020204" pitchFamily="34" charset="-122"/>
                        </a:rPr>
                        <a:t>11.2</a:t>
                      </a:r>
                      <a:endParaRPr lang="en-US" altLang="zh-CN"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ea typeface="微软雅黑"/>
                        </a:defRPr>
                      </a:lvl1pPr>
                      <a:lvl2pPr marL="457200" algn="l" defTabSz="914400" rtl="0" eaLnBrk="1" latinLnBrk="0" hangingPunct="1">
                        <a:defRPr sz="1800" kern="1200">
                          <a:solidFill>
                            <a:schemeClr val="dk1"/>
                          </a:solidFill>
                          <a:latin typeface="Calibri"/>
                          <a:ea typeface="微软雅黑"/>
                        </a:defRPr>
                      </a:lvl2pPr>
                      <a:lvl3pPr marL="914400" algn="l" defTabSz="914400" rtl="0" eaLnBrk="1" latinLnBrk="0" hangingPunct="1">
                        <a:defRPr sz="1800" kern="1200">
                          <a:solidFill>
                            <a:schemeClr val="dk1"/>
                          </a:solidFill>
                          <a:latin typeface="Calibri"/>
                          <a:ea typeface="微软雅黑"/>
                        </a:defRPr>
                      </a:lvl3pPr>
                      <a:lvl4pPr marL="1371600" algn="l" defTabSz="914400" rtl="0" eaLnBrk="1" latinLnBrk="0" hangingPunct="1">
                        <a:defRPr sz="1800" kern="1200">
                          <a:solidFill>
                            <a:schemeClr val="dk1"/>
                          </a:solidFill>
                          <a:latin typeface="Calibri"/>
                          <a:ea typeface="微软雅黑"/>
                        </a:defRPr>
                      </a:lvl4pPr>
                      <a:lvl5pPr marL="1828800" algn="l" defTabSz="914400" rtl="0" eaLnBrk="1" latinLnBrk="0" hangingPunct="1">
                        <a:defRPr sz="1800" kern="1200">
                          <a:solidFill>
                            <a:schemeClr val="dk1"/>
                          </a:solidFill>
                          <a:latin typeface="Calibri"/>
                          <a:ea typeface="微软雅黑"/>
                        </a:defRPr>
                      </a:lvl5pPr>
                      <a:lvl6pPr marL="2286000" algn="l" defTabSz="914400" rtl="0" eaLnBrk="1" latinLnBrk="0" hangingPunct="1">
                        <a:defRPr sz="1800" kern="1200">
                          <a:solidFill>
                            <a:schemeClr val="dk1"/>
                          </a:solidFill>
                          <a:latin typeface="Calibri"/>
                          <a:ea typeface="微软雅黑"/>
                        </a:defRPr>
                      </a:lvl6pPr>
                      <a:lvl7pPr marL="2743200" algn="l" defTabSz="914400" rtl="0" eaLnBrk="1" latinLnBrk="0" hangingPunct="1">
                        <a:defRPr sz="1800" kern="1200">
                          <a:solidFill>
                            <a:schemeClr val="dk1"/>
                          </a:solidFill>
                          <a:latin typeface="Calibri"/>
                          <a:ea typeface="微软雅黑"/>
                        </a:defRPr>
                      </a:lvl7pPr>
                      <a:lvl8pPr marL="3200400" algn="l" defTabSz="914400" rtl="0" eaLnBrk="1" latinLnBrk="0" hangingPunct="1">
                        <a:defRPr sz="1800" kern="1200">
                          <a:solidFill>
                            <a:schemeClr val="dk1"/>
                          </a:solidFill>
                          <a:latin typeface="Calibri"/>
                          <a:ea typeface="微软雅黑"/>
                        </a:defRPr>
                      </a:lvl8pPr>
                      <a:lvl9pPr marL="3657600" algn="l" defTabSz="914400" rtl="0" eaLnBrk="1" latinLnBrk="0" hangingPunct="1">
                        <a:defRPr sz="1800" kern="1200">
                          <a:solidFill>
                            <a:schemeClr val="dk1"/>
                          </a:solidFill>
                          <a:latin typeface="Calibri"/>
                          <a:ea typeface="微软雅黑"/>
                        </a:defRPr>
                      </a:lvl9pPr>
                    </a:lstStyle>
                    <a:p>
                      <a:pPr algn="ctr" fontAlgn="ctr"/>
                      <a:r>
                        <a:rPr lang="en-US" altLang="zh-CN" sz="1000" b="0" u="none" strike="noStrike" dirty="0">
                          <a:solidFill>
                            <a:schemeClr val="tx1"/>
                          </a:solidFill>
                          <a:effectLst/>
                          <a:latin typeface="微软雅黑" panose="020B0503020204020204" pitchFamily="34" charset="-122"/>
                          <a:ea typeface="微软雅黑" panose="020B0503020204020204" pitchFamily="34" charset="-122"/>
                        </a:rPr>
                        <a:t>16.8</a:t>
                      </a:r>
                      <a:endParaRPr lang="en-US" altLang="zh-CN"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31.0</a:t>
                      </a: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27.4</a:t>
                      </a: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63632457"/>
                  </a:ext>
                </a:extLst>
              </a:tr>
              <a:tr h="362886">
                <a:tc>
                  <a:txBody>
                    <a:bodyPr/>
                    <a:lstStyle>
                      <a:lvl1pPr marL="0" algn="l" defTabSz="914400" rtl="0" eaLnBrk="1" latinLnBrk="0" hangingPunct="1">
                        <a:defRPr sz="1800" kern="1200">
                          <a:solidFill>
                            <a:schemeClr val="dk1"/>
                          </a:solidFill>
                          <a:latin typeface="Calibri"/>
                          <a:ea typeface="微软雅黑"/>
                        </a:defRPr>
                      </a:lvl1pPr>
                      <a:lvl2pPr marL="457200" algn="l" defTabSz="914400" rtl="0" eaLnBrk="1" latinLnBrk="0" hangingPunct="1">
                        <a:defRPr sz="1800" kern="1200">
                          <a:solidFill>
                            <a:schemeClr val="dk1"/>
                          </a:solidFill>
                          <a:latin typeface="Calibri"/>
                          <a:ea typeface="微软雅黑"/>
                        </a:defRPr>
                      </a:lvl2pPr>
                      <a:lvl3pPr marL="914400" algn="l" defTabSz="914400" rtl="0" eaLnBrk="1" latinLnBrk="0" hangingPunct="1">
                        <a:defRPr sz="1800" kern="1200">
                          <a:solidFill>
                            <a:schemeClr val="dk1"/>
                          </a:solidFill>
                          <a:latin typeface="Calibri"/>
                          <a:ea typeface="微软雅黑"/>
                        </a:defRPr>
                      </a:lvl3pPr>
                      <a:lvl4pPr marL="1371600" algn="l" defTabSz="914400" rtl="0" eaLnBrk="1" latinLnBrk="0" hangingPunct="1">
                        <a:defRPr sz="1800" kern="1200">
                          <a:solidFill>
                            <a:schemeClr val="dk1"/>
                          </a:solidFill>
                          <a:latin typeface="Calibri"/>
                          <a:ea typeface="微软雅黑"/>
                        </a:defRPr>
                      </a:lvl4pPr>
                      <a:lvl5pPr marL="1828800" algn="l" defTabSz="914400" rtl="0" eaLnBrk="1" latinLnBrk="0" hangingPunct="1">
                        <a:defRPr sz="1800" kern="1200">
                          <a:solidFill>
                            <a:schemeClr val="dk1"/>
                          </a:solidFill>
                          <a:latin typeface="Calibri"/>
                          <a:ea typeface="微软雅黑"/>
                        </a:defRPr>
                      </a:lvl5pPr>
                      <a:lvl6pPr marL="2286000" algn="l" defTabSz="914400" rtl="0" eaLnBrk="1" latinLnBrk="0" hangingPunct="1">
                        <a:defRPr sz="1800" kern="1200">
                          <a:solidFill>
                            <a:schemeClr val="dk1"/>
                          </a:solidFill>
                          <a:latin typeface="Calibri"/>
                          <a:ea typeface="微软雅黑"/>
                        </a:defRPr>
                      </a:lvl6pPr>
                      <a:lvl7pPr marL="2743200" algn="l" defTabSz="914400" rtl="0" eaLnBrk="1" latinLnBrk="0" hangingPunct="1">
                        <a:defRPr sz="1800" kern="1200">
                          <a:solidFill>
                            <a:schemeClr val="dk1"/>
                          </a:solidFill>
                          <a:latin typeface="Calibri"/>
                          <a:ea typeface="微软雅黑"/>
                        </a:defRPr>
                      </a:lvl7pPr>
                      <a:lvl8pPr marL="3200400" algn="l" defTabSz="914400" rtl="0" eaLnBrk="1" latinLnBrk="0" hangingPunct="1">
                        <a:defRPr sz="1800" kern="1200">
                          <a:solidFill>
                            <a:schemeClr val="dk1"/>
                          </a:solidFill>
                          <a:latin typeface="Calibri"/>
                          <a:ea typeface="微软雅黑"/>
                        </a:defRPr>
                      </a:lvl8pPr>
                      <a:lvl9pPr marL="3657600" algn="l" defTabSz="914400" rtl="0" eaLnBrk="1" latinLnBrk="0" hangingPunct="1">
                        <a:defRPr sz="1800" kern="1200">
                          <a:solidFill>
                            <a:schemeClr val="dk1"/>
                          </a:solidFill>
                          <a:latin typeface="Calibri"/>
                          <a:ea typeface="微软雅黑"/>
                        </a:defRPr>
                      </a:lvl9pPr>
                    </a:lstStyle>
                    <a:p>
                      <a:pPr algn="ctr"/>
                      <a:r>
                        <a:rPr lang="zh-CN" altLang="en-US" sz="1050" b="0" dirty="0">
                          <a:solidFill>
                            <a:schemeClr val="tx1"/>
                          </a:solidFill>
                          <a:latin typeface="微软雅黑" panose="020B0503020204020204" pitchFamily="34" charset="-122"/>
                          <a:ea typeface="微软雅黑" panose="020B0503020204020204" pitchFamily="34" charset="-122"/>
                        </a:rPr>
                        <a:t>商用车增速</a:t>
                      </a:r>
                    </a:p>
                  </a:txBody>
                  <a:tcPr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ea typeface="微软雅黑"/>
                        </a:defRPr>
                      </a:lvl1pPr>
                      <a:lvl2pPr marL="457200" algn="l" defTabSz="914400" rtl="0" eaLnBrk="1" latinLnBrk="0" hangingPunct="1">
                        <a:defRPr sz="1800" kern="1200">
                          <a:solidFill>
                            <a:schemeClr val="dk1"/>
                          </a:solidFill>
                          <a:latin typeface="Calibri"/>
                          <a:ea typeface="微软雅黑"/>
                        </a:defRPr>
                      </a:lvl2pPr>
                      <a:lvl3pPr marL="914400" algn="l" defTabSz="914400" rtl="0" eaLnBrk="1" latinLnBrk="0" hangingPunct="1">
                        <a:defRPr sz="1800" kern="1200">
                          <a:solidFill>
                            <a:schemeClr val="dk1"/>
                          </a:solidFill>
                          <a:latin typeface="Calibri"/>
                          <a:ea typeface="微软雅黑"/>
                        </a:defRPr>
                      </a:lvl3pPr>
                      <a:lvl4pPr marL="1371600" algn="l" defTabSz="914400" rtl="0" eaLnBrk="1" latinLnBrk="0" hangingPunct="1">
                        <a:defRPr sz="1800" kern="1200">
                          <a:solidFill>
                            <a:schemeClr val="dk1"/>
                          </a:solidFill>
                          <a:latin typeface="Calibri"/>
                          <a:ea typeface="微软雅黑"/>
                        </a:defRPr>
                      </a:lvl4pPr>
                      <a:lvl5pPr marL="1828800" algn="l" defTabSz="914400" rtl="0" eaLnBrk="1" latinLnBrk="0" hangingPunct="1">
                        <a:defRPr sz="1800" kern="1200">
                          <a:solidFill>
                            <a:schemeClr val="dk1"/>
                          </a:solidFill>
                          <a:latin typeface="Calibri"/>
                          <a:ea typeface="微软雅黑"/>
                        </a:defRPr>
                      </a:lvl5pPr>
                      <a:lvl6pPr marL="2286000" algn="l" defTabSz="914400" rtl="0" eaLnBrk="1" latinLnBrk="0" hangingPunct="1">
                        <a:defRPr sz="1800" kern="1200">
                          <a:solidFill>
                            <a:schemeClr val="dk1"/>
                          </a:solidFill>
                          <a:latin typeface="Calibri"/>
                          <a:ea typeface="微软雅黑"/>
                        </a:defRPr>
                      </a:lvl6pPr>
                      <a:lvl7pPr marL="2743200" algn="l" defTabSz="914400" rtl="0" eaLnBrk="1" latinLnBrk="0" hangingPunct="1">
                        <a:defRPr sz="1800" kern="1200">
                          <a:solidFill>
                            <a:schemeClr val="dk1"/>
                          </a:solidFill>
                          <a:latin typeface="Calibri"/>
                          <a:ea typeface="微软雅黑"/>
                        </a:defRPr>
                      </a:lvl7pPr>
                      <a:lvl8pPr marL="3200400" algn="l" defTabSz="914400" rtl="0" eaLnBrk="1" latinLnBrk="0" hangingPunct="1">
                        <a:defRPr sz="1800" kern="1200">
                          <a:solidFill>
                            <a:schemeClr val="dk1"/>
                          </a:solidFill>
                          <a:latin typeface="Calibri"/>
                          <a:ea typeface="微软雅黑"/>
                        </a:defRPr>
                      </a:lvl8pPr>
                      <a:lvl9pPr marL="3657600" algn="l" defTabSz="914400" rtl="0" eaLnBrk="1" latinLnBrk="0" hangingPunct="1">
                        <a:defRPr sz="1800" kern="1200">
                          <a:solidFill>
                            <a:schemeClr val="dk1"/>
                          </a:solidFill>
                          <a:latin typeface="Calibri"/>
                          <a:ea typeface="微软雅黑"/>
                        </a:defRPr>
                      </a:lvl9pPr>
                    </a:lstStyle>
                    <a:p>
                      <a:pPr algn="ctr" fontAlgn="b"/>
                      <a:r>
                        <a:rPr lang="en-US" altLang="zh-CN" sz="1000" b="0" u="none" strike="noStrike">
                          <a:solidFill>
                            <a:schemeClr val="tx1"/>
                          </a:solidFill>
                          <a:effectLst/>
                          <a:latin typeface="微软雅黑" panose="020B0503020204020204" pitchFamily="34" charset="-122"/>
                          <a:ea typeface="微软雅黑" panose="020B0503020204020204" pitchFamily="34" charset="-122"/>
                        </a:rPr>
                        <a:t>27.4%</a:t>
                      </a:r>
                      <a:endParaRPr lang="en-US" altLang="zh-CN" sz="1000" b="0" i="0" u="none" strike="noStrike">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ea typeface="微软雅黑"/>
                        </a:defRPr>
                      </a:lvl1pPr>
                      <a:lvl2pPr marL="457200" algn="l" defTabSz="914400" rtl="0" eaLnBrk="1" latinLnBrk="0" hangingPunct="1">
                        <a:defRPr sz="1800" kern="1200">
                          <a:solidFill>
                            <a:schemeClr val="dk1"/>
                          </a:solidFill>
                          <a:latin typeface="Calibri"/>
                          <a:ea typeface="微软雅黑"/>
                        </a:defRPr>
                      </a:lvl2pPr>
                      <a:lvl3pPr marL="914400" algn="l" defTabSz="914400" rtl="0" eaLnBrk="1" latinLnBrk="0" hangingPunct="1">
                        <a:defRPr sz="1800" kern="1200">
                          <a:solidFill>
                            <a:schemeClr val="dk1"/>
                          </a:solidFill>
                          <a:latin typeface="Calibri"/>
                          <a:ea typeface="微软雅黑"/>
                        </a:defRPr>
                      </a:lvl3pPr>
                      <a:lvl4pPr marL="1371600" algn="l" defTabSz="914400" rtl="0" eaLnBrk="1" latinLnBrk="0" hangingPunct="1">
                        <a:defRPr sz="1800" kern="1200">
                          <a:solidFill>
                            <a:schemeClr val="dk1"/>
                          </a:solidFill>
                          <a:latin typeface="Calibri"/>
                          <a:ea typeface="微软雅黑"/>
                        </a:defRPr>
                      </a:lvl4pPr>
                      <a:lvl5pPr marL="1828800" algn="l" defTabSz="914400" rtl="0" eaLnBrk="1" latinLnBrk="0" hangingPunct="1">
                        <a:defRPr sz="1800" kern="1200">
                          <a:solidFill>
                            <a:schemeClr val="dk1"/>
                          </a:solidFill>
                          <a:latin typeface="Calibri"/>
                          <a:ea typeface="微软雅黑"/>
                        </a:defRPr>
                      </a:lvl5pPr>
                      <a:lvl6pPr marL="2286000" algn="l" defTabSz="914400" rtl="0" eaLnBrk="1" latinLnBrk="0" hangingPunct="1">
                        <a:defRPr sz="1800" kern="1200">
                          <a:solidFill>
                            <a:schemeClr val="dk1"/>
                          </a:solidFill>
                          <a:latin typeface="Calibri"/>
                          <a:ea typeface="微软雅黑"/>
                        </a:defRPr>
                      </a:lvl6pPr>
                      <a:lvl7pPr marL="2743200" algn="l" defTabSz="914400" rtl="0" eaLnBrk="1" latinLnBrk="0" hangingPunct="1">
                        <a:defRPr sz="1800" kern="1200">
                          <a:solidFill>
                            <a:schemeClr val="dk1"/>
                          </a:solidFill>
                          <a:latin typeface="Calibri"/>
                          <a:ea typeface="微软雅黑"/>
                        </a:defRPr>
                      </a:lvl7pPr>
                      <a:lvl8pPr marL="3200400" algn="l" defTabSz="914400" rtl="0" eaLnBrk="1" latinLnBrk="0" hangingPunct="1">
                        <a:defRPr sz="1800" kern="1200">
                          <a:solidFill>
                            <a:schemeClr val="dk1"/>
                          </a:solidFill>
                          <a:latin typeface="Calibri"/>
                          <a:ea typeface="微软雅黑"/>
                        </a:defRPr>
                      </a:lvl8pPr>
                      <a:lvl9pPr marL="3657600" algn="l" defTabSz="914400" rtl="0" eaLnBrk="1" latinLnBrk="0" hangingPunct="1">
                        <a:defRPr sz="1800" kern="1200">
                          <a:solidFill>
                            <a:schemeClr val="dk1"/>
                          </a:solidFill>
                          <a:latin typeface="Calibri"/>
                          <a:ea typeface="微软雅黑"/>
                        </a:defRPr>
                      </a:lvl9pPr>
                    </a:lstStyle>
                    <a:p>
                      <a:pPr algn="ctr" fontAlgn="ctr"/>
                      <a:r>
                        <a:rPr lang="en-US" altLang="zh-CN" sz="1000" b="0" u="none" strike="noStrike" dirty="0">
                          <a:solidFill>
                            <a:schemeClr val="tx1"/>
                          </a:solidFill>
                          <a:effectLst/>
                          <a:latin typeface="微软雅黑" panose="020B0503020204020204" pitchFamily="34" charset="-122"/>
                          <a:ea typeface="微软雅黑" panose="020B0503020204020204" pitchFamily="34" charset="-122"/>
                        </a:rPr>
                        <a:t>5.6%</a:t>
                      </a:r>
                      <a:endParaRPr lang="en-US" altLang="zh-CN"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ea typeface="微软雅黑"/>
                        </a:defRPr>
                      </a:lvl1pPr>
                      <a:lvl2pPr marL="457200" algn="l" defTabSz="914400" rtl="0" eaLnBrk="1" latinLnBrk="0" hangingPunct="1">
                        <a:defRPr sz="1800" kern="1200">
                          <a:solidFill>
                            <a:schemeClr val="dk1"/>
                          </a:solidFill>
                          <a:latin typeface="Calibri"/>
                          <a:ea typeface="微软雅黑"/>
                        </a:defRPr>
                      </a:lvl2pPr>
                      <a:lvl3pPr marL="914400" algn="l" defTabSz="914400" rtl="0" eaLnBrk="1" latinLnBrk="0" hangingPunct="1">
                        <a:defRPr sz="1800" kern="1200">
                          <a:solidFill>
                            <a:schemeClr val="dk1"/>
                          </a:solidFill>
                          <a:latin typeface="Calibri"/>
                          <a:ea typeface="微软雅黑"/>
                        </a:defRPr>
                      </a:lvl3pPr>
                      <a:lvl4pPr marL="1371600" algn="l" defTabSz="914400" rtl="0" eaLnBrk="1" latinLnBrk="0" hangingPunct="1">
                        <a:defRPr sz="1800" kern="1200">
                          <a:solidFill>
                            <a:schemeClr val="dk1"/>
                          </a:solidFill>
                          <a:latin typeface="Calibri"/>
                          <a:ea typeface="微软雅黑"/>
                        </a:defRPr>
                      </a:lvl4pPr>
                      <a:lvl5pPr marL="1828800" algn="l" defTabSz="914400" rtl="0" eaLnBrk="1" latinLnBrk="0" hangingPunct="1">
                        <a:defRPr sz="1800" kern="1200">
                          <a:solidFill>
                            <a:schemeClr val="dk1"/>
                          </a:solidFill>
                          <a:latin typeface="Calibri"/>
                          <a:ea typeface="微软雅黑"/>
                        </a:defRPr>
                      </a:lvl5pPr>
                      <a:lvl6pPr marL="2286000" algn="l" defTabSz="914400" rtl="0" eaLnBrk="1" latinLnBrk="0" hangingPunct="1">
                        <a:defRPr sz="1800" kern="1200">
                          <a:solidFill>
                            <a:schemeClr val="dk1"/>
                          </a:solidFill>
                          <a:latin typeface="Calibri"/>
                          <a:ea typeface="微软雅黑"/>
                        </a:defRPr>
                      </a:lvl6pPr>
                      <a:lvl7pPr marL="2743200" algn="l" defTabSz="914400" rtl="0" eaLnBrk="1" latinLnBrk="0" hangingPunct="1">
                        <a:defRPr sz="1800" kern="1200">
                          <a:solidFill>
                            <a:schemeClr val="dk1"/>
                          </a:solidFill>
                          <a:latin typeface="Calibri"/>
                          <a:ea typeface="微软雅黑"/>
                        </a:defRPr>
                      </a:lvl7pPr>
                      <a:lvl8pPr marL="3200400" algn="l" defTabSz="914400" rtl="0" eaLnBrk="1" latinLnBrk="0" hangingPunct="1">
                        <a:defRPr sz="1800" kern="1200">
                          <a:solidFill>
                            <a:schemeClr val="dk1"/>
                          </a:solidFill>
                          <a:latin typeface="Calibri"/>
                          <a:ea typeface="微软雅黑"/>
                        </a:defRPr>
                      </a:lvl8pPr>
                      <a:lvl9pPr marL="3657600" algn="l" defTabSz="914400" rtl="0" eaLnBrk="1" latinLnBrk="0" hangingPunct="1">
                        <a:defRPr sz="1800" kern="1200">
                          <a:solidFill>
                            <a:schemeClr val="dk1"/>
                          </a:solidFill>
                          <a:latin typeface="Calibri"/>
                          <a:ea typeface="微软雅黑"/>
                        </a:defRPr>
                      </a:lvl9pPr>
                    </a:lstStyle>
                    <a:p>
                      <a:pPr algn="ctr" fontAlgn="ctr"/>
                      <a:r>
                        <a:rPr lang="en-US" altLang="zh-CN" sz="1000" b="0" u="none" strike="noStrike" dirty="0">
                          <a:solidFill>
                            <a:schemeClr val="tx1"/>
                          </a:solidFill>
                          <a:effectLst/>
                          <a:latin typeface="微软雅黑" panose="020B0503020204020204" pitchFamily="34" charset="-122"/>
                          <a:ea typeface="微软雅黑" panose="020B0503020204020204" pitchFamily="34" charset="-122"/>
                        </a:rPr>
                        <a:t>-23.1%</a:t>
                      </a:r>
                      <a:endParaRPr lang="en-US" altLang="zh-CN"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ea typeface="微软雅黑"/>
                        </a:defRPr>
                      </a:lvl1pPr>
                      <a:lvl2pPr marL="457200" algn="l" defTabSz="914400" rtl="0" eaLnBrk="1" latinLnBrk="0" hangingPunct="1">
                        <a:defRPr sz="1800" kern="1200">
                          <a:solidFill>
                            <a:schemeClr val="dk1"/>
                          </a:solidFill>
                          <a:latin typeface="Calibri"/>
                          <a:ea typeface="微软雅黑"/>
                        </a:defRPr>
                      </a:lvl2pPr>
                      <a:lvl3pPr marL="914400" algn="l" defTabSz="914400" rtl="0" eaLnBrk="1" latinLnBrk="0" hangingPunct="1">
                        <a:defRPr sz="1800" kern="1200">
                          <a:solidFill>
                            <a:schemeClr val="dk1"/>
                          </a:solidFill>
                          <a:latin typeface="Calibri"/>
                          <a:ea typeface="微软雅黑"/>
                        </a:defRPr>
                      </a:lvl3pPr>
                      <a:lvl4pPr marL="1371600" algn="l" defTabSz="914400" rtl="0" eaLnBrk="1" latinLnBrk="0" hangingPunct="1">
                        <a:defRPr sz="1800" kern="1200">
                          <a:solidFill>
                            <a:schemeClr val="dk1"/>
                          </a:solidFill>
                          <a:latin typeface="Calibri"/>
                          <a:ea typeface="微软雅黑"/>
                        </a:defRPr>
                      </a:lvl4pPr>
                      <a:lvl5pPr marL="1828800" algn="l" defTabSz="914400" rtl="0" eaLnBrk="1" latinLnBrk="0" hangingPunct="1">
                        <a:defRPr sz="1800" kern="1200">
                          <a:solidFill>
                            <a:schemeClr val="dk1"/>
                          </a:solidFill>
                          <a:latin typeface="Calibri"/>
                          <a:ea typeface="微软雅黑"/>
                        </a:defRPr>
                      </a:lvl5pPr>
                      <a:lvl6pPr marL="2286000" algn="l" defTabSz="914400" rtl="0" eaLnBrk="1" latinLnBrk="0" hangingPunct="1">
                        <a:defRPr sz="1800" kern="1200">
                          <a:solidFill>
                            <a:schemeClr val="dk1"/>
                          </a:solidFill>
                          <a:latin typeface="Calibri"/>
                          <a:ea typeface="微软雅黑"/>
                        </a:defRPr>
                      </a:lvl6pPr>
                      <a:lvl7pPr marL="2743200" algn="l" defTabSz="914400" rtl="0" eaLnBrk="1" latinLnBrk="0" hangingPunct="1">
                        <a:defRPr sz="1800" kern="1200">
                          <a:solidFill>
                            <a:schemeClr val="dk1"/>
                          </a:solidFill>
                          <a:latin typeface="Calibri"/>
                          <a:ea typeface="微软雅黑"/>
                        </a:defRPr>
                      </a:lvl7pPr>
                      <a:lvl8pPr marL="3200400" algn="l" defTabSz="914400" rtl="0" eaLnBrk="1" latinLnBrk="0" hangingPunct="1">
                        <a:defRPr sz="1800" kern="1200">
                          <a:solidFill>
                            <a:schemeClr val="dk1"/>
                          </a:solidFill>
                          <a:latin typeface="Calibri"/>
                          <a:ea typeface="微软雅黑"/>
                        </a:defRPr>
                      </a:lvl8pPr>
                      <a:lvl9pPr marL="3657600" algn="l" defTabSz="914400" rtl="0" eaLnBrk="1" latinLnBrk="0" hangingPunct="1">
                        <a:defRPr sz="1800" kern="1200">
                          <a:solidFill>
                            <a:schemeClr val="dk1"/>
                          </a:solidFill>
                          <a:latin typeface="Calibri"/>
                          <a:ea typeface="微软雅黑"/>
                        </a:defRPr>
                      </a:lvl9pPr>
                    </a:lstStyle>
                    <a:p>
                      <a:pPr algn="ctr" fontAlgn="ctr"/>
                      <a:r>
                        <a:rPr lang="en-US" altLang="zh-CN" sz="1000" b="0" u="none" strike="noStrike" dirty="0">
                          <a:solidFill>
                            <a:schemeClr val="tx1"/>
                          </a:solidFill>
                          <a:effectLst/>
                          <a:latin typeface="微软雅黑" panose="020B0503020204020204" pitchFamily="34" charset="-122"/>
                          <a:ea typeface="微软雅黑" panose="020B0503020204020204" pitchFamily="34" charset="-122"/>
                        </a:rPr>
                        <a:t>-21.9%</a:t>
                      </a:r>
                      <a:endParaRPr lang="en-US" altLang="zh-CN"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ea typeface="微软雅黑"/>
                        </a:defRPr>
                      </a:lvl1pPr>
                      <a:lvl2pPr marL="457200" algn="l" defTabSz="914400" rtl="0" eaLnBrk="1" latinLnBrk="0" hangingPunct="1">
                        <a:defRPr sz="1800" kern="1200">
                          <a:solidFill>
                            <a:schemeClr val="dk1"/>
                          </a:solidFill>
                          <a:latin typeface="Calibri"/>
                          <a:ea typeface="微软雅黑"/>
                        </a:defRPr>
                      </a:lvl2pPr>
                      <a:lvl3pPr marL="914400" algn="l" defTabSz="914400" rtl="0" eaLnBrk="1" latinLnBrk="0" hangingPunct="1">
                        <a:defRPr sz="1800" kern="1200">
                          <a:solidFill>
                            <a:schemeClr val="dk1"/>
                          </a:solidFill>
                          <a:latin typeface="Calibri"/>
                          <a:ea typeface="微软雅黑"/>
                        </a:defRPr>
                      </a:lvl3pPr>
                      <a:lvl4pPr marL="1371600" algn="l" defTabSz="914400" rtl="0" eaLnBrk="1" latinLnBrk="0" hangingPunct="1">
                        <a:defRPr sz="1800" kern="1200">
                          <a:solidFill>
                            <a:schemeClr val="dk1"/>
                          </a:solidFill>
                          <a:latin typeface="Calibri"/>
                          <a:ea typeface="微软雅黑"/>
                        </a:defRPr>
                      </a:lvl4pPr>
                      <a:lvl5pPr marL="1828800" algn="l" defTabSz="914400" rtl="0" eaLnBrk="1" latinLnBrk="0" hangingPunct="1">
                        <a:defRPr sz="1800" kern="1200">
                          <a:solidFill>
                            <a:schemeClr val="dk1"/>
                          </a:solidFill>
                          <a:latin typeface="Calibri"/>
                          <a:ea typeface="微软雅黑"/>
                        </a:defRPr>
                      </a:lvl5pPr>
                      <a:lvl6pPr marL="2286000" algn="l" defTabSz="914400" rtl="0" eaLnBrk="1" latinLnBrk="0" hangingPunct="1">
                        <a:defRPr sz="1800" kern="1200">
                          <a:solidFill>
                            <a:schemeClr val="dk1"/>
                          </a:solidFill>
                          <a:latin typeface="Calibri"/>
                          <a:ea typeface="微软雅黑"/>
                        </a:defRPr>
                      </a:lvl6pPr>
                      <a:lvl7pPr marL="2743200" algn="l" defTabSz="914400" rtl="0" eaLnBrk="1" latinLnBrk="0" hangingPunct="1">
                        <a:defRPr sz="1800" kern="1200">
                          <a:solidFill>
                            <a:schemeClr val="dk1"/>
                          </a:solidFill>
                          <a:latin typeface="Calibri"/>
                          <a:ea typeface="微软雅黑"/>
                        </a:defRPr>
                      </a:lvl7pPr>
                      <a:lvl8pPr marL="3200400" algn="l" defTabSz="914400" rtl="0" eaLnBrk="1" latinLnBrk="0" hangingPunct="1">
                        <a:defRPr sz="1800" kern="1200">
                          <a:solidFill>
                            <a:schemeClr val="dk1"/>
                          </a:solidFill>
                          <a:latin typeface="Calibri"/>
                          <a:ea typeface="微软雅黑"/>
                        </a:defRPr>
                      </a:lvl8pPr>
                      <a:lvl9pPr marL="3657600" algn="l" defTabSz="914400" rtl="0" eaLnBrk="1" latinLnBrk="0" hangingPunct="1">
                        <a:defRPr sz="1800" kern="1200">
                          <a:solidFill>
                            <a:schemeClr val="dk1"/>
                          </a:solidFill>
                          <a:latin typeface="Calibri"/>
                          <a:ea typeface="微软雅黑"/>
                        </a:defRPr>
                      </a:lvl9pPr>
                    </a:lstStyle>
                    <a:p>
                      <a:pPr algn="ctr" fontAlgn="ctr"/>
                      <a:r>
                        <a:rPr lang="en-US" altLang="zh-CN" sz="1000" b="0" u="none" strike="noStrike" dirty="0">
                          <a:solidFill>
                            <a:schemeClr val="tx1"/>
                          </a:solidFill>
                          <a:effectLst/>
                          <a:latin typeface="微软雅黑" panose="020B0503020204020204" pitchFamily="34" charset="-122"/>
                          <a:ea typeface="微软雅黑" panose="020B0503020204020204" pitchFamily="34" charset="-122"/>
                        </a:rPr>
                        <a:t>49.4%</a:t>
                      </a:r>
                      <a:endParaRPr lang="en-US" altLang="zh-CN"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81.7%</a:t>
                      </a: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51.0%</a:t>
                      </a: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67807831"/>
                  </a:ext>
                </a:extLst>
              </a:tr>
            </a:tbl>
          </a:graphicData>
        </a:graphic>
      </p:graphicFrame>
      <p:sp>
        <p:nvSpPr>
          <p:cNvPr id="44" name="文本框 43">
            <a:extLst>
              <a:ext uri="{FF2B5EF4-FFF2-40B4-BE49-F238E27FC236}">
                <a16:creationId xmlns:a16="http://schemas.microsoft.com/office/drawing/2014/main" id="{33F8DCC0-0FFA-7505-9830-BFB7477E6433}"/>
              </a:ext>
            </a:extLst>
          </p:cNvPr>
          <p:cNvSpPr txBox="1"/>
          <p:nvPr/>
        </p:nvSpPr>
        <p:spPr>
          <a:xfrm>
            <a:off x="346383" y="2218622"/>
            <a:ext cx="3587751" cy="338554"/>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sz="1600" b="1" i="0" u="none" strike="noStrike" kern="1200" baseline="0">
                <a:solidFill>
                  <a:srgbClr val="000000">
                    <a:lumMod val="75000"/>
                    <a:lumOff val="25000"/>
                  </a:srgbClr>
                </a:solidFill>
                <a:latin typeface="微软雅黑" panose="020B0503020204020204" pitchFamily="34" charset="-122"/>
                <a:ea typeface="微软雅黑" panose="020B0503020204020204" pitchFamily="34" charset="-122"/>
                <a:cs typeface="+mn-cs"/>
              </a:defRPr>
            </a:pP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新能源年度销量走势</a:t>
            </a: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万辆</a:t>
            </a: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a:t>
            </a:r>
            <a:endPar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endParaRPr>
          </a:p>
        </p:txBody>
      </p:sp>
      <p:sp>
        <p:nvSpPr>
          <p:cNvPr id="45" name="文本框 44">
            <a:extLst>
              <a:ext uri="{FF2B5EF4-FFF2-40B4-BE49-F238E27FC236}">
                <a16:creationId xmlns:a16="http://schemas.microsoft.com/office/drawing/2014/main" id="{E7B01C6A-D993-9848-8B69-38080BE42A9F}"/>
              </a:ext>
            </a:extLst>
          </p:cNvPr>
          <p:cNvSpPr txBox="1"/>
          <p:nvPr/>
        </p:nvSpPr>
        <p:spPr>
          <a:xfrm>
            <a:off x="6178857" y="2218622"/>
            <a:ext cx="3587751" cy="338554"/>
          </a:xfrm>
          <a:prstGeom prst="rect">
            <a:avLst/>
          </a:prstGeom>
          <a:noFill/>
          <a:ln>
            <a:noFill/>
          </a:ln>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sz="1600" b="1" i="0" u="none" strike="noStrike" kern="1200" baseline="0">
                <a:solidFill>
                  <a:srgbClr val="000000">
                    <a:lumMod val="75000"/>
                    <a:lumOff val="25000"/>
                  </a:srgbClr>
                </a:solidFill>
                <a:latin typeface="微软雅黑" panose="020B0503020204020204" pitchFamily="34" charset="-122"/>
                <a:ea typeface="微软雅黑" panose="020B0503020204020204" pitchFamily="34" charset="-122"/>
                <a:cs typeface="+mn-cs"/>
              </a:defRPr>
            </a:pP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新能源渗透率走势</a:t>
            </a:r>
          </a:p>
        </p:txBody>
      </p:sp>
      <p:sp>
        <p:nvSpPr>
          <p:cNvPr id="46" name="文本框 45">
            <a:extLst>
              <a:ext uri="{FF2B5EF4-FFF2-40B4-BE49-F238E27FC236}">
                <a16:creationId xmlns:a16="http://schemas.microsoft.com/office/drawing/2014/main" id="{2E18F8A9-11BC-EFD1-4435-AF43F0882797}"/>
              </a:ext>
            </a:extLst>
          </p:cNvPr>
          <p:cNvSpPr txBox="1"/>
          <p:nvPr/>
        </p:nvSpPr>
        <p:spPr>
          <a:xfrm>
            <a:off x="6178858" y="4388696"/>
            <a:ext cx="3587751" cy="338554"/>
          </a:xfrm>
          <a:prstGeom prst="rect">
            <a:avLst/>
          </a:prstGeom>
          <a:noFill/>
          <a:ln>
            <a:noFill/>
          </a:ln>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sz="1600" b="1" i="0" u="none" strike="noStrike" kern="1200" baseline="0">
                <a:solidFill>
                  <a:srgbClr val="000000">
                    <a:lumMod val="75000"/>
                    <a:lumOff val="25000"/>
                  </a:srgbClr>
                </a:solidFill>
                <a:latin typeface="微软雅黑" panose="020B0503020204020204" pitchFamily="34" charset="-122"/>
                <a:ea typeface="微软雅黑" panose="020B0503020204020204" pitchFamily="34" charset="-122"/>
                <a:cs typeface="+mn-cs"/>
              </a:defRPr>
            </a:pP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新能源整体月度增长情况</a:t>
            </a:r>
          </a:p>
        </p:txBody>
      </p:sp>
      <p:cxnSp>
        <p:nvCxnSpPr>
          <p:cNvPr id="47" name="直接连接符 46">
            <a:extLst>
              <a:ext uri="{FF2B5EF4-FFF2-40B4-BE49-F238E27FC236}">
                <a16:creationId xmlns:a16="http://schemas.microsoft.com/office/drawing/2014/main" id="{D066E144-2D59-58CD-675D-55F7DA8B6F08}"/>
              </a:ext>
            </a:extLst>
          </p:cNvPr>
          <p:cNvCxnSpPr>
            <a:cxnSpLocks/>
          </p:cNvCxnSpPr>
          <p:nvPr/>
        </p:nvCxnSpPr>
        <p:spPr>
          <a:xfrm>
            <a:off x="326032" y="2366910"/>
            <a:ext cx="0" cy="3708000"/>
          </a:xfrm>
          <a:prstGeom prst="line">
            <a:avLst/>
          </a:prstGeom>
          <a:noFill/>
          <a:ln w="6350" cap="flat" cmpd="sng" algn="ctr">
            <a:solidFill>
              <a:srgbClr val="FFFFFF">
                <a:lumMod val="85000"/>
              </a:srgbClr>
            </a:solidFill>
            <a:prstDash val="solid"/>
            <a:miter lim="800000"/>
          </a:ln>
          <a:effectLst/>
        </p:spPr>
      </p:cxnSp>
      <p:sp>
        <p:nvSpPr>
          <p:cNvPr id="48" name="文本框 47">
            <a:extLst>
              <a:ext uri="{FF2B5EF4-FFF2-40B4-BE49-F238E27FC236}">
                <a16:creationId xmlns:a16="http://schemas.microsoft.com/office/drawing/2014/main" id="{EEF5A7F1-D782-F624-6697-E58541EAB3C1}"/>
              </a:ext>
            </a:extLst>
          </p:cNvPr>
          <p:cNvSpPr txBox="1"/>
          <p:nvPr/>
        </p:nvSpPr>
        <p:spPr>
          <a:xfrm>
            <a:off x="10128448" y="4127151"/>
            <a:ext cx="1487055" cy="261610"/>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rgbClr val="000000"/>
                </a:solidFill>
                <a:effectLst/>
                <a:uLnTx/>
                <a:uFillTx/>
                <a:latin typeface="Arial" panose="020B0604020202020204" pitchFamily="34" charset="0"/>
                <a:ea typeface="微软雅黑"/>
                <a:cs typeface="Arial" panose="020B0604020202020204" pitchFamily="34" charset="0"/>
              </a:rPr>
              <a:t>2023</a:t>
            </a:r>
            <a:endParaRPr kumimoji="0" lang="zh-CN" altLang="en-US" sz="1050" b="0" i="0" u="none" strike="noStrike" kern="1200" cap="none" spc="0" normalizeH="0" baseline="0" noProof="0" dirty="0">
              <a:ln>
                <a:noFill/>
              </a:ln>
              <a:solidFill>
                <a:srgbClr val="000000"/>
              </a:solidFill>
              <a:effectLst/>
              <a:uLnTx/>
              <a:uFillTx/>
              <a:latin typeface="Arial" panose="020B0604020202020204" pitchFamily="34" charset="0"/>
              <a:ea typeface="微软雅黑"/>
              <a:cs typeface="Arial" panose="020B0604020202020204" pitchFamily="34" charset="0"/>
            </a:endParaRPr>
          </a:p>
        </p:txBody>
      </p:sp>
      <p:sp>
        <p:nvSpPr>
          <p:cNvPr id="49" name="文本框 48">
            <a:extLst>
              <a:ext uri="{FF2B5EF4-FFF2-40B4-BE49-F238E27FC236}">
                <a16:creationId xmlns:a16="http://schemas.microsoft.com/office/drawing/2014/main" id="{910AFE82-8484-4B8C-8AED-76E54F6DF460}"/>
              </a:ext>
            </a:extLst>
          </p:cNvPr>
          <p:cNvSpPr txBox="1"/>
          <p:nvPr/>
        </p:nvSpPr>
        <p:spPr>
          <a:xfrm>
            <a:off x="6193121" y="4127151"/>
            <a:ext cx="1487055" cy="2616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rgbClr val="000000"/>
                </a:solidFill>
                <a:effectLst/>
                <a:uLnTx/>
                <a:uFillTx/>
                <a:latin typeface="Arial" panose="020B0604020202020204" pitchFamily="34" charset="0"/>
                <a:ea typeface="微软雅黑"/>
                <a:cs typeface="Arial" panose="020B0604020202020204" pitchFamily="34" charset="0"/>
              </a:rPr>
              <a:t>2021</a:t>
            </a:r>
            <a:endParaRPr kumimoji="0" lang="zh-CN" altLang="en-US" sz="1050" b="0" i="0" u="none" strike="noStrike" kern="1200" cap="none" spc="0" normalizeH="0" baseline="0" noProof="0" dirty="0">
              <a:ln>
                <a:noFill/>
              </a:ln>
              <a:solidFill>
                <a:srgbClr val="000000"/>
              </a:solidFill>
              <a:effectLst/>
              <a:uLnTx/>
              <a:uFillTx/>
              <a:latin typeface="Arial" panose="020B0604020202020204" pitchFamily="34" charset="0"/>
              <a:ea typeface="微软雅黑"/>
              <a:cs typeface="Arial" panose="020B0604020202020204" pitchFamily="34" charset="0"/>
            </a:endParaRPr>
          </a:p>
        </p:txBody>
      </p:sp>
      <p:sp>
        <p:nvSpPr>
          <p:cNvPr id="50" name="文本框 49">
            <a:extLst>
              <a:ext uri="{FF2B5EF4-FFF2-40B4-BE49-F238E27FC236}">
                <a16:creationId xmlns:a16="http://schemas.microsoft.com/office/drawing/2014/main" id="{8A42E94D-FCF7-C5A7-708D-102AD6658354}"/>
              </a:ext>
            </a:extLst>
          </p:cNvPr>
          <p:cNvSpPr txBox="1"/>
          <p:nvPr/>
        </p:nvSpPr>
        <p:spPr>
          <a:xfrm>
            <a:off x="6013460" y="3034221"/>
            <a:ext cx="1748796" cy="307777"/>
          </a:xfrm>
          <a:prstGeom prst="rect">
            <a:avLst/>
          </a:prstGeom>
          <a:noFill/>
        </p:spPr>
        <p:txBody>
          <a:bodyPr wrap="square" rtlCol="0">
            <a:spAutoFit/>
          </a:bodyPr>
          <a:lstStyle/>
          <a:p>
            <a:pPr marL="171450" marR="0" lvl="0" indent="-171450" algn="l" defTabSz="457200" rtl="0" eaLnBrk="1" fontAlgn="auto" latinLnBrk="0" hangingPunct="1">
              <a:lnSpc>
                <a:spcPct val="100000"/>
              </a:lnSpc>
              <a:spcBef>
                <a:spcPts val="0"/>
              </a:spcBef>
              <a:spcAft>
                <a:spcPts val="0"/>
              </a:spcAft>
              <a:buClr>
                <a:srgbClr val="FFFFFF">
                  <a:lumMod val="65000"/>
                </a:srgbClr>
              </a:buClr>
              <a:buSzTx/>
              <a:buFont typeface="楷体" panose="02010609060101010101" pitchFamily="49" charset="-122"/>
              <a:buChar char="▕"/>
              <a:tabLst/>
              <a:defRPr/>
            </a:pPr>
            <a:r>
              <a:rPr kumimoji="0" lang="en-US" altLang="zh-CN" sz="11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2021</a:t>
            </a:r>
            <a:r>
              <a:rPr kumimoji="0" lang="zh-CN" altLang="en-US" sz="11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累计渗透率</a:t>
            </a:r>
            <a:r>
              <a:rPr kumimoji="0" lang="en-US" altLang="zh-CN" sz="1400" b="1" i="0" u="sng" strike="noStrike" kern="1200" cap="none" spc="0" normalizeH="0" baseline="0" noProof="0" dirty="0">
                <a:ln>
                  <a:noFill/>
                </a:ln>
                <a:solidFill>
                  <a:srgbClr val="8B1F1D">
                    <a:lumMod val="75000"/>
                  </a:srgbClr>
                </a:solidFill>
                <a:effectLst/>
                <a:uLnTx/>
                <a:uFillTx/>
                <a:latin typeface="Agency FB" panose="020B0503020202020204" pitchFamily="34" charset="0"/>
                <a:ea typeface="楷体" panose="02010609060101010101" pitchFamily="49" charset="-122"/>
                <a:cs typeface="+mn-cs"/>
              </a:rPr>
              <a:t>13.3%</a:t>
            </a:r>
            <a:endParaRPr kumimoji="0" lang="zh-CN" altLang="en-US" sz="1100" b="1" i="0" u="sng" strike="noStrike" kern="1200" cap="none" spc="0" normalizeH="0" baseline="0" noProof="0" dirty="0">
              <a:ln>
                <a:noFill/>
              </a:ln>
              <a:solidFill>
                <a:srgbClr val="8B1F1D">
                  <a:lumMod val="75000"/>
                </a:srgbClr>
              </a:solidFill>
              <a:effectLst/>
              <a:uLnTx/>
              <a:uFillTx/>
              <a:latin typeface="Agency FB" panose="020B0503020202020204" pitchFamily="34" charset="0"/>
              <a:ea typeface="楷体" panose="02010609060101010101" pitchFamily="49" charset="-122"/>
              <a:cs typeface="+mn-cs"/>
            </a:endParaRPr>
          </a:p>
        </p:txBody>
      </p:sp>
      <p:sp>
        <p:nvSpPr>
          <p:cNvPr id="51" name="文本框 50">
            <a:extLst>
              <a:ext uri="{FF2B5EF4-FFF2-40B4-BE49-F238E27FC236}">
                <a16:creationId xmlns:a16="http://schemas.microsoft.com/office/drawing/2014/main" id="{6889E564-5CCA-4FF3-070B-5952B262DF17}"/>
              </a:ext>
            </a:extLst>
          </p:cNvPr>
          <p:cNvSpPr txBox="1"/>
          <p:nvPr/>
        </p:nvSpPr>
        <p:spPr>
          <a:xfrm>
            <a:off x="7979254" y="4124883"/>
            <a:ext cx="857508" cy="2616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rgbClr val="000000"/>
                </a:solidFill>
                <a:effectLst/>
                <a:uLnTx/>
                <a:uFillTx/>
                <a:latin typeface="Arial" panose="020B0604020202020204" pitchFamily="34" charset="0"/>
                <a:ea typeface="微软雅黑"/>
                <a:cs typeface="Arial" panose="020B0604020202020204" pitchFamily="34" charset="0"/>
              </a:rPr>
              <a:t>2022</a:t>
            </a:r>
            <a:endParaRPr kumimoji="0" lang="zh-CN" altLang="en-US" sz="1050" b="0" i="0" u="none" strike="noStrike" kern="1200" cap="none" spc="0" normalizeH="0" baseline="0" noProof="0" dirty="0">
              <a:ln>
                <a:noFill/>
              </a:ln>
              <a:solidFill>
                <a:srgbClr val="000000"/>
              </a:solidFill>
              <a:effectLst/>
              <a:uLnTx/>
              <a:uFillTx/>
              <a:latin typeface="Arial" panose="020B0604020202020204" pitchFamily="34" charset="0"/>
              <a:ea typeface="微软雅黑"/>
              <a:cs typeface="Arial" panose="020B0604020202020204" pitchFamily="34" charset="0"/>
            </a:endParaRPr>
          </a:p>
        </p:txBody>
      </p:sp>
      <p:sp>
        <p:nvSpPr>
          <p:cNvPr id="52" name="文本框 51">
            <a:extLst>
              <a:ext uri="{FF2B5EF4-FFF2-40B4-BE49-F238E27FC236}">
                <a16:creationId xmlns:a16="http://schemas.microsoft.com/office/drawing/2014/main" id="{D4F69ADF-9B28-EF81-4002-D49537F756B5}"/>
              </a:ext>
            </a:extLst>
          </p:cNvPr>
          <p:cNvSpPr txBox="1"/>
          <p:nvPr/>
        </p:nvSpPr>
        <p:spPr>
          <a:xfrm>
            <a:off x="6299196" y="6122974"/>
            <a:ext cx="1487055" cy="2616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rgbClr val="000000"/>
                </a:solidFill>
                <a:effectLst/>
                <a:uLnTx/>
                <a:uFillTx/>
                <a:latin typeface="Arial" panose="020B0604020202020204" pitchFamily="34" charset="0"/>
                <a:ea typeface="微软雅黑"/>
                <a:cs typeface="Arial" panose="020B0604020202020204" pitchFamily="34" charset="0"/>
              </a:rPr>
              <a:t>2021</a:t>
            </a:r>
            <a:endParaRPr kumimoji="0" lang="zh-CN" altLang="en-US" sz="1050" b="0" i="0" u="none" strike="noStrike" kern="1200" cap="none" spc="0" normalizeH="0" baseline="0" noProof="0" dirty="0">
              <a:ln>
                <a:noFill/>
              </a:ln>
              <a:solidFill>
                <a:srgbClr val="000000"/>
              </a:solidFill>
              <a:effectLst/>
              <a:uLnTx/>
              <a:uFillTx/>
              <a:latin typeface="Arial" panose="020B0604020202020204" pitchFamily="34" charset="0"/>
              <a:ea typeface="微软雅黑"/>
              <a:cs typeface="Arial" panose="020B0604020202020204" pitchFamily="34" charset="0"/>
            </a:endParaRPr>
          </a:p>
        </p:txBody>
      </p:sp>
      <p:sp>
        <p:nvSpPr>
          <p:cNvPr id="53" name="文本框 52">
            <a:extLst>
              <a:ext uri="{FF2B5EF4-FFF2-40B4-BE49-F238E27FC236}">
                <a16:creationId xmlns:a16="http://schemas.microsoft.com/office/drawing/2014/main" id="{910AF071-D81A-C02A-3B39-AFE1DC02578F}"/>
              </a:ext>
            </a:extLst>
          </p:cNvPr>
          <p:cNvSpPr txBox="1"/>
          <p:nvPr/>
        </p:nvSpPr>
        <p:spPr>
          <a:xfrm>
            <a:off x="8322119" y="6113029"/>
            <a:ext cx="857508" cy="2616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rgbClr val="000000"/>
                </a:solidFill>
                <a:effectLst/>
                <a:uLnTx/>
                <a:uFillTx/>
                <a:latin typeface="Arial" panose="020B0604020202020204" pitchFamily="34" charset="0"/>
                <a:ea typeface="微软雅黑"/>
                <a:cs typeface="Arial" panose="020B0604020202020204" pitchFamily="34" charset="0"/>
              </a:rPr>
              <a:t>2022</a:t>
            </a:r>
            <a:endParaRPr kumimoji="0" lang="zh-CN" altLang="en-US" sz="1050" b="0" i="0" u="none" strike="noStrike" kern="1200" cap="none" spc="0" normalizeH="0" baseline="0" noProof="0" dirty="0">
              <a:ln>
                <a:noFill/>
              </a:ln>
              <a:solidFill>
                <a:srgbClr val="000000"/>
              </a:solidFill>
              <a:effectLst/>
              <a:uLnTx/>
              <a:uFillTx/>
              <a:latin typeface="Arial" panose="020B0604020202020204" pitchFamily="34" charset="0"/>
              <a:ea typeface="微软雅黑"/>
              <a:cs typeface="Arial" panose="020B0604020202020204" pitchFamily="34" charset="0"/>
            </a:endParaRPr>
          </a:p>
        </p:txBody>
      </p:sp>
      <p:sp>
        <p:nvSpPr>
          <p:cNvPr id="54" name="文本框 53">
            <a:extLst>
              <a:ext uri="{FF2B5EF4-FFF2-40B4-BE49-F238E27FC236}">
                <a16:creationId xmlns:a16="http://schemas.microsoft.com/office/drawing/2014/main" id="{DE3753EE-93AA-2E2A-5577-8F38113B7ACE}"/>
              </a:ext>
            </a:extLst>
          </p:cNvPr>
          <p:cNvSpPr txBox="1"/>
          <p:nvPr/>
        </p:nvSpPr>
        <p:spPr>
          <a:xfrm>
            <a:off x="8523668" y="2559734"/>
            <a:ext cx="1748796" cy="307777"/>
          </a:xfrm>
          <a:prstGeom prst="rect">
            <a:avLst/>
          </a:prstGeom>
          <a:noFill/>
        </p:spPr>
        <p:txBody>
          <a:bodyPr wrap="square" rtlCol="0">
            <a:spAutoFit/>
          </a:bodyPr>
          <a:lstStyle/>
          <a:p>
            <a:pPr marL="171450" marR="0" lvl="0" indent="-171450" algn="l" defTabSz="457200" rtl="0" eaLnBrk="1" fontAlgn="auto" latinLnBrk="0" hangingPunct="1">
              <a:lnSpc>
                <a:spcPct val="100000"/>
              </a:lnSpc>
              <a:spcBef>
                <a:spcPts val="0"/>
              </a:spcBef>
              <a:spcAft>
                <a:spcPts val="0"/>
              </a:spcAft>
              <a:buClr>
                <a:srgbClr val="FFFFFF">
                  <a:lumMod val="65000"/>
                </a:srgbClr>
              </a:buClr>
              <a:buSzTx/>
              <a:buFont typeface="楷体" panose="02010609060101010101" pitchFamily="49" charset="-122"/>
              <a:buChar char="▕"/>
              <a:tabLst/>
              <a:defRPr/>
            </a:pPr>
            <a:r>
              <a:rPr kumimoji="0" lang="en-US" altLang="zh-CN" sz="11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2022</a:t>
            </a:r>
            <a:r>
              <a:rPr kumimoji="0" lang="zh-CN" altLang="en-US" sz="11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累计渗透率</a:t>
            </a:r>
            <a:r>
              <a:rPr kumimoji="0" lang="en-US" altLang="zh-CN" sz="1400" b="1" i="0" u="sng" strike="noStrike" kern="1200" cap="none" spc="0" normalizeH="0" baseline="0" noProof="0" dirty="0">
                <a:ln>
                  <a:noFill/>
                </a:ln>
                <a:solidFill>
                  <a:srgbClr val="8B1F1D">
                    <a:lumMod val="75000"/>
                  </a:srgbClr>
                </a:solidFill>
                <a:effectLst/>
                <a:uLnTx/>
                <a:uFillTx/>
                <a:latin typeface="Agency FB" panose="020B0503020202020204" pitchFamily="34" charset="0"/>
                <a:ea typeface="楷体" panose="02010609060101010101" pitchFamily="49" charset="-122"/>
                <a:cs typeface="+mn-cs"/>
              </a:rPr>
              <a:t>25.5%</a:t>
            </a:r>
            <a:endParaRPr kumimoji="0" lang="zh-CN" altLang="en-US" sz="1100" b="1" i="0" u="sng" strike="noStrike" kern="1200" cap="none" spc="0" normalizeH="0" baseline="0" noProof="0" dirty="0">
              <a:ln>
                <a:noFill/>
              </a:ln>
              <a:solidFill>
                <a:srgbClr val="8B1F1D">
                  <a:lumMod val="75000"/>
                </a:srgbClr>
              </a:solidFill>
              <a:effectLst/>
              <a:uLnTx/>
              <a:uFillTx/>
              <a:latin typeface="Agency FB" panose="020B0503020202020204" pitchFamily="34" charset="0"/>
              <a:ea typeface="楷体" panose="02010609060101010101" pitchFamily="49" charset="-122"/>
              <a:cs typeface="+mn-cs"/>
            </a:endParaRPr>
          </a:p>
        </p:txBody>
      </p:sp>
      <p:sp>
        <p:nvSpPr>
          <p:cNvPr id="55" name="文本框 54">
            <a:extLst>
              <a:ext uri="{FF2B5EF4-FFF2-40B4-BE49-F238E27FC236}">
                <a16:creationId xmlns:a16="http://schemas.microsoft.com/office/drawing/2014/main" id="{56CF3C24-6EBB-99E7-F1AA-7FB50A4395BB}"/>
              </a:ext>
            </a:extLst>
          </p:cNvPr>
          <p:cNvSpPr txBox="1"/>
          <p:nvPr/>
        </p:nvSpPr>
        <p:spPr>
          <a:xfrm>
            <a:off x="10219363" y="2366910"/>
            <a:ext cx="1748796"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
                <a:srgbClr val="FFFFFF">
                  <a:lumMod val="65000"/>
                </a:srgbClr>
              </a:buClr>
              <a:buSzTx/>
              <a:buFontTx/>
              <a:buNone/>
              <a:tabLst/>
              <a:defRPr/>
            </a:pPr>
            <a:r>
              <a:rPr kumimoji="0" lang="en-US" altLang="zh-CN" sz="11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2023</a:t>
            </a:r>
            <a:r>
              <a:rPr kumimoji="0" lang="zh-CN" altLang="en-US" sz="11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累计渗透率</a:t>
            </a:r>
            <a:r>
              <a:rPr kumimoji="0" lang="en-US" altLang="zh-CN" sz="1400" b="1" i="0" u="sng" strike="noStrike" kern="1200" cap="none" spc="0" normalizeH="0" baseline="0" noProof="0" dirty="0">
                <a:ln>
                  <a:noFill/>
                </a:ln>
                <a:solidFill>
                  <a:srgbClr val="8B1F1D">
                    <a:lumMod val="75000"/>
                  </a:srgbClr>
                </a:solidFill>
                <a:effectLst/>
                <a:uLnTx/>
                <a:uFillTx/>
                <a:latin typeface="Agency FB" panose="020B0503020202020204" pitchFamily="34" charset="0"/>
                <a:ea typeface="楷体" panose="02010609060101010101" pitchFamily="49" charset="-122"/>
                <a:cs typeface="+mn-cs"/>
              </a:rPr>
              <a:t>29.7%</a:t>
            </a:r>
            <a:endParaRPr kumimoji="0" lang="zh-CN" altLang="en-US" sz="1100" b="1" i="0" u="sng" strike="noStrike" kern="1200" cap="none" spc="0" normalizeH="0" baseline="0" noProof="0" dirty="0">
              <a:ln>
                <a:noFill/>
              </a:ln>
              <a:solidFill>
                <a:srgbClr val="8B1F1D">
                  <a:lumMod val="75000"/>
                </a:srgbClr>
              </a:solidFill>
              <a:effectLst/>
              <a:uLnTx/>
              <a:uFillTx/>
              <a:latin typeface="Agency FB" panose="020B0503020202020204" pitchFamily="34" charset="0"/>
              <a:ea typeface="楷体" panose="02010609060101010101" pitchFamily="49" charset="-122"/>
              <a:cs typeface="+mn-cs"/>
            </a:endParaRPr>
          </a:p>
        </p:txBody>
      </p:sp>
      <p:graphicFrame>
        <p:nvGraphicFramePr>
          <p:cNvPr id="56" name="图表 55">
            <a:extLst>
              <a:ext uri="{FF2B5EF4-FFF2-40B4-BE49-F238E27FC236}">
                <a16:creationId xmlns:a16="http://schemas.microsoft.com/office/drawing/2014/main" id="{A6281A61-DEB3-7E88-8539-654F29F38352}"/>
              </a:ext>
            </a:extLst>
          </p:cNvPr>
          <p:cNvGraphicFramePr/>
          <p:nvPr>
            <p:extLst>
              <p:ext uri="{D42A27DB-BD31-4B8C-83A1-F6EECF244321}">
                <p14:modId xmlns:p14="http://schemas.microsoft.com/office/powerpoint/2010/main" val="2038288637"/>
              </p:ext>
            </p:extLst>
          </p:nvPr>
        </p:nvGraphicFramePr>
        <p:xfrm>
          <a:off x="6085339" y="4560210"/>
          <a:ext cx="5683462" cy="1814430"/>
        </p:xfrm>
        <a:graphic>
          <a:graphicData uri="http://schemas.openxmlformats.org/drawingml/2006/chart">
            <c:chart xmlns:c="http://schemas.openxmlformats.org/drawingml/2006/chart" xmlns:r="http://schemas.openxmlformats.org/officeDocument/2006/relationships" r:id="rId4"/>
          </a:graphicData>
        </a:graphic>
      </p:graphicFrame>
      <p:sp>
        <p:nvSpPr>
          <p:cNvPr id="57" name="文本框 56">
            <a:extLst>
              <a:ext uri="{FF2B5EF4-FFF2-40B4-BE49-F238E27FC236}">
                <a16:creationId xmlns:a16="http://schemas.microsoft.com/office/drawing/2014/main" id="{0A6658E4-95A2-FDCF-17DB-430960C062EB}"/>
              </a:ext>
            </a:extLst>
          </p:cNvPr>
          <p:cNvSpPr txBox="1"/>
          <p:nvPr/>
        </p:nvSpPr>
        <p:spPr>
          <a:xfrm>
            <a:off x="10987137" y="6122974"/>
            <a:ext cx="857508" cy="2616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rgbClr val="000000"/>
                </a:solidFill>
                <a:effectLst/>
                <a:uLnTx/>
                <a:uFillTx/>
                <a:latin typeface="Arial" panose="020B0604020202020204" pitchFamily="34" charset="0"/>
                <a:ea typeface="微软雅黑"/>
                <a:cs typeface="Arial" panose="020B0604020202020204" pitchFamily="34" charset="0"/>
              </a:rPr>
              <a:t>2023</a:t>
            </a:r>
            <a:endParaRPr kumimoji="0" lang="zh-CN" altLang="en-US" sz="1050" b="0" i="0" u="none" strike="noStrike" kern="1200" cap="none" spc="0" normalizeH="0" baseline="0" noProof="0" dirty="0">
              <a:ln>
                <a:noFill/>
              </a:ln>
              <a:solidFill>
                <a:srgbClr val="000000"/>
              </a:solidFill>
              <a:effectLst/>
              <a:uLnTx/>
              <a:uFillTx/>
              <a:latin typeface="Arial" panose="020B0604020202020204" pitchFamily="34" charset="0"/>
              <a:ea typeface="微软雅黑"/>
              <a:cs typeface="Arial" panose="020B0604020202020204" pitchFamily="34" charset="0"/>
            </a:endParaRPr>
          </a:p>
        </p:txBody>
      </p:sp>
      <p:cxnSp>
        <p:nvCxnSpPr>
          <p:cNvPr id="58" name="直接连接符 57">
            <a:extLst>
              <a:ext uri="{FF2B5EF4-FFF2-40B4-BE49-F238E27FC236}">
                <a16:creationId xmlns:a16="http://schemas.microsoft.com/office/drawing/2014/main" id="{1882BA4D-E9F4-0372-7234-6A7C31DF1DFF}"/>
              </a:ext>
            </a:extLst>
          </p:cNvPr>
          <p:cNvCxnSpPr>
            <a:cxnSpLocks/>
          </p:cNvCxnSpPr>
          <p:nvPr/>
        </p:nvCxnSpPr>
        <p:spPr>
          <a:xfrm>
            <a:off x="11856708" y="2366910"/>
            <a:ext cx="0" cy="3708000"/>
          </a:xfrm>
          <a:prstGeom prst="line">
            <a:avLst/>
          </a:prstGeom>
          <a:noFill/>
          <a:ln w="6350" cap="flat" cmpd="sng" algn="ctr">
            <a:solidFill>
              <a:srgbClr val="FFFFFF">
                <a:lumMod val="85000"/>
              </a:srgbClr>
            </a:solidFill>
            <a:prstDash val="solid"/>
            <a:miter lim="800000"/>
          </a:ln>
          <a:effectLst/>
        </p:spPr>
      </p:cxnSp>
      <p:sp>
        <p:nvSpPr>
          <p:cNvPr id="2" name="文本占位符 1">
            <a:extLst>
              <a:ext uri="{FF2B5EF4-FFF2-40B4-BE49-F238E27FC236}">
                <a16:creationId xmlns:a16="http://schemas.microsoft.com/office/drawing/2014/main" id="{CFA56345-AE0A-E0AE-93DC-7E751FDEE604}"/>
              </a:ext>
            </a:extLst>
          </p:cNvPr>
          <p:cNvSpPr txBox="1">
            <a:spLocks/>
          </p:cNvSpPr>
          <p:nvPr/>
        </p:nvSpPr>
        <p:spPr>
          <a:xfrm>
            <a:off x="770890" y="6466840"/>
            <a:ext cx="5325110" cy="1508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900" b="0" i="0" u="none" strike="noStrike" kern="1200" cap="none" spc="0" normalizeH="0" baseline="0" smtClean="0">
                <a:ln>
                  <a:noFill/>
                </a:ln>
                <a:solidFill>
                  <a:schemeClr val="bg2">
                    <a:lumMod val="75000"/>
                  </a:schemeClr>
                </a:solidFill>
                <a:effectLst/>
                <a:uLnTx/>
                <a:uFillTx/>
                <a:latin typeface="微软雅黑 Semibold" panose="020B0702040204020203" charset="-122"/>
                <a:ea typeface="微软雅黑 Semibold" panose="020B0702040204020203"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solidFill>
                  <a:srgbClr val="F0F0F0">
                    <a:lumMod val="75000"/>
                  </a:srgbClr>
                </a:solidFill>
                <a:latin typeface="微软雅黑" panose="020B0503020204020204" pitchFamily="34" charset="-122"/>
                <a:ea typeface="微软雅黑" panose="020B0503020204020204" pitchFamily="34" charset="-122"/>
              </a:rPr>
              <a:t>数据</a:t>
            </a:r>
            <a:r>
              <a:rPr kumimoji="0" lang="zh-CN" altLang="en-US"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来源 </a:t>
            </a:r>
            <a:r>
              <a:rPr kumimoji="0" lang="en-US" altLang="zh-CN"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 </a:t>
            </a:r>
            <a:r>
              <a:rPr kumimoji="0" lang="zh-CN" altLang="en-US"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科瑞咨询调研</a:t>
            </a:r>
          </a:p>
        </p:txBody>
      </p:sp>
    </p:spTree>
    <p:extLst>
      <p:ext uri="{BB962C8B-B14F-4D97-AF65-F5344CB8AC3E}">
        <p14:creationId xmlns:p14="http://schemas.microsoft.com/office/powerpoint/2010/main" val="10597730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491407" y="240337"/>
            <a:ext cx="4735896" cy="430887"/>
          </a:xfrm>
          <a:prstGeom prst="rect">
            <a:avLst/>
          </a:prstGeom>
          <a:noFill/>
        </p:spPr>
        <p:txBody>
          <a:bodyPr wrap="square" rtlCol="0">
            <a:spAutoFit/>
          </a:bodyPr>
          <a:lstStyle/>
          <a:p>
            <a:r>
              <a:rPr lang="zh-CN" altLang="en-US" sz="2200" b="1" dirty="0">
                <a:latin typeface="微软雅黑" panose="020B0503020204020204" pitchFamily="34" charset="-122"/>
                <a:ea typeface="微软雅黑" panose="020B0503020204020204" pitchFamily="34" charset="-122"/>
              </a:rPr>
              <a:t>中国新能源汽车市场结构</a:t>
            </a:r>
          </a:p>
        </p:txBody>
      </p:sp>
      <p:sp>
        <p:nvSpPr>
          <p:cNvPr id="33" name="文本框 32">
            <a:extLst>
              <a:ext uri="{FF2B5EF4-FFF2-40B4-BE49-F238E27FC236}">
                <a16:creationId xmlns:a16="http://schemas.microsoft.com/office/drawing/2014/main" id="{8A085033-07CD-B786-9262-38C30659CFEF}"/>
              </a:ext>
            </a:extLst>
          </p:cNvPr>
          <p:cNvSpPr txBox="1"/>
          <p:nvPr/>
        </p:nvSpPr>
        <p:spPr>
          <a:xfrm>
            <a:off x="271801" y="914057"/>
            <a:ext cx="11554150" cy="954107"/>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tab pos="1527175" algn="l"/>
                <a:tab pos="5651500" algn="l"/>
              </a:tabLst>
              <a:defRPr/>
            </a:pPr>
            <a:r>
              <a:rPr kumimoji="0" lang="en-US" altLang="zh-CN" sz="28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2023</a:t>
            </a:r>
            <a:r>
              <a:rPr kumimoji="0" lang="zh-CN" altLang="en-US" sz="28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年</a:t>
            </a:r>
            <a:r>
              <a:rPr kumimoji="0" lang="en-US" altLang="zh-CN" sz="28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9</a:t>
            </a:r>
            <a:r>
              <a:rPr kumimoji="0" lang="zh-CN" altLang="en-US" sz="28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月，新能源</a:t>
            </a:r>
            <a:r>
              <a:rPr kumimoji="0" lang="en-US" altLang="zh-CN" sz="28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SUV</a:t>
            </a:r>
            <a:r>
              <a:rPr kumimoji="0" lang="zh-CN" altLang="en-US" sz="28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占比</a:t>
            </a:r>
            <a:r>
              <a:rPr kumimoji="0" lang="en-US" altLang="zh-CN" sz="28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45.2%</a:t>
            </a:r>
            <a:r>
              <a:rPr kumimoji="0" lang="zh-CN" altLang="en-US" sz="28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，同比增长</a:t>
            </a:r>
            <a:r>
              <a:rPr kumimoji="0" lang="en-US" altLang="zh-CN" sz="28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6.0</a:t>
            </a:r>
            <a:r>
              <a:rPr kumimoji="0" lang="zh-CN" altLang="en-US" sz="28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个百分点。</a:t>
            </a:r>
            <a:endParaRPr kumimoji="0" lang="en-US" altLang="zh-CN" sz="28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457200" rtl="0" eaLnBrk="1" fontAlgn="auto" latinLnBrk="0" hangingPunct="1">
              <a:lnSpc>
                <a:spcPct val="100000"/>
              </a:lnSpc>
              <a:spcBef>
                <a:spcPts val="0"/>
              </a:spcBef>
              <a:spcAft>
                <a:spcPts val="0"/>
              </a:spcAft>
              <a:buClrTx/>
              <a:buSzTx/>
              <a:buFontTx/>
              <a:buNone/>
              <a:tabLst>
                <a:tab pos="1527175" algn="l"/>
                <a:tab pos="5651500" algn="l"/>
              </a:tabLst>
              <a:defRPr/>
            </a:pPr>
            <a:r>
              <a:rPr kumimoji="0" lang="zh-CN" altLang="en-US" sz="28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新能源</a:t>
            </a:r>
            <a:r>
              <a:rPr kumimoji="0" lang="en-US" altLang="zh-CN" sz="28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MPV</a:t>
            </a:r>
            <a:r>
              <a:rPr kumimoji="0" lang="zh-CN" altLang="en-US" sz="28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和</a:t>
            </a:r>
            <a:r>
              <a:rPr kumimoji="0" lang="en-US" altLang="zh-CN" sz="28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SUV</a:t>
            </a:r>
            <a:r>
              <a:rPr kumimoji="0" lang="zh-CN" altLang="en-US" sz="28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同比增长明显，分别为</a:t>
            </a:r>
            <a:r>
              <a:rPr kumimoji="0" lang="en-US" altLang="zh-CN" sz="28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171.2%</a:t>
            </a:r>
            <a:r>
              <a:rPr kumimoji="0" lang="zh-CN" altLang="en-US" sz="28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和</a:t>
            </a:r>
            <a:r>
              <a:rPr lang="en-US" altLang="zh-CN" sz="2800" b="1" dirty="0">
                <a:solidFill>
                  <a:prstClr val="black">
                    <a:lumMod val="85000"/>
                    <a:lumOff val="15000"/>
                  </a:prstClr>
                </a:solidFill>
                <a:latin typeface="微软雅黑" panose="020B0503020204020204" pitchFamily="34" charset="-122"/>
                <a:ea typeface="微软雅黑" panose="020B0503020204020204" pitchFamily="34" charset="-122"/>
              </a:rPr>
              <a:t>47.9</a:t>
            </a:r>
            <a:r>
              <a:rPr kumimoji="0" lang="en-US" altLang="zh-CN" sz="28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28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a:t>
            </a:r>
          </a:p>
        </p:txBody>
      </p:sp>
      <mc:AlternateContent xmlns:mc="http://schemas.openxmlformats.org/markup-compatibility/2006" xmlns:cx1="http://schemas.microsoft.com/office/drawing/2015/9/8/chartex">
        <mc:Choice Requires="cx1">
          <p:graphicFrame>
            <p:nvGraphicFramePr>
              <p:cNvPr id="2" name="图表 1">
                <a:extLst>
                  <a:ext uri="{FF2B5EF4-FFF2-40B4-BE49-F238E27FC236}">
                    <a16:creationId xmlns:a16="http://schemas.microsoft.com/office/drawing/2014/main" id="{598ACE8D-117B-CDEB-A485-EED213E7E898}"/>
                  </a:ext>
                </a:extLst>
              </p:cNvPr>
              <p:cNvGraphicFramePr/>
              <p:nvPr>
                <p:extLst>
                  <p:ext uri="{D42A27DB-BD31-4B8C-83A1-F6EECF244321}">
                    <p14:modId xmlns:p14="http://schemas.microsoft.com/office/powerpoint/2010/main" val="1896482574"/>
                  </p:ext>
                </p:extLst>
              </p:nvPr>
            </p:nvGraphicFramePr>
            <p:xfrm>
              <a:off x="322118" y="2005471"/>
              <a:ext cx="7928265" cy="4291252"/>
            </p:xfrm>
            <a:graphic>
              <a:graphicData uri="http://schemas.microsoft.com/office/drawing/2014/chartex">
                <cx:chart xmlns:cx="http://schemas.microsoft.com/office/drawing/2014/chartex" xmlns:r="http://schemas.openxmlformats.org/officeDocument/2006/relationships" r:id="rId2"/>
              </a:graphicData>
            </a:graphic>
          </p:graphicFrame>
        </mc:Choice>
        <mc:Fallback xmlns="">
          <p:pic>
            <p:nvPicPr>
              <p:cNvPr id="2" name="图表 1">
                <a:extLst>
                  <a:ext uri="{FF2B5EF4-FFF2-40B4-BE49-F238E27FC236}">
                    <a16:creationId xmlns:a16="http://schemas.microsoft.com/office/drawing/2014/main" id="{598ACE8D-117B-CDEB-A485-EED213E7E898}"/>
                  </a:ext>
                </a:extLst>
              </p:cNvPr>
              <p:cNvPicPr>
                <a:picLocks noGrp="1" noRot="1" noChangeAspect="1" noMove="1" noResize="1" noEditPoints="1" noAdjustHandles="1" noChangeArrowheads="1" noChangeShapeType="1"/>
              </p:cNvPicPr>
              <p:nvPr/>
            </p:nvPicPr>
            <p:blipFill>
              <a:blip r:embed="rId3"/>
              <a:stretch>
                <a:fillRect/>
              </a:stretch>
            </p:blipFill>
            <p:spPr>
              <a:xfrm>
                <a:off x="322118" y="2005471"/>
                <a:ext cx="7928265" cy="4291252"/>
              </a:xfrm>
              <a:prstGeom prst="rect">
                <a:avLst/>
              </a:prstGeom>
            </p:spPr>
          </p:pic>
        </mc:Fallback>
      </mc:AlternateContent>
      <p:sp>
        <p:nvSpPr>
          <p:cNvPr id="4" name="文本框 3">
            <a:extLst>
              <a:ext uri="{FF2B5EF4-FFF2-40B4-BE49-F238E27FC236}">
                <a16:creationId xmlns:a16="http://schemas.microsoft.com/office/drawing/2014/main" id="{F39836DB-8DC4-22FB-1CF6-F38E95126265}"/>
              </a:ext>
            </a:extLst>
          </p:cNvPr>
          <p:cNvSpPr txBox="1"/>
          <p:nvPr/>
        </p:nvSpPr>
        <p:spPr>
          <a:xfrm>
            <a:off x="8356889" y="2107911"/>
            <a:ext cx="3397827" cy="1823961"/>
          </a:xfrm>
          <a:prstGeom prst="rect">
            <a:avLst/>
          </a:prstGeom>
          <a:solidFill>
            <a:schemeClr val="bg1">
              <a:lumMod val="95000"/>
            </a:schemeClr>
          </a:solidFill>
        </p:spPr>
        <p:txBody>
          <a:bodyPr wrap="square">
            <a:spAutoFit/>
          </a:bodyPr>
          <a:lstStyle/>
          <a:p>
            <a:pPr marL="0" marR="0" lvl="0" indent="0" algn="l" defTabSz="457200" rtl="0" eaLnBrk="1" fontAlgn="auto" latinLnBrk="0" hangingPunct="1">
              <a:lnSpc>
                <a:spcPct val="150000"/>
              </a:lnSpc>
              <a:spcBef>
                <a:spcPts val="0"/>
              </a:spcBef>
              <a:spcAft>
                <a:spcPts val="60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新能源</a:t>
            </a:r>
            <a:r>
              <a:rPr kumimoji="0" lang="en-US" altLang="zh-CN" sz="14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MPV</a:t>
            </a:r>
            <a:r>
              <a:rPr kumimoji="0" lang="zh-CN" altLang="en-US" sz="14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本月同比增长</a:t>
            </a:r>
            <a:r>
              <a:rPr kumimoji="0" lang="en-US" altLang="zh-CN" sz="14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171%</a:t>
            </a:r>
            <a:r>
              <a:rPr kumimoji="0" lang="zh-CN" altLang="en-US" sz="14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，由于基数较低，同比增长较快</a:t>
            </a:r>
            <a:r>
              <a:rPr lang="zh-CN" altLang="en-US" sz="1400" dirty="0">
                <a:solidFill>
                  <a:srgbClr val="000000"/>
                </a:solidFill>
                <a:latin typeface="微软雅黑" panose="020B0503020204020204" pitchFamily="34" charset="-122"/>
                <a:ea typeface="微软雅黑" panose="020B0503020204020204" pitchFamily="34" charset="-122"/>
              </a:rPr>
              <a:t>。</a:t>
            </a:r>
            <a:endParaRPr kumimoji="0" lang="en-US" altLang="zh-CN" sz="14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457200" rtl="0" eaLnBrk="1" fontAlgn="auto" latinLnBrk="0" hangingPunct="1">
              <a:lnSpc>
                <a:spcPct val="150000"/>
              </a:lnSpc>
              <a:spcBef>
                <a:spcPts val="0"/>
              </a:spcBef>
              <a:spcAft>
                <a:spcPts val="600"/>
              </a:spcAft>
              <a:buClrTx/>
              <a:buSzTx/>
              <a:buFontTx/>
              <a:buNone/>
              <a:tabLst/>
              <a:defRPr/>
            </a:pPr>
            <a:r>
              <a:rPr lang="zh-CN" altLang="en-US" sz="1400" dirty="0">
                <a:solidFill>
                  <a:srgbClr val="000000"/>
                </a:solidFill>
                <a:latin typeface="微软雅黑" panose="020B0503020204020204" pitchFamily="34" charset="-122"/>
                <a:ea typeface="微软雅黑" panose="020B0503020204020204" pitchFamily="34" charset="-122"/>
              </a:rPr>
              <a:t>货车本月大幅增长，同比增幅</a:t>
            </a:r>
            <a:r>
              <a:rPr lang="en-US" altLang="zh-CN" sz="1400" dirty="0">
                <a:solidFill>
                  <a:srgbClr val="000000"/>
                </a:solidFill>
                <a:latin typeface="微软雅黑" panose="020B0503020204020204" pitchFamily="34" charset="-122"/>
                <a:ea typeface="微软雅黑" panose="020B0503020204020204" pitchFamily="34" charset="-122"/>
              </a:rPr>
              <a:t>81.1%</a:t>
            </a:r>
            <a:r>
              <a:rPr lang="zh-CN" altLang="en-US" sz="1400" dirty="0">
                <a:solidFill>
                  <a:srgbClr val="000000"/>
                </a:solidFill>
                <a:latin typeface="微软雅黑" panose="020B0503020204020204" pitchFamily="34" charset="-122"/>
                <a:ea typeface="微软雅黑" panose="020B0503020204020204" pitchFamily="34" charset="-122"/>
              </a:rPr>
              <a:t>。</a:t>
            </a:r>
            <a:endParaRPr lang="en-US" altLang="zh-CN" sz="1400" dirty="0">
              <a:solidFill>
                <a:srgbClr val="000000"/>
              </a:solidFill>
              <a:latin typeface="微软雅黑" panose="020B0503020204020204" pitchFamily="34" charset="-122"/>
              <a:ea typeface="微软雅黑" panose="020B0503020204020204" pitchFamily="34" charset="-122"/>
            </a:endParaRPr>
          </a:p>
          <a:p>
            <a:pPr marL="0" marR="0" lvl="0" indent="0" algn="l" defTabSz="457200" rtl="0" eaLnBrk="1" fontAlgn="auto" latinLnBrk="0" hangingPunct="1">
              <a:lnSpc>
                <a:spcPct val="150000"/>
              </a:lnSpc>
              <a:spcBef>
                <a:spcPts val="0"/>
              </a:spcBef>
              <a:spcAft>
                <a:spcPts val="600"/>
              </a:spcAft>
              <a:buClrTx/>
              <a:buSzTx/>
              <a:buFontTx/>
              <a:buNone/>
              <a:tabLst/>
              <a:defRPr/>
            </a:pPr>
            <a:r>
              <a:rPr lang="en-US" altLang="zh-CN" sz="1400" dirty="0">
                <a:solidFill>
                  <a:srgbClr val="000000"/>
                </a:solidFill>
                <a:latin typeface="微软雅黑" panose="020B0503020204020204" pitchFamily="34" charset="-122"/>
                <a:ea typeface="微软雅黑" panose="020B0503020204020204" pitchFamily="34" charset="-122"/>
              </a:rPr>
              <a:t>SUV</a:t>
            </a:r>
            <a:r>
              <a:rPr lang="zh-CN" altLang="en-US" sz="1400" dirty="0">
                <a:solidFill>
                  <a:srgbClr val="000000"/>
                </a:solidFill>
                <a:latin typeface="微软雅黑" panose="020B0503020204020204" pitchFamily="34" charset="-122"/>
                <a:ea typeface="微软雅黑" panose="020B0503020204020204" pitchFamily="34" charset="-122"/>
              </a:rPr>
              <a:t>增幅高于轿车，与轿车的占比差距逐渐缩小。</a:t>
            </a:r>
            <a:endParaRPr kumimoji="0" lang="zh-CN" altLang="en-US" sz="14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cxnSp>
        <p:nvCxnSpPr>
          <p:cNvPr id="6" name="直接连接符 5">
            <a:extLst>
              <a:ext uri="{FF2B5EF4-FFF2-40B4-BE49-F238E27FC236}">
                <a16:creationId xmlns:a16="http://schemas.microsoft.com/office/drawing/2014/main" id="{215C3FBF-2D86-A4B7-B92E-920BF031F5DE}"/>
              </a:ext>
            </a:extLst>
          </p:cNvPr>
          <p:cNvCxnSpPr>
            <a:cxnSpLocks/>
          </p:cNvCxnSpPr>
          <p:nvPr/>
        </p:nvCxnSpPr>
        <p:spPr>
          <a:xfrm>
            <a:off x="11861223" y="2711338"/>
            <a:ext cx="0" cy="3672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E2FA2ACE-15CB-CE8B-9B07-0266FAA7D99D}"/>
              </a:ext>
            </a:extLst>
          </p:cNvPr>
          <p:cNvCxnSpPr>
            <a:cxnSpLocks/>
          </p:cNvCxnSpPr>
          <p:nvPr/>
        </p:nvCxnSpPr>
        <p:spPr>
          <a:xfrm>
            <a:off x="10097223" y="6372923"/>
            <a:ext cx="1764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id="{7DFA00CA-1F93-2DF3-B9D7-9B646BD977EB}"/>
              </a:ext>
            </a:extLst>
          </p:cNvPr>
          <p:cNvSpPr txBox="1"/>
          <p:nvPr/>
        </p:nvSpPr>
        <p:spPr>
          <a:xfrm>
            <a:off x="333207" y="4745776"/>
            <a:ext cx="1976004" cy="1015663"/>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6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CAR</a:t>
            </a:r>
            <a:endParaRPr kumimoji="0" lang="zh-CN" altLang="en-US" sz="6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a:extLst>
              <a:ext uri="{FF2B5EF4-FFF2-40B4-BE49-F238E27FC236}">
                <a16:creationId xmlns:a16="http://schemas.microsoft.com/office/drawing/2014/main" id="{A85B9DDD-3A6D-EEF9-FBA3-9C6C2C3F2245}"/>
              </a:ext>
            </a:extLst>
          </p:cNvPr>
          <p:cNvSpPr txBox="1"/>
          <p:nvPr/>
        </p:nvSpPr>
        <p:spPr>
          <a:xfrm>
            <a:off x="4039917" y="4284111"/>
            <a:ext cx="1976004" cy="92333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5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SUV</a:t>
            </a:r>
            <a:endParaRPr kumimoji="0" lang="zh-CN" altLang="en-US" sz="54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3" name="文本框 12">
            <a:extLst>
              <a:ext uri="{FF2B5EF4-FFF2-40B4-BE49-F238E27FC236}">
                <a16:creationId xmlns:a16="http://schemas.microsoft.com/office/drawing/2014/main" id="{B646EF9A-8229-B493-6C15-C457671D1F56}"/>
              </a:ext>
            </a:extLst>
          </p:cNvPr>
          <p:cNvSpPr txBox="1"/>
          <p:nvPr/>
        </p:nvSpPr>
        <p:spPr>
          <a:xfrm>
            <a:off x="6015921" y="5664466"/>
            <a:ext cx="871969"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BUS</a:t>
            </a:r>
            <a:endPar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4" name="文本框 13">
            <a:extLst>
              <a:ext uri="{FF2B5EF4-FFF2-40B4-BE49-F238E27FC236}">
                <a16:creationId xmlns:a16="http://schemas.microsoft.com/office/drawing/2014/main" id="{16B589D0-7EC4-BDC7-8661-B8AB4E784A8B}"/>
              </a:ext>
            </a:extLst>
          </p:cNvPr>
          <p:cNvSpPr txBox="1"/>
          <p:nvPr/>
        </p:nvSpPr>
        <p:spPr>
          <a:xfrm>
            <a:off x="4039549" y="5664466"/>
            <a:ext cx="982806"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TRUCK</a:t>
            </a:r>
            <a:endPar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6" name="文本框 15">
            <a:extLst>
              <a:ext uri="{FF2B5EF4-FFF2-40B4-BE49-F238E27FC236}">
                <a16:creationId xmlns:a16="http://schemas.microsoft.com/office/drawing/2014/main" id="{A37A3A18-7BAC-D00D-1179-14889D1BC621}"/>
              </a:ext>
            </a:extLst>
          </p:cNvPr>
          <p:cNvSpPr txBox="1"/>
          <p:nvPr/>
        </p:nvSpPr>
        <p:spPr>
          <a:xfrm>
            <a:off x="7354918" y="5761922"/>
            <a:ext cx="627784" cy="2616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MPV</a:t>
            </a:r>
            <a:endParaRPr kumimoji="0" lang="zh-CN" altLang="en-US" sz="11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graphicFrame>
        <p:nvGraphicFramePr>
          <p:cNvPr id="17" name="图表 16">
            <a:extLst>
              <a:ext uri="{FF2B5EF4-FFF2-40B4-BE49-F238E27FC236}">
                <a16:creationId xmlns:a16="http://schemas.microsoft.com/office/drawing/2014/main" id="{3F843248-9F8B-EE2A-0410-F7E0928C2D40}"/>
              </a:ext>
            </a:extLst>
          </p:cNvPr>
          <p:cNvGraphicFramePr/>
          <p:nvPr>
            <p:extLst>
              <p:ext uri="{D42A27DB-BD31-4B8C-83A1-F6EECF244321}">
                <p14:modId xmlns:p14="http://schemas.microsoft.com/office/powerpoint/2010/main" val="858128283"/>
              </p:ext>
            </p:extLst>
          </p:nvPr>
        </p:nvGraphicFramePr>
        <p:xfrm>
          <a:off x="8250383" y="4320234"/>
          <a:ext cx="3518418" cy="1987632"/>
        </p:xfrm>
        <a:graphic>
          <a:graphicData uri="http://schemas.openxmlformats.org/drawingml/2006/chart">
            <c:chart xmlns:c="http://schemas.openxmlformats.org/drawingml/2006/chart" xmlns:r="http://schemas.openxmlformats.org/officeDocument/2006/relationships" r:id="rId4"/>
          </a:graphicData>
        </a:graphic>
      </p:graphicFrame>
      <p:sp>
        <p:nvSpPr>
          <p:cNvPr id="18" name="文本框 17">
            <a:extLst>
              <a:ext uri="{FF2B5EF4-FFF2-40B4-BE49-F238E27FC236}">
                <a16:creationId xmlns:a16="http://schemas.microsoft.com/office/drawing/2014/main" id="{1E50C936-4119-3301-CE35-D20C2C3F2D71}"/>
              </a:ext>
            </a:extLst>
          </p:cNvPr>
          <p:cNvSpPr txBox="1"/>
          <p:nvPr/>
        </p:nvSpPr>
        <p:spPr>
          <a:xfrm>
            <a:off x="8284297" y="4173584"/>
            <a:ext cx="3587751" cy="338554"/>
          </a:xfrm>
          <a:prstGeom prst="rect">
            <a:avLst/>
          </a:prstGeom>
          <a:noFill/>
          <a:ln>
            <a:noFill/>
          </a:ln>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sz="1600" b="1" i="0" u="none" strike="noStrike" kern="1200" baseline="0">
                <a:solidFill>
                  <a:srgbClr val="000000">
                    <a:lumMod val="75000"/>
                    <a:lumOff val="25000"/>
                  </a:srgbClr>
                </a:solidFill>
                <a:latin typeface="微软雅黑" panose="020B0503020204020204" pitchFamily="34" charset="-122"/>
                <a:ea typeface="微软雅黑" panose="020B0503020204020204" pitchFamily="34" charset="-122"/>
                <a:cs typeface="+mn-cs"/>
              </a:defRPr>
            </a:pP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2023</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年</a:t>
            </a: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9</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月各车型同比增幅</a:t>
            </a:r>
          </a:p>
        </p:txBody>
      </p:sp>
      <p:sp>
        <p:nvSpPr>
          <p:cNvPr id="19" name="矩形 18">
            <a:extLst>
              <a:ext uri="{FF2B5EF4-FFF2-40B4-BE49-F238E27FC236}">
                <a16:creationId xmlns:a16="http://schemas.microsoft.com/office/drawing/2014/main" id="{FA89D0EC-1036-DDF0-CF33-AA56356FFE7C}"/>
              </a:ext>
            </a:extLst>
          </p:cNvPr>
          <p:cNvSpPr/>
          <p:nvPr/>
        </p:nvSpPr>
        <p:spPr>
          <a:xfrm>
            <a:off x="564106" y="2202015"/>
            <a:ext cx="7398587" cy="743521"/>
          </a:xfrm>
          <a:prstGeom prst="rect">
            <a:avLst/>
          </a:prstGeom>
          <a:solidFill>
            <a:srgbClr val="FFFFFF">
              <a:alpha val="70000"/>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768395">
                    <a:lumMod val="75000"/>
                  </a:srgbClr>
                </a:solidFill>
                <a:effectLst/>
                <a:uLnTx/>
                <a:uFillTx/>
                <a:latin typeface="微软雅黑" panose="020B0503020204020204" pitchFamily="34" charset="-122"/>
                <a:ea typeface="微软雅黑" panose="020B0503020204020204" pitchFamily="34" charset="-122"/>
                <a:cs typeface="+mn-cs"/>
              </a:rPr>
              <a:t>新能源车型比例</a:t>
            </a:r>
            <a:r>
              <a:rPr kumimoji="0" lang="en-US" altLang="zh-CN" sz="1600" b="1" i="0" u="none" strike="noStrike" kern="1200" cap="none" spc="0" normalizeH="0" baseline="0" noProof="0" dirty="0">
                <a:ln>
                  <a:noFill/>
                </a:ln>
                <a:solidFill>
                  <a:srgbClr val="768395">
                    <a:lumMod val="75000"/>
                  </a:srgbClr>
                </a:solidFill>
                <a:effectLst/>
                <a:uLnTx/>
                <a:uFillTx/>
                <a:latin typeface="微软雅黑" panose="020B0503020204020204" pitchFamily="34" charset="-122"/>
                <a:ea typeface="微软雅黑" panose="020B0503020204020204" pitchFamily="34" charset="-122"/>
                <a:cs typeface="+mn-cs"/>
              </a:rPr>
              <a:t>(2023</a:t>
            </a:r>
            <a:r>
              <a:rPr kumimoji="0" lang="zh-CN" altLang="en-US" sz="1600" b="1" i="0" u="none" strike="noStrike" kern="1200" cap="none" spc="0" normalizeH="0" baseline="0" noProof="0" dirty="0">
                <a:ln>
                  <a:noFill/>
                </a:ln>
                <a:solidFill>
                  <a:srgbClr val="768395">
                    <a:lumMod val="75000"/>
                  </a:srgbClr>
                </a:solidFill>
                <a:effectLst/>
                <a:uLnTx/>
                <a:uFillTx/>
                <a:latin typeface="微软雅黑" panose="020B0503020204020204" pitchFamily="34" charset="-122"/>
                <a:ea typeface="微软雅黑" panose="020B0503020204020204" pitchFamily="34" charset="-122"/>
                <a:cs typeface="+mn-cs"/>
              </a:rPr>
              <a:t>年</a:t>
            </a:r>
            <a:r>
              <a:rPr lang="en-US" altLang="zh-CN" sz="1600" b="1" dirty="0">
                <a:solidFill>
                  <a:srgbClr val="768395">
                    <a:lumMod val="75000"/>
                  </a:srgbClr>
                </a:solidFill>
                <a:latin typeface="微软雅黑" panose="020B0503020204020204" pitchFamily="34" charset="-122"/>
                <a:ea typeface="微软雅黑" panose="020B0503020204020204" pitchFamily="34" charset="-122"/>
              </a:rPr>
              <a:t>9</a:t>
            </a:r>
            <a:r>
              <a:rPr kumimoji="0" lang="zh-CN" altLang="en-US" sz="1600" b="1" i="0" u="none" strike="noStrike" kern="1200" cap="none" spc="0" normalizeH="0" baseline="0" noProof="0" dirty="0">
                <a:ln>
                  <a:noFill/>
                </a:ln>
                <a:solidFill>
                  <a:srgbClr val="768395">
                    <a:lumMod val="75000"/>
                  </a:srgbClr>
                </a:solidFill>
                <a:effectLst/>
                <a:uLnTx/>
                <a:uFillTx/>
                <a:latin typeface="微软雅黑" panose="020B0503020204020204" pitchFamily="34" charset="-122"/>
                <a:ea typeface="微软雅黑" panose="020B0503020204020204" pitchFamily="34" charset="-122"/>
                <a:cs typeface="+mn-cs"/>
              </a:rPr>
              <a:t>月</a:t>
            </a:r>
            <a:r>
              <a:rPr kumimoji="0" lang="en-US" altLang="zh-CN" sz="1600" b="1" i="0" u="none" strike="noStrike" kern="1200" cap="none" spc="0" normalizeH="0" baseline="0" noProof="0" dirty="0">
                <a:ln>
                  <a:noFill/>
                </a:ln>
                <a:solidFill>
                  <a:srgbClr val="768395">
                    <a:lumMod val="75000"/>
                  </a:srgbClr>
                </a:solidFill>
                <a:effectLst/>
                <a:uLnTx/>
                <a:uFillTx/>
                <a:latin typeface="微软雅黑" panose="020B0503020204020204" pitchFamily="34" charset="-122"/>
                <a:ea typeface="微软雅黑" panose="020B0503020204020204" pitchFamily="34" charset="-122"/>
                <a:cs typeface="+mn-cs"/>
              </a:rPr>
              <a:t>)</a:t>
            </a:r>
            <a:endParaRPr kumimoji="0" lang="zh-CN" altLang="en-US" sz="2800" b="1" i="0" u="none" strike="noStrike" kern="1200" cap="none" spc="0" normalizeH="0" baseline="0" noProof="0" dirty="0">
              <a:ln>
                <a:noFill/>
              </a:ln>
              <a:solidFill>
                <a:srgbClr val="768395">
                  <a:lumMod val="75000"/>
                </a:srgbClr>
              </a:solidFill>
              <a:effectLst/>
              <a:uLnTx/>
              <a:uFillTx/>
              <a:latin typeface="微软雅黑" panose="020B0503020204020204" pitchFamily="34" charset="-122"/>
              <a:ea typeface="微软雅黑" panose="020B0503020204020204" pitchFamily="34" charset="-122"/>
              <a:cs typeface="+mn-cs"/>
            </a:endParaRPr>
          </a:p>
        </p:txBody>
      </p:sp>
      <p:sp>
        <p:nvSpPr>
          <p:cNvPr id="35" name="文本框 34">
            <a:extLst>
              <a:ext uri="{FF2B5EF4-FFF2-40B4-BE49-F238E27FC236}">
                <a16:creationId xmlns:a16="http://schemas.microsoft.com/office/drawing/2014/main" id="{F37C6561-8E04-CA74-9C19-C042ACFF65B1}"/>
              </a:ext>
            </a:extLst>
          </p:cNvPr>
          <p:cNvSpPr txBox="1"/>
          <p:nvPr/>
        </p:nvSpPr>
        <p:spPr>
          <a:xfrm>
            <a:off x="7118850" y="6160839"/>
            <a:ext cx="1174250" cy="282963"/>
          </a:xfrm>
          <a:prstGeom prst="rect">
            <a:avLst/>
          </a:prstGeom>
          <a:noFill/>
        </p:spPr>
        <p:txBody>
          <a:bodyPr wrap="square">
            <a:spAutoFit/>
          </a:bodyPr>
          <a:lstStyle/>
          <a:p>
            <a:pPr marL="0" marR="0" lvl="0" indent="0" algn="r" defTabSz="457200" rtl="0" eaLnBrk="1" fontAlgn="auto" latinLnBrk="0" hangingPunct="1">
              <a:lnSpc>
                <a:spcPct val="18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Trailer Truck 0.2%</a:t>
            </a:r>
          </a:p>
        </p:txBody>
      </p:sp>
      <p:sp>
        <p:nvSpPr>
          <p:cNvPr id="36" name="文本框 35">
            <a:extLst>
              <a:ext uri="{FF2B5EF4-FFF2-40B4-BE49-F238E27FC236}">
                <a16:creationId xmlns:a16="http://schemas.microsoft.com/office/drawing/2014/main" id="{9577EB03-CEC5-56A8-5582-06CCC1A2DF4E}"/>
              </a:ext>
            </a:extLst>
          </p:cNvPr>
          <p:cNvSpPr txBox="1"/>
          <p:nvPr/>
        </p:nvSpPr>
        <p:spPr>
          <a:xfrm>
            <a:off x="7065309" y="5331880"/>
            <a:ext cx="1174250" cy="282963"/>
          </a:xfrm>
          <a:prstGeom prst="rect">
            <a:avLst/>
          </a:prstGeom>
          <a:noFill/>
        </p:spPr>
        <p:txBody>
          <a:bodyPr wrap="square">
            <a:spAutoFit/>
          </a:bodyPr>
          <a:lstStyle/>
          <a:p>
            <a:pPr marL="0" marR="0" lvl="0" indent="0" algn="r" defTabSz="457200" rtl="0" eaLnBrk="1" fontAlgn="auto" latinLnBrk="0" hangingPunct="1">
              <a:lnSpc>
                <a:spcPct val="18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MicroVAN 0.2%</a:t>
            </a:r>
          </a:p>
        </p:txBody>
      </p:sp>
      <p:cxnSp>
        <p:nvCxnSpPr>
          <p:cNvPr id="37" name="直接连接符 36">
            <a:extLst>
              <a:ext uri="{FF2B5EF4-FFF2-40B4-BE49-F238E27FC236}">
                <a16:creationId xmlns:a16="http://schemas.microsoft.com/office/drawing/2014/main" id="{3F08330C-9E16-AFE0-18E8-4573B015952B}"/>
              </a:ext>
            </a:extLst>
          </p:cNvPr>
          <p:cNvCxnSpPr>
            <a:cxnSpLocks/>
          </p:cNvCxnSpPr>
          <p:nvPr/>
        </p:nvCxnSpPr>
        <p:spPr>
          <a:xfrm>
            <a:off x="334241" y="1992771"/>
            <a:ext cx="0" cy="3672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74DB3371-B8D9-FF1D-E303-2864DB7784A0}"/>
              </a:ext>
            </a:extLst>
          </p:cNvPr>
          <p:cNvCxnSpPr>
            <a:cxnSpLocks/>
          </p:cNvCxnSpPr>
          <p:nvPr/>
        </p:nvCxnSpPr>
        <p:spPr>
          <a:xfrm>
            <a:off x="334818" y="1992771"/>
            <a:ext cx="1764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 name="文本占位符 1">
            <a:extLst>
              <a:ext uri="{FF2B5EF4-FFF2-40B4-BE49-F238E27FC236}">
                <a16:creationId xmlns:a16="http://schemas.microsoft.com/office/drawing/2014/main" id="{FF8783EE-C752-9971-05A1-26E090641653}"/>
              </a:ext>
            </a:extLst>
          </p:cNvPr>
          <p:cNvSpPr txBox="1">
            <a:spLocks/>
          </p:cNvSpPr>
          <p:nvPr/>
        </p:nvSpPr>
        <p:spPr>
          <a:xfrm>
            <a:off x="770890" y="6466840"/>
            <a:ext cx="5325110" cy="1508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900" b="0" i="0" u="none" strike="noStrike" kern="1200" cap="none" spc="0" normalizeH="0" baseline="0" smtClean="0">
                <a:ln>
                  <a:noFill/>
                </a:ln>
                <a:solidFill>
                  <a:schemeClr val="bg2">
                    <a:lumMod val="75000"/>
                  </a:schemeClr>
                </a:solidFill>
                <a:effectLst/>
                <a:uLnTx/>
                <a:uFillTx/>
                <a:latin typeface="微软雅黑 Semibold" panose="020B0702040204020203" charset="-122"/>
                <a:ea typeface="微软雅黑 Semibold" panose="020B0702040204020203"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solidFill>
                  <a:srgbClr val="F0F0F0">
                    <a:lumMod val="75000"/>
                  </a:srgbClr>
                </a:solidFill>
                <a:latin typeface="微软雅黑" panose="020B0503020204020204" pitchFamily="34" charset="-122"/>
                <a:ea typeface="微软雅黑" panose="020B0503020204020204" pitchFamily="34" charset="-122"/>
              </a:rPr>
              <a:t>数据</a:t>
            </a:r>
            <a:r>
              <a:rPr kumimoji="0" lang="zh-CN" altLang="en-US"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来源 </a:t>
            </a:r>
            <a:r>
              <a:rPr kumimoji="0" lang="en-US" altLang="zh-CN"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 </a:t>
            </a:r>
            <a:r>
              <a:rPr kumimoji="0" lang="zh-CN" altLang="en-US"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科瑞咨询调研</a:t>
            </a:r>
          </a:p>
        </p:txBody>
      </p:sp>
    </p:spTree>
    <p:extLst>
      <p:ext uri="{BB962C8B-B14F-4D97-AF65-F5344CB8AC3E}">
        <p14:creationId xmlns:p14="http://schemas.microsoft.com/office/powerpoint/2010/main" val="3408455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p:nvPr/>
        </p:nvCxnSpPr>
        <p:spPr>
          <a:xfrm flipV="1">
            <a:off x="6514626" y="3712257"/>
            <a:ext cx="5328000" cy="20057"/>
          </a:xfrm>
          <a:prstGeom prst="line">
            <a:avLst/>
          </a:prstGeom>
          <a:noFill/>
          <a:ln w="12700" cap="flat" cmpd="sng" algn="ctr">
            <a:solidFill>
              <a:srgbClr val="E7E6E6">
                <a:lumMod val="75000"/>
              </a:srgbClr>
            </a:solidFill>
            <a:prstDash val="solid"/>
            <a:miter lim="800000"/>
          </a:ln>
          <a:effectLst/>
        </p:spPr>
      </p:cxnSp>
      <p:sp>
        <p:nvSpPr>
          <p:cNvPr id="19" name="文本框 18"/>
          <p:cNvSpPr txBox="1"/>
          <p:nvPr/>
        </p:nvSpPr>
        <p:spPr>
          <a:xfrm>
            <a:off x="7284304" y="3223447"/>
            <a:ext cx="3118874" cy="461665"/>
          </a:xfrm>
          <a:prstGeom prst="rect">
            <a:avLst/>
          </a:prstGeom>
          <a:noFill/>
        </p:spPr>
        <p:txBody>
          <a:bodyPr vert="horz" wrap="square" rtlCol="0">
            <a:spAutoFit/>
          </a:bodyPr>
          <a:lstStyle/>
          <a:p>
            <a:pPr>
              <a:defRPr/>
            </a:pPr>
            <a:r>
              <a:rPr lang="zh-CN" altLang="en-US" sz="2400" b="1" kern="0" dirty="0">
                <a:solidFill>
                  <a:srgbClr val="E7E6E6">
                    <a:lumMod val="75000"/>
                  </a:srgbClr>
                </a:solidFill>
                <a:latin typeface="微软雅黑" panose="020B0503020204020204" pitchFamily="34" charset="-122"/>
                <a:ea typeface="微软雅黑" panose="020B0503020204020204" pitchFamily="34" charset="-122"/>
              </a:rPr>
              <a:t>新能源汽车市场现状</a:t>
            </a:r>
          </a:p>
        </p:txBody>
      </p:sp>
      <p:sp>
        <p:nvSpPr>
          <p:cNvPr id="20" name="文本框 19"/>
          <p:cNvSpPr txBox="1"/>
          <p:nvPr/>
        </p:nvSpPr>
        <p:spPr>
          <a:xfrm>
            <a:off x="6446319" y="3189037"/>
            <a:ext cx="722104"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01</a:t>
            </a:r>
            <a:endParaRPr kumimoji="0" lang="zh-CN" altLang="en-US"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endParaRPr>
          </a:p>
        </p:txBody>
      </p:sp>
      <p:sp>
        <p:nvSpPr>
          <p:cNvPr id="21" name="椭圆 20"/>
          <p:cNvSpPr/>
          <p:nvPr/>
        </p:nvSpPr>
        <p:spPr>
          <a:xfrm>
            <a:off x="7136314" y="3411363"/>
            <a:ext cx="86701" cy="86701"/>
          </a:xfrm>
          <a:prstGeom prst="ellipse">
            <a:avLst/>
          </a:prstGeom>
          <a:solidFill>
            <a:srgbClr val="8B1F1D"/>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23" name="直接连接符 22"/>
          <p:cNvCxnSpPr/>
          <p:nvPr/>
        </p:nvCxnSpPr>
        <p:spPr>
          <a:xfrm flipV="1">
            <a:off x="6514626" y="4697316"/>
            <a:ext cx="5328000" cy="20057"/>
          </a:xfrm>
          <a:prstGeom prst="line">
            <a:avLst/>
          </a:prstGeom>
          <a:noFill/>
          <a:ln w="12700" cap="flat" cmpd="sng" algn="ctr">
            <a:solidFill>
              <a:srgbClr val="E7E6E6">
                <a:lumMod val="75000"/>
              </a:srgbClr>
            </a:solidFill>
            <a:prstDash val="solid"/>
            <a:miter lim="800000"/>
          </a:ln>
          <a:effectLst/>
        </p:spPr>
      </p:cxnSp>
      <p:sp>
        <p:nvSpPr>
          <p:cNvPr id="25" name="文本框 24"/>
          <p:cNvSpPr txBox="1"/>
          <p:nvPr/>
        </p:nvSpPr>
        <p:spPr>
          <a:xfrm>
            <a:off x="6446319" y="4174096"/>
            <a:ext cx="722104"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02</a:t>
            </a:r>
            <a:endParaRPr kumimoji="0" lang="zh-CN" altLang="en-US"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endParaRPr>
          </a:p>
        </p:txBody>
      </p:sp>
      <p:sp>
        <p:nvSpPr>
          <p:cNvPr id="26" name="椭圆 25"/>
          <p:cNvSpPr/>
          <p:nvPr/>
        </p:nvSpPr>
        <p:spPr>
          <a:xfrm>
            <a:off x="7136314" y="4396422"/>
            <a:ext cx="86701" cy="86701"/>
          </a:xfrm>
          <a:prstGeom prst="ellipse">
            <a:avLst/>
          </a:prstGeom>
          <a:solidFill>
            <a:srgbClr val="8B1F1D"/>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28" name="直接连接符 27"/>
          <p:cNvCxnSpPr/>
          <p:nvPr/>
        </p:nvCxnSpPr>
        <p:spPr>
          <a:xfrm flipV="1">
            <a:off x="6514626" y="5682375"/>
            <a:ext cx="5328000" cy="20057"/>
          </a:xfrm>
          <a:prstGeom prst="line">
            <a:avLst/>
          </a:prstGeom>
          <a:noFill/>
          <a:ln w="12700" cap="flat" cmpd="sng" algn="ctr">
            <a:solidFill>
              <a:srgbClr val="E7E6E6">
                <a:lumMod val="75000"/>
              </a:srgbClr>
            </a:solidFill>
            <a:prstDash val="solid"/>
            <a:miter lim="800000"/>
          </a:ln>
          <a:effectLst/>
        </p:spPr>
      </p:cxnSp>
      <p:sp>
        <p:nvSpPr>
          <p:cNvPr id="29" name="文本框 28"/>
          <p:cNvSpPr txBox="1"/>
          <p:nvPr/>
        </p:nvSpPr>
        <p:spPr>
          <a:xfrm>
            <a:off x="7284303" y="5193565"/>
            <a:ext cx="4611602" cy="461665"/>
          </a:xfrm>
          <a:prstGeom prst="rect">
            <a:avLst/>
          </a:prstGeom>
          <a:noFill/>
        </p:spPr>
        <p:txBody>
          <a:bodyPr vert="horz" wrap="square" rtlCol="0">
            <a:spAutoFit/>
          </a:bodyPr>
          <a:lstStyle/>
          <a:p>
            <a:pPr lvl="0">
              <a:defRPr/>
            </a:pPr>
            <a:r>
              <a:rPr lang="en-US" altLang="zh-CN" sz="2400" b="1" kern="0" dirty="0">
                <a:solidFill>
                  <a:srgbClr val="E7E6E6">
                    <a:lumMod val="75000"/>
                  </a:srgbClr>
                </a:solidFill>
                <a:latin typeface="微软雅黑" panose="020B0503020204020204" pitchFamily="34" charset="-122"/>
                <a:ea typeface="微软雅黑" panose="020B0503020204020204" pitchFamily="34" charset="-122"/>
              </a:rPr>
              <a:t>HUD</a:t>
            </a:r>
            <a:r>
              <a:rPr lang="zh-CN" altLang="en-US" sz="2400" b="1" kern="0" dirty="0">
                <a:solidFill>
                  <a:srgbClr val="E7E6E6">
                    <a:lumMod val="75000"/>
                  </a:srgbClr>
                </a:solidFill>
                <a:latin typeface="微软雅黑" panose="020B0503020204020204" pitchFamily="34" charset="-122"/>
                <a:ea typeface="微软雅黑" panose="020B0503020204020204" pitchFamily="34" charset="-122"/>
              </a:rPr>
              <a:t>抬头显示发展现状及趋势</a:t>
            </a:r>
          </a:p>
        </p:txBody>
      </p:sp>
      <p:sp>
        <p:nvSpPr>
          <p:cNvPr id="30" name="文本框 29"/>
          <p:cNvSpPr txBox="1"/>
          <p:nvPr/>
        </p:nvSpPr>
        <p:spPr>
          <a:xfrm>
            <a:off x="6446319" y="5159155"/>
            <a:ext cx="722104"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03</a:t>
            </a:r>
            <a:endParaRPr kumimoji="0" lang="zh-CN" altLang="en-US"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endParaRPr>
          </a:p>
        </p:txBody>
      </p:sp>
      <p:sp>
        <p:nvSpPr>
          <p:cNvPr id="31" name="椭圆 30"/>
          <p:cNvSpPr/>
          <p:nvPr/>
        </p:nvSpPr>
        <p:spPr>
          <a:xfrm>
            <a:off x="7136314" y="5381481"/>
            <a:ext cx="86701" cy="86701"/>
          </a:xfrm>
          <a:prstGeom prst="ellipse">
            <a:avLst/>
          </a:prstGeom>
          <a:solidFill>
            <a:srgbClr val="8B1F1D"/>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 name="文本框 1">
            <a:extLst>
              <a:ext uri="{FF2B5EF4-FFF2-40B4-BE49-F238E27FC236}">
                <a16:creationId xmlns:a16="http://schemas.microsoft.com/office/drawing/2014/main" id="{5E016702-DF68-954D-F1D0-408A6457768D}"/>
              </a:ext>
            </a:extLst>
          </p:cNvPr>
          <p:cNvSpPr txBox="1"/>
          <p:nvPr/>
        </p:nvSpPr>
        <p:spPr>
          <a:xfrm>
            <a:off x="7284303" y="4208506"/>
            <a:ext cx="4611602" cy="461665"/>
          </a:xfrm>
          <a:prstGeom prst="rect">
            <a:avLst/>
          </a:prstGeom>
          <a:noFill/>
        </p:spPr>
        <p:txBody>
          <a:bodyPr vert="horz" wrap="square" rtlCol="0">
            <a:spAutoFit/>
          </a:bodyPr>
          <a:lstStyle/>
          <a:p>
            <a:pPr lvl="0">
              <a:defRPr/>
            </a:pPr>
            <a:r>
              <a:rPr lang="en-US" altLang="zh-CN" sz="2400" b="1" kern="0" dirty="0">
                <a:solidFill>
                  <a:prstClr val="black"/>
                </a:solidFill>
                <a:latin typeface="微软雅黑" panose="020B0503020204020204" pitchFamily="34" charset="-122"/>
                <a:ea typeface="微软雅黑" panose="020B0503020204020204" pitchFamily="34" charset="-122"/>
              </a:rPr>
              <a:t>ADAS</a:t>
            </a:r>
            <a:r>
              <a:rPr lang="zh-CN" altLang="en-US" sz="2400" b="1" kern="0" dirty="0">
                <a:solidFill>
                  <a:prstClr val="black"/>
                </a:solidFill>
                <a:latin typeface="微软雅黑" panose="020B0503020204020204" pitchFamily="34" charset="-122"/>
                <a:ea typeface="微软雅黑" panose="020B0503020204020204" pitchFamily="34" charset="-122"/>
              </a:rPr>
              <a:t>功能市场装车情况分析</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箭头: 右 12">
            <a:extLst>
              <a:ext uri="{FF2B5EF4-FFF2-40B4-BE49-F238E27FC236}">
                <a16:creationId xmlns:a16="http://schemas.microsoft.com/office/drawing/2014/main" id="{6819582A-BB6A-F690-F297-E9E52A401FCB}"/>
              </a:ext>
            </a:extLst>
          </p:cNvPr>
          <p:cNvSpPr/>
          <p:nvPr/>
        </p:nvSpPr>
        <p:spPr>
          <a:xfrm>
            <a:off x="5225571" y="3769909"/>
            <a:ext cx="3002718" cy="1687472"/>
          </a:xfrm>
          <a:prstGeom prst="rightArrow">
            <a:avLst>
              <a:gd name="adj1" fmla="val 50000"/>
              <a:gd name="adj2" fmla="val 29716"/>
            </a:avLst>
          </a:prstGeom>
          <a:gradFill flip="none" rotWithShape="1">
            <a:gsLst>
              <a:gs pos="0">
                <a:schemeClr val="accent1">
                  <a:lumMod val="5000"/>
                  <a:lumOff val="95000"/>
                </a:schemeClr>
              </a:gs>
              <a:gs pos="100000">
                <a:schemeClr val="accent1">
                  <a:lumMod val="45000"/>
                  <a:lumOff val="55000"/>
                </a:schemeClr>
              </a:gs>
              <a:gs pos="85000">
                <a:schemeClr val="accent1">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 name="图表 3">
            <a:extLst>
              <a:ext uri="{FF2B5EF4-FFF2-40B4-BE49-F238E27FC236}">
                <a16:creationId xmlns:a16="http://schemas.microsoft.com/office/drawing/2014/main" id="{7E7FEC6F-D575-4805-2C4A-C5792635E1E6}"/>
              </a:ext>
            </a:extLst>
          </p:cNvPr>
          <p:cNvGraphicFramePr/>
          <p:nvPr>
            <p:extLst>
              <p:ext uri="{D42A27DB-BD31-4B8C-83A1-F6EECF244321}">
                <p14:modId xmlns:p14="http://schemas.microsoft.com/office/powerpoint/2010/main" val="2711233257"/>
              </p:ext>
            </p:extLst>
          </p:nvPr>
        </p:nvGraphicFramePr>
        <p:xfrm>
          <a:off x="809354" y="3234286"/>
          <a:ext cx="3022865" cy="328192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图表 4">
            <a:extLst>
              <a:ext uri="{FF2B5EF4-FFF2-40B4-BE49-F238E27FC236}">
                <a16:creationId xmlns:a16="http://schemas.microsoft.com/office/drawing/2014/main" id="{41783253-12BF-E0E2-F676-058A6D2B515A}"/>
              </a:ext>
            </a:extLst>
          </p:cNvPr>
          <p:cNvGraphicFramePr/>
          <p:nvPr>
            <p:extLst>
              <p:ext uri="{D42A27DB-BD31-4B8C-83A1-F6EECF244321}">
                <p14:modId xmlns:p14="http://schemas.microsoft.com/office/powerpoint/2010/main" val="3488959860"/>
              </p:ext>
            </p:extLst>
          </p:nvPr>
        </p:nvGraphicFramePr>
        <p:xfrm>
          <a:off x="806647" y="2071781"/>
          <a:ext cx="3022865" cy="156044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 name="表格 6">
            <a:extLst>
              <a:ext uri="{FF2B5EF4-FFF2-40B4-BE49-F238E27FC236}">
                <a16:creationId xmlns:a16="http://schemas.microsoft.com/office/drawing/2014/main" id="{D61861FD-CF15-0157-9648-08DF8CD6F77C}"/>
              </a:ext>
            </a:extLst>
          </p:cNvPr>
          <p:cNvGraphicFramePr>
            <a:graphicFrameLocks noGrp="1"/>
          </p:cNvGraphicFramePr>
          <p:nvPr>
            <p:extLst>
              <p:ext uri="{D42A27DB-BD31-4B8C-83A1-F6EECF244321}">
                <p14:modId xmlns:p14="http://schemas.microsoft.com/office/powerpoint/2010/main" val="3756590749"/>
              </p:ext>
            </p:extLst>
          </p:nvPr>
        </p:nvGraphicFramePr>
        <p:xfrm>
          <a:off x="342741" y="2744855"/>
          <a:ext cx="941414" cy="703760"/>
        </p:xfrm>
        <a:graphic>
          <a:graphicData uri="http://schemas.openxmlformats.org/drawingml/2006/table">
            <a:tbl>
              <a:tblPr/>
              <a:tblGrid>
                <a:gridCol w="521970">
                  <a:extLst>
                    <a:ext uri="{9D8B030D-6E8A-4147-A177-3AD203B41FA5}">
                      <a16:colId xmlns:a16="http://schemas.microsoft.com/office/drawing/2014/main" val="1913035923"/>
                    </a:ext>
                  </a:extLst>
                </a:gridCol>
                <a:gridCol w="419444">
                  <a:extLst>
                    <a:ext uri="{9D8B030D-6E8A-4147-A177-3AD203B41FA5}">
                      <a16:colId xmlns:a16="http://schemas.microsoft.com/office/drawing/2014/main" val="2078193577"/>
                    </a:ext>
                  </a:extLst>
                </a:gridCol>
              </a:tblGrid>
              <a:tr h="351880">
                <a:tc rowSpan="2">
                  <a:txBody>
                    <a:bodyPr/>
                    <a:lstStyle/>
                    <a:p>
                      <a:pPr algn="ctr" fontAlgn="ctr"/>
                      <a:r>
                        <a:rPr lang="zh-CN" altLang="en-US" sz="1200" b="1" i="0" u="none" strike="noStrike" dirty="0">
                          <a:solidFill>
                            <a:srgbClr val="000000"/>
                          </a:solidFill>
                          <a:effectLst/>
                          <a:latin typeface="微软雅黑" panose="020B0503020204020204" pitchFamily="34" charset="-122"/>
                          <a:ea typeface="微软雅黑" panose="020B0503020204020204" pitchFamily="34" charset="-122"/>
                        </a:rPr>
                        <a:t>燃油</a:t>
                      </a:r>
                      <a:endParaRPr lang="en-US" altLang="zh-CN" sz="1200" b="1" i="0" u="none" strike="noStrike" dirty="0">
                        <a:solidFill>
                          <a:srgbClr val="000000"/>
                        </a:solidFill>
                        <a:effectLst/>
                        <a:latin typeface="微软雅黑" panose="020B0503020204020204" pitchFamily="34" charset="-122"/>
                        <a:ea typeface="微软雅黑" panose="020B0503020204020204" pitchFamily="34" charset="-122"/>
                      </a:endParaRPr>
                    </a:p>
                    <a:p>
                      <a:pPr algn="ctr" fontAlgn="ctr"/>
                      <a:r>
                        <a:rPr lang="zh-CN" altLang="en-US" sz="1100" b="1" i="0" u="none" strike="noStrike" dirty="0">
                          <a:solidFill>
                            <a:srgbClr val="000000"/>
                          </a:solidFill>
                          <a:effectLst/>
                          <a:latin typeface="微软雅黑" panose="020B0503020204020204" pitchFamily="34" charset="-122"/>
                          <a:ea typeface="微软雅黑" panose="020B0503020204020204" pitchFamily="34" charset="-122"/>
                        </a:rPr>
                        <a:t>乘用车</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l" fontAlgn="ctr"/>
                      <a:r>
                        <a:rPr lang="en-GB" sz="1000" b="1" i="0" u="none" strike="noStrike" kern="1200" dirty="0">
                          <a:solidFill>
                            <a:schemeClr val="tx1">
                              <a:lumMod val="65000"/>
                              <a:lumOff val="35000"/>
                            </a:schemeClr>
                          </a:solidFill>
                          <a:effectLst/>
                          <a:latin typeface="Agency FB" panose="020B0503020202020204" pitchFamily="34" charset="0"/>
                          <a:ea typeface="等线" panose="02010600030101010101" pitchFamily="2" charset="-122"/>
                          <a:cs typeface="+mn-cs"/>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456455127"/>
                  </a:ext>
                </a:extLst>
              </a:tr>
              <a:tr h="351880">
                <a:tc vMerge="1">
                  <a:txBody>
                    <a:bodyPr/>
                    <a:lstStyle/>
                    <a:p>
                      <a:pPr algn="l" fontAlgn="ctr"/>
                      <a:endParaRPr lang="zh-CN" altLang="en-US" sz="900" b="0" i="0" u="none" strike="noStrike" dirty="0">
                        <a:solidFill>
                          <a:srgbClr val="000000"/>
                        </a:solidFill>
                        <a:effectLst/>
                        <a:latin typeface="Agency FB" panose="020B0503020202020204" pitchFamily="34" charset="0"/>
                        <a:ea typeface="等线" panose="02010600030101010101" pitchFamily="2" charset="-122"/>
                      </a:endParaRPr>
                    </a:p>
                  </a:txBody>
                  <a:tcPr marL="9525" marR="9525" marT="9525" marB="0" anchor="ctr">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l" fontAlgn="ctr"/>
                      <a:r>
                        <a:rPr lang="en-GB" sz="1000" b="1" i="0" u="none" strike="noStrike" kern="1200" dirty="0">
                          <a:solidFill>
                            <a:schemeClr val="tx1">
                              <a:lumMod val="65000"/>
                              <a:lumOff val="35000"/>
                            </a:schemeClr>
                          </a:solidFill>
                          <a:effectLst/>
                          <a:latin typeface="Agency FB" panose="020B0503020202020204" pitchFamily="34" charset="0"/>
                          <a:ea typeface="等线" panose="02010600030101010101" pitchFamily="2" charset="-122"/>
                          <a:cs typeface="+mn-cs"/>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918659731"/>
                  </a:ext>
                </a:extLst>
              </a:tr>
            </a:tbl>
          </a:graphicData>
        </a:graphic>
      </p:graphicFrame>
      <p:graphicFrame>
        <p:nvGraphicFramePr>
          <p:cNvPr id="8" name="图表 7">
            <a:extLst>
              <a:ext uri="{FF2B5EF4-FFF2-40B4-BE49-F238E27FC236}">
                <a16:creationId xmlns:a16="http://schemas.microsoft.com/office/drawing/2014/main" id="{48479291-FB23-CDC9-5466-8D6AE21B5F01}"/>
              </a:ext>
            </a:extLst>
          </p:cNvPr>
          <p:cNvGraphicFramePr/>
          <p:nvPr>
            <p:extLst>
              <p:ext uri="{D42A27DB-BD31-4B8C-83A1-F6EECF244321}">
                <p14:modId xmlns:p14="http://schemas.microsoft.com/office/powerpoint/2010/main" val="159561090"/>
              </p:ext>
            </p:extLst>
          </p:nvPr>
        </p:nvGraphicFramePr>
        <p:xfrm>
          <a:off x="4321519" y="3234286"/>
          <a:ext cx="3211106" cy="3281921"/>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9" name="图表 8">
            <a:extLst>
              <a:ext uri="{FF2B5EF4-FFF2-40B4-BE49-F238E27FC236}">
                <a16:creationId xmlns:a16="http://schemas.microsoft.com/office/drawing/2014/main" id="{B7E3FC23-4300-A073-03AE-9F370DBCB8C8}"/>
              </a:ext>
            </a:extLst>
          </p:cNvPr>
          <p:cNvGraphicFramePr/>
          <p:nvPr>
            <p:extLst>
              <p:ext uri="{D42A27DB-BD31-4B8C-83A1-F6EECF244321}">
                <p14:modId xmlns:p14="http://schemas.microsoft.com/office/powerpoint/2010/main" val="1322206021"/>
              </p:ext>
            </p:extLst>
          </p:nvPr>
        </p:nvGraphicFramePr>
        <p:xfrm>
          <a:off x="4309286" y="2071781"/>
          <a:ext cx="3205939" cy="1560443"/>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1" name="表格 10">
            <a:extLst>
              <a:ext uri="{FF2B5EF4-FFF2-40B4-BE49-F238E27FC236}">
                <a16:creationId xmlns:a16="http://schemas.microsoft.com/office/drawing/2014/main" id="{BE3A44EC-DB4F-8803-62A9-17DBB5EC32B1}"/>
              </a:ext>
            </a:extLst>
          </p:cNvPr>
          <p:cNvGraphicFramePr>
            <a:graphicFrameLocks noGrp="1"/>
          </p:cNvGraphicFramePr>
          <p:nvPr>
            <p:extLst>
              <p:ext uri="{D42A27DB-BD31-4B8C-83A1-F6EECF244321}">
                <p14:modId xmlns:p14="http://schemas.microsoft.com/office/powerpoint/2010/main" val="3418477169"/>
              </p:ext>
            </p:extLst>
          </p:nvPr>
        </p:nvGraphicFramePr>
        <p:xfrm>
          <a:off x="3773290" y="2694461"/>
          <a:ext cx="995444" cy="703760"/>
        </p:xfrm>
        <a:graphic>
          <a:graphicData uri="http://schemas.openxmlformats.org/drawingml/2006/table">
            <a:tbl>
              <a:tblPr/>
              <a:tblGrid>
                <a:gridCol w="576000">
                  <a:extLst>
                    <a:ext uri="{9D8B030D-6E8A-4147-A177-3AD203B41FA5}">
                      <a16:colId xmlns:a16="http://schemas.microsoft.com/office/drawing/2014/main" val="1913035923"/>
                    </a:ext>
                  </a:extLst>
                </a:gridCol>
                <a:gridCol w="419444">
                  <a:extLst>
                    <a:ext uri="{9D8B030D-6E8A-4147-A177-3AD203B41FA5}">
                      <a16:colId xmlns:a16="http://schemas.microsoft.com/office/drawing/2014/main" val="2078193577"/>
                    </a:ext>
                  </a:extLst>
                </a:gridCol>
              </a:tblGrid>
              <a:tr h="351880">
                <a:tc rowSpan="2">
                  <a:txBody>
                    <a:bodyPr/>
                    <a:lstStyle/>
                    <a:p>
                      <a:pPr algn="ctr" fontAlgn="ctr"/>
                      <a:r>
                        <a:rPr lang="zh-CN" altLang="en-US" sz="1100" b="1" i="0" u="none" strike="noStrike" dirty="0">
                          <a:solidFill>
                            <a:srgbClr val="000000"/>
                          </a:solidFill>
                          <a:effectLst/>
                          <a:latin typeface="微软雅黑" panose="020B0503020204020204" pitchFamily="34" charset="-122"/>
                          <a:ea typeface="微软雅黑" panose="020B0503020204020204" pitchFamily="34" charset="-122"/>
                        </a:rPr>
                        <a:t>新能源</a:t>
                      </a:r>
                      <a:endParaRPr lang="en-US" altLang="zh-CN" sz="1100" b="1" i="0" u="none" strike="noStrike" dirty="0">
                        <a:solidFill>
                          <a:srgbClr val="000000"/>
                        </a:solidFill>
                        <a:effectLst/>
                        <a:latin typeface="微软雅黑" panose="020B0503020204020204" pitchFamily="34" charset="-122"/>
                        <a:ea typeface="微软雅黑" panose="020B0503020204020204" pitchFamily="34" charset="-122"/>
                      </a:endParaRPr>
                    </a:p>
                    <a:p>
                      <a:pPr algn="ctr" fontAlgn="ctr"/>
                      <a:r>
                        <a:rPr lang="zh-CN" altLang="en-US" sz="1050" b="1" i="0" u="none" strike="noStrike" dirty="0">
                          <a:solidFill>
                            <a:srgbClr val="000000"/>
                          </a:solidFill>
                          <a:effectLst/>
                          <a:latin typeface="微软雅黑" panose="020B0503020204020204" pitchFamily="34" charset="-122"/>
                          <a:ea typeface="微软雅黑" panose="020B0503020204020204" pitchFamily="34" charset="-122"/>
                        </a:rPr>
                        <a:t>乘用车</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l" fontAlgn="ctr"/>
                      <a:r>
                        <a:rPr lang="en-GB" sz="10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456455127"/>
                  </a:ext>
                </a:extLst>
              </a:tr>
              <a:tr h="351880">
                <a:tc vMerge="1">
                  <a:txBody>
                    <a:bodyPr/>
                    <a:lstStyle/>
                    <a:p>
                      <a:pPr algn="l" fontAlgn="ctr"/>
                      <a:endParaRPr lang="zh-CN" altLang="en-US" sz="900" b="0" i="0" u="none" strike="noStrike" dirty="0">
                        <a:solidFill>
                          <a:srgbClr val="000000"/>
                        </a:solidFill>
                        <a:effectLst/>
                        <a:latin typeface="Agency FB" panose="020B0503020202020204" pitchFamily="34" charset="0"/>
                        <a:ea typeface="等线" panose="02010600030101010101" pitchFamily="2" charset="-122"/>
                      </a:endParaRPr>
                    </a:p>
                  </a:txBody>
                  <a:tcPr marL="9525" marR="9525" marT="9525" marB="0" anchor="ctr">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l" fontAlgn="ctr"/>
                      <a:r>
                        <a:rPr lang="en-GB" sz="10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918659731"/>
                  </a:ext>
                </a:extLst>
              </a:tr>
            </a:tbl>
          </a:graphicData>
        </a:graphic>
      </p:graphicFrame>
      <p:graphicFrame>
        <p:nvGraphicFramePr>
          <p:cNvPr id="12" name="表格 11">
            <a:extLst>
              <a:ext uri="{FF2B5EF4-FFF2-40B4-BE49-F238E27FC236}">
                <a16:creationId xmlns:a16="http://schemas.microsoft.com/office/drawing/2014/main" id="{7D35F4B5-B084-F97E-A10D-32887059CF6C}"/>
              </a:ext>
            </a:extLst>
          </p:cNvPr>
          <p:cNvGraphicFramePr>
            <a:graphicFrameLocks noGrp="1"/>
          </p:cNvGraphicFramePr>
          <p:nvPr>
            <p:extLst>
              <p:ext uri="{D42A27DB-BD31-4B8C-83A1-F6EECF244321}">
                <p14:modId xmlns:p14="http://schemas.microsoft.com/office/powerpoint/2010/main" val="2614504003"/>
              </p:ext>
            </p:extLst>
          </p:nvPr>
        </p:nvGraphicFramePr>
        <p:xfrm>
          <a:off x="3864430" y="3788959"/>
          <a:ext cx="871841" cy="2508885"/>
        </p:xfrm>
        <a:graphic>
          <a:graphicData uri="http://schemas.openxmlformats.org/drawingml/2006/table">
            <a:tbl>
              <a:tblPr/>
              <a:tblGrid>
                <a:gridCol w="483395">
                  <a:extLst>
                    <a:ext uri="{9D8B030D-6E8A-4147-A177-3AD203B41FA5}">
                      <a16:colId xmlns:a16="http://schemas.microsoft.com/office/drawing/2014/main" val="1913035923"/>
                    </a:ext>
                  </a:extLst>
                </a:gridCol>
                <a:gridCol w="388446">
                  <a:extLst>
                    <a:ext uri="{9D8B030D-6E8A-4147-A177-3AD203B41FA5}">
                      <a16:colId xmlns:a16="http://schemas.microsoft.com/office/drawing/2014/main" val="2078193577"/>
                    </a:ext>
                  </a:extLst>
                </a:gridCol>
              </a:tblGrid>
              <a:tr h="143825">
                <a:tc rowSpan="3">
                  <a:txBody>
                    <a:bodyPr/>
                    <a:lstStyle/>
                    <a:p>
                      <a:pPr algn="ctr" fontAlgn="ctr"/>
                      <a:r>
                        <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40</a:t>
                      </a: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万</a:t>
                      </a:r>
                      <a:endPar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endParaRPr>
                    </a:p>
                    <a:p>
                      <a:pPr algn="ctr" fontAlgn="ct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以上</a:t>
                      </a:r>
                    </a:p>
                  </a:txBody>
                  <a:tcPr marL="0" marR="0" marT="0"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456455127"/>
                  </a:ext>
                </a:extLst>
              </a:tr>
              <a:tr h="143825">
                <a:tc vMerge="1">
                  <a:txBody>
                    <a:bodyPr/>
                    <a:lstStyle/>
                    <a:p>
                      <a:pPr algn="l" fontAlgn="ctr"/>
                      <a:endParaRPr lang="zh-CN" altLang="en-US" sz="900" b="0" i="0" u="none" strike="noStrike" dirty="0">
                        <a:solidFill>
                          <a:srgbClr val="000000"/>
                        </a:solidFill>
                        <a:effectLst/>
                        <a:latin typeface="Agency FB" panose="020B0503020202020204" pitchFamily="34" charset="0"/>
                        <a:ea typeface="等线" panose="02010600030101010101" pitchFamily="2" charset="-122"/>
                      </a:endParaRPr>
                    </a:p>
                  </a:txBody>
                  <a:tcPr marL="9525" marR="9525" marT="9525" marB="0" anchor="ctr">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918659731"/>
                  </a:ext>
                </a:extLst>
              </a:tr>
              <a:tr h="143825">
                <a:tc vMerge="1">
                  <a:txBody>
                    <a:bodyPr/>
                    <a:lstStyle/>
                    <a:p>
                      <a:pPr algn="l" fontAlgn="ctr"/>
                      <a:endParaRPr lang="zh-CN" altLang="en-US" sz="900" b="0" i="0" u="none" strike="noStrike" dirty="0">
                        <a:solidFill>
                          <a:srgbClr val="000000"/>
                        </a:solidFill>
                        <a:effectLst/>
                        <a:latin typeface="Agency FB" panose="020B0503020202020204" pitchFamily="34" charset="0"/>
                        <a:ea typeface="等线" panose="02010600030101010101" pitchFamily="2" charset="-122"/>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endParaRPr lang="zh-CN" altLang="en-US" sz="900" b="1" i="0" u="none" strike="noStrike">
                        <a:solidFill>
                          <a:schemeClr val="tx1">
                            <a:lumMod val="65000"/>
                            <a:lumOff val="35000"/>
                          </a:schemeClr>
                        </a:solidFill>
                        <a:effectLst/>
                        <a:latin typeface="Agency FB" panose="020B0503020202020204" pitchFamily="34" charset="0"/>
                        <a:ea typeface="等线" panose="02010600030101010101" pitchFamily="2" charset="-122"/>
                      </a:endParaRP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45802845"/>
                  </a:ext>
                </a:extLst>
              </a:tr>
              <a:tr h="143825">
                <a:tc rowSpan="2">
                  <a:txBody>
                    <a:bodyPr/>
                    <a:lstStyle/>
                    <a:p>
                      <a:pPr algn="ctr" fontAlgn="ctr"/>
                      <a:r>
                        <a:rPr lang="en-US" altLang="zh-CN" sz="1000" b="1" i="0" u="none" strike="noStrike" dirty="0">
                          <a:solidFill>
                            <a:srgbClr val="002060"/>
                          </a:solidFill>
                          <a:effectLst/>
                          <a:latin typeface="Agency FB" panose="020B0503020202020204" pitchFamily="34" charset="0"/>
                          <a:ea typeface="微软雅黑" panose="020B0503020204020204" pitchFamily="34" charset="-122"/>
                        </a:rPr>
                        <a:t>32-40</a:t>
                      </a:r>
                      <a:r>
                        <a:rPr lang="zh-CN" altLang="en-US" sz="1000" b="1" i="0" u="none" strike="noStrike" dirty="0">
                          <a:solidFill>
                            <a:srgbClr val="002060"/>
                          </a:solidFill>
                          <a:effectLst/>
                          <a:latin typeface="Agency FB" panose="020B0503020202020204" pitchFamily="34" charset="0"/>
                          <a:ea typeface="微软雅黑" panose="020B0503020204020204" pitchFamily="34" charset="-122"/>
                        </a:rPr>
                        <a:t>万</a:t>
                      </a:r>
                    </a:p>
                  </a:txBody>
                  <a:tcPr marL="9525"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784271280"/>
                  </a:ext>
                </a:extLst>
              </a:tr>
              <a:tr h="143825">
                <a:tc vMerge="1">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等线" panose="02010600030101010101" pitchFamily="2" charset="-122"/>
                      </a:endParaRPr>
                    </a:p>
                  </a:txBody>
                  <a:tcPr marL="114300" marR="9525" marT="9525" marB="0">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520209129"/>
                  </a:ext>
                </a:extLst>
              </a:tr>
              <a:tr h="143825">
                <a:tc>
                  <a:txBody>
                    <a:bodyPr/>
                    <a:lstStyle/>
                    <a:p>
                      <a:pPr algn="ctr" fontAlgn="ctr"/>
                      <a:endParaRPr lang="zh-CN" altLang="en-US" sz="1000" b="1" i="0" u="none" strike="noStrike" dirty="0">
                        <a:solidFill>
                          <a:srgbClr val="002060"/>
                        </a:solidFill>
                        <a:effectLst/>
                        <a:latin typeface="Agency FB" panose="020B0503020202020204" pitchFamily="34" charset="0"/>
                        <a:ea typeface="微软雅黑" panose="020B0503020204020204" pitchFamily="34" charset="-122"/>
                      </a:endParaRPr>
                    </a:p>
                  </a:txBody>
                  <a:tcPr marL="114300"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endParaRPr lang="zh-CN" altLang="en-US"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endParaRP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878831314"/>
                  </a:ext>
                </a:extLst>
              </a:tr>
              <a:tr h="143825">
                <a:tc rowSpan="2">
                  <a:txBody>
                    <a:bodyPr/>
                    <a:lstStyle/>
                    <a:p>
                      <a:pPr algn="ctr" fontAlgn="ctr"/>
                      <a:r>
                        <a:rPr lang="en-US" altLang="zh-CN" sz="1000" b="1" i="0" u="none" strike="noStrike" dirty="0">
                          <a:solidFill>
                            <a:srgbClr val="002060"/>
                          </a:solidFill>
                          <a:effectLst/>
                          <a:latin typeface="Agency FB" panose="020B0503020202020204" pitchFamily="34" charset="0"/>
                          <a:ea typeface="微软雅黑" panose="020B0503020204020204" pitchFamily="34" charset="-122"/>
                        </a:rPr>
                        <a:t>24-32</a:t>
                      </a:r>
                      <a:r>
                        <a:rPr lang="zh-CN" altLang="en-US" sz="1000" b="1" i="0" u="none" strike="noStrike" dirty="0">
                          <a:solidFill>
                            <a:srgbClr val="002060"/>
                          </a:solidFill>
                          <a:effectLst/>
                          <a:latin typeface="Agency FB" panose="020B0503020202020204" pitchFamily="34" charset="0"/>
                          <a:ea typeface="微软雅黑" panose="020B0503020204020204" pitchFamily="34" charset="-122"/>
                        </a:rPr>
                        <a:t>万</a:t>
                      </a:r>
                    </a:p>
                  </a:txBody>
                  <a:tcPr marL="9525"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728865564"/>
                  </a:ext>
                </a:extLst>
              </a:tr>
              <a:tr h="143825">
                <a:tc vMerge="1">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等线" panose="02010600030101010101" pitchFamily="2" charset="-122"/>
                      </a:endParaRPr>
                    </a:p>
                  </a:txBody>
                  <a:tcPr marL="114300" marR="9525" marT="9525" marB="0">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536853098"/>
                  </a:ext>
                </a:extLst>
              </a:tr>
              <a:tr h="143825">
                <a:tc>
                  <a:txBody>
                    <a:bodyPr/>
                    <a:lstStyle/>
                    <a:p>
                      <a:pPr algn="ctr" fontAlgn="ctr"/>
                      <a:endParaRPr lang="zh-CN" altLang="en-US" sz="900" b="1" i="0" u="none" strike="noStrike">
                        <a:solidFill>
                          <a:schemeClr val="tx1">
                            <a:lumMod val="75000"/>
                            <a:lumOff val="25000"/>
                          </a:schemeClr>
                        </a:solidFill>
                        <a:effectLst/>
                        <a:latin typeface="Agency FB" panose="020B0503020202020204" pitchFamily="34" charset="0"/>
                        <a:ea typeface="微软雅黑" panose="020B0503020204020204" pitchFamily="34" charset="-122"/>
                      </a:endParaRPr>
                    </a:p>
                  </a:txBody>
                  <a:tcPr marL="114300"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endParaRPr lang="zh-CN" altLang="en-US" sz="900" b="1" i="0" u="none" strike="noStrike">
                        <a:solidFill>
                          <a:schemeClr val="tx1">
                            <a:lumMod val="65000"/>
                            <a:lumOff val="35000"/>
                          </a:schemeClr>
                        </a:solidFill>
                        <a:effectLst/>
                        <a:latin typeface="Agency FB" panose="020B0503020202020204" pitchFamily="34" charset="0"/>
                        <a:ea typeface="等线" panose="02010600030101010101" pitchFamily="2" charset="-122"/>
                      </a:endParaRP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487944621"/>
                  </a:ext>
                </a:extLst>
              </a:tr>
              <a:tr h="143825">
                <a:tc rowSpan="2">
                  <a:txBody>
                    <a:bodyPr/>
                    <a:lstStyle/>
                    <a:p>
                      <a:pPr algn="ctr" fontAlgn="ctr"/>
                      <a:r>
                        <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16-24</a:t>
                      </a: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万</a:t>
                      </a:r>
                    </a:p>
                  </a:txBody>
                  <a:tcPr marL="9525"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986161858"/>
                  </a:ext>
                </a:extLst>
              </a:tr>
              <a:tr h="143825">
                <a:tc vMerge="1">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等线" panose="02010600030101010101" pitchFamily="2" charset="-122"/>
                      </a:endParaRPr>
                    </a:p>
                  </a:txBody>
                  <a:tcPr marL="114300" marR="9525" marT="9525" marB="0">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941405598"/>
                  </a:ext>
                </a:extLst>
              </a:tr>
              <a:tr h="143825">
                <a:tc>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endParaRPr>
                    </a:p>
                  </a:txBody>
                  <a:tcPr marL="114300"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endParaRPr lang="zh-CN" altLang="en-US"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endParaRP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581193179"/>
                  </a:ext>
                </a:extLst>
              </a:tr>
              <a:tr h="143825">
                <a:tc rowSpan="2">
                  <a:txBody>
                    <a:bodyPr/>
                    <a:lstStyle/>
                    <a:p>
                      <a:pPr algn="ctr" fontAlgn="ctr"/>
                      <a:r>
                        <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8-16</a:t>
                      </a: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万</a:t>
                      </a:r>
                    </a:p>
                  </a:txBody>
                  <a:tcPr marL="9525"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118921816"/>
                  </a:ext>
                </a:extLst>
              </a:tr>
              <a:tr h="143825">
                <a:tc vMerge="1">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等线" panose="02010600030101010101" pitchFamily="2" charset="-122"/>
                      </a:endParaRPr>
                    </a:p>
                  </a:txBody>
                  <a:tcPr marL="114300" marR="9525" marT="9525" marB="0">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706161417"/>
                  </a:ext>
                </a:extLst>
              </a:tr>
              <a:tr h="143825">
                <a:tc>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endParaRPr>
                    </a:p>
                  </a:txBody>
                  <a:tcPr marL="114300"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endParaRPr lang="zh-CN" altLang="en-US" sz="900" b="1" i="0" u="none" strike="noStrike">
                        <a:solidFill>
                          <a:schemeClr val="tx1">
                            <a:lumMod val="65000"/>
                            <a:lumOff val="35000"/>
                          </a:schemeClr>
                        </a:solidFill>
                        <a:effectLst/>
                        <a:latin typeface="Agency FB" panose="020B0503020202020204" pitchFamily="34" charset="0"/>
                        <a:ea typeface="等线" panose="02010600030101010101" pitchFamily="2" charset="-122"/>
                      </a:endParaRP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79217962"/>
                  </a:ext>
                </a:extLst>
              </a:tr>
              <a:tr h="143825">
                <a:tc rowSpan="2">
                  <a:txBody>
                    <a:bodyPr/>
                    <a:lstStyle/>
                    <a:p>
                      <a:pPr algn="ctr" fontAlgn="ctr"/>
                      <a:r>
                        <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8</a:t>
                      </a: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万</a:t>
                      </a:r>
                      <a:endPar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endParaRPr>
                    </a:p>
                    <a:p>
                      <a:pPr algn="ctr" fontAlgn="ct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以下</a:t>
                      </a:r>
                    </a:p>
                  </a:txBody>
                  <a:tcPr marL="9525"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611434532"/>
                  </a:ext>
                </a:extLst>
              </a:tr>
              <a:tr h="143825">
                <a:tc vMerge="1">
                  <a:txBody>
                    <a:bodyPr/>
                    <a:lstStyle/>
                    <a:p>
                      <a:pPr algn="l" fontAlgn="ctr"/>
                      <a:endParaRPr lang="zh-CN" altLang="en-US" sz="900" b="0" i="0" u="none" strike="noStrike" dirty="0">
                        <a:solidFill>
                          <a:srgbClr val="000000"/>
                        </a:solidFill>
                        <a:effectLst/>
                        <a:latin typeface="Agency FB" panose="020B0503020202020204" pitchFamily="34" charset="0"/>
                        <a:ea typeface="等线" panose="02010600030101010101" pitchFamily="2" charset="-122"/>
                      </a:endParaRPr>
                    </a:p>
                  </a:txBody>
                  <a:tcPr marL="9525" marR="9525" marT="9525" marB="0" anchor="ctr">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098209660"/>
                  </a:ext>
                </a:extLst>
              </a:tr>
            </a:tbl>
          </a:graphicData>
        </a:graphic>
      </p:graphicFrame>
      <p:graphicFrame>
        <p:nvGraphicFramePr>
          <p:cNvPr id="14" name="表格 13">
            <a:extLst>
              <a:ext uri="{FF2B5EF4-FFF2-40B4-BE49-F238E27FC236}">
                <a16:creationId xmlns:a16="http://schemas.microsoft.com/office/drawing/2014/main" id="{E1C0C24C-9420-4C76-B8D5-851ABA660DCF}"/>
              </a:ext>
            </a:extLst>
          </p:cNvPr>
          <p:cNvGraphicFramePr>
            <a:graphicFrameLocks noGrp="1"/>
          </p:cNvGraphicFramePr>
          <p:nvPr>
            <p:extLst>
              <p:ext uri="{D42A27DB-BD31-4B8C-83A1-F6EECF244321}">
                <p14:modId xmlns:p14="http://schemas.microsoft.com/office/powerpoint/2010/main" val="1372334787"/>
              </p:ext>
            </p:extLst>
          </p:nvPr>
        </p:nvGraphicFramePr>
        <p:xfrm>
          <a:off x="342016" y="3788959"/>
          <a:ext cx="871841" cy="2493645"/>
        </p:xfrm>
        <a:graphic>
          <a:graphicData uri="http://schemas.openxmlformats.org/drawingml/2006/table">
            <a:tbl>
              <a:tblPr/>
              <a:tblGrid>
                <a:gridCol w="483395">
                  <a:extLst>
                    <a:ext uri="{9D8B030D-6E8A-4147-A177-3AD203B41FA5}">
                      <a16:colId xmlns:a16="http://schemas.microsoft.com/office/drawing/2014/main" val="1913035923"/>
                    </a:ext>
                  </a:extLst>
                </a:gridCol>
                <a:gridCol w="388446">
                  <a:extLst>
                    <a:ext uri="{9D8B030D-6E8A-4147-A177-3AD203B41FA5}">
                      <a16:colId xmlns:a16="http://schemas.microsoft.com/office/drawing/2014/main" val="2078193577"/>
                    </a:ext>
                  </a:extLst>
                </a:gridCol>
              </a:tblGrid>
              <a:tr h="143825">
                <a:tc rowSpan="3">
                  <a:txBody>
                    <a:bodyPr/>
                    <a:lstStyle/>
                    <a:p>
                      <a:pPr algn="ctr" fontAlgn="ctr"/>
                      <a:r>
                        <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40</a:t>
                      </a: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万</a:t>
                      </a:r>
                      <a:endPar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endParaRPr>
                    </a:p>
                    <a:p>
                      <a:pPr algn="ctr" fontAlgn="ct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以上</a:t>
                      </a:r>
                    </a:p>
                  </a:txBody>
                  <a:tcPr marL="0" marR="0" marT="0"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456455127"/>
                  </a:ext>
                </a:extLst>
              </a:tr>
              <a:tr h="143825">
                <a:tc vMerge="1">
                  <a:txBody>
                    <a:bodyPr/>
                    <a:lstStyle/>
                    <a:p>
                      <a:pPr algn="l" fontAlgn="ctr"/>
                      <a:endParaRPr lang="zh-CN" altLang="en-US" sz="900" b="0" i="0" u="none" strike="noStrike" dirty="0">
                        <a:solidFill>
                          <a:srgbClr val="000000"/>
                        </a:solidFill>
                        <a:effectLst/>
                        <a:latin typeface="Agency FB" panose="020B0503020202020204" pitchFamily="34" charset="0"/>
                        <a:ea typeface="等线" panose="02010600030101010101" pitchFamily="2" charset="-122"/>
                      </a:endParaRPr>
                    </a:p>
                  </a:txBody>
                  <a:tcPr marL="9525" marR="9525" marT="9525" marB="0" anchor="ctr">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918659731"/>
                  </a:ext>
                </a:extLst>
              </a:tr>
              <a:tr h="143825">
                <a:tc vMerge="1">
                  <a:txBody>
                    <a:bodyPr/>
                    <a:lstStyle/>
                    <a:p>
                      <a:pPr algn="l" fontAlgn="ctr"/>
                      <a:endParaRPr lang="zh-CN" altLang="en-US" sz="900" b="0" i="0" u="none" strike="noStrike" dirty="0">
                        <a:solidFill>
                          <a:srgbClr val="000000"/>
                        </a:solidFill>
                        <a:effectLst/>
                        <a:latin typeface="Agency FB" panose="020B0503020202020204" pitchFamily="34" charset="0"/>
                        <a:ea typeface="等线" panose="02010600030101010101" pitchFamily="2" charset="-122"/>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endParaRPr lang="zh-CN" altLang="en-US" sz="900" b="1" i="0" u="none" strike="noStrike">
                        <a:solidFill>
                          <a:schemeClr val="tx1">
                            <a:lumMod val="65000"/>
                            <a:lumOff val="35000"/>
                          </a:schemeClr>
                        </a:solidFill>
                        <a:effectLst/>
                        <a:latin typeface="Agency FB" panose="020B0503020202020204" pitchFamily="34" charset="0"/>
                        <a:ea typeface="等线" panose="02010600030101010101" pitchFamily="2" charset="-122"/>
                      </a:endParaRP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45802845"/>
                  </a:ext>
                </a:extLst>
              </a:tr>
              <a:tr h="143825">
                <a:tc rowSpan="2">
                  <a:txBody>
                    <a:bodyPr/>
                    <a:lstStyle/>
                    <a:p>
                      <a:pPr algn="ctr" fontAlgn="ctr"/>
                      <a:r>
                        <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32-40</a:t>
                      </a: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万</a:t>
                      </a:r>
                    </a:p>
                  </a:txBody>
                  <a:tcPr marL="9525"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784271280"/>
                  </a:ext>
                </a:extLst>
              </a:tr>
              <a:tr h="143825">
                <a:tc vMerge="1">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等线" panose="02010600030101010101" pitchFamily="2" charset="-122"/>
                      </a:endParaRPr>
                    </a:p>
                  </a:txBody>
                  <a:tcPr marL="114300" marR="9525" marT="9525" marB="0">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520209129"/>
                  </a:ext>
                </a:extLst>
              </a:tr>
              <a:tr h="143825">
                <a:tc>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endParaRPr>
                    </a:p>
                  </a:txBody>
                  <a:tcPr marL="114300"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endParaRPr lang="zh-CN" altLang="en-US"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endParaRP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878831314"/>
                  </a:ext>
                </a:extLst>
              </a:tr>
              <a:tr h="143825">
                <a:tc rowSpan="2">
                  <a:txBody>
                    <a:bodyPr/>
                    <a:lstStyle/>
                    <a:p>
                      <a:pPr algn="ctr" fontAlgn="ctr"/>
                      <a:r>
                        <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24-32</a:t>
                      </a: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万</a:t>
                      </a:r>
                    </a:p>
                  </a:txBody>
                  <a:tcPr marL="9525"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728865564"/>
                  </a:ext>
                </a:extLst>
              </a:tr>
              <a:tr h="143825">
                <a:tc vMerge="1">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等线" panose="02010600030101010101" pitchFamily="2" charset="-122"/>
                      </a:endParaRPr>
                    </a:p>
                  </a:txBody>
                  <a:tcPr marL="114300" marR="9525" marT="9525" marB="0">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536853098"/>
                  </a:ext>
                </a:extLst>
              </a:tr>
              <a:tr h="143825">
                <a:tc>
                  <a:txBody>
                    <a:bodyPr/>
                    <a:lstStyle/>
                    <a:p>
                      <a:pPr algn="ctr" fontAlgn="ctr"/>
                      <a:endParaRPr lang="zh-CN" altLang="en-US" sz="900" b="1" i="0" u="none" strike="noStrike">
                        <a:solidFill>
                          <a:schemeClr val="tx1">
                            <a:lumMod val="75000"/>
                            <a:lumOff val="25000"/>
                          </a:schemeClr>
                        </a:solidFill>
                        <a:effectLst/>
                        <a:latin typeface="Agency FB" panose="020B0503020202020204" pitchFamily="34" charset="0"/>
                        <a:ea typeface="微软雅黑" panose="020B0503020204020204" pitchFamily="34" charset="-122"/>
                      </a:endParaRPr>
                    </a:p>
                  </a:txBody>
                  <a:tcPr marL="114300"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endParaRPr lang="zh-CN" altLang="en-US" sz="900" b="1" i="0" u="none" strike="noStrike">
                        <a:solidFill>
                          <a:schemeClr val="tx1">
                            <a:lumMod val="65000"/>
                            <a:lumOff val="35000"/>
                          </a:schemeClr>
                        </a:solidFill>
                        <a:effectLst/>
                        <a:latin typeface="Agency FB" panose="020B0503020202020204" pitchFamily="34" charset="0"/>
                        <a:ea typeface="等线" panose="02010600030101010101" pitchFamily="2" charset="-122"/>
                      </a:endParaRP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487944621"/>
                  </a:ext>
                </a:extLst>
              </a:tr>
              <a:tr h="143825">
                <a:tc rowSpan="2">
                  <a:txBody>
                    <a:bodyPr/>
                    <a:lstStyle/>
                    <a:p>
                      <a:pPr algn="ctr" fontAlgn="ctr"/>
                      <a:r>
                        <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16-24</a:t>
                      </a: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万</a:t>
                      </a:r>
                    </a:p>
                  </a:txBody>
                  <a:tcPr marL="9525"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986161858"/>
                  </a:ext>
                </a:extLst>
              </a:tr>
              <a:tr h="143825">
                <a:tc vMerge="1">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等线" panose="02010600030101010101" pitchFamily="2" charset="-122"/>
                      </a:endParaRPr>
                    </a:p>
                  </a:txBody>
                  <a:tcPr marL="114300" marR="9525" marT="9525" marB="0">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941405598"/>
                  </a:ext>
                </a:extLst>
              </a:tr>
              <a:tr h="143825">
                <a:tc>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endParaRPr>
                    </a:p>
                  </a:txBody>
                  <a:tcPr marL="114300"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endParaRPr lang="zh-CN" altLang="en-US"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endParaRP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581193179"/>
                  </a:ext>
                </a:extLst>
              </a:tr>
              <a:tr h="143825">
                <a:tc rowSpan="2">
                  <a:txBody>
                    <a:bodyPr/>
                    <a:lstStyle/>
                    <a:p>
                      <a:pPr algn="ctr" fontAlgn="ctr"/>
                      <a:r>
                        <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8-16</a:t>
                      </a: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万</a:t>
                      </a:r>
                    </a:p>
                  </a:txBody>
                  <a:tcPr marL="9525"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118921816"/>
                  </a:ext>
                </a:extLst>
              </a:tr>
              <a:tr h="143825">
                <a:tc vMerge="1">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等线" panose="02010600030101010101" pitchFamily="2" charset="-122"/>
                      </a:endParaRPr>
                    </a:p>
                  </a:txBody>
                  <a:tcPr marL="114300" marR="9525" marT="9525" marB="0">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706161417"/>
                  </a:ext>
                </a:extLst>
              </a:tr>
              <a:tr h="143825">
                <a:tc>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endParaRPr>
                    </a:p>
                  </a:txBody>
                  <a:tcPr marL="114300"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endParaRPr lang="zh-CN" altLang="en-US" sz="900" b="1" i="0" u="none" strike="noStrike">
                        <a:solidFill>
                          <a:schemeClr val="tx1">
                            <a:lumMod val="65000"/>
                            <a:lumOff val="35000"/>
                          </a:schemeClr>
                        </a:solidFill>
                        <a:effectLst/>
                        <a:latin typeface="Agency FB" panose="020B0503020202020204" pitchFamily="34" charset="0"/>
                        <a:ea typeface="等线" panose="02010600030101010101" pitchFamily="2" charset="-122"/>
                      </a:endParaRP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79217962"/>
                  </a:ext>
                </a:extLst>
              </a:tr>
              <a:tr h="143825">
                <a:tc rowSpan="2">
                  <a:txBody>
                    <a:bodyPr/>
                    <a:lstStyle/>
                    <a:p>
                      <a:pPr algn="ctr" fontAlgn="ctr"/>
                      <a:r>
                        <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8</a:t>
                      </a: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万</a:t>
                      </a:r>
                      <a:endPar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endParaRPr>
                    </a:p>
                    <a:p>
                      <a:pPr algn="ctr" fontAlgn="ct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以下</a:t>
                      </a:r>
                    </a:p>
                  </a:txBody>
                  <a:tcPr marL="9525"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611434532"/>
                  </a:ext>
                </a:extLst>
              </a:tr>
              <a:tr h="143825">
                <a:tc vMerge="1">
                  <a:txBody>
                    <a:bodyPr/>
                    <a:lstStyle/>
                    <a:p>
                      <a:pPr algn="l" fontAlgn="ctr"/>
                      <a:endParaRPr lang="zh-CN" altLang="en-US" sz="900" b="0" i="0" u="none" strike="noStrike" dirty="0">
                        <a:solidFill>
                          <a:srgbClr val="000000"/>
                        </a:solidFill>
                        <a:effectLst/>
                        <a:latin typeface="Agency FB" panose="020B0503020202020204" pitchFamily="34" charset="0"/>
                        <a:ea typeface="等线" panose="02010600030101010101" pitchFamily="2" charset="-122"/>
                      </a:endParaRPr>
                    </a:p>
                  </a:txBody>
                  <a:tcPr marL="9525" marR="9525" marT="9525" marB="0" anchor="ctr">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098209660"/>
                  </a:ext>
                </a:extLst>
              </a:tr>
            </a:tbl>
          </a:graphicData>
        </a:graphic>
      </p:graphicFrame>
      <p:graphicFrame>
        <p:nvGraphicFramePr>
          <p:cNvPr id="17" name="图表 16">
            <a:extLst>
              <a:ext uri="{FF2B5EF4-FFF2-40B4-BE49-F238E27FC236}">
                <a16:creationId xmlns:a16="http://schemas.microsoft.com/office/drawing/2014/main" id="{58FF6557-360D-75A7-F4E4-A1313641C593}"/>
              </a:ext>
            </a:extLst>
          </p:cNvPr>
          <p:cNvGraphicFramePr/>
          <p:nvPr>
            <p:extLst>
              <p:ext uri="{D42A27DB-BD31-4B8C-83A1-F6EECF244321}">
                <p14:modId xmlns:p14="http://schemas.microsoft.com/office/powerpoint/2010/main" val="421321475"/>
              </p:ext>
            </p:extLst>
          </p:nvPr>
        </p:nvGraphicFramePr>
        <p:xfrm>
          <a:off x="8128000" y="2354718"/>
          <a:ext cx="3606800" cy="1939361"/>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19" name="图表 18">
            <a:extLst>
              <a:ext uri="{FF2B5EF4-FFF2-40B4-BE49-F238E27FC236}">
                <a16:creationId xmlns:a16="http://schemas.microsoft.com/office/drawing/2014/main" id="{1059B448-206E-2EC4-FDA2-E39E73EE5388}"/>
              </a:ext>
            </a:extLst>
          </p:cNvPr>
          <p:cNvGraphicFramePr/>
          <p:nvPr>
            <p:extLst>
              <p:ext uri="{D42A27DB-BD31-4B8C-83A1-F6EECF244321}">
                <p14:modId xmlns:p14="http://schemas.microsoft.com/office/powerpoint/2010/main" val="1557824190"/>
              </p:ext>
            </p:extLst>
          </p:nvPr>
        </p:nvGraphicFramePr>
        <p:xfrm>
          <a:off x="8128000" y="4358483"/>
          <a:ext cx="3606800" cy="1939361"/>
        </p:xfrm>
        <a:graphic>
          <a:graphicData uri="http://schemas.openxmlformats.org/drawingml/2006/chart">
            <c:chart xmlns:c="http://schemas.openxmlformats.org/drawingml/2006/chart" xmlns:r="http://schemas.openxmlformats.org/officeDocument/2006/relationships" r:id="rId8"/>
          </a:graphicData>
        </a:graphic>
      </p:graphicFrame>
      <p:sp>
        <p:nvSpPr>
          <p:cNvPr id="20" name="文本框 19">
            <a:extLst>
              <a:ext uri="{FF2B5EF4-FFF2-40B4-BE49-F238E27FC236}">
                <a16:creationId xmlns:a16="http://schemas.microsoft.com/office/drawing/2014/main" id="{90B688A9-2C9A-46CC-0240-42993452F39F}"/>
              </a:ext>
            </a:extLst>
          </p:cNvPr>
          <p:cNvSpPr txBox="1"/>
          <p:nvPr/>
        </p:nvSpPr>
        <p:spPr>
          <a:xfrm>
            <a:off x="1840055" y="1801999"/>
            <a:ext cx="4087017" cy="400110"/>
          </a:xfrm>
          <a:prstGeom prst="rect">
            <a:avLst/>
          </a:prstGeom>
          <a:noFill/>
          <a:ln>
            <a:noFill/>
          </a:ln>
        </p:spPr>
        <p:txBody>
          <a:bodyPr wrap="square" rtlCol="0">
            <a:spAutoFit/>
          </a:bodyPr>
          <a:lstStyle/>
          <a:p>
            <a:pPr marL="0" marR="0" indent="0" algn="ctr" defTabSz="457200" rtl="0" eaLnBrk="1" fontAlgn="auto" latinLnBrk="0" hangingPunct="1">
              <a:lnSpc>
                <a:spcPct val="100000"/>
              </a:lnSpc>
              <a:spcBef>
                <a:spcPts val="0"/>
              </a:spcBef>
              <a:spcAft>
                <a:spcPts val="0"/>
              </a:spcAft>
              <a:buClrTx/>
              <a:buSzTx/>
              <a:buFontTx/>
              <a:buNone/>
              <a:tabLst/>
            </a:pPr>
            <a:r>
              <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rPr>
              <a:t>ADAS</a:t>
            </a: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不同等级的市场份额变化</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21" name="文本框 20">
            <a:extLst>
              <a:ext uri="{FF2B5EF4-FFF2-40B4-BE49-F238E27FC236}">
                <a16:creationId xmlns:a16="http://schemas.microsoft.com/office/drawing/2014/main" id="{2A7A8946-16BB-78C7-A72D-6EA6AADECC9C}"/>
              </a:ext>
            </a:extLst>
          </p:cNvPr>
          <p:cNvSpPr txBox="1"/>
          <p:nvPr/>
        </p:nvSpPr>
        <p:spPr>
          <a:xfrm>
            <a:off x="7681070" y="1801999"/>
            <a:ext cx="4087017" cy="400110"/>
          </a:xfrm>
          <a:prstGeom prst="rect">
            <a:avLst/>
          </a:prstGeom>
          <a:noFill/>
          <a:ln>
            <a:noFill/>
          </a:ln>
        </p:spPr>
        <p:txBody>
          <a:bodyPr wrap="square" rtlCol="0">
            <a:spAutoFit/>
          </a:bodyPr>
          <a:lstStyle/>
          <a:p>
            <a:pPr marL="0" marR="0" indent="0" algn="ctr" defTabSz="457200" rtl="0" eaLnBrk="1" fontAlgn="auto" latinLnBrk="0" hangingPunct="1">
              <a:lnSpc>
                <a:spcPct val="100000"/>
              </a:lnSpc>
              <a:spcBef>
                <a:spcPts val="0"/>
              </a:spcBef>
              <a:spcAft>
                <a:spcPts val="0"/>
              </a:spcAft>
              <a:buClrTx/>
              <a:buSzTx/>
              <a:buFontTx/>
              <a:buNone/>
              <a:tabLst/>
            </a:pPr>
            <a:r>
              <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rPr>
              <a:t>L2+</a:t>
            </a: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级主要品牌占比</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pic>
        <p:nvPicPr>
          <p:cNvPr id="25" name="图片 24">
            <a:extLst>
              <a:ext uri="{FF2B5EF4-FFF2-40B4-BE49-F238E27FC236}">
                <a16:creationId xmlns:a16="http://schemas.microsoft.com/office/drawing/2014/main" id="{D84B6668-BF23-24FC-4028-D6E7DB0EAB4F}"/>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0" b="100000" l="10000" r="90000">
                        <a14:foregroundMark x1="33846" y1="17886" x2="58462" y2="56911"/>
                      </a14:backgroundRemoval>
                    </a14:imgEffect>
                  </a14:imgLayer>
                </a14:imgProps>
              </a:ext>
              <a:ext uri="{28A0092B-C50C-407E-A947-70E740481C1C}">
                <a14:useLocalDpi xmlns:a14="http://schemas.microsoft.com/office/drawing/2010/main" val="0"/>
              </a:ext>
            </a:extLst>
          </a:blip>
          <a:stretch>
            <a:fillRect/>
          </a:stretch>
        </p:blipFill>
        <p:spPr>
          <a:xfrm>
            <a:off x="11053745" y="3522754"/>
            <a:ext cx="657801" cy="622381"/>
          </a:xfrm>
          <a:prstGeom prst="rect">
            <a:avLst/>
          </a:prstGeom>
          <a:effectLst>
            <a:outerShdw blurRad="50800" dist="38100" dir="2700000" algn="tl" rotWithShape="0">
              <a:prstClr val="black">
                <a:alpha val="40000"/>
              </a:prstClr>
            </a:outerShdw>
          </a:effectLst>
        </p:spPr>
      </p:pic>
      <p:pic>
        <p:nvPicPr>
          <p:cNvPr id="26" name="图片 25">
            <a:extLst>
              <a:ext uri="{FF2B5EF4-FFF2-40B4-BE49-F238E27FC236}">
                <a16:creationId xmlns:a16="http://schemas.microsoft.com/office/drawing/2014/main" id="{DEFDDA54-B02D-C4B1-335B-7CD5EEC98E1E}"/>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0" b="100000" l="10000" r="90000">
                        <a14:foregroundMark x1="33846" y1="17886" x2="58462" y2="56911"/>
                      </a14:backgroundRemoval>
                    </a14:imgEffect>
                  </a14:imgLayer>
                </a14:imgProps>
              </a:ext>
              <a:ext uri="{28A0092B-C50C-407E-A947-70E740481C1C}">
                <a14:useLocalDpi xmlns:a14="http://schemas.microsoft.com/office/drawing/2010/main" val="0"/>
              </a:ext>
            </a:extLst>
          </a:blip>
          <a:stretch>
            <a:fillRect/>
          </a:stretch>
        </p:blipFill>
        <p:spPr>
          <a:xfrm>
            <a:off x="8228288" y="5697517"/>
            <a:ext cx="657801" cy="622381"/>
          </a:xfrm>
          <a:prstGeom prst="rect">
            <a:avLst/>
          </a:prstGeom>
          <a:effectLst>
            <a:outerShdw blurRad="50800" dist="38100" dir="2700000" algn="tl" rotWithShape="0">
              <a:prstClr val="black">
                <a:alpha val="40000"/>
              </a:prstClr>
            </a:outerShdw>
          </a:effectLst>
        </p:spPr>
      </p:pic>
      <p:pic>
        <p:nvPicPr>
          <p:cNvPr id="28" name="图片 27">
            <a:extLst>
              <a:ext uri="{FF2B5EF4-FFF2-40B4-BE49-F238E27FC236}">
                <a16:creationId xmlns:a16="http://schemas.microsoft.com/office/drawing/2014/main" id="{0254550C-CBAA-2D54-7250-68343B129570}"/>
              </a:ext>
            </a:extLst>
          </p:cNvPr>
          <p:cNvPicPr>
            <a:picLocks noChangeAspect="1"/>
          </p:cNvPicPr>
          <p:nvPr/>
        </p:nvPicPr>
        <p:blipFill>
          <a:blip r:embed="rId11">
            <a:extLst>
              <a:ext uri="{BEBA8EAE-BF5A-486C-A8C5-ECC9F3942E4B}">
                <a14:imgProps xmlns:a14="http://schemas.microsoft.com/office/drawing/2010/main">
                  <a14:imgLayer r:embed="rId12">
                    <a14:imgEffect>
                      <a14:backgroundRemoval t="8475" b="93220" l="9774" r="89474">
                        <a14:foregroundMark x1="39850" y1="47458" x2="39850" y2="47458"/>
                        <a14:foregroundMark x1="63910" y1="38983" x2="63910" y2="38983"/>
                        <a14:foregroundMark x1="40602" y1="62712" x2="40602" y2="62712"/>
                      </a14:backgroundRemoval>
                    </a14:imgEffect>
                  </a14:imgLayer>
                </a14:imgProps>
              </a:ext>
              <a:ext uri="{28A0092B-C50C-407E-A947-70E740481C1C}">
                <a14:useLocalDpi xmlns:a14="http://schemas.microsoft.com/office/drawing/2010/main" val="0"/>
              </a:ext>
            </a:extLst>
          </a:blip>
          <a:stretch>
            <a:fillRect/>
          </a:stretch>
        </p:blipFill>
        <p:spPr>
          <a:xfrm>
            <a:off x="11082202" y="2622544"/>
            <a:ext cx="816188" cy="362068"/>
          </a:xfrm>
          <a:prstGeom prst="rect">
            <a:avLst/>
          </a:prstGeom>
          <a:effectLst>
            <a:outerShdw blurRad="50800" dist="38100" dir="2700000" algn="tl" rotWithShape="0">
              <a:prstClr val="black">
                <a:alpha val="40000"/>
              </a:prstClr>
            </a:outerShdw>
          </a:effectLst>
        </p:spPr>
      </p:pic>
      <p:pic>
        <p:nvPicPr>
          <p:cNvPr id="29" name="图片 28">
            <a:extLst>
              <a:ext uri="{FF2B5EF4-FFF2-40B4-BE49-F238E27FC236}">
                <a16:creationId xmlns:a16="http://schemas.microsoft.com/office/drawing/2014/main" id="{17A9AC40-1B17-1B7F-236C-81594573769C}"/>
              </a:ext>
            </a:extLst>
          </p:cNvPr>
          <p:cNvPicPr>
            <a:picLocks noChangeAspect="1"/>
          </p:cNvPicPr>
          <p:nvPr/>
        </p:nvPicPr>
        <p:blipFill>
          <a:blip r:embed="rId11">
            <a:extLst>
              <a:ext uri="{BEBA8EAE-BF5A-486C-A8C5-ECC9F3942E4B}">
                <a14:imgProps xmlns:a14="http://schemas.microsoft.com/office/drawing/2010/main">
                  <a14:imgLayer r:embed="rId12">
                    <a14:imgEffect>
                      <a14:backgroundRemoval t="8475" b="93220" l="9774" r="89474">
                        <a14:foregroundMark x1="39850" y1="47458" x2="39850" y2="47458"/>
                        <a14:foregroundMark x1="63910" y1="38983" x2="63910" y2="38983"/>
                        <a14:foregroundMark x1="40602" y1="62712" x2="40602" y2="62712"/>
                      </a14:backgroundRemoval>
                    </a14:imgEffect>
                  </a14:imgLayer>
                </a14:imgProps>
              </a:ext>
              <a:ext uri="{28A0092B-C50C-407E-A947-70E740481C1C}">
                <a14:useLocalDpi xmlns:a14="http://schemas.microsoft.com/office/drawing/2010/main" val="0"/>
              </a:ext>
            </a:extLst>
          </a:blip>
          <a:stretch>
            <a:fillRect/>
          </a:stretch>
        </p:blipFill>
        <p:spPr>
          <a:xfrm>
            <a:off x="11195623" y="4651187"/>
            <a:ext cx="816188" cy="362068"/>
          </a:xfrm>
          <a:prstGeom prst="rect">
            <a:avLst/>
          </a:prstGeom>
          <a:effectLst>
            <a:outerShdw blurRad="50800" dist="38100" dir="2700000" algn="tl" rotWithShape="0">
              <a:prstClr val="black">
                <a:alpha val="40000"/>
              </a:prstClr>
            </a:outerShdw>
          </a:effectLst>
        </p:spPr>
      </p:pic>
      <p:pic>
        <p:nvPicPr>
          <p:cNvPr id="31" name="图片 30">
            <a:extLst>
              <a:ext uri="{FF2B5EF4-FFF2-40B4-BE49-F238E27FC236}">
                <a16:creationId xmlns:a16="http://schemas.microsoft.com/office/drawing/2014/main" id="{CF10CA85-A48F-997D-F6FB-E516DC637F6E}"/>
              </a:ext>
            </a:extLst>
          </p:cNvPr>
          <p:cNvPicPr>
            <a:picLocks noChangeAspect="1"/>
          </p:cNvPicPr>
          <p:nvPr/>
        </p:nvPicPr>
        <p:blipFill>
          <a:blip r:embed="rId13">
            <a:extLst>
              <a:ext uri="{BEBA8EAE-BF5A-486C-A8C5-ECC9F3942E4B}">
                <a14:imgProps xmlns:a14="http://schemas.microsoft.com/office/drawing/2010/main">
                  <a14:imgLayer r:embed="rId14">
                    <a14:imgEffect>
                      <a14:backgroundRemoval t="0" b="100000" l="0" r="100000">
                        <a14:foregroundMark x1="40000" y1="65000" x2="40000" y2="65000"/>
                      </a14:backgroundRemoval>
                    </a14:imgEffect>
                  </a14:imgLayer>
                </a14:imgProps>
              </a:ext>
              <a:ext uri="{28A0092B-C50C-407E-A947-70E740481C1C}">
                <a14:useLocalDpi xmlns:a14="http://schemas.microsoft.com/office/drawing/2010/main" val="0"/>
              </a:ext>
            </a:extLst>
          </a:blip>
          <a:stretch>
            <a:fillRect/>
          </a:stretch>
        </p:blipFill>
        <p:spPr>
          <a:xfrm>
            <a:off x="8243198" y="3686186"/>
            <a:ext cx="482439" cy="428834"/>
          </a:xfrm>
          <a:prstGeom prst="rect">
            <a:avLst/>
          </a:prstGeom>
          <a:effectLst>
            <a:outerShdw blurRad="50800" dist="38100" dir="2700000" algn="tl" rotWithShape="0">
              <a:prstClr val="black">
                <a:alpha val="40000"/>
              </a:prstClr>
            </a:outerShdw>
          </a:effectLst>
        </p:spPr>
      </p:pic>
      <p:sp>
        <p:nvSpPr>
          <p:cNvPr id="6" name="文本框 5">
            <a:extLst>
              <a:ext uri="{FF2B5EF4-FFF2-40B4-BE49-F238E27FC236}">
                <a16:creationId xmlns:a16="http://schemas.microsoft.com/office/drawing/2014/main" id="{B73AFD91-BD32-2613-89E3-CE2733546396}"/>
              </a:ext>
            </a:extLst>
          </p:cNvPr>
          <p:cNvSpPr txBox="1"/>
          <p:nvPr/>
        </p:nvSpPr>
        <p:spPr>
          <a:xfrm>
            <a:off x="437728" y="1018996"/>
            <a:ext cx="11418912"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tab pos="7620000" algn="l"/>
              </a:tabLst>
              <a:defRPr/>
            </a:pPr>
            <a:r>
              <a:rPr lang="en-US" altLang="zh-CN" sz="2800" b="1" dirty="0">
                <a:solidFill>
                  <a:schemeClr val="tx1">
                    <a:lumMod val="85000"/>
                    <a:lumOff val="15000"/>
                  </a:schemeClr>
                </a:solidFill>
                <a:latin typeface="微软雅黑" panose="020B0503020204020204" pitchFamily="34" charset="-122"/>
                <a:ea typeface="微软雅黑" panose="020B0503020204020204" pitchFamily="34" charset="-122"/>
              </a:rPr>
              <a:t>L2+</a:t>
            </a:r>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级辅助驾驶配置主要装配在高价位区间车型上。</a:t>
            </a:r>
          </a:p>
        </p:txBody>
      </p:sp>
      <p:sp>
        <p:nvSpPr>
          <p:cNvPr id="10" name="文本框 9">
            <a:extLst>
              <a:ext uri="{FF2B5EF4-FFF2-40B4-BE49-F238E27FC236}">
                <a16:creationId xmlns:a16="http://schemas.microsoft.com/office/drawing/2014/main" id="{C79ECB36-49CB-01DD-889F-85EF73827C8A}"/>
              </a:ext>
            </a:extLst>
          </p:cNvPr>
          <p:cNvSpPr txBox="1"/>
          <p:nvPr/>
        </p:nvSpPr>
        <p:spPr>
          <a:xfrm>
            <a:off x="491407" y="240337"/>
            <a:ext cx="4735896" cy="430887"/>
          </a:xfrm>
          <a:prstGeom prst="rect">
            <a:avLst/>
          </a:prstGeom>
          <a:noFill/>
        </p:spPr>
        <p:txBody>
          <a:bodyPr wrap="square" rtlCol="0">
            <a:spAutoFit/>
          </a:bodyPr>
          <a:lstStyle/>
          <a:p>
            <a:r>
              <a:rPr lang="zh-CN" altLang="en-US" sz="2200" b="1" dirty="0">
                <a:latin typeface="微软雅黑" panose="020B0503020204020204" pitchFamily="34" charset="-122"/>
                <a:ea typeface="微软雅黑" panose="020B0503020204020204" pitchFamily="34" charset="-122"/>
              </a:rPr>
              <a:t>装车率统计</a:t>
            </a:r>
            <a:r>
              <a:rPr lang="en-US" altLang="zh-CN" sz="2200" b="1" dirty="0">
                <a:latin typeface="微软雅黑" panose="020B0503020204020204" pitchFamily="34" charset="-122"/>
                <a:ea typeface="微软雅黑" panose="020B0503020204020204" pitchFamily="34" charset="-122"/>
              </a:rPr>
              <a:t>——</a:t>
            </a:r>
            <a:r>
              <a:rPr lang="zh-CN" altLang="en-US" sz="2200" b="1" dirty="0">
                <a:latin typeface="微软雅黑" panose="020B0503020204020204" pitchFamily="34" charset="-122"/>
                <a:ea typeface="微软雅黑" panose="020B0503020204020204" pitchFamily="34" charset="-122"/>
              </a:rPr>
              <a:t>级别分布</a:t>
            </a:r>
          </a:p>
        </p:txBody>
      </p:sp>
      <p:sp>
        <p:nvSpPr>
          <p:cNvPr id="15" name="文本占位符 1">
            <a:extLst>
              <a:ext uri="{FF2B5EF4-FFF2-40B4-BE49-F238E27FC236}">
                <a16:creationId xmlns:a16="http://schemas.microsoft.com/office/drawing/2014/main" id="{4405742C-9A73-58D4-ACB1-659E3D3C69BB}"/>
              </a:ext>
            </a:extLst>
          </p:cNvPr>
          <p:cNvSpPr txBox="1">
            <a:spLocks/>
          </p:cNvSpPr>
          <p:nvPr/>
        </p:nvSpPr>
        <p:spPr>
          <a:xfrm>
            <a:off x="770890" y="6466840"/>
            <a:ext cx="5325110" cy="1508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900" b="0" i="0" u="none" strike="noStrike" kern="1200" cap="none" spc="0" normalizeH="0" baseline="0" smtClean="0">
                <a:ln>
                  <a:noFill/>
                </a:ln>
                <a:solidFill>
                  <a:schemeClr val="bg2">
                    <a:lumMod val="75000"/>
                  </a:schemeClr>
                </a:solidFill>
                <a:effectLst/>
                <a:uLnTx/>
                <a:uFillTx/>
                <a:latin typeface="微软雅黑 Semibold" panose="020B0702040204020203" charset="-122"/>
                <a:ea typeface="微软雅黑 Semibold" panose="020B0702040204020203"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solidFill>
                  <a:srgbClr val="F0F0F0">
                    <a:lumMod val="75000"/>
                  </a:srgbClr>
                </a:solidFill>
                <a:latin typeface="微软雅黑" panose="020B0503020204020204" pitchFamily="34" charset="-122"/>
                <a:ea typeface="微软雅黑" panose="020B0503020204020204" pitchFamily="34" charset="-122"/>
              </a:rPr>
              <a:t>数据</a:t>
            </a:r>
            <a:r>
              <a:rPr kumimoji="0" lang="zh-CN" altLang="en-US"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来源 </a:t>
            </a:r>
            <a:r>
              <a:rPr kumimoji="0" lang="en-US" altLang="zh-CN"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 </a:t>
            </a:r>
            <a:r>
              <a:rPr kumimoji="0" lang="zh-CN" altLang="en-US"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科瑞咨询调研</a:t>
            </a:r>
          </a:p>
        </p:txBody>
      </p:sp>
      <p:pic>
        <p:nvPicPr>
          <p:cNvPr id="3" name="图片 2">
            <a:extLst>
              <a:ext uri="{FF2B5EF4-FFF2-40B4-BE49-F238E27FC236}">
                <a16:creationId xmlns:a16="http://schemas.microsoft.com/office/drawing/2014/main" id="{EAC7ABEF-F67E-E4E4-D9CF-B687AC2E735C}"/>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8674324" y="3022521"/>
            <a:ext cx="423529" cy="423529"/>
          </a:xfrm>
          <a:prstGeom prst="rect">
            <a:avLst/>
          </a:prstGeom>
        </p:spPr>
      </p:pic>
      <p:pic>
        <p:nvPicPr>
          <p:cNvPr id="18" name="图片 17">
            <a:extLst>
              <a:ext uri="{FF2B5EF4-FFF2-40B4-BE49-F238E27FC236}">
                <a16:creationId xmlns:a16="http://schemas.microsoft.com/office/drawing/2014/main" id="{001260AF-41A7-8173-8674-84683D77FF0F}"/>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8609160" y="2098572"/>
            <a:ext cx="553855" cy="553855"/>
          </a:xfrm>
          <a:prstGeom prst="rect">
            <a:avLst/>
          </a:prstGeom>
        </p:spPr>
      </p:pic>
      <p:pic>
        <p:nvPicPr>
          <p:cNvPr id="23" name="图片 22">
            <a:extLst>
              <a:ext uri="{FF2B5EF4-FFF2-40B4-BE49-F238E27FC236}">
                <a16:creationId xmlns:a16="http://schemas.microsoft.com/office/drawing/2014/main" id="{08464156-2351-7518-AF35-32A4E6919342}"/>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8557188" y="4848840"/>
            <a:ext cx="423529" cy="423529"/>
          </a:xfrm>
          <a:prstGeom prst="rect">
            <a:avLst/>
          </a:prstGeom>
        </p:spPr>
      </p:pic>
      <p:pic>
        <p:nvPicPr>
          <p:cNvPr id="27" name="图片 26">
            <a:extLst>
              <a:ext uri="{FF2B5EF4-FFF2-40B4-BE49-F238E27FC236}">
                <a16:creationId xmlns:a16="http://schemas.microsoft.com/office/drawing/2014/main" id="{2A1E6A6C-BF11-E910-05D9-CDFDA8B9675B}"/>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7700939" y="2500527"/>
            <a:ext cx="526941" cy="526941"/>
          </a:xfrm>
          <a:prstGeom prst="rect">
            <a:avLst/>
          </a:prstGeom>
        </p:spPr>
      </p:pic>
      <p:pic>
        <p:nvPicPr>
          <p:cNvPr id="30" name="图片 29">
            <a:extLst>
              <a:ext uri="{FF2B5EF4-FFF2-40B4-BE49-F238E27FC236}">
                <a16:creationId xmlns:a16="http://schemas.microsoft.com/office/drawing/2014/main" id="{E9A02F06-6DBE-393D-CEA9-C6A8FB43E71B}"/>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0855819" y="5697517"/>
            <a:ext cx="526941" cy="526941"/>
          </a:xfrm>
          <a:prstGeom prst="rect">
            <a:avLst/>
          </a:prstGeom>
        </p:spPr>
      </p:pic>
      <p:pic>
        <p:nvPicPr>
          <p:cNvPr id="33" name="图片 32">
            <a:extLst>
              <a:ext uri="{FF2B5EF4-FFF2-40B4-BE49-F238E27FC236}">
                <a16:creationId xmlns:a16="http://schemas.microsoft.com/office/drawing/2014/main" id="{09223B0D-265B-10C9-024C-9D29C3CFDBA7}"/>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0851289" y="4778559"/>
            <a:ext cx="404911" cy="404911"/>
          </a:xfrm>
          <a:prstGeom prst="rect">
            <a:avLst/>
          </a:prstGeom>
        </p:spPr>
      </p:pic>
    </p:spTree>
    <p:extLst>
      <p:ext uri="{BB962C8B-B14F-4D97-AF65-F5344CB8AC3E}">
        <p14:creationId xmlns:p14="http://schemas.microsoft.com/office/powerpoint/2010/main" val="8685207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表 2">
            <a:extLst>
              <a:ext uri="{FF2B5EF4-FFF2-40B4-BE49-F238E27FC236}">
                <a16:creationId xmlns:a16="http://schemas.microsoft.com/office/drawing/2014/main" id="{127C6AE5-EBDD-8117-7242-C747562491A1}"/>
              </a:ext>
            </a:extLst>
          </p:cNvPr>
          <p:cNvGraphicFramePr/>
          <p:nvPr>
            <p:extLst>
              <p:ext uri="{D42A27DB-BD31-4B8C-83A1-F6EECF244321}">
                <p14:modId xmlns:p14="http://schemas.microsoft.com/office/powerpoint/2010/main" val="2850335400"/>
              </p:ext>
            </p:extLst>
          </p:nvPr>
        </p:nvGraphicFramePr>
        <p:xfrm>
          <a:off x="1127403" y="3234286"/>
          <a:ext cx="3022865" cy="328192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 name="图表 3">
            <a:extLst>
              <a:ext uri="{FF2B5EF4-FFF2-40B4-BE49-F238E27FC236}">
                <a16:creationId xmlns:a16="http://schemas.microsoft.com/office/drawing/2014/main" id="{DECFB847-B753-6AA3-5E8E-740BF82694CE}"/>
              </a:ext>
            </a:extLst>
          </p:cNvPr>
          <p:cNvGraphicFramePr/>
          <p:nvPr>
            <p:extLst>
              <p:ext uri="{D42A27DB-BD31-4B8C-83A1-F6EECF244321}">
                <p14:modId xmlns:p14="http://schemas.microsoft.com/office/powerpoint/2010/main" val="2294776703"/>
              </p:ext>
            </p:extLst>
          </p:nvPr>
        </p:nvGraphicFramePr>
        <p:xfrm>
          <a:off x="1124696" y="2071781"/>
          <a:ext cx="3022865" cy="156044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 name="表格 4">
            <a:extLst>
              <a:ext uri="{FF2B5EF4-FFF2-40B4-BE49-F238E27FC236}">
                <a16:creationId xmlns:a16="http://schemas.microsoft.com/office/drawing/2014/main" id="{D437F518-CA3D-C084-5C06-E9FDAD9C0B5A}"/>
              </a:ext>
            </a:extLst>
          </p:cNvPr>
          <p:cNvGraphicFramePr>
            <a:graphicFrameLocks noGrp="1"/>
          </p:cNvGraphicFramePr>
          <p:nvPr>
            <p:extLst>
              <p:ext uri="{D42A27DB-BD31-4B8C-83A1-F6EECF244321}">
                <p14:modId xmlns:p14="http://schemas.microsoft.com/office/powerpoint/2010/main" val="2706503538"/>
              </p:ext>
            </p:extLst>
          </p:nvPr>
        </p:nvGraphicFramePr>
        <p:xfrm>
          <a:off x="462009" y="2744855"/>
          <a:ext cx="1067444" cy="703760"/>
        </p:xfrm>
        <a:graphic>
          <a:graphicData uri="http://schemas.openxmlformats.org/drawingml/2006/table">
            <a:tbl>
              <a:tblPr/>
              <a:tblGrid>
                <a:gridCol w="648000">
                  <a:extLst>
                    <a:ext uri="{9D8B030D-6E8A-4147-A177-3AD203B41FA5}">
                      <a16:colId xmlns:a16="http://schemas.microsoft.com/office/drawing/2014/main" val="1913035923"/>
                    </a:ext>
                  </a:extLst>
                </a:gridCol>
                <a:gridCol w="419444">
                  <a:extLst>
                    <a:ext uri="{9D8B030D-6E8A-4147-A177-3AD203B41FA5}">
                      <a16:colId xmlns:a16="http://schemas.microsoft.com/office/drawing/2014/main" val="2078193577"/>
                    </a:ext>
                  </a:extLst>
                </a:gridCol>
              </a:tblGrid>
              <a:tr h="351880">
                <a:tc rowSpan="2">
                  <a:txBody>
                    <a:bodyPr/>
                    <a:lstStyle/>
                    <a:p>
                      <a:pPr algn="ctr" fontAlgn="ctr"/>
                      <a:r>
                        <a:rPr lang="zh-CN" altLang="en-US" sz="1600" b="1" i="0" u="none" strike="noStrike" dirty="0">
                          <a:solidFill>
                            <a:srgbClr val="000000"/>
                          </a:solidFill>
                          <a:effectLst/>
                          <a:latin typeface="微软雅黑" panose="020B0503020204020204" pitchFamily="34" charset="-122"/>
                          <a:ea typeface="微软雅黑" panose="020B0503020204020204" pitchFamily="34" charset="-122"/>
                        </a:rPr>
                        <a:t>乘用车整体</a:t>
                      </a:r>
                      <a:endParaRPr lang="zh-CN" altLang="en-US"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l" fontAlgn="ctr"/>
                      <a:r>
                        <a:rPr lang="en-GB" sz="1000" b="1" i="0" u="none" strike="noStrike" kern="1200" dirty="0">
                          <a:solidFill>
                            <a:schemeClr val="tx1">
                              <a:lumMod val="65000"/>
                              <a:lumOff val="35000"/>
                            </a:schemeClr>
                          </a:solidFill>
                          <a:effectLst/>
                          <a:latin typeface="Agency FB" panose="020B0503020202020204" pitchFamily="34" charset="0"/>
                          <a:ea typeface="等线" panose="02010600030101010101" pitchFamily="2" charset="-122"/>
                          <a:cs typeface="+mn-cs"/>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456455127"/>
                  </a:ext>
                </a:extLst>
              </a:tr>
              <a:tr h="351880">
                <a:tc vMerge="1">
                  <a:txBody>
                    <a:bodyPr/>
                    <a:lstStyle/>
                    <a:p>
                      <a:pPr algn="l" fontAlgn="ctr"/>
                      <a:endParaRPr lang="zh-CN" altLang="en-US" sz="900" b="0" i="0" u="none" strike="noStrike" dirty="0">
                        <a:solidFill>
                          <a:srgbClr val="000000"/>
                        </a:solidFill>
                        <a:effectLst/>
                        <a:latin typeface="Agency FB" panose="020B0503020202020204" pitchFamily="34" charset="0"/>
                        <a:ea typeface="等线" panose="02010600030101010101" pitchFamily="2" charset="-122"/>
                      </a:endParaRPr>
                    </a:p>
                  </a:txBody>
                  <a:tcPr marL="9525" marR="9525" marT="9525" marB="0" anchor="ctr">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l" fontAlgn="ctr"/>
                      <a:r>
                        <a:rPr lang="en-GB" sz="1000" b="1" i="0" u="none" strike="noStrike" kern="1200" dirty="0">
                          <a:solidFill>
                            <a:schemeClr val="tx1">
                              <a:lumMod val="65000"/>
                              <a:lumOff val="35000"/>
                            </a:schemeClr>
                          </a:solidFill>
                          <a:effectLst/>
                          <a:latin typeface="Agency FB" panose="020B0503020202020204" pitchFamily="34" charset="0"/>
                          <a:ea typeface="等线" panose="02010600030101010101" pitchFamily="2" charset="-122"/>
                          <a:cs typeface="+mn-cs"/>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918659731"/>
                  </a:ext>
                </a:extLst>
              </a:tr>
            </a:tbl>
          </a:graphicData>
        </a:graphic>
      </p:graphicFrame>
      <p:graphicFrame>
        <p:nvGraphicFramePr>
          <p:cNvPr id="6" name="图表 5">
            <a:extLst>
              <a:ext uri="{FF2B5EF4-FFF2-40B4-BE49-F238E27FC236}">
                <a16:creationId xmlns:a16="http://schemas.microsoft.com/office/drawing/2014/main" id="{23A0991E-B0FE-147A-7A79-E9E4D914DD49}"/>
              </a:ext>
            </a:extLst>
          </p:cNvPr>
          <p:cNvGraphicFramePr/>
          <p:nvPr>
            <p:extLst>
              <p:ext uri="{D42A27DB-BD31-4B8C-83A1-F6EECF244321}">
                <p14:modId xmlns:p14="http://schemas.microsoft.com/office/powerpoint/2010/main" val="2324677707"/>
              </p:ext>
            </p:extLst>
          </p:nvPr>
        </p:nvGraphicFramePr>
        <p:xfrm>
          <a:off x="5206093" y="3234286"/>
          <a:ext cx="3211106" cy="3281921"/>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7" name="图表 6">
            <a:extLst>
              <a:ext uri="{FF2B5EF4-FFF2-40B4-BE49-F238E27FC236}">
                <a16:creationId xmlns:a16="http://schemas.microsoft.com/office/drawing/2014/main" id="{4847021C-3F04-6E06-DF94-B6B516E9633C}"/>
              </a:ext>
            </a:extLst>
          </p:cNvPr>
          <p:cNvGraphicFramePr/>
          <p:nvPr>
            <p:extLst>
              <p:ext uri="{D42A27DB-BD31-4B8C-83A1-F6EECF244321}">
                <p14:modId xmlns:p14="http://schemas.microsoft.com/office/powerpoint/2010/main" val="1097906518"/>
              </p:ext>
            </p:extLst>
          </p:nvPr>
        </p:nvGraphicFramePr>
        <p:xfrm>
          <a:off x="5203799" y="2071781"/>
          <a:ext cx="3205939" cy="1560443"/>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8" name="表格 7">
            <a:extLst>
              <a:ext uri="{FF2B5EF4-FFF2-40B4-BE49-F238E27FC236}">
                <a16:creationId xmlns:a16="http://schemas.microsoft.com/office/drawing/2014/main" id="{4862E528-C96D-CA54-6E30-9E80B6BAD568}"/>
              </a:ext>
            </a:extLst>
          </p:cNvPr>
          <p:cNvGraphicFramePr>
            <a:graphicFrameLocks noGrp="1"/>
          </p:cNvGraphicFramePr>
          <p:nvPr>
            <p:extLst>
              <p:ext uri="{D42A27DB-BD31-4B8C-83A1-F6EECF244321}">
                <p14:modId xmlns:p14="http://schemas.microsoft.com/office/powerpoint/2010/main" val="628376544"/>
              </p:ext>
            </p:extLst>
          </p:nvPr>
        </p:nvGraphicFramePr>
        <p:xfrm>
          <a:off x="4680270" y="2694707"/>
          <a:ext cx="995444" cy="703760"/>
        </p:xfrm>
        <a:graphic>
          <a:graphicData uri="http://schemas.openxmlformats.org/drawingml/2006/table">
            <a:tbl>
              <a:tblPr/>
              <a:tblGrid>
                <a:gridCol w="576000">
                  <a:extLst>
                    <a:ext uri="{9D8B030D-6E8A-4147-A177-3AD203B41FA5}">
                      <a16:colId xmlns:a16="http://schemas.microsoft.com/office/drawing/2014/main" val="1913035923"/>
                    </a:ext>
                  </a:extLst>
                </a:gridCol>
                <a:gridCol w="419444">
                  <a:extLst>
                    <a:ext uri="{9D8B030D-6E8A-4147-A177-3AD203B41FA5}">
                      <a16:colId xmlns:a16="http://schemas.microsoft.com/office/drawing/2014/main" val="2078193577"/>
                    </a:ext>
                  </a:extLst>
                </a:gridCol>
              </a:tblGrid>
              <a:tr h="351880">
                <a:tc rowSpan="2">
                  <a:txBody>
                    <a:bodyPr/>
                    <a:lstStyle/>
                    <a:p>
                      <a:pPr algn="l" fontAlgn="ct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其中</a:t>
                      </a:r>
                      <a:r>
                        <a:rPr lang="zh-CN" altLang="en-US" sz="1100" b="1" i="0" u="none" strike="noStrike" dirty="0">
                          <a:solidFill>
                            <a:srgbClr val="000000"/>
                          </a:solidFill>
                          <a:effectLst/>
                          <a:latin typeface="微软雅黑" panose="020B0503020204020204" pitchFamily="34" charset="-122"/>
                          <a:ea typeface="微软雅黑" panose="020B0503020204020204" pitchFamily="34" charset="-122"/>
                        </a:rPr>
                        <a:t>：</a:t>
                      </a:r>
                      <a:endParaRPr lang="en-US" altLang="zh-CN" sz="1100" b="1" i="0" u="none" strike="noStrike" dirty="0">
                        <a:solidFill>
                          <a:srgbClr val="000000"/>
                        </a:solidFill>
                        <a:effectLst/>
                        <a:latin typeface="微软雅黑" panose="020B0503020204020204" pitchFamily="34" charset="-122"/>
                        <a:ea typeface="微软雅黑" panose="020B0503020204020204" pitchFamily="34" charset="-122"/>
                      </a:endParaRPr>
                    </a:p>
                    <a:p>
                      <a:pPr algn="l"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新能源</a:t>
                      </a:r>
                      <a:endParaRPr lang="en-US" altLang="zh-CN" sz="1400" b="1" i="0" u="none" strike="noStrike" dirty="0">
                        <a:solidFill>
                          <a:srgbClr val="000000"/>
                        </a:solidFill>
                        <a:effectLst/>
                        <a:latin typeface="微软雅黑" panose="020B0503020204020204" pitchFamily="34" charset="-122"/>
                        <a:ea typeface="微软雅黑" panose="020B0503020204020204" pitchFamily="34" charset="-122"/>
                      </a:endParaRPr>
                    </a:p>
                    <a:p>
                      <a:pPr algn="l" fontAlgn="ctr"/>
                      <a:r>
                        <a:rPr lang="zh-CN" altLang="en-US" sz="1200" b="1" i="0" u="none" strike="noStrike" dirty="0">
                          <a:solidFill>
                            <a:srgbClr val="000000"/>
                          </a:solidFill>
                          <a:effectLst/>
                          <a:latin typeface="微软雅黑" panose="020B0503020204020204" pitchFamily="34" charset="-122"/>
                          <a:ea typeface="微软雅黑" panose="020B0503020204020204" pitchFamily="34" charset="-122"/>
                        </a:rPr>
                        <a:t>乘用车</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l" fontAlgn="ctr"/>
                      <a:r>
                        <a:rPr lang="en-GB" sz="10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456455127"/>
                  </a:ext>
                </a:extLst>
              </a:tr>
              <a:tr h="351880">
                <a:tc vMerge="1">
                  <a:txBody>
                    <a:bodyPr/>
                    <a:lstStyle/>
                    <a:p>
                      <a:pPr algn="l" fontAlgn="ctr"/>
                      <a:endParaRPr lang="zh-CN" altLang="en-US" sz="900" b="0" i="0" u="none" strike="noStrike" dirty="0">
                        <a:solidFill>
                          <a:srgbClr val="000000"/>
                        </a:solidFill>
                        <a:effectLst/>
                        <a:latin typeface="Agency FB" panose="020B0503020202020204" pitchFamily="34" charset="0"/>
                        <a:ea typeface="等线" panose="02010600030101010101" pitchFamily="2" charset="-122"/>
                      </a:endParaRPr>
                    </a:p>
                  </a:txBody>
                  <a:tcPr marL="9525" marR="9525" marT="9525" marB="0" anchor="ctr">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l" fontAlgn="ctr"/>
                      <a:r>
                        <a:rPr lang="en-GB" sz="10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918659731"/>
                  </a:ext>
                </a:extLst>
              </a:tr>
            </a:tbl>
          </a:graphicData>
        </a:graphic>
      </p:graphicFrame>
      <p:graphicFrame>
        <p:nvGraphicFramePr>
          <p:cNvPr id="9" name="表格 8">
            <a:extLst>
              <a:ext uri="{FF2B5EF4-FFF2-40B4-BE49-F238E27FC236}">
                <a16:creationId xmlns:a16="http://schemas.microsoft.com/office/drawing/2014/main" id="{CB3B3170-6DF4-DB3B-1025-430380FC6765}"/>
              </a:ext>
            </a:extLst>
          </p:cNvPr>
          <p:cNvGraphicFramePr>
            <a:graphicFrameLocks noGrp="1"/>
          </p:cNvGraphicFramePr>
          <p:nvPr>
            <p:extLst>
              <p:ext uri="{D42A27DB-BD31-4B8C-83A1-F6EECF244321}">
                <p14:modId xmlns:p14="http://schemas.microsoft.com/office/powerpoint/2010/main" val="3418096413"/>
              </p:ext>
            </p:extLst>
          </p:nvPr>
        </p:nvGraphicFramePr>
        <p:xfrm>
          <a:off x="4749004" y="3788959"/>
          <a:ext cx="871841" cy="2508885"/>
        </p:xfrm>
        <a:graphic>
          <a:graphicData uri="http://schemas.openxmlformats.org/drawingml/2006/table">
            <a:tbl>
              <a:tblPr/>
              <a:tblGrid>
                <a:gridCol w="483395">
                  <a:extLst>
                    <a:ext uri="{9D8B030D-6E8A-4147-A177-3AD203B41FA5}">
                      <a16:colId xmlns:a16="http://schemas.microsoft.com/office/drawing/2014/main" val="1913035923"/>
                    </a:ext>
                  </a:extLst>
                </a:gridCol>
                <a:gridCol w="388446">
                  <a:extLst>
                    <a:ext uri="{9D8B030D-6E8A-4147-A177-3AD203B41FA5}">
                      <a16:colId xmlns:a16="http://schemas.microsoft.com/office/drawing/2014/main" val="2078193577"/>
                    </a:ext>
                  </a:extLst>
                </a:gridCol>
              </a:tblGrid>
              <a:tr h="143825">
                <a:tc rowSpan="3">
                  <a:txBody>
                    <a:bodyPr/>
                    <a:lstStyle/>
                    <a:p>
                      <a:pPr algn="ctr" fontAlgn="ctr"/>
                      <a:r>
                        <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40</a:t>
                      </a: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万</a:t>
                      </a:r>
                      <a:endPar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endParaRPr>
                    </a:p>
                    <a:p>
                      <a:pPr algn="ctr" fontAlgn="ct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以上</a:t>
                      </a:r>
                    </a:p>
                  </a:txBody>
                  <a:tcPr marL="0" marR="0" marT="0"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456455127"/>
                  </a:ext>
                </a:extLst>
              </a:tr>
              <a:tr h="143825">
                <a:tc vMerge="1">
                  <a:txBody>
                    <a:bodyPr/>
                    <a:lstStyle/>
                    <a:p>
                      <a:pPr algn="l" fontAlgn="ctr"/>
                      <a:endParaRPr lang="zh-CN" altLang="en-US" sz="900" b="0" i="0" u="none" strike="noStrike" dirty="0">
                        <a:solidFill>
                          <a:srgbClr val="000000"/>
                        </a:solidFill>
                        <a:effectLst/>
                        <a:latin typeface="Agency FB" panose="020B0503020202020204" pitchFamily="34" charset="0"/>
                        <a:ea typeface="等线" panose="02010600030101010101" pitchFamily="2" charset="-122"/>
                      </a:endParaRPr>
                    </a:p>
                  </a:txBody>
                  <a:tcPr marL="9525" marR="9525" marT="9525" marB="0" anchor="ctr">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918659731"/>
                  </a:ext>
                </a:extLst>
              </a:tr>
              <a:tr h="143825">
                <a:tc vMerge="1">
                  <a:txBody>
                    <a:bodyPr/>
                    <a:lstStyle/>
                    <a:p>
                      <a:pPr algn="l" fontAlgn="ctr"/>
                      <a:endParaRPr lang="zh-CN" altLang="en-US" sz="900" b="0" i="0" u="none" strike="noStrike" dirty="0">
                        <a:solidFill>
                          <a:srgbClr val="000000"/>
                        </a:solidFill>
                        <a:effectLst/>
                        <a:latin typeface="Agency FB" panose="020B0503020202020204" pitchFamily="34" charset="0"/>
                        <a:ea typeface="等线" panose="02010600030101010101" pitchFamily="2" charset="-122"/>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endParaRPr lang="zh-CN" altLang="en-US" sz="900" b="1" i="0" u="none" strike="noStrike">
                        <a:solidFill>
                          <a:schemeClr val="tx1">
                            <a:lumMod val="65000"/>
                            <a:lumOff val="35000"/>
                          </a:schemeClr>
                        </a:solidFill>
                        <a:effectLst/>
                        <a:latin typeface="Agency FB" panose="020B0503020202020204" pitchFamily="34" charset="0"/>
                        <a:ea typeface="等线" panose="02010600030101010101" pitchFamily="2" charset="-122"/>
                      </a:endParaRP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45802845"/>
                  </a:ext>
                </a:extLst>
              </a:tr>
              <a:tr h="143825">
                <a:tc rowSpan="2">
                  <a:txBody>
                    <a:bodyPr/>
                    <a:lstStyle/>
                    <a:p>
                      <a:pPr algn="ctr" fontAlgn="ctr"/>
                      <a:r>
                        <a:rPr lang="en-US" altLang="zh-CN" sz="1000" b="1" i="0" u="none" strike="noStrike" dirty="0">
                          <a:solidFill>
                            <a:srgbClr val="002060"/>
                          </a:solidFill>
                          <a:effectLst/>
                          <a:latin typeface="Agency FB" panose="020B0503020202020204" pitchFamily="34" charset="0"/>
                          <a:ea typeface="微软雅黑" panose="020B0503020204020204" pitchFamily="34" charset="-122"/>
                        </a:rPr>
                        <a:t>32-40</a:t>
                      </a:r>
                      <a:r>
                        <a:rPr lang="zh-CN" altLang="en-US" sz="1000" b="1" i="0" u="none" strike="noStrike" dirty="0">
                          <a:solidFill>
                            <a:srgbClr val="002060"/>
                          </a:solidFill>
                          <a:effectLst/>
                          <a:latin typeface="Agency FB" panose="020B0503020202020204" pitchFamily="34" charset="0"/>
                          <a:ea typeface="微软雅黑" panose="020B0503020204020204" pitchFamily="34" charset="-122"/>
                        </a:rPr>
                        <a:t>万</a:t>
                      </a:r>
                    </a:p>
                  </a:txBody>
                  <a:tcPr marL="9525"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784271280"/>
                  </a:ext>
                </a:extLst>
              </a:tr>
              <a:tr h="143825">
                <a:tc vMerge="1">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等线" panose="02010600030101010101" pitchFamily="2" charset="-122"/>
                      </a:endParaRPr>
                    </a:p>
                  </a:txBody>
                  <a:tcPr marL="114300" marR="9525" marT="9525" marB="0">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520209129"/>
                  </a:ext>
                </a:extLst>
              </a:tr>
              <a:tr h="143825">
                <a:tc>
                  <a:txBody>
                    <a:bodyPr/>
                    <a:lstStyle/>
                    <a:p>
                      <a:pPr algn="ctr" fontAlgn="ctr"/>
                      <a:endParaRPr lang="zh-CN" altLang="en-US" sz="1000" b="1" i="0" u="none" strike="noStrike" dirty="0">
                        <a:solidFill>
                          <a:srgbClr val="002060"/>
                        </a:solidFill>
                        <a:effectLst/>
                        <a:latin typeface="Agency FB" panose="020B0503020202020204" pitchFamily="34" charset="0"/>
                        <a:ea typeface="微软雅黑" panose="020B0503020204020204" pitchFamily="34" charset="-122"/>
                      </a:endParaRPr>
                    </a:p>
                  </a:txBody>
                  <a:tcPr marL="114300"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endParaRPr lang="zh-CN" altLang="en-US"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endParaRP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878831314"/>
                  </a:ext>
                </a:extLst>
              </a:tr>
              <a:tr h="143825">
                <a:tc rowSpan="2">
                  <a:txBody>
                    <a:bodyPr/>
                    <a:lstStyle/>
                    <a:p>
                      <a:pPr algn="ctr" fontAlgn="ctr"/>
                      <a:r>
                        <a:rPr lang="en-US" altLang="zh-CN" sz="1000" b="1" i="0" u="none" strike="noStrike" dirty="0">
                          <a:solidFill>
                            <a:srgbClr val="002060"/>
                          </a:solidFill>
                          <a:effectLst/>
                          <a:latin typeface="Agency FB" panose="020B0503020202020204" pitchFamily="34" charset="0"/>
                          <a:ea typeface="微软雅黑" panose="020B0503020204020204" pitchFamily="34" charset="-122"/>
                        </a:rPr>
                        <a:t>24-32</a:t>
                      </a:r>
                      <a:r>
                        <a:rPr lang="zh-CN" altLang="en-US" sz="1000" b="1" i="0" u="none" strike="noStrike" dirty="0">
                          <a:solidFill>
                            <a:srgbClr val="002060"/>
                          </a:solidFill>
                          <a:effectLst/>
                          <a:latin typeface="Agency FB" panose="020B0503020202020204" pitchFamily="34" charset="0"/>
                          <a:ea typeface="微软雅黑" panose="020B0503020204020204" pitchFamily="34" charset="-122"/>
                        </a:rPr>
                        <a:t>万</a:t>
                      </a:r>
                    </a:p>
                  </a:txBody>
                  <a:tcPr marL="9525"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728865564"/>
                  </a:ext>
                </a:extLst>
              </a:tr>
              <a:tr h="143825">
                <a:tc vMerge="1">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等线" panose="02010600030101010101" pitchFamily="2" charset="-122"/>
                      </a:endParaRPr>
                    </a:p>
                  </a:txBody>
                  <a:tcPr marL="114300" marR="9525" marT="9525" marB="0">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536853098"/>
                  </a:ext>
                </a:extLst>
              </a:tr>
              <a:tr h="143825">
                <a:tc>
                  <a:txBody>
                    <a:bodyPr/>
                    <a:lstStyle/>
                    <a:p>
                      <a:pPr algn="ctr" fontAlgn="ctr"/>
                      <a:endParaRPr lang="zh-CN" altLang="en-US" sz="900" b="1" i="0" u="none" strike="noStrike">
                        <a:solidFill>
                          <a:schemeClr val="tx1">
                            <a:lumMod val="75000"/>
                            <a:lumOff val="25000"/>
                          </a:schemeClr>
                        </a:solidFill>
                        <a:effectLst/>
                        <a:latin typeface="Agency FB" panose="020B0503020202020204" pitchFamily="34" charset="0"/>
                        <a:ea typeface="微软雅黑" panose="020B0503020204020204" pitchFamily="34" charset="-122"/>
                      </a:endParaRPr>
                    </a:p>
                  </a:txBody>
                  <a:tcPr marL="114300"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endParaRPr lang="zh-CN" altLang="en-US" sz="900" b="1" i="0" u="none" strike="noStrike">
                        <a:solidFill>
                          <a:schemeClr val="tx1">
                            <a:lumMod val="65000"/>
                            <a:lumOff val="35000"/>
                          </a:schemeClr>
                        </a:solidFill>
                        <a:effectLst/>
                        <a:latin typeface="Agency FB" panose="020B0503020202020204" pitchFamily="34" charset="0"/>
                        <a:ea typeface="等线" panose="02010600030101010101" pitchFamily="2" charset="-122"/>
                      </a:endParaRP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487944621"/>
                  </a:ext>
                </a:extLst>
              </a:tr>
              <a:tr h="143825">
                <a:tc rowSpan="2">
                  <a:txBody>
                    <a:bodyPr/>
                    <a:lstStyle/>
                    <a:p>
                      <a:pPr algn="ctr" fontAlgn="ctr"/>
                      <a:r>
                        <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16-24</a:t>
                      </a: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万</a:t>
                      </a:r>
                    </a:p>
                  </a:txBody>
                  <a:tcPr marL="9525"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986161858"/>
                  </a:ext>
                </a:extLst>
              </a:tr>
              <a:tr h="143825">
                <a:tc vMerge="1">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等线" panose="02010600030101010101" pitchFamily="2" charset="-122"/>
                      </a:endParaRPr>
                    </a:p>
                  </a:txBody>
                  <a:tcPr marL="114300" marR="9525" marT="9525" marB="0">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941405598"/>
                  </a:ext>
                </a:extLst>
              </a:tr>
              <a:tr h="143825">
                <a:tc>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endParaRPr>
                    </a:p>
                  </a:txBody>
                  <a:tcPr marL="114300"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endParaRPr lang="zh-CN" altLang="en-US"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endParaRP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581193179"/>
                  </a:ext>
                </a:extLst>
              </a:tr>
              <a:tr h="143825">
                <a:tc rowSpan="2">
                  <a:txBody>
                    <a:bodyPr/>
                    <a:lstStyle/>
                    <a:p>
                      <a:pPr algn="ctr" fontAlgn="ctr"/>
                      <a:r>
                        <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8-16</a:t>
                      </a: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万</a:t>
                      </a:r>
                    </a:p>
                  </a:txBody>
                  <a:tcPr marL="9525"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118921816"/>
                  </a:ext>
                </a:extLst>
              </a:tr>
              <a:tr h="143825">
                <a:tc vMerge="1">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等线" panose="02010600030101010101" pitchFamily="2" charset="-122"/>
                      </a:endParaRPr>
                    </a:p>
                  </a:txBody>
                  <a:tcPr marL="114300" marR="9525" marT="9525" marB="0">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706161417"/>
                  </a:ext>
                </a:extLst>
              </a:tr>
              <a:tr h="143825">
                <a:tc>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endParaRPr>
                    </a:p>
                  </a:txBody>
                  <a:tcPr marL="114300"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endParaRPr lang="zh-CN" altLang="en-US" sz="900" b="1" i="0" u="none" strike="noStrike">
                        <a:solidFill>
                          <a:schemeClr val="tx1">
                            <a:lumMod val="65000"/>
                            <a:lumOff val="35000"/>
                          </a:schemeClr>
                        </a:solidFill>
                        <a:effectLst/>
                        <a:latin typeface="Agency FB" panose="020B0503020202020204" pitchFamily="34" charset="0"/>
                        <a:ea typeface="等线" panose="02010600030101010101" pitchFamily="2" charset="-122"/>
                      </a:endParaRP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79217962"/>
                  </a:ext>
                </a:extLst>
              </a:tr>
              <a:tr h="143825">
                <a:tc rowSpan="2">
                  <a:txBody>
                    <a:bodyPr/>
                    <a:lstStyle/>
                    <a:p>
                      <a:pPr algn="ctr" fontAlgn="ctr"/>
                      <a:r>
                        <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8</a:t>
                      </a: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万</a:t>
                      </a:r>
                      <a:endPar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endParaRPr>
                    </a:p>
                    <a:p>
                      <a:pPr algn="ctr" fontAlgn="ct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以下</a:t>
                      </a:r>
                    </a:p>
                  </a:txBody>
                  <a:tcPr marL="9525"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611434532"/>
                  </a:ext>
                </a:extLst>
              </a:tr>
              <a:tr h="143825">
                <a:tc vMerge="1">
                  <a:txBody>
                    <a:bodyPr/>
                    <a:lstStyle/>
                    <a:p>
                      <a:pPr algn="l" fontAlgn="ctr"/>
                      <a:endParaRPr lang="zh-CN" altLang="en-US" sz="900" b="0" i="0" u="none" strike="noStrike" dirty="0">
                        <a:solidFill>
                          <a:srgbClr val="000000"/>
                        </a:solidFill>
                        <a:effectLst/>
                        <a:latin typeface="Agency FB" panose="020B0503020202020204" pitchFamily="34" charset="0"/>
                        <a:ea typeface="等线" panose="02010600030101010101" pitchFamily="2" charset="-122"/>
                      </a:endParaRPr>
                    </a:p>
                  </a:txBody>
                  <a:tcPr marL="9525" marR="9525" marT="9525" marB="0" anchor="ctr">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098209660"/>
                  </a:ext>
                </a:extLst>
              </a:tr>
            </a:tbl>
          </a:graphicData>
        </a:graphic>
      </p:graphicFrame>
      <p:graphicFrame>
        <p:nvGraphicFramePr>
          <p:cNvPr id="10" name="表格 9">
            <a:extLst>
              <a:ext uri="{FF2B5EF4-FFF2-40B4-BE49-F238E27FC236}">
                <a16:creationId xmlns:a16="http://schemas.microsoft.com/office/drawing/2014/main" id="{7E5E7496-400E-9B80-982F-C1951F39AF26}"/>
              </a:ext>
            </a:extLst>
          </p:cNvPr>
          <p:cNvGraphicFramePr>
            <a:graphicFrameLocks noGrp="1"/>
          </p:cNvGraphicFramePr>
          <p:nvPr>
            <p:extLst>
              <p:ext uri="{D42A27DB-BD31-4B8C-83A1-F6EECF244321}">
                <p14:modId xmlns:p14="http://schemas.microsoft.com/office/powerpoint/2010/main" val="3580531942"/>
              </p:ext>
            </p:extLst>
          </p:nvPr>
        </p:nvGraphicFramePr>
        <p:xfrm>
          <a:off x="660065" y="3788959"/>
          <a:ext cx="871841" cy="2493645"/>
        </p:xfrm>
        <a:graphic>
          <a:graphicData uri="http://schemas.openxmlformats.org/drawingml/2006/table">
            <a:tbl>
              <a:tblPr/>
              <a:tblGrid>
                <a:gridCol w="483395">
                  <a:extLst>
                    <a:ext uri="{9D8B030D-6E8A-4147-A177-3AD203B41FA5}">
                      <a16:colId xmlns:a16="http://schemas.microsoft.com/office/drawing/2014/main" val="1913035923"/>
                    </a:ext>
                  </a:extLst>
                </a:gridCol>
                <a:gridCol w="388446">
                  <a:extLst>
                    <a:ext uri="{9D8B030D-6E8A-4147-A177-3AD203B41FA5}">
                      <a16:colId xmlns:a16="http://schemas.microsoft.com/office/drawing/2014/main" val="2078193577"/>
                    </a:ext>
                  </a:extLst>
                </a:gridCol>
              </a:tblGrid>
              <a:tr h="143825">
                <a:tc rowSpan="3">
                  <a:txBody>
                    <a:bodyPr/>
                    <a:lstStyle/>
                    <a:p>
                      <a:pPr algn="ctr" fontAlgn="ctr"/>
                      <a:r>
                        <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40</a:t>
                      </a: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万</a:t>
                      </a:r>
                      <a:endPar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endParaRPr>
                    </a:p>
                    <a:p>
                      <a:pPr algn="ctr" fontAlgn="ct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以上</a:t>
                      </a:r>
                    </a:p>
                  </a:txBody>
                  <a:tcPr marL="0" marR="0" marT="0"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456455127"/>
                  </a:ext>
                </a:extLst>
              </a:tr>
              <a:tr h="143825">
                <a:tc vMerge="1">
                  <a:txBody>
                    <a:bodyPr/>
                    <a:lstStyle/>
                    <a:p>
                      <a:pPr algn="l" fontAlgn="ctr"/>
                      <a:endParaRPr lang="zh-CN" altLang="en-US" sz="900" b="0" i="0" u="none" strike="noStrike" dirty="0">
                        <a:solidFill>
                          <a:srgbClr val="000000"/>
                        </a:solidFill>
                        <a:effectLst/>
                        <a:latin typeface="Agency FB" panose="020B0503020202020204" pitchFamily="34" charset="0"/>
                        <a:ea typeface="等线" panose="02010600030101010101" pitchFamily="2" charset="-122"/>
                      </a:endParaRPr>
                    </a:p>
                  </a:txBody>
                  <a:tcPr marL="9525" marR="9525" marT="9525" marB="0" anchor="ctr">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918659731"/>
                  </a:ext>
                </a:extLst>
              </a:tr>
              <a:tr h="143825">
                <a:tc vMerge="1">
                  <a:txBody>
                    <a:bodyPr/>
                    <a:lstStyle/>
                    <a:p>
                      <a:pPr algn="l" fontAlgn="ctr"/>
                      <a:endParaRPr lang="zh-CN" altLang="en-US" sz="900" b="0" i="0" u="none" strike="noStrike" dirty="0">
                        <a:solidFill>
                          <a:srgbClr val="000000"/>
                        </a:solidFill>
                        <a:effectLst/>
                        <a:latin typeface="Agency FB" panose="020B0503020202020204" pitchFamily="34" charset="0"/>
                        <a:ea typeface="等线" panose="02010600030101010101" pitchFamily="2" charset="-122"/>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endParaRPr lang="zh-CN" altLang="en-US" sz="900" b="1" i="0" u="none" strike="noStrike">
                        <a:solidFill>
                          <a:schemeClr val="tx1">
                            <a:lumMod val="65000"/>
                            <a:lumOff val="35000"/>
                          </a:schemeClr>
                        </a:solidFill>
                        <a:effectLst/>
                        <a:latin typeface="Agency FB" panose="020B0503020202020204" pitchFamily="34" charset="0"/>
                        <a:ea typeface="等线" panose="02010600030101010101" pitchFamily="2" charset="-122"/>
                      </a:endParaRP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45802845"/>
                  </a:ext>
                </a:extLst>
              </a:tr>
              <a:tr h="143825">
                <a:tc rowSpan="2">
                  <a:txBody>
                    <a:bodyPr/>
                    <a:lstStyle/>
                    <a:p>
                      <a:pPr algn="ctr" fontAlgn="ctr"/>
                      <a:r>
                        <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32-40</a:t>
                      </a: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万</a:t>
                      </a:r>
                    </a:p>
                  </a:txBody>
                  <a:tcPr marL="9525"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784271280"/>
                  </a:ext>
                </a:extLst>
              </a:tr>
              <a:tr h="143825">
                <a:tc vMerge="1">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等线" panose="02010600030101010101" pitchFamily="2" charset="-122"/>
                      </a:endParaRPr>
                    </a:p>
                  </a:txBody>
                  <a:tcPr marL="114300" marR="9525" marT="9525" marB="0">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520209129"/>
                  </a:ext>
                </a:extLst>
              </a:tr>
              <a:tr h="143825">
                <a:tc>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endParaRPr>
                    </a:p>
                  </a:txBody>
                  <a:tcPr marL="114300"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endParaRPr lang="zh-CN" altLang="en-US"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endParaRP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878831314"/>
                  </a:ext>
                </a:extLst>
              </a:tr>
              <a:tr h="143825">
                <a:tc rowSpan="2">
                  <a:txBody>
                    <a:bodyPr/>
                    <a:lstStyle/>
                    <a:p>
                      <a:pPr algn="ctr" fontAlgn="ctr"/>
                      <a:r>
                        <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24-32</a:t>
                      </a: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万</a:t>
                      </a:r>
                    </a:p>
                  </a:txBody>
                  <a:tcPr marL="9525"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728865564"/>
                  </a:ext>
                </a:extLst>
              </a:tr>
              <a:tr h="143825">
                <a:tc vMerge="1">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等线" panose="02010600030101010101" pitchFamily="2" charset="-122"/>
                      </a:endParaRPr>
                    </a:p>
                  </a:txBody>
                  <a:tcPr marL="114300" marR="9525" marT="9525" marB="0">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536853098"/>
                  </a:ext>
                </a:extLst>
              </a:tr>
              <a:tr h="143825">
                <a:tc>
                  <a:txBody>
                    <a:bodyPr/>
                    <a:lstStyle/>
                    <a:p>
                      <a:pPr algn="ctr" fontAlgn="ctr"/>
                      <a:endParaRPr lang="zh-CN" altLang="en-US" sz="900" b="1" i="0" u="none" strike="noStrike">
                        <a:solidFill>
                          <a:schemeClr val="tx1">
                            <a:lumMod val="75000"/>
                            <a:lumOff val="25000"/>
                          </a:schemeClr>
                        </a:solidFill>
                        <a:effectLst/>
                        <a:latin typeface="Agency FB" panose="020B0503020202020204" pitchFamily="34" charset="0"/>
                        <a:ea typeface="微软雅黑" panose="020B0503020204020204" pitchFamily="34" charset="-122"/>
                      </a:endParaRPr>
                    </a:p>
                  </a:txBody>
                  <a:tcPr marL="114300"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endParaRPr lang="zh-CN" altLang="en-US" sz="900" b="1" i="0" u="none" strike="noStrike">
                        <a:solidFill>
                          <a:schemeClr val="tx1">
                            <a:lumMod val="65000"/>
                            <a:lumOff val="35000"/>
                          </a:schemeClr>
                        </a:solidFill>
                        <a:effectLst/>
                        <a:latin typeface="Agency FB" panose="020B0503020202020204" pitchFamily="34" charset="0"/>
                        <a:ea typeface="等线" panose="02010600030101010101" pitchFamily="2" charset="-122"/>
                      </a:endParaRP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487944621"/>
                  </a:ext>
                </a:extLst>
              </a:tr>
              <a:tr h="143825">
                <a:tc rowSpan="2">
                  <a:txBody>
                    <a:bodyPr/>
                    <a:lstStyle/>
                    <a:p>
                      <a:pPr algn="ctr" fontAlgn="ctr"/>
                      <a:r>
                        <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16-24</a:t>
                      </a: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万</a:t>
                      </a:r>
                    </a:p>
                  </a:txBody>
                  <a:tcPr marL="9525"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986161858"/>
                  </a:ext>
                </a:extLst>
              </a:tr>
              <a:tr h="143825">
                <a:tc vMerge="1">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等线" panose="02010600030101010101" pitchFamily="2" charset="-122"/>
                      </a:endParaRPr>
                    </a:p>
                  </a:txBody>
                  <a:tcPr marL="114300" marR="9525" marT="9525" marB="0">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941405598"/>
                  </a:ext>
                </a:extLst>
              </a:tr>
              <a:tr h="143825">
                <a:tc>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endParaRPr>
                    </a:p>
                  </a:txBody>
                  <a:tcPr marL="114300"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endParaRPr lang="zh-CN" altLang="en-US"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endParaRP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581193179"/>
                  </a:ext>
                </a:extLst>
              </a:tr>
              <a:tr h="143825">
                <a:tc rowSpan="2">
                  <a:txBody>
                    <a:bodyPr/>
                    <a:lstStyle/>
                    <a:p>
                      <a:pPr algn="ctr" fontAlgn="ctr"/>
                      <a:r>
                        <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8-16</a:t>
                      </a: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万</a:t>
                      </a:r>
                    </a:p>
                  </a:txBody>
                  <a:tcPr marL="9525"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118921816"/>
                  </a:ext>
                </a:extLst>
              </a:tr>
              <a:tr h="143825">
                <a:tc vMerge="1">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等线" panose="02010600030101010101" pitchFamily="2" charset="-122"/>
                      </a:endParaRPr>
                    </a:p>
                  </a:txBody>
                  <a:tcPr marL="114300" marR="9525" marT="9525" marB="0">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706161417"/>
                  </a:ext>
                </a:extLst>
              </a:tr>
              <a:tr h="143825">
                <a:tc>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endParaRPr>
                    </a:p>
                  </a:txBody>
                  <a:tcPr marL="114300"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endParaRPr lang="zh-CN" altLang="en-US" sz="900" b="1" i="0" u="none" strike="noStrike">
                        <a:solidFill>
                          <a:schemeClr val="tx1">
                            <a:lumMod val="65000"/>
                            <a:lumOff val="35000"/>
                          </a:schemeClr>
                        </a:solidFill>
                        <a:effectLst/>
                        <a:latin typeface="Agency FB" panose="020B0503020202020204" pitchFamily="34" charset="0"/>
                        <a:ea typeface="等线" panose="02010600030101010101" pitchFamily="2" charset="-122"/>
                      </a:endParaRP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79217962"/>
                  </a:ext>
                </a:extLst>
              </a:tr>
              <a:tr h="143825">
                <a:tc rowSpan="2">
                  <a:txBody>
                    <a:bodyPr/>
                    <a:lstStyle/>
                    <a:p>
                      <a:pPr algn="ctr" fontAlgn="ctr"/>
                      <a:r>
                        <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8</a:t>
                      </a: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万</a:t>
                      </a:r>
                      <a:endPar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endParaRPr>
                    </a:p>
                    <a:p>
                      <a:pPr algn="ctr" fontAlgn="ct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以下</a:t>
                      </a:r>
                    </a:p>
                  </a:txBody>
                  <a:tcPr marL="9525"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611434532"/>
                  </a:ext>
                </a:extLst>
              </a:tr>
              <a:tr h="143825">
                <a:tc vMerge="1">
                  <a:txBody>
                    <a:bodyPr/>
                    <a:lstStyle/>
                    <a:p>
                      <a:pPr algn="l" fontAlgn="ctr"/>
                      <a:endParaRPr lang="zh-CN" altLang="en-US" sz="900" b="0" i="0" u="none" strike="noStrike" dirty="0">
                        <a:solidFill>
                          <a:srgbClr val="000000"/>
                        </a:solidFill>
                        <a:effectLst/>
                        <a:latin typeface="Agency FB" panose="020B0503020202020204" pitchFamily="34" charset="0"/>
                        <a:ea typeface="等线" panose="02010600030101010101" pitchFamily="2" charset="-122"/>
                      </a:endParaRPr>
                    </a:p>
                  </a:txBody>
                  <a:tcPr marL="9525" marR="9525" marT="9525" marB="0" anchor="ctr">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098209660"/>
                  </a:ext>
                </a:extLst>
              </a:tr>
            </a:tbl>
          </a:graphicData>
        </a:graphic>
      </p:graphicFrame>
      <p:sp>
        <p:nvSpPr>
          <p:cNvPr id="13" name="文本框 12">
            <a:extLst>
              <a:ext uri="{FF2B5EF4-FFF2-40B4-BE49-F238E27FC236}">
                <a16:creationId xmlns:a16="http://schemas.microsoft.com/office/drawing/2014/main" id="{AFB3D02A-BBB7-A6BB-6FEB-2116F0241D0D}"/>
              </a:ext>
            </a:extLst>
          </p:cNvPr>
          <p:cNvSpPr txBox="1"/>
          <p:nvPr/>
        </p:nvSpPr>
        <p:spPr>
          <a:xfrm>
            <a:off x="437728" y="1018996"/>
            <a:ext cx="11418912"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tab pos="7620000" algn="l"/>
              </a:tabLst>
              <a:defRPr/>
            </a:pPr>
            <a:r>
              <a:rPr lang="en-US" altLang="zh-CN" sz="2800" b="1" dirty="0">
                <a:solidFill>
                  <a:schemeClr val="tx1">
                    <a:lumMod val="85000"/>
                    <a:lumOff val="15000"/>
                  </a:schemeClr>
                </a:solidFill>
                <a:latin typeface="微软雅黑" panose="020B0503020204020204" pitchFamily="34" charset="-122"/>
                <a:ea typeface="微软雅黑" panose="020B0503020204020204" pitchFamily="34" charset="-122"/>
              </a:rPr>
              <a:t>AEB</a:t>
            </a:r>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作为重要的主动安全功能，</a:t>
            </a:r>
            <a:r>
              <a:rPr lang="en-US" altLang="zh-CN" sz="2800" b="1" dirty="0">
                <a:solidFill>
                  <a:schemeClr val="tx1">
                    <a:lumMod val="85000"/>
                    <a:lumOff val="15000"/>
                  </a:schemeClr>
                </a:solidFill>
                <a:latin typeface="微软雅黑" panose="020B0503020204020204" pitchFamily="34" charset="-122"/>
                <a:ea typeface="微软雅黑" panose="020B0503020204020204" pitchFamily="34" charset="-122"/>
              </a:rPr>
              <a:t>23</a:t>
            </a:r>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年成为多数新车的标配功能。</a:t>
            </a:r>
          </a:p>
        </p:txBody>
      </p:sp>
      <p:pic>
        <p:nvPicPr>
          <p:cNvPr id="14" name="图片 13">
            <a:extLst>
              <a:ext uri="{FF2B5EF4-FFF2-40B4-BE49-F238E27FC236}">
                <a16:creationId xmlns:a16="http://schemas.microsoft.com/office/drawing/2014/main" id="{D61E0224-4836-236E-3B0B-A8D294164B85}"/>
              </a:ext>
            </a:extLst>
          </p:cNvPr>
          <p:cNvPicPr>
            <a:picLocks noChangeAspect="1"/>
          </p:cNvPicPr>
          <p:nvPr/>
        </p:nvPicPr>
        <p:blipFill rotWithShape="1">
          <a:blip r:embed="rId7"/>
          <a:srcRect l="9335" r="21575" b="5993"/>
          <a:stretch/>
        </p:blipFill>
        <p:spPr>
          <a:xfrm>
            <a:off x="8258629" y="3561488"/>
            <a:ext cx="3471362" cy="2736356"/>
          </a:xfrm>
          <a:prstGeom prst="rect">
            <a:avLst/>
          </a:prstGeom>
        </p:spPr>
      </p:pic>
      <p:sp>
        <p:nvSpPr>
          <p:cNvPr id="12" name="文本框 11">
            <a:extLst>
              <a:ext uri="{FF2B5EF4-FFF2-40B4-BE49-F238E27FC236}">
                <a16:creationId xmlns:a16="http://schemas.microsoft.com/office/drawing/2014/main" id="{0A7FBC9C-8F21-B4BA-A8A5-72763173C4F4}"/>
              </a:ext>
            </a:extLst>
          </p:cNvPr>
          <p:cNvSpPr txBox="1"/>
          <p:nvPr/>
        </p:nvSpPr>
        <p:spPr>
          <a:xfrm>
            <a:off x="2348919" y="1820900"/>
            <a:ext cx="3746500" cy="369332"/>
          </a:xfrm>
          <a:prstGeom prst="rect">
            <a:avLst/>
          </a:prstGeom>
          <a:noFill/>
          <a:ln>
            <a:noFill/>
          </a:ln>
        </p:spPr>
        <p:txBody>
          <a:bodyPr wrap="square" rtlCol="0">
            <a:spAutoFit/>
          </a:bodyPr>
          <a:lstStyle/>
          <a:p>
            <a:pPr marL="0" marR="0" indent="0" algn="l" defTabSz="457200" rtl="0" eaLnBrk="1" fontAlgn="auto" latinLnBrk="0" hangingPunct="1">
              <a:lnSpc>
                <a:spcPct val="100000"/>
              </a:lnSpc>
              <a:spcBef>
                <a:spcPts val="0"/>
              </a:spcBef>
              <a:spcAft>
                <a:spcPts val="0"/>
              </a:spcAft>
              <a:buClrTx/>
              <a:buSzTx/>
              <a:buFontTx/>
              <a:buNone/>
              <a:tabLst/>
            </a:pPr>
            <a:r>
              <a:rPr lang="en-US" altLang="zh-CN" b="1" dirty="0">
                <a:solidFill>
                  <a:srgbClr val="000000">
                    <a:lumMod val="75000"/>
                    <a:lumOff val="25000"/>
                  </a:srgbClr>
                </a:solidFill>
                <a:latin typeface="微软雅黑" panose="020B0503020204020204" pitchFamily="34" charset="-122"/>
                <a:ea typeface="微软雅黑" panose="020B0503020204020204" pitchFamily="34" charset="-122"/>
              </a:rPr>
              <a:t>AEB</a:t>
            </a:r>
            <a:r>
              <a:rPr lang="zh-CN" altLang="en-US" b="1" dirty="0">
                <a:solidFill>
                  <a:srgbClr val="000000">
                    <a:lumMod val="75000"/>
                    <a:lumOff val="25000"/>
                  </a:srgbClr>
                </a:solidFill>
                <a:latin typeface="微软雅黑" panose="020B0503020204020204" pitchFamily="34" charset="-122"/>
                <a:ea typeface="微软雅黑" panose="020B0503020204020204" pitchFamily="34" charset="-122"/>
              </a:rPr>
              <a:t>功能装车占比分布统计</a:t>
            </a:r>
            <a:endParaRPr kumimoji="0" lang="zh-CN" altLang="en-US"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endParaRPr>
          </a:p>
        </p:txBody>
      </p:sp>
      <p:sp>
        <p:nvSpPr>
          <p:cNvPr id="15" name="文本框 14">
            <a:extLst>
              <a:ext uri="{FF2B5EF4-FFF2-40B4-BE49-F238E27FC236}">
                <a16:creationId xmlns:a16="http://schemas.microsoft.com/office/drawing/2014/main" id="{5E994101-96E7-96DC-6E18-B1C349D9CF9D}"/>
              </a:ext>
            </a:extLst>
          </p:cNvPr>
          <p:cNvSpPr txBox="1"/>
          <p:nvPr/>
        </p:nvSpPr>
        <p:spPr>
          <a:xfrm>
            <a:off x="8273143" y="2297566"/>
            <a:ext cx="3583497" cy="1169551"/>
          </a:xfrm>
          <a:prstGeom prst="rect">
            <a:avLst/>
          </a:prstGeom>
          <a:noFill/>
        </p:spPr>
        <p:txBody>
          <a:bodyPr wrap="square">
            <a:spAutoFit/>
          </a:bodyPr>
          <a:lstStyle/>
          <a:p>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rPr>
              <a:t>AEB</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自动紧急制动系统</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en-GB" altLang="zh-CN" sz="1400" b="1" dirty="0">
                <a:solidFill>
                  <a:schemeClr val="tx1">
                    <a:lumMod val="65000"/>
                    <a:lumOff val="35000"/>
                  </a:schemeClr>
                </a:solidFill>
                <a:latin typeface="微软雅黑" panose="020B0503020204020204" pitchFamily="34" charset="-122"/>
                <a:ea typeface="微软雅黑" panose="020B0503020204020204" pitchFamily="34" charset="-122"/>
              </a:rPr>
              <a:t>Autonomous Emergency Braking)</a:t>
            </a:r>
          </a:p>
          <a:p>
            <a:pPr>
              <a:spcBef>
                <a:spcPts val="600"/>
              </a:spcBef>
            </a:pPr>
            <a:r>
              <a:rPr lang="zh-CN" altLang="en-US" sz="1400" b="1" i="0" dirty="0">
                <a:solidFill>
                  <a:schemeClr val="tx1">
                    <a:lumMod val="65000"/>
                    <a:lumOff val="35000"/>
                  </a:schemeClr>
                </a:solidFill>
                <a:effectLst/>
                <a:latin typeface="微软雅黑" panose="020B0503020204020204" pitchFamily="34" charset="-122"/>
                <a:ea typeface="微软雅黑" panose="020B0503020204020204" pitchFamily="34" charset="-122"/>
              </a:rPr>
              <a:t>感知设备</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b="1" i="0" dirty="0">
                <a:solidFill>
                  <a:schemeClr val="tx1">
                    <a:lumMod val="65000"/>
                    <a:lumOff val="35000"/>
                  </a:schemeClr>
                </a:solidFill>
                <a:effectLst/>
                <a:latin typeface="微软雅黑" panose="020B0503020204020204" pitchFamily="34" charset="-122"/>
                <a:ea typeface="微软雅黑" panose="020B0503020204020204" pitchFamily="34" charset="-122"/>
              </a:rPr>
              <a:t>毫米波雷达 </a:t>
            </a:r>
            <a:r>
              <a:rPr lang="en-US" altLang="zh-CN" sz="1400" b="1" i="0" dirty="0">
                <a:solidFill>
                  <a:schemeClr val="tx1">
                    <a:lumMod val="65000"/>
                    <a:lumOff val="35000"/>
                  </a:schemeClr>
                </a:solidFill>
                <a:effectLst/>
                <a:latin typeface="微软雅黑" panose="020B0503020204020204" pitchFamily="34" charset="-122"/>
                <a:ea typeface="微软雅黑" panose="020B0503020204020204" pitchFamily="34" charset="-122"/>
              </a:rPr>
              <a:t>+ </a:t>
            </a:r>
            <a:r>
              <a:rPr lang="zh-CN" altLang="en-US" sz="1400" b="1" i="0" dirty="0">
                <a:solidFill>
                  <a:schemeClr val="tx1">
                    <a:lumMod val="65000"/>
                    <a:lumOff val="35000"/>
                  </a:schemeClr>
                </a:solidFill>
                <a:effectLst/>
                <a:latin typeface="微软雅黑" panose="020B0503020204020204" pitchFamily="34" charset="-122"/>
                <a:ea typeface="微软雅黑" panose="020B0503020204020204" pitchFamily="34" charset="-122"/>
              </a:rPr>
              <a:t>摄像头</a:t>
            </a:r>
            <a:endParaRPr lang="en-US" altLang="zh-CN" sz="1400" b="1" i="0" dirty="0">
              <a:solidFill>
                <a:schemeClr val="tx1">
                  <a:lumMod val="65000"/>
                  <a:lumOff val="35000"/>
                </a:schemeClr>
              </a:solidFill>
              <a:effectLst/>
              <a:latin typeface="微软雅黑" panose="020B0503020204020204" pitchFamily="34" charset="-122"/>
              <a:ea typeface="微软雅黑" panose="020B0503020204020204" pitchFamily="34" charset="-122"/>
            </a:endParaRPr>
          </a:p>
          <a:p>
            <a:pPr>
              <a:spcBef>
                <a:spcPts val="600"/>
              </a:spcBef>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执行设备：线控制动</a:t>
            </a:r>
          </a:p>
        </p:txBody>
      </p:sp>
      <p:sp>
        <p:nvSpPr>
          <p:cNvPr id="16" name="文本框 15">
            <a:extLst>
              <a:ext uri="{FF2B5EF4-FFF2-40B4-BE49-F238E27FC236}">
                <a16:creationId xmlns:a16="http://schemas.microsoft.com/office/drawing/2014/main" id="{A417B9FC-1DA1-3B4B-49E1-90BF2E3B7274}"/>
              </a:ext>
            </a:extLst>
          </p:cNvPr>
          <p:cNvSpPr txBox="1"/>
          <p:nvPr/>
        </p:nvSpPr>
        <p:spPr>
          <a:xfrm>
            <a:off x="491406" y="240337"/>
            <a:ext cx="5271431" cy="430887"/>
          </a:xfrm>
          <a:prstGeom prst="rect">
            <a:avLst/>
          </a:prstGeom>
          <a:noFill/>
        </p:spPr>
        <p:txBody>
          <a:bodyPr wrap="square" rtlCol="0">
            <a:spAutoFit/>
          </a:bodyPr>
          <a:lstStyle/>
          <a:p>
            <a:r>
              <a:rPr lang="zh-CN" altLang="en-US" sz="2200" b="1" dirty="0">
                <a:latin typeface="微软雅黑" panose="020B0503020204020204" pitchFamily="34" charset="-122"/>
                <a:ea typeface="微软雅黑" panose="020B0503020204020204" pitchFamily="34" charset="-122"/>
              </a:rPr>
              <a:t>装车率统计</a:t>
            </a:r>
            <a:r>
              <a:rPr lang="en-US" altLang="zh-CN" sz="2200" b="1" dirty="0">
                <a:latin typeface="微软雅黑" panose="020B0503020204020204" pitchFamily="34" charset="-122"/>
                <a:ea typeface="微软雅黑" panose="020B0503020204020204" pitchFamily="34" charset="-122"/>
              </a:rPr>
              <a:t>——AEB</a:t>
            </a:r>
            <a:r>
              <a:rPr lang="zh-CN" altLang="en-US" sz="2200" b="1" dirty="0">
                <a:latin typeface="微软雅黑" panose="020B0503020204020204" pitchFamily="34" charset="-122"/>
                <a:ea typeface="微软雅黑" panose="020B0503020204020204" pitchFamily="34" charset="-122"/>
              </a:rPr>
              <a:t>自动紧急制动功能</a:t>
            </a:r>
          </a:p>
        </p:txBody>
      </p:sp>
      <p:sp>
        <p:nvSpPr>
          <p:cNvPr id="17" name="文本占位符 1">
            <a:extLst>
              <a:ext uri="{FF2B5EF4-FFF2-40B4-BE49-F238E27FC236}">
                <a16:creationId xmlns:a16="http://schemas.microsoft.com/office/drawing/2014/main" id="{67B588AF-599D-9A90-6701-9517B86F5DD2}"/>
              </a:ext>
            </a:extLst>
          </p:cNvPr>
          <p:cNvSpPr txBox="1">
            <a:spLocks/>
          </p:cNvSpPr>
          <p:nvPr/>
        </p:nvSpPr>
        <p:spPr>
          <a:xfrm>
            <a:off x="770890" y="6466840"/>
            <a:ext cx="5325110" cy="1508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900" b="0" i="0" u="none" strike="noStrike" kern="1200" cap="none" spc="0" normalizeH="0" baseline="0" smtClean="0">
                <a:ln>
                  <a:noFill/>
                </a:ln>
                <a:solidFill>
                  <a:schemeClr val="bg2">
                    <a:lumMod val="75000"/>
                  </a:schemeClr>
                </a:solidFill>
                <a:effectLst/>
                <a:uLnTx/>
                <a:uFillTx/>
                <a:latin typeface="微软雅黑 Semibold" panose="020B0702040204020203" charset="-122"/>
                <a:ea typeface="微软雅黑 Semibold" panose="020B0702040204020203"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solidFill>
                  <a:srgbClr val="F0F0F0">
                    <a:lumMod val="75000"/>
                  </a:srgbClr>
                </a:solidFill>
                <a:latin typeface="微软雅黑" panose="020B0503020204020204" pitchFamily="34" charset="-122"/>
                <a:ea typeface="微软雅黑" panose="020B0503020204020204" pitchFamily="34" charset="-122"/>
              </a:rPr>
              <a:t>数据</a:t>
            </a:r>
            <a:r>
              <a:rPr kumimoji="0" lang="zh-CN" altLang="en-US"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来源 </a:t>
            </a:r>
            <a:r>
              <a:rPr kumimoji="0" lang="en-US" altLang="zh-CN"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 </a:t>
            </a:r>
            <a:r>
              <a:rPr kumimoji="0" lang="zh-CN" altLang="en-US"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科瑞咨询调研</a:t>
            </a:r>
          </a:p>
        </p:txBody>
      </p:sp>
    </p:spTree>
    <p:extLst>
      <p:ext uri="{BB962C8B-B14F-4D97-AF65-F5344CB8AC3E}">
        <p14:creationId xmlns:p14="http://schemas.microsoft.com/office/powerpoint/2010/main" val="8198767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表 2">
            <a:extLst>
              <a:ext uri="{FF2B5EF4-FFF2-40B4-BE49-F238E27FC236}">
                <a16:creationId xmlns:a16="http://schemas.microsoft.com/office/drawing/2014/main" id="{127C6AE5-EBDD-8117-7242-C747562491A1}"/>
              </a:ext>
            </a:extLst>
          </p:cNvPr>
          <p:cNvGraphicFramePr/>
          <p:nvPr>
            <p:extLst>
              <p:ext uri="{D42A27DB-BD31-4B8C-83A1-F6EECF244321}">
                <p14:modId xmlns:p14="http://schemas.microsoft.com/office/powerpoint/2010/main" val="2342270267"/>
              </p:ext>
            </p:extLst>
          </p:nvPr>
        </p:nvGraphicFramePr>
        <p:xfrm>
          <a:off x="1127403" y="3234286"/>
          <a:ext cx="3022865" cy="328192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 name="图表 3">
            <a:extLst>
              <a:ext uri="{FF2B5EF4-FFF2-40B4-BE49-F238E27FC236}">
                <a16:creationId xmlns:a16="http://schemas.microsoft.com/office/drawing/2014/main" id="{DECFB847-B753-6AA3-5E8E-740BF82694CE}"/>
              </a:ext>
            </a:extLst>
          </p:cNvPr>
          <p:cNvGraphicFramePr/>
          <p:nvPr>
            <p:extLst>
              <p:ext uri="{D42A27DB-BD31-4B8C-83A1-F6EECF244321}">
                <p14:modId xmlns:p14="http://schemas.microsoft.com/office/powerpoint/2010/main" val="750269431"/>
              </p:ext>
            </p:extLst>
          </p:nvPr>
        </p:nvGraphicFramePr>
        <p:xfrm>
          <a:off x="1124696" y="2071781"/>
          <a:ext cx="3022865" cy="156044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 name="表格 4">
            <a:extLst>
              <a:ext uri="{FF2B5EF4-FFF2-40B4-BE49-F238E27FC236}">
                <a16:creationId xmlns:a16="http://schemas.microsoft.com/office/drawing/2014/main" id="{D437F518-CA3D-C084-5C06-E9FDAD9C0B5A}"/>
              </a:ext>
            </a:extLst>
          </p:cNvPr>
          <p:cNvGraphicFramePr>
            <a:graphicFrameLocks noGrp="1"/>
          </p:cNvGraphicFramePr>
          <p:nvPr>
            <p:extLst>
              <p:ext uri="{D42A27DB-BD31-4B8C-83A1-F6EECF244321}">
                <p14:modId xmlns:p14="http://schemas.microsoft.com/office/powerpoint/2010/main" val="3556103505"/>
              </p:ext>
            </p:extLst>
          </p:nvPr>
        </p:nvGraphicFramePr>
        <p:xfrm>
          <a:off x="462009" y="2744855"/>
          <a:ext cx="1067444" cy="703760"/>
        </p:xfrm>
        <a:graphic>
          <a:graphicData uri="http://schemas.openxmlformats.org/drawingml/2006/table">
            <a:tbl>
              <a:tblPr/>
              <a:tblGrid>
                <a:gridCol w="648000">
                  <a:extLst>
                    <a:ext uri="{9D8B030D-6E8A-4147-A177-3AD203B41FA5}">
                      <a16:colId xmlns:a16="http://schemas.microsoft.com/office/drawing/2014/main" val="1913035923"/>
                    </a:ext>
                  </a:extLst>
                </a:gridCol>
                <a:gridCol w="419444">
                  <a:extLst>
                    <a:ext uri="{9D8B030D-6E8A-4147-A177-3AD203B41FA5}">
                      <a16:colId xmlns:a16="http://schemas.microsoft.com/office/drawing/2014/main" val="2078193577"/>
                    </a:ext>
                  </a:extLst>
                </a:gridCol>
              </a:tblGrid>
              <a:tr h="351880">
                <a:tc rowSpan="2">
                  <a:txBody>
                    <a:bodyPr/>
                    <a:lstStyle/>
                    <a:p>
                      <a:pPr algn="ctr" fontAlgn="ctr"/>
                      <a:r>
                        <a:rPr lang="zh-CN" altLang="en-US" sz="1600" b="1" i="0" u="none" strike="noStrike" dirty="0">
                          <a:solidFill>
                            <a:srgbClr val="000000"/>
                          </a:solidFill>
                          <a:effectLst/>
                          <a:latin typeface="微软雅黑" panose="020B0503020204020204" pitchFamily="34" charset="-122"/>
                          <a:ea typeface="微软雅黑" panose="020B0503020204020204" pitchFamily="34" charset="-122"/>
                        </a:rPr>
                        <a:t>乘用车整体</a:t>
                      </a:r>
                      <a:endParaRPr lang="zh-CN" altLang="en-US"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l" fontAlgn="ctr"/>
                      <a:r>
                        <a:rPr lang="en-GB" sz="1000" b="1" i="0" u="none" strike="noStrike" kern="1200" dirty="0">
                          <a:solidFill>
                            <a:schemeClr val="tx1">
                              <a:lumMod val="65000"/>
                              <a:lumOff val="35000"/>
                            </a:schemeClr>
                          </a:solidFill>
                          <a:effectLst/>
                          <a:latin typeface="Agency FB" panose="020B0503020202020204" pitchFamily="34" charset="0"/>
                          <a:ea typeface="等线" panose="02010600030101010101" pitchFamily="2" charset="-122"/>
                          <a:cs typeface="+mn-cs"/>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456455127"/>
                  </a:ext>
                </a:extLst>
              </a:tr>
              <a:tr h="351880">
                <a:tc vMerge="1">
                  <a:txBody>
                    <a:bodyPr/>
                    <a:lstStyle/>
                    <a:p>
                      <a:pPr algn="l" fontAlgn="ctr"/>
                      <a:endParaRPr lang="zh-CN" altLang="en-US" sz="900" b="0" i="0" u="none" strike="noStrike" dirty="0">
                        <a:solidFill>
                          <a:srgbClr val="000000"/>
                        </a:solidFill>
                        <a:effectLst/>
                        <a:latin typeface="Agency FB" panose="020B0503020202020204" pitchFamily="34" charset="0"/>
                        <a:ea typeface="等线" panose="02010600030101010101" pitchFamily="2" charset="-122"/>
                      </a:endParaRPr>
                    </a:p>
                  </a:txBody>
                  <a:tcPr marL="9525" marR="9525" marT="9525" marB="0" anchor="ctr">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l" fontAlgn="ctr"/>
                      <a:r>
                        <a:rPr lang="en-GB" sz="1000" b="1" i="0" u="none" strike="noStrike" kern="1200" dirty="0">
                          <a:solidFill>
                            <a:schemeClr val="tx1">
                              <a:lumMod val="65000"/>
                              <a:lumOff val="35000"/>
                            </a:schemeClr>
                          </a:solidFill>
                          <a:effectLst/>
                          <a:latin typeface="Agency FB" panose="020B0503020202020204" pitchFamily="34" charset="0"/>
                          <a:ea typeface="等线" panose="02010600030101010101" pitchFamily="2" charset="-122"/>
                          <a:cs typeface="+mn-cs"/>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918659731"/>
                  </a:ext>
                </a:extLst>
              </a:tr>
            </a:tbl>
          </a:graphicData>
        </a:graphic>
      </p:graphicFrame>
      <p:graphicFrame>
        <p:nvGraphicFramePr>
          <p:cNvPr id="6" name="图表 5">
            <a:extLst>
              <a:ext uri="{FF2B5EF4-FFF2-40B4-BE49-F238E27FC236}">
                <a16:creationId xmlns:a16="http://schemas.microsoft.com/office/drawing/2014/main" id="{23A0991E-B0FE-147A-7A79-E9E4D914DD49}"/>
              </a:ext>
            </a:extLst>
          </p:cNvPr>
          <p:cNvGraphicFramePr/>
          <p:nvPr>
            <p:extLst>
              <p:ext uri="{D42A27DB-BD31-4B8C-83A1-F6EECF244321}">
                <p14:modId xmlns:p14="http://schemas.microsoft.com/office/powerpoint/2010/main" val="575727076"/>
              </p:ext>
            </p:extLst>
          </p:nvPr>
        </p:nvGraphicFramePr>
        <p:xfrm>
          <a:off x="5206093" y="3234286"/>
          <a:ext cx="3211106" cy="3281921"/>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7" name="图表 6">
            <a:extLst>
              <a:ext uri="{FF2B5EF4-FFF2-40B4-BE49-F238E27FC236}">
                <a16:creationId xmlns:a16="http://schemas.microsoft.com/office/drawing/2014/main" id="{4847021C-3F04-6E06-DF94-B6B516E9633C}"/>
              </a:ext>
            </a:extLst>
          </p:cNvPr>
          <p:cNvGraphicFramePr/>
          <p:nvPr>
            <p:extLst>
              <p:ext uri="{D42A27DB-BD31-4B8C-83A1-F6EECF244321}">
                <p14:modId xmlns:p14="http://schemas.microsoft.com/office/powerpoint/2010/main" val="733817068"/>
              </p:ext>
            </p:extLst>
          </p:nvPr>
        </p:nvGraphicFramePr>
        <p:xfrm>
          <a:off x="5203799" y="2071781"/>
          <a:ext cx="3205939" cy="1560443"/>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8" name="表格 7">
            <a:extLst>
              <a:ext uri="{FF2B5EF4-FFF2-40B4-BE49-F238E27FC236}">
                <a16:creationId xmlns:a16="http://schemas.microsoft.com/office/drawing/2014/main" id="{4862E528-C96D-CA54-6E30-9E80B6BAD568}"/>
              </a:ext>
            </a:extLst>
          </p:cNvPr>
          <p:cNvGraphicFramePr>
            <a:graphicFrameLocks noGrp="1"/>
          </p:cNvGraphicFramePr>
          <p:nvPr>
            <p:extLst>
              <p:ext uri="{D42A27DB-BD31-4B8C-83A1-F6EECF244321}">
                <p14:modId xmlns:p14="http://schemas.microsoft.com/office/powerpoint/2010/main" val="2881546828"/>
              </p:ext>
            </p:extLst>
          </p:nvPr>
        </p:nvGraphicFramePr>
        <p:xfrm>
          <a:off x="4680270" y="2694707"/>
          <a:ext cx="995444" cy="703760"/>
        </p:xfrm>
        <a:graphic>
          <a:graphicData uri="http://schemas.openxmlformats.org/drawingml/2006/table">
            <a:tbl>
              <a:tblPr/>
              <a:tblGrid>
                <a:gridCol w="576000">
                  <a:extLst>
                    <a:ext uri="{9D8B030D-6E8A-4147-A177-3AD203B41FA5}">
                      <a16:colId xmlns:a16="http://schemas.microsoft.com/office/drawing/2014/main" val="1913035923"/>
                    </a:ext>
                  </a:extLst>
                </a:gridCol>
                <a:gridCol w="419444">
                  <a:extLst>
                    <a:ext uri="{9D8B030D-6E8A-4147-A177-3AD203B41FA5}">
                      <a16:colId xmlns:a16="http://schemas.microsoft.com/office/drawing/2014/main" val="2078193577"/>
                    </a:ext>
                  </a:extLst>
                </a:gridCol>
              </a:tblGrid>
              <a:tr h="351880">
                <a:tc rowSpan="2">
                  <a:txBody>
                    <a:bodyPr/>
                    <a:lstStyle/>
                    <a:p>
                      <a:pPr algn="l" fontAlgn="ct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其中</a:t>
                      </a:r>
                      <a:r>
                        <a:rPr lang="zh-CN" altLang="en-US" sz="1100" b="1" i="0" u="none" strike="noStrike" dirty="0">
                          <a:solidFill>
                            <a:srgbClr val="000000"/>
                          </a:solidFill>
                          <a:effectLst/>
                          <a:latin typeface="微软雅黑" panose="020B0503020204020204" pitchFamily="34" charset="-122"/>
                          <a:ea typeface="微软雅黑" panose="020B0503020204020204" pitchFamily="34" charset="-122"/>
                        </a:rPr>
                        <a:t>：</a:t>
                      </a:r>
                      <a:endParaRPr lang="en-US" altLang="zh-CN" sz="1100" b="1" i="0" u="none" strike="noStrike" dirty="0">
                        <a:solidFill>
                          <a:srgbClr val="000000"/>
                        </a:solidFill>
                        <a:effectLst/>
                        <a:latin typeface="微软雅黑" panose="020B0503020204020204" pitchFamily="34" charset="-122"/>
                        <a:ea typeface="微软雅黑" panose="020B0503020204020204" pitchFamily="34" charset="-122"/>
                      </a:endParaRPr>
                    </a:p>
                    <a:p>
                      <a:pPr algn="l"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新能源</a:t>
                      </a:r>
                      <a:endParaRPr lang="en-US" altLang="zh-CN" sz="1400" b="1" i="0" u="none" strike="noStrike" dirty="0">
                        <a:solidFill>
                          <a:srgbClr val="000000"/>
                        </a:solidFill>
                        <a:effectLst/>
                        <a:latin typeface="微软雅黑" panose="020B0503020204020204" pitchFamily="34" charset="-122"/>
                        <a:ea typeface="微软雅黑" panose="020B0503020204020204" pitchFamily="34" charset="-122"/>
                      </a:endParaRPr>
                    </a:p>
                    <a:p>
                      <a:pPr algn="l" fontAlgn="ctr"/>
                      <a:r>
                        <a:rPr lang="zh-CN" altLang="en-US" sz="1200" b="1" i="0" u="none" strike="noStrike" dirty="0">
                          <a:solidFill>
                            <a:srgbClr val="000000"/>
                          </a:solidFill>
                          <a:effectLst/>
                          <a:latin typeface="微软雅黑" panose="020B0503020204020204" pitchFamily="34" charset="-122"/>
                          <a:ea typeface="微软雅黑" panose="020B0503020204020204" pitchFamily="34" charset="-122"/>
                        </a:rPr>
                        <a:t>乘用车</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l" fontAlgn="ctr"/>
                      <a:r>
                        <a:rPr lang="en-GB" sz="10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456455127"/>
                  </a:ext>
                </a:extLst>
              </a:tr>
              <a:tr h="351880">
                <a:tc vMerge="1">
                  <a:txBody>
                    <a:bodyPr/>
                    <a:lstStyle/>
                    <a:p>
                      <a:pPr algn="l" fontAlgn="ctr"/>
                      <a:endParaRPr lang="zh-CN" altLang="en-US" sz="900" b="0" i="0" u="none" strike="noStrike" dirty="0">
                        <a:solidFill>
                          <a:srgbClr val="000000"/>
                        </a:solidFill>
                        <a:effectLst/>
                        <a:latin typeface="Agency FB" panose="020B0503020202020204" pitchFamily="34" charset="0"/>
                        <a:ea typeface="等线" panose="02010600030101010101" pitchFamily="2" charset="-122"/>
                      </a:endParaRPr>
                    </a:p>
                  </a:txBody>
                  <a:tcPr marL="9525" marR="9525" marT="9525" marB="0" anchor="ctr">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l" fontAlgn="ctr"/>
                      <a:r>
                        <a:rPr lang="en-GB" sz="10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918659731"/>
                  </a:ext>
                </a:extLst>
              </a:tr>
            </a:tbl>
          </a:graphicData>
        </a:graphic>
      </p:graphicFrame>
      <p:graphicFrame>
        <p:nvGraphicFramePr>
          <p:cNvPr id="9" name="表格 8">
            <a:extLst>
              <a:ext uri="{FF2B5EF4-FFF2-40B4-BE49-F238E27FC236}">
                <a16:creationId xmlns:a16="http://schemas.microsoft.com/office/drawing/2014/main" id="{CB3B3170-6DF4-DB3B-1025-430380FC6765}"/>
              </a:ext>
            </a:extLst>
          </p:cNvPr>
          <p:cNvGraphicFramePr>
            <a:graphicFrameLocks noGrp="1"/>
          </p:cNvGraphicFramePr>
          <p:nvPr>
            <p:extLst>
              <p:ext uri="{D42A27DB-BD31-4B8C-83A1-F6EECF244321}">
                <p14:modId xmlns:p14="http://schemas.microsoft.com/office/powerpoint/2010/main" val="945554914"/>
              </p:ext>
            </p:extLst>
          </p:nvPr>
        </p:nvGraphicFramePr>
        <p:xfrm>
          <a:off x="4749004" y="3788959"/>
          <a:ext cx="871841" cy="2508885"/>
        </p:xfrm>
        <a:graphic>
          <a:graphicData uri="http://schemas.openxmlformats.org/drawingml/2006/table">
            <a:tbl>
              <a:tblPr/>
              <a:tblGrid>
                <a:gridCol w="483395">
                  <a:extLst>
                    <a:ext uri="{9D8B030D-6E8A-4147-A177-3AD203B41FA5}">
                      <a16:colId xmlns:a16="http://schemas.microsoft.com/office/drawing/2014/main" val="1913035923"/>
                    </a:ext>
                  </a:extLst>
                </a:gridCol>
                <a:gridCol w="388446">
                  <a:extLst>
                    <a:ext uri="{9D8B030D-6E8A-4147-A177-3AD203B41FA5}">
                      <a16:colId xmlns:a16="http://schemas.microsoft.com/office/drawing/2014/main" val="2078193577"/>
                    </a:ext>
                  </a:extLst>
                </a:gridCol>
              </a:tblGrid>
              <a:tr h="143825">
                <a:tc rowSpan="3">
                  <a:txBody>
                    <a:bodyPr/>
                    <a:lstStyle/>
                    <a:p>
                      <a:pPr algn="ctr" fontAlgn="ctr"/>
                      <a:r>
                        <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40</a:t>
                      </a: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万</a:t>
                      </a:r>
                      <a:endPar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endParaRPr>
                    </a:p>
                    <a:p>
                      <a:pPr algn="ctr" fontAlgn="ct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以上</a:t>
                      </a:r>
                    </a:p>
                  </a:txBody>
                  <a:tcPr marL="0" marR="0" marT="0"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456455127"/>
                  </a:ext>
                </a:extLst>
              </a:tr>
              <a:tr h="143825">
                <a:tc vMerge="1">
                  <a:txBody>
                    <a:bodyPr/>
                    <a:lstStyle/>
                    <a:p>
                      <a:pPr algn="l" fontAlgn="ctr"/>
                      <a:endParaRPr lang="zh-CN" altLang="en-US" sz="900" b="0" i="0" u="none" strike="noStrike" dirty="0">
                        <a:solidFill>
                          <a:srgbClr val="000000"/>
                        </a:solidFill>
                        <a:effectLst/>
                        <a:latin typeface="Agency FB" panose="020B0503020202020204" pitchFamily="34" charset="0"/>
                        <a:ea typeface="等线" panose="02010600030101010101" pitchFamily="2" charset="-122"/>
                      </a:endParaRPr>
                    </a:p>
                  </a:txBody>
                  <a:tcPr marL="9525" marR="9525" marT="9525" marB="0" anchor="ctr">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918659731"/>
                  </a:ext>
                </a:extLst>
              </a:tr>
              <a:tr h="143825">
                <a:tc vMerge="1">
                  <a:txBody>
                    <a:bodyPr/>
                    <a:lstStyle/>
                    <a:p>
                      <a:pPr algn="l" fontAlgn="ctr"/>
                      <a:endParaRPr lang="zh-CN" altLang="en-US" sz="900" b="0" i="0" u="none" strike="noStrike" dirty="0">
                        <a:solidFill>
                          <a:srgbClr val="000000"/>
                        </a:solidFill>
                        <a:effectLst/>
                        <a:latin typeface="Agency FB" panose="020B0503020202020204" pitchFamily="34" charset="0"/>
                        <a:ea typeface="等线" panose="02010600030101010101" pitchFamily="2" charset="-122"/>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endParaRPr lang="zh-CN" altLang="en-US" sz="900" b="1" i="0" u="none" strike="noStrike">
                        <a:solidFill>
                          <a:schemeClr val="tx1">
                            <a:lumMod val="65000"/>
                            <a:lumOff val="35000"/>
                          </a:schemeClr>
                        </a:solidFill>
                        <a:effectLst/>
                        <a:latin typeface="Agency FB" panose="020B0503020202020204" pitchFamily="34" charset="0"/>
                        <a:ea typeface="等线" panose="02010600030101010101" pitchFamily="2" charset="-122"/>
                      </a:endParaRP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45802845"/>
                  </a:ext>
                </a:extLst>
              </a:tr>
              <a:tr h="143825">
                <a:tc rowSpan="2">
                  <a:txBody>
                    <a:bodyPr/>
                    <a:lstStyle/>
                    <a:p>
                      <a:pPr algn="ctr" fontAlgn="ctr"/>
                      <a:r>
                        <a:rPr lang="en-US" altLang="zh-CN" sz="1000" b="1" i="0" u="none" strike="noStrike" dirty="0">
                          <a:solidFill>
                            <a:srgbClr val="002060"/>
                          </a:solidFill>
                          <a:effectLst/>
                          <a:latin typeface="Agency FB" panose="020B0503020202020204" pitchFamily="34" charset="0"/>
                          <a:ea typeface="微软雅黑" panose="020B0503020204020204" pitchFamily="34" charset="-122"/>
                        </a:rPr>
                        <a:t>32-40</a:t>
                      </a:r>
                      <a:r>
                        <a:rPr lang="zh-CN" altLang="en-US" sz="1000" b="1" i="0" u="none" strike="noStrike" dirty="0">
                          <a:solidFill>
                            <a:srgbClr val="002060"/>
                          </a:solidFill>
                          <a:effectLst/>
                          <a:latin typeface="Agency FB" panose="020B0503020202020204" pitchFamily="34" charset="0"/>
                          <a:ea typeface="微软雅黑" panose="020B0503020204020204" pitchFamily="34" charset="-122"/>
                        </a:rPr>
                        <a:t>万</a:t>
                      </a:r>
                    </a:p>
                  </a:txBody>
                  <a:tcPr marL="9525"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784271280"/>
                  </a:ext>
                </a:extLst>
              </a:tr>
              <a:tr h="143825">
                <a:tc vMerge="1">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等线" panose="02010600030101010101" pitchFamily="2" charset="-122"/>
                      </a:endParaRPr>
                    </a:p>
                  </a:txBody>
                  <a:tcPr marL="114300" marR="9525" marT="9525" marB="0">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520209129"/>
                  </a:ext>
                </a:extLst>
              </a:tr>
              <a:tr h="143825">
                <a:tc>
                  <a:txBody>
                    <a:bodyPr/>
                    <a:lstStyle/>
                    <a:p>
                      <a:pPr algn="ctr" fontAlgn="ctr"/>
                      <a:endParaRPr lang="zh-CN" altLang="en-US" sz="1000" b="1" i="0" u="none" strike="noStrike" dirty="0">
                        <a:solidFill>
                          <a:srgbClr val="002060"/>
                        </a:solidFill>
                        <a:effectLst/>
                        <a:latin typeface="Agency FB" panose="020B0503020202020204" pitchFamily="34" charset="0"/>
                        <a:ea typeface="微软雅黑" panose="020B0503020204020204" pitchFamily="34" charset="-122"/>
                      </a:endParaRPr>
                    </a:p>
                  </a:txBody>
                  <a:tcPr marL="114300"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endParaRPr lang="zh-CN" altLang="en-US"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endParaRP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878831314"/>
                  </a:ext>
                </a:extLst>
              </a:tr>
              <a:tr h="143825">
                <a:tc rowSpan="2">
                  <a:txBody>
                    <a:bodyPr/>
                    <a:lstStyle/>
                    <a:p>
                      <a:pPr algn="ctr" fontAlgn="ctr"/>
                      <a:r>
                        <a:rPr lang="en-US" altLang="zh-CN" sz="1000" b="1" i="0" u="none" strike="noStrike" dirty="0">
                          <a:solidFill>
                            <a:srgbClr val="002060"/>
                          </a:solidFill>
                          <a:effectLst/>
                          <a:latin typeface="Agency FB" panose="020B0503020202020204" pitchFamily="34" charset="0"/>
                          <a:ea typeface="微软雅黑" panose="020B0503020204020204" pitchFamily="34" charset="-122"/>
                        </a:rPr>
                        <a:t>24-32</a:t>
                      </a:r>
                      <a:r>
                        <a:rPr lang="zh-CN" altLang="en-US" sz="1000" b="1" i="0" u="none" strike="noStrike" dirty="0">
                          <a:solidFill>
                            <a:srgbClr val="002060"/>
                          </a:solidFill>
                          <a:effectLst/>
                          <a:latin typeface="Agency FB" panose="020B0503020202020204" pitchFamily="34" charset="0"/>
                          <a:ea typeface="微软雅黑" panose="020B0503020204020204" pitchFamily="34" charset="-122"/>
                        </a:rPr>
                        <a:t>万</a:t>
                      </a:r>
                    </a:p>
                  </a:txBody>
                  <a:tcPr marL="9525"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728865564"/>
                  </a:ext>
                </a:extLst>
              </a:tr>
              <a:tr h="143825">
                <a:tc vMerge="1">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等线" panose="02010600030101010101" pitchFamily="2" charset="-122"/>
                      </a:endParaRPr>
                    </a:p>
                  </a:txBody>
                  <a:tcPr marL="114300" marR="9525" marT="9525" marB="0">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536853098"/>
                  </a:ext>
                </a:extLst>
              </a:tr>
              <a:tr h="143825">
                <a:tc>
                  <a:txBody>
                    <a:bodyPr/>
                    <a:lstStyle/>
                    <a:p>
                      <a:pPr algn="ctr" fontAlgn="ctr"/>
                      <a:endParaRPr lang="zh-CN" altLang="en-US" sz="900" b="1" i="0" u="none" strike="noStrike">
                        <a:solidFill>
                          <a:schemeClr val="tx1">
                            <a:lumMod val="75000"/>
                            <a:lumOff val="25000"/>
                          </a:schemeClr>
                        </a:solidFill>
                        <a:effectLst/>
                        <a:latin typeface="Agency FB" panose="020B0503020202020204" pitchFamily="34" charset="0"/>
                        <a:ea typeface="微软雅黑" panose="020B0503020204020204" pitchFamily="34" charset="-122"/>
                      </a:endParaRPr>
                    </a:p>
                  </a:txBody>
                  <a:tcPr marL="114300"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endParaRPr lang="zh-CN" altLang="en-US" sz="900" b="1" i="0" u="none" strike="noStrike">
                        <a:solidFill>
                          <a:schemeClr val="tx1">
                            <a:lumMod val="65000"/>
                            <a:lumOff val="35000"/>
                          </a:schemeClr>
                        </a:solidFill>
                        <a:effectLst/>
                        <a:latin typeface="Agency FB" panose="020B0503020202020204" pitchFamily="34" charset="0"/>
                        <a:ea typeface="等线" panose="02010600030101010101" pitchFamily="2" charset="-122"/>
                      </a:endParaRP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487944621"/>
                  </a:ext>
                </a:extLst>
              </a:tr>
              <a:tr h="143825">
                <a:tc rowSpan="2">
                  <a:txBody>
                    <a:bodyPr/>
                    <a:lstStyle/>
                    <a:p>
                      <a:pPr algn="ctr" fontAlgn="ctr"/>
                      <a:r>
                        <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16-24</a:t>
                      </a: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万</a:t>
                      </a:r>
                    </a:p>
                  </a:txBody>
                  <a:tcPr marL="9525"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986161858"/>
                  </a:ext>
                </a:extLst>
              </a:tr>
              <a:tr h="143825">
                <a:tc vMerge="1">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等线" panose="02010600030101010101" pitchFamily="2" charset="-122"/>
                      </a:endParaRPr>
                    </a:p>
                  </a:txBody>
                  <a:tcPr marL="114300" marR="9525" marT="9525" marB="0">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941405598"/>
                  </a:ext>
                </a:extLst>
              </a:tr>
              <a:tr h="143825">
                <a:tc>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endParaRPr>
                    </a:p>
                  </a:txBody>
                  <a:tcPr marL="114300"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endParaRPr lang="zh-CN" altLang="en-US"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endParaRP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581193179"/>
                  </a:ext>
                </a:extLst>
              </a:tr>
              <a:tr h="143825">
                <a:tc rowSpan="2">
                  <a:txBody>
                    <a:bodyPr/>
                    <a:lstStyle/>
                    <a:p>
                      <a:pPr algn="ctr" fontAlgn="ctr"/>
                      <a:r>
                        <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8-16</a:t>
                      </a: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万</a:t>
                      </a:r>
                    </a:p>
                  </a:txBody>
                  <a:tcPr marL="9525"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118921816"/>
                  </a:ext>
                </a:extLst>
              </a:tr>
              <a:tr h="143825">
                <a:tc vMerge="1">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等线" panose="02010600030101010101" pitchFamily="2" charset="-122"/>
                      </a:endParaRPr>
                    </a:p>
                  </a:txBody>
                  <a:tcPr marL="114300" marR="9525" marT="9525" marB="0">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706161417"/>
                  </a:ext>
                </a:extLst>
              </a:tr>
              <a:tr h="143825">
                <a:tc>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endParaRPr>
                    </a:p>
                  </a:txBody>
                  <a:tcPr marL="114300"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endParaRPr lang="zh-CN" altLang="en-US" sz="900" b="1" i="0" u="none" strike="noStrike">
                        <a:solidFill>
                          <a:schemeClr val="tx1">
                            <a:lumMod val="65000"/>
                            <a:lumOff val="35000"/>
                          </a:schemeClr>
                        </a:solidFill>
                        <a:effectLst/>
                        <a:latin typeface="Agency FB" panose="020B0503020202020204" pitchFamily="34" charset="0"/>
                        <a:ea typeface="等线" panose="02010600030101010101" pitchFamily="2" charset="-122"/>
                      </a:endParaRP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79217962"/>
                  </a:ext>
                </a:extLst>
              </a:tr>
              <a:tr h="143825">
                <a:tc rowSpan="2">
                  <a:txBody>
                    <a:bodyPr/>
                    <a:lstStyle/>
                    <a:p>
                      <a:pPr algn="ctr" fontAlgn="ctr"/>
                      <a:r>
                        <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8</a:t>
                      </a: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万</a:t>
                      </a:r>
                      <a:endPar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endParaRPr>
                    </a:p>
                    <a:p>
                      <a:pPr algn="ctr" fontAlgn="ct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以下</a:t>
                      </a:r>
                    </a:p>
                  </a:txBody>
                  <a:tcPr marL="9525"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611434532"/>
                  </a:ext>
                </a:extLst>
              </a:tr>
              <a:tr h="143825">
                <a:tc vMerge="1">
                  <a:txBody>
                    <a:bodyPr/>
                    <a:lstStyle/>
                    <a:p>
                      <a:pPr algn="l" fontAlgn="ctr"/>
                      <a:endParaRPr lang="zh-CN" altLang="en-US" sz="900" b="0" i="0" u="none" strike="noStrike" dirty="0">
                        <a:solidFill>
                          <a:srgbClr val="000000"/>
                        </a:solidFill>
                        <a:effectLst/>
                        <a:latin typeface="Agency FB" panose="020B0503020202020204" pitchFamily="34" charset="0"/>
                        <a:ea typeface="等线" panose="02010600030101010101" pitchFamily="2" charset="-122"/>
                      </a:endParaRPr>
                    </a:p>
                  </a:txBody>
                  <a:tcPr marL="9525" marR="9525" marT="9525" marB="0" anchor="ctr">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098209660"/>
                  </a:ext>
                </a:extLst>
              </a:tr>
            </a:tbl>
          </a:graphicData>
        </a:graphic>
      </p:graphicFrame>
      <p:graphicFrame>
        <p:nvGraphicFramePr>
          <p:cNvPr id="10" name="表格 9">
            <a:extLst>
              <a:ext uri="{FF2B5EF4-FFF2-40B4-BE49-F238E27FC236}">
                <a16:creationId xmlns:a16="http://schemas.microsoft.com/office/drawing/2014/main" id="{7E5E7496-400E-9B80-982F-C1951F39AF26}"/>
              </a:ext>
            </a:extLst>
          </p:cNvPr>
          <p:cNvGraphicFramePr>
            <a:graphicFrameLocks noGrp="1"/>
          </p:cNvGraphicFramePr>
          <p:nvPr>
            <p:extLst>
              <p:ext uri="{D42A27DB-BD31-4B8C-83A1-F6EECF244321}">
                <p14:modId xmlns:p14="http://schemas.microsoft.com/office/powerpoint/2010/main" val="2606193177"/>
              </p:ext>
            </p:extLst>
          </p:nvPr>
        </p:nvGraphicFramePr>
        <p:xfrm>
          <a:off x="660065" y="3788959"/>
          <a:ext cx="871841" cy="2493645"/>
        </p:xfrm>
        <a:graphic>
          <a:graphicData uri="http://schemas.openxmlformats.org/drawingml/2006/table">
            <a:tbl>
              <a:tblPr/>
              <a:tblGrid>
                <a:gridCol w="483395">
                  <a:extLst>
                    <a:ext uri="{9D8B030D-6E8A-4147-A177-3AD203B41FA5}">
                      <a16:colId xmlns:a16="http://schemas.microsoft.com/office/drawing/2014/main" val="1913035923"/>
                    </a:ext>
                  </a:extLst>
                </a:gridCol>
                <a:gridCol w="388446">
                  <a:extLst>
                    <a:ext uri="{9D8B030D-6E8A-4147-A177-3AD203B41FA5}">
                      <a16:colId xmlns:a16="http://schemas.microsoft.com/office/drawing/2014/main" val="2078193577"/>
                    </a:ext>
                  </a:extLst>
                </a:gridCol>
              </a:tblGrid>
              <a:tr h="143825">
                <a:tc rowSpan="3">
                  <a:txBody>
                    <a:bodyPr/>
                    <a:lstStyle/>
                    <a:p>
                      <a:pPr algn="ctr" fontAlgn="ctr"/>
                      <a:r>
                        <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40</a:t>
                      </a: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万</a:t>
                      </a:r>
                      <a:endPar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endParaRPr>
                    </a:p>
                    <a:p>
                      <a:pPr algn="ctr" fontAlgn="ct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以上</a:t>
                      </a:r>
                    </a:p>
                  </a:txBody>
                  <a:tcPr marL="0" marR="0" marT="0"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456455127"/>
                  </a:ext>
                </a:extLst>
              </a:tr>
              <a:tr h="143825">
                <a:tc vMerge="1">
                  <a:txBody>
                    <a:bodyPr/>
                    <a:lstStyle/>
                    <a:p>
                      <a:pPr algn="l" fontAlgn="ctr"/>
                      <a:endParaRPr lang="zh-CN" altLang="en-US" sz="900" b="0" i="0" u="none" strike="noStrike" dirty="0">
                        <a:solidFill>
                          <a:srgbClr val="000000"/>
                        </a:solidFill>
                        <a:effectLst/>
                        <a:latin typeface="Agency FB" panose="020B0503020202020204" pitchFamily="34" charset="0"/>
                        <a:ea typeface="等线" panose="02010600030101010101" pitchFamily="2" charset="-122"/>
                      </a:endParaRPr>
                    </a:p>
                  </a:txBody>
                  <a:tcPr marL="9525" marR="9525" marT="9525" marB="0" anchor="ctr">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918659731"/>
                  </a:ext>
                </a:extLst>
              </a:tr>
              <a:tr h="143825">
                <a:tc vMerge="1">
                  <a:txBody>
                    <a:bodyPr/>
                    <a:lstStyle/>
                    <a:p>
                      <a:pPr algn="l" fontAlgn="ctr"/>
                      <a:endParaRPr lang="zh-CN" altLang="en-US" sz="900" b="0" i="0" u="none" strike="noStrike" dirty="0">
                        <a:solidFill>
                          <a:srgbClr val="000000"/>
                        </a:solidFill>
                        <a:effectLst/>
                        <a:latin typeface="Agency FB" panose="020B0503020202020204" pitchFamily="34" charset="0"/>
                        <a:ea typeface="等线" panose="02010600030101010101" pitchFamily="2" charset="-122"/>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endParaRPr lang="zh-CN" altLang="en-US" sz="900" b="1" i="0" u="none" strike="noStrike">
                        <a:solidFill>
                          <a:schemeClr val="tx1">
                            <a:lumMod val="65000"/>
                            <a:lumOff val="35000"/>
                          </a:schemeClr>
                        </a:solidFill>
                        <a:effectLst/>
                        <a:latin typeface="Agency FB" panose="020B0503020202020204" pitchFamily="34" charset="0"/>
                        <a:ea typeface="等线" panose="02010600030101010101" pitchFamily="2" charset="-122"/>
                      </a:endParaRP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45802845"/>
                  </a:ext>
                </a:extLst>
              </a:tr>
              <a:tr h="143825">
                <a:tc rowSpan="2">
                  <a:txBody>
                    <a:bodyPr/>
                    <a:lstStyle/>
                    <a:p>
                      <a:pPr algn="ctr" fontAlgn="ctr"/>
                      <a:r>
                        <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32-40</a:t>
                      </a: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万</a:t>
                      </a:r>
                    </a:p>
                  </a:txBody>
                  <a:tcPr marL="9525"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784271280"/>
                  </a:ext>
                </a:extLst>
              </a:tr>
              <a:tr h="143825">
                <a:tc vMerge="1">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等线" panose="02010600030101010101" pitchFamily="2" charset="-122"/>
                      </a:endParaRPr>
                    </a:p>
                  </a:txBody>
                  <a:tcPr marL="114300" marR="9525" marT="9525" marB="0">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520209129"/>
                  </a:ext>
                </a:extLst>
              </a:tr>
              <a:tr h="143825">
                <a:tc>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endParaRPr>
                    </a:p>
                  </a:txBody>
                  <a:tcPr marL="114300"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endParaRPr lang="zh-CN" altLang="en-US"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endParaRP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878831314"/>
                  </a:ext>
                </a:extLst>
              </a:tr>
              <a:tr h="143825">
                <a:tc rowSpan="2">
                  <a:txBody>
                    <a:bodyPr/>
                    <a:lstStyle/>
                    <a:p>
                      <a:pPr algn="ctr" fontAlgn="ctr"/>
                      <a:r>
                        <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24-32</a:t>
                      </a: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万</a:t>
                      </a:r>
                    </a:p>
                  </a:txBody>
                  <a:tcPr marL="9525"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728865564"/>
                  </a:ext>
                </a:extLst>
              </a:tr>
              <a:tr h="143825">
                <a:tc vMerge="1">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等线" panose="02010600030101010101" pitchFamily="2" charset="-122"/>
                      </a:endParaRPr>
                    </a:p>
                  </a:txBody>
                  <a:tcPr marL="114300" marR="9525" marT="9525" marB="0">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536853098"/>
                  </a:ext>
                </a:extLst>
              </a:tr>
              <a:tr h="143825">
                <a:tc>
                  <a:txBody>
                    <a:bodyPr/>
                    <a:lstStyle/>
                    <a:p>
                      <a:pPr algn="ctr" fontAlgn="ctr"/>
                      <a:endParaRPr lang="zh-CN" altLang="en-US" sz="900" b="1" i="0" u="none" strike="noStrike">
                        <a:solidFill>
                          <a:schemeClr val="tx1">
                            <a:lumMod val="75000"/>
                            <a:lumOff val="25000"/>
                          </a:schemeClr>
                        </a:solidFill>
                        <a:effectLst/>
                        <a:latin typeface="Agency FB" panose="020B0503020202020204" pitchFamily="34" charset="0"/>
                        <a:ea typeface="微软雅黑" panose="020B0503020204020204" pitchFamily="34" charset="-122"/>
                      </a:endParaRPr>
                    </a:p>
                  </a:txBody>
                  <a:tcPr marL="114300"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endParaRPr lang="zh-CN" altLang="en-US" sz="900" b="1" i="0" u="none" strike="noStrike">
                        <a:solidFill>
                          <a:schemeClr val="tx1">
                            <a:lumMod val="65000"/>
                            <a:lumOff val="35000"/>
                          </a:schemeClr>
                        </a:solidFill>
                        <a:effectLst/>
                        <a:latin typeface="Agency FB" panose="020B0503020202020204" pitchFamily="34" charset="0"/>
                        <a:ea typeface="等线" panose="02010600030101010101" pitchFamily="2" charset="-122"/>
                      </a:endParaRP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487944621"/>
                  </a:ext>
                </a:extLst>
              </a:tr>
              <a:tr h="143825">
                <a:tc rowSpan="2">
                  <a:txBody>
                    <a:bodyPr/>
                    <a:lstStyle/>
                    <a:p>
                      <a:pPr algn="ctr" fontAlgn="ctr"/>
                      <a:r>
                        <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16-24</a:t>
                      </a: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万</a:t>
                      </a:r>
                    </a:p>
                  </a:txBody>
                  <a:tcPr marL="9525"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986161858"/>
                  </a:ext>
                </a:extLst>
              </a:tr>
              <a:tr h="143825">
                <a:tc vMerge="1">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等线" panose="02010600030101010101" pitchFamily="2" charset="-122"/>
                      </a:endParaRPr>
                    </a:p>
                  </a:txBody>
                  <a:tcPr marL="114300" marR="9525" marT="9525" marB="0">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941405598"/>
                  </a:ext>
                </a:extLst>
              </a:tr>
              <a:tr h="143825">
                <a:tc>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endParaRPr>
                    </a:p>
                  </a:txBody>
                  <a:tcPr marL="114300"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endParaRPr lang="zh-CN" altLang="en-US"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endParaRP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581193179"/>
                  </a:ext>
                </a:extLst>
              </a:tr>
              <a:tr h="143825">
                <a:tc rowSpan="2">
                  <a:txBody>
                    <a:bodyPr/>
                    <a:lstStyle/>
                    <a:p>
                      <a:pPr algn="ctr" fontAlgn="ctr"/>
                      <a:r>
                        <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8-16</a:t>
                      </a: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万</a:t>
                      </a:r>
                    </a:p>
                  </a:txBody>
                  <a:tcPr marL="9525"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118921816"/>
                  </a:ext>
                </a:extLst>
              </a:tr>
              <a:tr h="143825">
                <a:tc vMerge="1">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等线" panose="02010600030101010101" pitchFamily="2" charset="-122"/>
                      </a:endParaRPr>
                    </a:p>
                  </a:txBody>
                  <a:tcPr marL="114300" marR="9525" marT="9525" marB="0">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706161417"/>
                  </a:ext>
                </a:extLst>
              </a:tr>
              <a:tr h="143825">
                <a:tc>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endParaRPr>
                    </a:p>
                  </a:txBody>
                  <a:tcPr marL="114300"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endParaRPr lang="zh-CN" altLang="en-US" sz="900" b="1" i="0" u="none" strike="noStrike">
                        <a:solidFill>
                          <a:schemeClr val="tx1">
                            <a:lumMod val="65000"/>
                            <a:lumOff val="35000"/>
                          </a:schemeClr>
                        </a:solidFill>
                        <a:effectLst/>
                        <a:latin typeface="Agency FB" panose="020B0503020202020204" pitchFamily="34" charset="0"/>
                        <a:ea typeface="等线" panose="02010600030101010101" pitchFamily="2" charset="-122"/>
                      </a:endParaRP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79217962"/>
                  </a:ext>
                </a:extLst>
              </a:tr>
              <a:tr h="143825">
                <a:tc rowSpan="2">
                  <a:txBody>
                    <a:bodyPr/>
                    <a:lstStyle/>
                    <a:p>
                      <a:pPr algn="ctr" fontAlgn="ctr"/>
                      <a:r>
                        <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8</a:t>
                      </a: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万</a:t>
                      </a:r>
                      <a:endPar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endParaRPr>
                    </a:p>
                    <a:p>
                      <a:pPr algn="ctr" fontAlgn="ct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以下</a:t>
                      </a:r>
                    </a:p>
                  </a:txBody>
                  <a:tcPr marL="9525"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611434532"/>
                  </a:ext>
                </a:extLst>
              </a:tr>
              <a:tr h="143825">
                <a:tc vMerge="1">
                  <a:txBody>
                    <a:bodyPr/>
                    <a:lstStyle/>
                    <a:p>
                      <a:pPr algn="l" fontAlgn="ctr"/>
                      <a:endParaRPr lang="zh-CN" altLang="en-US" sz="900" b="0" i="0" u="none" strike="noStrike" dirty="0">
                        <a:solidFill>
                          <a:srgbClr val="000000"/>
                        </a:solidFill>
                        <a:effectLst/>
                        <a:latin typeface="Agency FB" panose="020B0503020202020204" pitchFamily="34" charset="0"/>
                        <a:ea typeface="等线" panose="02010600030101010101" pitchFamily="2" charset="-122"/>
                      </a:endParaRPr>
                    </a:p>
                  </a:txBody>
                  <a:tcPr marL="9525" marR="9525" marT="9525" marB="0" anchor="ctr">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098209660"/>
                  </a:ext>
                </a:extLst>
              </a:tr>
            </a:tbl>
          </a:graphicData>
        </a:graphic>
      </p:graphicFrame>
      <p:sp>
        <p:nvSpPr>
          <p:cNvPr id="13" name="文本框 12">
            <a:extLst>
              <a:ext uri="{FF2B5EF4-FFF2-40B4-BE49-F238E27FC236}">
                <a16:creationId xmlns:a16="http://schemas.microsoft.com/office/drawing/2014/main" id="{7BBB673A-79E3-12A0-A130-C27B92FA072F}"/>
              </a:ext>
            </a:extLst>
          </p:cNvPr>
          <p:cNvSpPr txBox="1"/>
          <p:nvPr/>
        </p:nvSpPr>
        <p:spPr>
          <a:xfrm>
            <a:off x="437728" y="1018996"/>
            <a:ext cx="11418912"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tab pos="7620000" algn="l"/>
              </a:tabLst>
              <a:defRPr/>
            </a:pPr>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全速域</a:t>
            </a:r>
            <a:r>
              <a:rPr lang="en-US" altLang="zh-CN" sz="2800" b="1" dirty="0">
                <a:solidFill>
                  <a:schemeClr val="tx1">
                    <a:lumMod val="85000"/>
                    <a:lumOff val="15000"/>
                  </a:schemeClr>
                </a:solidFill>
                <a:latin typeface="微软雅黑" panose="020B0503020204020204" pitchFamily="34" charset="-122"/>
                <a:ea typeface="微软雅黑" panose="020B0503020204020204" pitchFamily="34" charset="-122"/>
              </a:rPr>
              <a:t>ACC</a:t>
            </a:r>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自适应巡航功能整体装配率较高。</a:t>
            </a:r>
          </a:p>
        </p:txBody>
      </p:sp>
      <p:sp>
        <p:nvSpPr>
          <p:cNvPr id="12" name="文本框 11">
            <a:extLst>
              <a:ext uri="{FF2B5EF4-FFF2-40B4-BE49-F238E27FC236}">
                <a16:creationId xmlns:a16="http://schemas.microsoft.com/office/drawing/2014/main" id="{84FFAB9D-CD89-83BD-C146-7FFCBC5BA245}"/>
              </a:ext>
            </a:extLst>
          </p:cNvPr>
          <p:cNvSpPr txBox="1"/>
          <p:nvPr/>
        </p:nvSpPr>
        <p:spPr>
          <a:xfrm>
            <a:off x="2348919" y="1820900"/>
            <a:ext cx="3746500" cy="369332"/>
          </a:xfrm>
          <a:prstGeom prst="rect">
            <a:avLst/>
          </a:prstGeom>
          <a:noFill/>
          <a:ln>
            <a:noFill/>
          </a:ln>
        </p:spPr>
        <p:txBody>
          <a:bodyPr wrap="square" rtlCol="0">
            <a:spAutoFit/>
          </a:bodyPr>
          <a:lstStyle/>
          <a:p>
            <a:pPr marL="0" marR="0" indent="0" algn="l" defTabSz="457200" rtl="0" eaLnBrk="1" fontAlgn="auto" latinLnBrk="0" hangingPunct="1">
              <a:lnSpc>
                <a:spcPct val="100000"/>
              </a:lnSpc>
              <a:spcBef>
                <a:spcPts val="0"/>
              </a:spcBef>
              <a:spcAft>
                <a:spcPts val="0"/>
              </a:spcAft>
              <a:buClrTx/>
              <a:buSzTx/>
              <a:buFontTx/>
              <a:buNone/>
              <a:tabLst/>
            </a:pPr>
            <a:r>
              <a:rPr lang="zh-CN" altLang="en-US" b="1" dirty="0">
                <a:solidFill>
                  <a:srgbClr val="000000">
                    <a:lumMod val="75000"/>
                    <a:lumOff val="25000"/>
                  </a:srgbClr>
                </a:solidFill>
                <a:latin typeface="微软雅黑" panose="020B0503020204020204" pitchFamily="34" charset="-122"/>
                <a:ea typeface="微软雅黑" panose="020B0503020204020204" pitchFamily="34" charset="-122"/>
              </a:rPr>
              <a:t>全速域</a:t>
            </a:r>
            <a:r>
              <a:rPr lang="en-US" altLang="zh-CN" b="1" dirty="0">
                <a:solidFill>
                  <a:srgbClr val="000000">
                    <a:lumMod val="75000"/>
                    <a:lumOff val="25000"/>
                  </a:srgbClr>
                </a:solidFill>
                <a:latin typeface="微软雅黑" panose="020B0503020204020204" pitchFamily="34" charset="-122"/>
                <a:ea typeface="微软雅黑" panose="020B0503020204020204" pitchFamily="34" charset="-122"/>
              </a:rPr>
              <a:t>ACC</a:t>
            </a:r>
            <a:r>
              <a:rPr lang="zh-CN" altLang="en-US" b="1" dirty="0">
                <a:solidFill>
                  <a:srgbClr val="000000">
                    <a:lumMod val="75000"/>
                    <a:lumOff val="25000"/>
                  </a:srgbClr>
                </a:solidFill>
                <a:latin typeface="微软雅黑" panose="020B0503020204020204" pitchFamily="34" charset="-122"/>
                <a:ea typeface="微软雅黑" panose="020B0503020204020204" pitchFamily="34" charset="-122"/>
              </a:rPr>
              <a:t>功能装车占比分布统计</a:t>
            </a:r>
            <a:endParaRPr kumimoji="0" lang="zh-CN" altLang="en-US"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endParaRPr>
          </a:p>
        </p:txBody>
      </p:sp>
      <p:sp>
        <p:nvSpPr>
          <p:cNvPr id="17" name="文本框 16">
            <a:extLst>
              <a:ext uri="{FF2B5EF4-FFF2-40B4-BE49-F238E27FC236}">
                <a16:creationId xmlns:a16="http://schemas.microsoft.com/office/drawing/2014/main" id="{3D1F8690-B3B4-5ED1-6A14-F00C7B81224B}"/>
              </a:ext>
            </a:extLst>
          </p:cNvPr>
          <p:cNvSpPr txBox="1"/>
          <p:nvPr/>
        </p:nvSpPr>
        <p:spPr>
          <a:xfrm>
            <a:off x="8273143" y="2297566"/>
            <a:ext cx="3583497" cy="1169551"/>
          </a:xfrm>
          <a:prstGeom prst="rect">
            <a:avLst/>
          </a:prstGeom>
          <a:noFill/>
        </p:spPr>
        <p:txBody>
          <a:bodyPr wrap="square">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全速域</a:t>
            </a: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rPr>
              <a:t>ACC</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自适应巡航系统 </a:t>
            </a:r>
            <a:r>
              <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en-GB" altLang="zh-CN" sz="1400" b="1" dirty="0">
                <a:solidFill>
                  <a:schemeClr val="tx1">
                    <a:lumMod val="65000"/>
                    <a:lumOff val="35000"/>
                  </a:schemeClr>
                </a:solidFill>
                <a:latin typeface="微软雅黑" panose="020B0503020204020204" pitchFamily="34" charset="-122"/>
                <a:ea typeface="微软雅黑" panose="020B0503020204020204" pitchFamily="34" charset="-122"/>
              </a:rPr>
              <a:t>Adaptive Cruise Control)</a:t>
            </a:r>
          </a:p>
          <a:p>
            <a:pPr>
              <a:spcBef>
                <a:spcPts val="600"/>
              </a:spcBef>
            </a:pPr>
            <a:r>
              <a:rPr lang="zh-CN" altLang="en-US" sz="1400" b="1" i="0" dirty="0">
                <a:solidFill>
                  <a:schemeClr val="tx1">
                    <a:lumMod val="65000"/>
                    <a:lumOff val="35000"/>
                  </a:schemeClr>
                </a:solidFill>
                <a:effectLst/>
                <a:latin typeface="微软雅黑" panose="020B0503020204020204" pitchFamily="34" charset="-122"/>
                <a:ea typeface="微软雅黑" panose="020B0503020204020204" pitchFamily="34" charset="-122"/>
              </a:rPr>
              <a:t>感知设备</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b="1" i="0" dirty="0">
                <a:solidFill>
                  <a:schemeClr val="tx1">
                    <a:lumMod val="65000"/>
                    <a:lumOff val="35000"/>
                  </a:schemeClr>
                </a:solidFill>
                <a:effectLst/>
                <a:latin typeface="微软雅黑" panose="020B0503020204020204" pitchFamily="34" charset="-122"/>
                <a:ea typeface="微软雅黑" panose="020B0503020204020204" pitchFamily="34" charset="-122"/>
              </a:rPr>
              <a:t>毫米波雷达、摄像头</a:t>
            </a:r>
            <a:endParaRPr lang="en-US" altLang="zh-CN" sz="1400" b="1" i="0" dirty="0">
              <a:solidFill>
                <a:schemeClr val="tx1">
                  <a:lumMod val="65000"/>
                  <a:lumOff val="35000"/>
                </a:schemeClr>
              </a:solidFill>
              <a:effectLst/>
              <a:latin typeface="微软雅黑" panose="020B0503020204020204" pitchFamily="34" charset="-122"/>
              <a:ea typeface="微软雅黑" panose="020B0503020204020204" pitchFamily="34" charset="-122"/>
            </a:endParaRPr>
          </a:p>
          <a:p>
            <a:pPr>
              <a:spcBef>
                <a:spcPts val="600"/>
              </a:spcBef>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执行设备：线控油门、线控制动</a:t>
            </a:r>
          </a:p>
        </p:txBody>
      </p:sp>
      <p:pic>
        <p:nvPicPr>
          <p:cNvPr id="18" name="图片 17">
            <a:extLst>
              <a:ext uri="{FF2B5EF4-FFF2-40B4-BE49-F238E27FC236}">
                <a16:creationId xmlns:a16="http://schemas.microsoft.com/office/drawing/2014/main" id="{2DB1FA51-789F-1AC3-1628-90E32B2313A7}"/>
              </a:ext>
            </a:extLst>
          </p:cNvPr>
          <p:cNvPicPr>
            <a:picLocks noChangeAspect="1"/>
          </p:cNvPicPr>
          <p:nvPr/>
        </p:nvPicPr>
        <p:blipFill>
          <a:blip r:embed="rId7"/>
          <a:stretch>
            <a:fillRect/>
          </a:stretch>
        </p:blipFill>
        <p:spPr>
          <a:xfrm>
            <a:off x="8273143" y="3872439"/>
            <a:ext cx="3407600" cy="2410561"/>
          </a:xfrm>
          <a:prstGeom prst="rect">
            <a:avLst/>
          </a:prstGeom>
        </p:spPr>
      </p:pic>
      <p:sp>
        <p:nvSpPr>
          <p:cNvPr id="14" name="文本框 13">
            <a:extLst>
              <a:ext uri="{FF2B5EF4-FFF2-40B4-BE49-F238E27FC236}">
                <a16:creationId xmlns:a16="http://schemas.microsoft.com/office/drawing/2014/main" id="{43F1D418-6A3B-A1B7-D864-1FEE17E3C06A}"/>
              </a:ext>
            </a:extLst>
          </p:cNvPr>
          <p:cNvSpPr txBox="1"/>
          <p:nvPr/>
        </p:nvSpPr>
        <p:spPr>
          <a:xfrm>
            <a:off x="491406" y="240337"/>
            <a:ext cx="6150694" cy="430887"/>
          </a:xfrm>
          <a:prstGeom prst="rect">
            <a:avLst/>
          </a:prstGeom>
          <a:noFill/>
        </p:spPr>
        <p:txBody>
          <a:bodyPr wrap="square" rtlCol="0">
            <a:spAutoFit/>
          </a:bodyPr>
          <a:lstStyle/>
          <a:p>
            <a:r>
              <a:rPr lang="zh-CN" altLang="en-US" sz="2200" b="1" dirty="0">
                <a:latin typeface="微软雅黑" panose="020B0503020204020204" pitchFamily="34" charset="-122"/>
                <a:ea typeface="微软雅黑" panose="020B0503020204020204" pitchFamily="34" charset="-122"/>
              </a:rPr>
              <a:t>装车率统计</a:t>
            </a:r>
            <a:r>
              <a:rPr lang="en-US" altLang="zh-CN" sz="2200" b="1" dirty="0">
                <a:latin typeface="微软雅黑" panose="020B0503020204020204" pitchFamily="34" charset="-122"/>
                <a:ea typeface="微软雅黑" panose="020B0503020204020204" pitchFamily="34" charset="-122"/>
              </a:rPr>
              <a:t>——</a:t>
            </a:r>
            <a:r>
              <a:rPr lang="zh-CN" altLang="en-US" sz="2200" b="1" dirty="0">
                <a:latin typeface="微软雅黑" panose="020B0503020204020204" pitchFamily="34" charset="-122"/>
                <a:ea typeface="微软雅黑" panose="020B0503020204020204" pitchFamily="34" charset="-122"/>
              </a:rPr>
              <a:t>全速域</a:t>
            </a:r>
            <a:r>
              <a:rPr lang="en-US" altLang="zh-CN" sz="2200" b="1" dirty="0">
                <a:latin typeface="微软雅黑" panose="020B0503020204020204" pitchFamily="34" charset="-122"/>
                <a:ea typeface="微软雅黑" panose="020B0503020204020204" pitchFamily="34" charset="-122"/>
              </a:rPr>
              <a:t>ACC</a:t>
            </a:r>
            <a:r>
              <a:rPr lang="zh-CN" altLang="en-US" sz="2200" b="1" dirty="0">
                <a:latin typeface="微软雅黑" panose="020B0503020204020204" pitchFamily="34" charset="-122"/>
                <a:ea typeface="微软雅黑" panose="020B0503020204020204" pitchFamily="34" charset="-122"/>
              </a:rPr>
              <a:t>自适应巡航功能</a:t>
            </a:r>
          </a:p>
        </p:txBody>
      </p:sp>
      <p:sp>
        <p:nvSpPr>
          <p:cNvPr id="15" name="文本占位符 1">
            <a:extLst>
              <a:ext uri="{FF2B5EF4-FFF2-40B4-BE49-F238E27FC236}">
                <a16:creationId xmlns:a16="http://schemas.microsoft.com/office/drawing/2014/main" id="{41B72B7F-EC3F-8CFB-96D6-B0AA1569D999}"/>
              </a:ext>
            </a:extLst>
          </p:cNvPr>
          <p:cNvSpPr txBox="1">
            <a:spLocks/>
          </p:cNvSpPr>
          <p:nvPr/>
        </p:nvSpPr>
        <p:spPr>
          <a:xfrm>
            <a:off x="770890" y="6466840"/>
            <a:ext cx="5325110" cy="1508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900" b="0" i="0" u="none" strike="noStrike" kern="1200" cap="none" spc="0" normalizeH="0" baseline="0" smtClean="0">
                <a:ln>
                  <a:noFill/>
                </a:ln>
                <a:solidFill>
                  <a:schemeClr val="bg2">
                    <a:lumMod val="75000"/>
                  </a:schemeClr>
                </a:solidFill>
                <a:effectLst/>
                <a:uLnTx/>
                <a:uFillTx/>
                <a:latin typeface="微软雅黑 Semibold" panose="020B0702040204020203" charset="-122"/>
                <a:ea typeface="微软雅黑 Semibold" panose="020B0702040204020203"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solidFill>
                  <a:srgbClr val="F0F0F0">
                    <a:lumMod val="75000"/>
                  </a:srgbClr>
                </a:solidFill>
                <a:latin typeface="微软雅黑" panose="020B0503020204020204" pitchFamily="34" charset="-122"/>
                <a:ea typeface="微软雅黑" panose="020B0503020204020204" pitchFamily="34" charset="-122"/>
              </a:rPr>
              <a:t>数据</a:t>
            </a:r>
            <a:r>
              <a:rPr kumimoji="0" lang="zh-CN" altLang="en-US"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来源 </a:t>
            </a:r>
            <a:r>
              <a:rPr kumimoji="0" lang="en-US" altLang="zh-CN"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 </a:t>
            </a:r>
            <a:r>
              <a:rPr kumimoji="0" lang="zh-CN" altLang="en-US"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科瑞咨询调研</a:t>
            </a:r>
          </a:p>
        </p:txBody>
      </p:sp>
    </p:spTree>
    <p:extLst>
      <p:ext uri="{BB962C8B-B14F-4D97-AF65-F5344CB8AC3E}">
        <p14:creationId xmlns:p14="http://schemas.microsoft.com/office/powerpoint/2010/main" val="28779260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表 2">
            <a:extLst>
              <a:ext uri="{FF2B5EF4-FFF2-40B4-BE49-F238E27FC236}">
                <a16:creationId xmlns:a16="http://schemas.microsoft.com/office/drawing/2014/main" id="{127C6AE5-EBDD-8117-7242-C747562491A1}"/>
              </a:ext>
            </a:extLst>
          </p:cNvPr>
          <p:cNvGraphicFramePr/>
          <p:nvPr>
            <p:extLst>
              <p:ext uri="{D42A27DB-BD31-4B8C-83A1-F6EECF244321}">
                <p14:modId xmlns:p14="http://schemas.microsoft.com/office/powerpoint/2010/main" val="3430789196"/>
              </p:ext>
            </p:extLst>
          </p:nvPr>
        </p:nvGraphicFramePr>
        <p:xfrm>
          <a:off x="1127403" y="3234286"/>
          <a:ext cx="3022865" cy="328192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 name="图表 3">
            <a:extLst>
              <a:ext uri="{FF2B5EF4-FFF2-40B4-BE49-F238E27FC236}">
                <a16:creationId xmlns:a16="http://schemas.microsoft.com/office/drawing/2014/main" id="{DECFB847-B753-6AA3-5E8E-740BF82694CE}"/>
              </a:ext>
            </a:extLst>
          </p:cNvPr>
          <p:cNvGraphicFramePr/>
          <p:nvPr>
            <p:extLst>
              <p:ext uri="{D42A27DB-BD31-4B8C-83A1-F6EECF244321}">
                <p14:modId xmlns:p14="http://schemas.microsoft.com/office/powerpoint/2010/main" val="1914831050"/>
              </p:ext>
            </p:extLst>
          </p:nvPr>
        </p:nvGraphicFramePr>
        <p:xfrm>
          <a:off x="1124696" y="2071781"/>
          <a:ext cx="3022865" cy="156044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 name="表格 4">
            <a:extLst>
              <a:ext uri="{FF2B5EF4-FFF2-40B4-BE49-F238E27FC236}">
                <a16:creationId xmlns:a16="http://schemas.microsoft.com/office/drawing/2014/main" id="{D437F518-CA3D-C084-5C06-E9FDAD9C0B5A}"/>
              </a:ext>
            </a:extLst>
          </p:cNvPr>
          <p:cNvGraphicFramePr>
            <a:graphicFrameLocks noGrp="1"/>
          </p:cNvGraphicFramePr>
          <p:nvPr>
            <p:extLst>
              <p:ext uri="{D42A27DB-BD31-4B8C-83A1-F6EECF244321}">
                <p14:modId xmlns:p14="http://schemas.microsoft.com/office/powerpoint/2010/main" val="3004083714"/>
              </p:ext>
            </p:extLst>
          </p:nvPr>
        </p:nvGraphicFramePr>
        <p:xfrm>
          <a:off x="462009" y="2744855"/>
          <a:ext cx="1067444" cy="703760"/>
        </p:xfrm>
        <a:graphic>
          <a:graphicData uri="http://schemas.openxmlformats.org/drawingml/2006/table">
            <a:tbl>
              <a:tblPr/>
              <a:tblGrid>
                <a:gridCol w="648000">
                  <a:extLst>
                    <a:ext uri="{9D8B030D-6E8A-4147-A177-3AD203B41FA5}">
                      <a16:colId xmlns:a16="http://schemas.microsoft.com/office/drawing/2014/main" val="1913035923"/>
                    </a:ext>
                  </a:extLst>
                </a:gridCol>
                <a:gridCol w="419444">
                  <a:extLst>
                    <a:ext uri="{9D8B030D-6E8A-4147-A177-3AD203B41FA5}">
                      <a16:colId xmlns:a16="http://schemas.microsoft.com/office/drawing/2014/main" val="2078193577"/>
                    </a:ext>
                  </a:extLst>
                </a:gridCol>
              </a:tblGrid>
              <a:tr h="351880">
                <a:tc rowSpan="2">
                  <a:txBody>
                    <a:bodyPr/>
                    <a:lstStyle/>
                    <a:p>
                      <a:pPr algn="ctr" fontAlgn="ctr"/>
                      <a:r>
                        <a:rPr lang="zh-CN" altLang="en-US" sz="1600" b="1" i="0" u="none" strike="noStrike" dirty="0">
                          <a:solidFill>
                            <a:srgbClr val="000000"/>
                          </a:solidFill>
                          <a:effectLst/>
                          <a:latin typeface="微软雅黑" panose="020B0503020204020204" pitchFamily="34" charset="-122"/>
                          <a:ea typeface="微软雅黑" panose="020B0503020204020204" pitchFamily="34" charset="-122"/>
                        </a:rPr>
                        <a:t>乘用车整体</a:t>
                      </a:r>
                      <a:endParaRPr lang="zh-CN" altLang="en-US"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l" fontAlgn="ctr"/>
                      <a:r>
                        <a:rPr lang="en-GB" sz="1000" b="1" i="0" u="none" strike="noStrike" kern="1200" dirty="0">
                          <a:solidFill>
                            <a:schemeClr val="tx1">
                              <a:lumMod val="65000"/>
                              <a:lumOff val="35000"/>
                            </a:schemeClr>
                          </a:solidFill>
                          <a:effectLst/>
                          <a:latin typeface="Agency FB" panose="020B0503020202020204" pitchFamily="34" charset="0"/>
                          <a:ea typeface="等线" panose="02010600030101010101" pitchFamily="2" charset="-122"/>
                          <a:cs typeface="+mn-cs"/>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456455127"/>
                  </a:ext>
                </a:extLst>
              </a:tr>
              <a:tr h="351880">
                <a:tc vMerge="1">
                  <a:txBody>
                    <a:bodyPr/>
                    <a:lstStyle/>
                    <a:p>
                      <a:pPr algn="l" fontAlgn="ctr"/>
                      <a:endParaRPr lang="zh-CN" altLang="en-US" sz="900" b="0" i="0" u="none" strike="noStrike" dirty="0">
                        <a:solidFill>
                          <a:srgbClr val="000000"/>
                        </a:solidFill>
                        <a:effectLst/>
                        <a:latin typeface="Agency FB" panose="020B0503020202020204" pitchFamily="34" charset="0"/>
                        <a:ea typeface="等线" panose="02010600030101010101" pitchFamily="2" charset="-122"/>
                      </a:endParaRPr>
                    </a:p>
                  </a:txBody>
                  <a:tcPr marL="9525" marR="9525" marT="9525" marB="0" anchor="ctr">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l" fontAlgn="ctr"/>
                      <a:r>
                        <a:rPr lang="en-GB" sz="1000" b="1" i="0" u="none" strike="noStrike" kern="1200" dirty="0">
                          <a:solidFill>
                            <a:schemeClr val="tx1">
                              <a:lumMod val="65000"/>
                              <a:lumOff val="35000"/>
                            </a:schemeClr>
                          </a:solidFill>
                          <a:effectLst/>
                          <a:latin typeface="Agency FB" panose="020B0503020202020204" pitchFamily="34" charset="0"/>
                          <a:ea typeface="等线" panose="02010600030101010101" pitchFamily="2" charset="-122"/>
                          <a:cs typeface="+mn-cs"/>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918659731"/>
                  </a:ext>
                </a:extLst>
              </a:tr>
            </a:tbl>
          </a:graphicData>
        </a:graphic>
      </p:graphicFrame>
      <p:graphicFrame>
        <p:nvGraphicFramePr>
          <p:cNvPr id="6" name="图表 5">
            <a:extLst>
              <a:ext uri="{FF2B5EF4-FFF2-40B4-BE49-F238E27FC236}">
                <a16:creationId xmlns:a16="http://schemas.microsoft.com/office/drawing/2014/main" id="{23A0991E-B0FE-147A-7A79-E9E4D914DD49}"/>
              </a:ext>
            </a:extLst>
          </p:cNvPr>
          <p:cNvGraphicFramePr/>
          <p:nvPr>
            <p:extLst>
              <p:ext uri="{D42A27DB-BD31-4B8C-83A1-F6EECF244321}">
                <p14:modId xmlns:p14="http://schemas.microsoft.com/office/powerpoint/2010/main" val="3587401228"/>
              </p:ext>
            </p:extLst>
          </p:nvPr>
        </p:nvGraphicFramePr>
        <p:xfrm>
          <a:off x="5206093" y="3234286"/>
          <a:ext cx="3211106" cy="3281921"/>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7" name="图表 6">
            <a:extLst>
              <a:ext uri="{FF2B5EF4-FFF2-40B4-BE49-F238E27FC236}">
                <a16:creationId xmlns:a16="http://schemas.microsoft.com/office/drawing/2014/main" id="{4847021C-3F04-6E06-DF94-B6B516E9633C}"/>
              </a:ext>
            </a:extLst>
          </p:cNvPr>
          <p:cNvGraphicFramePr/>
          <p:nvPr>
            <p:extLst>
              <p:ext uri="{D42A27DB-BD31-4B8C-83A1-F6EECF244321}">
                <p14:modId xmlns:p14="http://schemas.microsoft.com/office/powerpoint/2010/main" val="1012081385"/>
              </p:ext>
            </p:extLst>
          </p:nvPr>
        </p:nvGraphicFramePr>
        <p:xfrm>
          <a:off x="5203799" y="2071781"/>
          <a:ext cx="3205939" cy="1560443"/>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8" name="表格 7">
            <a:extLst>
              <a:ext uri="{FF2B5EF4-FFF2-40B4-BE49-F238E27FC236}">
                <a16:creationId xmlns:a16="http://schemas.microsoft.com/office/drawing/2014/main" id="{4862E528-C96D-CA54-6E30-9E80B6BAD568}"/>
              </a:ext>
            </a:extLst>
          </p:cNvPr>
          <p:cNvGraphicFramePr>
            <a:graphicFrameLocks noGrp="1"/>
          </p:cNvGraphicFramePr>
          <p:nvPr>
            <p:extLst>
              <p:ext uri="{D42A27DB-BD31-4B8C-83A1-F6EECF244321}">
                <p14:modId xmlns:p14="http://schemas.microsoft.com/office/powerpoint/2010/main" val="1179705724"/>
              </p:ext>
            </p:extLst>
          </p:nvPr>
        </p:nvGraphicFramePr>
        <p:xfrm>
          <a:off x="4680270" y="2694707"/>
          <a:ext cx="995444" cy="703760"/>
        </p:xfrm>
        <a:graphic>
          <a:graphicData uri="http://schemas.openxmlformats.org/drawingml/2006/table">
            <a:tbl>
              <a:tblPr/>
              <a:tblGrid>
                <a:gridCol w="576000">
                  <a:extLst>
                    <a:ext uri="{9D8B030D-6E8A-4147-A177-3AD203B41FA5}">
                      <a16:colId xmlns:a16="http://schemas.microsoft.com/office/drawing/2014/main" val="1913035923"/>
                    </a:ext>
                  </a:extLst>
                </a:gridCol>
                <a:gridCol w="419444">
                  <a:extLst>
                    <a:ext uri="{9D8B030D-6E8A-4147-A177-3AD203B41FA5}">
                      <a16:colId xmlns:a16="http://schemas.microsoft.com/office/drawing/2014/main" val="2078193577"/>
                    </a:ext>
                  </a:extLst>
                </a:gridCol>
              </a:tblGrid>
              <a:tr h="351880">
                <a:tc rowSpan="2">
                  <a:txBody>
                    <a:bodyPr/>
                    <a:lstStyle/>
                    <a:p>
                      <a:pPr algn="l" fontAlgn="ct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其中</a:t>
                      </a:r>
                      <a:r>
                        <a:rPr lang="zh-CN" altLang="en-US" sz="1100" b="1" i="0" u="none" strike="noStrike" dirty="0">
                          <a:solidFill>
                            <a:srgbClr val="000000"/>
                          </a:solidFill>
                          <a:effectLst/>
                          <a:latin typeface="微软雅黑" panose="020B0503020204020204" pitchFamily="34" charset="-122"/>
                          <a:ea typeface="微软雅黑" panose="020B0503020204020204" pitchFamily="34" charset="-122"/>
                        </a:rPr>
                        <a:t>：</a:t>
                      </a:r>
                      <a:endParaRPr lang="en-US" altLang="zh-CN" sz="1100" b="1" i="0" u="none" strike="noStrike" dirty="0">
                        <a:solidFill>
                          <a:srgbClr val="000000"/>
                        </a:solidFill>
                        <a:effectLst/>
                        <a:latin typeface="微软雅黑" panose="020B0503020204020204" pitchFamily="34" charset="-122"/>
                        <a:ea typeface="微软雅黑" panose="020B0503020204020204" pitchFamily="34" charset="-122"/>
                      </a:endParaRPr>
                    </a:p>
                    <a:p>
                      <a:pPr algn="l"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新能源</a:t>
                      </a:r>
                      <a:endParaRPr lang="en-US" altLang="zh-CN" sz="1400" b="1" i="0" u="none" strike="noStrike" dirty="0">
                        <a:solidFill>
                          <a:srgbClr val="000000"/>
                        </a:solidFill>
                        <a:effectLst/>
                        <a:latin typeface="微软雅黑" panose="020B0503020204020204" pitchFamily="34" charset="-122"/>
                        <a:ea typeface="微软雅黑" panose="020B0503020204020204" pitchFamily="34" charset="-122"/>
                      </a:endParaRPr>
                    </a:p>
                    <a:p>
                      <a:pPr algn="l" fontAlgn="ctr"/>
                      <a:r>
                        <a:rPr lang="zh-CN" altLang="en-US" sz="1200" b="1" i="0" u="none" strike="noStrike" dirty="0">
                          <a:solidFill>
                            <a:srgbClr val="000000"/>
                          </a:solidFill>
                          <a:effectLst/>
                          <a:latin typeface="微软雅黑" panose="020B0503020204020204" pitchFamily="34" charset="-122"/>
                          <a:ea typeface="微软雅黑" panose="020B0503020204020204" pitchFamily="34" charset="-122"/>
                        </a:rPr>
                        <a:t>乘用车</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l" fontAlgn="ctr"/>
                      <a:r>
                        <a:rPr lang="en-GB" sz="10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456455127"/>
                  </a:ext>
                </a:extLst>
              </a:tr>
              <a:tr h="351880">
                <a:tc vMerge="1">
                  <a:txBody>
                    <a:bodyPr/>
                    <a:lstStyle/>
                    <a:p>
                      <a:pPr algn="l" fontAlgn="ctr"/>
                      <a:endParaRPr lang="zh-CN" altLang="en-US" sz="900" b="0" i="0" u="none" strike="noStrike" dirty="0">
                        <a:solidFill>
                          <a:srgbClr val="000000"/>
                        </a:solidFill>
                        <a:effectLst/>
                        <a:latin typeface="Agency FB" panose="020B0503020202020204" pitchFamily="34" charset="0"/>
                        <a:ea typeface="等线" panose="02010600030101010101" pitchFamily="2" charset="-122"/>
                      </a:endParaRPr>
                    </a:p>
                  </a:txBody>
                  <a:tcPr marL="9525" marR="9525" marT="9525" marB="0" anchor="ctr">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l" fontAlgn="ctr"/>
                      <a:r>
                        <a:rPr lang="en-GB" sz="10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918659731"/>
                  </a:ext>
                </a:extLst>
              </a:tr>
            </a:tbl>
          </a:graphicData>
        </a:graphic>
      </p:graphicFrame>
      <p:graphicFrame>
        <p:nvGraphicFramePr>
          <p:cNvPr id="9" name="表格 8">
            <a:extLst>
              <a:ext uri="{FF2B5EF4-FFF2-40B4-BE49-F238E27FC236}">
                <a16:creationId xmlns:a16="http://schemas.microsoft.com/office/drawing/2014/main" id="{CB3B3170-6DF4-DB3B-1025-430380FC6765}"/>
              </a:ext>
            </a:extLst>
          </p:cNvPr>
          <p:cNvGraphicFramePr>
            <a:graphicFrameLocks noGrp="1"/>
          </p:cNvGraphicFramePr>
          <p:nvPr>
            <p:extLst>
              <p:ext uri="{D42A27DB-BD31-4B8C-83A1-F6EECF244321}">
                <p14:modId xmlns:p14="http://schemas.microsoft.com/office/powerpoint/2010/main" val="3565102011"/>
              </p:ext>
            </p:extLst>
          </p:nvPr>
        </p:nvGraphicFramePr>
        <p:xfrm>
          <a:off x="4749004" y="3788959"/>
          <a:ext cx="871841" cy="2508885"/>
        </p:xfrm>
        <a:graphic>
          <a:graphicData uri="http://schemas.openxmlformats.org/drawingml/2006/table">
            <a:tbl>
              <a:tblPr/>
              <a:tblGrid>
                <a:gridCol w="483395">
                  <a:extLst>
                    <a:ext uri="{9D8B030D-6E8A-4147-A177-3AD203B41FA5}">
                      <a16:colId xmlns:a16="http://schemas.microsoft.com/office/drawing/2014/main" val="1913035923"/>
                    </a:ext>
                  </a:extLst>
                </a:gridCol>
                <a:gridCol w="388446">
                  <a:extLst>
                    <a:ext uri="{9D8B030D-6E8A-4147-A177-3AD203B41FA5}">
                      <a16:colId xmlns:a16="http://schemas.microsoft.com/office/drawing/2014/main" val="2078193577"/>
                    </a:ext>
                  </a:extLst>
                </a:gridCol>
              </a:tblGrid>
              <a:tr h="143825">
                <a:tc rowSpan="3">
                  <a:txBody>
                    <a:bodyPr/>
                    <a:lstStyle/>
                    <a:p>
                      <a:pPr algn="ctr" fontAlgn="ctr"/>
                      <a:r>
                        <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40</a:t>
                      </a: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万</a:t>
                      </a:r>
                      <a:endPar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endParaRPr>
                    </a:p>
                    <a:p>
                      <a:pPr algn="ctr" fontAlgn="ct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以上</a:t>
                      </a:r>
                    </a:p>
                  </a:txBody>
                  <a:tcPr marL="0" marR="0" marT="0"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456455127"/>
                  </a:ext>
                </a:extLst>
              </a:tr>
              <a:tr h="143825">
                <a:tc vMerge="1">
                  <a:txBody>
                    <a:bodyPr/>
                    <a:lstStyle/>
                    <a:p>
                      <a:pPr algn="l" fontAlgn="ctr"/>
                      <a:endParaRPr lang="zh-CN" altLang="en-US" sz="900" b="0" i="0" u="none" strike="noStrike" dirty="0">
                        <a:solidFill>
                          <a:srgbClr val="000000"/>
                        </a:solidFill>
                        <a:effectLst/>
                        <a:latin typeface="Agency FB" panose="020B0503020202020204" pitchFamily="34" charset="0"/>
                        <a:ea typeface="等线" panose="02010600030101010101" pitchFamily="2" charset="-122"/>
                      </a:endParaRPr>
                    </a:p>
                  </a:txBody>
                  <a:tcPr marL="9525" marR="9525" marT="9525" marB="0" anchor="ctr">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918659731"/>
                  </a:ext>
                </a:extLst>
              </a:tr>
              <a:tr h="143825">
                <a:tc vMerge="1">
                  <a:txBody>
                    <a:bodyPr/>
                    <a:lstStyle/>
                    <a:p>
                      <a:pPr algn="l" fontAlgn="ctr"/>
                      <a:endParaRPr lang="zh-CN" altLang="en-US" sz="900" b="0" i="0" u="none" strike="noStrike" dirty="0">
                        <a:solidFill>
                          <a:srgbClr val="000000"/>
                        </a:solidFill>
                        <a:effectLst/>
                        <a:latin typeface="Agency FB" panose="020B0503020202020204" pitchFamily="34" charset="0"/>
                        <a:ea typeface="等线" panose="02010600030101010101" pitchFamily="2" charset="-122"/>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endParaRPr lang="zh-CN" altLang="en-US" sz="900" b="1" i="0" u="none" strike="noStrike">
                        <a:solidFill>
                          <a:schemeClr val="tx1">
                            <a:lumMod val="65000"/>
                            <a:lumOff val="35000"/>
                          </a:schemeClr>
                        </a:solidFill>
                        <a:effectLst/>
                        <a:latin typeface="Agency FB" panose="020B0503020202020204" pitchFamily="34" charset="0"/>
                        <a:ea typeface="等线" panose="02010600030101010101" pitchFamily="2" charset="-122"/>
                      </a:endParaRP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45802845"/>
                  </a:ext>
                </a:extLst>
              </a:tr>
              <a:tr h="143825">
                <a:tc rowSpan="2">
                  <a:txBody>
                    <a:bodyPr/>
                    <a:lstStyle/>
                    <a:p>
                      <a:pPr algn="ctr" fontAlgn="ctr"/>
                      <a:r>
                        <a:rPr lang="en-US" altLang="zh-CN" sz="1000" b="1" i="0" u="none" strike="noStrike" dirty="0">
                          <a:solidFill>
                            <a:srgbClr val="002060"/>
                          </a:solidFill>
                          <a:effectLst/>
                          <a:latin typeface="Agency FB" panose="020B0503020202020204" pitchFamily="34" charset="0"/>
                          <a:ea typeface="微软雅黑" panose="020B0503020204020204" pitchFamily="34" charset="-122"/>
                        </a:rPr>
                        <a:t>32-40</a:t>
                      </a:r>
                      <a:r>
                        <a:rPr lang="zh-CN" altLang="en-US" sz="1000" b="1" i="0" u="none" strike="noStrike" dirty="0">
                          <a:solidFill>
                            <a:srgbClr val="002060"/>
                          </a:solidFill>
                          <a:effectLst/>
                          <a:latin typeface="Agency FB" panose="020B0503020202020204" pitchFamily="34" charset="0"/>
                          <a:ea typeface="微软雅黑" panose="020B0503020204020204" pitchFamily="34" charset="-122"/>
                        </a:rPr>
                        <a:t>万</a:t>
                      </a:r>
                    </a:p>
                  </a:txBody>
                  <a:tcPr marL="9525"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784271280"/>
                  </a:ext>
                </a:extLst>
              </a:tr>
              <a:tr h="143825">
                <a:tc vMerge="1">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等线" panose="02010600030101010101" pitchFamily="2" charset="-122"/>
                      </a:endParaRPr>
                    </a:p>
                  </a:txBody>
                  <a:tcPr marL="114300" marR="9525" marT="9525" marB="0">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520209129"/>
                  </a:ext>
                </a:extLst>
              </a:tr>
              <a:tr h="143825">
                <a:tc>
                  <a:txBody>
                    <a:bodyPr/>
                    <a:lstStyle/>
                    <a:p>
                      <a:pPr algn="ctr" fontAlgn="ctr"/>
                      <a:endParaRPr lang="zh-CN" altLang="en-US" sz="1000" b="1" i="0" u="none" strike="noStrike" dirty="0">
                        <a:solidFill>
                          <a:srgbClr val="002060"/>
                        </a:solidFill>
                        <a:effectLst/>
                        <a:latin typeface="Agency FB" panose="020B0503020202020204" pitchFamily="34" charset="0"/>
                        <a:ea typeface="微软雅黑" panose="020B0503020204020204" pitchFamily="34" charset="-122"/>
                      </a:endParaRPr>
                    </a:p>
                  </a:txBody>
                  <a:tcPr marL="114300"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endParaRPr lang="zh-CN" altLang="en-US"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endParaRP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878831314"/>
                  </a:ext>
                </a:extLst>
              </a:tr>
              <a:tr h="143825">
                <a:tc rowSpan="2">
                  <a:txBody>
                    <a:bodyPr/>
                    <a:lstStyle/>
                    <a:p>
                      <a:pPr algn="ctr" fontAlgn="ctr"/>
                      <a:r>
                        <a:rPr lang="en-US" altLang="zh-CN" sz="1000" b="1" i="0" u="none" strike="noStrike" dirty="0">
                          <a:solidFill>
                            <a:srgbClr val="002060"/>
                          </a:solidFill>
                          <a:effectLst/>
                          <a:latin typeface="Agency FB" panose="020B0503020202020204" pitchFamily="34" charset="0"/>
                          <a:ea typeface="微软雅黑" panose="020B0503020204020204" pitchFamily="34" charset="-122"/>
                        </a:rPr>
                        <a:t>24-32</a:t>
                      </a:r>
                      <a:r>
                        <a:rPr lang="zh-CN" altLang="en-US" sz="1000" b="1" i="0" u="none" strike="noStrike" dirty="0">
                          <a:solidFill>
                            <a:srgbClr val="002060"/>
                          </a:solidFill>
                          <a:effectLst/>
                          <a:latin typeface="Agency FB" panose="020B0503020202020204" pitchFamily="34" charset="0"/>
                          <a:ea typeface="微软雅黑" panose="020B0503020204020204" pitchFamily="34" charset="-122"/>
                        </a:rPr>
                        <a:t>万</a:t>
                      </a:r>
                    </a:p>
                  </a:txBody>
                  <a:tcPr marL="9525"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728865564"/>
                  </a:ext>
                </a:extLst>
              </a:tr>
              <a:tr h="143825">
                <a:tc vMerge="1">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等线" panose="02010600030101010101" pitchFamily="2" charset="-122"/>
                      </a:endParaRPr>
                    </a:p>
                  </a:txBody>
                  <a:tcPr marL="114300" marR="9525" marT="9525" marB="0">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536853098"/>
                  </a:ext>
                </a:extLst>
              </a:tr>
              <a:tr h="143825">
                <a:tc>
                  <a:txBody>
                    <a:bodyPr/>
                    <a:lstStyle/>
                    <a:p>
                      <a:pPr algn="ctr" fontAlgn="ctr"/>
                      <a:endParaRPr lang="zh-CN" altLang="en-US" sz="900" b="1" i="0" u="none" strike="noStrike">
                        <a:solidFill>
                          <a:schemeClr val="tx1">
                            <a:lumMod val="75000"/>
                            <a:lumOff val="25000"/>
                          </a:schemeClr>
                        </a:solidFill>
                        <a:effectLst/>
                        <a:latin typeface="Agency FB" panose="020B0503020202020204" pitchFamily="34" charset="0"/>
                        <a:ea typeface="微软雅黑" panose="020B0503020204020204" pitchFamily="34" charset="-122"/>
                      </a:endParaRPr>
                    </a:p>
                  </a:txBody>
                  <a:tcPr marL="114300"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endParaRPr lang="zh-CN" altLang="en-US" sz="900" b="1" i="0" u="none" strike="noStrike">
                        <a:solidFill>
                          <a:schemeClr val="tx1">
                            <a:lumMod val="65000"/>
                            <a:lumOff val="35000"/>
                          </a:schemeClr>
                        </a:solidFill>
                        <a:effectLst/>
                        <a:latin typeface="Agency FB" panose="020B0503020202020204" pitchFamily="34" charset="0"/>
                        <a:ea typeface="等线" panose="02010600030101010101" pitchFamily="2" charset="-122"/>
                      </a:endParaRP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487944621"/>
                  </a:ext>
                </a:extLst>
              </a:tr>
              <a:tr h="143825">
                <a:tc rowSpan="2">
                  <a:txBody>
                    <a:bodyPr/>
                    <a:lstStyle/>
                    <a:p>
                      <a:pPr algn="ctr" fontAlgn="ctr"/>
                      <a:r>
                        <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16-24</a:t>
                      </a: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万</a:t>
                      </a:r>
                    </a:p>
                  </a:txBody>
                  <a:tcPr marL="9525"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986161858"/>
                  </a:ext>
                </a:extLst>
              </a:tr>
              <a:tr h="143825">
                <a:tc vMerge="1">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等线" panose="02010600030101010101" pitchFamily="2" charset="-122"/>
                      </a:endParaRPr>
                    </a:p>
                  </a:txBody>
                  <a:tcPr marL="114300" marR="9525" marT="9525" marB="0">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941405598"/>
                  </a:ext>
                </a:extLst>
              </a:tr>
              <a:tr h="143825">
                <a:tc>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endParaRPr>
                    </a:p>
                  </a:txBody>
                  <a:tcPr marL="114300"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endParaRPr lang="zh-CN" altLang="en-US"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endParaRP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581193179"/>
                  </a:ext>
                </a:extLst>
              </a:tr>
              <a:tr h="143825">
                <a:tc rowSpan="2">
                  <a:txBody>
                    <a:bodyPr/>
                    <a:lstStyle/>
                    <a:p>
                      <a:pPr algn="ctr" fontAlgn="ctr"/>
                      <a:r>
                        <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8-16</a:t>
                      </a: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万</a:t>
                      </a:r>
                    </a:p>
                  </a:txBody>
                  <a:tcPr marL="9525"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118921816"/>
                  </a:ext>
                </a:extLst>
              </a:tr>
              <a:tr h="143825">
                <a:tc vMerge="1">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等线" panose="02010600030101010101" pitchFamily="2" charset="-122"/>
                      </a:endParaRPr>
                    </a:p>
                  </a:txBody>
                  <a:tcPr marL="114300" marR="9525" marT="9525" marB="0">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706161417"/>
                  </a:ext>
                </a:extLst>
              </a:tr>
              <a:tr h="143825">
                <a:tc>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endParaRPr>
                    </a:p>
                  </a:txBody>
                  <a:tcPr marL="114300"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endParaRPr lang="zh-CN" altLang="en-US" sz="900" b="1" i="0" u="none" strike="noStrike">
                        <a:solidFill>
                          <a:schemeClr val="tx1">
                            <a:lumMod val="65000"/>
                            <a:lumOff val="35000"/>
                          </a:schemeClr>
                        </a:solidFill>
                        <a:effectLst/>
                        <a:latin typeface="Agency FB" panose="020B0503020202020204" pitchFamily="34" charset="0"/>
                        <a:ea typeface="等线" panose="02010600030101010101" pitchFamily="2" charset="-122"/>
                      </a:endParaRP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79217962"/>
                  </a:ext>
                </a:extLst>
              </a:tr>
              <a:tr h="143825">
                <a:tc rowSpan="2">
                  <a:txBody>
                    <a:bodyPr/>
                    <a:lstStyle/>
                    <a:p>
                      <a:pPr algn="ctr" fontAlgn="ctr"/>
                      <a:r>
                        <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8</a:t>
                      </a: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万</a:t>
                      </a:r>
                      <a:endPar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endParaRPr>
                    </a:p>
                    <a:p>
                      <a:pPr algn="ctr" fontAlgn="ct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以下</a:t>
                      </a:r>
                    </a:p>
                  </a:txBody>
                  <a:tcPr marL="9525"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611434532"/>
                  </a:ext>
                </a:extLst>
              </a:tr>
              <a:tr h="143825">
                <a:tc vMerge="1">
                  <a:txBody>
                    <a:bodyPr/>
                    <a:lstStyle/>
                    <a:p>
                      <a:pPr algn="l" fontAlgn="ctr"/>
                      <a:endParaRPr lang="zh-CN" altLang="en-US" sz="900" b="0" i="0" u="none" strike="noStrike" dirty="0">
                        <a:solidFill>
                          <a:srgbClr val="000000"/>
                        </a:solidFill>
                        <a:effectLst/>
                        <a:latin typeface="Agency FB" panose="020B0503020202020204" pitchFamily="34" charset="0"/>
                        <a:ea typeface="等线" panose="02010600030101010101" pitchFamily="2" charset="-122"/>
                      </a:endParaRPr>
                    </a:p>
                  </a:txBody>
                  <a:tcPr marL="9525" marR="9525" marT="9525" marB="0" anchor="ctr">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098209660"/>
                  </a:ext>
                </a:extLst>
              </a:tr>
            </a:tbl>
          </a:graphicData>
        </a:graphic>
      </p:graphicFrame>
      <p:graphicFrame>
        <p:nvGraphicFramePr>
          <p:cNvPr id="10" name="表格 9">
            <a:extLst>
              <a:ext uri="{FF2B5EF4-FFF2-40B4-BE49-F238E27FC236}">
                <a16:creationId xmlns:a16="http://schemas.microsoft.com/office/drawing/2014/main" id="{7E5E7496-400E-9B80-982F-C1951F39AF26}"/>
              </a:ext>
            </a:extLst>
          </p:cNvPr>
          <p:cNvGraphicFramePr>
            <a:graphicFrameLocks noGrp="1"/>
          </p:cNvGraphicFramePr>
          <p:nvPr>
            <p:extLst>
              <p:ext uri="{D42A27DB-BD31-4B8C-83A1-F6EECF244321}">
                <p14:modId xmlns:p14="http://schemas.microsoft.com/office/powerpoint/2010/main" val="2648693595"/>
              </p:ext>
            </p:extLst>
          </p:nvPr>
        </p:nvGraphicFramePr>
        <p:xfrm>
          <a:off x="660065" y="3788959"/>
          <a:ext cx="871841" cy="2493645"/>
        </p:xfrm>
        <a:graphic>
          <a:graphicData uri="http://schemas.openxmlformats.org/drawingml/2006/table">
            <a:tbl>
              <a:tblPr/>
              <a:tblGrid>
                <a:gridCol w="483395">
                  <a:extLst>
                    <a:ext uri="{9D8B030D-6E8A-4147-A177-3AD203B41FA5}">
                      <a16:colId xmlns:a16="http://schemas.microsoft.com/office/drawing/2014/main" val="1913035923"/>
                    </a:ext>
                  </a:extLst>
                </a:gridCol>
                <a:gridCol w="388446">
                  <a:extLst>
                    <a:ext uri="{9D8B030D-6E8A-4147-A177-3AD203B41FA5}">
                      <a16:colId xmlns:a16="http://schemas.microsoft.com/office/drawing/2014/main" val="2078193577"/>
                    </a:ext>
                  </a:extLst>
                </a:gridCol>
              </a:tblGrid>
              <a:tr h="143825">
                <a:tc rowSpan="3">
                  <a:txBody>
                    <a:bodyPr/>
                    <a:lstStyle/>
                    <a:p>
                      <a:pPr algn="ctr" fontAlgn="ctr"/>
                      <a:r>
                        <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40</a:t>
                      </a: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万</a:t>
                      </a:r>
                      <a:endPar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endParaRPr>
                    </a:p>
                    <a:p>
                      <a:pPr algn="ctr" fontAlgn="ct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以上</a:t>
                      </a:r>
                    </a:p>
                  </a:txBody>
                  <a:tcPr marL="0" marR="0" marT="0"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456455127"/>
                  </a:ext>
                </a:extLst>
              </a:tr>
              <a:tr h="143825">
                <a:tc vMerge="1">
                  <a:txBody>
                    <a:bodyPr/>
                    <a:lstStyle/>
                    <a:p>
                      <a:pPr algn="l" fontAlgn="ctr"/>
                      <a:endParaRPr lang="zh-CN" altLang="en-US" sz="900" b="0" i="0" u="none" strike="noStrike" dirty="0">
                        <a:solidFill>
                          <a:srgbClr val="000000"/>
                        </a:solidFill>
                        <a:effectLst/>
                        <a:latin typeface="Agency FB" panose="020B0503020202020204" pitchFamily="34" charset="0"/>
                        <a:ea typeface="等线" panose="02010600030101010101" pitchFamily="2" charset="-122"/>
                      </a:endParaRPr>
                    </a:p>
                  </a:txBody>
                  <a:tcPr marL="9525" marR="9525" marT="9525" marB="0" anchor="ctr">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918659731"/>
                  </a:ext>
                </a:extLst>
              </a:tr>
              <a:tr h="143825">
                <a:tc vMerge="1">
                  <a:txBody>
                    <a:bodyPr/>
                    <a:lstStyle/>
                    <a:p>
                      <a:pPr algn="l" fontAlgn="ctr"/>
                      <a:endParaRPr lang="zh-CN" altLang="en-US" sz="900" b="0" i="0" u="none" strike="noStrike" dirty="0">
                        <a:solidFill>
                          <a:srgbClr val="000000"/>
                        </a:solidFill>
                        <a:effectLst/>
                        <a:latin typeface="Agency FB" panose="020B0503020202020204" pitchFamily="34" charset="0"/>
                        <a:ea typeface="等线" panose="02010600030101010101" pitchFamily="2" charset="-122"/>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endParaRPr lang="zh-CN" altLang="en-US" sz="900" b="1" i="0" u="none" strike="noStrike">
                        <a:solidFill>
                          <a:schemeClr val="tx1">
                            <a:lumMod val="65000"/>
                            <a:lumOff val="35000"/>
                          </a:schemeClr>
                        </a:solidFill>
                        <a:effectLst/>
                        <a:latin typeface="Agency FB" panose="020B0503020202020204" pitchFamily="34" charset="0"/>
                        <a:ea typeface="等线" panose="02010600030101010101" pitchFamily="2" charset="-122"/>
                      </a:endParaRP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45802845"/>
                  </a:ext>
                </a:extLst>
              </a:tr>
              <a:tr h="143825">
                <a:tc rowSpan="2">
                  <a:txBody>
                    <a:bodyPr/>
                    <a:lstStyle/>
                    <a:p>
                      <a:pPr algn="ctr" fontAlgn="ctr"/>
                      <a:r>
                        <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32-40</a:t>
                      </a: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万</a:t>
                      </a:r>
                    </a:p>
                  </a:txBody>
                  <a:tcPr marL="9525"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784271280"/>
                  </a:ext>
                </a:extLst>
              </a:tr>
              <a:tr h="143825">
                <a:tc vMerge="1">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等线" panose="02010600030101010101" pitchFamily="2" charset="-122"/>
                      </a:endParaRPr>
                    </a:p>
                  </a:txBody>
                  <a:tcPr marL="114300" marR="9525" marT="9525" marB="0">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520209129"/>
                  </a:ext>
                </a:extLst>
              </a:tr>
              <a:tr h="143825">
                <a:tc>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endParaRPr>
                    </a:p>
                  </a:txBody>
                  <a:tcPr marL="114300"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endParaRPr lang="zh-CN" altLang="en-US"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endParaRP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878831314"/>
                  </a:ext>
                </a:extLst>
              </a:tr>
              <a:tr h="143825">
                <a:tc rowSpan="2">
                  <a:txBody>
                    <a:bodyPr/>
                    <a:lstStyle/>
                    <a:p>
                      <a:pPr algn="ctr" fontAlgn="ctr"/>
                      <a:r>
                        <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24-32</a:t>
                      </a: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万</a:t>
                      </a:r>
                    </a:p>
                  </a:txBody>
                  <a:tcPr marL="9525"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728865564"/>
                  </a:ext>
                </a:extLst>
              </a:tr>
              <a:tr h="143825">
                <a:tc vMerge="1">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等线" panose="02010600030101010101" pitchFamily="2" charset="-122"/>
                      </a:endParaRPr>
                    </a:p>
                  </a:txBody>
                  <a:tcPr marL="114300" marR="9525" marT="9525" marB="0">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536853098"/>
                  </a:ext>
                </a:extLst>
              </a:tr>
              <a:tr h="143825">
                <a:tc>
                  <a:txBody>
                    <a:bodyPr/>
                    <a:lstStyle/>
                    <a:p>
                      <a:pPr algn="ctr" fontAlgn="ctr"/>
                      <a:endParaRPr lang="zh-CN" altLang="en-US" sz="900" b="1" i="0" u="none" strike="noStrike">
                        <a:solidFill>
                          <a:schemeClr val="tx1">
                            <a:lumMod val="75000"/>
                            <a:lumOff val="25000"/>
                          </a:schemeClr>
                        </a:solidFill>
                        <a:effectLst/>
                        <a:latin typeface="Agency FB" panose="020B0503020202020204" pitchFamily="34" charset="0"/>
                        <a:ea typeface="微软雅黑" panose="020B0503020204020204" pitchFamily="34" charset="-122"/>
                      </a:endParaRPr>
                    </a:p>
                  </a:txBody>
                  <a:tcPr marL="114300"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endParaRPr lang="zh-CN" altLang="en-US" sz="900" b="1" i="0" u="none" strike="noStrike">
                        <a:solidFill>
                          <a:schemeClr val="tx1">
                            <a:lumMod val="65000"/>
                            <a:lumOff val="35000"/>
                          </a:schemeClr>
                        </a:solidFill>
                        <a:effectLst/>
                        <a:latin typeface="Agency FB" panose="020B0503020202020204" pitchFamily="34" charset="0"/>
                        <a:ea typeface="等线" panose="02010600030101010101" pitchFamily="2" charset="-122"/>
                      </a:endParaRP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487944621"/>
                  </a:ext>
                </a:extLst>
              </a:tr>
              <a:tr h="143825">
                <a:tc rowSpan="2">
                  <a:txBody>
                    <a:bodyPr/>
                    <a:lstStyle/>
                    <a:p>
                      <a:pPr algn="ctr" fontAlgn="ctr"/>
                      <a:r>
                        <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16-24</a:t>
                      </a: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万</a:t>
                      </a:r>
                    </a:p>
                  </a:txBody>
                  <a:tcPr marL="9525"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986161858"/>
                  </a:ext>
                </a:extLst>
              </a:tr>
              <a:tr h="143825">
                <a:tc vMerge="1">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等线" panose="02010600030101010101" pitchFamily="2" charset="-122"/>
                      </a:endParaRPr>
                    </a:p>
                  </a:txBody>
                  <a:tcPr marL="114300" marR="9525" marT="9525" marB="0">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941405598"/>
                  </a:ext>
                </a:extLst>
              </a:tr>
              <a:tr h="143825">
                <a:tc>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endParaRPr>
                    </a:p>
                  </a:txBody>
                  <a:tcPr marL="114300"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endParaRPr lang="zh-CN" altLang="en-US"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endParaRP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581193179"/>
                  </a:ext>
                </a:extLst>
              </a:tr>
              <a:tr h="143825">
                <a:tc rowSpan="2">
                  <a:txBody>
                    <a:bodyPr/>
                    <a:lstStyle/>
                    <a:p>
                      <a:pPr algn="ctr" fontAlgn="ctr"/>
                      <a:r>
                        <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8-16</a:t>
                      </a: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万</a:t>
                      </a:r>
                    </a:p>
                  </a:txBody>
                  <a:tcPr marL="9525"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118921816"/>
                  </a:ext>
                </a:extLst>
              </a:tr>
              <a:tr h="143825">
                <a:tc vMerge="1">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等线" panose="02010600030101010101" pitchFamily="2" charset="-122"/>
                      </a:endParaRPr>
                    </a:p>
                  </a:txBody>
                  <a:tcPr marL="114300" marR="9525" marT="9525" marB="0">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706161417"/>
                  </a:ext>
                </a:extLst>
              </a:tr>
              <a:tr h="143825">
                <a:tc>
                  <a:txBody>
                    <a:bodyPr/>
                    <a:lstStyle/>
                    <a:p>
                      <a:pPr algn="ctr" fontAlgn="ctr"/>
                      <a:endPar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endParaRPr>
                    </a:p>
                  </a:txBody>
                  <a:tcPr marL="114300"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endParaRPr lang="zh-CN" altLang="en-US" sz="900" b="1" i="0" u="none" strike="noStrike">
                        <a:solidFill>
                          <a:schemeClr val="tx1">
                            <a:lumMod val="65000"/>
                            <a:lumOff val="35000"/>
                          </a:schemeClr>
                        </a:solidFill>
                        <a:effectLst/>
                        <a:latin typeface="Agency FB" panose="020B0503020202020204" pitchFamily="34" charset="0"/>
                        <a:ea typeface="等线" panose="02010600030101010101" pitchFamily="2" charset="-122"/>
                      </a:endParaRP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79217962"/>
                  </a:ext>
                </a:extLst>
              </a:tr>
              <a:tr h="143825">
                <a:tc rowSpan="2">
                  <a:txBody>
                    <a:bodyPr/>
                    <a:lstStyle/>
                    <a:p>
                      <a:pPr algn="ctr" fontAlgn="ctr"/>
                      <a:r>
                        <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8</a:t>
                      </a: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万</a:t>
                      </a:r>
                      <a:endParaRPr lang="en-US" altLang="zh-CN"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endParaRPr>
                    </a:p>
                    <a:p>
                      <a:pPr algn="ctr" fontAlgn="ctr"/>
                      <a:r>
                        <a:rPr lang="zh-CN" altLang="en-US" sz="900" b="1" i="0" u="none" strike="noStrike" dirty="0">
                          <a:solidFill>
                            <a:schemeClr val="tx1">
                              <a:lumMod val="75000"/>
                              <a:lumOff val="25000"/>
                            </a:schemeClr>
                          </a:solidFill>
                          <a:effectLst/>
                          <a:latin typeface="Agency FB" panose="020B0503020202020204" pitchFamily="34" charset="0"/>
                          <a:ea typeface="微软雅黑" panose="020B0503020204020204" pitchFamily="34" charset="-122"/>
                        </a:rPr>
                        <a:t>以下</a:t>
                      </a:r>
                    </a:p>
                  </a:txBody>
                  <a:tcPr marL="9525" marR="9525" marT="9525" marB="0">
                    <a:lnL>
                      <a:noFill/>
                    </a:lnL>
                    <a:lnR>
                      <a:noFill/>
                    </a:lnR>
                    <a:lnT>
                      <a:noFill/>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2023.1-8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611434532"/>
                  </a:ext>
                </a:extLst>
              </a:tr>
              <a:tr h="143825">
                <a:tc vMerge="1">
                  <a:txBody>
                    <a:bodyPr/>
                    <a:lstStyle/>
                    <a:p>
                      <a:pPr algn="l" fontAlgn="ctr"/>
                      <a:endParaRPr lang="zh-CN" altLang="en-US" sz="900" b="0" i="0" u="none" strike="noStrike" dirty="0">
                        <a:solidFill>
                          <a:srgbClr val="000000"/>
                        </a:solidFill>
                        <a:effectLst/>
                        <a:latin typeface="Agency FB" panose="020B0503020202020204" pitchFamily="34" charset="0"/>
                        <a:ea typeface="等线" panose="02010600030101010101" pitchFamily="2" charset="-122"/>
                      </a:endParaRPr>
                    </a:p>
                  </a:txBody>
                  <a:tcPr marL="9525" marR="9525" marT="9525" marB="0" anchor="ctr">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ctr"/>
                      <a:r>
                        <a:rPr lang="en-GB" sz="900" b="1" i="0" u="none" strike="noStrike" dirty="0">
                          <a:solidFill>
                            <a:schemeClr val="tx1">
                              <a:lumMod val="65000"/>
                              <a:lumOff val="35000"/>
                            </a:schemeClr>
                          </a:solidFill>
                          <a:effectLst/>
                          <a:latin typeface="Agency FB" panose="020B0503020202020204" pitchFamily="34" charset="0"/>
                          <a:ea typeface="等线" panose="02010600030101010101" pitchFamily="2" charset="-122"/>
                        </a:rPr>
                        <a:t>2022.1-8</a:t>
                      </a:r>
                    </a:p>
                  </a:txBody>
                  <a:tcPr marL="0" marR="9525" marT="9525"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098209660"/>
                  </a:ext>
                </a:extLst>
              </a:tr>
            </a:tbl>
          </a:graphicData>
        </a:graphic>
      </p:graphicFrame>
      <p:sp>
        <p:nvSpPr>
          <p:cNvPr id="13" name="文本框 12">
            <a:extLst>
              <a:ext uri="{FF2B5EF4-FFF2-40B4-BE49-F238E27FC236}">
                <a16:creationId xmlns:a16="http://schemas.microsoft.com/office/drawing/2014/main" id="{4ACE4180-1CA0-E750-ACC4-4F0B39D2D1D4}"/>
              </a:ext>
            </a:extLst>
          </p:cNvPr>
          <p:cNvSpPr txBox="1"/>
          <p:nvPr/>
        </p:nvSpPr>
        <p:spPr>
          <a:xfrm>
            <a:off x="437728" y="1018996"/>
            <a:ext cx="11418912"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tab pos="7620000" algn="l"/>
              </a:tabLst>
              <a:defRPr/>
            </a:pPr>
            <a:r>
              <a:rPr lang="en-US" altLang="zh-CN" sz="2800" b="1" dirty="0">
                <a:solidFill>
                  <a:schemeClr val="tx1">
                    <a:lumMod val="85000"/>
                    <a:lumOff val="15000"/>
                  </a:schemeClr>
                </a:solidFill>
                <a:latin typeface="微软雅黑" panose="020B0503020204020204" pitchFamily="34" charset="-122"/>
                <a:ea typeface="微软雅黑" panose="020B0503020204020204" pitchFamily="34" charset="-122"/>
              </a:rPr>
              <a:t>ALC</a:t>
            </a:r>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在新能源乘用车市场发展快速，高价位车型配置较多。</a:t>
            </a:r>
          </a:p>
        </p:txBody>
      </p:sp>
      <p:pic>
        <p:nvPicPr>
          <p:cNvPr id="14" name="图片 13">
            <a:extLst>
              <a:ext uri="{FF2B5EF4-FFF2-40B4-BE49-F238E27FC236}">
                <a16:creationId xmlns:a16="http://schemas.microsoft.com/office/drawing/2014/main" id="{9C42A5D2-1414-C136-77CD-D22DAF83AA76}"/>
              </a:ext>
            </a:extLst>
          </p:cNvPr>
          <p:cNvPicPr>
            <a:picLocks noChangeAspect="1"/>
          </p:cNvPicPr>
          <p:nvPr/>
        </p:nvPicPr>
        <p:blipFill rotWithShape="1">
          <a:blip r:embed="rId7"/>
          <a:srcRect b="3892"/>
          <a:stretch/>
        </p:blipFill>
        <p:spPr>
          <a:xfrm>
            <a:off x="8287657" y="3731460"/>
            <a:ext cx="3476506" cy="2505910"/>
          </a:xfrm>
          <a:prstGeom prst="rect">
            <a:avLst/>
          </a:prstGeom>
        </p:spPr>
      </p:pic>
      <p:sp>
        <p:nvSpPr>
          <p:cNvPr id="12" name="文本框 11">
            <a:extLst>
              <a:ext uri="{FF2B5EF4-FFF2-40B4-BE49-F238E27FC236}">
                <a16:creationId xmlns:a16="http://schemas.microsoft.com/office/drawing/2014/main" id="{99F9AC19-C623-BFE1-8638-B080531F5734}"/>
              </a:ext>
            </a:extLst>
          </p:cNvPr>
          <p:cNvSpPr txBox="1"/>
          <p:nvPr/>
        </p:nvSpPr>
        <p:spPr>
          <a:xfrm>
            <a:off x="2348919" y="1820900"/>
            <a:ext cx="3746500" cy="369332"/>
          </a:xfrm>
          <a:prstGeom prst="rect">
            <a:avLst/>
          </a:prstGeom>
          <a:noFill/>
          <a:ln>
            <a:noFill/>
          </a:ln>
        </p:spPr>
        <p:txBody>
          <a:bodyPr wrap="square" rtlCol="0">
            <a:spAutoFit/>
          </a:bodyPr>
          <a:lstStyle/>
          <a:p>
            <a:pPr marL="0" marR="0" indent="0" algn="l" defTabSz="457200" rtl="0" eaLnBrk="1" fontAlgn="auto" latinLnBrk="0" hangingPunct="1">
              <a:lnSpc>
                <a:spcPct val="100000"/>
              </a:lnSpc>
              <a:spcBef>
                <a:spcPts val="0"/>
              </a:spcBef>
              <a:spcAft>
                <a:spcPts val="0"/>
              </a:spcAft>
              <a:buClrTx/>
              <a:buSzTx/>
              <a:buFontTx/>
              <a:buNone/>
              <a:tabLst/>
            </a:pPr>
            <a:r>
              <a:rPr lang="en-US" altLang="zh-CN" b="1" dirty="0">
                <a:solidFill>
                  <a:srgbClr val="000000">
                    <a:lumMod val="75000"/>
                    <a:lumOff val="25000"/>
                  </a:srgbClr>
                </a:solidFill>
                <a:latin typeface="微软雅黑" panose="020B0503020204020204" pitchFamily="34" charset="-122"/>
                <a:ea typeface="微软雅黑" panose="020B0503020204020204" pitchFamily="34" charset="-122"/>
              </a:rPr>
              <a:t>ALC</a:t>
            </a:r>
            <a:r>
              <a:rPr lang="zh-CN" altLang="en-US" b="1" dirty="0">
                <a:solidFill>
                  <a:srgbClr val="000000">
                    <a:lumMod val="75000"/>
                    <a:lumOff val="25000"/>
                  </a:srgbClr>
                </a:solidFill>
                <a:latin typeface="微软雅黑" panose="020B0503020204020204" pitchFamily="34" charset="-122"/>
                <a:ea typeface="微软雅黑" panose="020B0503020204020204" pitchFamily="34" charset="-122"/>
              </a:rPr>
              <a:t>功能装车占比分布统计</a:t>
            </a:r>
            <a:endParaRPr kumimoji="0" lang="zh-CN" altLang="en-US"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endParaRPr>
          </a:p>
        </p:txBody>
      </p:sp>
      <p:sp>
        <p:nvSpPr>
          <p:cNvPr id="16" name="文本框 15">
            <a:extLst>
              <a:ext uri="{FF2B5EF4-FFF2-40B4-BE49-F238E27FC236}">
                <a16:creationId xmlns:a16="http://schemas.microsoft.com/office/drawing/2014/main" id="{5A58CF39-C6D5-695B-D94F-B1CB8F80C369}"/>
              </a:ext>
            </a:extLst>
          </p:cNvPr>
          <p:cNvSpPr txBox="1"/>
          <p:nvPr/>
        </p:nvSpPr>
        <p:spPr>
          <a:xfrm>
            <a:off x="8287657" y="2279064"/>
            <a:ext cx="3583497" cy="1169551"/>
          </a:xfrm>
          <a:prstGeom prst="rect">
            <a:avLst/>
          </a:prstGeom>
          <a:noFill/>
        </p:spPr>
        <p:txBody>
          <a:bodyPr wrap="square">
            <a:spAutoFit/>
          </a:bodyPr>
          <a:lstStyle/>
          <a:p>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rPr>
              <a:t>ALC</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自动变道功能系统 </a:t>
            </a:r>
            <a:r>
              <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en-GB" altLang="zh-CN" sz="1400" b="1" dirty="0">
                <a:solidFill>
                  <a:schemeClr val="tx1">
                    <a:lumMod val="65000"/>
                    <a:lumOff val="35000"/>
                  </a:schemeClr>
                </a:solidFill>
                <a:latin typeface="微软雅黑" panose="020B0503020204020204" pitchFamily="34" charset="-122"/>
                <a:ea typeface="微软雅黑" panose="020B0503020204020204" pitchFamily="34" charset="-122"/>
              </a:rPr>
              <a:t>Automated Lane Change)</a:t>
            </a:r>
          </a:p>
          <a:p>
            <a:pPr>
              <a:spcBef>
                <a:spcPts val="600"/>
              </a:spcBef>
            </a:pPr>
            <a:r>
              <a:rPr lang="zh-CN" altLang="en-US" sz="1400" b="1" i="0" dirty="0">
                <a:solidFill>
                  <a:schemeClr val="tx1">
                    <a:lumMod val="65000"/>
                    <a:lumOff val="35000"/>
                  </a:schemeClr>
                </a:solidFill>
                <a:effectLst/>
                <a:latin typeface="微软雅黑" panose="020B0503020204020204" pitchFamily="34" charset="-122"/>
                <a:ea typeface="微软雅黑" panose="020B0503020204020204" pitchFamily="34" charset="-122"/>
              </a:rPr>
              <a:t>感知设备</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b="1" i="0" dirty="0">
                <a:solidFill>
                  <a:schemeClr val="tx1">
                    <a:lumMod val="65000"/>
                    <a:lumOff val="35000"/>
                  </a:schemeClr>
                </a:solidFill>
                <a:effectLst/>
                <a:latin typeface="微软雅黑" panose="020B0503020204020204" pitchFamily="34" charset="-122"/>
                <a:ea typeface="微软雅黑" panose="020B0503020204020204" pitchFamily="34" charset="-122"/>
              </a:rPr>
              <a:t>毫米波雷达、摄像头</a:t>
            </a:r>
            <a:endParaRPr lang="en-US" altLang="zh-CN" sz="1400" b="1" i="0" dirty="0">
              <a:solidFill>
                <a:schemeClr val="tx1">
                  <a:lumMod val="65000"/>
                  <a:lumOff val="35000"/>
                </a:schemeClr>
              </a:solidFill>
              <a:effectLst/>
              <a:latin typeface="微软雅黑" panose="020B0503020204020204" pitchFamily="34" charset="-122"/>
              <a:ea typeface="微软雅黑" panose="020B0503020204020204" pitchFamily="34" charset="-122"/>
            </a:endParaRPr>
          </a:p>
          <a:p>
            <a:pPr>
              <a:spcBef>
                <a:spcPts val="600"/>
              </a:spcBef>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执行设备：线控转向</a:t>
            </a:r>
          </a:p>
        </p:txBody>
      </p:sp>
      <p:sp>
        <p:nvSpPr>
          <p:cNvPr id="18" name="文本框 17">
            <a:extLst>
              <a:ext uri="{FF2B5EF4-FFF2-40B4-BE49-F238E27FC236}">
                <a16:creationId xmlns:a16="http://schemas.microsoft.com/office/drawing/2014/main" id="{C0D6EDAC-D862-5AE4-09D9-97D4E3F7BD67}"/>
              </a:ext>
            </a:extLst>
          </p:cNvPr>
          <p:cNvSpPr txBox="1"/>
          <p:nvPr/>
        </p:nvSpPr>
        <p:spPr>
          <a:xfrm>
            <a:off x="491406" y="240337"/>
            <a:ext cx="6150694" cy="430887"/>
          </a:xfrm>
          <a:prstGeom prst="rect">
            <a:avLst/>
          </a:prstGeom>
          <a:noFill/>
        </p:spPr>
        <p:txBody>
          <a:bodyPr wrap="square" rtlCol="0">
            <a:spAutoFit/>
          </a:bodyPr>
          <a:lstStyle/>
          <a:p>
            <a:r>
              <a:rPr lang="zh-CN" altLang="en-US" sz="2200" b="1" dirty="0">
                <a:latin typeface="微软雅黑" panose="020B0503020204020204" pitchFamily="34" charset="-122"/>
                <a:ea typeface="微软雅黑" panose="020B0503020204020204" pitchFamily="34" charset="-122"/>
              </a:rPr>
              <a:t>装车率统计</a:t>
            </a:r>
            <a:r>
              <a:rPr lang="en-US" altLang="zh-CN" sz="2200" b="1" dirty="0">
                <a:latin typeface="微软雅黑" panose="020B0503020204020204" pitchFamily="34" charset="-122"/>
                <a:ea typeface="微软雅黑" panose="020B0503020204020204" pitchFamily="34" charset="-122"/>
              </a:rPr>
              <a:t>——ALC</a:t>
            </a:r>
            <a:r>
              <a:rPr lang="zh-CN" altLang="en-US" sz="2200" b="1" dirty="0">
                <a:latin typeface="微软雅黑" panose="020B0503020204020204" pitchFamily="34" charset="-122"/>
                <a:ea typeface="微软雅黑" panose="020B0503020204020204" pitchFamily="34" charset="-122"/>
              </a:rPr>
              <a:t>自动变道功能</a:t>
            </a:r>
          </a:p>
        </p:txBody>
      </p:sp>
      <p:sp>
        <p:nvSpPr>
          <p:cNvPr id="19" name="文本占位符 1">
            <a:extLst>
              <a:ext uri="{FF2B5EF4-FFF2-40B4-BE49-F238E27FC236}">
                <a16:creationId xmlns:a16="http://schemas.microsoft.com/office/drawing/2014/main" id="{42DED644-3A43-90B4-9E06-1188ADBB91BC}"/>
              </a:ext>
            </a:extLst>
          </p:cNvPr>
          <p:cNvSpPr txBox="1">
            <a:spLocks/>
          </p:cNvSpPr>
          <p:nvPr/>
        </p:nvSpPr>
        <p:spPr>
          <a:xfrm>
            <a:off x="770890" y="6466840"/>
            <a:ext cx="5325110" cy="1508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900" b="0" i="0" u="none" strike="noStrike" kern="1200" cap="none" spc="0" normalizeH="0" baseline="0" smtClean="0">
                <a:ln>
                  <a:noFill/>
                </a:ln>
                <a:solidFill>
                  <a:schemeClr val="bg2">
                    <a:lumMod val="75000"/>
                  </a:schemeClr>
                </a:solidFill>
                <a:effectLst/>
                <a:uLnTx/>
                <a:uFillTx/>
                <a:latin typeface="微软雅黑 Semibold" panose="020B0702040204020203" charset="-122"/>
                <a:ea typeface="微软雅黑 Semibold" panose="020B0702040204020203"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solidFill>
                  <a:srgbClr val="F0F0F0">
                    <a:lumMod val="75000"/>
                  </a:srgbClr>
                </a:solidFill>
                <a:latin typeface="微软雅黑" panose="020B0503020204020204" pitchFamily="34" charset="-122"/>
                <a:ea typeface="微软雅黑" panose="020B0503020204020204" pitchFamily="34" charset="-122"/>
              </a:rPr>
              <a:t>数据</a:t>
            </a:r>
            <a:r>
              <a:rPr kumimoji="0" lang="zh-CN" altLang="en-US"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来源 </a:t>
            </a:r>
            <a:r>
              <a:rPr kumimoji="0" lang="en-US" altLang="zh-CN"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 </a:t>
            </a:r>
            <a:r>
              <a:rPr kumimoji="0" lang="zh-CN" altLang="en-US"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科瑞咨询调研</a:t>
            </a:r>
          </a:p>
        </p:txBody>
      </p:sp>
    </p:spTree>
    <p:extLst>
      <p:ext uri="{BB962C8B-B14F-4D97-AF65-F5344CB8AC3E}">
        <p14:creationId xmlns:p14="http://schemas.microsoft.com/office/powerpoint/2010/main" val="387742773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PP_MARK_KEY" val="613aff9f-b7e6-4343-8e3f-3711de39f713"/>
  <p:tag name="COMMONDATA" val="eyJoZGlkIjoiODViY2JkMjU3NGYzZTEwMzZmMGFkZWViYmNkYWU3NDI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20210106">
    <a:dk1>
      <a:srgbClr val="000000"/>
    </a:dk1>
    <a:lt1>
      <a:srgbClr val="FFFFFF"/>
    </a:lt1>
    <a:dk2>
      <a:srgbClr val="768395"/>
    </a:dk2>
    <a:lt2>
      <a:srgbClr val="F0F0F0"/>
    </a:lt2>
    <a:accent1>
      <a:srgbClr val="8B1F1D"/>
    </a:accent1>
    <a:accent2>
      <a:srgbClr val="D06C6B"/>
    </a:accent2>
    <a:accent3>
      <a:srgbClr val="C9AF67"/>
    </a:accent3>
    <a:accent4>
      <a:srgbClr val="4D5783"/>
    </a:accent4>
    <a:accent5>
      <a:srgbClr val="8591BD"/>
    </a:accent5>
    <a:accent6>
      <a:srgbClr val="8AB3E6"/>
    </a:accent6>
    <a:hlink>
      <a:srgbClr val="54649C"/>
    </a:hlink>
    <a:folHlink>
      <a:srgbClr val="B33A38"/>
    </a:folHlink>
  </a:clrScheme>
  <a:fontScheme name="20210106">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20210106">
    <a:dk1>
      <a:srgbClr val="000000"/>
    </a:dk1>
    <a:lt1>
      <a:srgbClr val="FFFFFF"/>
    </a:lt1>
    <a:dk2>
      <a:srgbClr val="768395"/>
    </a:dk2>
    <a:lt2>
      <a:srgbClr val="F0F0F0"/>
    </a:lt2>
    <a:accent1>
      <a:srgbClr val="8B1F1D"/>
    </a:accent1>
    <a:accent2>
      <a:srgbClr val="D06C6B"/>
    </a:accent2>
    <a:accent3>
      <a:srgbClr val="C9AF67"/>
    </a:accent3>
    <a:accent4>
      <a:srgbClr val="4D5783"/>
    </a:accent4>
    <a:accent5>
      <a:srgbClr val="8591BD"/>
    </a:accent5>
    <a:accent6>
      <a:srgbClr val="8AB3E6"/>
    </a:accent6>
    <a:hlink>
      <a:srgbClr val="54649C"/>
    </a:hlink>
    <a:folHlink>
      <a:srgbClr val="B33A38"/>
    </a:folHlink>
  </a:clrScheme>
  <a:fontScheme name="20210106">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20210106">
    <a:dk1>
      <a:srgbClr val="000000"/>
    </a:dk1>
    <a:lt1>
      <a:srgbClr val="FFFFFF"/>
    </a:lt1>
    <a:dk2>
      <a:srgbClr val="768395"/>
    </a:dk2>
    <a:lt2>
      <a:srgbClr val="F0F0F0"/>
    </a:lt2>
    <a:accent1>
      <a:srgbClr val="8B1F1D"/>
    </a:accent1>
    <a:accent2>
      <a:srgbClr val="D06C6B"/>
    </a:accent2>
    <a:accent3>
      <a:srgbClr val="C9AF67"/>
    </a:accent3>
    <a:accent4>
      <a:srgbClr val="4D5783"/>
    </a:accent4>
    <a:accent5>
      <a:srgbClr val="8591BD"/>
    </a:accent5>
    <a:accent6>
      <a:srgbClr val="8AB3E6"/>
    </a:accent6>
    <a:hlink>
      <a:srgbClr val="54649C"/>
    </a:hlink>
    <a:folHlink>
      <a:srgbClr val="B33A38"/>
    </a:folHlink>
  </a:clrScheme>
  <a:fontScheme name="20210106">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6593</TotalTime>
  <Words>3629</Words>
  <Application>Microsoft Office PowerPoint</Application>
  <PresentationFormat>宽屏</PresentationFormat>
  <Paragraphs>649</Paragraphs>
  <Slides>16</Slides>
  <Notes>5</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16</vt:i4>
      </vt:variant>
    </vt:vector>
  </HeadingPairs>
  <TitlesOfParts>
    <vt:vector size="25" baseType="lpstr">
      <vt:lpstr>Wingdings</vt:lpstr>
      <vt:lpstr>等线</vt:lpstr>
      <vt:lpstr>Agency FB</vt:lpstr>
      <vt:lpstr>微软雅黑</vt:lpstr>
      <vt:lpstr>Arial Narrow</vt:lpstr>
      <vt:lpstr>Arial</vt:lpstr>
      <vt:lpstr>楷体</vt:lpstr>
      <vt:lpstr>等线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279</cp:revision>
  <dcterms:created xsi:type="dcterms:W3CDTF">2022-09-13T00:34:00Z</dcterms:created>
  <dcterms:modified xsi:type="dcterms:W3CDTF">2023-10-23T07:01:12Z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123774E6860B41E59107F6CC83DE4883</vt:lpwstr>
  </property>
  <property fmtid="{D5CDD505-2E9C-101B-9397-08002B2CF9AE}" pid="3" name="KSOProductBuildVer">
    <vt:lpwstr>2052-11.1.0.12763</vt:lpwstr>
  </property>
</Properties>
</file>