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8.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9.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0.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1.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handoutMasterIdLst>
    <p:handoutMasterId r:id="rId15"/>
  </p:handoutMasterIdLst>
  <p:sldIdLst>
    <p:sldId id="302" r:id="rId2"/>
    <p:sldId id="288" r:id="rId3"/>
    <p:sldId id="307" r:id="rId4"/>
    <p:sldId id="323" r:id="rId5"/>
    <p:sldId id="304" r:id="rId6"/>
    <p:sldId id="310" r:id="rId7"/>
    <p:sldId id="309" r:id="rId8"/>
    <p:sldId id="305" r:id="rId9"/>
    <p:sldId id="324" r:id="rId10"/>
    <p:sldId id="306" r:id="rId11"/>
    <p:sldId id="325" r:id="rId12"/>
    <p:sldId id="322" r:id="rId13"/>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92C48"/>
    <a:srgbClr val="2C2D39"/>
    <a:srgbClr val="242630"/>
    <a:srgbClr val="2A1F43"/>
    <a:srgbClr val="0C1B43"/>
    <a:srgbClr val="1D2225"/>
    <a:srgbClr val="F8F8F8"/>
    <a:srgbClr val="363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0551" autoAdjust="0"/>
  </p:normalViewPr>
  <p:slideViewPr>
    <p:cSldViewPr snapToGrid="0" snapToObjects="1">
      <p:cViewPr varScale="1">
        <p:scale>
          <a:sx n="63" d="100"/>
          <a:sy n="63" d="100"/>
        </p:scale>
        <p:origin x="76" y="260"/>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0" d="100"/>
          <a:sy n="120" d="100"/>
        </p:scale>
        <p:origin x="5040" y="12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52056</c:v>
                </c:pt>
                <c:pt idx="1">
                  <c:v>30604</c:v>
                </c:pt>
                <c:pt idx="2">
                  <c:v>51266</c:v>
                </c:pt>
                <c:pt idx="3">
                  <c:v>40707</c:v>
                </c:pt>
                <c:pt idx="4">
                  <c:v>25609</c:v>
                </c:pt>
                <c:pt idx="5">
                  <c:v>52983</c:v>
                </c:pt>
                <c:pt idx="6">
                  <c:v>63305</c:v>
                </c:pt>
                <c:pt idx="7">
                  <c:v>65840</c:v>
                </c:pt>
                <c:pt idx="8">
                  <c:v>64810</c:v>
                </c:pt>
                <c:pt idx="9">
                  <c:v>46444</c:v>
                </c:pt>
                <c:pt idx="10">
                  <c:v>46227</c:v>
                </c:pt>
                <c:pt idx="11">
                  <c:v>68042</c:v>
                </c:pt>
              </c:numCache>
            </c:numRef>
          </c:val>
          <c:extLst>
            <c:ext xmlns:c16="http://schemas.microsoft.com/office/drawing/2014/chart" uri="{C3380CC4-5D6E-409C-BE32-E72D297353CC}">
              <c16:uniqueId val="{00000001-9515-4366-B9D5-B22EE22EA329}"/>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27653</c:v>
                </c:pt>
                <c:pt idx="1">
                  <c:v>39363</c:v>
                </c:pt>
                <c:pt idx="2">
                  <c:v>54740</c:v>
                </c:pt>
                <c:pt idx="3">
                  <c:v>58788</c:v>
                </c:pt>
                <c:pt idx="4">
                  <c:v>49891</c:v>
                </c:pt>
                <c:pt idx="5">
                  <c:v>70773</c:v>
                </c:pt>
                <c:pt idx="6">
                  <c:v>68898</c:v>
                </c:pt>
                <c:pt idx="7">
                  <c:v>62259</c:v>
                </c:pt>
                <c:pt idx="8">
                  <c:v>66140</c:v>
                </c:pt>
              </c:numCache>
            </c:numRef>
          </c:val>
          <c:extLst>
            <c:ext xmlns:c16="http://schemas.microsoft.com/office/drawing/2014/chart" uri="{C3380CC4-5D6E-409C-BE32-E72D297353CC}">
              <c16:uniqueId val="{00000000-55CA-41EC-8CF1-5A304C8479A0}"/>
            </c:ext>
          </c:extLst>
        </c:ser>
        <c:dLbls>
          <c:showLegendKey val="0"/>
          <c:showVal val="0"/>
          <c:showCatName val="0"/>
          <c:showSerName val="0"/>
          <c:showPercent val="0"/>
          <c:showBubbleSize val="0"/>
        </c:dLbls>
        <c:gapWidth val="150"/>
        <c:axId val="228239616"/>
        <c:axId val="2283646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50557</c:v>
                      </c:pt>
                      <c:pt idx="1">
                        <c:v>23643</c:v>
                      </c:pt>
                      <c:pt idx="2">
                        <c:v>49682</c:v>
                      </c:pt>
                      <c:pt idx="3">
                        <c:v>49881</c:v>
                      </c:pt>
                      <c:pt idx="4">
                        <c:v>50608</c:v>
                      </c:pt>
                      <c:pt idx="5">
                        <c:v>47800</c:v>
                      </c:pt>
                      <c:pt idx="6">
                        <c:v>48000</c:v>
                      </c:pt>
                      <c:pt idx="7">
                        <c:v>54700</c:v>
                      </c:pt>
                      <c:pt idx="8">
                        <c:v>50500</c:v>
                      </c:pt>
                      <c:pt idx="9">
                        <c:v>44800</c:v>
                      </c:pt>
                      <c:pt idx="10">
                        <c:v>51300</c:v>
                      </c:pt>
                      <c:pt idx="11">
                        <c:v>81100</c:v>
                      </c:pt>
                    </c:numCache>
                  </c:numRef>
                </c:val>
                <c:extLst>
                  <c:ext xmlns:c16="http://schemas.microsoft.com/office/drawing/2014/chart" uri="{C3380CC4-5D6E-409C-BE32-E72D297353CC}">
                    <c16:uniqueId val="{00000002-67D8-461F-ADE0-CE3147A56A5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52381</c:v>
                      </c:pt>
                      <c:pt idx="1">
                        <c:v>21435</c:v>
                      </c:pt>
                      <c:pt idx="2">
                        <c:v>66036</c:v>
                      </c:pt>
                      <c:pt idx="3">
                        <c:v>57192</c:v>
                      </c:pt>
                      <c:pt idx="4">
                        <c:v>53874</c:v>
                      </c:pt>
                      <c:pt idx="5">
                        <c:v>65302</c:v>
                      </c:pt>
                      <c:pt idx="6">
                        <c:v>47824</c:v>
                      </c:pt>
                      <c:pt idx="7">
                        <c:v>52162</c:v>
                      </c:pt>
                      <c:pt idx="8">
                        <c:v>60568</c:v>
                      </c:pt>
                      <c:pt idx="9">
                        <c:v>52356</c:v>
                      </c:pt>
                      <c:pt idx="10">
                        <c:v>61781</c:v>
                      </c:pt>
                      <c:pt idx="11">
                        <c:v>79236</c:v>
                      </c:pt>
                    </c:numCache>
                  </c:numRef>
                </c:val>
                <c:extLst xmlns:c15="http://schemas.microsoft.com/office/drawing/2012/chart">
                  <c:ext xmlns:c16="http://schemas.microsoft.com/office/drawing/2014/chart" uri="{C3380CC4-5D6E-409C-BE32-E72D297353CC}">
                    <c16:uniqueId val="{00000003-67D8-461F-ADE0-CE3147A56A5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47393</c:v>
                      </c:pt>
                      <c:pt idx="1">
                        <c:v>5828</c:v>
                      </c:pt>
                      <c:pt idx="2">
                        <c:v>28822</c:v>
                      </c:pt>
                      <c:pt idx="3">
                        <c:v>50459</c:v>
                      </c:pt>
                      <c:pt idx="4">
                        <c:v>58161</c:v>
                      </c:pt>
                      <c:pt idx="5">
                        <c:v>49605</c:v>
                      </c:pt>
                      <c:pt idx="6">
                        <c:v>47758</c:v>
                      </c:pt>
                      <c:pt idx="7">
                        <c:v>56473</c:v>
                      </c:pt>
                      <c:pt idx="8">
                        <c:v>70499</c:v>
                      </c:pt>
                      <c:pt idx="9">
                        <c:v>64440</c:v>
                      </c:pt>
                      <c:pt idx="10">
                        <c:v>69587</c:v>
                      </c:pt>
                      <c:pt idx="11">
                        <c:v>91843</c:v>
                      </c:pt>
                    </c:numCache>
                  </c:numRef>
                </c:val>
                <c:extLst xmlns:c15="http://schemas.microsoft.com/office/drawing/2012/chart">
                  <c:ext xmlns:c16="http://schemas.microsoft.com/office/drawing/2014/chart" uri="{C3380CC4-5D6E-409C-BE32-E72D297353CC}">
                    <c16:uniqueId val="{00000000-67D8-461F-ADE0-CE3147A56A5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53862</c:v>
                      </c:pt>
                      <c:pt idx="1">
                        <c:v>29242</c:v>
                      </c:pt>
                      <c:pt idx="2">
                        <c:v>61872</c:v>
                      </c:pt>
                      <c:pt idx="3">
                        <c:v>58419</c:v>
                      </c:pt>
                      <c:pt idx="4">
                        <c:v>53626</c:v>
                      </c:pt>
                      <c:pt idx="5">
                        <c:v>63445</c:v>
                      </c:pt>
                      <c:pt idx="6">
                        <c:v>61775</c:v>
                      </c:pt>
                      <c:pt idx="7">
                        <c:v>58069</c:v>
                      </c:pt>
                      <c:pt idx="8">
                        <c:v>56871</c:v>
                      </c:pt>
                      <c:pt idx="9">
                        <c:v>48210</c:v>
                      </c:pt>
                      <c:pt idx="10">
                        <c:v>49201</c:v>
                      </c:pt>
                      <c:pt idx="11">
                        <c:v>66538</c:v>
                      </c:pt>
                    </c:numCache>
                  </c:numRef>
                </c:val>
                <c:extLst xmlns:c15="http://schemas.microsoft.com/office/drawing/2012/chart">
                  <c:ext xmlns:c16="http://schemas.microsoft.com/office/drawing/2014/chart" uri="{C3380CC4-5D6E-409C-BE32-E72D297353CC}">
                    <c16:uniqueId val="{00000001-67D8-461F-ADE0-CE3147A56A5D}"/>
                  </c:ext>
                </c:extLst>
              </c15:ser>
            </c15:filteredBarSeries>
          </c:ext>
        </c:extLst>
      </c:barChart>
      <c:catAx>
        <c:axId val="22823961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364672"/>
        <c:crosses val="autoZero"/>
        <c:auto val="1"/>
        <c:lblAlgn val="ctr"/>
        <c:lblOffset val="100"/>
        <c:noMultiLvlLbl val="0"/>
      </c:catAx>
      <c:valAx>
        <c:axId val="2283646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239616"/>
        <c:crosses val="autoZero"/>
        <c:crossBetween val="between"/>
      </c:valAx>
      <c:spPr>
        <a:noFill/>
        <a:ln>
          <a:noFill/>
        </a:ln>
        <a:effectLst/>
      </c:spPr>
    </c:plotArea>
    <c:legend>
      <c:legendPos val="r"/>
      <c:layout>
        <c:manualLayout>
          <c:xMode val="edge"/>
          <c:yMode val="edge"/>
          <c:x val="0.39845571733158114"/>
          <c:y val="0.13730949044643459"/>
          <c:w val="0.23146040993898315"/>
          <c:h val="0.10382364896702123"/>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2023</a:t>
            </a:r>
            <a:r>
              <a:rPr lang="zh-CN" altLang="en-US" sz="1800" b="1" dirty="0"/>
              <a:t>年</a:t>
            </a:r>
            <a:r>
              <a:rPr lang="en-US" altLang="zh-CN" sz="1800" b="1" dirty="0"/>
              <a:t>9</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丰田</c:v>
                </c:pt>
                <c:pt idx="1">
                  <c:v>埃安</c:v>
                </c:pt>
                <c:pt idx="2">
                  <c:v>ARCFOX</c:v>
                </c:pt>
                <c:pt idx="3">
                  <c:v>宝马</c:v>
                </c:pt>
                <c:pt idx="4">
                  <c:v>大众</c:v>
                </c:pt>
                <c:pt idx="5">
                  <c:v>小鹏</c:v>
                </c:pt>
                <c:pt idx="6">
                  <c:v>蔚来</c:v>
                </c:pt>
                <c:pt idx="7">
                  <c:v>北汽新能源</c:v>
                </c:pt>
                <c:pt idx="8">
                  <c:v>特斯拉</c:v>
                </c:pt>
                <c:pt idx="9">
                  <c:v>比亚迪</c:v>
                </c:pt>
              </c:strCache>
            </c:strRef>
          </c:cat>
          <c:val>
            <c:numRef>
              <c:f>Sheet1!$B$2:$B$11</c:f>
              <c:numCache>
                <c:formatCode>General</c:formatCode>
                <c:ptCount val="10"/>
                <c:pt idx="0">
                  <c:v>378</c:v>
                </c:pt>
                <c:pt idx="1">
                  <c:v>408</c:v>
                </c:pt>
                <c:pt idx="2">
                  <c:v>463</c:v>
                </c:pt>
                <c:pt idx="3">
                  <c:v>490</c:v>
                </c:pt>
                <c:pt idx="4">
                  <c:v>773</c:v>
                </c:pt>
                <c:pt idx="5">
                  <c:v>804</c:v>
                </c:pt>
                <c:pt idx="6">
                  <c:v>887</c:v>
                </c:pt>
                <c:pt idx="7">
                  <c:v>1595</c:v>
                </c:pt>
                <c:pt idx="8">
                  <c:v>2326</c:v>
                </c:pt>
                <c:pt idx="9">
                  <c:v>3682</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2023</a:t>
            </a:r>
            <a:r>
              <a:rPr lang="zh-CN" altLang="en-US" sz="1800" b="1" dirty="0"/>
              <a:t>年</a:t>
            </a:r>
            <a:r>
              <a:rPr lang="en-US" altLang="zh-CN" sz="1800" b="1" dirty="0"/>
              <a:t>8</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国金</c:v>
                </c:pt>
                <c:pt idx="1">
                  <c:v>ARCFOX</c:v>
                </c:pt>
                <c:pt idx="2">
                  <c:v>极氪</c:v>
                </c:pt>
                <c:pt idx="3">
                  <c:v>传祺</c:v>
                </c:pt>
                <c:pt idx="4">
                  <c:v>大众</c:v>
                </c:pt>
                <c:pt idx="5">
                  <c:v>小鹏</c:v>
                </c:pt>
                <c:pt idx="6">
                  <c:v>北汽</c:v>
                </c:pt>
                <c:pt idx="7">
                  <c:v>蔚来</c:v>
                </c:pt>
                <c:pt idx="8">
                  <c:v>特斯拉</c:v>
                </c:pt>
                <c:pt idx="9">
                  <c:v>比亚迪</c:v>
                </c:pt>
              </c:strCache>
            </c:strRef>
          </c:cat>
          <c:val>
            <c:numRef>
              <c:f>Sheet1!$B$2:$B$11</c:f>
              <c:numCache>
                <c:formatCode>General</c:formatCode>
                <c:ptCount val="10"/>
                <c:pt idx="0">
                  <c:v>400</c:v>
                </c:pt>
                <c:pt idx="1">
                  <c:v>406</c:v>
                </c:pt>
                <c:pt idx="2">
                  <c:v>458</c:v>
                </c:pt>
                <c:pt idx="3">
                  <c:v>689</c:v>
                </c:pt>
                <c:pt idx="4">
                  <c:v>859</c:v>
                </c:pt>
                <c:pt idx="5">
                  <c:v>929</c:v>
                </c:pt>
                <c:pt idx="6">
                  <c:v>1103</c:v>
                </c:pt>
                <c:pt idx="7">
                  <c:v>1398</c:v>
                </c:pt>
                <c:pt idx="8">
                  <c:v>3613</c:v>
                </c:pt>
                <c:pt idx="9">
                  <c:v>4142</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北京二手车月度销售趋势图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48118</c:v>
                </c:pt>
                <c:pt idx="1">
                  <c:v>32393</c:v>
                </c:pt>
                <c:pt idx="2">
                  <c:v>62659</c:v>
                </c:pt>
                <c:pt idx="3">
                  <c:v>51721</c:v>
                </c:pt>
                <c:pt idx="4">
                  <c:v>17364</c:v>
                </c:pt>
                <c:pt idx="5">
                  <c:v>52189</c:v>
                </c:pt>
                <c:pt idx="6">
                  <c:v>63572</c:v>
                </c:pt>
                <c:pt idx="7">
                  <c:v>65935</c:v>
                </c:pt>
                <c:pt idx="8">
                  <c:v>67079</c:v>
                </c:pt>
                <c:pt idx="9">
                  <c:v>45343</c:v>
                </c:pt>
                <c:pt idx="10">
                  <c:v>38774</c:v>
                </c:pt>
                <c:pt idx="11">
                  <c:v>39719</c:v>
                </c:pt>
              </c:numCache>
            </c:numRef>
          </c:val>
          <c:extLst xmlns:c15="http://schemas.microsoft.com/office/drawing/2012/chart">
            <c:ext xmlns:c16="http://schemas.microsoft.com/office/drawing/2014/chart" uri="{C3380CC4-5D6E-409C-BE32-E72D297353CC}">
              <c16:uniqueId val="{00000001-4950-4175-867F-BCFB3A31E272}"/>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34230</c:v>
                </c:pt>
                <c:pt idx="1">
                  <c:v>57381</c:v>
                </c:pt>
                <c:pt idx="2">
                  <c:v>69286</c:v>
                </c:pt>
                <c:pt idx="3">
                  <c:v>61028</c:v>
                </c:pt>
                <c:pt idx="4">
                  <c:v>58202</c:v>
                </c:pt>
                <c:pt idx="5">
                  <c:v>59298</c:v>
                </c:pt>
                <c:pt idx="6">
                  <c:v>62220</c:v>
                </c:pt>
                <c:pt idx="7">
                  <c:v>59717</c:v>
                </c:pt>
                <c:pt idx="8">
                  <c:v>55435</c:v>
                </c:pt>
              </c:numCache>
            </c:numRef>
          </c:val>
          <c:extLst>
            <c:ext xmlns:c16="http://schemas.microsoft.com/office/drawing/2014/chart" uri="{C3380CC4-5D6E-409C-BE32-E72D297353CC}">
              <c16:uniqueId val="{00000000-6475-4641-B9EB-EE44E3B1334A}"/>
            </c:ext>
          </c:extLst>
        </c:ser>
        <c:dLbls>
          <c:showLegendKey val="0"/>
          <c:showVal val="0"/>
          <c:showCatName val="0"/>
          <c:showSerName val="0"/>
          <c:showPercent val="0"/>
          <c:showBubbleSize val="0"/>
        </c:dLbls>
        <c:gapWidth val="150"/>
        <c:axId val="230961536"/>
        <c:axId val="2309630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68700</c:v>
                      </c:pt>
                      <c:pt idx="1">
                        <c:v>35400</c:v>
                      </c:pt>
                      <c:pt idx="2">
                        <c:v>55400</c:v>
                      </c:pt>
                      <c:pt idx="3">
                        <c:v>70200</c:v>
                      </c:pt>
                      <c:pt idx="4">
                        <c:v>59600</c:v>
                      </c:pt>
                      <c:pt idx="5">
                        <c:v>52800</c:v>
                      </c:pt>
                      <c:pt idx="6">
                        <c:v>57300</c:v>
                      </c:pt>
                      <c:pt idx="7">
                        <c:v>58800</c:v>
                      </c:pt>
                      <c:pt idx="8">
                        <c:v>61400</c:v>
                      </c:pt>
                      <c:pt idx="9">
                        <c:v>56500</c:v>
                      </c:pt>
                      <c:pt idx="10">
                        <c:v>61700</c:v>
                      </c:pt>
                      <c:pt idx="11">
                        <c:v>67100</c:v>
                      </c:pt>
                    </c:numCache>
                  </c:numRef>
                </c:val>
                <c:extLst>
                  <c:ext xmlns:c16="http://schemas.microsoft.com/office/drawing/2014/chart" uri="{C3380CC4-5D6E-409C-BE32-E72D297353CC}">
                    <c16:uniqueId val="{00000002-4FFC-4458-BFD6-6F5E02942FA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68100</c:v>
                      </c:pt>
                      <c:pt idx="1">
                        <c:v>27700</c:v>
                      </c:pt>
                      <c:pt idx="2">
                        <c:v>63300</c:v>
                      </c:pt>
                      <c:pt idx="3">
                        <c:v>70500</c:v>
                      </c:pt>
                      <c:pt idx="4">
                        <c:v>59100</c:v>
                      </c:pt>
                      <c:pt idx="5">
                        <c:v>67100</c:v>
                      </c:pt>
                      <c:pt idx="6">
                        <c:v>64700</c:v>
                      </c:pt>
                      <c:pt idx="7">
                        <c:v>58400</c:v>
                      </c:pt>
                      <c:pt idx="8">
                        <c:v>72300</c:v>
                      </c:pt>
                      <c:pt idx="9">
                        <c:v>59200</c:v>
                      </c:pt>
                      <c:pt idx="10">
                        <c:v>72100</c:v>
                      </c:pt>
                      <c:pt idx="11">
                        <c:v>77400</c:v>
                      </c:pt>
                    </c:numCache>
                  </c:numRef>
                </c:val>
                <c:extLst xmlns:c15="http://schemas.microsoft.com/office/drawing/2012/chart">
                  <c:ext xmlns:c16="http://schemas.microsoft.com/office/drawing/2014/chart" uri="{C3380CC4-5D6E-409C-BE32-E72D297353CC}">
                    <c16:uniqueId val="{00000003-4FFC-4458-BFD6-6F5E02942FA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rgbClr val="92D050"/>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35679</c:v>
                      </c:pt>
                      <c:pt idx="1">
                        <c:v>0</c:v>
                      </c:pt>
                      <c:pt idx="2">
                        <c:v>1749</c:v>
                      </c:pt>
                      <c:pt idx="3">
                        <c:v>36235</c:v>
                      </c:pt>
                      <c:pt idx="4">
                        <c:v>60529</c:v>
                      </c:pt>
                      <c:pt idx="5">
                        <c:v>53768</c:v>
                      </c:pt>
                      <c:pt idx="6">
                        <c:v>56138</c:v>
                      </c:pt>
                      <c:pt idx="7">
                        <c:v>70222</c:v>
                      </c:pt>
                      <c:pt idx="8">
                        <c:v>80605</c:v>
                      </c:pt>
                      <c:pt idx="9">
                        <c:v>73939</c:v>
                      </c:pt>
                      <c:pt idx="10">
                        <c:v>85824</c:v>
                      </c:pt>
                      <c:pt idx="11">
                        <c:v>100500</c:v>
                      </c:pt>
                    </c:numCache>
                  </c:numRef>
                </c:val>
                <c:extLst xmlns:c15="http://schemas.microsoft.com/office/drawing/2012/chart">
                  <c:ext xmlns:c16="http://schemas.microsoft.com/office/drawing/2014/chart" uri="{C3380CC4-5D6E-409C-BE32-E72D297353CC}">
                    <c16:uniqueId val="{00000000-4FFC-4458-BFD6-6F5E02942FA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rgbClr val="FFC000"/>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46121</c:v>
                      </c:pt>
                      <c:pt idx="1">
                        <c:v>26325</c:v>
                      </c:pt>
                      <c:pt idx="2">
                        <c:v>71769</c:v>
                      </c:pt>
                      <c:pt idx="3">
                        <c:v>67053</c:v>
                      </c:pt>
                      <c:pt idx="4">
                        <c:v>56468</c:v>
                      </c:pt>
                      <c:pt idx="5">
                        <c:v>66148</c:v>
                      </c:pt>
                      <c:pt idx="6">
                        <c:v>68508</c:v>
                      </c:pt>
                      <c:pt idx="7">
                        <c:v>66170</c:v>
                      </c:pt>
                      <c:pt idx="8">
                        <c:v>59548</c:v>
                      </c:pt>
                      <c:pt idx="9">
                        <c:v>48663</c:v>
                      </c:pt>
                      <c:pt idx="10">
                        <c:v>54683</c:v>
                      </c:pt>
                      <c:pt idx="11">
                        <c:v>63233</c:v>
                      </c:pt>
                    </c:numCache>
                  </c:numRef>
                </c:val>
                <c:extLst xmlns:c15="http://schemas.microsoft.com/office/drawing/2012/chart">
                  <c:ext xmlns:c16="http://schemas.microsoft.com/office/drawing/2014/chart" uri="{C3380CC4-5D6E-409C-BE32-E72D297353CC}">
                    <c16:uniqueId val="{00000001-4FFC-4458-BFD6-6F5E02942FAD}"/>
                  </c:ext>
                </c:extLst>
              </c15:ser>
            </c15:filteredBarSeries>
          </c:ext>
        </c:extLst>
      </c:barChart>
      <c:catAx>
        <c:axId val="23096153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3072"/>
        <c:crosses val="autoZero"/>
        <c:auto val="1"/>
        <c:lblAlgn val="ctr"/>
        <c:lblOffset val="100"/>
        <c:noMultiLvlLbl val="0"/>
      </c:catAx>
      <c:valAx>
        <c:axId val="2309630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1536"/>
        <c:crosses val="autoZero"/>
        <c:crossBetween val="between"/>
      </c:valAx>
      <c:spPr>
        <a:noFill/>
        <a:ln w="25400">
          <a:noFill/>
        </a:ln>
        <a:effectLst/>
      </c:spPr>
    </c:plotArea>
    <c:legend>
      <c:legendPos val="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zh-CN" altLang="en-US" sz="2000" b="1" dirty="0"/>
              <a:t>北京二手车外迁率</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Sheet1!$B$2:$M$2</c:f>
              <c:numCache>
                <c:formatCode>0.00%</c:formatCode>
                <c:ptCount val="12"/>
                <c:pt idx="0">
                  <c:v>0.42770000000000002</c:v>
                </c:pt>
                <c:pt idx="1">
                  <c:v>0.3967</c:v>
                </c:pt>
                <c:pt idx="2">
                  <c:v>0.36349999999999999</c:v>
                </c:pt>
                <c:pt idx="3">
                  <c:v>0.35060000000000002</c:v>
                </c:pt>
                <c:pt idx="4">
                  <c:v>0.43009999999999998</c:v>
                </c:pt>
                <c:pt idx="5">
                  <c:v>0.36620000000000003</c:v>
                </c:pt>
                <c:pt idx="6">
                  <c:v>0.40100000000000002</c:v>
                </c:pt>
                <c:pt idx="7">
                  <c:v>0.41020000000000001</c:v>
                </c:pt>
                <c:pt idx="8">
                  <c:v>0.43230000000000002</c:v>
                </c:pt>
                <c:pt idx="9">
                  <c:v>0.41249999999999998</c:v>
                </c:pt>
                <c:pt idx="10">
                  <c:v>0.43080000000000002</c:v>
                </c:pt>
                <c:pt idx="11">
                  <c:v>0.47649999999999998</c:v>
                </c:pt>
              </c:numCache>
            </c:numRef>
          </c:val>
          <c:smooth val="0"/>
          <c:extLst>
            <c:ext xmlns:c16="http://schemas.microsoft.com/office/drawing/2014/chart" uri="{C3380CC4-5D6E-409C-BE32-E72D297353CC}">
              <c16:uniqueId val="{00000000-71AB-44BF-8AC4-323C495991A3}"/>
            </c:ext>
          </c:extLst>
        </c:ser>
        <c:ser>
          <c:idx val="1"/>
          <c:order val="1"/>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Sheet1!$B$3:$M$3</c:f>
              <c:numCache>
                <c:formatCode>0.00%</c:formatCode>
                <c:ptCount val="12"/>
                <c:pt idx="0">
                  <c:v>0.41410000000000002</c:v>
                </c:pt>
                <c:pt idx="1">
                  <c:v>0.37759999999999999</c:v>
                </c:pt>
                <c:pt idx="2">
                  <c:v>0.37119999999999997</c:v>
                </c:pt>
                <c:pt idx="3">
                  <c:v>0.41039999999999999</c:v>
                </c:pt>
                <c:pt idx="4">
                  <c:v>0.42170000000000002</c:v>
                </c:pt>
                <c:pt idx="5">
                  <c:v>0.41439999999999999</c:v>
                </c:pt>
                <c:pt idx="6">
                  <c:v>0.40310000000000001</c:v>
                </c:pt>
                <c:pt idx="7">
                  <c:v>0.41799999999999998</c:v>
                </c:pt>
                <c:pt idx="8">
                  <c:v>0.496</c:v>
                </c:pt>
              </c:numCache>
            </c:numRef>
          </c:val>
          <c:smooth val="0"/>
          <c:extLst>
            <c:ext xmlns:c16="http://schemas.microsoft.com/office/drawing/2014/chart" uri="{C3380CC4-5D6E-409C-BE32-E72D297353CC}">
              <c16:uniqueId val="{00000001-71AB-44BF-8AC4-323C495991A3}"/>
            </c:ext>
          </c:extLst>
        </c:ser>
        <c:dLbls>
          <c:showLegendKey val="0"/>
          <c:showVal val="0"/>
          <c:showCatName val="0"/>
          <c:showSerName val="0"/>
          <c:showPercent val="0"/>
          <c:showBubbleSize val="0"/>
        </c:dLbls>
        <c:marker val="1"/>
        <c:smooth val="0"/>
        <c:axId val="618104080"/>
        <c:axId val="472338896"/>
      </c:lineChart>
      <c:catAx>
        <c:axId val="618104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72338896"/>
        <c:crosses val="autoZero"/>
        <c:auto val="1"/>
        <c:lblAlgn val="ctr"/>
        <c:lblOffset val="100"/>
        <c:noMultiLvlLbl val="0"/>
      </c:catAx>
      <c:valAx>
        <c:axId val="47233889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18104080"/>
        <c:crosses val="autoZero"/>
        <c:crossBetween val="between"/>
      </c:valAx>
      <c:spPr>
        <a:noFill/>
        <a:ln>
          <a:noFill/>
        </a:ln>
        <a:effectLst/>
      </c:spPr>
    </c:plotArea>
    <c:legend>
      <c:legendPos val="t"/>
      <c:legendEntry>
        <c:idx val="0"/>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zh-CN"/>
              <a:t>北京新车月度销量同比增长趋势图</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lineChart>
        <c:grouping val="standard"/>
        <c:varyColors val="0"/>
        <c:ser>
          <c:idx val="5"/>
          <c:order val="5"/>
          <c:tx>
            <c:strRef>
              <c:f>Sheet1!$A$7</c:f>
              <c:strCache>
                <c:ptCount val="1"/>
                <c:pt idx="0">
                  <c:v>2022年</c:v>
                </c:pt>
              </c:strCache>
            </c:strRef>
          </c:tx>
          <c:spPr>
            <a:ln w="31750" cap="rnd">
              <a:solidFill>
                <a:schemeClr val="accent6">
                  <a:lumMod val="60000"/>
                </a:schemeClr>
              </a:solidFill>
              <a:round/>
            </a:ln>
            <a:effectLst/>
          </c:spPr>
          <c:marker>
            <c:symbol val="circle"/>
            <c:size val="17"/>
            <c:spPr>
              <a:solidFill>
                <a:schemeClr val="accent6">
                  <a:lumMod val="6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0.00%</c:formatCode>
                <c:ptCount val="12"/>
                <c:pt idx="0">
                  <c:v>-3.3500000000000002E-2</c:v>
                </c:pt>
                <c:pt idx="1">
                  <c:v>4.4600000000000001E-2</c:v>
                </c:pt>
                <c:pt idx="2">
                  <c:v>-0.1714</c:v>
                </c:pt>
                <c:pt idx="3">
                  <c:v>-0.30320000000000003</c:v>
                </c:pt>
                <c:pt idx="4">
                  <c:v>-0.52249999999999996</c:v>
                </c:pt>
                <c:pt idx="5">
                  <c:v>-0.16489999999999999</c:v>
                </c:pt>
                <c:pt idx="6">
                  <c:v>2.4799999999999999E-2</c:v>
                </c:pt>
                <c:pt idx="7">
                  <c:v>0.1338</c:v>
                </c:pt>
                <c:pt idx="8">
                  <c:v>0.1396</c:v>
                </c:pt>
                <c:pt idx="9">
                  <c:v>-3.6600000000000001E-2</c:v>
                </c:pt>
                <c:pt idx="10">
                  <c:v>-6.0400000000000002E-2</c:v>
                </c:pt>
                <c:pt idx="11">
                  <c:v>2.2599999999999999E-2</c:v>
                </c:pt>
              </c:numCache>
            </c:numRef>
          </c:val>
          <c:smooth val="0"/>
          <c:extLst>
            <c:ext xmlns:c16="http://schemas.microsoft.com/office/drawing/2014/chart" uri="{C3380CC4-5D6E-409C-BE32-E72D297353CC}">
              <c16:uniqueId val="{00000001-CA63-42E9-96A1-DF9CB0890105}"/>
            </c:ext>
          </c:extLst>
        </c:ser>
        <c:ser>
          <c:idx val="6"/>
          <c:order val="6"/>
          <c:tx>
            <c:strRef>
              <c:f>Sheet1!$A$8</c:f>
              <c:strCache>
                <c:ptCount val="1"/>
                <c:pt idx="0">
                  <c:v>2023年</c:v>
                </c:pt>
              </c:strCache>
            </c:strRef>
          </c:tx>
          <c:spPr>
            <a:ln w="31750" cap="rnd">
              <a:solidFill>
                <a:schemeClr val="accent2">
                  <a:lumMod val="80000"/>
                  <a:lumOff val="20000"/>
                </a:schemeClr>
              </a:solidFill>
              <a:round/>
            </a:ln>
            <a:effectLst/>
          </c:spPr>
          <c:marker>
            <c:symbol val="circle"/>
            <c:size val="17"/>
            <c:spPr>
              <a:solidFill>
                <a:schemeClr val="accent2">
                  <a:lumMod val="80000"/>
                  <a:lumOff val="2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0.00%</c:formatCode>
                <c:ptCount val="12"/>
                <c:pt idx="0">
                  <c:v>-0.46879999999999999</c:v>
                </c:pt>
                <c:pt idx="1">
                  <c:v>0.28620000000000001</c:v>
                </c:pt>
                <c:pt idx="2">
                  <c:v>6.7799999999999999E-2</c:v>
                </c:pt>
                <c:pt idx="3">
                  <c:v>0.44419999999999998</c:v>
                </c:pt>
                <c:pt idx="4">
                  <c:v>0.94820000000000004</c:v>
                </c:pt>
                <c:pt idx="5">
                  <c:v>0.33579999999999999</c:v>
                </c:pt>
                <c:pt idx="6">
                  <c:v>8.8400000000000006E-2</c:v>
                </c:pt>
                <c:pt idx="7">
                  <c:v>-5.4399999999999997E-2</c:v>
                </c:pt>
                <c:pt idx="8">
                  <c:v>2.0500000000000001E-2</c:v>
                </c:pt>
              </c:numCache>
            </c:numRef>
          </c:val>
          <c:smooth val="0"/>
          <c:extLst>
            <c:ext xmlns:c16="http://schemas.microsoft.com/office/drawing/2014/chart" uri="{C3380CC4-5D6E-409C-BE32-E72D297353CC}">
              <c16:uniqueId val="{00000000-D3C3-4EEE-A5CA-1065F222C2EB}"/>
            </c:ext>
          </c:extLst>
        </c:ser>
        <c:dLbls>
          <c:showLegendKey val="0"/>
          <c:showVal val="0"/>
          <c:showCatName val="0"/>
          <c:showSerName val="0"/>
          <c:showPercent val="0"/>
          <c:showBubbleSize val="0"/>
        </c:dLbls>
        <c:marker val="1"/>
        <c:smooth val="0"/>
        <c:axId val="229012608"/>
        <c:axId val="229069184"/>
        <c:extLst>
          <c:ext xmlns:c15="http://schemas.microsoft.com/office/drawing/2012/chart" uri="{02D57815-91ED-43cb-92C2-25804820EDAC}">
            <c15:filteredLineSeries>
              <c15:ser>
                <c:idx val="0"/>
                <c:order val="0"/>
                <c:tx>
                  <c:strRef>
                    <c:extLst>
                      <c:ext uri="{02D57815-91ED-43cb-92C2-25804820EDAC}">
                        <c15:formulaRef>
                          <c15:sqref>Sheet1!$A$2</c15:sqref>
                        </c15:formulaRef>
                      </c:ext>
                    </c:extLst>
                    <c:strCache>
                      <c:ptCount val="1"/>
                      <c:pt idx="0">
                        <c:v>2018年</c:v>
                      </c:pt>
                    </c:strCache>
                  </c:strRef>
                </c:tx>
                <c:spPr>
                  <a:ln w="31750" cap="rnd">
                    <a:solidFill>
                      <a:schemeClr val="accent2"/>
                    </a:solidFill>
                    <a:round/>
                  </a:ln>
                  <a:effectLst/>
                </c:spPr>
                <c:marker>
                  <c:symbol val="circle"/>
                  <c:size val="17"/>
                  <c:spPr>
                    <a:solidFill>
                      <a:schemeClr val="accent2"/>
                    </a:solidFill>
                    <a:ln>
                      <a:noFill/>
                    </a:ln>
                    <a:effectLst/>
                  </c:spPr>
                </c:marker>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0.00%</c:formatCode>
                      <c:ptCount val="12"/>
                      <c:pt idx="0">
                        <c:v>1.52E-2</c:v>
                      </c:pt>
                      <c:pt idx="1">
                        <c:v>-0.34510000000000002</c:v>
                      </c:pt>
                      <c:pt idx="2">
                        <c:v>-0.21510000000000001</c:v>
                      </c:pt>
                      <c:pt idx="3">
                        <c:v>-5.1700000000000003E-2</c:v>
                      </c:pt>
                      <c:pt idx="4">
                        <c:v>-5.7599999999999998E-2</c:v>
                      </c:pt>
                      <c:pt idx="5">
                        <c:v>-0.10115</c:v>
                      </c:pt>
                      <c:pt idx="6">
                        <c:v>-0.11600000000000001</c:v>
                      </c:pt>
                      <c:pt idx="7">
                        <c:v>-1.7999999999999999E-2</c:v>
                      </c:pt>
                      <c:pt idx="8">
                        <c:v>-8.1799999999999998E-2</c:v>
                      </c:pt>
                      <c:pt idx="9">
                        <c:v>3.4599999999999999E-2</c:v>
                      </c:pt>
                      <c:pt idx="10">
                        <c:v>-0.14929999999999999</c:v>
                      </c:pt>
                      <c:pt idx="11">
                        <c:v>0.114</c:v>
                      </c:pt>
                    </c:numCache>
                  </c:numRef>
                </c:val>
                <c:smooth val="0"/>
                <c:extLst>
                  <c:ext xmlns:c16="http://schemas.microsoft.com/office/drawing/2014/chart" uri="{C3380CC4-5D6E-409C-BE32-E72D297353CC}">
                    <c16:uniqueId val="{00000002-77B9-49E4-9F96-C609E5D562D3}"/>
                  </c:ext>
                </c:extLst>
              </c15:ser>
            </c15:filteredLineSeries>
            <c15:filteredLine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ln w="31750" cap="rnd">
                    <a:solidFill>
                      <a:schemeClr val="accent4"/>
                    </a:solidFill>
                    <a:round/>
                  </a:ln>
                  <a:effectLst/>
                </c:spPr>
                <c:marker>
                  <c:symbol val="circle"/>
                  <c:size val="17"/>
                  <c:spPr>
                    <a:solidFill>
                      <a:schemeClr val="accent4"/>
                    </a:solidFill>
                    <a:ln>
                      <a:noFill/>
                    </a:ln>
                    <a:effectLst/>
                  </c:spPr>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0.00%</c:formatCode>
                      <c:ptCount val="12"/>
                      <c:pt idx="0">
                        <c:v>3.61E-2</c:v>
                      </c:pt>
                      <c:pt idx="1">
                        <c:v>-9.3399999999999997E-2</c:v>
                      </c:pt>
                      <c:pt idx="2">
                        <c:v>0.32919999999999999</c:v>
                      </c:pt>
                      <c:pt idx="3">
                        <c:v>0.14660000000000001</c:v>
                      </c:pt>
                      <c:pt idx="4">
                        <c:v>6.4500000000000002E-2</c:v>
                      </c:pt>
                      <c:pt idx="5">
                        <c:v>0.36620000000000003</c:v>
                      </c:pt>
                      <c:pt idx="6">
                        <c:v>-3.7000000000000002E-3</c:v>
                      </c:pt>
                      <c:pt idx="7">
                        <c:v>-4.6399999999999997E-2</c:v>
                      </c:pt>
                      <c:pt idx="8">
                        <c:v>0.19939999999999999</c:v>
                      </c:pt>
                      <c:pt idx="9">
                        <c:v>0.16869999999999999</c:v>
                      </c:pt>
                      <c:pt idx="10">
                        <c:v>0.20430000000000001</c:v>
                      </c:pt>
                      <c:pt idx="11">
                        <c:v>-2.3E-2</c:v>
                      </c:pt>
                    </c:numCache>
                  </c:numRef>
                </c:val>
                <c:smooth val="0"/>
                <c:extLst xmlns:c15="http://schemas.microsoft.com/office/drawing/2012/chart">
                  <c:ext xmlns:c16="http://schemas.microsoft.com/office/drawing/2014/chart" uri="{C3380CC4-5D6E-409C-BE32-E72D297353CC}">
                    <c16:uniqueId val="{00000003-77B9-49E4-9F96-C609E5D562D3}"/>
                  </c:ext>
                </c:extLst>
              </c15:ser>
            </c15:filteredLineSeries>
            <c15:filteredLine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ln w="31750" cap="rnd">
                    <a:solidFill>
                      <a:schemeClr val="accent6"/>
                    </a:solidFill>
                    <a:round/>
                  </a:ln>
                  <a:effectLst/>
                </c:spPr>
                <c:marker>
                  <c:symbol val="circle"/>
                  <c:size val="17"/>
                  <c:spPr>
                    <a:solidFill>
                      <a:schemeClr val="accent6"/>
                    </a:solidFill>
                    <a:ln>
                      <a:noFill/>
                    </a:ln>
                    <a:effectLst/>
                  </c:spPr>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0.00%</c:formatCode>
                      <c:ptCount val="12"/>
                      <c:pt idx="0">
                        <c:v>-9.5200000000000007E-2</c:v>
                      </c:pt>
                      <c:pt idx="1">
                        <c:v>-0.72809999999999997</c:v>
                      </c:pt>
                      <c:pt idx="2">
                        <c:v>-0.5635</c:v>
                      </c:pt>
                      <c:pt idx="3">
                        <c:v>-0.1177</c:v>
                      </c:pt>
                      <c:pt idx="4">
                        <c:v>7.9600000000000004E-2</c:v>
                      </c:pt>
                      <c:pt idx="5">
                        <c:v>-0.2404</c:v>
                      </c:pt>
                      <c:pt idx="6">
                        <c:v>-1.4E-3</c:v>
                      </c:pt>
                      <c:pt idx="7">
                        <c:v>8.2600000000000007E-2</c:v>
                      </c:pt>
                      <c:pt idx="8">
                        <c:v>0.16400000000000001</c:v>
                      </c:pt>
                      <c:pt idx="9">
                        <c:v>0.23080000000000001</c:v>
                      </c:pt>
                      <c:pt idx="10">
                        <c:v>0.1263</c:v>
                      </c:pt>
                      <c:pt idx="11">
                        <c:v>0.15909999999999999</c:v>
                      </c:pt>
                    </c:numCache>
                  </c:numRef>
                </c:val>
                <c:smooth val="0"/>
                <c:extLst xmlns:c15="http://schemas.microsoft.com/office/drawing/2012/chart">
                  <c:ext xmlns:c16="http://schemas.microsoft.com/office/drawing/2014/chart" uri="{C3380CC4-5D6E-409C-BE32-E72D297353CC}">
                    <c16:uniqueId val="{00000004-77B9-49E4-9F96-C609E5D562D3}"/>
                  </c:ext>
                </c:extLst>
              </c15:ser>
            </c15:filteredLineSeries>
            <c15:filteredLine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ln w="31750" cap="rnd">
                    <a:solidFill>
                      <a:schemeClr val="accent2">
                        <a:lumMod val="60000"/>
                      </a:schemeClr>
                    </a:solidFill>
                    <a:round/>
                  </a:ln>
                  <a:effectLst/>
                </c:spPr>
                <c:marker>
                  <c:symbol val="circle"/>
                  <c:size val="17"/>
                  <c:spPr>
                    <a:solidFill>
                      <a:schemeClr val="accent2">
                        <a:lumMod val="60000"/>
                      </a:schemeClr>
                    </a:solidFill>
                    <a:ln>
                      <a:noFill/>
                    </a:ln>
                    <a:effectLst/>
                  </c:spPr>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0.00%</c:formatCode>
                      <c:ptCount val="12"/>
                      <c:pt idx="0">
                        <c:v>0.13650000000000001</c:v>
                      </c:pt>
                      <c:pt idx="1">
                        <c:v>4.0175000000000001</c:v>
                      </c:pt>
                      <c:pt idx="2">
                        <c:v>1.1467000000000001</c:v>
                      </c:pt>
                      <c:pt idx="3">
                        <c:v>0.1578</c:v>
                      </c:pt>
                      <c:pt idx="4">
                        <c:v>-7.8E-2</c:v>
                      </c:pt>
                      <c:pt idx="5">
                        <c:v>0.27900000000000003</c:v>
                      </c:pt>
                      <c:pt idx="6">
                        <c:v>0.29349999999999998</c:v>
                      </c:pt>
                      <c:pt idx="7">
                        <c:v>2.8299999999999999E-2</c:v>
                      </c:pt>
                      <c:pt idx="8">
                        <c:v>-0.1933</c:v>
                      </c:pt>
                      <c:pt idx="9">
                        <c:v>-0.25190000000000001</c:v>
                      </c:pt>
                      <c:pt idx="10">
                        <c:v>-0.29299999999999998</c:v>
                      </c:pt>
                      <c:pt idx="11">
                        <c:v>-0.27550000000000002</c:v>
                      </c:pt>
                    </c:numCache>
                  </c:numRef>
                </c:val>
                <c:smooth val="0"/>
                <c:extLst xmlns:c15="http://schemas.microsoft.com/office/drawing/2012/chart">
                  <c:ext xmlns:c16="http://schemas.microsoft.com/office/drawing/2014/chart" uri="{C3380CC4-5D6E-409C-BE32-E72D297353CC}">
                    <c16:uniqueId val="{00000000-77B9-49E4-9F96-C609E5D562D3}"/>
                  </c:ext>
                </c:extLst>
              </c15:ser>
            </c15:filteredLineSeries>
            <c15:filteredLineSeries>
              <c15:ser>
                <c:idx val="4"/>
                <c:order val="4"/>
                <c:tx>
                  <c:strRef>
                    <c:extLst>
                      <c:ext xmlns:c15="http://schemas.microsoft.com/office/drawing/2012/chart" uri="{02D57815-91ED-43cb-92C2-25804820EDAC}">
                        <c15:formulaRef>
                          <c15:sqref>Sheet1!$A$6</c15:sqref>
                        </c15:formulaRef>
                      </c:ext>
                    </c:extLst>
                    <c:strCache>
                      <c:ptCount val="1"/>
                      <c:pt idx="0">
                        <c:v>2021年累计</c:v>
                      </c:pt>
                    </c:strCache>
                  </c:strRef>
                </c:tx>
                <c:spPr>
                  <a:ln w="31750" cap="rnd">
                    <a:solidFill>
                      <a:schemeClr val="accent4">
                        <a:lumMod val="60000"/>
                      </a:schemeClr>
                    </a:solidFill>
                    <a:round/>
                  </a:ln>
                  <a:effectLst/>
                </c:spPr>
                <c:marker>
                  <c:symbol val="none"/>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Sheet1!$B$6:$M$6</c15:sqref>
                        </c15:formulaRef>
                      </c:ext>
                    </c:extLst>
                    <c:numCache>
                      <c:formatCode>0.00%</c:formatCode>
                      <c:ptCount val="12"/>
                      <c:pt idx="0">
                        <c:v>0.13650000000000001</c:v>
                      </c:pt>
                      <c:pt idx="1">
                        <c:v>0.5615</c:v>
                      </c:pt>
                      <c:pt idx="2">
                        <c:v>0.7671</c:v>
                      </c:pt>
                      <c:pt idx="3">
                        <c:v>0.53500000000000003</c:v>
                      </c:pt>
                      <c:pt idx="4">
                        <c:v>0.34799999999999998</c:v>
                      </c:pt>
                      <c:pt idx="5">
                        <c:v>0.33379999999999999</c:v>
                      </c:pt>
                      <c:pt idx="6">
                        <c:v>0.3271</c:v>
                      </c:pt>
                      <c:pt idx="7">
                        <c:v>0.27810000000000001</c:v>
                      </c:pt>
                      <c:pt idx="8">
                        <c:v>0.19800000000000001</c:v>
                      </c:pt>
                      <c:pt idx="9">
                        <c:v>0.1376</c:v>
                      </c:pt>
                      <c:pt idx="10">
                        <c:v>8.3000000000000004E-2</c:v>
                      </c:pt>
                      <c:pt idx="11">
                        <c:v>3.1600000000000003E-2</c:v>
                      </c:pt>
                    </c:numCache>
                  </c:numRef>
                </c:val>
                <c:smooth val="0"/>
                <c:extLst xmlns:c15="http://schemas.microsoft.com/office/drawing/2012/chart">
                  <c:ext xmlns:c16="http://schemas.microsoft.com/office/drawing/2014/chart" uri="{C3380CC4-5D6E-409C-BE32-E72D297353CC}">
                    <c16:uniqueId val="{00000001-77B9-49E4-9F96-C609E5D562D3}"/>
                  </c:ext>
                </c:extLst>
              </c15:ser>
            </c15:filteredLineSeries>
          </c:ext>
        </c:extLst>
      </c:lineChart>
      <c:catAx>
        <c:axId val="229012608"/>
        <c:scaling>
          <c:orientation val="minMax"/>
        </c:scaling>
        <c:delete val="0"/>
        <c:axPos val="b"/>
        <c:numFmt formatCode="General" sourceLinked="0"/>
        <c:majorTickMark val="none"/>
        <c:minorTickMark val="none"/>
        <c:tickLblPos val="none"/>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229069184"/>
        <c:crosses val="autoZero"/>
        <c:auto val="1"/>
        <c:lblAlgn val="ctr"/>
        <c:lblOffset val="100"/>
        <c:noMultiLvlLbl val="0"/>
      </c:catAx>
      <c:valAx>
        <c:axId val="229069184"/>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dk1">
                    <a:lumMod val="75000"/>
                    <a:lumOff val="25000"/>
                  </a:schemeClr>
                </a:solidFill>
                <a:latin typeface="+mn-lt"/>
                <a:ea typeface="+mn-ea"/>
                <a:cs typeface="+mn-cs"/>
              </a:defRPr>
            </a:pPr>
            <a:endParaRPr lang="zh-CN"/>
          </a:p>
        </c:txPr>
        <c:crossAx val="229012608"/>
        <c:crosses val="autoZero"/>
        <c:crossBetween val="between"/>
      </c:valAx>
      <c:dTable>
        <c:showHorzBorder val="1"/>
        <c:showVertBorder val="1"/>
        <c:showOutline val="1"/>
        <c:showKeys val="1"/>
        <c:spPr>
          <a:noFill/>
          <a:ln w="9525">
            <a:solidFill>
              <a:schemeClr val="dk1">
                <a:lumMod val="35000"/>
                <a:lumOff val="65000"/>
              </a:schemeClr>
            </a:solidFill>
          </a:ln>
          <a:effectLst/>
        </c:spPr>
        <c:txPr>
          <a:bodyPr rot="0" spcFirstLastPara="1" vertOverflow="ellipsis" vert="horz" wrap="square" anchor="ctr" anchorCtr="1"/>
          <a:lstStyle/>
          <a:p>
            <a:pPr rtl="0">
              <a:defRPr sz="1197" b="0" i="0" u="none" strike="noStrike" kern="1200" baseline="0">
                <a:solidFill>
                  <a:schemeClr val="dk1">
                    <a:lumMod val="75000"/>
                    <a:lumOff val="25000"/>
                  </a:schemeClr>
                </a:solidFill>
                <a:latin typeface="+mn-lt"/>
                <a:ea typeface="+mn-ea"/>
                <a:cs typeface="+mn-cs"/>
              </a:defRPr>
            </a:pPr>
            <a:endParaRPr lang="zh-CN"/>
          </a:p>
        </c:txPr>
      </c:dTable>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2023</a:t>
            </a:r>
            <a:r>
              <a:rPr lang="zh-CN" altLang="en-US" dirty="0"/>
              <a:t>年</a:t>
            </a:r>
            <a:r>
              <a:rPr lang="en-US" altLang="zh-CN" dirty="0"/>
              <a:t>9</a:t>
            </a:r>
            <a:r>
              <a:rPr lang="zh-CN" altLang="en-US" dirty="0"/>
              <a:t>月北京国产乘用车品牌销售排行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别克</c:v>
                </c:pt>
                <c:pt idx="1">
                  <c:v>日产</c:v>
                </c:pt>
                <c:pt idx="2">
                  <c:v>奔驰</c:v>
                </c:pt>
                <c:pt idx="3">
                  <c:v>特斯拉</c:v>
                </c:pt>
                <c:pt idx="4">
                  <c:v>奥迪</c:v>
                </c:pt>
                <c:pt idx="5">
                  <c:v>本田</c:v>
                </c:pt>
                <c:pt idx="6">
                  <c:v>宝马</c:v>
                </c:pt>
                <c:pt idx="7">
                  <c:v>丰田</c:v>
                </c:pt>
                <c:pt idx="8">
                  <c:v>比亚迪</c:v>
                </c:pt>
                <c:pt idx="9">
                  <c:v>大众</c:v>
                </c:pt>
              </c:strCache>
            </c:strRef>
          </c:cat>
          <c:val>
            <c:numRef>
              <c:f>Sheet1!$B$2:$B$11</c:f>
              <c:numCache>
                <c:formatCode>General</c:formatCode>
                <c:ptCount val="10"/>
                <c:pt idx="0">
                  <c:v>1813</c:v>
                </c:pt>
                <c:pt idx="1">
                  <c:v>1901</c:v>
                </c:pt>
                <c:pt idx="2">
                  <c:v>2311</c:v>
                </c:pt>
                <c:pt idx="3">
                  <c:v>2326</c:v>
                </c:pt>
                <c:pt idx="4">
                  <c:v>2682</c:v>
                </c:pt>
                <c:pt idx="5">
                  <c:v>2696</c:v>
                </c:pt>
                <c:pt idx="6">
                  <c:v>2780</c:v>
                </c:pt>
                <c:pt idx="7">
                  <c:v>5144</c:v>
                </c:pt>
                <c:pt idx="8">
                  <c:v>5282</c:v>
                </c:pt>
                <c:pt idx="9">
                  <c:v>8412</c:v>
                </c:pt>
              </c:numCache>
            </c:numRef>
          </c:val>
          <c:extLst>
            <c:ext xmlns:c16="http://schemas.microsoft.com/office/drawing/2014/chart" uri="{C3380CC4-5D6E-409C-BE32-E72D297353CC}">
              <c16:uniqueId val="{00000000-320F-4091-AAF5-A5836EA72407}"/>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max val="100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2023</a:t>
            </a:r>
            <a:r>
              <a:rPr lang="zh-CN" altLang="en-US" dirty="0"/>
              <a:t>年</a:t>
            </a:r>
            <a:r>
              <a:rPr lang="en-US" altLang="zh-CN" dirty="0"/>
              <a:t>8</a:t>
            </a:r>
            <a:r>
              <a:rPr lang="zh-CN" altLang="en-US" dirty="0"/>
              <a:t>月北京国产乘用车品牌销售排行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别克</c:v>
                </c:pt>
                <c:pt idx="1">
                  <c:v>日产</c:v>
                </c:pt>
                <c:pt idx="2">
                  <c:v>奥迪</c:v>
                </c:pt>
                <c:pt idx="3">
                  <c:v>奔驰</c:v>
                </c:pt>
                <c:pt idx="4">
                  <c:v>宝马</c:v>
                </c:pt>
                <c:pt idx="5">
                  <c:v>本田</c:v>
                </c:pt>
                <c:pt idx="6">
                  <c:v>特斯拉</c:v>
                </c:pt>
                <c:pt idx="7">
                  <c:v>丰田</c:v>
                </c:pt>
                <c:pt idx="8">
                  <c:v>比亚迪</c:v>
                </c:pt>
                <c:pt idx="9">
                  <c:v>大众</c:v>
                </c:pt>
              </c:strCache>
            </c:strRef>
          </c:cat>
          <c:val>
            <c:numRef>
              <c:f>Sheet1!$B$2:$B$11</c:f>
              <c:numCache>
                <c:formatCode>General</c:formatCode>
                <c:ptCount val="10"/>
                <c:pt idx="0">
                  <c:v>1959</c:v>
                </c:pt>
                <c:pt idx="1">
                  <c:v>2099</c:v>
                </c:pt>
                <c:pt idx="2">
                  <c:v>2206</c:v>
                </c:pt>
                <c:pt idx="3">
                  <c:v>2366</c:v>
                </c:pt>
                <c:pt idx="4">
                  <c:v>2428</c:v>
                </c:pt>
                <c:pt idx="5">
                  <c:v>2493</c:v>
                </c:pt>
                <c:pt idx="6">
                  <c:v>3613</c:v>
                </c:pt>
                <c:pt idx="7">
                  <c:v>4703</c:v>
                </c:pt>
                <c:pt idx="8">
                  <c:v>5415</c:v>
                </c:pt>
                <c:pt idx="9">
                  <c:v>6688</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北京进口车月度销量趋势图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0.12229922018235576"/>
          <c:y val="0.18370493162038995"/>
          <c:w val="0.85602969867149137"/>
          <c:h val="0.60955445584781776"/>
        </c:manualLayout>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4414</c:v>
                </c:pt>
                <c:pt idx="1">
                  <c:v>2521</c:v>
                </c:pt>
                <c:pt idx="2">
                  <c:v>4045</c:v>
                </c:pt>
                <c:pt idx="3">
                  <c:v>3763</c:v>
                </c:pt>
                <c:pt idx="4">
                  <c:v>1652</c:v>
                </c:pt>
                <c:pt idx="5">
                  <c:v>3350</c:v>
                </c:pt>
                <c:pt idx="6">
                  <c:v>4279</c:v>
                </c:pt>
                <c:pt idx="7">
                  <c:v>4380</c:v>
                </c:pt>
                <c:pt idx="8">
                  <c:v>4194</c:v>
                </c:pt>
                <c:pt idx="9">
                  <c:v>3212</c:v>
                </c:pt>
                <c:pt idx="10">
                  <c:v>2762</c:v>
                </c:pt>
                <c:pt idx="11">
                  <c:v>2802</c:v>
                </c:pt>
              </c:numCache>
            </c:numRef>
          </c:val>
          <c:extLst>
            <c:ext xmlns:c16="http://schemas.microsoft.com/office/drawing/2014/chart" uri="{C3380CC4-5D6E-409C-BE32-E72D297353CC}">
              <c16:uniqueId val="{00000001-D36A-42E6-B98F-9E116902DB41}"/>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2925</c:v>
                </c:pt>
                <c:pt idx="1">
                  <c:v>3462</c:v>
                </c:pt>
                <c:pt idx="2">
                  <c:v>4275</c:v>
                </c:pt>
                <c:pt idx="3">
                  <c:v>3889</c:v>
                </c:pt>
                <c:pt idx="4">
                  <c:v>3377</c:v>
                </c:pt>
                <c:pt idx="5">
                  <c:v>3568</c:v>
                </c:pt>
                <c:pt idx="6">
                  <c:v>3677</c:v>
                </c:pt>
                <c:pt idx="7">
                  <c:v>3370</c:v>
                </c:pt>
                <c:pt idx="8">
                  <c:v>3992</c:v>
                </c:pt>
              </c:numCache>
            </c:numRef>
          </c:val>
          <c:extLst>
            <c:ext xmlns:c16="http://schemas.microsoft.com/office/drawing/2014/chart" uri="{C3380CC4-5D6E-409C-BE32-E72D297353CC}">
              <c16:uniqueId val="{00000000-FA10-4831-80F6-585F7B81CE3A}"/>
            </c:ext>
          </c:extLst>
        </c:ser>
        <c:dLbls>
          <c:showLegendKey val="0"/>
          <c:showVal val="0"/>
          <c:showCatName val="0"/>
          <c:showSerName val="0"/>
          <c:showPercent val="0"/>
          <c:showBubbleSize val="0"/>
        </c:dLbls>
        <c:gapWidth val="150"/>
        <c:axId val="230097664"/>
        <c:axId val="230099200"/>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8800</c:v>
                      </c:pt>
                      <c:pt idx="1">
                        <c:v>3600</c:v>
                      </c:pt>
                      <c:pt idx="2">
                        <c:v>6500</c:v>
                      </c:pt>
                      <c:pt idx="3">
                        <c:v>5500</c:v>
                      </c:pt>
                      <c:pt idx="4">
                        <c:v>5200</c:v>
                      </c:pt>
                      <c:pt idx="5">
                        <c:v>5700</c:v>
                      </c:pt>
                      <c:pt idx="6">
                        <c:v>5900</c:v>
                      </c:pt>
                      <c:pt idx="7">
                        <c:v>7000</c:v>
                      </c:pt>
                      <c:pt idx="8">
                        <c:v>6600</c:v>
                      </c:pt>
                      <c:pt idx="9">
                        <c:v>5300</c:v>
                      </c:pt>
                      <c:pt idx="10">
                        <c:v>6100</c:v>
                      </c:pt>
                      <c:pt idx="11">
                        <c:v>6900</c:v>
                      </c:pt>
                    </c:numCache>
                  </c:numRef>
                </c:val>
                <c:extLst>
                  <c:ext xmlns:c16="http://schemas.microsoft.com/office/drawing/2014/chart" uri="{C3380CC4-5D6E-409C-BE32-E72D297353CC}">
                    <c16:uniqueId val="{00000002-0F75-4EE8-B86A-57CBA0B241A2}"/>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6529</c:v>
                      </c:pt>
                      <c:pt idx="1">
                        <c:v>2545</c:v>
                      </c:pt>
                      <c:pt idx="2">
                        <c:v>7263</c:v>
                      </c:pt>
                      <c:pt idx="3">
                        <c:v>5985</c:v>
                      </c:pt>
                      <c:pt idx="4">
                        <c:v>6271</c:v>
                      </c:pt>
                      <c:pt idx="5">
                        <c:v>7956</c:v>
                      </c:pt>
                      <c:pt idx="6">
                        <c:v>6311</c:v>
                      </c:pt>
                      <c:pt idx="7">
                        <c:v>6531</c:v>
                      </c:pt>
                      <c:pt idx="8">
                        <c:v>7745</c:v>
                      </c:pt>
                      <c:pt idx="9">
                        <c:v>5146</c:v>
                      </c:pt>
                      <c:pt idx="10">
                        <c:v>7351</c:v>
                      </c:pt>
                      <c:pt idx="11">
                        <c:v>9133</c:v>
                      </c:pt>
                    </c:numCache>
                  </c:numRef>
                </c:val>
                <c:extLst xmlns:c15="http://schemas.microsoft.com/office/drawing/2012/chart">
                  <c:ext xmlns:c16="http://schemas.microsoft.com/office/drawing/2014/chart" uri="{C3380CC4-5D6E-409C-BE32-E72D297353CC}">
                    <c16:uniqueId val="{00000003-0F75-4EE8-B86A-57CBA0B241A2}"/>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5291</c:v>
                      </c:pt>
                      <c:pt idx="1">
                        <c:v>534</c:v>
                      </c:pt>
                      <c:pt idx="2">
                        <c:v>2646</c:v>
                      </c:pt>
                      <c:pt idx="3">
                        <c:v>4920</c:v>
                      </c:pt>
                      <c:pt idx="4">
                        <c:v>5225</c:v>
                      </c:pt>
                      <c:pt idx="5">
                        <c:v>4877</c:v>
                      </c:pt>
                      <c:pt idx="6">
                        <c:v>4523</c:v>
                      </c:pt>
                      <c:pt idx="7">
                        <c:v>4853</c:v>
                      </c:pt>
                      <c:pt idx="8">
                        <c:v>6362</c:v>
                      </c:pt>
                      <c:pt idx="9">
                        <c:v>5099</c:v>
                      </c:pt>
                      <c:pt idx="10">
                        <c:v>5935</c:v>
                      </c:pt>
                      <c:pt idx="11">
                        <c:v>7747</c:v>
                      </c:pt>
                    </c:numCache>
                  </c:numRef>
                </c:val>
                <c:extLst xmlns:c15="http://schemas.microsoft.com/office/drawing/2012/chart">
                  <c:ext xmlns:c16="http://schemas.microsoft.com/office/drawing/2014/chart" uri="{C3380CC4-5D6E-409C-BE32-E72D297353CC}">
                    <c16:uniqueId val="{00000000-0F75-4EE8-B86A-57CBA0B241A2}"/>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5036</c:v>
                      </c:pt>
                      <c:pt idx="1">
                        <c:v>3138</c:v>
                      </c:pt>
                      <c:pt idx="2">
                        <c:v>5538</c:v>
                      </c:pt>
                      <c:pt idx="3">
                        <c:v>5246</c:v>
                      </c:pt>
                      <c:pt idx="4">
                        <c:v>4951</c:v>
                      </c:pt>
                      <c:pt idx="5">
                        <c:v>5853</c:v>
                      </c:pt>
                      <c:pt idx="6">
                        <c:v>5970</c:v>
                      </c:pt>
                      <c:pt idx="7">
                        <c:v>5211</c:v>
                      </c:pt>
                      <c:pt idx="8">
                        <c:v>4878</c:v>
                      </c:pt>
                      <c:pt idx="9">
                        <c:v>3761</c:v>
                      </c:pt>
                      <c:pt idx="10">
                        <c:v>3767</c:v>
                      </c:pt>
                      <c:pt idx="11">
                        <c:v>4911</c:v>
                      </c:pt>
                    </c:numCache>
                  </c:numRef>
                </c:val>
                <c:extLst xmlns:c15="http://schemas.microsoft.com/office/drawing/2012/chart">
                  <c:ext xmlns:c16="http://schemas.microsoft.com/office/drawing/2014/chart" uri="{C3380CC4-5D6E-409C-BE32-E72D297353CC}">
                    <c16:uniqueId val="{00000001-0F75-4EE8-B86A-57CBA0B241A2}"/>
                  </c:ext>
                </c:extLst>
              </c15:ser>
            </c15:filteredBarSeries>
          </c:ext>
        </c:extLst>
      </c:barChart>
      <c:catAx>
        <c:axId val="2300976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9200"/>
        <c:crosses val="autoZero"/>
        <c:auto val="1"/>
        <c:lblAlgn val="ctr"/>
        <c:lblOffset val="100"/>
        <c:noMultiLvlLbl val="0"/>
      </c:catAx>
      <c:valAx>
        <c:axId val="230099200"/>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7664"/>
        <c:crosses val="autoZero"/>
        <c:crossBetween val="between"/>
      </c:valAx>
      <c:spPr>
        <a:noFill/>
        <a:ln>
          <a:noFill/>
        </a:ln>
        <a:effectLst/>
      </c:spPr>
    </c:plotArea>
    <c:legend>
      <c:legendPos val="b"/>
      <c:layout>
        <c:manualLayout>
          <c:xMode val="edge"/>
          <c:yMode val="edge"/>
          <c:x val="0.34315919997118105"/>
          <c:y val="0.13691263824220115"/>
          <c:w val="0.20967043906520555"/>
          <c:h val="4.8751738719764882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000" b="1" dirty="0"/>
              <a:t>销售进口车北京市场占有率</a:t>
            </a:r>
            <a:endParaRPr lang="en-US" altLang="zh-CN" sz="2000" b="1"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Sheet1!$A$2:$A$34</c:f>
              <c:strCache>
                <c:ptCount val="27"/>
                <c:pt idx="0">
                  <c:v>7月</c:v>
                </c:pt>
                <c:pt idx="1">
                  <c:v>8月</c:v>
                </c:pt>
                <c:pt idx="2">
                  <c:v>9月</c:v>
                </c:pt>
                <c:pt idx="3">
                  <c:v>10月</c:v>
                </c:pt>
                <c:pt idx="4">
                  <c:v>11月</c:v>
                </c:pt>
                <c:pt idx="5">
                  <c:v>12月</c:v>
                </c:pt>
                <c:pt idx="6">
                  <c:v>2022年1月</c:v>
                </c:pt>
                <c:pt idx="7">
                  <c:v>2月</c:v>
                </c:pt>
                <c:pt idx="8">
                  <c:v>3月</c:v>
                </c:pt>
                <c:pt idx="9">
                  <c:v>4月</c:v>
                </c:pt>
                <c:pt idx="10">
                  <c:v>5月</c:v>
                </c:pt>
                <c:pt idx="11">
                  <c:v>6月</c:v>
                </c:pt>
                <c:pt idx="12">
                  <c:v>7月</c:v>
                </c:pt>
                <c:pt idx="13">
                  <c:v>8月</c:v>
                </c:pt>
                <c:pt idx="14">
                  <c:v>9月</c:v>
                </c:pt>
                <c:pt idx="15">
                  <c:v>10月</c:v>
                </c:pt>
                <c:pt idx="16">
                  <c:v>11月</c:v>
                </c:pt>
                <c:pt idx="17">
                  <c:v>12月</c:v>
                </c:pt>
                <c:pt idx="18">
                  <c:v>2023年1月</c:v>
                </c:pt>
                <c:pt idx="19">
                  <c:v>2月</c:v>
                </c:pt>
                <c:pt idx="20">
                  <c:v>3月</c:v>
                </c:pt>
                <c:pt idx="21">
                  <c:v>4月</c:v>
                </c:pt>
                <c:pt idx="22">
                  <c:v>5月</c:v>
                </c:pt>
                <c:pt idx="23">
                  <c:v>6月</c:v>
                </c:pt>
                <c:pt idx="24">
                  <c:v>7月</c:v>
                </c:pt>
                <c:pt idx="25">
                  <c:v>8月</c:v>
                </c:pt>
                <c:pt idx="26">
                  <c:v>9月</c:v>
                </c:pt>
              </c:strCache>
            </c:strRef>
          </c:cat>
          <c:val>
            <c:numRef>
              <c:f>Sheet1!$B$2:$B$34</c:f>
              <c:numCache>
                <c:formatCode>0.00%</c:formatCode>
                <c:ptCount val="27"/>
                <c:pt idx="0">
                  <c:v>9.6600000000000005E-2</c:v>
                </c:pt>
                <c:pt idx="1">
                  <c:v>8.9700000000000002E-2</c:v>
                </c:pt>
                <c:pt idx="2">
                  <c:v>8.5800000000000001E-2</c:v>
                </c:pt>
                <c:pt idx="3">
                  <c:v>7.8E-2</c:v>
                </c:pt>
                <c:pt idx="4">
                  <c:v>7.6600000000000001E-2</c:v>
                </c:pt>
                <c:pt idx="5">
                  <c:v>7.3800000000000004E-2</c:v>
                </c:pt>
                <c:pt idx="6">
                  <c:v>8.48E-2</c:v>
                </c:pt>
                <c:pt idx="7">
                  <c:v>8.2400000000000001E-2</c:v>
                </c:pt>
                <c:pt idx="8">
                  <c:v>7.8899999999999998E-2</c:v>
                </c:pt>
                <c:pt idx="9">
                  <c:v>9.2399999999999996E-2</c:v>
                </c:pt>
                <c:pt idx="10">
                  <c:v>6.4500000000000002E-2</c:v>
                </c:pt>
                <c:pt idx="11">
                  <c:v>6.3200000000000006E-2</c:v>
                </c:pt>
                <c:pt idx="12">
                  <c:v>6.7599999999999993E-2</c:v>
                </c:pt>
                <c:pt idx="13">
                  <c:v>6.6500000000000004E-2</c:v>
                </c:pt>
                <c:pt idx="14">
                  <c:v>6.4699999999999994E-2</c:v>
                </c:pt>
                <c:pt idx="15">
                  <c:v>6.9199999999999998E-2</c:v>
                </c:pt>
                <c:pt idx="16">
                  <c:v>5.9700000000000003E-2</c:v>
                </c:pt>
                <c:pt idx="17">
                  <c:v>4.1200000000000001E-2</c:v>
                </c:pt>
                <c:pt idx="18">
                  <c:v>0.10580000000000001</c:v>
                </c:pt>
                <c:pt idx="19">
                  <c:v>8.7999999999999995E-2</c:v>
                </c:pt>
                <c:pt idx="20">
                  <c:v>5.9799999999999999E-2</c:v>
                </c:pt>
                <c:pt idx="21">
                  <c:v>6.6199999999999995E-2</c:v>
                </c:pt>
                <c:pt idx="22">
                  <c:v>6.7699999999999996E-2</c:v>
                </c:pt>
                <c:pt idx="23">
                  <c:v>5.04E-2</c:v>
                </c:pt>
                <c:pt idx="24">
                  <c:v>5.3400000000000003E-2</c:v>
                </c:pt>
                <c:pt idx="25">
                  <c:v>5.4100000000000002E-2</c:v>
                </c:pt>
                <c:pt idx="26">
                  <c:v>6.0400000000000002E-2</c:v>
                </c:pt>
              </c:numCache>
            </c:numRef>
          </c:val>
          <c:smooth val="0"/>
          <c:extLst>
            <c:ext xmlns:c15="http://schemas.microsoft.com/office/drawing/2012/chart" uri="{02D57815-91ED-43cb-92C2-25804820EDAC}">
              <c15:categoryFilterExceptions>
                <c15:categoryFilterException>
                  <c15:sqref>Sheet1!$B$7</c15:sqref>
                  <c15:dLbl>
                    <c:idx val="-1"/>
                    <c:layout>
                      <c:manualLayout>
                        <c:x val="-3.9847009735744086E-2"/>
                        <c:y val="7.8642776230925006E-3"/>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0-750A-4282-9645-4BB034DCE956}"/>
                      </c:ext>
                    </c:extLst>
                  </c15:dLbl>
                </c15:categoryFilterException>
              </c15:categoryFilterExceptions>
            </c:ext>
            <c:ext xmlns:c16="http://schemas.microsoft.com/office/drawing/2014/chart" uri="{C3380CC4-5D6E-409C-BE32-E72D297353CC}">
              <c16:uniqueId val="{00000000-A927-4DEE-BA2C-CF5B339E8157}"/>
            </c:ext>
          </c:extLst>
        </c:ser>
        <c:dLbls>
          <c:showLegendKey val="0"/>
          <c:showVal val="0"/>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1403879455"/>
        <c:axId val="1403877791"/>
      </c:lineChart>
      <c:catAx>
        <c:axId val="140387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7791"/>
        <c:crosses val="autoZero"/>
        <c:auto val="1"/>
        <c:lblAlgn val="ctr"/>
        <c:lblOffset val="100"/>
        <c:noMultiLvlLbl val="0"/>
      </c:catAx>
      <c:valAx>
        <c:axId val="1403877791"/>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94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2023</a:t>
            </a:r>
            <a:r>
              <a:rPr lang="zh-CN" sz="2000" b="1" dirty="0"/>
              <a:t>年</a:t>
            </a:r>
            <a:r>
              <a:rPr lang="en-US" altLang="zh-CN" sz="2000" b="1" dirty="0"/>
              <a:t>9</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1185126356007313"/>
          <c:y val="4.218741733503073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075978222842659"/>
          <c:y val="0.23077464023503894"/>
          <c:w val="0.72697392589752441"/>
          <c:h val="0.6906816825867403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吉普</c:v>
                </c:pt>
                <c:pt idx="1">
                  <c:v>迷你</c:v>
                </c:pt>
                <c:pt idx="2">
                  <c:v>丰田</c:v>
                </c:pt>
                <c:pt idx="3">
                  <c:v>沃尔沃</c:v>
                </c:pt>
                <c:pt idx="4">
                  <c:v>路虎</c:v>
                </c:pt>
                <c:pt idx="5">
                  <c:v>雷克萨斯</c:v>
                </c:pt>
                <c:pt idx="6">
                  <c:v>保时捷</c:v>
                </c:pt>
                <c:pt idx="7">
                  <c:v>奥迪</c:v>
                </c:pt>
                <c:pt idx="8">
                  <c:v>宝马</c:v>
                </c:pt>
                <c:pt idx="9">
                  <c:v>奔驰</c:v>
                </c:pt>
              </c:strCache>
            </c:strRef>
          </c:cat>
          <c:val>
            <c:numRef>
              <c:f>Sheet1!$B$2:$B$11</c:f>
              <c:numCache>
                <c:formatCode>General</c:formatCode>
                <c:ptCount val="10"/>
                <c:pt idx="0">
                  <c:v>119</c:v>
                </c:pt>
                <c:pt idx="1">
                  <c:v>125</c:v>
                </c:pt>
                <c:pt idx="2">
                  <c:v>144</c:v>
                </c:pt>
                <c:pt idx="3">
                  <c:v>189</c:v>
                </c:pt>
                <c:pt idx="4">
                  <c:v>330</c:v>
                </c:pt>
                <c:pt idx="5">
                  <c:v>389</c:v>
                </c:pt>
                <c:pt idx="6">
                  <c:v>420</c:v>
                </c:pt>
                <c:pt idx="7">
                  <c:v>551</c:v>
                </c:pt>
                <c:pt idx="8">
                  <c:v>579</c:v>
                </c:pt>
                <c:pt idx="9">
                  <c:v>1065</c:v>
                </c:pt>
              </c:numCache>
            </c:numRef>
          </c:val>
          <c:extLst>
            <c:ext xmlns:c16="http://schemas.microsoft.com/office/drawing/2014/chart" uri="{C3380CC4-5D6E-409C-BE32-E72D297353CC}">
              <c16:uniqueId val="{00000000-AB7D-4E07-8C0E-575FFF5C28E9}"/>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2023</a:t>
            </a:r>
            <a:r>
              <a:rPr lang="zh-CN" sz="2000" b="1" dirty="0"/>
              <a:t>年</a:t>
            </a:r>
            <a:r>
              <a:rPr lang="en-US" altLang="zh-CN" sz="2000" b="1" dirty="0"/>
              <a:t>8</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3656923648087443"/>
          <c:y val="4.218747757555627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吉普</c:v>
                </c:pt>
                <c:pt idx="1">
                  <c:v>迷你</c:v>
                </c:pt>
                <c:pt idx="2">
                  <c:v>丰田</c:v>
                </c:pt>
                <c:pt idx="3">
                  <c:v>沃尔沃</c:v>
                </c:pt>
                <c:pt idx="4">
                  <c:v>保时捷</c:v>
                </c:pt>
                <c:pt idx="5">
                  <c:v>路虎</c:v>
                </c:pt>
                <c:pt idx="6">
                  <c:v>宝马</c:v>
                </c:pt>
                <c:pt idx="7">
                  <c:v>奥迪</c:v>
                </c:pt>
                <c:pt idx="8">
                  <c:v>雷克萨斯</c:v>
                </c:pt>
                <c:pt idx="9">
                  <c:v>奔驰</c:v>
                </c:pt>
              </c:strCache>
            </c:strRef>
          </c:cat>
          <c:val>
            <c:numRef>
              <c:f>Sheet1!$B$2:$B$11</c:f>
              <c:numCache>
                <c:formatCode>General</c:formatCode>
                <c:ptCount val="10"/>
                <c:pt idx="0">
                  <c:v>65</c:v>
                </c:pt>
                <c:pt idx="1">
                  <c:v>66</c:v>
                </c:pt>
                <c:pt idx="2">
                  <c:v>107</c:v>
                </c:pt>
                <c:pt idx="3">
                  <c:v>197</c:v>
                </c:pt>
                <c:pt idx="4">
                  <c:v>208</c:v>
                </c:pt>
                <c:pt idx="5">
                  <c:v>339</c:v>
                </c:pt>
                <c:pt idx="6">
                  <c:v>462</c:v>
                </c:pt>
                <c:pt idx="7">
                  <c:v>492</c:v>
                </c:pt>
                <c:pt idx="8">
                  <c:v>537</c:v>
                </c:pt>
                <c:pt idx="9">
                  <c:v>667</c:v>
                </c:pt>
              </c:numCache>
            </c:numRef>
          </c:val>
          <c:extLst>
            <c:ext xmlns:c16="http://schemas.microsoft.com/office/drawing/2014/chart" uri="{C3380CC4-5D6E-409C-BE32-E72D297353CC}">
              <c16:uniqueId val="{00000000-2821-41CC-BDD8-D127E5D5270E}"/>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北京新能源汽车月度销售趋势图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10990</c:v>
                </c:pt>
                <c:pt idx="1">
                  <c:v>7732</c:v>
                </c:pt>
                <c:pt idx="2">
                  <c:v>16926</c:v>
                </c:pt>
                <c:pt idx="3">
                  <c:v>13339</c:v>
                </c:pt>
                <c:pt idx="4">
                  <c:v>10778</c:v>
                </c:pt>
                <c:pt idx="5">
                  <c:v>22472</c:v>
                </c:pt>
                <c:pt idx="6">
                  <c:v>23283</c:v>
                </c:pt>
                <c:pt idx="7">
                  <c:v>22518</c:v>
                </c:pt>
                <c:pt idx="8">
                  <c:v>24310</c:v>
                </c:pt>
                <c:pt idx="9">
                  <c:v>16579</c:v>
                </c:pt>
                <c:pt idx="10">
                  <c:v>19641</c:v>
                </c:pt>
                <c:pt idx="11">
                  <c:v>25049</c:v>
                </c:pt>
              </c:numCache>
            </c:numRef>
          </c:val>
          <c:extLst>
            <c:ext xmlns:c16="http://schemas.microsoft.com/office/drawing/2014/chart" uri="{C3380CC4-5D6E-409C-BE32-E72D297353CC}">
              <c16:uniqueId val="{00000001-CB05-45B8-8FB6-6E147F0B573B}"/>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8351</c:v>
                </c:pt>
                <c:pt idx="1">
                  <c:v>13978</c:v>
                </c:pt>
                <c:pt idx="2">
                  <c:v>21556</c:v>
                </c:pt>
                <c:pt idx="3">
                  <c:v>21149</c:v>
                </c:pt>
                <c:pt idx="4">
                  <c:v>19044</c:v>
                </c:pt>
                <c:pt idx="5">
                  <c:v>29323</c:v>
                </c:pt>
                <c:pt idx="6">
                  <c:v>30200</c:v>
                </c:pt>
                <c:pt idx="7">
                  <c:v>28053</c:v>
                </c:pt>
                <c:pt idx="8">
                  <c:v>25315</c:v>
                </c:pt>
              </c:numCache>
            </c:numRef>
          </c:val>
          <c:extLst>
            <c:ext xmlns:c16="http://schemas.microsoft.com/office/drawing/2014/chart" uri="{C3380CC4-5D6E-409C-BE32-E72D297353CC}">
              <c16:uniqueId val="{00000000-0EB1-468D-97AE-97B8F704B00F}"/>
            </c:ext>
          </c:extLst>
        </c:ser>
        <c:dLbls>
          <c:showLegendKey val="0"/>
          <c:showVal val="0"/>
          <c:showCatName val="0"/>
          <c:showSerName val="0"/>
          <c:showPercent val="0"/>
          <c:showBubbleSize val="0"/>
        </c:dLbls>
        <c:gapWidth val="150"/>
        <c:axId val="230515456"/>
        <c:axId val="23051699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1551</c:v>
                      </c:pt>
                      <c:pt idx="1">
                        <c:v>898</c:v>
                      </c:pt>
                      <c:pt idx="2">
                        <c:v>3784</c:v>
                      </c:pt>
                      <c:pt idx="3">
                        <c:v>4017</c:v>
                      </c:pt>
                      <c:pt idx="4">
                        <c:v>4868</c:v>
                      </c:pt>
                      <c:pt idx="5">
                        <c:v>6529</c:v>
                      </c:pt>
                      <c:pt idx="6">
                        <c:v>5495</c:v>
                      </c:pt>
                      <c:pt idx="7">
                        <c:v>6218</c:v>
                      </c:pt>
                      <c:pt idx="8">
                        <c:v>6941</c:v>
                      </c:pt>
                      <c:pt idx="9">
                        <c:v>8083</c:v>
                      </c:pt>
                      <c:pt idx="10">
                        <c:v>10705</c:v>
                      </c:pt>
                      <c:pt idx="11">
                        <c:v>29821</c:v>
                      </c:pt>
                    </c:numCache>
                  </c:numRef>
                </c:val>
                <c:extLst>
                  <c:ext xmlns:c16="http://schemas.microsoft.com/office/drawing/2014/chart" uri="{C3380CC4-5D6E-409C-BE32-E72D297353CC}">
                    <c16:uniqueId val="{00000002-555C-46A1-B010-BB0771E2986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7600</c:v>
                      </c:pt>
                      <c:pt idx="1">
                        <c:v>2830</c:v>
                      </c:pt>
                      <c:pt idx="2">
                        <c:v>15249</c:v>
                      </c:pt>
                      <c:pt idx="3">
                        <c:v>9472</c:v>
                      </c:pt>
                      <c:pt idx="4">
                        <c:v>9506</c:v>
                      </c:pt>
                      <c:pt idx="5">
                        <c:v>16716</c:v>
                      </c:pt>
                      <c:pt idx="6">
                        <c:v>4241</c:v>
                      </c:pt>
                      <c:pt idx="7">
                        <c:v>5132</c:v>
                      </c:pt>
                      <c:pt idx="8">
                        <c:v>5893</c:v>
                      </c:pt>
                      <c:pt idx="9">
                        <c:v>5668</c:v>
                      </c:pt>
                      <c:pt idx="10">
                        <c:v>8166</c:v>
                      </c:pt>
                      <c:pt idx="11">
                        <c:v>11511</c:v>
                      </c:pt>
                    </c:numCache>
                  </c:numRef>
                </c:val>
                <c:extLst xmlns:c15="http://schemas.microsoft.com/office/drawing/2012/chart">
                  <c:ext xmlns:c16="http://schemas.microsoft.com/office/drawing/2014/chart" uri="{C3380CC4-5D6E-409C-BE32-E72D297353CC}">
                    <c16:uniqueId val="{00000003-555C-46A1-B010-BB0771E2986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5875</c:v>
                      </c:pt>
                      <c:pt idx="1">
                        <c:v>2686</c:v>
                      </c:pt>
                      <c:pt idx="2">
                        <c:v>9887</c:v>
                      </c:pt>
                      <c:pt idx="3">
                        <c:v>9137</c:v>
                      </c:pt>
                      <c:pt idx="4">
                        <c:v>9763</c:v>
                      </c:pt>
                      <c:pt idx="5">
                        <c:v>9196</c:v>
                      </c:pt>
                      <c:pt idx="6">
                        <c:v>8572</c:v>
                      </c:pt>
                      <c:pt idx="7">
                        <c:v>10129</c:v>
                      </c:pt>
                      <c:pt idx="8">
                        <c:v>13468</c:v>
                      </c:pt>
                      <c:pt idx="9">
                        <c:v>15016</c:v>
                      </c:pt>
                      <c:pt idx="10">
                        <c:v>15513</c:v>
                      </c:pt>
                      <c:pt idx="11">
                        <c:v>18172</c:v>
                      </c:pt>
                    </c:numCache>
                  </c:numRef>
                </c:val>
                <c:extLst xmlns:c15="http://schemas.microsoft.com/office/drawing/2012/chart">
                  <c:ext xmlns:c16="http://schemas.microsoft.com/office/drawing/2014/chart" uri="{C3380CC4-5D6E-409C-BE32-E72D297353CC}">
                    <c16:uniqueId val="{00000000-555C-46A1-B010-BB0771E2986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11928</c:v>
                      </c:pt>
                      <c:pt idx="1">
                        <c:v>5696</c:v>
                      </c:pt>
                      <c:pt idx="2">
                        <c:v>9127</c:v>
                      </c:pt>
                      <c:pt idx="3">
                        <c:v>9790</c:v>
                      </c:pt>
                      <c:pt idx="4">
                        <c:v>11159</c:v>
                      </c:pt>
                      <c:pt idx="5">
                        <c:v>18196</c:v>
                      </c:pt>
                      <c:pt idx="6">
                        <c:v>17423</c:v>
                      </c:pt>
                      <c:pt idx="7">
                        <c:v>17547</c:v>
                      </c:pt>
                      <c:pt idx="8">
                        <c:v>19001</c:v>
                      </c:pt>
                      <c:pt idx="9">
                        <c:v>13534</c:v>
                      </c:pt>
                      <c:pt idx="10">
                        <c:v>14557</c:v>
                      </c:pt>
                      <c:pt idx="11">
                        <c:v>18680</c:v>
                      </c:pt>
                    </c:numCache>
                  </c:numRef>
                </c:val>
                <c:extLst xmlns:c15="http://schemas.microsoft.com/office/drawing/2012/chart">
                  <c:ext xmlns:c16="http://schemas.microsoft.com/office/drawing/2014/chart" uri="{C3380CC4-5D6E-409C-BE32-E72D297353CC}">
                    <c16:uniqueId val="{00000001-555C-46A1-B010-BB0771E2986D}"/>
                  </c:ext>
                </c:extLst>
              </c15:ser>
            </c15:filteredBarSeries>
          </c:ext>
        </c:extLst>
      </c:barChart>
      <c:catAx>
        <c:axId val="23051545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6992"/>
        <c:crosses val="autoZero"/>
        <c:auto val="1"/>
        <c:lblAlgn val="ctr"/>
        <c:lblOffset val="100"/>
        <c:noMultiLvlLbl val="0"/>
      </c:catAx>
      <c:valAx>
        <c:axId val="23051699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5456"/>
        <c:crosses val="autoZero"/>
        <c:crossBetween val="between"/>
      </c:valAx>
      <c:spPr>
        <a:noFill/>
        <a:ln w="25400">
          <a:noFill/>
        </a:ln>
        <a:effectLst/>
      </c:spPr>
    </c:plotArea>
    <c:legend>
      <c:legendPos val="r"/>
      <c:layout>
        <c:manualLayout>
          <c:xMode val="edge"/>
          <c:yMode val="edge"/>
          <c:x val="0.34923070505905035"/>
          <c:y val="0.14960597417582874"/>
          <c:w val="0.2856222523422754"/>
          <c:h val="8.3325930576697321E-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D5A2E05-2C6E-484E-9BB1-366C90717B9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3" name="日期占位符 2">
            <a:extLst>
              <a:ext uri="{FF2B5EF4-FFF2-40B4-BE49-F238E27FC236}">
                <a16:creationId xmlns:a16="http://schemas.microsoft.com/office/drawing/2014/main" id="{D2043844-B7FE-EC43-89AA-8831B859F94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E69A474-9C4A-439C-A6F5-E9BE9F1BBA91}" type="datetime1">
              <a:rPr lang="zh-CN" altLang="en-US" smtClean="0">
                <a:latin typeface="Microsoft YaHei UI" panose="020B0503020204020204" pitchFamily="34" charset="-122"/>
                <a:ea typeface="Microsoft YaHei UI" panose="020B0503020204020204" pitchFamily="34" charset="-122"/>
              </a:rPr>
              <a:t>2023/11/2</a:t>
            </a:fld>
            <a:endParaRPr lang="en-US" dirty="0">
              <a:latin typeface="Microsoft YaHei UI" panose="020B0503020204020204" pitchFamily="34" charset="-122"/>
              <a:ea typeface="Microsoft YaHei UI" panose="020B0503020204020204" pitchFamily="34" charset="-122"/>
            </a:endParaRPr>
          </a:p>
        </p:txBody>
      </p:sp>
      <p:sp>
        <p:nvSpPr>
          <p:cNvPr id="4" name="页脚占位符 3">
            <a:extLst>
              <a:ext uri="{FF2B5EF4-FFF2-40B4-BE49-F238E27FC236}">
                <a16:creationId xmlns:a16="http://schemas.microsoft.com/office/drawing/2014/main" id="{BFAC2EDC-03FB-D147-9BAA-37FCFF988C7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5" name="灯片编号占位符 4">
            <a:extLst>
              <a:ext uri="{FF2B5EF4-FFF2-40B4-BE49-F238E27FC236}">
                <a16:creationId xmlns:a16="http://schemas.microsoft.com/office/drawing/2014/main" id="{398E195D-E935-D746-A5D1-61E2EBF7EF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F57D167-9BB5-2048-9DDA-7DF8E5D94DC9}" type="slidenum">
              <a:rPr lang="en-US" smtClean="0">
                <a:latin typeface="Microsoft YaHei UI" panose="020B0503020204020204" pitchFamily="34" charset="-122"/>
                <a:ea typeface="Microsoft YaHei UI" panose="020B0503020204020204" pitchFamily="34" charset="-122"/>
              </a:rPr>
              <a:t>‹#›</a:t>
            </a:fld>
            <a:endParaRPr 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97751213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3F56DDB4-5354-4248-8F88-47D23400AF9F}" type="datetime1">
              <a:rPr lang="zh-CN" altLang="en-US" smtClean="0"/>
              <a:t>2023/11/2</a:t>
            </a:fld>
            <a:endParaRPr 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noProof="0" dirty="0"/>
              <a:t>单击此处编辑母版文本样式</a:t>
            </a:r>
          </a:p>
          <a:p>
            <a:pPr lvl="1" rtl="0"/>
            <a:r>
              <a:rPr lang="zh-cn" noProof="0" dirty="0"/>
              <a:t>第二级</a:t>
            </a:r>
          </a:p>
          <a:p>
            <a:pPr lvl="2" rtl="0"/>
            <a:r>
              <a:rPr lang="zh-cn" noProof="0" dirty="0"/>
              <a:t>第三级</a:t>
            </a:r>
          </a:p>
          <a:p>
            <a:pPr lvl="3" rtl="0"/>
            <a:r>
              <a:rPr lang="zh-cn" noProof="0" dirty="0"/>
              <a:t>第四级</a:t>
            </a:r>
          </a:p>
          <a:p>
            <a:pPr lvl="4" rtl="0"/>
            <a:r>
              <a:rPr lang="zh-cn"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B303FA8-A3F3-7640-B13D-36C73B3E5587}" type="slidenum">
              <a:rPr lang="en-US" smtClean="0"/>
              <a:pPr/>
              <a:t>‹#›</a:t>
            </a:fld>
            <a:endParaRPr lang="en-US" dirty="0"/>
          </a:p>
        </p:txBody>
      </p:sp>
    </p:spTree>
    <p:extLst>
      <p:ext uri="{BB962C8B-B14F-4D97-AF65-F5344CB8AC3E}">
        <p14:creationId xmlns:p14="http://schemas.microsoft.com/office/powerpoint/2010/main" val="322017856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a:t>
            </a:fld>
            <a:endParaRPr lang="en-US" dirty="0"/>
          </a:p>
        </p:txBody>
      </p:sp>
      <p:sp>
        <p:nvSpPr>
          <p:cNvPr id="5" name="日期占位符 4">
            <a:extLst>
              <a:ext uri="{FF2B5EF4-FFF2-40B4-BE49-F238E27FC236}">
                <a16:creationId xmlns:a16="http://schemas.microsoft.com/office/drawing/2014/main" id="{C40F2921-3A0F-4EA1-B6B6-C59461D690B2}"/>
              </a:ext>
            </a:extLst>
          </p:cNvPr>
          <p:cNvSpPr>
            <a:spLocks noGrp="1"/>
          </p:cNvSpPr>
          <p:nvPr>
            <p:ph type="dt" idx="1"/>
          </p:nvPr>
        </p:nvSpPr>
        <p:spPr/>
        <p:txBody>
          <a:bodyPr/>
          <a:lstStyle/>
          <a:p>
            <a:fld id="{976DFF1C-FCB9-4D7E-A416-5F3285BFC0E4}" type="datetime1">
              <a:rPr lang="zh-CN" altLang="en-US" smtClean="0"/>
              <a:t>2023/11/2</a:t>
            </a:fld>
            <a:endParaRPr lang="en-US" dirty="0"/>
          </a:p>
        </p:txBody>
      </p:sp>
    </p:spTree>
    <p:extLst>
      <p:ext uri="{BB962C8B-B14F-4D97-AF65-F5344CB8AC3E}">
        <p14:creationId xmlns:p14="http://schemas.microsoft.com/office/powerpoint/2010/main" val="422006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10</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2023/11/2</a:t>
            </a:fld>
            <a:endParaRPr lang="en-US" dirty="0"/>
          </a:p>
        </p:txBody>
      </p:sp>
    </p:spTree>
    <p:extLst>
      <p:ext uri="{BB962C8B-B14F-4D97-AF65-F5344CB8AC3E}">
        <p14:creationId xmlns:p14="http://schemas.microsoft.com/office/powerpoint/2010/main" val="1575332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11</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2023/11/2</a:t>
            </a:fld>
            <a:endParaRPr lang="en-US" dirty="0"/>
          </a:p>
        </p:txBody>
      </p:sp>
    </p:spTree>
    <p:extLst>
      <p:ext uri="{BB962C8B-B14F-4D97-AF65-F5344CB8AC3E}">
        <p14:creationId xmlns:p14="http://schemas.microsoft.com/office/powerpoint/2010/main" val="28216917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12</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2023/11/2</a:t>
            </a:fld>
            <a:endParaRPr lang="en-US" dirty="0"/>
          </a:p>
        </p:txBody>
      </p:sp>
    </p:spTree>
    <p:extLst>
      <p:ext uri="{BB962C8B-B14F-4D97-AF65-F5344CB8AC3E}">
        <p14:creationId xmlns:p14="http://schemas.microsoft.com/office/powerpoint/2010/main" val="2744822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2023/11/2</a:t>
            </a:fld>
            <a:endParaRPr lang="en-US" dirty="0"/>
          </a:p>
        </p:txBody>
      </p:sp>
    </p:spTree>
    <p:extLst>
      <p:ext uri="{BB962C8B-B14F-4D97-AF65-F5344CB8AC3E}">
        <p14:creationId xmlns:p14="http://schemas.microsoft.com/office/powerpoint/2010/main" val="319959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2023/11/2</a:t>
            </a:fld>
            <a:endParaRPr lang="en-US" dirty="0"/>
          </a:p>
        </p:txBody>
      </p:sp>
    </p:spTree>
    <p:extLst>
      <p:ext uri="{BB962C8B-B14F-4D97-AF65-F5344CB8AC3E}">
        <p14:creationId xmlns:p14="http://schemas.microsoft.com/office/powerpoint/2010/main" val="2454327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4</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2023/11/2</a:t>
            </a:fld>
            <a:endParaRPr lang="en-US" dirty="0"/>
          </a:p>
        </p:txBody>
      </p:sp>
    </p:spTree>
    <p:extLst>
      <p:ext uri="{BB962C8B-B14F-4D97-AF65-F5344CB8AC3E}">
        <p14:creationId xmlns:p14="http://schemas.microsoft.com/office/powerpoint/2010/main" val="12710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5</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2023/11/2</a:t>
            </a:fld>
            <a:endParaRPr lang="en-US" dirty="0"/>
          </a:p>
        </p:txBody>
      </p:sp>
    </p:spTree>
    <p:extLst>
      <p:ext uri="{BB962C8B-B14F-4D97-AF65-F5344CB8AC3E}">
        <p14:creationId xmlns:p14="http://schemas.microsoft.com/office/powerpoint/2010/main" val="3857177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6</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2023/11/2</a:t>
            </a:fld>
            <a:endParaRPr lang="en-US" dirty="0"/>
          </a:p>
        </p:txBody>
      </p:sp>
    </p:spTree>
    <p:extLst>
      <p:ext uri="{BB962C8B-B14F-4D97-AF65-F5344CB8AC3E}">
        <p14:creationId xmlns:p14="http://schemas.microsoft.com/office/powerpoint/2010/main" val="17859513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7</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2023/11/2</a:t>
            </a:fld>
            <a:endParaRPr lang="en-US" dirty="0"/>
          </a:p>
        </p:txBody>
      </p:sp>
    </p:spTree>
    <p:extLst>
      <p:ext uri="{BB962C8B-B14F-4D97-AF65-F5344CB8AC3E}">
        <p14:creationId xmlns:p14="http://schemas.microsoft.com/office/powerpoint/2010/main" val="31729022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8</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2023/11/2</a:t>
            </a:fld>
            <a:endParaRPr lang="en-US" dirty="0"/>
          </a:p>
        </p:txBody>
      </p:sp>
    </p:spTree>
    <p:extLst>
      <p:ext uri="{BB962C8B-B14F-4D97-AF65-F5344CB8AC3E}">
        <p14:creationId xmlns:p14="http://schemas.microsoft.com/office/powerpoint/2010/main" val="4123904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9</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2023/11/2</a:t>
            </a:fld>
            <a:endParaRPr lang="en-US" dirty="0"/>
          </a:p>
        </p:txBody>
      </p:sp>
    </p:spTree>
    <p:extLst>
      <p:ext uri="{BB962C8B-B14F-4D97-AF65-F5344CB8AC3E}">
        <p14:creationId xmlns:p14="http://schemas.microsoft.com/office/powerpoint/2010/main" val="4276464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alpha val="30000"/>
          </a:schemeClr>
        </a:solidFill>
        <a:effectLst/>
      </p:bgPr>
    </p:bg>
    <p:spTree>
      <p:nvGrpSpPr>
        <p:cNvPr id="1" name=""/>
        <p:cNvGrpSpPr/>
        <p:nvPr/>
      </p:nvGrpSpPr>
      <p:grpSpPr>
        <a:xfrm>
          <a:off x="0" y="0"/>
          <a:ext cx="0" cy="0"/>
          <a:chOff x="0" y="0"/>
          <a:chExt cx="0" cy="0"/>
        </a:xfrm>
      </p:grpSpPr>
      <p:sp>
        <p:nvSpPr>
          <p:cNvPr id="7" name="长方形 6">
            <a:extLst>
              <a:ext uri="{FF2B5EF4-FFF2-40B4-BE49-F238E27FC236}">
                <a16:creationId xmlns:a16="http://schemas.microsoft.com/office/drawing/2014/main" id="{4CC33A90-B87E-634E-AF2A-F4C3C8923FED}"/>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3" name="长方形 12">
            <a:extLst>
              <a:ext uri="{FF2B5EF4-FFF2-40B4-BE49-F238E27FC236}">
                <a16:creationId xmlns:a16="http://schemas.microsoft.com/office/drawing/2014/main" id="{41147E0E-4AE4-D149-A315-F2528623D5EA}"/>
              </a:ext>
            </a:extLst>
          </p:cNvPr>
          <p:cNvSpPr/>
          <p:nvPr userDrawn="1"/>
        </p:nvSpPr>
        <p:spPr>
          <a:xfrm>
            <a:off x="763425" y="2818150"/>
            <a:ext cx="6207001" cy="25718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8" name="标题 1">
            <a:extLst>
              <a:ext uri="{FF2B5EF4-FFF2-40B4-BE49-F238E27FC236}">
                <a16:creationId xmlns:a16="http://schemas.microsoft.com/office/drawing/2014/main" id="{E3ED0903-C4AC-F843-878E-D66CB7BFB0E9}"/>
              </a:ext>
            </a:extLst>
          </p:cNvPr>
          <p:cNvSpPr>
            <a:spLocks noGrp="1"/>
          </p:cNvSpPr>
          <p:nvPr>
            <p:ph type="title" hasCustomPrompt="1"/>
          </p:nvPr>
        </p:nvSpPr>
        <p:spPr>
          <a:xfrm>
            <a:off x="1108430" y="3277472"/>
            <a:ext cx="5651293" cy="1086304"/>
          </a:xfrm>
          <a:prstGeom prst="rect">
            <a:avLst/>
          </a:prstGeom>
        </p:spPr>
        <p:txBody>
          <a:bodyPr lIns="91440" rIns="91440" rtlCol="0">
            <a:noAutofit/>
          </a:bodyPr>
          <a:lstStyle>
            <a:lvl1pPr algn="l">
              <a:defRPr sz="8800" b="1" i="0" spc="150" baseline="0">
                <a:solidFill>
                  <a:schemeClr val="accent3">
                    <a:lumMod val="90000"/>
                  </a:schemeClr>
                </a:solidFill>
                <a:latin typeface="Microsoft YaHei UI" panose="020B0503020204020204" pitchFamily="34" charset="-122"/>
                <a:ea typeface="Microsoft YaHei UI" panose="020B0503020204020204" pitchFamily="34" charset="-122"/>
              </a:defRPr>
            </a:lvl1pPr>
          </a:lstStyle>
          <a:p>
            <a:pPr rtl="0"/>
            <a:r>
              <a:rPr lang="zh-cn" noProof="0"/>
              <a:t>标题</a:t>
            </a:r>
          </a:p>
        </p:txBody>
      </p:sp>
      <p:sp>
        <p:nvSpPr>
          <p:cNvPr id="11" name="图片占位符 10">
            <a:extLst>
              <a:ext uri="{FF2B5EF4-FFF2-40B4-BE49-F238E27FC236}">
                <a16:creationId xmlns:a16="http://schemas.microsoft.com/office/drawing/2014/main" id="{C8F278E7-697F-D34E-BB55-5D254AF87F94}"/>
              </a:ext>
            </a:extLst>
          </p:cNvPr>
          <p:cNvSpPr>
            <a:spLocks noGrp="1"/>
          </p:cNvSpPr>
          <p:nvPr>
            <p:ph type="pic" sz="quarter" idx="14"/>
          </p:nvPr>
        </p:nvSpPr>
        <p:spPr>
          <a:xfrm>
            <a:off x="5923125" y="0"/>
            <a:ext cx="6268875" cy="6858000"/>
          </a:xfrm>
          <a:custGeom>
            <a:avLst/>
            <a:gdLst>
              <a:gd name="connsiteX0" fmla="*/ 0 w 6268875"/>
              <a:gd name="connsiteY0" fmla="*/ 0 h 6858000"/>
              <a:gd name="connsiteX1" fmla="*/ 6268875 w 6268875"/>
              <a:gd name="connsiteY1" fmla="*/ 0 h 6858000"/>
              <a:gd name="connsiteX2" fmla="*/ 6268875 w 6268875"/>
              <a:gd name="connsiteY2" fmla="*/ 6858000 h 6858000"/>
              <a:gd name="connsiteX3" fmla="*/ 0 w 6268875"/>
              <a:gd name="connsiteY3" fmla="*/ 6858000 h 6858000"/>
              <a:gd name="connsiteX4" fmla="*/ 0 w 6268875"/>
              <a:gd name="connsiteY4" fmla="*/ 5389964 h 6858000"/>
              <a:gd name="connsiteX5" fmla="*/ 1047301 w 6268875"/>
              <a:gd name="connsiteY5" fmla="*/ 5389964 h 6858000"/>
              <a:gd name="connsiteX6" fmla="*/ 1047301 w 6268875"/>
              <a:gd name="connsiteY6" fmla="*/ 2814404 h 6858000"/>
              <a:gd name="connsiteX7" fmla="*/ 0 w 6268875"/>
              <a:gd name="connsiteY7" fmla="*/ 28144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8875" h="6858000">
                <a:moveTo>
                  <a:pt x="0" y="0"/>
                </a:moveTo>
                <a:lnTo>
                  <a:pt x="6268875" y="0"/>
                </a:lnTo>
                <a:lnTo>
                  <a:pt x="6268875" y="6858000"/>
                </a:lnTo>
                <a:lnTo>
                  <a:pt x="0" y="6858000"/>
                </a:lnTo>
                <a:lnTo>
                  <a:pt x="0" y="5389964"/>
                </a:lnTo>
                <a:lnTo>
                  <a:pt x="1047301" y="5389964"/>
                </a:lnTo>
                <a:lnTo>
                  <a:pt x="1047301" y="2814404"/>
                </a:lnTo>
                <a:lnTo>
                  <a:pt x="0" y="2814404"/>
                </a:lnTo>
                <a:close/>
              </a:path>
            </a:pathLst>
          </a:custGeom>
          <a:solidFill>
            <a:schemeClr val="bg2"/>
          </a:solidFill>
        </p:spPr>
        <p:txBody>
          <a:bodyPr wrap="square" rtlCol="0">
            <a:noAutofit/>
          </a:bodyPr>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4" name="文本占位符 3">
            <a:extLst>
              <a:ext uri="{FF2B5EF4-FFF2-40B4-BE49-F238E27FC236}">
                <a16:creationId xmlns:a16="http://schemas.microsoft.com/office/drawing/2014/main" id="{FED2629F-DD57-45EB-A64D-AF459A802B6C}"/>
              </a:ext>
            </a:extLst>
          </p:cNvPr>
          <p:cNvSpPr>
            <a:spLocks noGrp="1"/>
          </p:cNvSpPr>
          <p:nvPr>
            <p:ph type="body" sz="quarter" idx="15" hasCustomPrompt="1"/>
          </p:nvPr>
        </p:nvSpPr>
        <p:spPr>
          <a:xfrm>
            <a:off x="1108430" y="4450080"/>
            <a:ext cx="5651294" cy="607103"/>
          </a:xfrm>
        </p:spPr>
        <p:txBody>
          <a:bodyPr rtlCol="0" anchor="ctr">
            <a:normAutofit/>
          </a:bodyPr>
          <a:lstStyle>
            <a:lvl1pPr marL="0" indent="0">
              <a:buNone/>
              <a:defRPr sz="2400" b="0" cap="all" spc="600" baseline="0">
                <a:solidFill>
                  <a:schemeClr val="bg1"/>
                </a:solidFill>
                <a:latin typeface="Microsoft YaHei UI" panose="020B0503020204020204" pitchFamily="34" charset="-122"/>
                <a:ea typeface="Microsoft YaHei UI" panose="020B0503020204020204" pitchFamily="34" charset="-122"/>
              </a:defRPr>
            </a:lvl1pPr>
          </a:lstStyle>
          <a:p>
            <a:pPr lvl="0" rtl="0"/>
            <a:r>
              <a:rPr lang="zh-cn" noProof="0"/>
              <a:t>副标题</a:t>
            </a:r>
          </a:p>
        </p:txBody>
      </p:sp>
    </p:spTree>
    <p:extLst>
      <p:ext uri="{BB962C8B-B14F-4D97-AF65-F5344CB8AC3E}">
        <p14:creationId xmlns:p14="http://schemas.microsoft.com/office/powerpoint/2010/main" val="890117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
    <p:bg>
      <p:bgPr>
        <a:solidFill>
          <a:schemeClr val="bg2">
            <a:alpha val="40000"/>
          </a:schemeClr>
        </a:solidFill>
        <a:effectLst/>
      </p:bgPr>
    </p:bg>
    <p:spTree>
      <p:nvGrpSpPr>
        <p:cNvPr id="1" name=""/>
        <p:cNvGrpSpPr/>
        <p:nvPr/>
      </p:nvGrpSpPr>
      <p:grpSpPr>
        <a:xfrm>
          <a:off x="0" y="0"/>
          <a:ext cx="0" cy="0"/>
          <a:chOff x="0" y="0"/>
          <a:chExt cx="0" cy="0"/>
        </a:xfrm>
      </p:grpSpPr>
      <p:sp>
        <p:nvSpPr>
          <p:cNvPr id="5" name="长方形 4">
            <a:extLst>
              <a:ext uri="{FF2B5EF4-FFF2-40B4-BE49-F238E27FC236}">
                <a16:creationId xmlns:a16="http://schemas.microsoft.com/office/drawing/2014/main" id="{F9B59AC0-ACCA-0548-A037-BC61068B8FE2}"/>
              </a:ext>
            </a:extLst>
          </p:cNvPr>
          <p:cNvSpPr/>
          <p:nvPr userDrawn="1"/>
        </p:nvSpPr>
        <p:spPr>
          <a:xfrm>
            <a:off x="0" y="0"/>
            <a:ext cx="12192000" cy="986306"/>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页脚占位符 12">
            <a:extLst>
              <a:ext uri="{FF2B5EF4-FFF2-40B4-BE49-F238E27FC236}">
                <a16:creationId xmlns:a16="http://schemas.microsoft.com/office/drawing/2014/main" id="{B3AAAAF7-05B9-4CD1-AB96-49BDA5C87537}"/>
              </a:ext>
            </a:extLst>
          </p:cNvPr>
          <p:cNvSpPr>
            <a:spLocks noGrp="1"/>
          </p:cNvSpPr>
          <p:nvPr>
            <p:ph type="ftr" sz="quarter" idx="11"/>
          </p:nvPr>
        </p:nvSpPr>
        <p:spPr>
          <a:xfrm>
            <a:off x="639247" y="6356350"/>
            <a:ext cx="7514153"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4" name="灯片编号占位符 13">
            <a:extLst>
              <a:ext uri="{FF2B5EF4-FFF2-40B4-BE49-F238E27FC236}">
                <a16:creationId xmlns:a16="http://schemas.microsoft.com/office/drawing/2014/main" id="{663163FE-7A47-48F5-985E-52E1FC39A8C8}"/>
              </a:ext>
            </a:extLst>
          </p:cNvPr>
          <p:cNvSpPr>
            <a:spLocks noGrp="1"/>
          </p:cNvSpPr>
          <p:nvPr>
            <p:ph type="sldNum" sz="quarter" idx="12"/>
          </p:nvPr>
        </p:nvSpPr>
        <p:spPr>
          <a:xfrm>
            <a:off x="11011711" y="6356349"/>
            <a:ext cx="532140" cy="365125"/>
          </a:xfrm>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16" name="内容占位符 15">
            <a:extLst>
              <a:ext uri="{FF2B5EF4-FFF2-40B4-BE49-F238E27FC236}">
                <a16:creationId xmlns:a16="http://schemas.microsoft.com/office/drawing/2014/main" id="{FDE5BD82-54F0-40F0-8673-34432C04A351}"/>
              </a:ext>
            </a:extLst>
          </p:cNvPr>
          <p:cNvSpPr>
            <a:spLocks noGrp="1"/>
          </p:cNvSpPr>
          <p:nvPr>
            <p:ph sz="quarter" idx="13"/>
          </p:nvPr>
        </p:nvSpPr>
        <p:spPr>
          <a:xfrm>
            <a:off x="638986" y="1470025"/>
            <a:ext cx="10904865" cy="4706938"/>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00072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项内容 ">
    <p:bg>
      <p:bgPr>
        <a:solidFill>
          <a:schemeClr val="bg2">
            <a:alpha val="40000"/>
          </a:schemeClr>
        </a:solidFill>
        <a:effectLst/>
      </p:bgPr>
    </p:bg>
    <p:spTree>
      <p:nvGrpSpPr>
        <p:cNvPr id="1" name=""/>
        <p:cNvGrpSpPr/>
        <p:nvPr/>
      </p:nvGrpSpPr>
      <p:grpSpPr>
        <a:xfrm>
          <a:off x="0" y="0"/>
          <a:ext cx="0" cy="0"/>
          <a:chOff x="0" y="0"/>
          <a:chExt cx="0" cy="0"/>
        </a:xfrm>
      </p:grpSpPr>
      <p:sp>
        <p:nvSpPr>
          <p:cNvPr id="6" name="长方形 5">
            <a:extLst>
              <a:ext uri="{FF2B5EF4-FFF2-40B4-BE49-F238E27FC236}">
                <a16:creationId xmlns:a16="http://schemas.microsoft.com/office/drawing/2014/main" id="{987C56A2-F952-8343-A875-78793BA51A34}"/>
              </a:ext>
            </a:extLst>
          </p:cNvPr>
          <p:cNvSpPr/>
          <p:nvPr userDrawn="1"/>
        </p:nvSpPr>
        <p:spPr>
          <a:xfrm>
            <a:off x="0" y="5871694"/>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7" name="长方形 6">
            <a:extLst>
              <a:ext uri="{FF2B5EF4-FFF2-40B4-BE49-F238E27FC236}">
                <a16:creationId xmlns:a16="http://schemas.microsoft.com/office/drawing/2014/main" id="{81BB3689-72F8-2345-BF30-38C81BDD487E}"/>
              </a:ext>
            </a:extLst>
          </p:cNvPr>
          <p:cNvSpPr/>
          <p:nvPr userDrawn="1"/>
        </p:nvSpPr>
        <p:spPr>
          <a:xfrm>
            <a:off x="4921026" y="0"/>
            <a:ext cx="718969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a:xfrm>
            <a:off x="11103659" y="6356350"/>
            <a:ext cx="449094" cy="3651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761117" y="681037"/>
            <a:ext cx="4791637"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2" name="图片占位符 10">
            <a:extLst>
              <a:ext uri="{FF2B5EF4-FFF2-40B4-BE49-F238E27FC236}">
                <a16:creationId xmlns:a16="http://schemas.microsoft.com/office/drawing/2014/main" id="{CB2BF900-EE78-604F-A9A8-83394228A684}"/>
              </a:ext>
            </a:extLst>
          </p:cNvPr>
          <p:cNvSpPr>
            <a:spLocks noGrp="1"/>
          </p:cNvSpPr>
          <p:nvPr>
            <p:ph type="pic" sz="quarter" idx="14"/>
          </p:nvPr>
        </p:nvSpPr>
        <p:spPr>
          <a:xfrm>
            <a:off x="542925" y="571500"/>
            <a:ext cx="5553075" cy="5715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5" name="页脚占位符 4">
            <a:extLst>
              <a:ext uri="{FF2B5EF4-FFF2-40B4-BE49-F238E27FC236}">
                <a16:creationId xmlns:a16="http://schemas.microsoft.com/office/drawing/2014/main" id="{041ABA8C-1BE3-46E4-80B3-44A791B60E0D}"/>
              </a:ext>
            </a:extLst>
          </p:cNvPr>
          <p:cNvSpPr>
            <a:spLocks noGrp="1"/>
          </p:cNvSpPr>
          <p:nvPr>
            <p:ph type="ftr" sz="quarter" idx="15"/>
          </p:nvPr>
        </p:nvSpPr>
        <p:spPr>
          <a:xfrm>
            <a:off x="542925" y="6356350"/>
            <a:ext cx="7315200"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1" name="内容占位符 10">
            <a:extLst>
              <a:ext uri="{FF2B5EF4-FFF2-40B4-BE49-F238E27FC236}">
                <a16:creationId xmlns:a16="http://schemas.microsoft.com/office/drawing/2014/main" id="{B2692E44-7FE3-4F90-97B5-E996A2DCEA83}"/>
              </a:ext>
            </a:extLst>
          </p:cNvPr>
          <p:cNvSpPr>
            <a:spLocks noGrp="1"/>
          </p:cNvSpPr>
          <p:nvPr>
            <p:ph sz="quarter" idx="16"/>
          </p:nvPr>
        </p:nvSpPr>
        <p:spPr>
          <a:xfrm>
            <a:off x="6761117" y="1265238"/>
            <a:ext cx="4791637" cy="49117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4096706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2">
            <a:alpha val="40000"/>
          </a:schemeClr>
        </a:solidFill>
        <a:effectLst/>
      </p:bgPr>
    </p:bg>
    <p:spTree>
      <p:nvGrpSpPr>
        <p:cNvPr id="1" name=""/>
        <p:cNvGrpSpPr/>
        <p:nvPr/>
      </p:nvGrpSpPr>
      <p:grpSpPr>
        <a:xfrm>
          <a:off x="0" y="0"/>
          <a:ext cx="0" cy="0"/>
          <a:chOff x="0" y="0"/>
          <a:chExt cx="0" cy="0"/>
        </a:xfrm>
      </p:grpSpPr>
      <p:sp>
        <p:nvSpPr>
          <p:cNvPr id="16" name="长方形 15">
            <a:extLst>
              <a:ext uri="{FF2B5EF4-FFF2-40B4-BE49-F238E27FC236}">
                <a16:creationId xmlns:a16="http://schemas.microsoft.com/office/drawing/2014/main" id="{F2F96941-79C9-A34B-8AB5-C167A4D72D51}"/>
              </a:ext>
            </a:extLst>
          </p:cNvPr>
          <p:cNvSpPr/>
          <p:nvPr userDrawn="1"/>
        </p:nvSpPr>
        <p:spPr>
          <a:xfrm>
            <a:off x="0" y="0"/>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solidFill>
                <a:schemeClr val="bg1"/>
              </a:solidFill>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0" name="文本占位符 2">
            <a:extLst>
              <a:ext uri="{FF2B5EF4-FFF2-40B4-BE49-F238E27FC236}">
                <a16:creationId xmlns:a16="http://schemas.microsoft.com/office/drawing/2014/main" id="{62F811A9-08B1-C746-B30D-69D7B4A6CD59}"/>
              </a:ext>
            </a:extLst>
          </p:cNvPr>
          <p:cNvSpPr>
            <a:spLocks noGrp="1"/>
          </p:cNvSpPr>
          <p:nvPr>
            <p:ph type="body" idx="1"/>
          </p:nvPr>
        </p:nvSpPr>
        <p:spPr>
          <a:xfrm>
            <a:off x="838201"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12" name="文本占位符 2">
            <a:extLst>
              <a:ext uri="{FF2B5EF4-FFF2-40B4-BE49-F238E27FC236}">
                <a16:creationId xmlns:a16="http://schemas.microsoft.com/office/drawing/2014/main" id="{54F0B191-C947-1640-8AD2-EEEAA1ED57C9}"/>
              </a:ext>
            </a:extLst>
          </p:cNvPr>
          <p:cNvSpPr>
            <a:spLocks noGrp="1"/>
          </p:cNvSpPr>
          <p:nvPr>
            <p:ph type="body" idx="14"/>
          </p:nvPr>
        </p:nvSpPr>
        <p:spPr>
          <a:xfrm>
            <a:off x="6501205"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cxnSp>
        <p:nvCxnSpPr>
          <p:cNvPr id="14" name="直接连接符​​(S) 13">
            <a:extLst>
              <a:ext uri="{FF2B5EF4-FFF2-40B4-BE49-F238E27FC236}">
                <a16:creationId xmlns:a16="http://schemas.microsoft.com/office/drawing/2014/main" id="{E8B92D52-6B55-2C4B-95E4-CE89611E590B}"/>
              </a:ext>
            </a:extLst>
          </p:cNvPr>
          <p:cNvCxnSpPr>
            <a:cxnSpLocks/>
          </p:cNvCxnSpPr>
          <p:nvPr userDrawn="1"/>
        </p:nvCxnSpPr>
        <p:spPr>
          <a:xfrm>
            <a:off x="6167716" y="1613647"/>
            <a:ext cx="0" cy="4904068"/>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7" name="内容占位符 6">
            <a:extLst>
              <a:ext uri="{FF2B5EF4-FFF2-40B4-BE49-F238E27FC236}">
                <a16:creationId xmlns:a16="http://schemas.microsoft.com/office/drawing/2014/main" id="{B2E17E1D-5E9C-4782-A550-1FA7C170295B}"/>
              </a:ext>
            </a:extLst>
          </p:cNvPr>
          <p:cNvSpPr>
            <a:spLocks noGrp="1"/>
          </p:cNvSpPr>
          <p:nvPr>
            <p:ph sz="quarter" idx="15"/>
          </p:nvPr>
        </p:nvSpPr>
        <p:spPr>
          <a:xfrm>
            <a:off x="838200"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
        <p:nvSpPr>
          <p:cNvPr id="15" name="内容占位符 6">
            <a:extLst>
              <a:ext uri="{FF2B5EF4-FFF2-40B4-BE49-F238E27FC236}">
                <a16:creationId xmlns:a16="http://schemas.microsoft.com/office/drawing/2014/main" id="{9AE8FA97-2778-4811-810F-CA386FE3C234}"/>
              </a:ext>
            </a:extLst>
          </p:cNvPr>
          <p:cNvSpPr>
            <a:spLocks noGrp="1"/>
          </p:cNvSpPr>
          <p:nvPr>
            <p:ph sz="quarter" idx="16"/>
          </p:nvPr>
        </p:nvSpPr>
        <p:spPr>
          <a:xfrm>
            <a:off x="6501205"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656403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和字幕">
    <p:bg>
      <p:bgPr>
        <a:solidFill>
          <a:schemeClr val="bg2">
            <a:alpha val="40000"/>
          </a:schemeClr>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14A22209-F6F4-814A-9719-87CDCD23C55F}"/>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1" name="矩形 10">
            <a:extLst>
              <a:ext uri="{FF2B5EF4-FFF2-40B4-BE49-F238E27FC236}">
                <a16:creationId xmlns:a16="http://schemas.microsoft.com/office/drawing/2014/main" id="{51817374-D7A2-2F4D-91C6-E24955F0018B}"/>
              </a:ext>
            </a:extLst>
          </p:cNvPr>
          <p:cNvSpPr/>
          <p:nvPr userDrawn="1"/>
        </p:nvSpPr>
        <p:spPr>
          <a:xfrm>
            <a:off x="5951621" y="1803214"/>
            <a:ext cx="6240379" cy="325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2" name="日期占位符 1">
            <a:extLst>
              <a:ext uri="{FF2B5EF4-FFF2-40B4-BE49-F238E27FC236}">
                <a16:creationId xmlns:a16="http://schemas.microsoft.com/office/drawing/2014/main" id="{09FBA462-7E60-BA4E-9A1E-3B5E69DACB3A}"/>
              </a:ext>
            </a:extLst>
          </p:cNvPr>
          <p:cNvSpPr>
            <a:spLocks noGrp="1"/>
          </p:cNvSpPr>
          <p:nvPr>
            <p:ph type="dt" sz="half" idx="10"/>
          </p:nvPr>
        </p:nvSpPr>
        <p:spPr>
          <a:xfrm>
            <a:off x="838200" y="6356350"/>
            <a:ext cx="2743200" cy="365125"/>
          </a:xfrm>
          <a:prstGeom prst="rect">
            <a:avLst/>
          </a:prstGeom>
        </p:spPr>
        <p:txBody>
          <a:bodyPr rtlCol="0"/>
          <a:lstStyle>
            <a:lvl1pPr>
              <a:defRPr>
                <a:latin typeface="Microsoft YaHei UI" panose="020B0503020204020204" pitchFamily="34" charset="-122"/>
                <a:ea typeface="Microsoft YaHei UI" panose="020B0503020204020204" pitchFamily="34" charset="-122"/>
              </a:defRPr>
            </a:lvl1pPr>
          </a:lstStyle>
          <a:p>
            <a:fld id="{2F7E77FB-0806-4C98-8186-4A8C4DDBA0D7}" type="datetime1">
              <a:rPr lang="zh-CN" altLang="en-US" smtClean="0"/>
              <a:t>2023/11/2</a:t>
            </a:fld>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494545" y="2028031"/>
            <a:ext cx="5058209"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图片占位符 10">
            <a:extLst>
              <a:ext uri="{FF2B5EF4-FFF2-40B4-BE49-F238E27FC236}">
                <a16:creationId xmlns:a16="http://schemas.microsoft.com/office/drawing/2014/main" id="{AD5E91DA-7D30-8C45-9BE7-5F82AA824B11}"/>
              </a:ext>
            </a:extLst>
          </p:cNvPr>
          <p:cNvSpPr>
            <a:spLocks noGrp="1"/>
          </p:cNvSpPr>
          <p:nvPr>
            <p:ph type="pic" sz="quarter" idx="14"/>
          </p:nvPr>
        </p:nvSpPr>
        <p:spPr>
          <a:xfrm>
            <a:off x="542925" y="0"/>
            <a:ext cx="5408696" cy="6858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6" name="内容占位符 5">
            <a:extLst>
              <a:ext uri="{FF2B5EF4-FFF2-40B4-BE49-F238E27FC236}">
                <a16:creationId xmlns:a16="http://schemas.microsoft.com/office/drawing/2014/main" id="{24B3A0EA-D5DD-4E60-90A9-6338842407FB}"/>
              </a:ext>
            </a:extLst>
          </p:cNvPr>
          <p:cNvSpPr>
            <a:spLocks noGrp="1"/>
          </p:cNvSpPr>
          <p:nvPr>
            <p:ph sz="quarter" idx="15"/>
          </p:nvPr>
        </p:nvSpPr>
        <p:spPr>
          <a:xfrm>
            <a:off x="6494463" y="2611438"/>
            <a:ext cx="5058209" cy="2165350"/>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2015007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4">
            <a:alpha val="40000"/>
          </a:schemeClr>
        </a:solidFill>
        <a:effectLst/>
      </p:bgPr>
    </p:bg>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3232796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B9EAC25-66D1-1245-97FD-3B58401328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zh-cn" noProof="0"/>
              <a:t>单击此处编辑母版标题样式</a:t>
            </a:r>
          </a:p>
        </p:txBody>
      </p:sp>
      <p:sp>
        <p:nvSpPr>
          <p:cNvPr id="3" name="文本占位符 2">
            <a:extLst>
              <a:ext uri="{FF2B5EF4-FFF2-40B4-BE49-F238E27FC236}">
                <a16:creationId xmlns:a16="http://schemas.microsoft.com/office/drawing/2014/main" id="{FE2069B3-0468-584A-914E-91C8C91C7F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zh-cn" noProof="0"/>
              <a:t>单击此处编辑母版文本样式</a:t>
            </a:r>
          </a:p>
          <a:p>
            <a:pPr lvl="1" rtl="0"/>
            <a:r>
              <a:rPr lang="zh-cn" noProof="0"/>
              <a:t>第二级</a:t>
            </a:r>
          </a:p>
          <a:p>
            <a:pPr lvl="2" rtl="0"/>
            <a:r>
              <a:rPr lang="zh-cn" noProof="0"/>
              <a:t>第三级</a:t>
            </a:r>
          </a:p>
          <a:p>
            <a:pPr lvl="3" rtl="0"/>
            <a:r>
              <a:rPr lang="zh-cn" noProof="0"/>
              <a:t>第四级</a:t>
            </a:r>
          </a:p>
          <a:p>
            <a:pPr lvl="4" rtl="0"/>
            <a:r>
              <a:rPr lang="zh-cn" noProof="0"/>
              <a:t>第五级</a:t>
            </a:r>
          </a:p>
        </p:txBody>
      </p:sp>
      <p:sp>
        <p:nvSpPr>
          <p:cNvPr id="5" name="页脚占位符 4">
            <a:extLst>
              <a:ext uri="{FF2B5EF4-FFF2-40B4-BE49-F238E27FC236}">
                <a16:creationId xmlns:a16="http://schemas.microsoft.com/office/drawing/2014/main" id="{147A988C-554B-E64F-A698-DE3EF9CA0774}"/>
              </a:ext>
            </a:extLst>
          </p:cNvPr>
          <p:cNvSpPr>
            <a:spLocks noGrp="1"/>
          </p:cNvSpPr>
          <p:nvPr>
            <p:ph type="ftr" sz="quarter" idx="3"/>
          </p:nvPr>
        </p:nvSpPr>
        <p:spPr>
          <a:xfrm>
            <a:off x="838200" y="6356350"/>
            <a:ext cx="7315200" cy="365125"/>
          </a:xfrm>
          <a:prstGeom prst="rect">
            <a:avLst/>
          </a:prstGeom>
        </p:spPr>
        <p:txBody>
          <a:bodyPr vert="horz" lIns="91440" tIns="45720" rIns="91440" bIns="45720" rtlCol="0" anchor="ctr"/>
          <a:lstStyle>
            <a:lvl1pPr algn="l">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098157E6-BBF7-AB4A-B5DD-B39A65C17B0B}"/>
              </a:ext>
            </a:extLst>
          </p:cNvPr>
          <p:cNvSpPr>
            <a:spLocks noGrp="1"/>
          </p:cNvSpPr>
          <p:nvPr>
            <p:ph type="sldNum" sz="quarter" idx="4"/>
          </p:nvPr>
        </p:nvSpPr>
        <p:spPr>
          <a:xfrm>
            <a:off x="10904706" y="6356350"/>
            <a:ext cx="449094" cy="365125"/>
          </a:xfrm>
          <a:prstGeom prst="rect">
            <a:avLst/>
          </a:prstGeom>
        </p:spPr>
        <p:txBody>
          <a:bodyPr vert="horz" lIns="91440" tIns="45720" rIns="91440" bIns="45720" rtlCol="0" anchor="ctr"/>
          <a:lstStyle>
            <a:lvl1pPr algn="r">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977565515"/>
      </p:ext>
    </p:extLst>
  </p:cSld>
  <p:clrMap bg1="lt1" tx1="dk1" bg2="lt2" tx2="dk2" accent1="accent1" accent2="accent2" accent3="accent3" accent4="accent4" accent5="accent5" accent6="accent6" hlink="hlink" folHlink="folHlink"/>
  <p:sldLayoutIdLst>
    <p:sldLayoutId id="2147483649" r:id="rId1"/>
    <p:sldLayoutId id="2147483688" r:id="rId2"/>
    <p:sldLayoutId id="2147483661" r:id="rId3"/>
    <p:sldLayoutId id="2147483690" r:id="rId4"/>
    <p:sldLayoutId id="2147483692" r:id="rId5"/>
    <p:sldLayoutId id="2147483655" r:id="rId6"/>
  </p:sldLayoutIdLst>
  <p:hf sldNum="0" hdr="0" ftr="0"/>
  <p:txStyles>
    <p:titleStyle>
      <a:lvl1pPr algn="l" defTabSz="914400" rtl="0" eaLnBrk="1" latinLnBrk="0" hangingPunct="1">
        <a:lnSpc>
          <a:spcPct val="90000"/>
        </a:lnSpc>
        <a:spcBef>
          <a:spcPct val="0"/>
        </a:spcBef>
        <a:buNone/>
        <a:defRPr sz="44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228600" indent="-228600" algn="l" defTabSz="914400" rtl="0" eaLnBrk="1" latinLnBrk="0" hangingPunct="1">
        <a:lnSpc>
          <a:spcPct val="150000"/>
        </a:lnSpc>
        <a:spcBef>
          <a:spcPts val="1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1pPr>
      <a:lvl2pPr marL="6858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3pPr>
      <a:lvl4pPr marL="16002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4pPr>
      <a:lvl5pPr marL="20574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hart" Target="../charts/char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chart" Target="../charts/chart8.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chart" Target="../charts/chart1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802AA36A-8685-4D91-92E4-CBC45883BFFF}"/>
              </a:ext>
            </a:extLst>
          </p:cNvPr>
          <p:cNvSpPr>
            <a:spLocks noGrp="1"/>
          </p:cNvSpPr>
          <p:nvPr>
            <p:ph type="title"/>
          </p:nvPr>
        </p:nvSpPr>
        <p:spPr/>
        <p:txBody>
          <a:bodyPr rtlCol="0"/>
          <a:lstStyle/>
          <a:p>
            <a:pPr rtl="0"/>
            <a:r>
              <a:rPr lang="zh-CN" altLang="en-US" sz="4400" dirty="0"/>
              <a:t>北京汽车市场分析</a:t>
            </a:r>
            <a:endParaRPr lang="zh-cn" sz="4400" dirty="0"/>
          </a:p>
        </p:txBody>
      </p:sp>
      <p:sp>
        <p:nvSpPr>
          <p:cNvPr id="12" name="文本占位符 11">
            <a:extLst>
              <a:ext uri="{FF2B5EF4-FFF2-40B4-BE49-F238E27FC236}">
                <a16:creationId xmlns:a16="http://schemas.microsoft.com/office/drawing/2014/main" id="{FF1EEC5C-B452-49AC-85CC-33670A64C477}"/>
              </a:ext>
            </a:extLst>
          </p:cNvPr>
          <p:cNvSpPr>
            <a:spLocks noGrp="1"/>
          </p:cNvSpPr>
          <p:nvPr>
            <p:ph type="body" sz="quarter" idx="15"/>
          </p:nvPr>
        </p:nvSpPr>
        <p:spPr/>
        <p:txBody>
          <a:bodyPr rtlCol="0">
            <a:normAutofit/>
          </a:bodyPr>
          <a:lstStyle/>
          <a:p>
            <a:pPr rtl="0"/>
            <a:r>
              <a:rPr lang="en-US" altLang="zh-CN" dirty="0"/>
              <a:t>2023</a:t>
            </a:r>
            <a:r>
              <a:rPr lang="zh-CN" altLang="en-US" dirty="0"/>
              <a:t>年</a:t>
            </a:r>
            <a:r>
              <a:rPr lang="en-US" altLang="zh-CN" dirty="0"/>
              <a:t>9</a:t>
            </a:r>
            <a:r>
              <a:rPr lang="zh-CN" altLang="en-US" dirty="0"/>
              <a:t>月</a:t>
            </a:r>
            <a:endParaRPr lang="zh-cn" dirty="0"/>
          </a:p>
        </p:txBody>
      </p:sp>
      <p:pic>
        <p:nvPicPr>
          <p:cNvPr id="11" name="图片占位符 10">
            <a:extLst>
              <a:ext uri="{FF2B5EF4-FFF2-40B4-BE49-F238E27FC236}">
                <a16:creationId xmlns:a16="http://schemas.microsoft.com/office/drawing/2014/main" id="{EDFB3CE4-E079-4F26-A818-949C73327907}"/>
              </a:ext>
            </a:extLst>
          </p:cNvPr>
          <p:cNvPicPr>
            <a:picLocks noGrp="1" noChangeAspect="1"/>
          </p:cNvPicPr>
          <p:nvPr>
            <p:ph type="pic" sz="quarter" idx="14"/>
          </p:nvPr>
        </p:nvPicPr>
        <p:blipFill>
          <a:blip r:embed="rId3"/>
          <a:srcRect t="2596" b="2596"/>
          <a:stretch>
            <a:fillRect/>
          </a:stretch>
        </p:blipFill>
        <p:spPr/>
      </p:pic>
    </p:spTree>
    <p:extLst>
      <p:ext uri="{BB962C8B-B14F-4D97-AF65-F5344CB8AC3E}">
        <p14:creationId xmlns:p14="http://schemas.microsoft.com/office/powerpoint/2010/main" val="17712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893595"/>
            <a:ext cx="4172504" cy="3154005"/>
          </a:xfrm>
          <a:prstGeom prst="rect">
            <a:avLst/>
          </a:prstGeom>
          <a:noFill/>
        </p:spPr>
        <p:txBody>
          <a:bodyPr wrap="square">
            <a:spAutoFit/>
          </a:bodyPr>
          <a:lstStyle/>
          <a:p>
            <a:pPr indent="341630" algn="ctr">
              <a:lnSpc>
                <a:spcPts val="2400"/>
              </a:lnSpc>
            </a:pPr>
            <a:r>
              <a:rPr lang="zh-CN" altLang="en-US" sz="2400" b="1" kern="100" dirty="0">
                <a:latin typeface="宋体" panose="02010600030101010101" pitchFamily="2" charset="-122"/>
                <a:ea typeface="等线" panose="02010600030101010101" pitchFamily="2" charset="-122"/>
                <a:cs typeface="Times New Roman" panose="02020603050405020304" pitchFamily="18" charset="0"/>
              </a:rPr>
              <a:t>二手车交易</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月份北京市二手车成交过户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5.54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7.17%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17.36%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0.84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1-9</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月</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北京市二手车</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51.68</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12.1%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1.04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6" name="图表 5">
            <a:extLst>
              <a:ext uri="{FF2B5EF4-FFF2-40B4-BE49-F238E27FC236}">
                <a16:creationId xmlns:a16="http://schemas.microsoft.com/office/drawing/2014/main" id="{B92F90B4-70E5-4FC8-88B5-3D7CC9BF59A5}"/>
              </a:ext>
            </a:extLst>
          </p:cNvPr>
          <p:cNvGraphicFramePr/>
          <p:nvPr>
            <p:extLst>
              <p:ext uri="{D42A27DB-BD31-4B8C-83A1-F6EECF244321}">
                <p14:modId xmlns:p14="http://schemas.microsoft.com/office/powerpoint/2010/main" val="2525570979"/>
              </p:ext>
            </p:extLst>
          </p:nvPr>
        </p:nvGraphicFramePr>
        <p:xfrm>
          <a:off x="328473" y="2095130"/>
          <a:ext cx="6924583" cy="3897297"/>
        </p:xfrm>
        <a:graphic>
          <a:graphicData uri="http://schemas.openxmlformats.org/drawingml/2006/chart">
            <c:chart xmlns:c="http://schemas.openxmlformats.org/drawingml/2006/chart" xmlns:r="http://schemas.openxmlformats.org/officeDocument/2006/relationships" r:id="rId3"/>
          </a:graphicData>
        </a:graphic>
      </p:graphicFrame>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9412048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863600" y="5368746"/>
            <a:ext cx="10464800" cy="789319"/>
          </a:xfrm>
          <a:prstGeom prst="rect">
            <a:avLst/>
          </a:prstGeom>
          <a:noFill/>
        </p:spPr>
        <p:txBody>
          <a:bodyPr wrap="square">
            <a:spAutoFit/>
          </a:bodyPr>
          <a:lstStyle/>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北京二手车交易外迁率为</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49.6%</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，外迁率环比上涨</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7.8</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个百分点，同比增长</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6.3</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1-9</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月北京二手车外迁率为</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41.27%</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，累计外迁</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21</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.33</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万辆。</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4" name="图表 3">
            <a:extLst>
              <a:ext uri="{FF2B5EF4-FFF2-40B4-BE49-F238E27FC236}">
                <a16:creationId xmlns:a16="http://schemas.microsoft.com/office/drawing/2014/main" id="{A7A111BA-5912-E0C6-8FED-F87797C2D90F}"/>
              </a:ext>
            </a:extLst>
          </p:cNvPr>
          <p:cNvGraphicFramePr/>
          <p:nvPr>
            <p:extLst>
              <p:ext uri="{D42A27DB-BD31-4B8C-83A1-F6EECF244321}">
                <p14:modId xmlns:p14="http://schemas.microsoft.com/office/powerpoint/2010/main" val="90605766"/>
              </p:ext>
            </p:extLst>
          </p:nvPr>
        </p:nvGraphicFramePr>
        <p:xfrm>
          <a:off x="639413" y="1473201"/>
          <a:ext cx="10577227" cy="373298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994066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639413" y="44987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Autofit/>
          </a:bodyPr>
          <a:lstStyle/>
          <a:p>
            <a:pPr marL="285750" indent="-285750" algn="just">
              <a:buFont typeface="Wingdings" panose="05000000000000000000" pitchFamily="2" charset="2"/>
              <a:buChar char="l"/>
            </a:pP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9</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月份北京新车销售与全国汽车销售趋势保持了一致，都呈现出同环比双增长的势头，没有辜负对金九月的预期，尤其是传统汽油车销量，在节前各品牌大幅促销的努力下，传统汽油车</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9</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月销量环比增长</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19.35%</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，同比增长</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12.45%</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，超出了预期。进口车</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9</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月销售也出现了明显回升，虽同比仍下降了</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4.82%</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，但</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18.46%</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。市场占有率也提升了</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0.63</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个百分点，达到</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6.04%</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。而新能源汽车随着购车指标的连续释放，</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9</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月销量进一步下行，单月销售</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2.53</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9.76%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市场占有率也从</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8</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45%</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下降到</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38.27%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限制北京二手车经纪公司使用周转指标的政策及部分地区税务部门对二手车经营企业进行税务稽查，造成</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月份北京的二手车流通企业持续处于政策观望和适应之中。政策的变化及税务风险问题造成众多二手车经营企业在</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月交易停滞，同时受新车降价的冲击，二手车交易活跃度明显降低。</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月份北京市二手车成交过户</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5.54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万辆次，环比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7.17%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连续第三个月交易下滑，</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17.36%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新旧车比更是只有</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0.84</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，新旧车比已经连续</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个月低于</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，突显京城二手车消费的持续低迷</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algn="just"/>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北京的汽车消费向来只有金九很难出现银十，历来</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月汽车销售都会呈现出下降趋势，今年恐也难以出现意外，但去年同期受疫情影响，汽车销售基数较低，今年新旧车的销售数量都有望实现同比正增长。但环比仍难以摆脱下降的趋势。 </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algn="just"/>
            <a:endParaRPr lang="en-US" altLang="zh-CN" sz="1600"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6172810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7" name="图表 6">
            <a:extLst>
              <a:ext uri="{FF2B5EF4-FFF2-40B4-BE49-F238E27FC236}">
                <a16:creationId xmlns:a16="http://schemas.microsoft.com/office/drawing/2014/main" id="{887903BD-3068-465A-B45A-A7EE0C2E1325}"/>
              </a:ext>
            </a:extLst>
          </p:cNvPr>
          <p:cNvGraphicFramePr/>
          <p:nvPr>
            <p:extLst>
              <p:ext uri="{D42A27DB-BD31-4B8C-83A1-F6EECF244321}">
                <p14:modId xmlns:p14="http://schemas.microsoft.com/office/powerpoint/2010/main" val="3165973062"/>
              </p:ext>
            </p:extLst>
          </p:nvPr>
        </p:nvGraphicFramePr>
        <p:xfrm>
          <a:off x="639413" y="1936897"/>
          <a:ext cx="6489356" cy="4543801"/>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3569503"/>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新车交易情况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9</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月份北京新车交易</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.61</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万辆，环比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上涨</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6.23</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环比增幅低</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于全国</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4.47</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上涨</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2.05</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幅</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低</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于</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全国</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7.45</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个</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百分点。</a:t>
            </a:r>
            <a:endParaRPr lang="en-US" altLang="zh-CN"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月北京累计交易新车</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49.85</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万辆，同比去年</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44.72</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万辆累计</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11.47%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幅</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高</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于全国</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3.27</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个</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百分</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点。</a:t>
            </a:r>
            <a:endParaRPr lang="zh-CN" altLang="zh-CN"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C6DD78F1-F915-420E-9ABC-4415829636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0282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5" name="图表 4">
            <a:extLst>
              <a:ext uri="{FF2B5EF4-FFF2-40B4-BE49-F238E27FC236}">
                <a16:creationId xmlns:a16="http://schemas.microsoft.com/office/drawing/2014/main" id="{75D5A17C-BAD3-4268-AFE0-040D18B08468}"/>
              </a:ext>
            </a:extLst>
          </p:cNvPr>
          <p:cNvGraphicFramePr/>
          <p:nvPr>
            <p:extLst>
              <p:ext uri="{D42A27DB-BD31-4B8C-83A1-F6EECF244321}">
                <p14:modId xmlns:p14="http://schemas.microsoft.com/office/powerpoint/2010/main" val="1089328436"/>
              </p:ext>
            </p:extLst>
          </p:nvPr>
        </p:nvGraphicFramePr>
        <p:xfrm>
          <a:off x="995680" y="1752748"/>
          <a:ext cx="10312400" cy="411973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7B87FFB6-716D-4A3E-96EF-6233378704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821304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3561721979"/>
              </p:ext>
            </p:extLst>
          </p:nvPr>
        </p:nvGraphicFramePr>
        <p:xfrm>
          <a:off x="1156240" y="1493520"/>
          <a:ext cx="4427814" cy="4992387"/>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2953636859"/>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40101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866297"/>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9</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月份北京市进口车交易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3992</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辆，环比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18.46%</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4.82 %</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1-9</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月北京市进口车累计交易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3.25</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万辆，同比下降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0.2%</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zh-CN"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97BD3F39-229A-4D86-96B6-7F5AD31C01EC}"/>
              </a:ext>
            </a:extLst>
          </p:cNvPr>
          <p:cNvGraphicFramePr/>
          <p:nvPr>
            <p:extLst>
              <p:ext uri="{D42A27DB-BD31-4B8C-83A1-F6EECF244321}">
                <p14:modId xmlns:p14="http://schemas.microsoft.com/office/powerpoint/2010/main" val="3300731755"/>
              </p:ext>
            </p:extLst>
          </p:nvPr>
        </p:nvGraphicFramePr>
        <p:xfrm>
          <a:off x="553375" y="1669002"/>
          <a:ext cx="6726313" cy="4838330"/>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8643331B-C65F-4212-87AB-DF1867E6E1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9002332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8793136" y="1787114"/>
            <a:ext cx="2921344" cy="2496966"/>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9</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月北京进口车销量</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占北京新车交易总量</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6.04%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，占有率环比增长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0.63</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0.43</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4" name="图表 3">
            <a:extLst>
              <a:ext uri="{FF2B5EF4-FFF2-40B4-BE49-F238E27FC236}">
                <a16:creationId xmlns:a16="http://schemas.microsoft.com/office/drawing/2014/main" id="{780B2389-3ECF-41EC-8A61-F9F1BE83FC3C}"/>
              </a:ext>
            </a:extLst>
          </p:cNvPr>
          <p:cNvGraphicFramePr/>
          <p:nvPr>
            <p:extLst>
              <p:ext uri="{D42A27DB-BD31-4B8C-83A1-F6EECF244321}">
                <p14:modId xmlns:p14="http://schemas.microsoft.com/office/powerpoint/2010/main" val="1604052515"/>
              </p:ext>
            </p:extLst>
          </p:nvPr>
        </p:nvGraphicFramePr>
        <p:xfrm>
          <a:off x="477520" y="1483360"/>
          <a:ext cx="8483600" cy="4654973"/>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BAF30561-6D3C-40D3-ABDE-E3AB9DB88F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0997861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46F17CEE-D1D4-4C16-B8F8-9CB2ECA235C0}"/>
              </a:ext>
            </a:extLst>
          </p:cNvPr>
          <p:cNvGraphicFramePr/>
          <p:nvPr>
            <p:extLst>
              <p:ext uri="{D42A27DB-BD31-4B8C-83A1-F6EECF244321}">
                <p14:modId xmlns:p14="http://schemas.microsoft.com/office/powerpoint/2010/main" val="753078851"/>
              </p:ext>
            </p:extLst>
          </p:nvPr>
        </p:nvGraphicFramePr>
        <p:xfrm>
          <a:off x="1358284" y="1411550"/>
          <a:ext cx="4110362" cy="487749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3B71356-A592-4325-ABAD-F7FEA8D3BA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2" name="图表 1">
            <a:extLst>
              <a:ext uri="{FF2B5EF4-FFF2-40B4-BE49-F238E27FC236}">
                <a16:creationId xmlns:a16="http://schemas.microsoft.com/office/drawing/2014/main" id="{331027E7-CDF7-05E6-786B-9F4F3335BE4A}"/>
              </a:ext>
            </a:extLst>
          </p:cNvPr>
          <p:cNvGraphicFramePr/>
          <p:nvPr>
            <p:extLst>
              <p:ext uri="{D42A27DB-BD31-4B8C-83A1-F6EECF244321}">
                <p14:modId xmlns:p14="http://schemas.microsoft.com/office/powerpoint/2010/main" val="3282430805"/>
              </p:ext>
            </p:extLst>
          </p:nvPr>
        </p:nvGraphicFramePr>
        <p:xfrm>
          <a:off x="6091632" y="1454192"/>
          <a:ext cx="4110362" cy="487749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0600076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549559"/>
            <a:ext cx="4172504" cy="3990195"/>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a:t>
            </a: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能源汽车销售</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月份北京市新能源汽车共交易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2.53</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9.76%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4.13%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38.27%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。纯电动汽车销售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1.56</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61.60%</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。国产新能源汽车销售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2.48</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辆，占</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新</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97.88%</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1-9</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北京市新能源汽车</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19.7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29.2%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39.51%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F3DEA445-0777-4564-B5A3-20889AC797B9}"/>
              </a:ext>
            </a:extLst>
          </p:cNvPr>
          <p:cNvGraphicFramePr/>
          <p:nvPr>
            <p:extLst>
              <p:ext uri="{D42A27DB-BD31-4B8C-83A1-F6EECF244321}">
                <p14:modId xmlns:p14="http://schemas.microsoft.com/office/powerpoint/2010/main" val="744267966"/>
              </p:ext>
            </p:extLst>
          </p:nvPr>
        </p:nvGraphicFramePr>
        <p:xfrm>
          <a:off x="339823" y="1995487"/>
          <a:ext cx="7126297" cy="398500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27930356-5009-4789-8285-E625A9D833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234094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1492080951"/>
              </p:ext>
            </p:extLst>
          </p:nvPr>
        </p:nvGraphicFramePr>
        <p:xfrm>
          <a:off x="1391920" y="163576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349108401"/>
              </p:ext>
            </p:extLst>
          </p:nvPr>
        </p:nvGraphicFramePr>
        <p:xfrm>
          <a:off x="6329680" y="163576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710525267"/>
      </p:ext>
    </p:extLst>
  </p:cSld>
  <p:clrMapOvr>
    <a:masterClrMapping/>
  </p:clrMapOvr>
</p:sld>
</file>

<file path=ppt/theme/theme1.xml><?xml version="1.0" encoding="utf-8"?>
<a:theme xmlns:a="http://schemas.openxmlformats.org/drawingml/2006/main" name="最小和静音">
  <a:themeElements>
    <a:clrScheme name="Japan Navy">
      <a:dk1>
        <a:srgbClr val="231B23"/>
      </a:dk1>
      <a:lt1>
        <a:srgbClr val="FCF5E5"/>
      </a:lt1>
      <a:dk2>
        <a:srgbClr val="282C47"/>
      </a:dk2>
      <a:lt2>
        <a:srgbClr val="FCF5E5"/>
      </a:lt2>
      <a:accent1>
        <a:srgbClr val="FDA431"/>
      </a:accent1>
      <a:accent2>
        <a:srgbClr val="4DA1A8"/>
      </a:accent2>
      <a:accent3>
        <a:srgbClr val="D7E7BA"/>
      </a:accent3>
      <a:accent4>
        <a:srgbClr val="FCF5E5"/>
      </a:accent4>
      <a:accent5>
        <a:srgbClr val="282C47"/>
      </a:accent5>
      <a:accent6>
        <a:srgbClr val="EECED3"/>
      </a:accent6>
      <a:hlink>
        <a:srgbClr val="FCA330"/>
      </a:hlink>
      <a:folHlink>
        <a:srgbClr val="4DA1A8"/>
      </a:folHlink>
    </a:clrScheme>
    <a:fontScheme name="Japanese Template">
      <a:majorFont>
        <a:latin typeface="Meiryo UI"/>
        <a:ea typeface=""/>
        <a:cs typeface=""/>
      </a:majorFont>
      <a:minorFont>
        <a:latin typeface="Meiryo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2101380_TF89826194.potx" id="{3443F8FC-BDEE-40A4-8221-E257178A440E}" vid="{246DA379-CE2B-4367-82B3-8AA8B992D7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{E33BC3C8-75D8-4C57-8708-783E4BA369E5}tf89826194_win32</Template>
  <TotalTime>72198</TotalTime>
  <Words>901</Words>
  <Application>Microsoft Office PowerPoint</Application>
  <PresentationFormat>宽屏</PresentationFormat>
  <Paragraphs>74</Paragraphs>
  <Slides>12</Slides>
  <Notes>12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12</vt:i4>
      </vt:variant>
    </vt:vector>
  </HeadingPairs>
  <TitlesOfParts>
    <vt:vector size="20" baseType="lpstr">
      <vt:lpstr>Meiryo UI</vt:lpstr>
      <vt:lpstr>Microsoft YaHei UI</vt:lpstr>
      <vt:lpstr>等线</vt:lpstr>
      <vt:lpstr>宋体</vt:lpstr>
      <vt:lpstr>Arial</vt:lpstr>
      <vt:lpstr>Calibri</vt:lpstr>
      <vt:lpstr>Wingdings</vt:lpstr>
      <vt:lpstr>最小和静音</vt:lpstr>
      <vt:lpstr>北京汽车市场分析</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北京汽车市场分析</dc:title>
  <dc:creator>guoyyc@sina.com</dc:creator>
  <cp:lastModifiedBy>郭咏</cp:lastModifiedBy>
  <cp:revision>166</cp:revision>
  <dcterms:created xsi:type="dcterms:W3CDTF">2021-12-26T04:02:55Z</dcterms:created>
  <dcterms:modified xsi:type="dcterms:W3CDTF">2023-11-06T03:15:32Z</dcterms:modified>
</cp:coreProperties>
</file>