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302" r:id="rId2"/>
    <p:sldId id="288" r:id="rId3"/>
    <p:sldId id="307" r:id="rId4"/>
    <p:sldId id="323" r:id="rId5"/>
    <p:sldId id="304" r:id="rId6"/>
    <p:sldId id="310" r:id="rId7"/>
    <p:sldId id="309" r:id="rId8"/>
    <p:sldId id="305" r:id="rId9"/>
    <p:sldId id="324" r:id="rId10"/>
    <p:sldId id="306" r:id="rId11"/>
    <p:sldId id="325" r:id="rId12"/>
    <p:sldId id="322" r:id="rId13"/>
    <p:sldId id="326" r:id="rId14"/>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61" d="100"/>
          <a:sy n="61" d="100"/>
        </p:scale>
        <p:origin x="68" y="30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numCache>
            </c:numRef>
          </c:val>
          <c:extLst>
            <c:ext xmlns:c16="http://schemas.microsoft.com/office/drawing/2014/chart" uri="{C3380CC4-5D6E-409C-BE32-E72D297353CC}">
              <c16:uniqueId val="{00000000-55CA-41EC-8CF1-5A304C8479A0}"/>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46040993898315"/>
          <c:h val="0.10382364896702123"/>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9</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埃安</c:v>
                </c:pt>
                <c:pt idx="2">
                  <c:v>ARCFOX</c:v>
                </c:pt>
                <c:pt idx="3">
                  <c:v>宝马</c:v>
                </c:pt>
                <c:pt idx="4">
                  <c:v>大众</c:v>
                </c:pt>
                <c:pt idx="5">
                  <c:v>小鹏</c:v>
                </c:pt>
                <c:pt idx="6">
                  <c:v>蔚来</c:v>
                </c:pt>
                <c:pt idx="7">
                  <c:v>北汽新能源</c:v>
                </c:pt>
                <c:pt idx="8">
                  <c:v>特斯拉</c:v>
                </c:pt>
                <c:pt idx="9">
                  <c:v>比亚迪</c:v>
                </c:pt>
              </c:strCache>
            </c:strRef>
          </c:cat>
          <c:val>
            <c:numRef>
              <c:f>Sheet1!$B$2:$B$11</c:f>
              <c:numCache>
                <c:formatCode>General</c:formatCode>
                <c:ptCount val="10"/>
                <c:pt idx="0">
                  <c:v>378</c:v>
                </c:pt>
                <c:pt idx="1">
                  <c:v>408</c:v>
                </c:pt>
                <c:pt idx="2">
                  <c:v>463</c:v>
                </c:pt>
                <c:pt idx="3">
                  <c:v>490</c:v>
                </c:pt>
                <c:pt idx="4">
                  <c:v>773</c:v>
                </c:pt>
                <c:pt idx="5">
                  <c:v>804</c:v>
                </c:pt>
                <c:pt idx="6">
                  <c:v>887</c:v>
                </c:pt>
                <c:pt idx="7">
                  <c:v>1595</c:v>
                </c:pt>
                <c:pt idx="8">
                  <c:v>2326</c:v>
                </c:pt>
                <c:pt idx="9">
                  <c:v>3682</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t>2023</a:t>
            </a:r>
            <a:r>
              <a:rPr lang="zh-CN" altLang="en-US" sz="1800" b="1" dirty="0"/>
              <a:t>年</a:t>
            </a:r>
            <a:r>
              <a:rPr lang="en-US" altLang="zh-CN" sz="1800" b="1" dirty="0"/>
              <a:t>10</a:t>
            </a:r>
            <a:r>
              <a:rPr lang="zh-CN" altLang="en-US" sz="18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极氪</c:v>
                </c:pt>
                <c:pt idx="1">
                  <c:v>埃安</c:v>
                </c:pt>
                <c:pt idx="2">
                  <c:v>宝马</c:v>
                </c:pt>
                <c:pt idx="3">
                  <c:v>ARCFOX</c:v>
                </c:pt>
                <c:pt idx="4">
                  <c:v>大众</c:v>
                </c:pt>
                <c:pt idx="5">
                  <c:v>蔚来</c:v>
                </c:pt>
                <c:pt idx="6">
                  <c:v>特斯拉</c:v>
                </c:pt>
                <c:pt idx="7">
                  <c:v>小鹏</c:v>
                </c:pt>
                <c:pt idx="8">
                  <c:v>北汽</c:v>
                </c:pt>
                <c:pt idx="9">
                  <c:v>比亚迪</c:v>
                </c:pt>
              </c:strCache>
            </c:strRef>
          </c:cat>
          <c:val>
            <c:numRef>
              <c:f>Sheet1!$B$2:$B$11</c:f>
              <c:numCache>
                <c:formatCode>General</c:formatCode>
                <c:ptCount val="10"/>
                <c:pt idx="0">
                  <c:v>235</c:v>
                </c:pt>
                <c:pt idx="1">
                  <c:v>371</c:v>
                </c:pt>
                <c:pt idx="2">
                  <c:v>434</c:v>
                </c:pt>
                <c:pt idx="3">
                  <c:v>636</c:v>
                </c:pt>
                <c:pt idx="4">
                  <c:v>673</c:v>
                </c:pt>
                <c:pt idx="5">
                  <c:v>710</c:v>
                </c:pt>
                <c:pt idx="6">
                  <c:v>994</c:v>
                </c:pt>
                <c:pt idx="7">
                  <c:v>1195</c:v>
                </c:pt>
                <c:pt idx="8">
                  <c:v>1340</c:v>
                </c:pt>
                <c:pt idx="9">
                  <c:v>3053</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numCache>
            </c:numRef>
          </c:val>
          <c:extLst>
            <c:ext xmlns:c16="http://schemas.microsoft.com/office/drawing/2014/chart" uri="{C3380CC4-5D6E-409C-BE32-E72D297353CC}">
              <c16:uniqueId val="{00000000-6475-4641-B9EB-EE44E3B1334A}"/>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Sheet1!$B$2:$M$2</c:f>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ser>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0.496</c:v>
                </c:pt>
                <c:pt idx="9">
                  <c:v>0.39710000000000001</c:v>
                </c:pt>
              </c:numCache>
            </c:numRef>
          </c:val>
          <c:smooth val="0"/>
          <c:extLst>
            <c:ext xmlns:c16="http://schemas.microsoft.com/office/drawing/2014/chart" uri="{C3380CC4-5D6E-409C-BE32-E72D297353CC}">
              <c16:uniqueId val="{00000001-71AB-44BF-8AC4-323C495991A3}"/>
            </c:ext>
          </c:extLst>
        </c:ser>
        <c:dLbls>
          <c:showLegendKey val="0"/>
          <c:showVal val="0"/>
          <c:showCatName val="0"/>
          <c:showSerName val="0"/>
          <c:showPercent val="0"/>
          <c:showBubbleSize val="0"/>
        </c:dLbls>
        <c:marker val="1"/>
        <c:smooth val="0"/>
        <c:axId val="618104080"/>
        <c:axId val="472338896"/>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0.1149</c:v>
                </c:pt>
              </c:numCache>
            </c:numRef>
          </c:val>
          <c:smooth val="0"/>
          <c:extLst>
            <c:ext xmlns:c16="http://schemas.microsoft.com/office/drawing/2014/chart" uri="{C3380CC4-5D6E-409C-BE32-E72D297353CC}">
              <c16:uniqueId val="{00000000-D3C3-4EEE-A5CA-1065F222C2EB}"/>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9</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奔驰</c:v>
                </c:pt>
                <c:pt idx="3">
                  <c:v>特斯拉</c:v>
                </c:pt>
                <c:pt idx="4">
                  <c:v>奥迪</c:v>
                </c:pt>
                <c:pt idx="5">
                  <c:v>本田</c:v>
                </c:pt>
                <c:pt idx="6">
                  <c:v>宝马</c:v>
                </c:pt>
                <c:pt idx="7">
                  <c:v>丰田</c:v>
                </c:pt>
                <c:pt idx="8">
                  <c:v>比亚迪</c:v>
                </c:pt>
                <c:pt idx="9">
                  <c:v>大众</c:v>
                </c:pt>
              </c:strCache>
            </c:strRef>
          </c:cat>
          <c:val>
            <c:numRef>
              <c:f>Sheet1!$B$2:$B$11</c:f>
              <c:numCache>
                <c:formatCode>General</c:formatCode>
                <c:ptCount val="10"/>
                <c:pt idx="0">
                  <c:v>1813</c:v>
                </c:pt>
                <c:pt idx="1">
                  <c:v>1901</c:v>
                </c:pt>
                <c:pt idx="2">
                  <c:v>2311</c:v>
                </c:pt>
                <c:pt idx="3">
                  <c:v>2326</c:v>
                </c:pt>
                <c:pt idx="4">
                  <c:v>2682</c:v>
                </c:pt>
                <c:pt idx="5">
                  <c:v>2696</c:v>
                </c:pt>
                <c:pt idx="6">
                  <c:v>2780</c:v>
                </c:pt>
                <c:pt idx="7">
                  <c:v>5144</c:v>
                </c:pt>
                <c:pt idx="8">
                  <c:v>5282</c:v>
                </c:pt>
                <c:pt idx="9">
                  <c:v>8412</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max val="10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2023</a:t>
            </a:r>
            <a:r>
              <a:rPr lang="zh-CN" altLang="en-US" dirty="0"/>
              <a:t>年</a:t>
            </a:r>
            <a:r>
              <a:rPr lang="en-US" altLang="zh-CN" dirty="0"/>
              <a:t>10</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北汽</c:v>
                </c:pt>
                <c:pt idx="2">
                  <c:v>奔驰</c:v>
                </c:pt>
                <c:pt idx="3">
                  <c:v>日产</c:v>
                </c:pt>
                <c:pt idx="4">
                  <c:v>奥迪</c:v>
                </c:pt>
                <c:pt idx="5">
                  <c:v>宝马</c:v>
                </c:pt>
                <c:pt idx="6">
                  <c:v>本田</c:v>
                </c:pt>
                <c:pt idx="7">
                  <c:v>丰田</c:v>
                </c:pt>
                <c:pt idx="8">
                  <c:v>比亚迪</c:v>
                </c:pt>
                <c:pt idx="9">
                  <c:v>大众</c:v>
                </c:pt>
              </c:strCache>
            </c:strRef>
          </c:cat>
          <c:val>
            <c:numRef>
              <c:f>Sheet1!$B$2:$B$11</c:f>
              <c:numCache>
                <c:formatCode>General</c:formatCode>
                <c:ptCount val="10"/>
                <c:pt idx="0">
                  <c:v>1419</c:v>
                </c:pt>
                <c:pt idx="1">
                  <c:v>1480</c:v>
                </c:pt>
                <c:pt idx="2">
                  <c:v>1596</c:v>
                </c:pt>
                <c:pt idx="3">
                  <c:v>1610</c:v>
                </c:pt>
                <c:pt idx="4">
                  <c:v>1963</c:v>
                </c:pt>
                <c:pt idx="5">
                  <c:v>2113</c:v>
                </c:pt>
                <c:pt idx="6">
                  <c:v>2228</c:v>
                </c:pt>
                <c:pt idx="7">
                  <c:v>4241</c:v>
                </c:pt>
                <c:pt idx="8">
                  <c:v>4396</c:v>
                </c:pt>
                <c:pt idx="9">
                  <c:v>5444</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numCache>
            </c:numRef>
          </c:val>
          <c:extLst>
            <c:ext xmlns:c16="http://schemas.microsoft.com/office/drawing/2014/chart" uri="{C3380CC4-5D6E-409C-BE32-E72D297353CC}">
              <c16:uniqueId val="{00000000-FA10-4831-80F6-585F7B81CE3A}"/>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Sheet1!$A$2:$A$35</c:f>
              <c:strCache>
                <c:ptCount val="34"/>
                <c:pt idx="0">
                  <c:v>2021年1月</c:v>
                </c:pt>
                <c:pt idx="1">
                  <c:v>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pt idx="16">
                  <c:v>5月</c:v>
                </c:pt>
                <c:pt idx="17">
                  <c:v>6月</c:v>
                </c:pt>
                <c:pt idx="18">
                  <c:v>7月</c:v>
                </c:pt>
                <c:pt idx="19">
                  <c:v>8月</c:v>
                </c:pt>
                <c:pt idx="20">
                  <c:v>9月</c:v>
                </c:pt>
                <c:pt idx="21">
                  <c:v>10月</c:v>
                </c:pt>
                <c:pt idx="22">
                  <c:v>11月</c:v>
                </c:pt>
                <c:pt idx="23">
                  <c:v>12月</c:v>
                </c:pt>
                <c:pt idx="24">
                  <c:v>2023年1月</c:v>
                </c:pt>
                <c:pt idx="25">
                  <c:v>2月</c:v>
                </c:pt>
                <c:pt idx="26">
                  <c:v>3月</c:v>
                </c:pt>
                <c:pt idx="27">
                  <c:v>4月</c:v>
                </c:pt>
                <c:pt idx="28">
                  <c:v>5月</c:v>
                </c:pt>
                <c:pt idx="29">
                  <c:v>6月</c:v>
                </c:pt>
                <c:pt idx="30">
                  <c:v>7月</c:v>
                </c:pt>
                <c:pt idx="31">
                  <c:v>8月</c:v>
                </c:pt>
                <c:pt idx="32">
                  <c:v>9月</c:v>
                </c:pt>
                <c:pt idx="33">
                  <c:v>10月</c:v>
                </c:pt>
              </c:strCache>
            </c:strRef>
          </c:cat>
          <c:val>
            <c:numRef>
              <c:f>Sheet1!$B$2:$B$35</c:f>
              <c:numCache>
                <c:formatCode>0.00%</c:formatCode>
                <c:ptCount val="34"/>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pt idx="16">
                  <c:v>6.4500000000000002E-2</c:v>
                </c:pt>
                <c:pt idx="17">
                  <c:v>6.3200000000000006E-2</c:v>
                </c:pt>
                <c:pt idx="18">
                  <c:v>6.7599999999999993E-2</c:v>
                </c:pt>
                <c:pt idx="19">
                  <c:v>6.6500000000000004E-2</c:v>
                </c:pt>
                <c:pt idx="20">
                  <c:v>6.4699999999999994E-2</c:v>
                </c:pt>
                <c:pt idx="21">
                  <c:v>6.9199999999999998E-2</c:v>
                </c:pt>
                <c:pt idx="22">
                  <c:v>5.9700000000000003E-2</c:v>
                </c:pt>
                <c:pt idx="23">
                  <c:v>4.1200000000000001E-2</c:v>
                </c:pt>
                <c:pt idx="24">
                  <c:v>0.10580000000000001</c:v>
                </c:pt>
                <c:pt idx="25">
                  <c:v>8.7999999999999995E-2</c:v>
                </c:pt>
                <c:pt idx="26">
                  <c:v>5.9799999999999999E-2</c:v>
                </c:pt>
                <c:pt idx="27">
                  <c:v>6.6199999999999995E-2</c:v>
                </c:pt>
                <c:pt idx="28">
                  <c:v>6.7699999999999996E-2</c:v>
                </c:pt>
                <c:pt idx="29">
                  <c:v>5.04E-2</c:v>
                </c:pt>
                <c:pt idx="30">
                  <c:v>5.3400000000000003E-2</c:v>
                </c:pt>
                <c:pt idx="31">
                  <c:v>5.4100000000000002E-2</c:v>
                </c:pt>
                <c:pt idx="32">
                  <c:v>6.0400000000000002E-2</c:v>
                </c:pt>
                <c:pt idx="33">
                  <c:v>6.3799999999999996E-2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9</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迷你</c:v>
                </c:pt>
                <c:pt idx="2">
                  <c:v>丰田</c:v>
                </c:pt>
                <c:pt idx="3">
                  <c:v>沃尔沃</c:v>
                </c:pt>
                <c:pt idx="4">
                  <c:v>路虎</c:v>
                </c:pt>
                <c:pt idx="5">
                  <c:v>雷克萨斯</c:v>
                </c:pt>
                <c:pt idx="6">
                  <c:v>保时捷</c:v>
                </c:pt>
                <c:pt idx="7">
                  <c:v>奥迪</c:v>
                </c:pt>
                <c:pt idx="8">
                  <c:v>宝马</c:v>
                </c:pt>
                <c:pt idx="9">
                  <c:v>奔驰</c:v>
                </c:pt>
              </c:strCache>
            </c:strRef>
          </c:cat>
          <c:val>
            <c:numRef>
              <c:f>Sheet1!$B$2:$B$11</c:f>
              <c:numCache>
                <c:formatCode>General</c:formatCode>
                <c:ptCount val="10"/>
                <c:pt idx="0">
                  <c:v>119</c:v>
                </c:pt>
                <c:pt idx="1">
                  <c:v>125</c:v>
                </c:pt>
                <c:pt idx="2">
                  <c:v>144</c:v>
                </c:pt>
                <c:pt idx="3">
                  <c:v>189</c:v>
                </c:pt>
                <c:pt idx="4">
                  <c:v>330</c:v>
                </c:pt>
                <c:pt idx="5">
                  <c:v>389</c:v>
                </c:pt>
                <c:pt idx="6">
                  <c:v>420</c:v>
                </c:pt>
                <c:pt idx="7">
                  <c:v>551</c:v>
                </c:pt>
                <c:pt idx="8">
                  <c:v>579</c:v>
                </c:pt>
                <c:pt idx="9">
                  <c:v>1065</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2023</a:t>
            </a:r>
            <a:r>
              <a:rPr lang="zh-CN" sz="2000" b="1" dirty="0"/>
              <a:t>年</a:t>
            </a:r>
            <a:r>
              <a:rPr lang="en-US" altLang="zh-CN" sz="2000" b="1" dirty="0"/>
              <a:t>10</a:t>
            </a:r>
            <a:r>
              <a:rPr lang="zh-CN" altLang="en-US" sz="2000" b="1" dirty="0"/>
              <a:t>月份</a:t>
            </a:r>
            <a:r>
              <a:rPr lang="zh-CN" sz="2000" b="1" dirty="0"/>
              <a:t>北京进口车</a:t>
            </a:r>
            <a:endParaRPr lang="en-US" altLang="zh-CN" sz="2000" b="1" dirty="0"/>
          </a:p>
          <a:p>
            <a:pPr>
              <a:defRPr sz="2000" b="1"/>
            </a:pPr>
            <a:r>
              <a:rPr lang="zh-CN" sz="2000" b="1" dirty="0"/>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沃尔沃</c:v>
                </c:pt>
                <c:pt idx="4">
                  <c:v>保时捷</c:v>
                </c:pt>
                <c:pt idx="5">
                  <c:v>路虎</c:v>
                </c:pt>
                <c:pt idx="6">
                  <c:v>奥迪</c:v>
                </c:pt>
                <c:pt idx="7">
                  <c:v>宝马</c:v>
                </c:pt>
                <c:pt idx="8">
                  <c:v>雷克萨斯</c:v>
                </c:pt>
                <c:pt idx="9">
                  <c:v>奔驰</c:v>
                </c:pt>
              </c:strCache>
            </c:strRef>
          </c:cat>
          <c:val>
            <c:numRef>
              <c:f>Sheet1!$B$2:$B$11</c:f>
              <c:numCache>
                <c:formatCode>General</c:formatCode>
                <c:ptCount val="10"/>
                <c:pt idx="0">
                  <c:v>63</c:v>
                </c:pt>
                <c:pt idx="1">
                  <c:v>119</c:v>
                </c:pt>
                <c:pt idx="2">
                  <c:v>128</c:v>
                </c:pt>
                <c:pt idx="3">
                  <c:v>172</c:v>
                </c:pt>
                <c:pt idx="4">
                  <c:v>236</c:v>
                </c:pt>
                <c:pt idx="5">
                  <c:v>283</c:v>
                </c:pt>
                <c:pt idx="6">
                  <c:v>430</c:v>
                </c:pt>
                <c:pt idx="7">
                  <c:v>498</c:v>
                </c:pt>
                <c:pt idx="8">
                  <c:v>507</c:v>
                </c:pt>
                <c:pt idx="9">
                  <c:v>620</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numCache>
            </c:numRef>
          </c:val>
          <c:extLst>
            <c:ext xmlns:c16="http://schemas.microsoft.com/office/drawing/2014/chart" uri="{C3380CC4-5D6E-409C-BE32-E72D297353CC}">
              <c16:uniqueId val="{00000000-0EB1-468D-97AE-97B8F704B00F}"/>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856222523422754"/>
          <c:h val="8.3325930576697321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2023/11/21</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2023/11/21</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2023/11/21</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2023/11/21</a:t>
            </a:fld>
            <a:endParaRPr lang="en-US" dirty="0"/>
          </a:p>
        </p:txBody>
      </p:sp>
    </p:spTree>
    <p:extLst>
      <p:ext uri="{BB962C8B-B14F-4D97-AF65-F5344CB8AC3E}">
        <p14:creationId xmlns:p14="http://schemas.microsoft.com/office/powerpoint/2010/main" val="2744822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2023/12/5</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2023/11/21</a:t>
            </a:fld>
            <a:endParaRPr lang="en-US" dirty="0"/>
          </a:p>
        </p:txBody>
      </p:sp>
    </p:spTree>
    <p:extLst>
      <p:ext uri="{BB962C8B-B14F-4D97-AF65-F5344CB8AC3E}">
        <p14:creationId xmlns:p14="http://schemas.microsoft.com/office/powerpoint/2010/main" val="4276464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2023/11/21</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chart" Target="../charts/chart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2023</a:t>
            </a:r>
            <a:r>
              <a:rPr lang="zh-CN" altLang="en-US" dirty="0"/>
              <a:t>年</a:t>
            </a:r>
            <a:r>
              <a:rPr lang="en-US" altLang="zh-CN" dirty="0"/>
              <a:t>10</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5.33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17.61%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1-10</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57.01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12.59%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2681378167"/>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9.71%</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.89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1-10</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41.12%</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23</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1387697718"/>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9406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indent="341630" algn="just">
              <a:lnSpc>
                <a:spcPts val="2400"/>
              </a:lnSpc>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如预期一样在金九过后，北京的汽车消费并没有出现银十，虽然受去年同期新车销售基数较低的影响，今年北京</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月新车销售</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却下降了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21.63%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环比增长相差</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21.61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个百分点</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，与全国汽车消费增长趋势相差甚远。受十一假期及新能源汽车指标持续释放影响，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月北京新车销售如预期一样进入下半年销售的一个低谷期。北京的新能源汽车销售自</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月底指标发放后从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月份销量顶峰开始已经持续</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个月出现新能源汽车环比销售下降，单月销量从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3.02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万辆已经下滑到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万辆，降幅超过</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27.8%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。新能源汽车虽持续环比下降，但同比继续保持</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31.23%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的正增长，当月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41.98%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月份北京新能源汽车今年累计销量已达到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21.87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万辆，超过去年全年北京新能源汽车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21.37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万辆的销售总量。从品牌销售上来看，大众仍稳居乘用车总体销售第一的位置，比亚迪和丰田紧随其后，特斯拉则未能进入</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月的品牌销售前十，在纯电动销售品牌排名中，比亚迪仍稳居第一，北汽及小鹏则是超过了特斯拉分别位居</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位，特斯拉本月纯电动汽车销量不足一千台，下滑明显只位居第四位。北京进口车销售总量虽无明显增长，但市场占有率</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月保持了继续缓慢恢复的态势，从</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的市场占有率逐月回升到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6.38%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，当受产品共应和市场需求的双重影响，北京的进口车消费需求明显萎缩，今年整体销售与去年基本持平，与北京整体汽车消费增长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相比，相差巨大。与新车相比北京</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月的二手车市场在消化了前期的政策影响后，市场趋于相对稳定，虽也受假日因素影响，但销量环比只下降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17.61%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明显好于新车市场表现，使新旧车比也恢复到</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617281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indent="341630" algn="just">
              <a:lnSpc>
                <a:spcPts val="2400"/>
              </a:lnSpc>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历来进入</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汽车厂家都将进入年底的业绩冲刺期，也将进入年底的汽车销售旺季。已经拼杀近一年的各汽车品牌及经销商是否还能在双十一期间提供更多的优惠将是消费者关注的重点。从销售价格看，年底的价格竞争无可避免，也将是消费者购车的最佳时期。</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月份的北京的汽车整体销售将会呈现同环比的正增长态势，受去年基数较低的影响，今年同比将会保持</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以上的正增长，但环比增长是否能达到两位数将有一定的挑战。</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3780932324"/>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10</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5.18</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21.63</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环比降幅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21</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55.03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49.36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11.49%</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2.39</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96056088"/>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3561721979"/>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3964443082"/>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10</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3306</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17.18%</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2.93 %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1-10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3.58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0.09%</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2289077611"/>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793136" y="1787114"/>
            <a:ext cx="2921344" cy="249696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10</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6.38%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0.34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0.54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1633148118"/>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753078851"/>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3218472314"/>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060007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2.18</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14.05%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31.23%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41.98%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60.2%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辆，占</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新</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97.7%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1-10</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21.87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39.74%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840591026"/>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492080951"/>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11331951"/>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10525267"/>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92185</TotalTime>
  <Words>1134</Words>
  <Application>Microsoft Office PowerPoint</Application>
  <PresentationFormat>宽屏</PresentationFormat>
  <Paragraphs>76</Paragraphs>
  <Slides>13</Slides>
  <Notes>13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13</vt:i4>
      </vt:variant>
    </vt:vector>
  </HeadingPairs>
  <TitlesOfParts>
    <vt:vector size="20" baseType="lpstr">
      <vt:lpstr>Microsoft YaHei UI</vt:lpstr>
      <vt:lpstr>等线</vt:lpstr>
      <vt:lpstr>宋体</vt:lpstr>
      <vt:lpstr>Arial</vt:lpstr>
      <vt:lpstr>Calibri</vt:lpstr>
      <vt:lpstr>Wingdings</vt:lpstr>
      <vt:lpstr>最小和静音</vt:lpstr>
      <vt:lpstr>北京汽车市场分析</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177</cp:revision>
  <dcterms:created xsi:type="dcterms:W3CDTF">2021-12-26T04:02:55Z</dcterms:created>
  <dcterms:modified xsi:type="dcterms:W3CDTF">2023-12-05T03:15:48Z</dcterms:modified>
</cp:coreProperties>
</file>