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12" r:id="rId3"/>
    <p:sldId id="323" r:id="rId5"/>
    <p:sldId id="332" r:id="rId6"/>
    <p:sldId id="341" r:id="rId7"/>
    <p:sldId id="333" r:id="rId8"/>
    <p:sldId id="328" r:id="rId9"/>
    <p:sldId id="327" r:id="rId10"/>
    <p:sldId id="331" r:id="rId11"/>
    <p:sldId id="330" r:id="rId12"/>
    <p:sldId id="326" r:id="rId13"/>
    <p:sldId id="325" r:id="rId14"/>
    <p:sldId id="31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472C4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62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84" y="360"/>
      </p:cViewPr>
      <p:guideLst>
        <p:guide orient="horz" pos="2256"/>
        <p:guide orient="horz" pos="529"/>
        <p:guide orient="horz" pos="3750"/>
        <p:guide pos="3840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2024&#36710;&#36742;&#36816;&#31649;&#37096;\&#27599;&#26376;&#25968;&#25454;&#20998;&#26512;\2023&#24180;9&#26376;&#25968;&#25454;\&#26376;&#24230;&#36827;&#21475;&#36710;&#38144;&#37327;&#36208;&#21183;9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24&#36710;&#36742;&#36816;&#31649;&#37096;\&#27599;&#26376;&#25968;&#25454;&#20998;&#26512;\2023&#24180;9&#26376;&#25968;&#25454;\1-&#36827;&#21475;&#27773;&#36710;&#24211;&#23384;&#27700;&#24179;-202309&#26376;&#65288;PPT&#24211;&#23384;&#39029;&#20351;&#29992;&#25968;&#25454;&#65289;&#21103;&#26412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6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9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Sheet1!$B$3:$B$16</c:f>
              <c:numCache>
                <c:formatCode>0.0</c:formatCode>
                <c:ptCount val="14"/>
                <c:pt idx="0">
                  <c:v>77.1431</c:v>
                </c:pt>
                <c:pt idx="1">
                  <c:v>100.3459</c:v>
                </c:pt>
                <c:pt idx="2">
                  <c:v>109.1309</c:v>
                </c:pt>
                <c:pt idx="3">
                  <c:v>117.0581</c:v>
                </c:pt>
                <c:pt idx="4">
                  <c:v>142.2992</c:v>
                </c:pt>
                <c:pt idx="5">
                  <c:v>107.8096</c:v>
                </c:pt>
                <c:pt idx="6">
                  <c:v>104.1275</c:v>
                </c:pt>
                <c:pt idx="7">
                  <c:v>121.5885</c:v>
                </c:pt>
                <c:pt idx="8">
                  <c:v>110.8443</c:v>
                </c:pt>
                <c:pt idx="9">
                  <c:v>105</c:v>
                </c:pt>
                <c:pt idx="10" c:formatCode="General">
                  <c:v>93</c:v>
                </c:pt>
                <c:pt idx="11" c:formatCode="General">
                  <c:v>94</c:v>
                </c:pt>
                <c:pt idx="12">
                  <c:v>87.8</c:v>
                </c:pt>
                <c:pt idx="13">
                  <c:v>63.6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Sheet1!$A$3:$A$16</c:f>
              <c:numCache>
                <c:formatCode>General</c:formatCod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numCache>
            </c:numRef>
          </c:cat>
          <c:val>
            <c:numRef>
              <c:f>Sheet1!$C$3:$C$16</c:f>
              <c:numCache>
                <c:formatCode>0.0%</c:formatCode>
                <c:ptCount val="14"/>
                <c:pt idx="0">
                  <c:v>0.93</c:v>
                </c:pt>
                <c:pt idx="1">
                  <c:v>0.301</c:v>
                </c:pt>
                <c:pt idx="2">
                  <c:v>0.088</c:v>
                </c:pt>
                <c:pt idx="3">
                  <c:v>0.073</c:v>
                </c:pt>
                <c:pt idx="4">
                  <c:v>0.216</c:v>
                </c:pt>
                <c:pt idx="5">
                  <c:v>-0.242</c:v>
                </c:pt>
                <c:pt idx="6">
                  <c:v>-0.034</c:v>
                </c:pt>
                <c:pt idx="7">
                  <c:v>0.168</c:v>
                </c:pt>
                <c:pt idx="8">
                  <c:v>-0.088</c:v>
                </c:pt>
                <c:pt idx="9">
                  <c:v>-0.076</c:v>
                </c:pt>
                <c:pt idx="10">
                  <c:v>-0.114</c:v>
                </c:pt>
                <c:pt idx="11">
                  <c:v>0.006</c:v>
                </c:pt>
                <c:pt idx="12">
                  <c:v>-0.065</c:v>
                </c:pt>
                <c:pt idx="13">
                  <c:v>-0.146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61.9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0.0312893477713422"/>
                  <c:y val="0.06617824205035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 YTD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-0.1076</c:v>
                </c:pt>
                <c:pt idx="11" c:formatCode="0.0%">
                  <c:v>-0.038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[月度进口车销量走势9.xlsx]Sheet1!$B$6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[月度进口车销量走势9.xlsx]Sheet1!$C$3:$N$3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[月度进口车销量走势9.xlsx]Sheet1!$C$6:$N$6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[月度进口车销量走势9.xlsx]Sheet1!$B$7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numRef>
              <c:f>[月度进口车销量走势9.xlsx]Sheet1!$C$3:$N$3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[月度进口车销量走势9.xlsx]Sheet1!$C$7:$N$7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'[1-进口汽车库存水平-202309月（PPT库存页使用数据）副本.xlsx]库存变化'!$K$17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'[1-进口汽车库存水平-202309月（PPT库存页使用数据）副本.xlsx]库存变化'!$J$18:$J$27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'[1-进口汽车库存水平-202309月（PPT库存页使用数据）副本.xlsx]库存变化'!$K$18:$K$27</c:f>
              <c:numCache>
                <c:formatCode>0.0_ </c:formatCode>
                <c:ptCount val="10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11</c:v>
                </c:pt>
                <c:pt idx="9" c:formatCode="General">
                  <c:v>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'[1-进口汽车库存水平-202309月（PPT库存页使用数据）副本.xlsx]库存变化'!$L$17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'[1-进口汽车库存水平-202309月（PPT库存页使用数据）副本.xlsx]库存变化'!$J$18:$J$27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 YTD</c:v>
                </c:pt>
              </c:strCache>
            </c:strRef>
          </c:cat>
          <c:val>
            <c:numRef>
              <c:f>'[1-进口汽车库存水平-202309月（PPT库存页使用数据）副本.xlsx]库存变化'!$L$18:$L$27</c:f>
              <c:numCache>
                <c:formatCode>General</c:formatCode>
                <c:ptCount val="10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4.92431855780083</c:v>
                </c:pt>
                <c:pt idx="9" c:formatCode="0.0_ ">
                  <c:v>5.187155027134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Sheet1!$A$3:$A$11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Sheet1!$B$3:$B$11</c:f>
              <c:numCache>
                <c:formatCode>General</c:formatCode>
                <c:ptCount val="9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40.19</c:v>
                </c:pt>
                <c:pt idx="8" c:formatCode="0.00_ ">
                  <c:v>39.94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154666</c:v>
                </c:pt>
                <c:pt idx="1">
                  <c:v>138122</c:v>
                </c:pt>
                <c:pt idx="2">
                  <c:v>93927</c:v>
                </c:pt>
                <c:pt idx="3">
                  <c:v>75548</c:v>
                </c:pt>
                <c:pt idx="4">
                  <c:v>38288</c:v>
                </c:pt>
                <c:pt idx="5">
                  <c:v>31233</c:v>
                </c:pt>
                <c:pt idx="6">
                  <c:v>21553</c:v>
                </c:pt>
                <c:pt idx="7">
                  <c:v>17754</c:v>
                </c:pt>
                <c:pt idx="8">
                  <c:v>24134</c:v>
                </c:pt>
                <c:pt idx="9">
                  <c:v>9930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139494</c:v>
                </c:pt>
                <c:pt idx="1">
                  <c:v>128721</c:v>
                </c:pt>
                <c:pt idx="2">
                  <c:v>83910</c:v>
                </c:pt>
                <c:pt idx="3">
                  <c:v>66168</c:v>
                </c:pt>
                <c:pt idx="4">
                  <c:v>51330</c:v>
                </c:pt>
                <c:pt idx="5">
                  <c:v>43611</c:v>
                </c:pt>
                <c:pt idx="6">
                  <c:v>26044</c:v>
                </c:pt>
                <c:pt idx="7">
                  <c:v>17801</c:v>
                </c:pt>
                <c:pt idx="8">
                  <c:v>14694</c:v>
                </c:pt>
                <c:pt idx="9">
                  <c:v>10304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-0.0980952504105621</c:v>
                </c:pt>
                <c:pt idx="1">
                  <c:v>-0.068063016753305</c:v>
                </c:pt>
                <c:pt idx="2">
                  <c:v>-0.10664665112268</c:v>
                </c:pt>
                <c:pt idx="3">
                  <c:v>-0.124159474771007</c:v>
                </c:pt>
                <c:pt idx="4">
                  <c:v>0.340628917676557</c:v>
                </c:pt>
                <c:pt idx="5">
                  <c:v>0.396311593506868</c:v>
                </c:pt>
                <c:pt idx="6">
                  <c:v>0.208370064492182</c:v>
                </c:pt>
                <c:pt idx="7">
                  <c:v>0.00264729075137997</c:v>
                </c:pt>
                <c:pt idx="8">
                  <c:v>-0.391149415761996</c:v>
                </c:pt>
                <c:pt idx="9">
                  <c:v>0.0376636455186304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56368454992689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291541</c:v>
                </c:pt>
                <c:pt idx="1">
                  <c:v>190581</c:v>
                </c:pt>
                <c:pt idx="2">
                  <c:v>25096</c:v>
                </c:pt>
                <c:pt idx="3">
                  <c:v>23053</c:v>
                </c:pt>
                <c:pt idx="4">
                  <c:v>27554</c:v>
                </c:pt>
                <c:pt idx="5">
                  <c:v>13298</c:v>
                </c:pt>
                <c:pt idx="6">
                  <c:v>11959</c:v>
                </c:pt>
                <c:pt idx="7">
                  <c:v>328123</c:v>
                </c:pt>
                <c:pt idx="8">
                  <c:v>23965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286125</c:v>
                </c:pt>
                <c:pt idx="1">
                  <c:v>184155</c:v>
                </c:pt>
                <c:pt idx="2">
                  <c:v>34123</c:v>
                </c:pt>
                <c:pt idx="3">
                  <c:v>15126</c:v>
                </c:pt>
                <c:pt idx="4">
                  <c:v>29111</c:v>
                </c:pt>
                <c:pt idx="5">
                  <c:v>10136</c:v>
                </c:pt>
                <c:pt idx="6">
                  <c:v>13474</c:v>
                </c:pt>
                <c:pt idx="7">
                  <c:v>314026</c:v>
                </c:pt>
                <c:pt idx="8">
                  <c:v>18932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0286767978635468"/>
                  <c:y val="-0.06873760740251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-0.0185771469536017</c:v>
                </c:pt>
                <c:pt idx="1">
                  <c:v>-0.0337179466998284</c:v>
                </c:pt>
                <c:pt idx="2">
                  <c:v>0.359698756773988</c:v>
                </c:pt>
                <c:pt idx="3">
                  <c:v>-0.343859801327376</c:v>
                </c:pt>
                <c:pt idx="4">
                  <c:v>0.0565072221818974</c:v>
                </c:pt>
                <c:pt idx="5">
                  <c:v>-0.237780117310874</c:v>
                </c:pt>
                <c:pt idx="6">
                  <c:v>0.126682833012794</c:v>
                </c:pt>
                <c:pt idx="7">
                  <c:v>-0.0429625475812424</c:v>
                </c:pt>
                <c:pt idx="8">
                  <c:v>-0.210014604631755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"/>
          <c:y val="0.030960964394608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Sheet1!$B$2:$B$14</c:f>
              <c:numCache>
                <c:formatCode>0.0%</c:formatCode>
                <c:ptCount val="13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0.014102367145859</c:v>
                </c:pt>
                <c:pt idx="12">
                  <c:v>0.0327565124547112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0.0381032107882067</c:v>
                </c:pt>
                <c:pt idx="12">
                  <c:v>0.0244555253495896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Sheet1!$D$2:$D$14</c:f>
              <c:numCache>
                <c:formatCode>0.0%</c:formatCode>
                <c:ptCount val="13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0.477289356306096</c:v>
                </c:pt>
                <c:pt idx="12">
                  <c:v>0.401014080502937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Sheet1!$E$2:$E$14</c:f>
              <c:numCache>
                <c:formatCode>0.0%</c:formatCode>
                <c:ptCount val="13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0.148669831193415</c:v>
                </c:pt>
                <c:pt idx="12">
                  <c:v>0.20440070232909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Sheet1!$F$2:$F$14</c:f>
              <c:numCache>
                <c:formatCode>0.0%</c:formatCode>
                <c:ptCount val="13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0.268517819340761</c:v>
                </c:pt>
                <c:pt idx="12">
                  <c:v>0.286615849571059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Sheet1!$G$2:$G$14</c:f>
              <c:numCache>
                <c:formatCode>0.0%</c:formatCode>
                <c:ptCount val="13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0.0428226606500733</c:v>
                </c:pt>
                <c:pt idx="12">
                  <c:v>0.0413434062960863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Sheet1!$A$2:$A$14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 YTD</c:v>
                </c:pt>
              </c:strCache>
            </c:strRef>
          </c:cat>
          <c:val>
            <c:numRef>
              <c:f>Sheet1!$H$2:$H$14</c:f>
              <c:numCache>
                <c:formatCode>0.0%</c:formatCode>
                <c:ptCount val="13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0.010494754575588</c:v>
                </c:pt>
                <c:pt idx="12">
                  <c:v>0.00941392349652631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35804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3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51.2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 YTD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-0.105381294964029</c:v>
                </c:pt>
                <c:pt idx="8" c:formatCode="0.00%">
                  <c:v>0.512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2023-10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2023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占比下降到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的边缘，相比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年下滑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7.6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排量区间占比近三成，相比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1.8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区间占比达到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20.4%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935605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2011-2023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1-10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35804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，同比上涨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51.2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。其中纯电动汽车仍保持快速增长态势，累计同比增长达到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211.5%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，宝马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i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系，特斯拉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Model X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和雷克萨斯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RZ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增量贡献居前。插电混合车型，受国产插混车型市场影响，本月进口插混车型销量表现偏弱，同比下降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19.7%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。插电混合车型中，奔驰GLE级、雷克萨斯RX和保时捷卡宴增量较大；纯电车型中宝马i系，雷克萨斯RZ和保时捷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Taycan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增量贡献居前。</a:t>
            </a:r>
            <a:endParaRPr lang="zh-CN" altLang="en-US" b="1" kern="100" dirty="0" smtClean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年加速下滑，进入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期，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63.6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，相比较去年同期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14.6%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2683.1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当月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同比增长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0867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61.9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3.8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25936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需求：从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2022-2023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年进口汽车月度销量走势来看，上半年的市场回暖迹象受到阻力，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2-4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月销量同比均实现增长，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月高增长由于春节因素，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月高增长是由于去年基数较低，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月均受去年高基数影响出现下滑，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月销量基本与去年同期持平，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月销量比去年同期上升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7104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年进口汽车月度销量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1329055" y="568579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/>
                <a:gridCol w="8994775"/>
              </a:tblGrid>
              <a:tr h="2914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-36.5%  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37.0%   0.7%    30.1%   11.6%   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-9.1%   -18.6%  -15.5%  -0.11% 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6.9%</a:t>
                      </a:r>
                      <a:endParaRPr lang="en-US" altLang="zh-CN" sz="1400" b="1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b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1233805" y="2964815"/>
          <a:ext cx="9591040" cy="249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年开局如预期进入去库存周期，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1-10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月进口车供给与需求基本持平，库存绝对量基本不变，库存深度维持在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个月的历史高位。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275080" y="3221355"/>
          <a:ext cx="9899015" cy="278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5198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元左右，一是消费升级趋势，二是低价产品国产化趋势，三是汇率近期有所贬值。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（五）品牌结构：本月超豪华车市场仍呈现出持续下降趋势，本月销量同比下降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18.78%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14.26%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。本月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在“金九银十”的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市场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促销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环境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下，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豪华车和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非豪华汽车销量同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比分别上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涨</a:t>
            </a:r>
            <a:r>
              <a:rPr lang="en-US" sz="2000" b="1" kern="100" dirty="0">
                <a:ea typeface="微软雅黑" panose="020B0503020204020204" pitchFamily="34" charset="-122"/>
                <a:cs typeface="方正兰亭纤黑_GBK"/>
              </a:rPr>
              <a:t>6.16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18.53%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非豪华车的销量对价格更为敏感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1-10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占比达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89.81%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983226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322705" y="3590925"/>
          <a:ext cx="9548495" cy="218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9480"/>
                <a:gridCol w="1057275"/>
                <a:gridCol w="1056005"/>
                <a:gridCol w="1057275"/>
                <a:gridCol w="1229360"/>
                <a:gridCol w="1058545"/>
                <a:gridCol w="1057275"/>
                <a:gridCol w="1056005"/>
                <a:gridCol w="1057275"/>
              </a:tblGrid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10月(辆)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1-10月累计(辆)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591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-18.78%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7361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6311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-14.26%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1.02%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52639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55880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6.16%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90.05%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580066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555968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-4.15%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89.81%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436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4804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5694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18.53%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9.18%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56202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56804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1.07%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9.18%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品牌中五个品牌（奥迪、路虎、丰田、沃尔沃、大众）实现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正增长，其中奥迪和路虎的增幅分别达到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34.1%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39.6%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；排名第一的雷克萨斯销量为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139494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9.8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，主要受累于其主力车型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ES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系列销量疲软；车型国产化导致宝马和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销量分别大幅下滑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10.7%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39.1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大车型均出现不同程度的下滑，轿车下降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1.86%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4.30%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的降幅达到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。轿车中的小众车型表现出色，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同比分别增长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5.65%, 35.97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12.67%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174490" cy="35242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2021-2023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10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47*22"/>
  <p:tag name="TABLE_ENDDRAG_RECT" val="104*447*747*22"/>
</p:tagLst>
</file>

<file path=ppt/tags/tag2.xml><?xml version="1.0" encoding="utf-8"?>
<p:tagLst xmlns:p="http://schemas.openxmlformats.org/presentationml/2006/main">
  <p:tag name="KSO_WM_UNIT_PLACING_PICTURE_USER_VIEWPORT" val="{&quot;height&quot;:2438.9968503937007,&quot;width&quot;:19201.664566929132}"/>
</p:tagLst>
</file>

<file path=ppt/tags/tag3.xml><?xml version="1.0" encoding="utf-8"?>
<p:tagLst xmlns:p="http://schemas.openxmlformats.org/presentationml/2006/main">
  <p:tag name="TABLE_ENDDRAG_ORIGIN_RECT" val="751*171"/>
  <p:tag name="TABLE_ENDDRAG_RECT" val="101*282*751*172"/>
</p:tagLst>
</file>

<file path=ppt/tags/tag4.xml><?xml version="1.0" encoding="utf-8"?>
<p:tagLst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2049</Words>
  <Application>WPS 演示</Application>
  <PresentationFormat>宽屏</PresentationFormat>
  <Paragraphs>176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何索佳</cp:lastModifiedBy>
  <cp:revision>452</cp:revision>
  <dcterms:created xsi:type="dcterms:W3CDTF">2021-11-13T06:30:00Z</dcterms:created>
  <dcterms:modified xsi:type="dcterms:W3CDTF">2023-11-30T14:44:00Z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E9C0D42EE8804BDD9A436F2AD2AEAA1A</vt:lpwstr>
  </property>
</Properties>
</file>