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4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5.xml" ContentType="application/vnd.openxmlformats-officedocument.themeOverride+xml"/>
  <Override PartName="/ppt/charts/chart3.xml" ContentType="application/vnd.openxmlformats-officedocument.drawingml.chart+xml"/>
  <Override PartName="/ppt/theme/themeOverride6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7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5.xml" ContentType="application/vnd.openxmlformats-officedocument.drawingml.chart+xml"/>
  <Override PartName="/ppt/theme/themeOverride8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9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charts/chart9.xml" ContentType="application/vnd.openxmlformats-officedocument.drawingml.chart+xml"/>
  <Override PartName="/ppt/theme/themeOverride10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11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charts/chart13.xml" ContentType="application/vnd.openxmlformats-officedocument.drawingml.chart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4.xml" ContentType="application/vnd.openxmlformats-officedocument.themeOverr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theme/themeOverride16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7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8.xml" ContentType="application/vnd.openxmlformats-officedocument.themeOverr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charts/chart20.xml" ContentType="application/vnd.openxmlformats-officedocument.drawingml.chart+xml"/>
  <Override PartName="/ppt/theme/themeOverride19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20.xml" ContentType="application/vnd.openxmlformats-officedocument.themeOverrid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24.xml" ContentType="application/vnd.openxmlformats-officedocument.drawingml.chart+xml"/>
  <Override PartName="/ppt/theme/themeOverride21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22.xml" ContentType="application/vnd.openxmlformats-officedocument.themeOverrid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charts/chart28.xml" ContentType="application/vnd.openxmlformats-officedocument.drawingml.chart+xml"/>
  <Override PartName="/ppt/theme/themeOverride23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4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7.xml" ContentType="application/vnd.openxmlformats-officedocument.themeOverride+xml"/>
  <Override PartName="/ppt/charts/chart32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8.xml" ContentType="application/vnd.openxmlformats-officedocument.themeOverride+xml"/>
  <Override PartName="/ppt/charts/chart33.xml" ContentType="application/vnd.openxmlformats-officedocument.drawingml.chart+xml"/>
  <Override PartName="/ppt/theme/themeOverride29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30.xml" ContentType="application/vnd.openxmlformats-officedocument.themeOverr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charts/chart35.xml" ContentType="application/vnd.openxmlformats-officedocument.drawingml.chart+xml"/>
  <Override PartName="/ppt/theme/themeOverride31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32.xml" ContentType="application/vnd.openxmlformats-officedocument.themeOverr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39.xml" ContentType="application/vnd.openxmlformats-officedocument.drawingml.chart+xml"/>
  <Override PartName="/ppt/theme/themeOverride33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4.xml" ContentType="application/vnd.openxmlformats-officedocument.themeOverr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3.xml" ContentType="application/vnd.openxmlformats-officedocument.drawingml.chart+xml"/>
  <Override PartName="/ppt/theme/themeOverride35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6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9.xml" ContentType="application/vnd.openxmlformats-officedocument.themeOverride+xml"/>
  <Override PartName="/ppt/charts/chart47.xml" ContentType="application/vnd.openxmlformats-officedocument.drawingml.chart+xml"/>
  <Override PartName="/ppt/theme/themeOverride40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41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42.xml" ContentType="application/vnd.openxmlformats-officedocument.themeOverr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charts/chart50.xml" ContentType="application/vnd.openxmlformats-officedocument.drawingml.chart+xml"/>
  <Override PartName="/ppt/theme/themeOverride43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44.xml" ContentType="application/vnd.openxmlformats-officedocument.themeOverr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charts/chart54.xml" ContentType="application/vnd.openxmlformats-officedocument.drawingml.chart+xml"/>
  <Override PartName="/ppt/theme/themeOverride45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6.xml" ContentType="application/vnd.openxmlformats-officedocument.themeOverr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charts/chart58.xml" ContentType="application/vnd.openxmlformats-officedocument.drawingml.chart+xml"/>
  <Override PartName="/ppt/theme/themeOverride47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8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9.xml" ContentType="application/vnd.openxmlformats-officedocument.themeOverride+xml"/>
  <Override PartName="/ppt/theme/themeOverride50.xml" ContentType="application/vnd.openxmlformats-officedocument.themeOverride+xml"/>
  <Override PartName="/ppt/tags/tag10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53" r:id="rId3"/>
    <p:sldId id="258" r:id="rId4"/>
    <p:sldId id="333" r:id="rId5"/>
    <p:sldId id="334" r:id="rId6"/>
    <p:sldId id="335" r:id="rId7"/>
    <p:sldId id="336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5" userDrawn="1">
          <p15:clr>
            <a:srgbClr val="A4A3A4"/>
          </p15:clr>
        </p15:guide>
        <p15:guide id="2" orient="horz" pos="2042" userDrawn="1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0006"/>
    <a:srgbClr val="006100"/>
    <a:srgbClr val="339933"/>
    <a:srgbClr val="BFEFBF"/>
    <a:srgbClr val="33CC33"/>
    <a:srgbClr val="E1FFE1"/>
    <a:srgbClr val="CCFFCC"/>
    <a:srgbClr val="00EA6A"/>
    <a:srgbClr val="B2C1D3"/>
    <a:srgbClr val="048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50" autoAdjust="0"/>
    <p:restoredTop sz="96110" autoAdjust="0"/>
  </p:normalViewPr>
  <p:slideViewPr>
    <p:cSldViewPr snapToGrid="0" showGuides="1">
      <p:cViewPr>
        <p:scale>
          <a:sx n="100" d="100"/>
          <a:sy n="100" d="100"/>
        </p:scale>
        <p:origin x="-120" y="-210"/>
      </p:cViewPr>
      <p:guideLst>
        <p:guide orient="horz" pos="3735"/>
        <p:guide orient="horz" pos="204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1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21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3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6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7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2.xlsx"/><Relationship Id="rId1" Type="http://schemas.openxmlformats.org/officeDocument/2006/relationships/themeOverride" Target="../theme/themeOverride29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31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3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2.xlsx"/><Relationship Id="rId1" Type="http://schemas.openxmlformats.org/officeDocument/2006/relationships/themeOverride" Target="../theme/themeOverride35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6.xlsx"/><Relationship Id="rId1" Type="http://schemas.openxmlformats.org/officeDocument/2006/relationships/themeOverride" Target="../theme/themeOverride40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2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8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9.xlsx"/><Relationship Id="rId1" Type="http://schemas.openxmlformats.org/officeDocument/2006/relationships/themeOverride" Target="../theme/themeOverride43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3.xlsx"/><Relationship Id="rId1" Type="http://schemas.openxmlformats.org/officeDocument/2006/relationships/themeOverride" Target="../theme/themeOverride45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6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7.xlsx"/><Relationship Id="rId1" Type="http://schemas.openxmlformats.org/officeDocument/2006/relationships/themeOverride" Target="../theme/themeOverride47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8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9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Worksheet5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10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13.818985031904385</c:v>
                </c:pt>
                <c:pt idx="1">
                  <c:v>18.021749124530885</c:v>
                </c:pt>
                <c:pt idx="2">
                  <c:v>27.398241477507494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35"/>
          <c:min val="12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9.2713811879649892</c:v>
                </c:pt>
                <c:pt idx="1">
                  <c:v>14.042381263082271</c:v>
                </c:pt>
                <c:pt idx="2">
                  <c:v>22.765506496870294</c:v>
                </c:pt>
                <c:pt idx="3">
                  <c:v>33.92574471149409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9.6</c:v>
                </c:pt>
                <c:pt idx="1">
                  <c:v>14.58</c:v>
                </c:pt>
                <c:pt idx="2">
                  <c:v>24.03</c:v>
                </c:pt>
                <c:pt idx="3">
                  <c:v>36.89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64278</c:v>
                </c:pt>
                <c:pt idx="1">
                  <c:v>486903</c:v>
                </c:pt>
                <c:pt idx="2">
                  <c:v>252977</c:v>
                </c:pt>
                <c:pt idx="3" formatCode="_ * #,##0_ ;_ * \-#,##0_ ;_ * &quot;-&quot;??_ ;_ @_ ">
                  <c:v>81738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23.51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26.49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28.99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27.90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25.94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26.35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29.28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27.21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27.70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27.40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21.49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3.5</c:v>
                </c:pt>
                <c:pt idx="2">
                  <c:v>16.61</c:v>
                </c:pt>
                <c:pt idx="3">
                  <c:v>27.59</c:v>
                </c:pt>
                <c:pt idx="4">
                  <c:v>22.84</c:v>
                </c:pt>
                <c:pt idx="5">
                  <c:v>14.18</c:v>
                </c:pt>
                <c:pt idx="6">
                  <c:v>16.010000000000002</c:v>
                </c:pt>
                <c:pt idx="7">
                  <c:v>28.39</c:v>
                </c:pt>
                <c:pt idx="8">
                  <c:v>19.79</c:v>
                </c:pt>
                <c:pt idx="9">
                  <c:v>21.92</c:v>
                </c:pt>
                <c:pt idx="10">
                  <c:v>20.61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9376</c:v>
                </c:pt>
                <c:pt idx="1">
                  <c:v>9547</c:v>
                </c:pt>
                <c:pt idx="2">
                  <c:v>20059</c:v>
                </c:pt>
                <c:pt idx="3">
                  <c:v>27066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10051</c:v>
                </c:pt>
                <c:pt idx="1">
                  <c:v>10188</c:v>
                </c:pt>
                <c:pt idx="2">
                  <c:v>28005</c:v>
                </c:pt>
                <c:pt idx="3">
                  <c:v>31719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2.776776218844295</c:v>
                </c:pt>
                <c:pt idx="1">
                  <c:v>2.259446579320572</c:v>
                </c:pt>
                <c:pt idx="2">
                  <c:v>1.2770776184468433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1.70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2.38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2.05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2.37</c:v>
                </c:pt>
                <c:pt idx="2">
                  <c:v>3.77</c:v>
                </c:pt>
                <c:pt idx="3">
                  <c:v>3.2</c:v>
                </c:pt>
                <c:pt idx="4">
                  <c:v>6.29</c:v>
                </c:pt>
                <c:pt idx="5">
                  <c:v>5.97</c:v>
                </c:pt>
                <c:pt idx="6">
                  <c:v>5.0199999999999996</c:v>
                </c:pt>
                <c:pt idx="7">
                  <c:v>4.4000000000000004</c:v>
                </c:pt>
                <c:pt idx="8">
                  <c:v>6.12</c:v>
                </c:pt>
                <c:pt idx="9">
                  <c:v>5.3</c:v>
                </c:pt>
                <c:pt idx="10">
                  <c:v>6.8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2.61</c:v>
                </c:pt>
                <c:pt idx="1">
                  <c:v>1.91</c:v>
                </c:pt>
                <c:pt idx="2">
                  <c:v>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234-42A5-8D41-5DA5F751BE15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B234-42A5-8D41-5DA5F751BE15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B234-42A5-8D41-5DA5F751BE1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B234-42A5-8D41-5DA5F751BE1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34-42A5-8D41-5DA5F751BE1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234-42A5-8D41-5DA5F751BE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873637</c:v>
                </c:pt>
                <c:pt idx="1">
                  <c:v>885896</c:v>
                </c:pt>
                <c:pt idx="2">
                  <c:v>67011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34-42A5-8D41-5DA5F751BE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873637</c:v>
                </c:pt>
                <c:pt idx="1">
                  <c:v>885896</c:v>
                </c:pt>
                <c:pt idx="2">
                  <c:v>67011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2.37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2.61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2.78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3.69</c:v>
                </c:pt>
                <c:pt idx="2">
                  <c:v>4.0999999999999996</c:v>
                </c:pt>
                <c:pt idx="3">
                  <c:v>3.21</c:v>
                </c:pt>
                <c:pt idx="4">
                  <c:v>6.84</c:v>
                </c:pt>
                <c:pt idx="5">
                  <c:v>6.76</c:v>
                </c:pt>
                <c:pt idx="6">
                  <c:v>6.49</c:v>
                </c:pt>
                <c:pt idx="7">
                  <c:v>6.14</c:v>
                </c:pt>
                <c:pt idx="8">
                  <c:v>7.89</c:v>
                </c:pt>
                <c:pt idx="9">
                  <c:v>7.65</c:v>
                </c:pt>
                <c:pt idx="10">
                  <c:v>8.69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FF1-494D-B5F2-F2CCAF1EB215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FF1-494D-B5F2-F2CCAF1EB215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FF1-494D-B5F2-F2CCAF1EB215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FF1-494D-B5F2-F2CCAF1EB215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FF1-494D-B5F2-F2CCAF1EB215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0461475914935839E-2"/>
                      <c:h val="5.2319068537349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FF1-494D-B5F2-F2CCAF1EB215}"/>
                </c:ext>
              </c:extLst>
            </c:dLbl>
            <c:dLbl>
              <c:idx val="1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FF1-494D-B5F2-F2CCAF1EB215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FF1-494D-B5F2-F2CCAF1EB2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60983</c:v>
                </c:pt>
                <c:pt idx="1">
                  <c:v>91899</c:v>
                </c:pt>
                <c:pt idx="2">
                  <c:v>403521</c:v>
                </c:pt>
                <c:pt idx="3">
                  <c:v>243465</c:v>
                </c:pt>
                <c:pt idx="4" formatCode="_ * #,##0_ ;_ * \-#,##0_ ;_ * &quot;-&quot;??_ ;_ @_ ">
                  <c:v>69037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FFF1-494D-B5F2-F2CCAF1EB2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0.80243361297314519</c:v>
                </c:pt>
                <c:pt idx="1">
                  <c:v>0.69924666902599697</c:v>
                </c:pt>
                <c:pt idx="2">
                  <c:v>2.389204279673657</c:v>
                </c:pt>
                <c:pt idx="3">
                  <c:v>3.9847320867022229</c:v>
                </c:pt>
                <c:pt idx="4">
                  <c:v>6.7476295522998511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1.33</c:v>
                </c:pt>
                <c:pt idx="1">
                  <c:v>0.62</c:v>
                </c:pt>
                <c:pt idx="2">
                  <c:v>2.11</c:v>
                </c:pt>
                <c:pt idx="3">
                  <c:v>3.56</c:v>
                </c:pt>
                <c:pt idx="4">
                  <c:v>6.37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1.57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2.17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1.91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2.26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1.6</c:v>
                </c:pt>
                <c:pt idx="2">
                  <c:v>3.82</c:v>
                </c:pt>
                <c:pt idx="3">
                  <c:v>3.5</c:v>
                </c:pt>
                <c:pt idx="4">
                  <c:v>6.21</c:v>
                </c:pt>
                <c:pt idx="5">
                  <c:v>5.59</c:v>
                </c:pt>
                <c:pt idx="6">
                  <c:v>3.92</c:v>
                </c:pt>
                <c:pt idx="7">
                  <c:v>3.03</c:v>
                </c:pt>
                <c:pt idx="8">
                  <c:v>4.78</c:v>
                </c:pt>
                <c:pt idx="9">
                  <c:v>3.41</c:v>
                </c:pt>
                <c:pt idx="10">
                  <c:v>5.29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6F5-4E03-8E3A-78C942F518C4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6F5-4E03-8E3A-78C942F518C4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6F5-4E03-8E3A-78C942F518C4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6F5-4E03-8E3A-78C942F518C4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6F5-4E03-8E3A-78C942F518C4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6F5-4E03-8E3A-78C942F518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61981</c:v>
                </c:pt>
                <c:pt idx="1">
                  <c:v>484144</c:v>
                </c:pt>
                <c:pt idx="2">
                  <c:v>275945</c:v>
                </c:pt>
                <c:pt idx="3" formatCode="_ * #,##0_ ;_ * \-#,##0_ ;_ * &quot;-&quot;??_ ;_ @_ ">
                  <c:v>75123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F5-4E03-8E3A-78C942F518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1.3859776284264669</c:v>
                </c:pt>
                <c:pt idx="1">
                  <c:v>2.0521015523685349</c:v>
                </c:pt>
                <c:pt idx="2">
                  <c:v>2.9334347582399696</c:v>
                </c:pt>
                <c:pt idx="3">
                  <c:v>2.0954866750545911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1.18</c:v>
                </c:pt>
                <c:pt idx="1">
                  <c:v>1.74</c:v>
                </c:pt>
                <c:pt idx="2">
                  <c:v>2.4300000000000002</c:v>
                </c:pt>
                <c:pt idx="3">
                  <c:v>1.73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0.29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0.59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1.22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0.48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0.91</c:v>
                </c:pt>
                <c:pt idx="2">
                  <c:v>2.23</c:v>
                </c:pt>
                <c:pt idx="3">
                  <c:v>1.68</c:v>
                </c:pt>
                <c:pt idx="4">
                  <c:v>3.98</c:v>
                </c:pt>
                <c:pt idx="5">
                  <c:v>3.98</c:v>
                </c:pt>
                <c:pt idx="6">
                  <c:v>4.01</c:v>
                </c:pt>
                <c:pt idx="7">
                  <c:v>3.72</c:v>
                </c:pt>
                <c:pt idx="8">
                  <c:v>4.93</c:v>
                </c:pt>
                <c:pt idx="9">
                  <c:v>5</c:v>
                </c:pt>
                <c:pt idx="10">
                  <c:v>5.26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348-4402-A934-9B319CC0BC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#,##0">
                  <c:v>3113</c:v>
                </c:pt>
                <c:pt idx="1">
                  <c:v>21313</c:v>
                </c:pt>
                <c:pt idx="2">
                  <c:v>41622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17.71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17.92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18.60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17.82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17.48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17.89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17.44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1.4085005452333377</c:v>
                </c:pt>
                <c:pt idx="2">
                  <c:v>2.62</c:v>
                </c:pt>
                <c:pt idx="3">
                  <c:v>6.49</c:v>
                </c:pt>
                <c:pt idx="4">
                  <c:v>2.02</c:v>
                </c:pt>
                <c:pt idx="5">
                  <c:v>7.4371659295446868E-2</c:v>
                </c:pt>
                <c:pt idx="6">
                  <c:v>2.37</c:v>
                </c:pt>
                <c:pt idx="7">
                  <c:v>2.46</c:v>
                </c:pt>
                <c:pt idx="8">
                  <c:v>-0.40332111560970052</c:v>
                </c:pt>
                <c:pt idx="9">
                  <c:v>-0.13</c:v>
                </c:pt>
                <c:pt idx="10">
                  <c:v>-6.35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0"/>
          <c:min val="-5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0.5万以上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2638</c:v>
                </c:pt>
                <c:pt idx="1">
                  <c:v>24843</c:v>
                </c:pt>
                <c:pt idx="2" formatCode="General">
                  <c:v>52482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12.018233711878089</c:v>
                </c:pt>
                <c:pt idx="1">
                  <c:v>20.991501603824332</c:v>
                </c:pt>
                <c:pt idx="2">
                  <c:v>36.6744621709475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355044</c:v>
                </c:pt>
                <c:pt idx="1">
                  <c:v>320484</c:v>
                </c:pt>
                <c:pt idx="2">
                  <c:v>16297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19.94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18.27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19.10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18.60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17.76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18.51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17.74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17.53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17.26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16.76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17.01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16.27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9.68</c:v>
                </c:pt>
                <c:pt idx="2">
                  <c:v>0.51</c:v>
                </c:pt>
                <c:pt idx="3">
                  <c:v>5.0599999999999996</c:v>
                </c:pt>
                <c:pt idx="4">
                  <c:v>2.33</c:v>
                </c:pt>
                <c:pt idx="5">
                  <c:v>-2.2949484012629418</c:v>
                </c:pt>
                <c:pt idx="6">
                  <c:v>1.79</c:v>
                </c:pt>
                <c:pt idx="7">
                  <c:v>-2.41</c:v>
                </c:pt>
                <c:pt idx="8">
                  <c:v>-3.61</c:v>
                </c:pt>
                <c:pt idx="9">
                  <c:v>-5.08</c:v>
                </c:pt>
                <c:pt idx="10">
                  <c:v>-7.84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12.49</c:v>
                </c:pt>
                <c:pt idx="1">
                  <c:v>21.13</c:v>
                </c:pt>
                <c:pt idx="2">
                  <c:v>37.799999999999997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17.17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14.66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15.17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14.83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13.98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14.57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13.48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13.10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12.49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12.02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15.26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9.75</c:v>
                </c:pt>
                <c:pt idx="2">
                  <c:v>-6.26</c:v>
                </c:pt>
                <c:pt idx="3">
                  <c:v>-3.03</c:v>
                </c:pt>
                <c:pt idx="4">
                  <c:v>-5.21</c:v>
                </c:pt>
                <c:pt idx="5">
                  <c:v>-10.66</c:v>
                </c:pt>
                <c:pt idx="6">
                  <c:v>-6.83</c:v>
                </c:pt>
                <c:pt idx="7">
                  <c:v>-13.8</c:v>
                </c:pt>
                <c:pt idx="8">
                  <c:v>-16.28</c:v>
                </c:pt>
                <c:pt idx="9">
                  <c:v>-20.149999999999999</c:v>
                </c:pt>
                <c:pt idx="10">
                  <c:v>-23.17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4.7029522648410396</c:v>
                </c:pt>
                <c:pt idx="1">
                  <c:v>9.0490072179702459</c:v>
                </c:pt>
                <c:pt idx="2">
                  <c:v>12.135751330193953</c:v>
                </c:pt>
                <c:pt idx="3">
                  <c:v>20.831610394925274</c:v>
                </c:pt>
                <c:pt idx="4">
                  <c:v>24.497908668997539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4.66</c:v>
                </c:pt>
                <c:pt idx="1">
                  <c:v>9.1199999999999992</c:v>
                </c:pt>
                <c:pt idx="2">
                  <c:v>12.33</c:v>
                </c:pt>
                <c:pt idx="3">
                  <c:v>20.82</c:v>
                </c:pt>
                <c:pt idx="4">
                  <c:v>25.99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A3-4479-87D3-ADC412F14879}"/>
                </c:ext>
              </c:extLst>
            </c:dLbl>
            <c:dLbl>
              <c:idx val="4"/>
              <c:layout>
                <c:manualLayout>
                  <c:x val="9.7818166011664747E-3"/>
                  <c:y val="-0.223408617443711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808981495449933E-2"/>
                      <c:h val="1.81554976640802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04B4-4131-B602-98BC9BE954E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A0级</c:v>
                </c:pt>
                <c:pt idx="1">
                  <c:v>A00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96426</c:v>
                </c:pt>
                <c:pt idx="1">
                  <c:v>74641</c:v>
                </c:pt>
                <c:pt idx="2" formatCode="#,##0">
                  <c:v>98106</c:v>
                </c:pt>
                <c:pt idx="3" formatCode="#,##0">
                  <c:v>68418</c:v>
                </c:pt>
                <c:pt idx="4">
                  <c:v>17453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21.88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21.65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22.32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21.98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21.16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21.61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21.14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21.13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20.99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3.98</c:v>
                </c:pt>
                <c:pt idx="2">
                  <c:v>2.9</c:v>
                </c:pt>
                <c:pt idx="3">
                  <c:v>6.09</c:v>
                </c:pt>
                <c:pt idx="4">
                  <c:v>4.47</c:v>
                </c:pt>
                <c:pt idx="5">
                  <c:v>0.59</c:v>
                </c:pt>
                <c:pt idx="6">
                  <c:v>2.71</c:v>
                </c:pt>
                <c:pt idx="7">
                  <c:v>1.25</c:v>
                </c:pt>
                <c:pt idx="8">
                  <c:v>0.48</c:v>
                </c:pt>
                <c:pt idx="9">
                  <c:v>0.42</c:v>
                </c:pt>
                <c:pt idx="10">
                  <c:v>-0.22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14.88</c:v>
                </c:pt>
                <c:pt idx="1">
                  <c:v>19.010000000000002</c:v>
                </c:pt>
                <c:pt idx="2">
                  <c:v>27.7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9.06</c:v>
                </c:pt>
                <c:pt idx="1">
                  <c:v>15.71</c:v>
                </c:pt>
                <c:pt idx="2">
                  <c:v>24</c:v>
                </c:pt>
                <c:pt idx="3">
                  <c:v>32.22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8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9.01</c:v>
                </c:pt>
                <c:pt idx="1">
                  <c:v>15.8</c:v>
                </c:pt>
                <c:pt idx="2">
                  <c:v>25.16</c:v>
                </c:pt>
                <c:pt idx="3">
                  <c:v>33.92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20473</c:v>
                </c:pt>
                <c:pt idx="1">
                  <c:v>139001</c:v>
                </c:pt>
                <c:pt idx="2">
                  <c:v>100911</c:v>
                </c:pt>
                <c:pt idx="3" formatCode="_ * #,##0_ ;_ * \-#,##0_ ;_ * &quot;-&quot;??_ ;_ @_ ">
                  <c:v>60099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37.93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38.39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39.33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38.97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40.50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39.58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38.76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38.31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37.80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36.67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21.49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19.67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44.86</c:v>
                </c:pt>
                <c:pt idx="2">
                  <c:v>46.64</c:v>
                </c:pt>
                <c:pt idx="3">
                  <c:v>50.21</c:v>
                </c:pt>
                <c:pt idx="4">
                  <c:v>48.85</c:v>
                </c:pt>
                <c:pt idx="5">
                  <c:v>54.69</c:v>
                </c:pt>
                <c:pt idx="6">
                  <c:v>51.18</c:v>
                </c:pt>
                <c:pt idx="7">
                  <c:v>48.04</c:v>
                </c:pt>
                <c:pt idx="8">
                  <c:v>46.34</c:v>
                </c:pt>
                <c:pt idx="9">
                  <c:v>44.38</c:v>
                </c:pt>
                <c:pt idx="10">
                  <c:v>40.08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0"/>
          <c:min val="-10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2492</c:v>
                </c:pt>
                <c:pt idx="1">
                  <c:v>409</c:v>
                </c:pt>
                <c:pt idx="2">
                  <c:v>4259</c:v>
                </c:pt>
                <c:pt idx="3">
                  <c:v>9137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1481</c:v>
                </c:pt>
                <c:pt idx="1">
                  <c:v>503</c:v>
                </c:pt>
                <c:pt idx="2">
                  <c:v>4077</c:v>
                </c:pt>
                <c:pt idx="3">
                  <c:v>11294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0.00_ ;[Red]\-0.00\ </c:formatCode>
                <c:ptCount val="3"/>
                <c:pt idx="0" formatCode="0.00">
                  <c:v>1.3612370427327278</c:v>
                </c:pt>
                <c:pt idx="1">
                  <c:v>1.0313120193207861</c:v>
                </c:pt>
                <c:pt idx="2" formatCode="0.00">
                  <c:v>0.42308461680068332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0.61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1.15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1.19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-0.78</c:v>
                </c:pt>
                <c:pt idx="2">
                  <c:v>-0.47</c:v>
                </c:pt>
                <c:pt idx="3">
                  <c:v>0.78</c:v>
                </c:pt>
                <c:pt idx="4">
                  <c:v>1.39</c:v>
                </c:pt>
                <c:pt idx="5">
                  <c:v>2.21</c:v>
                </c:pt>
                <c:pt idx="6">
                  <c:v>1.0900000000000001</c:v>
                </c:pt>
                <c:pt idx="7">
                  <c:v>2.0499999999999998</c:v>
                </c:pt>
                <c:pt idx="8">
                  <c:v>2.48</c:v>
                </c:pt>
                <c:pt idx="9" formatCode="0.00_ ;[Red]\-0.00\ ">
                  <c:v>2.8049079611244907</c:v>
                </c:pt>
                <c:pt idx="10">
                  <c:v>2.68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0.00_ ;[Red]\-0.00\ </c:formatCode>
                <c:ptCount val="3"/>
                <c:pt idx="0" formatCode="0.00">
                  <c:v>1.46</c:v>
                </c:pt>
                <c:pt idx="1">
                  <c:v>0.98</c:v>
                </c:pt>
                <c:pt idx="2" formatCode="0.00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2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841-49CC-BED7-6893A07C5525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841-49CC-BED7-6893A07C552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841-49CC-BED7-6893A07C552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841-49CC-BED7-6893A07C552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841-49CC-BED7-6893A07C552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841-49CC-BED7-6893A07C55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355044</c:v>
                </c:pt>
                <c:pt idx="1">
                  <c:v>320484</c:v>
                </c:pt>
                <c:pt idx="2">
                  <c:v>16297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841-49CC-BED7-6893A07C55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16.38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15.68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16.39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sz="800" dirty="0"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15.60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15.52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15.85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15.54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14.95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14.88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13.82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15.26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2.4300000000000002</c:v>
                </c:pt>
                <c:pt idx="2">
                  <c:v>-1.93</c:v>
                </c:pt>
                <c:pt idx="3">
                  <c:v>2.5</c:v>
                </c:pt>
                <c:pt idx="4">
                  <c:v>-2.4500000000000002</c:v>
                </c:pt>
                <c:pt idx="5">
                  <c:v>-2.94</c:v>
                </c:pt>
                <c:pt idx="6">
                  <c:v>-0.87</c:v>
                </c:pt>
                <c:pt idx="7">
                  <c:v>-2.86</c:v>
                </c:pt>
                <c:pt idx="8">
                  <c:v>-6.53</c:v>
                </c:pt>
                <c:pt idx="9">
                  <c:v>-6.97</c:v>
                </c:pt>
                <c:pt idx="10">
                  <c:v>-13.59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1.08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2.65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0.31</c:v>
                </c:pt>
                <c:pt idx="2">
                  <c:v>0.08</c:v>
                </c:pt>
                <c:pt idx="3">
                  <c:v>1.39</c:v>
                </c:pt>
                <c:pt idx="4">
                  <c:v>1.59</c:v>
                </c:pt>
                <c:pt idx="5">
                  <c:v>2.56</c:v>
                </c:pt>
                <c:pt idx="6">
                  <c:v>1.89</c:v>
                </c:pt>
                <c:pt idx="7">
                  <c:v>2.92</c:v>
                </c:pt>
                <c:pt idx="8">
                  <c:v>4.3099999999999996</c:v>
                </c:pt>
                <c:pt idx="9">
                  <c:v>5.0311409970439325</c:v>
                </c:pt>
                <c:pt idx="10">
                  <c:v>4.37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10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0.80293586098792757</c:v>
                </c:pt>
                <c:pt idx="1">
                  <c:v>0.62806411133926454</c:v>
                </c:pt>
                <c:pt idx="2">
                  <c:v>1.7202580270319701</c:v>
                </c:pt>
                <c:pt idx="3">
                  <c:v>2.2139398257768388</c:v>
                </c:pt>
                <c:pt idx="4">
                  <c:v>2.4388030711050876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0.82</c:v>
                </c:pt>
                <c:pt idx="1">
                  <c:v>0.55000000000000004</c:v>
                </c:pt>
                <c:pt idx="2">
                  <c:v>1.66</c:v>
                </c:pt>
                <c:pt idx="3">
                  <c:v>2.57</c:v>
                </c:pt>
                <c:pt idx="4">
                  <c:v>2.76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4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725-45B0-B3B9-96F24C1BE5FA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725-45B0-B3B9-96F24C1BE5FA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725-45B0-B3B9-96F24C1BE5FA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725-45B0-B3B9-96F24C1BE5FA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C725-45B0-B3B9-96F24C1BE5FA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725-45B0-B3B9-96F24C1BE5FA}"/>
                </c:ext>
              </c:extLst>
            </c:dLbl>
            <c:dLbl>
              <c:idx val="4"/>
              <c:layout>
                <c:manualLayout>
                  <c:x val="9.7818166011664747E-3"/>
                  <c:y val="-0.223408617443711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1808981495449933E-2"/>
                      <c:h val="1.81554976640802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C725-45B0-B3B9-96F24C1BE5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A0级</c:v>
                </c:pt>
                <c:pt idx="1">
                  <c:v>A00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_ * #,##0_ ;_ * \-#,##0_ ;_ * "-"??_ ;_ @_ </c:formatCode>
                <c:ptCount val="5"/>
                <c:pt idx="0" formatCode="#,##0">
                  <c:v>96426</c:v>
                </c:pt>
                <c:pt idx="1">
                  <c:v>74641</c:v>
                </c:pt>
                <c:pt idx="2" formatCode="#,##0">
                  <c:v>98106</c:v>
                </c:pt>
                <c:pt idx="3" formatCode="#,##0">
                  <c:v>68418</c:v>
                </c:pt>
                <c:pt idx="4">
                  <c:v>17453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725-45B0-B3B9-96F24C1BE5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0.40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0.54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0.81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0.98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2.22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2.33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-1.67</c:v>
                </c:pt>
                <c:pt idx="2">
                  <c:v>-1</c:v>
                </c:pt>
                <c:pt idx="3">
                  <c:v>0.26</c:v>
                </c:pt>
                <c:pt idx="4">
                  <c:v>1.28</c:v>
                </c:pt>
                <c:pt idx="5">
                  <c:v>2.0299999999999998</c:v>
                </c:pt>
                <c:pt idx="6">
                  <c:v>0.43</c:v>
                </c:pt>
                <c:pt idx="7">
                  <c:v>1.37</c:v>
                </c:pt>
                <c:pt idx="8">
                  <c:v>1</c:v>
                </c:pt>
                <c:pt idx="9">
                  <c:v>1.062158039115747</c:v>
                </c:pt>
                <c:pt idx="10">
                  <c:v>1.33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0.00_ ;[Red]\-0.00\ </c:formatCode>
                <c:ptCount val="4"/>
                <c:pt idx="0">
                  <c:v>0.57992673277000684</c:v>
                </c:pt>
                <c:pt idx="1">
                  <c:v>0.96783756663622222</c:v>
                </c:pt>
                <c:pt idx="2">
                  <c:v>0.90892588518597328</c:v>
                </c:pt>
                <c:pt idx="3">
                  <c:v>1.537382512188207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2"/>
          <c:min val="0"/>
        </c:scaling>
        <c:delete val="1"/>
        <c:axPos val="t"/>
        <c:numFmt formatCode="0.00_ ;[Red]\-0.00\ 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0.62</c:v>
                </c:pt>
                <c:pt idx="1">
                  <c:v>1.02</c:v>
                </c:pt>
                <c:pt idx="2">
                  <c:v>0.83</c:v>
                </c:pt>
                <c:pt idx="3">
                  <c:v>1.33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2"/>
          <c:min val="0"/>
        </c:scaling>
        <c:delete val="1"/>
        <c:axPos val="t"/>
        <c:numFmt formatCode="General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0F7-4F2A-B018-587F1C517472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0F7-4F2A-B018-587F1C517472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0F7-4F2A-B018-587F1C517472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0F7-4F2A-B018-587F1C517472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0F7-4F2A-B018-587F1C517472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0F7-4F2A-B018-587F1C5174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20473</c:v>
                </c:pt>
                <c:pt idx="1">
                  <c:v>139001</c:v>
                </c:pt>
                <c:pt idx="2">
                  <c:v>100911</c:v>
                </c:pt>
                <c:pt idx="3" formatCode="_ * #,##0_ ;_ * \-#,##0_ ;_ * &quot;-&quot;??_ ;_ @_ ">
                  <c:v>60099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0F7-4F2A-B018-587F1C5174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Y2022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0.20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0.21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0.44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0.42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0.43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0.52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0.60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0.48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0.47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-0.28999999999999998</c:v>
                </c:pt>
                <c:pt idx="2">
                  <c:v>-0.25</c:v>
                </c:pt>
                <c:pt idx="3">
                  <c:v>0.63</c:v>
                </c:pt>
                <c:pt idx="4">
                  <c:v>0.9</c:v>
                </c:pt>
                <c:pt idx="5">
                  <c:v>0.53</c:v>
                </c:pt>
                <c:pt idx="6">
                  <c:v>0.6</c:v>
                </c:pt>
                <c:pt idx="7">
                  <c:v>0.93</c:v>
                </c:pt>
                <c:pt idx="8">
                  <c:v>1.42</c:v>
                </c:pt>
                <c:pt idx="9">
                  <c:v>1.22</c:v>
                </c:pt>
                <c:pt idx="10">
                  <c:v>0.56000000000000005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994-446A-B4FA-C5229282465B}"/>
              </c:ext>
            </c:extLst>
          </c:dPt>
          <c:dPt>
            <c:idx val="1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994-446A-B4FA-C522928246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994-446A-B4FA-C5229282465B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994-446A-B4FA-C522928246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1万以上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3299</c:v>
                </c:pt>
                <c:pt idx="1">
                  <c:v>9954</c:v>
                </c:pt>
                <c:pt idx="2">
                  <c:v>20</c:v>
                </c:pt>
                <c:pt idx="3">
                  <c:v>3024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994-446A-B4FA-C522928246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4.7029221691486383</c:v>
                </c:pt>
                <c:pt idx="1">
                  <c:v>8.9666629044753972</c:v>
                </c:pt>
                <c:pt idx="2">
                  <c:v>10.661979284947606</c:v>
                </c:pt>
                <c:pt idx="3">
                  <c:v>19.135892488231949</c:v>
                </c:pt>
                <c:pt idx="4">
                  <c:v>34.052134960295973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1237025840"/>
        <c:axId val="1237015024"/>
      </c:barChart>
      <c:catAx>
        <c:axId val="123702584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inMax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6A6-4ADC-8940-CAE925561FBC}"/>
              </c:ext>
            </c:extLst>
          </c:dPt>
          <c:dPt>
            <c:idx val="1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6A6-4ADC-8940-CAE925561FBC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6A6-4ADC-8940-CAE925561FBC}"/>
              </c:ext>
            </c:extLst>
          </c:dPt>
          <c:dPt>
            <c:idx val="3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6A6-4ADC-8940-CAE925561F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2178</c:v>
                </c:pt>
                <c:pt idx="1">
                  <c:v>12109</c:v>
                </c:pt>
                <c:pt idx="2">
                  <c:v>221</c:v>
                </c:pt>
                <c:pt idx="3">
                  <c:v>2847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6A6-4ADC-8940-CAE925561F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4.67</c:v>
                </c:pt>
                <c:pt idx="1">
                  <c:v>9.0399999999999991</c:v>
                </c:pt>
                <c:pt idx="2">
                  <c:v>11.12</c:v>
                </c:pt>
                <c:pt idx="3">
                  <c:v>19.920000000000002</c:v>
                </c:pt>
                <c:pt idx="4">
                  <c:v>35.86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37025840"/>
        <c:axId val="1237015024"/>
      </c:barChart>
      <c:catAx>
        <c:axId val="123702584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1237015024"/>
        <c:crosses val="autoZero"/>
        <c:auto val="1"/>
        <c:lblAlgn val="ctr"/>
        <c:lblOffset val="100"/>
        <c:noMultiLvlLbl val="0"/>
      </c:catAx>
      <c:valAx>
        <c:axId val="1237015024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1237025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>
                  <c15:layout>
                    <c:manualLayout>
                      <c:w val="4.0461475914935839E-2"/>
                      <c:h val="5.231906853734954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3A3-4479-87D3-ADC412F14879}"/>
                </c:ext>
              </c:extLst>
            </c:dLbl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3A3-4479-87D3-ADC412F1487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08F-4A1B-97A8-9A66B1C02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 formatCode="_ * #,##0_ ;_ * \-#,##0_ ;_ * &quot;-&quot;??_ ;_ @_ ">
                  <c:v>74739</c:v>
                </c:pt>
                <c:pt idx="1">
                  <c:v>104549</c:v>
                </c:pt>
                <c:pt idx="2">
                  <c:v>398251</c:v>
                </c:pt>
                <c:pt idx="3">
                  <c:v>237666</c:v>
                </c:pt>
                <c:pt idx="4" formatCode="_ * #,##0_ ;_ * \-#,##0_ ;_ * &quot;-&quot;??_ ;_ @_ ">
                  <c:v>58432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/>
                      <a:t>18.38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dirty="0"/>
                      <a:t>19.31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dirty="0"/>
                      <a:t>19.80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19.11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18.70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19.13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19.19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18.90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19.01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18.02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17.79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16.89</a:t>
                    </a:r>
                    <a:r>
                      <a:rPr lang="zh-CN" altLang="en-US" dirty="0"/>
                      <a:t>万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-1.1299999999999999</c:v>
                </c:pt>
                <c:pt idx="2">
                  <c:v>3.91</c:v>
                </c:pt>
                <c:pt idx="3">
                  <c:v>6.52</c:v>
                </c:pt>
                <c:pt idx="4">
                  <c:v>2.82</c:v>
                </c:pt>
                <c:pt idx="5">
                  <c:v>0.62</c:v>
                </c:pt>
                <c:pt idx="6">
                  <c:v>2.9</c:v>
                </c:pt>
                <c:pt idx="7">
                  <c:v>3.24</c:v>
                </c:pt>
                <c:pt idx="8">
                  <c:v>1.69</c:v>
                </c:pt>
                <c:pt idx="9">
                  <c:v>2.27</c:v>
                </c:pt>
                <c:pt idx="10">
                  <c:v>-3.05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054720"/>
        <c:axId val="129869312"/>
      </c:lineChart>
      <c:catAx>
        <c:axId val="3905472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298693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2986931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905472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A3D24-6083-4546-8C6D-DEE86BAAAE49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D8765-8EF3-408C-9341-152904E41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42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2DA0FF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ṧľîḑe">
            <a:extLst>
              <a:ext uri="{FF2B5EF4-FFF2-40B4-BE49-F238E27FC236}">
                <a16:creationId xmlns:a16="http://schemas.microsoft.com/office/drawing/2014/main" id="{6E18C361-0440-D430-2569-1212608D231B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 amt="5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EAB9A4F-0B54-B0CF-9034-486624F1B0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545B57F-7D9D-4AD8-9FE4-E5267D65BB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0400" y="1744071"/>
            <a:ext cx="9921270" cy="1561980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zh-CN" altLang="en-US" sz="4800" b="1" dirty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 defTabSz="914354"/>
            <a:r>
              <a:rPr lang="en-US" altLang="zh-CN" dirty="0"/>
              <a:t>Click to edit </a:t>
            </a:r>
            <a:br>
              <a:rPr lang="en-US" altLang="zh-CN" dirty="0"/>
            </a:br>
            <a:r>
              <a:rPr lang="en-US" altLang="zh-CN" dirty="0"/>
              <a:t>Master title style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4C4A721-803B-47CB-B99E-1D01E8E016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9527" y="5837829"/>
            <a:ext cx="5159373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 algn="r">
              <a:buNone/>
              <a:defRPr lang="en-US" altLang="zh-CN" sz="12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Speaker name and title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A939A61-406D-45DC-B757-059EFAA058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5837829"/>
            <a:ext cx="5172074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0976EC-3746-0C92-1438-992DD3DE6A0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4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DC6DA8-D137-41D2-A934-63CB8FFB8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CED916A-3E34-4B9E-8F9F-7A8921A30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A3E0EBE-EC20-4150-A2C6-9837F3449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990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9843A96-03C5-9D7B-2B61-D476974FF4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3301" y="366870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ślídé">
            <a:extLst>
              <a:ext uri="{FF2B5EF4-FFF2-40B4-BE49-F238E27FC236}">
                <a16:creationId xmlns:a16="http://schemas.microsoft.com/office/drawing/2014/main" id="{1C14DA17-3CF3-6103-D0D3-B5FE5A8B7D9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/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/>
            </a:lvl1pPr>
            <a:lvl2pPr marL="800100" indent="-342900">
              <a:buFont typeface="+mj-ea"/>
              <a:buAutoNum type="circleNumDbPlain"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AC4CC43B-9EB6-4465-8B1A-3F7180DAD0DF}" type="datetime1">
              <a:rPr lang="zh-CN" altLang="en-US" smtClean="0"/>
              <a:t>2023/12/5</a:t>
            </a:fld>
            <a:endParaRPr lang="en-US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977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2DA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í$1ïḋe">
            <a:extLst>
              <a:ext uri="{FF2B5EF4-FFF2-40B4-BE49-F238E27FC236}">
                <a16:creationId xmlns:a16="http://schemas.microsoft.com/office/drawing/2014/main" id="{E6BB28BA-D7DC-DCE1-48F5-442AE2D6768E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/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6834F10D-3A58-4285-A9DB-D9098A7BEDDD}" type="datetime1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20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íṣḷíḑè">
            <a:extLst>
              <a:ext uri="{FF2B5EF4-FFF2-40B4-BE49-F238E27FC236}">
                <a16:creationId xmlns:a16="http://schemas.microsoft.com/office/drawing/2014/main" id="{63C173BC-86D4-0C45-905B-0B5A38D9D32F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blipFill>
            <a:blip r:embed="rId2" cstate="email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1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30000"/>
                      </a14:imgEffect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247FF78-C3ED-400F-0B06-FC367289A06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195" y="114942"/>
            <a:ext cx="671197" cy="29496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766613" y="6446976"/>
            <a:ext cx="20597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www.isengine.com.cn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642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C9D6027-F7C7-4EF3-85DD-09E27ACEEA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/>
          <a:p>
            <a:fld id="{A50ECBEB-8597-4EA4-9D29-E1D7025CFAA0}" type="datetime1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6262BA1-A5A7-45F4-B365-E880E1C32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0CF1E8-0939-4B4D-A4D3-E47E208F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/>
          <a:p>
            <a:fld id="{7F65B630-C7FF-41C0-9923-C5E5E29EE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62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Pr>
        <a:solidFill>
          <a:srgbClr val="2DA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íŝḷiďe">
            <a:extLst>
              <a:ext uri="{FF2B5EF4-FFF2-40B4-BE49-F238E27FC236}">
                <a16:creationId xmlns:a16="http://schemas.microsoft.com/office/drawing/2014/main" id="{4579D2BA-B7AE-F98D-C1AA-E86802071DC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email">
              <a:alphaModFix amt="5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1F54E3C-EC85-2444-3700-D70BE6F1CE8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2320649-ACD7-42E9-A261-E6ED46ACB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495360"/>
            <a:ext cx="10858500" cy="16430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lang="en-US" altLang="zh-CN" sz="3200" b="1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lang="en-US" altLang="zh-CN" smtClean="0"/>
            </a:lvl2pPr>
            <a:lvl3pPr>
              <a:defRPr lang="en-US" altLang="zh-CN" smtClean="0"/>
            </a:lvl3pPr>
            <a:lvl4pPr>
              <a:defRPr lang="en-US" altLang="zh-CN" smtClean="0"/>
            </a:lvl4pPr>
            <a:lvl5pPr>
              <a:defRPr lang="zh-CN" altLang="en-US"/>
            </a:lvl5pPr>
          </a:lstStyle>
          <a:p>
            <a:pPr marL="228600" lvl="0" indent="-228600" defTabSz="914354">
              <a:spcBef>
                <a:spcPct val="0"/>
              </a:spcBef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A01EED25-4D2A-435D-A5F9-01DCC2F0748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60400" y="5837829"/>
            <a:ext cx="5175248" cy="296271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altLang="zh-CN" sz="1200" b="0" smtClean="0">
                <a:solidFill>
                  <a:schemeClr val="bg1"/>
                </a:solidFill>
              </a:defRPr>
            </a:lvl1pPr>
            <a:lvl2pPr>
              <a:defRPr lang="en-US" altLang="zh-CN" sz="1600" smtClean="0"/>
            </a:lvl2pPr>
            <a:lvl3pPr>
              <a:defRPr lang="en-US" altLang="zh-CN" sz="1400" smtClean="0"/>
            </a:lvl3pPr>
            <a:lvl4pPr>
              <a:defRPr lang="en-US" altLang="zh-CN" sz="1200" smtClean="0"/>
            </a:lvl4pPr>
            <a:lvl5pPr>
              <a:defRPr lang="zh-CN" altLang="en-US" sz="1200"/>
            </a:lvl5pPr>
          </a:lstStyle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8A0E05B-55F4-A93D-7847-C3FB41F69CB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330702"/>
            <a:ext cx="671197" cy="2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05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307103-D92B-4D3C-B386-9FD58793C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lvl="0" defTabSz="914354"/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F8920D0-E0E5-40BB-AEDA-3D7A09092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915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1" r:id="rId4"/>
    <p:sldLayoutId id="2147483654" r:id="rId5"/>
    <p:sldLayoutId id="2147483655" r:id="rId6"/>
    <p:sldLayoutId id="2147483656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chart" Target="../charts/chart23.xml"/><Relationship Id="rId5" Type="http://schemas.openxmlformats.org/officeDocument/2006/relationships/tags" Target="../tags/tag40.xml"/><Relationship Id="rId10" Type="http://schemas.openxmlformats.org/officeDocument/2006/relationships/chart" Target="../charts/chart22.xml"/><Relationship Id="rId4" Type="http://schemas.openxmlformats.org/officeDocument/2006/relationships/tags" Target="../tags/tag39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chart" Target="../charts/chart27.xml"/><Relationship Id="rId5" Type="http://schemas.openxmlformats.org/officeDocument/2006/relationships/tags" Target="../tags/tag46.xml"/><Relationship Id="rId10" Type="http://schemas.openxmlformats.org/officeDocument/2006/relationships/chart" Target="../charts/chart26.xml"/><Relationship Id="rId4" Type="http://schemas.openxmlformats.org/officeDocument/2006/relationships/tags" Target="../tags/tag45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chart" Target="../charts/chart30.xml"/><Relationship Id="rId4" Type="http://schemas.openxmlformats.org/officeDocument/2006/relationships/tags" Target="../tags/tag51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54.xml"/><Relationship Id="rId1" Type="http://schemas.openxmlformats.org/officeDocument/2006/relationships/themeOverride" Target="../theme/themeOverride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chart" Target="../charts/chart34.xml"/><Relationship Id="rId5" Type="http://schemas.openxmlformats.org/officeDocument/2006/relationships/tags" Target="../tags/tag59.xml"/><Relationship Id="rId10" Type="http://schemas.openxmlformats.org/officeDocument/2006/relationships/chart" Target="../charts/chart33.xml"/><Relationship Id="rId4" Type="http://schemas.openxmlformats.org/officeDocument/2006/relationships/tags" Target="../tags/tag58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chart" Target="../charts/chart38.xml"/><Relationship Id="rId5" Type="http://schemas.openxmlformats.org/officeDocument/2006/relationships/tags" Target="../tags/tag65.xml"/><Relationship Id="rId10" Type="http://schemas.openxmlformats.org/officeDocument/2006/relationships/chart" Target="../charts/chart37.xml"/><Relationship Id="rId4" Type="http://schemas.openxmlformats.org/officeDocument/2006/relationships/tags" Target="../tags/tag64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chart" Target="../charts/chart42.xml"/><Relationship Id="rId5" Type="http://schemas.openxmlformats.org/officeDocument/2006/relationships/tags" Target="../tags/tag71.xml"/><Relationship Id="rId10" Type="http://schemas.openxmlformats.org/officeDocument/2006/relationships/chart" Target="../charts/chart41.xml"/><Relationship Id="rId4" Type="http://schemas.openxmlformats.org/officeDocument/2006/relationships/tags" Target="../tags/tag70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7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chart" Target="../charts/chart45.xml"/><Relationship Id="rId5" Type="http://schemas.openxmlformats.org/officeDocument/2006/relationships/tags" Target="../tags/tag77.xml"/><Relationship Id="rId10" Type="http://schemas.openxmlformats.org/officeDocument/2006/relationships/chart" Target="../charts/chart44.xml"/><Relationship Id="rId4" Type="http://schemas.openxmlformats.org/officeDocument/2006/relationships/tags" Target="../tags/tag76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9.xml"/><Relationship Id="rId1" Type="http://schemas.openxmlformats.org/officeDocument/2006/relationships/themeOverride" Target="../theme/themeOverride3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chart" Target="../charts/chart49.xml"/><Relationship Id="rId5" Type="http://schemas.openxmlformats.org/officeDocument/2006/relationships/tags" Target="../tags/tag84.xml"/><Relationship Id="rId10" Type="http://schemas.openxmlformats.org/officeDocument/2006/relationships/chart" Target="../charts/chart48.xml"/><Relationship Id="rId4" Type="http://schemas.openxmlformats.org/officeDocument/2006/relationships/tags" Target="../tags/tag83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chart" Target="../charts/chart53.xml"/><Relationship Id="rId5" Type="http://schemas.openxmlformats.org/officeDocument/2006/relationships/tags" Target="../tags/tag90.xml"/><Relationship Id="rId10" Type="http://schemas.openxmlformats.org/officeDocument/2006/relationships/chart" Target="../charts/chart52.xml"/><Relationship Id="rId4" Type="http://schemas.openxmlformats.org/officeDocument/2006/relationships/tags" Target="../tags/tag89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chart" Target="../charts/chart57.xml"/><Relationship Id="rId5" Type="http://schemas.openxmlformats.org/officeDocument/2006/relationships/tags" Target="../tags/tag96.xml"/><Relationship Id="rId10" Type="http://schemas.openxmlformats.org/officeDocument/2006/relationships/chart" Target="../charts/chart56.xml"/><Relationship Id="rId4" Type="http://schemas.openxmlformats.org/officeDocument/2006/relationships/tags" Target="../tags/tag95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10" Type="http://schemas.openxmlformats.org/officeDocument/2006/relationships/chart" Target="../charts/chart60.xml"/><Relationship Id="rId4" Type="http://schemas.openxmlformats.org/officeDocument/2006/relationships/tags" Target="../tags/tag101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4.xml"/><Relationship Id="rId1" Type="http://schemas.openxmlformats.org/officeDocument/2006/relationships/themeOverride" Target="../theme/themeOverride50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chart" Target="../charts/chart4.xml"/><Relationship Id="rId5" Type="http://schemas.openxmlformats.org/officeDocument/2006/relationships/tags" Target="../tags/tag9.xml"/><Relationship Id="rId10" Type="http://schemas.openxmlformats.org/officeDocument/2006/relationships/chart" Target="../charts/chart3.xml"/><Relationship Id="rId4" Type="http://schemas.openxmlformats.org/officeDocument/2006/relationships/tags" Target="../tags/tag8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chart" Target="../charts/chart8.xml"/><Relationship Id="rId5" Type="http://schemas.openxmlformats.org/officeDocument/2006/relationships/tags" Target="../tags/tag15.xml"/><Relationship Id="rId10" Type="http://schemas.openxmlformats.org/officeDocument/2006/relationships/chart" Target="../charts/chart7.xml"/><Relationship Id="rId4" Type="http://schemas.openxmlformats.org/officeDocument/2006/relationships/tags" Target="../tags/tag14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chart" Target="../charts/chart12.xml"/><Relationship Id="rId5" Type="http://schemas.openxmlformats.org/officeDocument/2006/relationships/tags" Target="../tags/tag21.xml"/><Relationship Id="rId10" Type="http://schemas.openxmlformats.org/officeDocument/2006/relationships/chart" Target="../charts/chart11.xml"/><Relationship Id="rId4" Type="http://schemas.openxmlformats.org/officeDocument/2006/relationships/tags" Target="../tags/tag20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10" Type="http://schemas.openxmlformats.org/officeDocument/2006/relationships/chart" Target="../charts/chart15.xml"/><Relationship Id="rId4" Type="http://schemas.openxmlformats.org/officeDocument/2006/relationships/tags" Target="../tags/tag26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chart" Target="../charts/chart19.xml"/><Relationship Id="rId5" Type="http://schemas.openxmlformats.org/officeDocument/2006/relationships/tags" Target="../tags/tag34.xml"/><Relationship Id="rId10" Type="http://schemas.openxmlformats.org/officeDocument/2006/relationships/chart" Target="../charts/chart18.xml"/><Relationship Id="rId4" Type="http://schemas.openxmlformats.org/officeDocument/2006/relationships/tags" Target="../tags/tag33.xml"/><Relationship Id="rId9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1839" y="2481942"/>
            <a:ext cx="9921270" cy="1714521"/>
          </a:xfrm>
        </p:spPr>
        <p:txBody>
          <a:bodyPr/>
          <a:lstStyle/>
          <a:p>
            <a:pPr algn="ctr">
              <a:lnSpc>
                <a:spcPct val="100000"/>
              </a:lnSpc>
              <a:spcBef>
                <a:spcPts val="1200"/>
              </a:spcBef>
            </a:pPr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M.A.D.E 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产业研究</a:t>
            </a:r>
            <a:br>
              <a:rPr lang="en-US" altLang="zh-CN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价格</a:t>
            </a:r>
            <a:r>
              <a:rPr lang="en-US" altLang="zh-CN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/</a:t>
            </a:r>
            <a:r>
              <a:rPr lang="zh-CN" altLang="en-US" sz="6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优惠指数走势报告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2" name="iṡ1íḑé">
            <a:extLst>
              <a:ext uri="{FF2B5EF4-FFF2-40B4-BE49-F238E27FC236}">
                <a16:creationId xmlns:a16="http://schemas.microsoft.com/office/drawing/2014/main" id="{BFF7D8B0-524B-4065-95EB-00BAEDA269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/>
              <a:t>www.</a:t>
            </a:r>
            <a:r>
              <a:rPr lang="en-US" altLang="zh-CN" dirty="0" err="1"/>
              <a:t>isengine</a:t>
            </a:r>
            <a:r>
              <a:rPr lang="en-US" altLang="zh-CN" dirty="0"/>
              <a:t>.</a:t>
            </a:r>
            <a:r>
              <a:rPr lang="en-GB" altLang="zh-CN" dirty="0"/>
              <a:t>com.cn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+mn-ea"/>
              </a:rPr>
              <a:t>2023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b="1" dirty="0">
                <a:solidFill>
                  <a:schemeClr val="bg1"/>
                </a:solidFill>
                <a:latin typeface="+mn-ea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590557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j-cs"/>
              </a:rPr>
              <a:t>全国乘用车市场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8.69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2.78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1,700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6.4%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本月轿车市场中除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级市场优惠较上月出现减少以外，其它各级别细分市场的终端优惠幅度都有所增加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33386059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885895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409E1416-2E99-66AB-1697-8DD4E8F54F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7678510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174904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993134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-39.5%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+12.1%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+13.0%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+11.8%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+6.0%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8743267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BD0C6E-3DA7-B905-0FAA-C0C239790FDD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本月轿车市场监测车型销量合计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87.3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6434AC9-FFDC-E882-AFF5-F2420E139DE0}"/>
              </a:ext>
            </a:extLst>
          </p:cNvPr>
          <p:cNvSpPr txBox="1"/>
          <p:nvPr/>
        </p:nvSpPr>
        <p:spPr>
          <a:xfrm>
            <a:off x="6140698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23.7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27%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6941519-605C-6881-51D2-C6CBE628BD69}"/>
              </a:ext>
            </a:extLst>
          </p:cNvPr>
          <p:cNvSpPr txBox="1"/>
          <p:nvPr/>
        </p:nvSpPr>
        <p:spPr>
          <a:xfrm>
            <a:off x="5399963" y="459402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39.8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46%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8BFF072-28BB-1240-11F6-CEE24432DC44}"/>
              </a:ext>
            </a:extLst>
          </p:cNvPr>
          <p:cNvSpPr txBox="1"/>
          <p:nvPr/>
        </p:nvSpPr>
        <p:spPr>
          <a:xfrm>
            <a:off x="7528297" y="354852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C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5.8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9942915-2F04-872A-402A-49A378724E52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10.4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12%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6497C5B-2504-CC68-DE62-12BD37D93AE7}"/>
              </a:ext>
            </a:extLst>
          </p:cNvPr>
          <p:cNvSpPr txBox="1"/>
          <p:nvPr/>
        </p:nvSpPr>
        <p:spPr>
          <a:xfrm>
            <a:off x="7528297" y="471299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7.4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8%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5.29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2.26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3,500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18.3%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市场优惠幅度也出现回升，且各级别细分市场优惠幅度均有较大幅度上升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19209835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33BFB22C-A415-D58E-339D-1A67FA1038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1870047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2833737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152304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+17.3%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+18.1%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+20.9%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+21.2%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8657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0000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BE21A9-3183-CFF8-93CE-B3F510AAB834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88.5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B78202-C61D-6E39-540F-D654FE2A6651}"/>
              </a:ext>
            </a:extLst>
          </p:cNvPr>
          <p:cNvSpPr txBox="1"/>
          <p:nvPr/>
        </p:nvSpPr>
        <p:spPr>
          <a:xfrm>
            <a:off x="5990446" y="377161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25.3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29%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DFA3567-373E-AE1A-8B72-E1E2012286EB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48.7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55%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29858D-E718-65C5-BA29-1743D74DDBCA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8.1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9%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ACFF65E-EC76-F51B-E7ED-76F2F7C17778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6.4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7%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5.26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1.28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市场优惠幅度继续维持小幅稳步上升，终端优惠幅度较大的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赛那、奥德赛锐混动、梦想家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PHEV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等车型的销量占比上升，而别克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GL8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、传祺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M6PRO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等车型的销量占比有所下降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09155845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1706137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BA6D2FA-D288-4E49-49DC-69A8CF8FC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801345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别克</a:t>
                      </a:r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17,339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2,890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腾势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DM-i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14,158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1,992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0.4%</a:t>
                      </a:r>
                      <a:endParaRPr lang="en-US" altLang="zh-CN" sz="800" b="0" i="0" u="none" strike="noStrike" kern="1200" dirty="0">
                        <a:solidFill>
                          <a:srgbClr val="9C0006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4,187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-755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M6 PRO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12,171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295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0.7%</a:t>
                      </a:r>
                      <a:endParaRPr lang="en-US" altLang="zh-CN" sz="800" b="0" i="0" u="none" strike="noStrike" kern="1200" dirty="0">
                        <a:solidFill>
                          <a:srgbClr val="9C0006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6,212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0.9%</a:t>
                      </a:r>
                      <a:endParaRPr lang="en-US" altLang="zh-CN" sz="800" b="0" i="0" u="none" strike="noStrike" kern="1200" dirty="0">
                        <a:solidFill>
                          <a:srgbClr val="9C0006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HEV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24,777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6,240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-0.3%</a:t>
                      </a:r>
                      <a:endParaRPr lang="en-US" altLang="zh-CN" sz="800" b="0" i="0" u="none" strike="noStrike" dirty="0">
                        <a:solidFill>
                          <a:srgbClr val="0061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奥德赛 锐 混动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27,576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-163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0.1%</a:t>
                      </a:r>
                      <a:endParaRPr lang="en-US" altLang="zh-CN" sz="800" b="0" i="0" u="none" strike="noStrike" kern="1200" dirty="0">
                        <a:solidFill>
                          <a:srgbClr val="9C0006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4,263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0.1%</a:t>
                      </a:r>
                      <a:endParaRPr lang="en-US" altLang="zh-CN" sz="800" b="0" i="0" u="none" strike="noStrike" kern="1200" dirty="0">
                        <a:solidFill>
                          <a:srgbClr val="9C0006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梦想家 </a:t>
                      </a:r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PHEV</a:t>
                      </a:r>
                      <a:endParaRPr lang="zh-CN" altLang="en-US" sz="8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13,730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-26,254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3808291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10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月整体新能源市场价格变化指数为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7.84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16.76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5,000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环比下降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新能源乘用车市场整体均价连续第五个月保持下跌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，三大车身形式市场均价也继续呈现下探趋势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本月整体新能源市场监测车型销量合计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69.2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86027790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9061748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10932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3224392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747954" y="4879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35.5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5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2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6123558" y="378646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32.1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46%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MPV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2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71618057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0195293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月新能源轿车市场价格变化指数为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-23.17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12.02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本月新能源轿车市场成交均价较上月下跌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4,700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3.8%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月新能源轿车市场中除低端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级细分市场和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级市场成交均价环比出现小幅上涨以外，其它各级别细分市场均价都出现下跌，其中高级别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级下滑幅度较明显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35.5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88535055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260383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613751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9C0006"/>
                          </a:solidFill>
                        </a:rPr>
                        <a:t>+0.8%</a:t>
                      </a:r>
                      <a:endParaRPr lang="zh-CN" altLang="en-US" sz="900" b="1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-0.8%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+0.1%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-5.7%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923803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010669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7504871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338557" y="383440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6.8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19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450960" y="392056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9.8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28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70808" y="36958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5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6549147" y="472437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9.6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27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D2012F-C59F-57FD-D539-3D30F7ECABB3}"/>
              </a:ext>
            </a:extLst>
          </p:cNvPr>
          <p:cNvSpPr txBox="1"/>
          <p:nvPr/>
        </p:nvSpPr>
        <p:spPr>
          <a:xfrm>
            <a:off x="5533296" y="4806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7.5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21%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-0.22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20.99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1,400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0.6%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市场本月成交均价继续下滑，各级别细分市场中只有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A0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级终端均价环比小幅上涨，其它各级别都出现下滑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SUV</a:t>
            </a:r>
            <a:r>
              <a:rPr lang="zh-CN" altLang="en-US" dirty="0"/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32.1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55039126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0512999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794201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9C0006"/>
                          </a:solidFill>
                        </a:rPr>
                        <a:t>+0.6%</a:t>
                      </a:r>
                      <a:endParaRPr lang="zh-CN" altLang="en-US" sz="900" b="1" dirty="0">
                        <a:solidFill>
                          <a:srgbClr val="9C0006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-4.6%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-5.0%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1177853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40197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1840964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572412" y="384932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10.1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31%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13.9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43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7528297" y="352967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6.0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2.0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40.08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36.67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市场整体成交均价较上月下跌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11,300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3.0%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市场中高价车型腾势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D90 DM-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销量占比大幅下滑，虽然梦想家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PHEV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、极氪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009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等车型销量占比有所回升，但整体而言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市场终端成交均价继续保持下降趋势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34137328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6552882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982561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410,874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-1,210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-8.2%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传祺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359,098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altLang="zh-CN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PHEV</a:t>
                      </a:r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380,498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9,096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极氪</a:t>
                      </a:r>
                      <a:r>
                        <a:rPr lang="en-US" altLang="zh-CN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517,926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-815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极狐考拉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150,037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429,097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-659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宋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MAX DM-i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151,402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-1,893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大通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MIFA 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303,361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-13,156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比亚迪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164,393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386,284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9,212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9548403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10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全国新能源乘用车市场优惠指数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微软雅黑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/>
              <a:ea typeface="微软雅黑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月整体新能源市场优惠变化指数为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2.68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1.19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本月新能源市场整体优惠幅度较上月减少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1.9%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新能源乘用车市场终端优惠在历经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个月的连续增加后，本月小幅减少，其中轿车和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市场终端优惠环比下滑，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市场则仍然继续增加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3410700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918377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-7.0%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algn="ctr"/>
                      <a:r>
                        <a:rPr lang="en-US" altLang="zh-CN" sz="1000" b="1" kern="1200" dirty="0">
                          <a:solidFill>
                            <a:srgbClr val="9C0006"/>
                          </a:solidFill>
                          <a:latin typeface="Arial"/>
                          <a:ea typeface="微软雅黑"/>
                          <a:cs typeface="+mn-cs"/>
                        </a:rPr>
                        <a:t>+5.7</a:t>
                      </a:r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-28.9%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004774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851324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6244211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CA77E57-FC8E-70E8-9C7E-62607112A2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8291207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215675-6BF7-644B-30D2-04CF5934AD31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本月整体新能源市场监测车型销量合计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69.2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B33D434-8F4D-25A7-1FC5-F431DFB61332}"/>
              </a:ext>
            </a:extLst>
          </p:cNvPr>
          <p:cNvSpPr txBox="1"/>
          <p:nvPr/>
        </p:nvSpPr>
        <p:spPr>
          <a:xfrm>
            <a:off x="5747954" y="4879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轿车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35.5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5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2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B4A168C-0EB2-07DD-D811-38B3173FD788}"/>
              </a:ext>
            </a:extLst>
          </p:cNvPr>
          <p:cNvSpPr txBox="1"/>
          <p:nvPr/>
        </p:nvSpPr>
        <p:spPr>
          <a:xfrm>
            <a:off x="6123558" y="3786463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SUV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32.1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46%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808B732-F99D-EA10-66C1-9FB35CA1F751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MPV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2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全国整体乘用车市场价格指数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全国整体乘用车市场优惠指数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全国新能源乘用车市场价格指数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>
              <a:lnSpc>
                <a:spcPct val="30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全国新能源乘用车市场优惠指数</a:t>
            </a:r>
            <a:endParaRPr lang="en-GB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0" indent="0">
              <a:buNone/>
            </a:pPr>
            <a:endParaRPr lang="en-GB" altLang="zh-CN" dirty="0">
              <a:latin typeface="+mn-ea"/>
            </a:endParaRPr>
          </a:p>
          <a:p>
            <a:endParaRPr lang="zh-CN" altLang="en-US" dirty="0">
              <a:latin typeface="+mn-ea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+mn-ea"/>
              </a:rPr>
              <a:t>CONTENTS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月新能源轿车市场优惠变化指数为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4.37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1.36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本月新能源轿车市场整体优惠幅度较上月减少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1,000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7.0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本月新能源轿车市场终端优惠在连续四个月增加后，本月有所回落，各级别细分市场中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级终端优惠继续保持增加，其它级别市场都出现下滑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40917879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9776478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458941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-2.3%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+14.4%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+3.6%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-13.8%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-11.6%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2896178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4139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1CDD0283-737E-D67E-02BA-3626319B84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6435585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1E3562-A95F-AABF-BA23-D93B4AF7E958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本月新能源轿车市场监测车型销量合计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35.5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9462EDB-68CE-64D0-AE4D-EF822FCD1D18}"/>
              </a:ext>
            </a:extLst>
          </p:cNvPr>
          <p:cNvSpPr txBox="1"/>
          <p:nvPr/>
        </p:nvSpPr>
        <p:spPr>
          <a:xfrm>
            <a:off x="6338557" y="383440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6.8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19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029A67F-E80A-F072-BA4C-0477E9D861FB}"/>
              </a:ext>
            </a:extLst>
          </p:cNvPr>
          <p:cNvSpPr txBox="1"/>
          <p:nvPr/>
        </p:nvSpPr>
        <p:spPr>
          <a:xfrm>
            <a:off x="5450960" y="392056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9.8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28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8893A06-B868-D45C-DDAD-27BCF56CF2C7}"/>
              </a:ext>
            </a:extLst>
          </p:cNvPr>
          <p:cNvSpPr txBox="1"/>
          <p:nvPr/>
        </p:nvSpPr>
        <p:spPr>
          <a:xfrm>
            <a:off x="7570808" y="36958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1.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7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5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BEC065D-E80E-4B43-6159-EC25AF6CC35B}"/>
              </a:ext>
            </a:extLst>
          </p:cNvPr>
          <p:cNvSpPr txBox="1"/>
          <p:nvPr/>
        </p:nvSpPr>
        <p:spPr>
          <a:xfrm>
            <a:off x="6549147" y="472437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9.6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27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75464BB-26A7-1BE2-11B3-85651ABFB662}"/>
              </a:ext>
            </a:extLst>
          </p:cNvPr>
          <p:cNvSpPr txBox="1"/>
          <p:nvPr/>
        </p:nvSpPr>
        <p:spPr>
          <a:xfrm>
            <a:off x="5533296" y="480606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7.5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21%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市场优惠幅度较上月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5.7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本月整体优惠幅度较上月小幅增加，各级别细分市场中高端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级继续保持优惠增加，而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级则开始有所收窄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SUV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27947007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834660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48548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006100"/>
                          </a:solidFill>
                        </a:rPr>
                        <a:t>-7.0%</a:t>
                      </a:r>
                      <a:endParaRPr lang="zh-CN" altLang="en-US" sz="900" b="1" dirty="0">
                        <a:solidFill>
                          <a:srgbClr val="006100"/>
                        </a:solidFill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-5.4%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+8.9%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+15.7%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005755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764433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3BE3A1DC-0159-E57A-1B08-8267CA19E2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1389144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2CAC3D-5150-FA84-C287-53440522CBAF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本月新能源</a:t>
            </a:r>
            <a:r>
              <a:rPr kumimoji="0" lang="en-US" altLang="zh-CN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32.1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CB7486-E93F-5AD0-D4B4-3DD006120E70}"/>
              </a:ext>
            </a:extLst>
          </p:cNvPr>
          <p:cNvSpPr txBox="1"/>
          <p:nvPr/>
        </p:nvSpPr>
        <p:spPr>
          <a:xfrm>
            <a:off x="5572412" y="384932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B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10.1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31%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0721A7-7ADB-2C3E-7DE9-91C0C9496B82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13.9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  <a:ea typeface="微软雅黑"/>
              </a:rPr>
              <a:t>43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0F5D89-3D7A-F75C-F1BD-CA62E29A19D4}"/>
              </a:ext>
            </a:extLst>
          </p:cNvPr>
          <p:cNvSpPr txBox="1"/>
          <p:nvPr/>
        </p:nvSpPr>
        <p:spPr>
          <a:xfrm>
            <a:off x="7528297" y="352967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C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6.0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19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F3DAF9-1C0A-21D5-9563-29F7F523629C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A0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级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监测销量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2.0</a:t>
            </a: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万辆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份额占比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: </a:t>
            </a:r>
            <a:r>
              <a:rPr lang="en-US" altLang="zh-CN" sz="700" dirty="0">
                <a:solidFill>
                  <a:srgbClr val="2F2F2F"/>
                </a:solidFill>
                <a:latin typeface="微软雅黑"/>
                <a:ea typeface="微软雅黑"/>
              </a:rPr>
              <a:t>7</a:t>
            </a:r>
            <a:r>
              <a: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0.56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0.42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市场整体优惠幅度较上月减少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1,800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28.9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本月新能源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市场中终端优惠幅度继续下滑，终端暂无优惠的极氪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009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、极狐考拉本月销量占比上升，同时终端优惠金额较高的梦想家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本月的销量占比也下滑明显，导致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整体市场优惠继续缩减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新能源</a:t>
            </a:r>
            <a:r>
              <a:rPr lang="en-US" altLang="zh-CN" dirty="0"/>
              <a:t>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66653287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9BA6D2FA-D288-4E49-49DC-69A8CF8FC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203007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</a:t>
                      </a:r>
                      <a:r>
                        <a:rPr lang="en-US" sz="800" b="0" i="0" u="none" strike="noStrike" dirty="0" err="1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i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-8.2%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传祺</a:t>
                      </a:r>
                      <a:r>
                        <a:rPr 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4,263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altLang="zh-CN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PHEV</a:t>
                      </a:r>
                      <a:r>
                        <a:rPr lang="zh-CN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13,730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-26,254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极氪</a:t>
                      </a:r>
                      <a:r>
                        <a:rPr lang="en-US" altLang="zh-CN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009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极狐考拉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800" b="0" i="0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新增</a:t>
                      </a:r>
                      <a:endParaRPr lang="en-US" sz="800" b="0" i="0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新增</a:t>
                      </a:r>
                      <a:endParaRPr lang="en-US" sz="8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腾势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宋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MAX DM-i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15,521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1,893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大通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MIFA 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4,647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-800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比亚迪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 梦想家 </a:t>
                      </a:r>
                      <a:r>
                        <a:rPr lang="en-US" sz="800" b="0" i="0" u="none" strike="noStrike">
                          <a:solidFill>
                            <a:srgbClr val="595959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EV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35,269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-3,853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5AEF9989-52CE-5C4C-4A09-96BDB9FFA4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2929520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1C9F102D-8DA8-7156-E8EE-8F83AE7D7E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7761774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55F06911-AE2A-32B1-78D3-B71A76F73F58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C63E2C-30E2-75AC-C503-1435776A247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/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ṣļiḋè">
            <a:extLst>
              <a:ext uri="{FF2B5EF4-FFF2-40B4-BE49-F238E27FC236}">
                <a16:creationId xmlns:a16="http://schemas.microsoft.com/office/drawing/2014/main" id="{DFD52094-98C0-4141-A04B-98B9DF4DFA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026024"/>
            <a:ext cx="10858500" cy="211239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54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获取更多市场价格信息</a:t>
            </a:r>
            <a:endParaRPr lang="en-US" altLang="zh-CN" sz="54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欢迎访问</a:t>
            </a:r>
            <a:r>
              <a:rPr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ISE</a:t>
            </a:r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rPr>
              <a:t>官方网站</a:t>
            </a:r>
            <a:endParaRPr lang="en-GB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5" name="îŝļide">
            <a:extLst>
              <a:ext uri="{FF2B5EF4-FFF2-40B4-BE49-F238E27FC236}">
                <a16:creationId xmlns:a16="http://schemas.microsoft.com/office/drawing/2014/main" id="{929167BD-7790-467B-980C-709781C5646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60399" y="5540189"/>
            <a:ext cx="5830047" cy="593912"/>
          </a:xfrm>
        </p:spPr>
        <p:txBody>
          <a:bodyPr>
            <a:normAutofit/>
          </a:bodyPr>
          <a:lstStyle/>
          <a:p>
            <a:r>
              <a:rPr lang="en-GB" altLang="zh-CN" sz="2800" dirty="0"/>
              <a:t>www.</a:t>
            </a:r>
            <a:r>
              <a:rPr lang="en-US" altLang="zh-CN" sz="2800" dirty="0"/>
              <a:t>isengine.com.cn</a:t>
            </a:r>
            <a:endParaRPr lang="en-GB" altLang="zh-CN" sz="28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504A94E-ADDB-14B3-AB5C-FE1339D9F93F}"/>
              </a:ext>
            </a:extLst>
          </p:cNvPr>
          <p:cNvSpPr txBox="1"/>
          <p:nvPr/>
        </p:nvSpPr>
        <p:spPr>
          <a:xfrm>
            <a:off x="9043554" y="6269864"/>
            <a:ext cx="763693" cy="256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335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网址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F51AA86-FB36-D844-A876-B3C586CB2FA4}"/>
              </a:ext>
            </a:extLst>
          </p:cNvPr>
          <p:cNvSpPr txBox="1"/>
          <p:nvPr/>
        </p:nvSpPr>
        <p:spPr>
          <a:xfrm>
            <a:off x="10457108" y="6269864"/>
            <a:ext cx="1079500" cy="256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565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en-US" sz="1335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公众号</a:t>
            </a:r>
          </a:p>
        </p:txBody>
      </p:sp>
      <p:pic>
        <p:nvPicPr>
          <p:cNvPr id="10" name="图片 9" descr="ise官网二维码">
            <a:extLst>
              <a:ext uri="{FF2B5EF4-FFF2-40B4-BE49-F238E27FC236}">
                <a16:creationId xmlns:a16="http://schemas.microsoft.com/office/drawing/2014/main" id="{AE992ED3-6364-729A-826C-BB6E9E81C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2714" y="5386734"/>
            <a:ext cx="792480" cy="792480"/>
          </a:xfrm>
          <a:prstGeom prst="rect">
            <a:avLst/>
          </a:prstGeom>
        </p:spPr>
      </p:pic>
      <p:pic>
        <p:nvPicPr>
          <p:cNvPr id="11" name="图片 10" descr="公众号二维码">
            <a:extLst>
              <a:ext uri="{FF2B5EF4-FFF2-40B4-BE49-F238E27FC236}">
                <a16:creationId xmlns:a16="http://schemas.microsoft.com/office/drawing/2014/main" id="{AA4A1B81-EC24-4D5C-5AA1-80B408A5E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9092" y="5386734"/>
            <a:ext cx="802640" cy="80264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10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anose="020B0604020202020204" pitchFamily="34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-6.35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16.36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10,800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下降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月份全国乘用车市场整体成交价格较上月出现较明显下跌，三大车身形式市场成交均价都有不同程度下滑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月度销量环比变化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本月整体市场监测车型销量合计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</a:rPr>
              <a:t>182.6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万辆</a:t>
            </a: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4060512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222944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-7.1%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-5.2%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/>
                          <a:ea typeface="微软雅黑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-1.1%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01394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id="{118B8C74-EB11-3AA1-4855-42D648F3B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1488366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88.5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48%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87.3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48%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2F3D55-1C61-75FC-E3F8-F5BB0C93D9BF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6.7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4%</a:t>
            </a:r>
          </a:p>
        </p:txBody>
      </p: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11866208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5733276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-13.59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13.82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本月轿车市场整体成交均价较上月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10,600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7.1%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月轿车市场整体成交均价明显下滑，除低端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级市场均价平稳以外，其它各级别市场成交均价都出现不同程度下滑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</a:t>
            </a:r>
            <a:r>
              <a:rPr lang="zh-CN" altLang="en-US" dirty="0"/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5779D6B9-65E6-EDDA-1092-C02144CE4985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本月轿车市场监测车型销量合计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87.3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95846205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1901788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576243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+0.8%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-0.8%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-4.1%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-3.9%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-5.1%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50090775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22890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D2F20FB4-99FC-E0A3-633C-E4859172013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2098270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BBA78F07-5B46-804C-3592-4C0DE36F42D8}"/>
              </a:ext>
            </a:extLst>
          </p:cNvPr>
          <p:cNvSpPr txBox="1"/>
          <p:nvPr/>
        </p:nvSpPr>
        <p:spPr>
          <a:xfrm>
            <a:off x="6140698" y="3741494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23.7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27%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C36F532-8E8B-C6A5-57EB-69BE5F0DD925}"/>
              </a:ext>
            </a:extLst>
          </p:cNvPr>
          <p:cNvSpPr txBox="1"/>
          <p:nvPr/>
        </p:nvSpPr>
        <p:spPr>
          <a:xfrm>
            <a:off x="5399963" y="4594022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39.8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46%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1D8660-D5B8-0676-FC04-93407496F858}"/>
              </a:ext>
            </a:extLst>
          </p:cNvPr>
          <p:cNvSpPr txBox="1"/>
          <p:nvPr/>
        </p:nvSpPr>
        <p:spPr>
          <a:xfrm>
            <a:off x="7528297" y="354852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C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5.8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FCF32A-1D9D-D10C-C01F-F0E27D5D88BF}"/>
              </a:ext>
            </a:extLst>
          </p:cNvPr>
          <p:cNvSpPr txBox="1"/>
          <p:nvPr/>
        </p:nvSpPr>
        <p:spPr>
          <a:xfrm>
            <a:off x="7528297" y="5509207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10.4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12%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C14A89-90B9-9C6E-EC35-FFDAE62941D8}"/>
              </a:ext>
            </a:extLst>
          </p:cNvPr>
          <p:cNvSpPr txBox="1"/>
          <p:nvPr/>
        </p:nvSpPr>
        <p:spPr>
          <a:xfrm>
            <a:off x="7528297" y="471299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A00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7.4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8%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155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-3.05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18.02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市场整体成交均价较上月下滑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9,900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5.2%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市场均价同样也出现了较明显的下降，且各级别细分市场均价均较上月有所下滑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—SUV</a:t>
            </a:r>
            <a:r>
              <a:rPr lang="zh-CN" altLang="en-US" dirty="0"/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B2F0498-33FD-8034-4DE2-7C63E0FF1D72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8" name="AutoShape 12">
              <a:extLst>
                <a:ext uri="{FF2B5EF4-FFF2-40B4-BE49-F238E27FC236}">
                  <a16:creationId xmlns:a16="http://schemas.microsoft.com/office/drawing/2014/main" id="{962A4836-1F92-5435-44A5-779DD6358BF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9317A862-38D4-76AD-E7DD-C429B82F49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E43D16AD-0924-A449-1FCE-094292648749}"/>
              </a:ext>
            </a:extLst>
          </p:cNvPr>
          <p:cNvSpPr txBox="1"/>
          <p:nvPr/>
        </p:nvSpPr>
        <p:spPr>
          <a:xfrm>
            <a:off x="5266429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本月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SUV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  <a:latin typeface="Arial"/>
                <a:ea typeface="微软雅黑"/>
              </a:rPr>
              <a:t>88.5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万辆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12126197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2218102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833595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-3.4%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-3.7%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-5.3%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+mn-lt"/>
                          <a:ea typeface="+mn-ea"/>
                          <a:cs typeface="+mn-cs"/>
                        </a:rPr>
                        <a:t>-8.0%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644997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79191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BFE06A1-6C61-A79A-1CD1-F5D6E75EC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4896269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07609EAE-8504-DD52-5225-6D6562CE6862}"/>
              </a:ext>
            </a:extLst>
          </p:cNvPr>
          <p:cNvSpPr txBox="1"/>
          <p:nvPr/>
        </p:nvSpPr>
        <p:spPr>
          <a:xfrm>
            <a:off x="5990446" y="3771619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B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25.3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29%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CBE410B-3B16-EA75-76A3-03562AED2F5A}"/>
              </a:ext>
            </a:extLst>
          </p:cNvPr>
          <p:cNvSpPr txBox="1"/>
          <p:nvPr/>
        </p:nvSpPr>
        <p:spPr>
          <a:xfrm>
            <a:off x="5743714" y="48834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A</a:t>
            </a: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级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48.7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55%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A92B934-85E7-C000-ED3B-6C91EDD3568C}"/>
              </a:ext>
            </a:extLst>
          </p:cNvPr>
          <p:cNvSpPr txBox="1"/>
          <p:nvPr/>
        </p:nvSpPr>
        <p:spPr>
          <a:xfrm>
            <a:off x="7528297" y="370878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C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8.1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9%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0FA36F-351E-4818-671B-95602B4F96AD}"/>
              </a:ext>
            </a:extLst>
          </p:cNvPr>
          <p:cNvSpPr txBox="1"/>
          <p:nvPr/>
        </p:nvSpPr>
        <p:spPr>
          <a:xfrm>
            <a:off x="7570808" y="4975285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b="1" dirty="0">
                <a:latin typeface="微软雅黑"/>
              </a:rPr>
              <a:t>A0</a:t>
            </a:r>
            <a:r>
              <a:rPr lang="zh-CN" altLang="en-US" sz="1400" b="1" dirty="0">
                <a:latin typeface="微软雅黑"/>
              </a:rPr>
              <a:t>级</a:t>
            </a:r>
            <a:endParaRPr lang="en-US" altLang="zh-CN" sz="1400" b="1" dirty="0">
              <a:latin typeface="微软雅黑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700" dirty="0">
                <a:latin typeface="微软雅黑"/>
              </a:rPr>
              <a:t>监测销量</a:t>
            </a:r>
            <a:r>
              <a:rPr lang="en-US" altLang="zh-CN" sz="700" dirty="0">
                <a:latin typeface="微软雅黑"/>
              </a:rPr>
              <a:t>: 6.4</a:t>
            </a:r>
            <a:r>
              <a:rPr lang="zh-CN" altLang="en-US" sz="700" dirty="0">
                <a:latin typeface="微软雅黑"/>
              </a:rPr>
              <a:t>万辆</a:t>
            </a:r>
            <a:endParaRPr lang="en-US" altLang="zh-CN" sz="700" dirty="0">
              <a:latin typeface="微软雅黑"/>
            </a:endParaRPr>
          </a:p>
          <a:p>
            <a:pPr>
              <a:lnSpc>
                <a:spcPts val="900"/>
              </a:lnSpc>
              <a:defRPr/>
            </a:pPr>
            <a:r>
              <a:rPr lang="zh-CN" altLang="en-US" sz="700" dirty="0">
                <a:latin typeface="微软雅黑"/>
              </a:rPr>
              <a:t>份额占比</a:t>
            </a:r>
            <a:r>
              <a:rPr lang="en-US" altLang="zh-CN" sz="700" dirty="0">
                <a:latin typeface="微软雅黑"/>
              </a:rPr>
              <a:t>: 7%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3114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20.61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，市场成交均价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27.40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市场整体成交均价较上月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下跌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元，环比下滑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1.1%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相较于轿车市场和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市场，本月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市场成交均价相对较为稳定，环比小幅下降，虽权重车型别克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GL8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本月销量占比明显减少，但受到梦想家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PHEV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、赛那等高阶车型销量占比上涨支撑，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整体市场价格未出现明显下跌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加权价格变化指数</a:t>
            </a:r>
            <a:r>
              <a:rPr lang="en-US" altLang="zh-CN" dirty="0"/>
              <a:t>—MPV</a:t>
            </a:r>
            <a:r>
              <a:rPr lang="zh-CN" altLang="en-US" dirty="0"/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75567387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1538473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95137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车型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别克</a:t>
                      </a:r>
                      <a:r>
                        <a:rPr 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291,768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10,399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腾势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D9 DM-i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410,874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-1,210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赛那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345,077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4,622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241,604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1,088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M6 PRO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118,161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-358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五菱佳辰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75,962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150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格瑞维亚 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HEV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340,094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-818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奥德赛 锐 混动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246,573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61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-896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传祺</a:t>
                      </a:r>
                      <a:r>
                        <a:rPr lang="en-US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E9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359,098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177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800" b="0" i="0" u="none" strike="noStrike" kern="1200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梦想家 </a:t>
                      </a:r>
                      <a:r>
                        <a:rPr lang="en-US" altLang="zh-CN" sz="800" b="0" i="0" u="none" strike="noStrike" dirty="0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PHEV</a:t>
                      </a:r>
                      <a:endParaRPr lang="zh-CN" altLang="en-US" sz="800" b="0" i="0" u="none" strike="noStrike" dirty="0">
                        <a:solidFill>
                          <a:srgbClr val="40404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40404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380,498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9,096 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9C0006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9310038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6308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2023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+mn-ea"/>
              </a:rPr>
              <a:t>10</a:t>
            </a:r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+mn-ea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351652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115418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MADE·10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月整体市场优惠变化指数为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6.80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2.47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增加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2,600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11.8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本月整体乘用车市场优惠幅度较上月有所增加，三大车身形式的终端优惠</a:t>
            </a:r>
            <a:r>
              <a:rPr lang="zh-CN" altLang="en-US" sz="1400" dirty="0">
                <a:solidFill>
                  <a:srgbClr val="5F5F5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全部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都出现上涨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08450"/>
            <a:ext cx="9378202" cy="720250"/>
          </a:xfrm>
        </p:spPr>
        <p:txBody>
          <a:bodyPr/>
          <a:lstStyle/>
          <a:p>
            <a:r>
              <a:rPr lang="zh-CN" altLang="en-US" dirty="0"/>
              <a:t>加权优惠变化指数</a:t>
            </a:r>
            <a:r>
              <a:rPr lang="en-US" altLang="zh-CN" dirty="0"/>
              <a:t>—</a:t>
            </a:r>
            <a:r>
              <a:rPr lang="zh-CN" altLang="en-US" dirty="0"/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3550680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700212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+6.4%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SUV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+4.9%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9C0006"/>
                          </a:solidFill>
                          <a:latin typeface="+mn-lt"/>
                          <a:ea typeface="+mn-ea"/>
                          <a:cs typeface="+mn-cs"/>
                        </a:rPr>
                        <a:t>+18.3%</a:t>
                      </a:r>
                      <a:endParaRPr lang="zh-CN" altLang="en-US" sz="900" b="1" kern="1200" dirty="0">
                        <a:solidFill>
                          <a:srgbClr val="9C0006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772808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19400012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1957150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460AEAB5-D5ED-42C7-6E33-ED3C31B70A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2463014"/>
              </p:ext>
            </p:extLst>
          </p:nvPr>
        </p:nvGraphicFramePr>
        <p:xfrm>
          <a:off x="4755572" y="3423281"/>
          <a:ext cx="3910930" cy="26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</a:rPr>
              <a:t>单位：万元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482A20-BF49-4836-F5FB-8ACAEE3341CD}"/>
              </a:ext>
            </a:extLst>
          </p:cNvPr>
          <p:cNvSpPr txBox="1"/>
          <p:nvPr/>
        </p:nvSpPr>
        <p:spPr>
          <a:xfrm>
            <a:off x="5266430" y="3254546"/>
            <a:ext cx="294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本月整体市场监测车型销量合计</a:t>
            </a:r>
            <a:r>
              <a:rPr lang="en-US" altLang="zh-CN" sz="900" b="1" kern="0" dirty="0">
                <a:solidFill>
                  <a:schemeClr val="bg2">
                    <a:lumMod val="25000"/>
                  </a:schemeClr>
                </a:solidFill>
              </a:rPr>
              <a:t>182.6</a:t>
            </a:r>
            <a:r>
              <a:rPr kumimoji="0" lang="zh-CN" altLang="en-US" sz="9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</a:rPr>
              <a:t>万辆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3CBBD6-0A00-BCF0-04CE-29D06FA8EBDB}"/>
              </a:ext>
            </a:extLst>
          </p:cNvPr>
          <p:cNvSpPr txBox="1"/>
          <p:nvPr/>
        </p:nvSpPr>
        <p:spPr>
          <a:xfrm>
            <a:off x="5927935" y="3902546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微软雅黑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88.5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48%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689EE52-016E-09DF-613A-74F0E97DF5F2}"/>
              </a:ext>
            </a:extLst>
          </p:cNvPr>
          <p:cNvSpPr txBox="1"/>
          <p:nvPr/>
        </p:nvSpPr>
        <p:spPr>
          <a:xfrm>
            <a:off x="5927935" y="4918381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微软雅黑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87.3</a:t>
            </a: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微软雅黑"/>
              </a:rPr>
              <a:t>: 48%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466238-1C6C-CD78-BE35-DDADBEBE2C08}"/>
              </a:ext>
            </a:extLst>
          </p:cNvPr>
          <p:cNvSpPr txBox="1"/>
          <p:nvPr/>
        </p:nvSpPr>
        <p:spPr>
          <a:xfrm>
            <a:off x="7358578" y="5249430"/>
            <a:ext cx="1044000" cy="684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MPV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监测销量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6.7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万辆</a:t>
            </a:r>
            <a:endParaRPr lang="en-US" altLang="zh-CN" sz="700" dirty="0">
              <a:solidFill>
                <a:schemeClr val="bg2">
                  <a:lumMod val="25000"/>
                </a:schemeClr>
              </a:solidFill>
              <a:latin typeface="微软雅黑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份额占比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latin typeface="微软雅黑"/>
              </a:rPr>
              <a:t>: 4%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  <p:tag name="ISLIDE.THEME" val="#93024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heme/theme1.xml><?xml version="1.0" encoding="utf-8"?>
<a:theme xmlns:a="http://schemas.openxmlformats.org/drawingml/2006/main" name="Designed by iSlide">
  <a:themeElements>
    <a:clrScheme name="iSlide VI标准">
      <a:dk1>
        <a:srgbClr val="2F2F2F"/>
      </a:dk1>
      <a:lt1>
        <a:srgbClr val="FFFFFF"/>
      </a:lt1>
      <a:dk2>
        <a:srgbClr val="778495"/>
      </a:dk2>
      <a:lt2>
        <a:srgbClr val="F0F0F0"/>
      </a:lt2>
      <a:accent1>
        <a:srgbClr val="2DA0FF"/>
      </a:accent1>
      <a:accent2>
        <a:srgbClr val="0371D4"/>
      </a:accent2>
      <a:accent3>
        <a:srgbClr val="6EADE0"/>
      </a:accent3>
      <a:accent4>
        <a:srgbClr val="5B6F86"/>
      </a:accent4>
      <a:accent5>
        <a:srgbClr val="7F98B5"/>
      </a:accent5>
      <a:accent6>
        <a:srgbClr val="58B6D3"/>
      </a:accent6>
      <a:hlink>
        <a:srgbClr val="F84D4D"/>
      </a:hlink>
      <a:folHlink>
        <a:srgbClr val="979797"/>
      </a:folHlink>
    </a:clrScheme>
    <a:fontScheme name="标准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Default.potx" id="{1D9758C4-BF53-48D5-9F51-21F468A6C710}" vid="{F0E1EFAF-5478-48F0-8152-DA9350739A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1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0.xml><?xml version="1.0" encoding="utf-8"?>
<a:themeOverride xmlns:a="http://schemas.openxmlformats.org/drawingml/2006/main">
  <a:clrScheme name="iSlide VI标准">
    <a:dk1>
      <a:srgbClr val="2F2F2F"/>
    </a:dk1>
    <a:lt1>
      <a:srgbClr val="FFFFFF"/>
    </a:lt1>
    <a:dk2>
      <a:srgbClr val="778495"/>
    </a:dk2>
    <a:lt2>
      <a:srgbClr val="F0F0F0"/>
    </a:lt2>
    <a:accent1>
      <a:srgbClr val="2DA0FF"/>
    </a:accent1>
    <a:accent2>
      <a:srgbClr val="0371D4"/>
    </a:accent2>
    <a:accent3>
      <a:srgbClr val="6EADE0"/>
    </a:accent3>
    <a:accent4>
      <a:srgbClr val="5B6F86"/>
    </a:accent4>
    <a:accent5>
      <a:srgbClr val="7F98B5"/>
    </a:accent5>
    <a:accent6>
      <a:srgbClr val="58B6D3"/>
    </a:accent6>
    <a:hlink>
      <a:srgbClr val="F84D4D"/>
    </a:hlink>
    <a:folHlink>
      <a:srgbClr val="979797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Fish</Template>
  <TotalTime>21297</TotalTime>
  <Words>3560</Words>
  <Application>Microsoft Office PowerPoint</Application>
  <PresentationFormat>宽屏</PresentationFormat>
  <Paragraphs>889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Microsoft YaHei</vt:lpstr>
      <vt:lpstr>Microsoft YaHei</vt:lpstr>
      <vt:lpstr>微软雅黑 Light</vt:lpstr>
      <vt:lpstr>Arial</vt:lpstr>
      <vt:lpstr>Wingdings</vt:lpstr>
      <vt:lpstr>Designed by iSlide</vt:lpstr>
      <vt:lpstr>M.A.D.E 产业研究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Fish</dc:creator>
  <cp:lastModifiedBy>Ryan Gu</cp:lastModifiedBy>
  <cp:revision>328</cp:revision>
  <cp:lastPrinted>2022-10-30T16:00:00Z</cp:lastPrinted>
  <dcterms:created xsi:type="dcterms:W3CDTF">2022-10-30T16:00:00Z</dcterms:created>
  <dcterms:modified xsi:type="dcterms:W3CDTF">2023-12-05T08:50:51Z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c0ebd8ea-114a-44dd-bdb3-ea45792a0b8c</vt:lpwstr>
  </property>
</Properties>
</file>