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705" r:id="rId2"/>
    <p:sldMasterId id="2147483716" r:id="rId3"/>
  </p:sldMasterIdLst>
  <p:notesMasterIdLst>
    <p:notesMasterId r:id="rId15"/>
  </p:notesMasterIdLst>
  <p:handoutMasterIdLst>
    <p:handoutMasterId r:id="rId16"/>
  </p:handoutMasterIdLst>
  <p:sldIdLst>
    <p:sldId id="302" r:id="rId4"/>
    <p:sldId id="1666" r:id="rId5"/>
    <p:sldId id="1667" r:id="rId6"/>
    <p:sldId id="1668" r:id="rId7"/>
    <p:sldId id="1669" r:id="rId8"/>
    <p:sldId id="1670" r:id="rId9"/>
    <p:sldId id="1671" r:id="rId10"/>
    <p:sldId id="1672" r:id="rId11"/>
    <p:sldId id="1673" r:id="rId12"/>
    <p:sldId id="1665" r:id="rId13"/>
    <p:sldId id="166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7525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1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123" d="100"/>
          <a:sy n="123" d="100"/>
        </p:scale>
        <p:origin x="706" y="91"/>
      </p:cViewPr>
      <p:guideLst>
        <p:guide orient="horz" pos="981"/>
        <p:guide pos="7525"/>
        <p:guide/>
        <p:guide pos="155"/>
        <p:guide pos="384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56714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577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2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35238083-AEE8-4A3D-922C-113BF90C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513098-3178-4D2B-800D-AADE382783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F7B971-BA67-4135-952E-7C874AA37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49" y="1295400"/>
            <a:ext cx="11704463" cy="5114926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B43FDF2-281C-4562-83C1-FC699235F9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880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43774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94425" y="925812"/>
            <a:ext cx="5704285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8349" y="925812"/>
            <a:ext cx="5739226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45A2A19-83AC-4D25-9846-9EB141F48EF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94425" y="1243344"/>
            <a:ext cx="5704285" cy="2772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单击此处编辑母版小标题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71029-8D55-4A4C-9E55-3AFBB185CE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94425" y="1525889"/>
            <a:ext cx="5704285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27F8950-46B4-4274-A039-51CC979AD2A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58344" y="1240907"/>
            <a:ext cx="5739226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5C42B84-3B4D-4FD5-9EA1-EA7156ADB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8344" y="6176228"/>
            <a:ext cx="3539943" cy="216000"/>
          </a:xfrm>
          <a:prstGeom prst="rect">
            <a:avLst/>
          </a:prstGeom>
        </p:spPr>
        <p:txBody>
          <a:bodyPr>
            <a:normAutofit/>
          </a:bodyPr>
          <a:lstStyle>
            <a:lvl1pPr marL="33751" indent="0">
              <a:buNone/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数据源于：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C1181F0-56AB-4913-AD7B-16BD0736E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5A853571-3FC1-472A-ADD9-FE2E772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38BD91-88EB-45B8-98B7-E74141C38821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258349" y="1485706"/>
            <a:ext cx="5739221" cy="4548227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49C5B2E-4E04-4B92-B5E4-C6FD50E496EE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195599" y="1770688"/>
            <a:ext cx="5739221" cy="4621539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81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表格占位符 10">
            <a:extLst>
              <a:ext uri="{FF2B5EF4-FFF2-40B4-BE49-F238E27FC236}">
                <a16:creationId xmlns:a16="http://schemas.microsoft.com/office/drawing/2014/main" id="{C31BC044-6C04-42BF-8AF0-4C916B864078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58349" y="1228725"/>
            <a:ext cx="11704463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表格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78913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表占位符 5">
            <a:extLst>
              <a:ext uri="{FF2B5EF4-FFF2-40B4-BE49-F238E27FC236}">
                <a16:creationId xmlns:a16="http://schemas.microsoft.com/office/drawing/2014/main" id="{2AA5389D-4583-4F2C-AF37-4E50F3583F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258174" y="1214239"/>
            <a:ext cx="11704637" cy="5196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5C331BCA-3603-4F82-B5B6-13F1EAF400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09415D0F-280A-4AD1-9FF4-DA481663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6E9EF55C-42CE-0DA7-9384-3BC9433E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08599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503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27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CAM | </a:t>
            </a:r>
            <a:r>
              <a:rPr lang="zh-CN" altLang="en-US"/>
              <a:t>项目名称</a:t>
            </a:r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EB3DD9B-CE9D-488B-8714-7684AA2D9794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6BFF42-0469-71CE-BBF6-711D56E31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b="752"/>
          <a:stretch/>
        </p:blipFill>
        <p:spPr>
          <a:xfrm>
            <a:off x="0" y="2"/>
            <a:ext cx="12191994" cy="68579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458E07-37B3-E471-7CEC-591566740F60}"/>
              </a:ext>
            </a:extLst>
          </p:cNvPr>
          <p:cNvSpPr txBox="1"/>
          <p:nvPr/>
        </p:nvSpPr>
        <p:spPr>
          <a:xfrm>
            <a:off x="-19050" y="2700471"/>
            <a:ext cx="1221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关注第五届小鹏科技日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8F9587-3F10-0D7F-4896-6FFAF95F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360562" y="290380"/>
            <a:ext cx="1056279" cy="3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latin typeface="Arial" panose="020B0604020202020204" pitchFamily="34" charset="0"/>
              </a:rPr>
              <a:t>CAM</a:t>
            </a:r>
            <a:r>
              <a:rPr lang="zh-CN" altLang="en-US" b="1" dirty="0">
                <a:latin typeface="Arial" panose="020B0604020202020204" pitchFamily="34" charset="0"/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494923" y="771178"/>
            <a:ext cx="11202154" cy="5752216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</a:rPr>
              <a:t>今年是小鹏连续第五年举办科技日，本届主题是“从软件定义汽车到</a:t>
            </a:r>
            <a:r>
              <a:rPr lang="en-US" altLang="zh-CN" b="1" dirty="0">
                <a:latin typeface="Arial" panose="020B0604020202020204" pitchFamily="34" charset="0"/>
              </a:rPr>
              <a:t>AI</a:t>
            </a:r>
            <a:r>
              <a:rPr lang="zh-CN" altLang="en-US" b="1" dirty="0">
                <a:latin typeface="Arial" panose="020B0604020202020204" pitchFamily="34" charset="0"/>
              </a:rPr>
              <a:t>定义汽车”，智能驾驶依旧是本届科技日的核心重点。在上届科技日小鹏宣布将智能驾驶策略转变成“重感知，轻地图”后小鹏的城市</a:t>
            </a:r>
            <a:r>
              <a:rPr lang="en-US" altLang="zh-CN" b="1" dirty="0">
                <a:latin typeface="Arial" panose="020B0604020202020204" pitchFamily="34" charset="0"/>
              </a:rPr>
              <a:t>NGP(NOA)</a:t>
            </a:r>
            <a:r>
              <a:rPr lang="zh-CN" altLang="en-US" b="1" dirty="0">
                <a:latin typeface="Arial" panose="020B0604020202020204" pitchFamily="34" charset="0"/>
              </a:rPr>
              <a:t>已经开通至</a:t>
            </a:r>
            <a:r>
              <a:rPr lang="en-US" altLang="zh-CN" b="1" dirty="0">
                <a:latin typeface="Arial" panose="020B0604020202020204" pitchFamily="34" charset="0"/>
              </a:rPr>
              <a:t>25</a:t>
            </a:r>
            <a:r>
              <a:rPr lang="zh-CN" altLang="en-US" b="1" dirty="0">
                <a:latin typeface="Arial" panose="020B0604020202020204" pitchFamily="34" charset="0"/>
              </a:rPr>
              <a:t>城，覆盖</a:t>
            </a:r>
            <a:r>
              <a:rPr lang="en-US" altLang="zh-CN" b="1" dirty="0">
                <a:latin typeface="Arial" panose="020B0604020202020204" pitchFamily="34" charset="0"/>
              </a:rPr>
              <a:t>50%</a:t>
            </a:r>
            <a:r>
              <a:rPr lang="zh-CN" altLang="en-US" b="1" dirty="0">
                <a:latin typeface="Arial" panose="020B0604020202020204" pitchFamily="34" charset="0"/>
              </a:rPr>
              <a:t>小鹏用户所在城市，而至今年年底将达到</a:t>
            </a:r>
            <a:r>
              <a:rPr lang="en-US" altLang="zh-CN" b="1" dirty="0">
                <a:latin typeface="Arial" panose="020B0604020202020204" pitchFamily="34" charset="0"/>
              </a:rPr>
              <a:t>50</a:t>
            </a:r>
            <a:r>
              <a:rPr lang="zh-CN" altLang="en-US" b="1" dirty="0">
                <a:latin typeface="Arial" panose="020B0604020202020204" pitchFamily="34" charset="0"/>
              </a:rPr>
              <a:t>城。在轻地图的策略下，城市高阶驾驶辅助功能的推广效果显著。而此次开始内测的“</a:t>
            </a:r>
            <a:r>
              <a:rPr lang="en-US" altLang="zh-CN" b="1" dirty="0">
                <a:latin typeface="Arial" panose="020B0604020202020204" pitchFamily="34" charset="0"/>
              </a:rPr>
              <a:t>AI</a:t>
            </a:r>
            <a:r>
              <a:rPr lang="zh-CN" altLang="en-US" b="1" dirty="0">
                <a:latin typeface="Arial" panose="020B0604020202020204" pitchFamily="34" charset="0"/>
              </a:rPr>
              <a:t>代驾”功能不受城市限制，将进一步提升小鹏在智能驾驶领域的竞争力。</a:t>
            </a:r>
            <a:endParaRPr lang="en-US" altLang="zh-CN" b="1" dirty="0">
              <a:latin typeface="Arial" panose="020B0604020202020204" pitchFamily="34" charset="0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</a:rPr>
              <a:t>小鹏</a:t>
            </a:r>
            <a:r>
              <a:rPr lang="en-US" altLang="zh-CN" b="1" dirty="0">
                <a:latin typeface="Arial" panose="020B0604020202020204" pitchFamily="34" charset="0"/>
              </a:rPr>
              <a:t>X9</a:t>
            </a:r>
            <a:r>
              <a:rPr lang="zh-CN" altLang="en-US" b="1" dirty="0">
                <a:latin typeface="Arial" panose="020B0604020202020204" pitchFamily="34" charset="0"/>
              </a:rPr>
              <a:t>正式发布：</a:t>
            </a:r>
            <a:r>
              <a:rPr lang="zh-CN" altLang="en-US" dirty="0">
                <a:latin typeface="Arial" panose="020B0604020202020204" pitchFamily="34" charset="0"/>
              </a:rPr>
              <a:t>这是近</a:t>
            </a: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年小鹏第一次在科技日上发布新车，对比竞品小鹏</a:t>
            </a:r>
            <a:r>
              <a:rPr lang="en-US" altLang="zh-CN" dirty="0">
                <a:latin typeface="Arial" panose="020B0604020202020204" pitchFamily="34" charset="0"/>
              </a:rPr>
              <a:t>X9</a:t>
            </a:r>
            <a:r>
              <a:rPr lang="zh-CN" altLang="en-US" dirty="0">
                <a:latin typeface="Arial" panose="020B0604020202020204" pitchFamily="34" charset="0"/>
              </a:rPr>
              <a:t>在续航、智驾以及智能座舱方面较为出色，且外观设计更加年轻化。小鹏</a:t>
            </a:r>
            <a:r>
              <a:rPr lang="en-US" altLang="zh-CN" dirty="0">
                <a:latin typeface="Arial" panose="020B0604020202020204" pitchFamily="34" charset="0"/>
              </a:rPr>
              <a:t>X9</a:t>
            </a:r>
            <a:r>
              <a:rPr lang="zh-CN" altLang="en-US" dirty="0">
                <a:latin typeface="Arial" panose="020B0604020202020204" pitchFamily="34" charset="0"/>
              </a:rPr>
              <a:t>预计上市后直接与热销</a:t>
            </a:r>
            <a:r>
              <a:rPr lang="en-US" altLang="zh-CN" dirty="0">
                <a:latin typeface="Arial" panose="020B0604020202020204" pitchFamily="34" charset="0"/>
              </a:rPr>
              <a:t>MPV</a:t>
            </a:r>
            <a:r>
              <a:rPr lang="zh-CN" altLang="en-US" dirty="0">
                <a:latin typeface="Arial" panose="020B0604020202020204" pitchFamily="34" charset="0"/>
              </a:rPr>
              <a:t>车型腾势</a:t>
            </a:r>
            <a:r>
              <a:rPr lang="en-US" altLang="zh-CN" dirty="0">
                <a:latin typeface="Arial" panose="020B0604020202020204" pitchFamily="34" charset="0"/>
              </a:rPr>
              <a:t>D9</a:t>
            </a:r>
            <a:r>
              <a:rPr lang="zh-CN" altLang="en-US" dirty="0">
                <a:latin typeface="Arial" panose="020B0604020202020204" pitchFamily="34" charset="0"/>
              </a:rPr>
              <a:t>和别克</a:t>
            </a:r>
            <a:r>
              <a:rPr lang="en-US" altLang="zh-CN" dirty="0">
                <a:latin typeface="Arial" panose="020B0604020202020204" pitchFamily="34" charset="0"/>
              </a:rPr>
              <a:t>GL8</a:t>
            </a:r>
            <a:r>
              <a:rPr lang="zh-CN" altLang="en-US" dirty="0">
                <a:latin typeface="Arial" panose="020B0604020202020204" pitchFamily="34" charset="0"/>
              </a:rPr>
              <a:t>等车型竞争，随着新岚图梦想家、合创</a:t>
            </a:r>
            <a:r>
              <a:rPr lang="en-US" altLang="zh-CN" dirty="0">
                <a:latin typeface="Arial" panose="020B0604020202020204" pitchFamily="34" charset="0"/>
              </a:rPr>
              <a:t>V09</a:t>
            </a:r>
            <a:r>
              <a:rPr lang="zh-CN" altLang="en-US" dirty="0">
                <a:latin typeface="Arial" panose="020B0604020202020204" pitchFamily="34" charset="0"/>
              </a:rPr>
              <a:t>、以及理想</a:t>
            </a:r>
            <a:r>
              <a:rPr lang="en-US" altLang="zh-CN" dirty="0">
                <a:latin typeface="Arial" panose="020B0604020202020204" pitchFamily="34" charset="0"/>
              </a:rPr>
              <a:t>MEGA</a:t>
            </a:r>
            <a:r>
              <a:rPr lang="zh-CN" altLang="en-US" dirty="0">
                <a:latin typeface="Arial" panose="020B0604020202020204" pitchFamily="34" charset="0"/>
              </a:rPr>
              <a:t>等高端纯电</a:t>
            </a:r>
            <a:r>
              <a:rPr lang="en-US" altLang="zh-CN" dirty="0">
                <a:latin typeface="Arial" panose="020B0604020202020204" pitchFamily="34" charset="0"/>
              </a:rPr>
              <a:t>MPV</a:t>
            </a:r>
            <a:r>
              <a:rPr lang="zh-CN" altLang="en-US" dirty="0">
                <a:latin typeface="Arial" panose="020B0604020202020204" pitchFamily="34" charset="0"/>
              </a:rPr>
              <a:t>陆续上市，小鹏</a:t>
            </a:r>
            <a:r>
              <a:rPr lang="en-US" altLang="zh-CN" dirty="0">
                <a:latin typeface="Arial" panose="020B0604020202020204" pitchFamily="34" charset="0"/>
              </a:rPr>
              <a:t>X9</a:t>
            </a:r>
            <a:r>
              <a:rPr lang="zh-CN" altLang="en-US" dirty="0">
                <a:latin typeface="Arial" panose="020B0604020202020204" pitchFamily="34" charset="0"/>
              </a:rPr>
              <a:t>的竞争形势趋于严峻。</a:t>
            </a: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</a:rPr>
              <a:t>“</a:t>
            </a:r>
            <a:r>
              <a:rPr lang="en-US" altLang="zh-CN" b="1" dirty="0">
                <a:latin typeface="Arial" panose="020B0604020202020204" pitchFamily="34" charset="0"/>
              </a:rPr>
              <a:t>AI</a:t>
            </a:r>
            <a:r>
              <a:rPr lang="zh-CN" altLang="en-US" b="1" dirty="0">
                <a:latin typeface="Arial" panose="020B0604020202020204" pitchFamily="34" charset="0"/>
              </a:rPr>
              <a:t>代驾”类似功能将成为下阶段智能驾驶角逐焦点：</a:t>
            </a:r>
            <a:r>
              <a:rPr lang="zh-CN" altLang="en-US" dirty="0">
                <a:latin typeface="Arial" panose="020B0604020202020204" pitchFamily="34" charset="0"/>
              </a:rPr>
              <a:t>高速路况只占到普通用户驾驶场景的不到</a:t>
            </a:r>
            <a:r>
              <a:rPr lang="en-US" altLang="zh-CN" dirty="0">
                <a:latin typeface="Arial" panose="020B0604020202020204" pitchFamily="34" charset="0"/>
              </a:rPr>
              <a:t>20%</a:t>
            </a:r>
            <a:r>
              <a:rPr lang="zh-CN" altLang="en-US" dirty="0">
                <a:latin typeface="Arial" panose="020B0604020202020204" pitchFamily="34" charset="0"/>
              </a:rPr>
              <a:t>，并不算特别高频，因此高阶驾驶辅助在城市场景中的应用才是各大厂商角逐的焦点，但城市场景的难度比高速场景高出</a:t>
            </a:r>
            <a:r>
              <a:rPr lang="en-US" altLang="zh-CN" dirty="0">
                <a:latin typeface="Arial" panose="020B0604020202020204" pitchFamily="34" charset="0"/>
              </a:rPr>
              <a:t>100</a:t>
            </a:r>
            <a:r>
              <a:rPr lang="zh-CN" altLang="en-US" dirty="0">
                <a:latin typeface="Arial" panose="020B0604020202020204" pitchFamily="34" charset="0"/>
              </a:rPr>
              <a:t>倍，在城市</a:t>
            </a:r>
            <a:r>
              <a:rPr lang="en-US" altLang="zh-CN" dirty="0">
                <a:latin typeface="Arial" panose="020B0604020202020204" pitchFamily="34" charset="0"/>
              </a:rPr>
              <a:t>NOA</a:t>
            </a:r>
            <a:r>
              <a:rPr lang="zh-CN" altLang="en-US" dirty="0">
                <a:latin typeface="Arial" panose="020B0604020202020204" pitchFamily="34" charset="0"/>
              </a:rPr>
              <a:t>功能无法迅速部署大量城市的情况下，诸如</a:t>
            </a:r>
            <a:r>
              <a:rPr lang="en-US" altLang="zh-CN" dirty="0">
                <a:latin typeface="Arial" panose="020B0604020202020204" pitchFamily="34" charset="0"/>
              </a:rPr>
              <a:t>AI</a:t>
            </a:r>
            <a:r>
              <a:rPr lang="zh-CN" altLang="en-US" dirty="0">
                <a:latin typeface="Arial" panose="020B0604020202020204" pitchFamily="34" charset="0"/>
              </a:rPr>
              <a:t>代驾、通勤</a:t>
            </a:r>
            <a:r>
              <a:rPr lang="en-US" altLang="zh-CN" dirty="0">
                <a:latin typeface="Arial" panose="020B0604020202020204" pitchFamily="34" charset="0"/>
              </a:rPr>
              <a:t>NOA</a:t>
            </a:r>
            <a:r>
              <a:rPr lang="zh-CN" altLang="en-US" dirty="0">
                <a:latin typeface="Arial" panose="020B0604020202020204" pitchFamily="34" charset="0"/>
              </a:rPr>
              <a:t>这类能覆盖用户核心使用场景的折中方案将在</a:t>
            </a:r>
            <a:r>
              <a:rPr lang="en-US" altLang="zh-CN" dirty="0">
                <a:latin typeface="Arial" panose="020B0604020202020204" pitchFamily="34" charset="0"/>
              </a:rPr>
              <a:t>2024</a:t>
            </a:r>
            <a:r>
              <a:rPr lang="zh-CN" altLang="en-US" dirty="0">
                <a:latin typeface="Arial" panose="020B0604020202020204" pitchFamily="34" charset="0"/>
              </a:rPr>
              <a:t>年迎来爆发。</a:t>
            </a:r>
          </a:p>
        </p:txBody>
      </p:sp>
    </p:spTree>
    <p:extLst>
      <p:ext uri="{BB962C8B-B14F-4D97-AF65-F5344CB8AC3E}">
        <p14:creationId xmlns:p14="http://schemas.microsoft.com/office/powerpoint/2010/main" val="3042454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9641BD-0783-F9F6-876E-69F05651D4D1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948029-03A1-D3B1-654B-0E1E27C730B3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>
                      <a:lumMod val="5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扫码关注微信公众号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525838C-1955-84D5-E811-32B00AEF8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" r="136"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3B00224-D0A1-FA88-A690-832F42062189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80D4D7B-9EF7-52DF-66F3-A2191BCA4DBA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C277542-38FD-E86D-32A5-33DDF45EBC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884F540-040E-17DA-4B78-7EAADC571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AE40715-FD39-3FF1-99A3-A35B4EF723BC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B16744B-8F18-0558-84C8-EB0E21907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27857F52-6510-6486-74D2-C9D9D0F8B9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24F32B7-1277-4A90-A142-E699C08DA3FA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33DFC8B-0B3E-B1E4-C858-42F8BEEEB6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77DF3BF-50CF-529D-461C-9B8603349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5F31D8F-D541-EFF6-3B82-90B044E7C8A6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8EBD8AC-B269-C223-9667-D14A053B9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1C470C98-C007-4395-DD91-7A9763B94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FE3221B-4AFD-E0A0-2927-B400F41B1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12416" b="28240"/>
          <a:stretch/>
        </p:blipFill>
        <p:spPr>
          <a:xfrm>
            <a:off x="360556" y="566201"/>
            <a:ext cx="11831437" cy="398145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AC752EC-0B1D-4D42-3797-74E4F9969BFB}"/>
              </a:ext>
            </a:extLst>
          </p:cNvPr>
          <p:cNvSpPr txBox="1"/>
          <p:nvPr/>
        </p:nvSpPr>
        <p:spPr>
          <a:xfrm>
            <a:off x="0" y="4694489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2262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E9D745-AC3D-E00E-39CF-6AFA0EFD72F2}"/>
              </a:ext>
            </a:extLst>
          </p:cNvPr>
          <p:cNvGrpSpPr/>
          <p:nvPr/>
        </p:nvGrpSpPr>
        <p:grpSpPr>
          <a:xfrm>
            <a:off x="450056" y="5657425"/>
            <a:ext cx="2189619" cy="307777"/>
            <a:chOff x="5467609" y="3537859"/>
            <a:chExt cx="2189619" cy="3077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E531-A46B-B15B-259E-FA89CB67DC8F}"/>
                </a:ext>
              </a:extLst>
            </p:cNvPr>
            <p:cNvSpPr txBox="1"/>
            <p:nvPr/>
          </p:nvSpPr>
          <p:spPr>
            <a:xfrm>
              <a:off x="5805439" y="3537859"/>
              <a:ext cx="18517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+86 135 1210 2701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A8576242-F2E0-5B40-5A42-161F01E16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2592767-31AD-840D-28B4-A7F6DE6C7F79}"/>
              </a:ext>
            </a:extLst>
          </p:cNvPr>
          <p:cNvGrpSpPr/>
          <p:nvPr/>
        </p:nvGrpSpPr>
        <p:grpSpPr>
          <a:xfrm>
            <a:off x="3972103" y="6144182"/>
            <a:ext cx="3383685" cy="307777"/>
            <a:chOff x="5484900" y="4511470"/>
            <a:chExt cx="3383685" cy="307777"/>
          </a:xfrm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0CA7D675-2A29-93F7-83E9-F101B94EA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5FB10E-E700-2E3D-7B09-0C4012CDC51F}"/>
                </a:ext>
              </a:extLst>
            </p:cNvPr>
            <p:cNvSpPr txBox="1"/>
            <p:nvPr/>
          </p:nvSpPr>
          <p:spPr>
            <a:xfrm>
              <a:off x="5805439" y="4511470"/>
              <a:ext cx="3063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http://www.chinaautomarket.com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E8D965-5B7A-1313-03E8-13DD653F97B4}"/>
              </a:ext>
            </a:extLst>
          </p:cNvPr>
          <p:cNvGrpSpPr/>
          <p:nvPr/>
        </p:nvGrpSpPr>
        <p:grpSpPr>
          <a:xfrm>
            <a:off x="450056" y="6144182"/>
            <a:ext cx="2975947" cy="307777"/>
            <a:chOff x="410743" y="6481396"/>
            <a:chExt cx="297594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EFFB94-C188-79DC-A9F3-AA56626AB755}"/>
                </a:ext>
              </a:extLst>
            </p:cNvPr>
            <p:cNvSpPr txBox="1"/>
            <p:nvPr/>
          </p:nvSpPr>
          <p:spPr>
            <a:xfrm>
              <a:off x="751545" y="6481396"/>
              <a:ext cx="26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xifuz@chinaautomarket.com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4673E24-3F1C-FC62-87DA-585C5A7EE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89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B803630F-5E0F-CD5D-97F7-E044A2BB3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AEA1516-5CDC-C2FE-46F9-F165E6E1F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20C8346-42A6-C6EE-2D1D-C8FDF53FC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85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599A4C4-1463-9689-2CEF-F040A9DEE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63ED457-26C2-B953-53DD-FEDF292DA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FE66CE-D303-A5CE-FCD2-22F7C2457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45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EF76307-72E9-452C-F558-BAF4B3D60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8111723-C8E7-5FA0-06D3-ECF53EFD7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30AE8D-0DA4-20FE-80E7-4DB4B5750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68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2EB1B4A-CE68-4D42-3FF9-D6AA0BF6F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CA01BCD-7183-7601-E323-4A3711451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A69D1ED-9029-0B1A-970E-3E3041962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32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4E232DD-8B09-BB96-F6C3-C9B388A45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01923B0-CD68-8FFF-E04B-892533586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92DDF72-39E3-6D8F-3EE1-90CD48F42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72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83A1E44-FF2A-9BFA-3970-5E567FD87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053D934-773D-3646-1C77-8D15CCF03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46FE3D7-31FB-2640-951E-1908D1F31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20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D665EBF-B9BE-F9B8-2ABF-65BF2F65C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2E79C43-DB91-1FBC-D32B-68D3C9158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6D4D6BF-6A84-8666-F857-12101D648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21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4D3A72F-BE51-4363-C3C7-F4062DBBB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99DAF61-7239-90BA-9F0E-A14081E7D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5FC5030-DDC4-F9E6-605F-6F281F5D5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937401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54546</TotalTime>
  <Words>383</Words>
  <Application>Microsoft Office PowerPoint</Application>
  <PresentationFormat>宽屏</PresentationFormat>
  <Paragraphs>19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微软雅黑</vt:lpstr>
      <vt:lpstr>Arial</vt:lpstr>
      <vt:lpstr>Calibri</vt:lpstr>
      <vt:lpstr>Wingdings</vt:lpstr>
      <vt:lpstr>2_自定义设计方案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CAM CAM</cp:lastModifiedBy>
  <cp:revision>8213</cp:revision>
  <cp:lastPrinted>2016-08-18T05:59:21Z</cp:lastPrinted>
  <dcterms:created xsi:type="dcterms:W3CDTF">2013-12-03T00:55:47Z</dcterms:created>
  <dcterms:modified xsi:type="dcterms:W3CDTF">2023-12-04T08:11:07Z</dcterms:modified>
</cp:coreProperties>
</file>