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12" r:id="rId3"/>
    <p:sldId id="323" r:id="rId5"/>
    <p:sldId id="332" r:id="rId6"/>
    <p:sldId id="341" r:id="rId7"/>
    <p:sldId id="333" r:id="rId8"/>
    <p:sldId id="328" r:id="rId9"/>
    <p:sldId id="327" r:id="rId10"/>
    <p:sldId id="331" r:id="rId11"/>
    <p:sldId id="330" r:id="rId12"/>
    <p:sldId id="326" r:id="rId13"/>
    <p:sldId id="325" r:id="rId14"/>
    <p:sldId id="31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FFFF"/>
    <a:srgbClr val="4472C4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62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84" y="360"/>
      </p:cViewPr>
      <p:guideLst>
        <p:guide orient="horz" pos="2220"/>
        <p:guide orient="horz" pos="530"/>
        <p:guide orient="horz" pos="3765"/>
        <p:guide pos="3799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Annie%20He\Desktop\&#26376;&#24230;&#36827;&#21475;&#36710;&#38144;&#37327;&#36208;&#21183;1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24&#36710;&#36742;&#36816;&#31649;&#37096;\&#27599;&#26376;&#25968;&#25454;&#20998;&#26512;\2023&#24180;9&#26376;&#25968;&#25454;\1-&#36827;&#21475;&#27773;&#36710;&#24211;&#23384;&#27700;&#24179;-202309&#26376;&#65288;PPT&#24211;&#23384;&#39029;&#20351;&#29992;&#25968;&#25454;&#65289;&#21103;&#26412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6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_rels/chart9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72"/>
          <c:w val="0.947100169559585"/>
          <c:h val="0.802348034673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Sheet1!$B$3:$B$16</c:f>
              <c:numCache>
                <c:formatCode>0.0</c:formatCode>
                <c:ptCount val="14"/>
                <c:pt idx="0">
                  <c:v>77.1431</c:v>
                </c:pt>
                <c:pt idx="1">
                  <c:v>100.3459</c:v>
                </c:pt>
                <c:pt idx="2">
                  <c:v>109.1309</c:v>
                </c:pt>
                <c:pt idx="3">
                  <c:v>117.0581</c:v>
                </c:pt>
                <c:pt idx="4">
                  <c:v>142.2992</c:v>
                </c:pt>
                <c:pt idx="5">
                  <c:v>107.8096</c:v>
                </c:pt>
                <c:pt idx="6">
                  <c:v>104.1275</c:v>
                </c:pt>
                <c:pt idx="7">
                  <c:v>121.5885</c:v>
                </c:pt>
                <c:pt idx="8">
                  <c:v>110.8443</c:v>
                </c:pt>
                <c:pt idx="9">
                  <c:v>105</c:v>
                </c:pt>
                <c:pt idx="10" c:formatCode="General">
                  <c:v>93</c:v>
                </c:pt>
                <c:pt idx="11" c:formatCode="General">
                  <c:v>94</c:v>
                </c:pt>
                <c:pt idx="12">
                  <c:v>87.8</c:v>
                </c:pt>
                <c:pt idx="13">
                  <c:v>71.9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Sheet1!$C$3:$C$16</c:f>
              <c:numCache>
                <c:formatCode>0.0%</c:formatCode>
                <c:ptCount val="14"/>
                <c:pt idx="0">
                  <c:v>0.93</c:v>
                </c:pt>
                <c:pt idx="1">
                  <c:v>0.301</c:v>
                </c:pt>
                <c:pt idx="2">
                  <c:v>0.088</c:v>
                </c:pt>
                <c:pt idx="3">
                  <c:v>0.073</c:v>
                </c:pt>
                <c:pt idx="4">
                  <c:v>0.216</c:v>
                </c:pt>
                <c:pt idx="5">
                  <c:v>-0.242</c:v>
                </c:pt>
                <c:pt idx="6">
                  <c:v>-0.034</c:v>
                </c:pt>
                <c:pt idx="7">
                  <c:v>0.168</c:v>
                </c:pt>
                <c:pt idx="8">
                  <c:v>-0.088</c:v>
                </c:pt>
                <c:pt idx="9">
                  <c:v>-0.076</c:v>
                </c:pt>
                <c:pt idx="10">
                  <c:v>-0.114</c:v>
                </c:pt>
                <c:pt idx="11">
                  <c:v>0.006</c:v>
                </c:pt>
                <c:pt idx="12">
                  <c:v>-0.065</c:v>
                </c:pt>
                <c:pt idx="13">
                  <c:v>-0.116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"/>
          <c:y val="0.0247011735328288"/>
          <c:w val="0.561995967741933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6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68.8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0.0312893477713422"/>
                  <c:y val="0.06617824205035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-0.1076</c:v>
                </c:pt>
                <c:pt idx="11" c:formatCode="0.0%">
                  <c:v>-0.019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4"/>
          <c:y val="0.0525792241011795"/>
          <c:w val="0.547639514485618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b="1"/>
              <a:t>2022</a:t>
            </a:r>
            <a:r>
              <a:rPr altLang="en-US" sz="1600" b="1"/>
              <a:t>年</a:t>
            </a:r>
            <a:r>
              <a:rPr lang="en-US" altLang="zh-CN" sz="1600" b="1"/>
              <a:t>-2023</a:t>
            </a:r>
            <a:r>
              <a:rPr altLang="en-US" sz="1600" b="1"/>
              <a:t>年进口汽车月度销量表</a:t>
            </a:r>
            <a:endParaRPr altLang="en-US"/>
          </a:p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                                                                         </a:t>
            </a:r>
            <a:r>
              <a:rPr lang="en-US" altLang="zh-CN" sz="1200"/>
              <a:t> </a:t>
            </a:r>
            <a:r>
              <a:rPr altLang="en-US" sz="1200"/>
              <a:t>单位：万辆</a:t>
            </a:r>
            <a:endParaRPr altLang="en-US" sz="12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[月度进口车销量走势11.xlsx]Sheet1!$B$6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noFill/>
              </a:ln>
              <a:effectLst/>
            </c:spPr>
          </c:marker>
          <c:dLbls>
            <c:delete val="1"/>
          </c:dLbls>
          <c:cat>
            <c:numRef>
              <c:f>[月度进口车销量走势10.xlsx]Sheet1!$C$3:$N$3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[月度进口车销量走势10.xlsx]Sheet1!$C$6:$N$6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[月度进口车销量走势11.xlsx]Sheet1!$B$7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>
                  <a:lumMod val="75000"/>
                </a:schemeClr>
              </a:solidFill>
              <a:ln w="9525">
                <a:noFill/>
              </a:ln>
              <a:effectLst/>
            </c:spPr>
          </c:marker>
          <c:dLbls>
            <c:delete val="1"/>
          </c:dLbls>
          <c:cat>
            <c:numRef>
              <c:f>[月度进口车销量走势10.xlsx]Sheet1!$C$3:$N$3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[月度进口车销量走势11.xlsx]Sheet1!$C$7:$N$7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86663150492265"/>
          <c:y val="0.19813372302083"/>
          <c:w val="0.861777777777778"/>
          <c:h val="0.76574074074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库存变化!$J$18:$J$27</c:f>
              <c:strCach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 YTD</c:v>
                </c:pt>
              </c:strCache>
            </c:strRef>
          </c:cat>
          <c:val>
            <c:numRef>
              <c:f>库存变化!$K$18:$K$27</c:f>
              <c:numCache>
                <c:formatCode>0.0_ </c:formatCode>
                <c:ptCount val="10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0.0999999999999943</c:v>
                </c:pt>
                <c:pt idx="8" c:formatCode="General">
                  <c:v>11</c:v>
                </c:pt>
                <c:pt idx="9" c:formatCode="General">
                  <c:v>3.10000000000001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 cmpd="sng" algn="ctr">
              <a:solidFill>
                <a:schemeClr val="tx2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tx2">
                  <a:lumMod val="75000"/>
                </a:schemeClr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库存变化!$J$18:$J$27</c:f>
              <c:strCach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 YTD</c:v>
                </c:pt>
              </c:strCache>
            </c:strRef>
          </c:cat>
          <c:val>
            <c:numRef>
              <c:f>库存变化!$L$18:$L$27</c:f>
              <c:numCache>
                <c:formatCode>General</c:formatCode>
                <c:ptCount val="10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4.7826413394399</c:v>
                </c:pt>
                <c:pt idx="9" c:formatCode="0.0_ ">
                  <c:v>5.24814175238381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9"/>
          <c:y val="0.07291666666666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2"/>
          <c:y val="0.164324989369215"/>
          <c:w val="0.979032607488061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Sheet1!$A$3:$A$11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Sheet1!$B$3:$B$11</c:f>
              <c:numCache>
                <c:formatCode>General</c:formatCode>
                <c:ptCount val="9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40.19</c:v>
                </c:pt>
                <c:pt idx="8" c:formatCode="0.00_ ">
                  <c:v>41.9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"/>
          <c:y val="0.101565866973136"/>
          <c:w val="0.914125140502061"/>
          <c:h val="0.812842982330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167309</c:v>
                </c:pt>
                <c:pt idx="1">
                  <c:v>147103</c:v>
                </c:pt>
                <c:pt idx="2">
                  <c:v>105809</c:v>
                </c:pt>
                <c:pt idx="3">
                  <c:v>84134</c:v>
                </c:pt>
                <c:pt idx="4">
                  <c:v>41121</c:v>
                </c:pt>
                <c:pt idx="5">
                  <c:v>33647</c:v>
                </c:pt>
                <c:pt idx="6">
                  <c:v>23864</c:v>
                </c:pt>
                <c:pt idx="7">
                  <c:v>19263</c:v>
                </c:pt>
                <c:pt idx="8">
                  <c:v>26487</c:v>
                </c:pt>
                <c:pt idx="9">
                  <c:v>10837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158416</c:v>
                </c:pt>
                <c:pt idx="1">
                  <c:v>142225</c:v>
                </c:pt>
                <c:pt idx="2">
                  <c:v>92787</c:v>
                </c:pt>
                <c:pt idx="3">
                  <c:v>73328</c:v>
                </c:pt>
                <c:pt idx="4">
                  <c:v>56506</c:v>
                </c:pt>
                <c:pt idx="5">
                  <c:v>48076</c:v>
                </c:pt>
                <c:pt idx="6">
                  <c:v>29625</c:v>
                </c:pt>
                <c:pt idx="7">
                  <c:v>19648</c:v>
                </c:pt>
                <c:pt idx="8">
                  <c:v>16429</c:v>
                </c:pt>
                <c:pt idx="9">
                  <c:v>11147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-0.0531531477685002</c:v>
                </c:pt>
                <c:pt idx="1">
                  <c:v>-0.0331604386042433</c:v>
                </c:pt>
                <c:pt idx="2">
                  <c:v>-0.123070816282169</c:v>
                </c:pt>
                <c:pt idx="3">
                  <c:v>-0.128437968003423</c:v>
                </c:pt>
                <c:pt idx="4">
                  <c:v>0.374139733955886</c:v>
                </c:pt>
                <c:pt idx="5">
                  <c:v>0.42883466579487</c:v>
                </c:pt>
                <c:pt idx="6">
                  <c:v>0.241409654710023</c:v>
                </c:pt>
                <c:pt idx="7">
                  <c:v>0.0199865026216062</c:v>
                </c:pt>
                <c:pt idx="8">
                  <c:v>-0.379733454147318</c:v>
                </c:pt>
                <c:pt idx="9">
                  <c:v>0.028605702685245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10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56368454992689"/>
          <c:y val="0.0790647720819319"/>
          <c:w val="0.969755507252052"/>
          <c:h val="0.7954796035530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320524</c:v>
                </c:pt>
                <c:pt idx="1">
                  <c:v>207699</c:v>
                </c:pt>
                <c:pt idx="2">
                  <c:v>27717</c:v>
                </c:pt>
                <c:pt idx="3">
                  <c:v>25227</c:v>
                </c:pt>
                <c:pt idx="4">
                  <c:v>30849</c:v>
                </c:pt>
                <c:pt idx="5">
                  <c:v>15515</c:v>
                </c:pt>
                <c:pt idx="6">
                  <c:v>13517</c:v>
                </c:pt>
                <c:pt idx="7">
                  <c:v>355393</c:v>
                </c:pt>
                <c:pt idx="8">
                  <c:v>26352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318859</c:v>
                </c:pt>
                <c:pt idx="1">
                  <c:v>207180</c:v>
                </c:pt>
                <c:pt idx="2">
                  <c:v>37749</c:v>
                </c:pt>
                <c:pt idx="3">
                  <c:v>16739</c:v>
                </c:pt>
                <c:pt idx="4">
                  <c:v>31861</c:v>
                </c:pt>
                <c:pt idx="5">
                  <c:v>11108</c:v>
                </c:pt>
                <c:pt idx="6">
                  <c:v>14222</c:v>
                </c:pt>
                <c:pt idx="7">
                  <c:v>347786</c:v>
                </c:pt>
                <c:pt idx="8">
                  <c:v>21447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0286767978635468"/>
                  <c:y val="-0.06873760740251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-0.00519461881169585</c:v>
                </c:pt>
                <c:pt idx="1">
                  <c:v>-0.00249880837173024</c:v>
                </c:pt>
                <c:pt idx="2">
                  <c:v>0.361943933326118</c:v>
                </c:pt>
                <c:pt idx="3">
                  <c:v>-0.336464898719626</c:v>
                </c:pt>
                <c:pt idx="4">
                  <c:v>0.0328049531589355</c:v>
                </c:pt>
                <c:pt idx="5">
                  <c:v>-0.284047695778279</c:v>
                </c:pt>
                <c:pt idx="6">
                  <c:v>0.0521565436117482</c:v>
                </c:pt>
                <c:pt idx="7">
                  <c:v>-0.0214044733576632</c:v>
                </c:pt>
                <c:pt idx="8">
                  <c:v>-0.186133879781421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"/>
          <c:y val="0.0309609643946083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78"/>
          <c:y val="0.0287793549913963"/>
          <c:w val="0.829579877041599"/>
          <c:h val="0.862697773889391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Sheet1!$B$2:$B$14</c:f>
              <c:numCache>
                <c:formatCode>0.0%</c:formatCode>
                <c:ptCount val="13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0.014102367145859</c:v>
                </c:pt>
                <c:pt idx="12">
                  <c:v>0.0326773164053644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0.0381032107882067</c:v>
                </c:pt>
                <c:pt idx="12">
                  <c:v>0.0236145747952309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Sheet1!$D$2:$D$14</c:f>
              <c:numCache>
                <c:formatCode>0.0%</c:formatCode>
                <c:ptCount val="13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0.477289356306096</c:v>
                </c:pt>
                <c:pt idx="12">
                  <c:v>0.40026769676148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Sheet1!$E$2:$E$14</c:f>
              <c:numCache>
                <c:formatCode>0.0%</c:formatCode>
                <c:ptCount val="13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0.148669831193415</c:v>
                </c:pt>
                <c:pt idx="12">
                  <c:v>0.206552321491894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Sheet1!$F$2:$F$14</c:f>
              <c:numCache>
                <c:formatCode>0.0%</c:formatCode>
                <c:ptCount val="13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0.268517819340761</c:v>
                </c:pt>
                <c:pt idx="12">
                  <c:v>0.286575051010621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Sheet1!$G$2:$G$14</c:f>
              <c:numCache>
                <c:formatCode>0.0%</c:formatCode>
                <c:ptCount val="13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0.0428226606500733</c:v>
                </c:pt>
                <c:pt idx="12">
                  <c:v>0.041231405102806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Sheet1!$H$2:$H$14</c:f>
              <c:numCache>
                <c:formatCode>0.0%</c:formatCode>
                <c:ptCount val="13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0.010494754575588</c:v>
                </c:pt>
                <c:pt idx="12">
                  <c:v>0.00908163443260494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1"/>
          <c:y val="0.0421660160165472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6"/>
          <c:h val="0.774240182168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39598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259822151723133"/>
                  <c:y val="-0.032223030382214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/>
                      <a:t>46.1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0%">
                  <c:v>-0.105381294964029</c:v>
                </c:pt>
                <c:pt idx="8" c:formatCode="0.00%">
                  <c:v>0.461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7"/>
          <c:y val="0.913233911813506"/>
          <c:w val="0.416084903946298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（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2023-11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2023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11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占比下降到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40%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年下滑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7.7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排量区间占比近三成，相比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年同期提升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1.8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区间占比达到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20.7%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22935" y="2926715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2011-2023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1-11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39598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，同比上涨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46.1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。其中纯电动汽车仍保持快速增长态势，累计同比增长达到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143%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，宝马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i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系，特斯拉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Model X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和雷克萨斯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RZ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增量贡献居前。插电混合车型，受国产插混车型市场影响，进口插混车型销量表现偏弱，本月同比下降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。插电混合车型中，奔驰GLE级、雷克萨斯RX和保时捷卡宴增量较大；纯电车型中宝马i系，奔驰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EQS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，雷克萨斯RZ增量贡献居前。</a:t>
            </a:r>
            <a:endParaRPr lang="zh-CN" altLang="en-US" b="1" kern="100" dirty="0" smtClean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300836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年加速下滑，进入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期，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71.9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，相比较去年同期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达到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3012.5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元，同比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当月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8.3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同比增长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0867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68.8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1.9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 smtClean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25936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需求：从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2022-2023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年进口汽车月度销量走势来看，上半年的市场回暖迹象受到阻力，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月销量同比均实现增长，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月高增长由于春节因素，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月高增长是由于去年基数较低，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月均受去年高基数影响出现下滑，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月销量基本与去年同期持平，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月销量比去年同期上升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月销量同比上升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283970" y="5944235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/>
                <a:gridCol w="8994775"/>
              </a:tblGrid>
              <a:tr h="2914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-36.5%   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37.0%   0.7%    30.1%   11.6%   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-9.1%   -18.6%  -15.5%  -0.11% 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6.9%    20%</a:t>
                      </a:r>
                      <a:endParaRPr lang="en-US" altLang="zh-CN" sz="1400" b="1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83970" y="3107055"/>
          <a:ext cx="9404985" cy="2837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年开局如预期进入去库存周期，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1-11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月进口车供给与需求基本持平，库存绝对量基本不变，库存深度维持在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5.2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个月的历史高位。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275080" y="3221355"/>
          <a:ext cx="9899015" cy="278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5198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到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41.9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元左右，一是消费升级趋势，二是低价产品国产化趋势，三是汇率近期有所贬值。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（五）品牌结构：本月超豪华车市场仍呈现出持续下降趋势，本月销量同比下降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15.54%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14.36%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。本月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豪华车和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非豪华汽车销量同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比大幅上扬，分别上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涨</a:t>
            </a:r>
            <a:r>
              <a:rPr lang="en-US" sz="2000" b="1" kern="100" dirty="0">
                <a:ea typeface="微软雅黑" panose="020B0503020204020204" pitchFamily="34" charset="-122"/>
                <a:cs typeface="方正兰亭纤黑_GBK"/>
              </a:rPr>
              <a:t>20.10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22.24%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1-11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占比达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89.85%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983226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437005" y="3524885"/>
          <a:ext cx="9456420" cy="2660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590"/>
                <a:gridCol w="1046480"/>
                <a:gridCol w="1046480"/>
                <a:gridCol w="1046480"/>
                <a:gridCol w="1217930"/>
                <a:gridCol w="1048385"/>
                <a:gridCol w="1047115"/>
                <a:gridCol w="1045845"/>
                <a:gridCol w="1047115"/>
              </a:tblGrid>
              <a:tr h="532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11月(辆)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1-11月累计(辆)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32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</a:tr>
              <a:tr h="532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605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-15.54%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0.74%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7966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6822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-14.36%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0.99%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532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51851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62271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20.10%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90.24%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631917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618239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-2.16%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89.85%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532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5094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6227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22.24%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61296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63031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2.83%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9.16%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44895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864235"/>
            <a:ext cx="11170920" cy="192659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1-11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，前十大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品牌中五个品牌（奥迪、路虎、丰田、沃尔沃、大众）实现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正增长，其中奥迪和路虎的销量持续上升，增幅分别达到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37.4%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42.9%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；排名第一的雷克萨斯销量为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158416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5.3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，主要受累于其主力车型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ES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系列销量疲软；车型国产化导致宝马和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销量分别大幅下滑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12.3%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38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9529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大车型均出现不同程度的下滑，轿车下降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0.52%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2.14%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的降幅达到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18.61%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。轿车中的小众车型表现出色，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Cabrio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、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轿跑、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wagon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同比分别增长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3.28%, 36.19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5.22%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174490" cy="35242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2021-2023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47*22"/>
  <p:tag name="TABLE_ENDDRAG_RECT" val="104*447*747*22"/>
</p:tagLst>
</file>

<file path=ppt/tags/tag2.xml><?xml version="1.0" encoding="utf-8"?>
<p:tagLst xmlns:p="http://schemas.openxmlformats.org/presentationml/2006/main">
  <p:tag name="KSO_WM_UNIT_PLACING_PICTURE_USER_VIEWPORT" val="{&quot;height&quot;:2438.9968503937007,&quot;width&quot;:19201.664566929132}"/>
</p:tagLst>
</file>

<file path=ppt/tags/tag3.xml><?xml version="1.0" encoding="utf-8"?>
<p:tagLst xmlns:p="http://schemas.openxmlformats.org/presentationml/2006/main">
  <p:tag name="TABLE_ENDDRAG_ORIGIN_RECT" val="744*209"/>
  <p:tag name="TABLE_ENDDRAG_RECT" val="113*277*744*209"/>
</p:tagLst>
</file>

<file path=ppt/tags/tag4.xml><?xml version="1.0" encoding="utf-8"?>
<p:tagLst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2018</Words>
  <Application>WPS 演示</Application>
  <PresentationFormat>宽屏</PresentationFormat>
  <Paragraphs>174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何索佳</cp:lastModifiedBy>
  <cp:revision>466</cp:revision>
  <dcterms:created xsi:type="dcterms:W3CDTF">2021-11-13T06:30:00Z</dcterms:created>
  <dcterms:modified xsi:type="dcterms:W3CDTF">2023-12-27T04:46:17Z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9EB31627C25C45CEB0CEF32669D4D710</vt:lpwstr>
  </property>
</Properties>
</file>