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m" ContentType="application/vnd.ms-excel.sheet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Ex1.xml" ContentType="application/vnd.ms-office.chartex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8.xml" ContentType="application/vnd.openxmlformats-officedocument.themeOverrid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9.xml" ContentType="application/vnd.openxmlformats-officedocument.themeOverride+xml"/>
  <Override PartName="/ppt/charts/chart16.xml" ContentType="application/vnd.openxmlformats-officedocument.drawingml.chart+xml"/>
  <Override PartName="/ppt/theme/themeOverride10.xml" ContentType="application/vnd.openxmlformats-officedocument.themeOverrid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1.xml" ContentType="application/vnd.openxmlformats-officedocument.themeOverr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2.xml" ContentType="application/vnd.openxmlformats-officedocument.themeOverr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3.xml" ContentType="application/vnd.openxmlformats-officedocument.themeOverrid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4" r:id="rId3"/>
    <p:sldId id="257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84" r:id="rId12"/>
    <p:sldId id="285" r:id="rId13"/>
    <p:sldId id="275" r:id="rId14"/>
    <p:sldId id="279" r:id="rId15"/>
    <p:sldId id="286" r:id="rId16"/>
    <p:sldId id="287" r:id="rId17"/>
    <p:sldId id="288" r:id="rId18"/>
    <p:sldId id="27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C7D"/>
    <a:srgbClr val="3A4162"/>
    <a:srgbClr val="FFC000"/>
    <a:srgbClr val="2C4D75"/>
    <a:srgbClr val="9BBB59"/>
    <a:srgbClr val="2D809A"/>
    <a:srgbClr val="9FD5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13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.xlsm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Macro-Enabled_Worksheet10.xlsm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15.xlsm"/><Relationship Id="rId1" Type="http://schemas.openxmlformats.org/officeDocument/2006/relationships/themeOverride" Target="../theme/themeOverride10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28119602888101"/>
          <c:y val="0.110801907808722"/>
          <c:w val="0.80190076113999498"/>
          <c:h val="0.773909490269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新能源汽车产量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Sheet1!$A$4:$A$9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2023.1-12</c:v>
                </c:pt>
              </c:strCache>
            </c:strRef>
          </c:cat>
          <c:val>
            <c:numRef>
              <c:f>Sheet1!$B$4:$B$9</c:f>
              <c:numCache>
                <c:formatCode>0.0_);[Red]\(0.0\)</c:formatCode>
                <c:ptCount val="6"/>
                <c:pt idx="0">
                  <c:v>129.6</c:v>
                </c:pt>
                <c:pt idx="1">
                  <c:v>119</c:v>
                </c:pt>
                <c:pt idx="2">
                  <c:v>145.6</c:v>
                </c:pt>
                <c:pt idx="3">
                  <c:v>367.7</c:v>
                </c:pt>
                <c:pt idx="4" formatCode="0.0">
                  <c:v>721.9</c:v>
                </c:pt>
                <c:pt idx="5">
                  <c:v>944.3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52-47CF-AC15-EBA2AE403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77064"/>
        <c:axId val="12036766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BC2834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6"/>
            <c:spPr>
              <a:solidFill>
                <a:schemeClr val="bg1">
                  <a:lumMod val="95000"/>
                </a:schemeClr>
              </a:solidFill>
              <a:ln w="25400">
                <a:solidFill>
                  <a:srgbClr val="BC283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00" b="1" i="0" u="none" strike="noStrike" kern="1200" baseline="0">
                    <a:solidFill>
                      <a:srgbClr val="BC2834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Sheet1!$A$4:$A$9</c:f>
              <c:strCach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2023.1-12</c:v>
                </c:pt>
              </c:strCache>
            </c:strRef>
          </c:cat>
          <c:val>
            <c:numRef>
              <c:f>Sheet1!$C$4:$C$9</c:f>
              <c:numCache>
                <c:formatCode>0.0%</c:formatCode>
                <c:ptCount val="6"/>
                <c:pt idx="0">
                  <c:v>0.81005586592178802</c:v>
                </c:pt>
                <c:pt idx="1">
                  <c:v>-8.1790123456790001E-2</c:v>
                </c:pt>
                <c:pt idx="2">
                  <c:v>0.223529411764706</c:v>
                </c:pt>
                <c:pt idx="3">
                  <c:v>1.52541208791209</c:v>
                </c:pt>
                <c:pt idx="4" formatCode="0.00%">
                  <c:v>0.97499999999999998</c:v>
                </c:pt>
                <c:pt idx="5">
                  <c:v>0.30299999999999999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2452-47CF-AC15-EBA2AE403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82053423"/>
        <c:axId val="300340623"/>
      </c:lineChart>
      <c:catAx>
        <c:axId val="1203677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6672"/>
        <c:crosses val="autoZero"/>
        <c:auto val="1"/>
        <c:lblAlgn val="ctr"/>
        <c:lblOffset val="100"/>
        <c:noMultiLvlLbl val="0"/>
      </c:catAx>
      <c:valAx>
        <c:axId val="1203676672"/>
        <c:scaling>
          <c:orientation val="minMax"/>
        </c:scaling>
        <c:delete val="0"/>
        <c:axPos val="l"/>
        <c:numFmt formatCode="0.0_);[Red]\(0.0\)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7064"/>
        <c:crosses val="autoZero"/>
        <c:crossBetween val="between"/>
      </c:valAx>
      <c:catAx>
        <c:axId val="198205342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0340623"/>
        <c:crosses val="autoZero"/>
        <c:auto val="1"/>
        <c:lblAlgn val="ctr"/>
        <c:lblOffset val="100"/>
        <c:noMultiLvlLbl val="0"/>
      </c:catAx>
      <c:valAx>
        <c:axId val="300340623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82053423"/>
        <c:crosses val="max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2.25024921456829E-3"/>
          <c:y val="0.16074716827395599"/>
          <c:w val="0.35782681776283698"/>
          <c:h val="8.88300479366252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392173055674396E-2"/>
          <c:y val="1.2334586850681501E-2"/>
          <c:w val="0.87554302943511197"/>
          <c:h val="0.986633952557584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0_);[Red]\(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宁德时代</c:v>
                </c:pt>
                <c:pt idx="1">
                  <c:v>弗迪电池</c:v>
                </c:pt>
                <c:pt idx="2">
                  <c:v>中创新航</c:v>
                </c:pt>
                <c:pt idx="3">
                  <c:v>国轩高科</c:v>
                </c:pt>
                <c:pt idx="4">
                  <c:v>亿纬锂能</c:v>
                </c:pt>
                <c:pt idx="5">
                  <c:v>蜂巢能源</c:v>
                </c:pt>
                <c:pt idx="6">
                  <c:v>LG</c:v>
                </c:pt>
                <c:pt idx="7">
                  <c:v>江苏正力</c:v>
                </c:pt>
                <c:pt idx="8">
                  <c:v>孚能科技</c:v>
                </c:pt>
                <c:pt idx="9">
                  <c:v>瑞浦兰钧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21586.674459999998</c:v>
                </c:pt>
                <c:pt idx="1">
                  <c:v>10622.86759</c:v>
                </c:pt>
                <c:pt idx="2">
                  <c:v>3203.3542649999999</c:v>
                </c:pt>
                <c:pt idx="3">
                  <c:v>2149.8293859999999</c:v>
                </c:pt>
                <c:pt idx="4">
                  <c:v>1195.1205319999999</c:v>
                </c:pt>
                <c:pt idx="5">
                  <c:v>1184.4666030000001</c:v>
                </c:pt>
                <c:pt idx="6">
                  <c:v>943.42840000000001</c:v>
                </c:pt>
                <c:pt idx="7">
                  <c:v>600.16959269999995</c:v>
                </c:pt>
                <c:pt idx="8">
                  <c:v>567.26360299999999</c:v>
                </c:pt>
                <c:pt idx="9">
                  <c:v>510.294444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73-4134-B906-E7A6EDA9F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宁德时代</c:v>
                      </c:pt>
                      <c:pt idx="1">
                        <c:v>弗迪电池</c:v>
                      </c:pt>
                      <c:pt idx="2">
                        <c:v>中创新航</c:v>
                      </c:pt>
                      <c:pt idx="3">
                        <c:v>国轩高科</c:v>
                      </c:pt>
                      <c:pt idx="4">
                        <c:v>亿纬锂能</c:v>
                      </c:pt>
                      <c:pt idx="5">
                        <c:v>蜂巢能源</c:v>
                      </c:pt>
                      <c:pt idx="6">
                        <c:v>LG</c:v>
                      </c:pt>
                      <c:pt idx="7">
                        <c:v>江苏正力</c:v>
                      </c:pt>
                      <c:pt idx="8">
                        <c:v>孚能科技</c:v>
                      </c:pt>
                      <c:pt idx="9">
                        <c:v>瑞浦兰钧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20879.3</c:v>
                      </c:pt>
                      <c:pt idx="1">
                        <c:v>8897.51</c:v>
                      </c:pt>
                      <c:pt idx="2">
                        <c:v>1877.28</c:v>
                      </c:pt>
                      <c:pt idx="3">
                        <c:v>1984.48</c:v>
                      </c:pt>
                      <c:pt idx="4">
                        <c:v>1274.45</c:v>
                      </c:pt>
                      <c:pt idx="5">
                        <c:v>887.89</c:v>
                      </c:pt>
                      <c:pt idx="6">
                        <c:v>239.17</c:v>
                      </c:pt>
                      <c:pt idx="7">
                        <c:v>0</c:v>
                      </c:pt>
                      <c:pt idx="8">
                        <c:v>317.95999999999998</c:v>
                      </c:pt>
                      <c:pt idx="9">
                        <c:v>385.03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E473-4134-B906-E7A6EDA9F3B3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0"/>
              <c:layout>
                <c:manualLayout>
                  <c:x val="3.3594150914448603E-2"/>
                  <c:y val="-1.1361274514335299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73-4134-B906-E7A6EDA9F3B3}"/>
                </c:ext>
              </c:extLst>
            </c:dLbl>
            <c:dLbl>
              <c:idx val="2"/>
              <c:layout>
                <c:manualLayout>
                  <c:x val="3.35941509144487E-2"/>
                  <c:y val="0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73-4134-B906-E7A6EDA9F3B3}"/>
                </c:ext>
              </c:extLst>
            </c:dLbl>
            <c:dLbl>
              <c:idx val="3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473-4134-B906-E7A6EDA9F3B3}"/>
                </c:ext>
              </c:extLst>
            </c:dLbl>
            <c:dLbl>
              <c:idx val="4"/>
              <c:layout>
                <c:manualLayout>
                  <c:x val="-8.3985377286121595E-3"/>
                  <c:y val="-3.0296732038227601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473-4134-B906-E7A6EDA9F3B3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E473-4134-B906-E7A6EDA9F3B3}"/>
                </c:ext>
              </c:extLst>
            </c:dLbl>
            <c:dLbl>
              <c:idx val="8"/>
              <c:layout>
                <c:manualLayout>
                  <c:x val="4.1992688643060799E-2"/>
                  <c:y val="7.57418300955689E-3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473-4134-B906-E7A6EDA9F3B3}"/>
                </c:ext>
              </c:extLst>
            </c:dLbl>
            <c:dLbl>
              <c:idx val="9"/>
              <c:layout>
                <c:manualLayout>
                  <c:x val="-3.3992875414506898E-3"/>
                  <c:y val="-2.8325711783875399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73-4134-B906-E7A6EDA9F3B3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3.3879222962455602E-2</c:v>
                </c:pt>
                <c:pt idx="1">
                  <c:v>0.19391465589811085</c:v>
                </c:pt>
                <c:pt idx="2">
                  <c:v>0.70638064913065701</c:v>
                </c:pt>
                <c:pt idx="3">
                  <c:v>8.3321266024348972E-2</c:v>
                </c:pt>
                <c:pt idx="4">
                  <c:v>-6.2246041821962472E-2</c:v>
                </c:pt>
                <c:pt idx="5">
                  <c:v>0.33402403788757629</c:v>
                </c:pt>
                <c:pt idx="6">
                  <c:v>2.9445933854580426</c:v>
                </c:pt>
                <c:pt idx="8">
                  <c:v>0.78407221977607255</c:v>
                </c:pt>
                <c:pt idx="9">
                  <c:v>0.32533684128509477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E473-4134-B906-E7A6EDA9F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A-E473-4134-B906-E7A6EDA9F3B3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645817131429795E-2"/>
          <c:y val="6.5353885404302495E-2"/>
          <c:w val="0.864960837684702"/>
          <c:h val="0.92225350666096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弗迪动力</c:v>
                </c:pt>
                <c:pt idx="1">
                  <c:v>联合汽车电子</c:v>
                </c:pt>
                <c:pt idx="2">
                  <c:v>特斯拉</c:v>
                </c:pt>
                <c:pt idx="3">
                  <c:v>蜂巢易创</c:v>
                </c:pt>
                <c:pt idx="4">
                  <c:v>尼得科</c:v>
                </c:pt>
                <c:pt idx="5">
                  <c:v>中车时代</c:v>
                </c:pt>
                <c:pt idx="6">
                  <c:v>华为</c:v>
                </c:pt>
                <c:pt idx="7">
                  <c:v>法雷奥</c:v>
                </c:pt>
                <c:pt idx="8">
                  <c:v>大众变速器</c:v>
                </c:pt>
                <c:pt idx="9">
                  <c:v>方正电机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28.415099999999999</c:v>
                </c:pt>
                <c:pt idx="1">
                  <c:v>8.6827000000000005</c:v>
                </c:pt>
                <c:pt idx="2">
                  <c:v>7.4264000000000001</c:v>
                </c:pt>
                <c:pt idx="3">
                  <c:v>7.1314000000000002</c:v>
                </c:pt>
                <c:pt idx="4">
                  <c:v>5.5198999999999998</c:v>
                </c:pt>
                <c:pt idx="5">
                  <c:v>3.9426999999999999</c:v>
                </c:pt>
                <c:pt idx="6">
                  <c:v>3.0379999999999998</c:v>
                </c:pt>
                <c:pt idx="7">
                  <c:v>3.0333999999999999</c:v>
                </c:pt>
                <c:pt idx="8">
                  <c:v>2.7406000000000001</c:v>
                </c:pt>
                <c:pt idx="9">
                  <c:v>2.5817000000000001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36-47DF-8C86-A78A8E9BE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弗迪动力</c:v>
                      </c:pt>
                      <c:pt idx="1">
                        <c:v>联合汽车电子</c:v>
                      </c:pt>
                      <c:pt idx="2">
                        <c:v>特斯拉</c:v>
                      </c:pt>
                      <c:pt idx="3">
                        <c:v>蜂巢易创</c:v>
                      </c:pt>
                      <c:pt idx="4">
                        <c:v>尼得科</c:v>
                      </c:pt>
                      <c:pt idx="5">
                        <c:v>中车时代</c:v>
                      </c:pt>
                      <c:pt idx="6">
                        <c:v>华为</c:v>
                      </c:pt>
                      <c:pt idx="7">
                        <c:v>法雷奥</c:v>
                      </c:pt>
                      <c:pt idx="8">
                        <c:v>大众变速器</c:v>
                      </c:pt>
                      <c:pt idx="9">
                        <c:v>方正电机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24.116700000000002</c:v>
                      </c:pt>
                      <c:pt idx="1">
                        <c:v>4.0815000000000001</c:v>
                      </c:pt>
                      <c:pt idx="2">
                        <c:v>4.1665000000000001</c:v>
                      </c:pt>
                      <c:pt idx="3">
                        <c:v>2.4075000000000002</c:v>
                      </c:pt>
                      <c:pt idx="4">
                        <c:v>4.2797999999999998</c:v>
                      </c:pt>
                      <c:pt idx="5">
                        <c:v>2.6839</c:v>
                      </c:pt>
                      <c:pt idx="6">
                        <c:v>1.2666999999999999</c:v>
                      </c:pt>
                      <c:pt idx="7">
                        <c:v>3.4700000000000002E-2</c:v>
                      </c:pt>
                      <c:pt idx="8">
                        <c:v>1.3706</c:v>
                      </c:pt>
                      <c:pt idx="9">
                        <c:v>2.7097000000000002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5136-47DF-8C86-A78A8E9BEC07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1"/>
              <c:layout>
                <c:manualLayout>
                  <c:x val="-1.9117902967760898E-2"/>
                  <c:y val="-2.9750190533819099E-17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36-47DF-8C86-A78A8E9BEC07}"/>
                </c:ext>
              </c:extLst>
            </c:dLbl>
            <c:dLbl>
              <c:idx val="2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136-47DF-8C86-A78A8E9BEC07}"/>
                </c:ext>
              </c:extLst>
            </c:dLbl>
            <c:dLbl>
              <c:idx val="3"/>
              <c:layout>
                <c:manualLayout>
                  <c:x val="2.4941916756843801E-2"/>
                  <c:y val="-5.9500381067638197E-17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36-47DF-8C86-A78A8E9BEC07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5136-47DF-8C86-A78A8E9BEC07}"/>
                </c:ext>
              </c:extLst>
            </c:dLbl>
            <c:dLbl>
              <c:idx val="7"/>
              <c:layout>
                <c:manualLayout>
                  <c:x val="-8.3139722522812681E-3"/>
                  <c:y val="-4.2191666698610693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136-47DF-8C86-A78A8E9BEC07}"/>
                </c:ext>
              </c:extLst>
            </c:dLbl>
            <c:dLbl>
              <c:idx val="8"/>
              <c:layout>
                <c:manualLayout>
                  <c:x val="4.1569861261406299E-2"/>
                  <c:y val="6.4910256459402302E-3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136-47DF-8C86-A78A8E9BEC07}"/>
                </c:ext>
              </c:extLst>
            </c:dLbl>
            <c:dLbl>
              <c:idx val="9"/>
              <c:layout>
                <c:manualLayout>
                  <c:x val="0.13793829199587043"/>
                  <c:y val="1.7111519142775495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136-47DF-8C86-A78A8E9BEC07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0.17823334038239058</c:v>
                </c:pt>
                <c:pt idx="1">
                  <c:v>1.1273306382457431</c:v>
                </c:pt>
                <c:pt idx="2">
                  <c:v>0.78240729629185157</c:v>
                </c:pt>
                <c:pt idx="3">
                  <c:v>1.962159916926272</c:v>
                </c:pt>
                <c:pt idx="4">
                  <c:v>0.28975653067900375</c:v>
                </c:pt>
                <c:pt idx="5">
                  <c:v>0.46901896493908124</c:v>
                </c:pt>
                <c:pt idx="6">
                  <c:v>1.3983579379490014</c:v>
                </c:pt>
                <c:pt idx="8">
                  <c:v>0.99956223551729173</c:v>
                </c:pt>
                <c:pt idx="9">
                  <c:v>-4.7237701590582049E-2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5136-47DF-8C86-A78A8E9BE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A-5136-47DF-8C86-A78A8E9BEC07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ax val="4.5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0E4-4C20-8E91-5F5E60D9BB0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0E4-4C20-8E91-5F5E60D9BB0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0E4-4C20-8E91-5F5E60D9BB0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0E4-4C20-8E91-5F5E60D9BB0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0E4-4C20-8E91-5F5E60D9BB0B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理想L9</c:v>
                </c:pt>
                <c:pt idx="2">
                  <c:v>理想L8</c:v>
                </c:pt>
                <c:pt idx="3">
                  <c:v>智己LS6</c:v>
                </c:pt>
                <c:pt idx="4">
                  <c:v>别克Velite 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2.0341</c:v>
                </c:pt>
                <c:pt idx="1">
                  <c:v>1.5108999999999999</c:v>
                </c:pt>
                <c:pt idx="2">
                  <c:v>1.4944999999999999</c:v>
                </c:pt>
                <c:pt idx="3">
                  <c:v>0.88180000000000003</c:v>
                </c:pt>
                <c:pt idx="4">
                  <c:v>0.85880000000000001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0E4-4C20-8E91-5F5E60D9BB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826-4359-9AFD-E631094D21B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826-4359-9AFD-E631094D21B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826-4359-9AFD-E631094D21B1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826-4359-9AFD-E631094D21B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B826-4359-9AFD-E631094D21B1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effectLst/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理想L9</c:v>
                </c:pt>
                <c:pt idx="2">
                  <c:v>理想L8</c:v>
                </c:pt>
                <c:pt idx="3">
                  <c:v>坦克500</c:v>
                </c:pt>
                <c:pt idx="4">
                  <c:v>哈弗猛龙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2.0341</c:v>
                </c:pt>
                <c:pt idx="1">
                  <c:v>1.5108999999999999</c:v>
                </c:pt>
                <c:pt idx="2">
                  <c:v>1.4944999999999999</c:v>
                </c:pt>
                <c:pt idx="3">
                  <c:v>0.44950000000000001</c:v>
                </c:pt>
                <c:pt idx="4">
                  <c:v>0.42649999999999999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826-4359-9AFD-E631094D21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DB3-4174-8A19-6ABC99EE8807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DB3-4174-8A19-6ABC99EE880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DB3-4174-8A19-6ABC99EE880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DB3-4174-8A19-6ABC99EE8807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DB3-4174-8A19-6ABC99EE8807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五菱缤果</c:v>
                </c:pt>
                <c:pt idx="1">
                  <c:v>红旗E-QM5</c:v>
                </c:pt>
                <c:pt idx="2">
                  <c:v>哪吒AYA</c:v>
                </c:pt>
                <c:pt idx="3">
                  <c:v>奔腾NAT</c:v>
                </c:pt>
                <c:pt idx="4">
                  <c:v>小福星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2.472</c:v>
                </c:pt>
                <c:pt idx="1">
                  <c:v>1.1416999999999999</c:v>
                </c:pt>
                <c:pt idx="2">
                  <c:v>0.15640000000000001</c:v>
                </c:pt>
                <c:pt idx="3">
                  <c:v>4.2599999999999999E-2</c:v>
                </c:pt>
                <c:pt idx="4">
                  <c:v>2.4899999999999999E-2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DB3-4174-8A19-6ABC99EE88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E74-433C-8D13-E8216376C4F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E74-433C-8D13-E8216376C4F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E74-433C-8D13-E8216376C4F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E74-433C-8D13-E8216376C4F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E74-433C-8D13-E8216376C4FD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3A416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问界M7</c:v>
                </c:pt>
                <c:pt idx="1">
                  <c:v>问界M5</c:v>
                </c:pt>
                <c:pt idx="2">
                  <c:v>阿维塔12</c:v>
                </c:pt>
                <c:pt idx="3">
                  <c:v>阿维塔11</c:v>
                </c:pt>
                <c:pt idx="4">
                  <c:v>奔腾NAT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2.0653999999999999</c:v>
                </c:pt>
                <c:pt idx="1">
                  <c:v>0.38340000000000002</c:v>
                </c:pt>
                <c:pt idx="2">
                  <c:v>0.29449999999999998</c:v>
                </c:pt>
                <c:pt idx="3">
                  <c:v>0.1782</c:v>
                </c:pt>
                <c:pt idx="4">
                  <c:v>5.74E-2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74-433C-8D13-E8216376C4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392173055674396E-2"/>
          <c:y val="6.5353885404302495E-2"/>
          <c:w val="0.87554302943511197"/>
          <c:h val="0.92225350666096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弗迪动力</c:v>
                </c:pt>
                <c:pt idx="1">
                  <c:v>汇川联合动力</c:v>
                </c:pt>
                <c:pt idx="2">
                  <c:v>特斯拉</c:v>
                </c:pt>
                <c:pt idx="3">
                  <c:v>尼得科</c:v>
                </c:pt>
                <c:pt idx="4">
                  <c:v>联合汽车电子</c:v>
                </c:pt>
                <c:pt idx="5">
                  <c:v>中车时代</c:v>
                </c:pt>
                <c:pt idx="6">
                  <c:v>华为</c:v>
                </c:pt>
                <c:pt idx="7">
                  <c:v>宁波央腾</c:v>
                </c:pt>
                <c:pt idx="8">
                  <c:v>阳光电源</c:v>
                </c:pt>
                <c:pt idx="9">
                  <c:v>华域电动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27.599799999999998</c:v>
                </c:pt>
                <c:pt idx="1">
                  <c:v>7.5705</c:v>
                </c:pt>
                <c:pt idx="2">
                  <c:v>7.4264000000000001</c:v>
                </c:pt>
                <c:pt idx="3">
                  <c:v>5.5180999999999996</c:v>
                </c:pt>
                <c:pt idx="4">
                  <c:v>4.9641000000000002</c:v>
                </c:pt>
                <c:pt idx="5">
                  <c:v>3.9603000000000002</c:v>
                </c:pt>
                <c:pt idx="6">
                  <c:v>3.0255000000000001</c:v>
                </c:pt>
                <c:pt idx="7">
                  <c:v>2.3727</c:v>
                </c:pt>
                <c:pt idx="8">
                  <c:v>2.1918000000000002</c:v>
                </c:pt>
                <c:pt idx="9">
                  <c:v>1.8261000000000001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65-44A8-A74C-76BBEEFC7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4539808"/>
        <c:axId val="453600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2022</c:v>
                      </c:pt>
                    </c:strCache>
                  </c:strRef>
                </c:tx>
                <c:spPr>
                  <a:solidFill>
                    <a:srgbClr val="DBDEE6"/>
                  </a:solidFill>
                  <a:ln>
                    <a:noFill/>
                  </a:ln>
                </c:spPr>
                <c:invertIfNegative val="0"/>
                <c:dLbls>
                  <c:numFmt formatCode="General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1"/>
                    <a:lstStyle/>
                    <a:p>
                      <a:pPr>
                        <a:defRPr lang="zh-CN" sz="10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defRPr>
                      </a:pPr>
                      <a:endParaRPr lang="zh-CN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弗迪动力</c:v>
                      </c:pt>
                      <c:pt idx="1">
                        <c:v>汇川联合动力</c:v>
                      </c:pt>
                      <c:pt idx="2">
                        <c:v>特斯拉</c:v>
                      </c:pt>
                      <c:pt idx="3">
                        <c:v>尼得科</c:v>
                      </c:pt>
                      <c:pt idx="4">
                        <c:v>联合汽车电子</c:v>
                      </c:pt>
                      <c:pt idx="5">
                        <c:v>中车时代</c:v>
                      </c:pt>
                      <c:pt idx="6">
                        <c:v>华为</c:v>
                      </c:pt>
                      <c:pt idx="7">
                        <c:v>宁波央腾</c:v>
                      </c:pt>
                      <c:pt idx="8">
                        <c:v>阳光电源</c:v>
                      </c:pt>
                      <c:pt idx="9">
                        <c:v>华域电动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0</c:formatCode>
                      <c:ptCount val="10"/>
                      <c:pt idx="0">
                        <c:v>24.118600000000001</c:v>
                      </c:pt>
                      <c:pt idx="1">
                        <c:v>5.8491</c:v>
                      </c:pt>
                      <c:pt idx="2">
                        <c:v>4.1665000000000001</c:v>
                      </c:pt>
                      <c:pt idx="3">
                        <c:v>4.1651999999999996</c:v>
                      </c:pt>
                      <c:pt idx="4">
                        <c:v>4.2815000000000003</c:v>
                      </c:pt>
                      <c:pt idx="5">
                        <c:v>3.9445000000000001</c:v>
                      </c:pt>
                      <c:pt idx="6">
                        <c:v>1.2861</c:v>
                      </c:pt>
                      <c:pt idx="7">
                        <c:v>0.46779999999999999</c:v>
                      </c:pt>
                      <c:pt idx="8">
                        <c:v>3.0802</c:v>
                      </c:pt>
                      <c:pt idx="9">
                        <c:v>0.37559999999999999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7-5C65-44A8-A74C-76BBEEFC7439}"/>
                  </c:ext>
                </c:extLst>
              </c15:ser>
            </c15:filteredBarSeries>
          </c:ext>
        </c:extLst>
      </c:barChart>
      <c:scatterChart>
        <c:scatterStyle val="smoothMarker"/>
        <c:varyColors val="0"/>
        <c:ser>
          <c:idx val="3"/>
          <c:order val="2"/>
          <c:tx>
            <c:strRef>
              <c:f>Sheet1!$E$1</c:f>
              <c:strCache>
                <c:ptCount val="1"/>
                <c:pt idx="0">
                  <c:v>YoY</c:v>
                </c:pt>
              </c:strCache>
            </c:strRef>
          </c:tx>
          <c:spPr>
            <a:ln w="12700" cap="rnd" cmpd="sng" algn="ctr">
              <a:solidFill>
                <a:srgbClr val="1B5C7D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FFFF"/>
              </a:solidFill>
              <a:ln w="12700" cap="flat" cmpd="sng" algn="ctr">
                <a:solidFill>
                  <a:srgbClr val="1B5C7D"/>
                </a:solidFill>
                <a:prstDash val="solid"/>
                <a:round/>
              </a:ln>
            </c:spPr>
          </c:marker>
          <c:dLbls>
            <c:dLbl>
              <c:idx val="2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C65-44A8-A74C-76BBEEFC7439}"/>
                </c:ext>
              </c:extLst>
            </c:dLbl>
            <c:dLbl>
              <c:idx val="3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C65-44A8-A74C-76BBEEFC7439}"/>
                </c:ext>
              </c:extLst>
            </c:dLbl>
            <c:dLbl>
              <c:idx val="5"/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5C65-44A8-A74C-76BBEEFC7439}"/>
                </c:ext>
              </c:extLst>
            </c:dLbl>
            <c:dLbl>
              <c:idx val="8"/>
              <c:layout>
                <c:manualLayout>
                  <c:x val="5.8995542817060397E-2"/>
                  <c:y val="-1.29820512918802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65-44A8-A74C-76BBEEFC7439}"/>
                </c:ext>
              </c:extLst>
            </c:dLbl>
            <c:dLbl>
              <c:idx val="9"/>
              <c:layout>
                <c:manualLayout>
                  <c:x val="-3.3992875414506898E-3"/>
                  <c:y val="-2.8325711783875399E-2"/>
                </c:manualLayout>
              </c:layout>
              <c:numFmt formatCode="[Red][&lt;0]\-0.0%;[Black][&gt;0]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algn="ctr">
                    <a:defRPr lang="zh-CN" sz="1000" b="1" i="0" u="none" strike="noStrike" kern="1200" baseline="0">
                      <a:solidFill>
                        <a:srgbClr val="3A4162"/>
                      </a:solidFill>
                      <a:latin typeface="Agency FB" panose="020B0503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65-44A8-A74C-76BBEEFC7439}"/>
                </c:ext>
              </c:extLst>
            </c:dLbl>
            <c:numFmt formatCode="[Red][&lt;0]\-0.0%;[Black][&gt;0]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Sheet1!$E$2:$E$11</c:f>
              <c:numCache>
                <c:formatCode>0.0%</c:formatCode>
                <c:ptCount val="10"/>
                <c:pt idx="0">
                  <c:v>0.14433673596311558</c:v>
                </c:pt>
                <c:pt idx="1">
                  <c:v>0.29430168743909313</c:v>
                </c:pt>
                <c:pt idx="2">
                  <c:v>0.78240729629185157</c:v>
                </c:pt>
                <c:pt idx="3">
                  <c:v>0.32481033323729958</c:v>
                </c:pt>
                <c:pt idx="4">
                  <c:v>0.15943010627116672</c:v>
                </c:pt>
                <c:pt idx="5">
                  <c:v>4.0055773862339716E-3</c:v>
                </c:pt>
                <c:pt idx="6">
                  <c:v>1.3524609283881501</c:v>
                </c:pt>
                <c:pt idx="7">
                  <c:v>4.0720393330483118</c:v>
                </c:pt>
                <c:pt idx="8">
                  <c:v>-0.288422829686384</c:v>
                </c:pt>
                <c:pt idx="9">
                  <c:v>3.8618210862619815</c:v>
                </c:pt>
              </c:numCache>
            </c:numRef>
          </c:xVal>
          <c:yVal>
            <c:numRef>
              <c:f>Sheet1!$D$2:$D$11</c:f>
              <c:numCache>
                <c:formatCode>0.0</c:formatCode>
                <c:ptCount val="10"/>
                <c:pt idx="0" formatCode="General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 formatCode="General">
                  <c:v>3</c:v>
                </c:pt>
                <c:pt idx="8" formatCode="General">
                  <c:v>2</c:v>
                </c:pt>
                <c:pt idx="9" formatCode="General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C65-44A8-A74C-76BBEEFC7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0352"/>
        <c:axId val="45419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累计增速</c15:sqref>
                        </c15:formulaRef>
                      </c:ext>
                    </c:extLst>
                    <c:strCache>
                      <c:ptCount val="1"/>
                      <c:pt idx="0">
                        <c:v>累计增速</c:v>
                      </c:pt>
                    </c:strCache>
                  </c:strRef>
                </c:tx>
                <c:spPr>
                  <a:ln w="12700" cap="rnd" cmpd="sng" algn="ctr">
                    <a:solidFill>
                      <a:srgbClr val="6F789C"/>
                    </a:solidFill>
                    <a:prstDash val="solid"/>
                    <a:round/>
                  </a:ln>
                </c:spPr>
                <c:marker>
                  <c:symbol val="circle"/>
                  <c:size val="5"/>
                  <c:spPr>
                    <a:solidFill>
                      <a:srgbClr val="FFFFFF"/>
                    </a:solidFill>
                    <a:ln w="12700" cap="flat" cmpd="sng" algn="ctr">
                      <a:solidFill>
                        <a:srgbClr val="6F789C"/>
                      </a:solidFill>
                      <a:prstDash val="solid"/>
                      <a:round/>
                    </a:ln>
                  </c:spPr>
                </c:marker>
                <c:xVal>
                  <c:numLit>
                    <c:formatCode>General</c:formatCode>
                    <c:ptCount val="8"/>
                  </c:numLit>
                </c:xVal>
                <c:yVal>
                  <c:numLit>
                    <c:formatCode>0.0</c:formatCode>
                    <c:ptCount val="10"/>
                    <c:pt idx="0" formatCode="General">
                      <c:v>10</c:v>
                    </c:pt>
                    <c:pt idx="1">
                      <c:v>9</c:v>
                    </c:pt>
                    <c:pt idx="2">
                      <c:v>8</c:v>
                    </c:pt>
                    <c:pt idx="3">
                      <c:v>7</c:v>
                    </c:pt>
                    <c:pt idx="4">
                      <c:v>6</c:v>
                    </c:pt>
                    <c:pt idx="5">
                      <c:v>5</c:v>
                    </c:pt>
                    <c:pt idx="6">
                      <c:v>4</c:v>
                    </c:pt>
                    <c:pt idx="7" formatCode="General">
                      <c:v>3</c:v>
                    </c:pt>
                    <c:pt idx="8" formatCode="General">
                      <c:v>2</c:v>
                    </c:pt>
                    <c:pt idx="9" formatCode="General">
                      <c:v>1</c:v>
                    </c:pt>
                  </c:numLit>
                </c:yVal>
                <c:smooth val="1"/>
                <c:extLst>
                  <c:ext xmlns:c16="http://schemas.microsoft.com/office/drawing/2014/chart" uri="{C3380CC4-5D6E-409C-BE32-E72D297353CC}">
                    <c16:uniqueId val="{00000008-5C65-44A8-A74C-76BBEEFC7439}"/>
                  </c:ext>
                </c:extLst>
              </c15:ser>
            </c15:filteredScatterSeries>
          </c:ext>
        </c:extLst>
      </c:scatterChart>
      <c:catAx>
        <c:axId val="45398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6000"/>
        <c:crosses val="autoZero"/>
        <c:auto val="1"/>
        <c:lblAlgn val="ctr"/>
        <c:lblOffset val="100"/>
        <c:noMultiLvlLbl val="0"/>
      </c:catAx>
      <c:valAx>
        <c:axId val="4536000"/>
        <c:scaling>
          <c:orientation val="minMax"/>
        </c:scaling>
        <c:delete val="0"/>
        <c:axPos val="t"/>
        <c:numFmt formatCode="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39808"/>
        <c:crosses val="autoZero"/>
        <c:crossBetween val="between"/>
      </c:valAx>
      <c:valAx>
        <c:axId val="4540352"/>
        <c:scaling>
          <c:orientation val="minMax"/>
          <c:min val="-1.5"/>
        </c:scaling>
        <c:delete val="0"/>
        <c:axPos val="t"/>
        <c:numFmt formatCode="[Red][&lt;0]\-0.0%;[Black][&gt;0]0.0%" sourceLinked="0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4541984"/>
        <c:crosses val="max"/>
        <c:crossBetween val="midCat"/>
      </c:valAx>
      <c:valAx>
        <c:axId val="4541984"/>
        <c:scaling>
          <c:orientation val="minMax"/>
          <c:max val="10.5"/>
          <c:min val="0.5"/>
        </c:scaling>
        <c:delete val="1"/>
        <c:axPos val="l"/>
        <c:numFmt formatCode="General" sourceLinked="1"/>
        <c:majorTickMark val="out"/>
        <c:minorTickMark val="none"/>
        <c:tickLblPos val="nextTo"/>
        <c:crossAx val="4540352"/>
        <c:crossesAt val="-6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latin typeface="+mn-lt"/>
          <a:ea typeface="微软雅黑" panose="020B0503020204020204" pitchFamily="34" charset="-122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335-4660-84AF-50BCBFB7DC1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335-4660-84AF-50BCBFB7DC1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335-4660-84AF-50BCBFB7DC1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335-4660-84AF-50BCBFB7DC1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335-4660-84AF-50BCBFB7DC19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比亚迪宋PLUS</c:v>
                </c:pt>
                <c:pt idx="1">
                  <c:v>比亚迪秦PLUS</c:v>
                </c:pt>
                <c:pt idx="2">
                  <c:v>海鸥</c:v>
                </c:pt>
                <c:pt idx="3">
                  <c:v>比亚迪宋Pro</c:v>
                </c:pt>
                <c:pt idx="4">
                  <c:v>比亚迪元PLUS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4.2141999999999999</c:v>
                </c:pt>
                <c:pt idx="1">
                  <c:v>3.8517999999999999</c:v>
                </c:pt>
                <c:pt idx="2">
                  <c:v>3.5871</c:v>
                </c:pt>
                <c:pt idx="3">
                  <c:v>2.7263000000000002</c:v>
                </c:pt>
                <c:pt idx="4">
                  <c:v>2.5762999999999998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335-4660-84AF-50BCBFB7DC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765-428C-8C78-DF939B61BD3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765-428C-8C78-DF939B61BD3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765-428C-8C78-DF939B61BD3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765-428C-8C78-DF939B61BD3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765-428C-8C78-DF939B61BD38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effectLst/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理想L7</c:v>
                </c:pt>
                <c:pt idx="1">
                  <c:v>理想L9</c:v>
                </c:pt>
                <c:pt idx="2">
                  <c:v>理想L8</c:v>
                </c:pt>
                <c:pt idx="3">
                  <c:v>传祺E8</c:v>
                </c:pt>
                <c:pt idx="4">
                  <c:v>小鹏P7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2.0341</c:v>
                </c:pt>
                <c:pt idx="1">
                  <c:v>1.5108999999999999</c:v>
                </c:pt>
                <c:pt idx="2">
                  <c:v>1.4944999999999999</c:v>
                </c:pt>
                <c:pt idx="3">
                  <c:v>0.3952</c:v>
                </c:pt>
                <c:pt idx="4">
                  <c:v>0.35499999999999998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765-428C-8C78-DF939B61BD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761-4071-BD37-9A1D50A77AB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761-4071-BD37-9A1D50A77AB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761-4071-BD37-9A1D50A77AB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761-4071-BD37-9A1D50A77AB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761-4071-BD37-9A1D50A77ABD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AION Y</c:v>
                </c:pt>
                <c:pt idx="1">
                  <c:v>AION S</c:v>
                </c:pt>
                <c:pt idx="2">
                  <c:v>熊猫mini</c:v>
                </c:pt>
                <c:pt idx="3">
                  <c:v>AION V</c:v>
                </c:pt>
                <c:pt idx="4">
                  <c:v>极氪001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1.9676</c:v>
                </c:pt>
                <c:pt idx="1">
                  <c:v>1.5392999999999999</c:v>
                </c:pt>
                <c:pt idx="2">
                  <c:v>0.82879999999999998</c:v>
                </c:pt>
                <c:pt idx="3">
                  <c:v>0.34489999999999998</c:v>
                </c:pt>
                <c:pt idx="4">
                  <c:v>0.21740000000000001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761-4071-BD37-9A1D50A77A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044795935998198E-2"/>
          <c:y val="0.15417281326259799"/>
          <c:w val="0.93269788730882697"/>
          <c:h val="0.589038415299323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月同比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7"/>
              <c:layout>
                <c:manualLayout>
                  <c:x val="2.23455351685277E-3"/>
                  <c:y val="3.64395307506599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1B-4DB2-9766-6559C32C9822}"/>
                </c:ext>
              </c:extLst>
            </c:dLbl>
            <c:dLbl>
              <c:idx val="9"/>
              <c:layout>
                <c:manualLayout>
                  <c:x val="8.9382140674115693E-3"/>
                  <c:y val="-7.28790615013201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1B-4DB2-9766-6559C32C9822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Sheet1!$A$23:$A$34</c:f>
              <c:strCache>
                <c:ptCount val="12"/>
                <c:pt idx="0">
                  <c:v>Dec.</c:v>
                </c:pt>
                <c:pt idx="1">
                  <c:v>Jan.-Feb.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Sheet1!$B$23:$B$34</c:f>
              <c:numCache>
                <c:formatCode>0.0%</c:formatCode>
                <c:ptCount val="12"/>
                <c:pt idx="0">
                  <c:v>0.55500000000000005</c:v>
                </c:pt>
                <c:pt idx="1">
                  <c:v>0.16300000000000001</c:v>
                </c:pt>
                <c:pt idx="2">
                  <c:v>0.33300000000000002</c:v>
                </c:pt>
                <c:pt idx="3">
                  <c:v>0.85399999999999998</c:v>
                </c:pt>
                <c:pt idx="4">
                  <c:v>0.436</c:v>
                </c:pt>
                <c:pt idx="5">
                  <c:v>0.27600000000000002</c:v>
                </c:pt>
                <c:pt idx="6">
                  <c:v>0.249</c:v>
                </c:pt>
                <c:pt idx="7">
                  <c:v>0.13800000000000001</c:v>
                </c:pt>
                <c:pt idx="8">
                  <c:v>0.125</c:v>
                </c:pt>
                <c:pt idx="9">
                  <c:v>0.27900000000000003</c:v>
                </c:pt>
                <c:pt idx="10">
                  <c:v>0.35599999999999998</c:v>
                </c:pt>
                <c:pt idx="11">
                  <c:v>0.437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1B-4DB2-9766-6559C32C9822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累计同比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Sheet1!$A$23:$A$34</c:f>
              <c:strCache>
                <c:ptCount val="12"/>
                <c:pt idx="0">
                  <c:v>Dec.</c:v>
                </c:pt>
                <c:pt idx="1">
                  <c:v>Jan.-Feb.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Sheet1!$C$23:$C$34</c:f>
              <c:numCache>
                <c:formatCode>0.0%</c:formatCode>
                <c:ptCount val="12"/>
                <c:pt idx="0">
                  <c:v>0.97499999999999998</c:v>
                </c:pt>
                <c:pt idx="1">
                  <c:v>0.16300000000000001</c:v>
                </c:pt>
                <c:pt idx="2">
                  <c:v>0.22500000000000001</c:v>
                </c:pt>
                <c:pt idx="3">
                  <c:v>0.32800000000000001</c:v>
                </c:pt>
                <c:pt idx="4">
                  <c:v>0.37</c:v>
                </c:pt>
                <c:pt idx="5">
                  <c:v>0.35</c:v>
                </c:pt>
                <c:pt idx="6">
                  <c:v>0.33200000000000002</c:v>
                </c:pt>
                <c:pt idx="7">
                  <c:v>0.29599999999999999</c:v>
                </c:pt>
                <c:pt idx="8">
                  <c:v>0.26700000000000002</c:v>
                </c:pt>
                <c:pt idx="9">
                  <c:v>0.26700000000000002</c:v>
                </c:pt>
                <c:pt idx="10">
                  <c:v>0.27700000000000002</c:v>
                </c:pt>
                <c:pt idx="11">
                  <c:v>0.30299999999999999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1B-4DB2-9766-6559C32C9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5"/>
        <c:axId val="1147260800"/>
        <c:axId val="1147266624"/>
      </c:barChart>
      <c:catAx>
        <c:axId val="114726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6624"/>
        <c:crosses val="autoZero"/>
        <c:auto val="1"/>
        <c:lblAlgn val="ctr"/>
        <c:lblOffset val="100"/>
        <c:noMultiLvlLbl val="0"/>
      </c:catAx>
      <c:valAx>
        <c:axId val="1147266624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0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085385775729101"/>
          <c:y val="6.0749999999999998E-2"/>
          <c:w val="0.27672818881315697"/>
          <c:h val="0.25133950617284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/>
          </a:solidFill>
        </a:defRPr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79525524051701"/>
          <c:y val="9.1335751054115698E-3"/>
          <c:w val="0.69635539233014498"/>
          <c:h val="0.977576234915697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05B-4F54-8AF0-C4E6F7217F3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05B-4F54-8AF0-C4E6F7217F3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05B-4F54-8AF0-C4E6F7217F3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05B-4F54-8AF0-C4E6F7217F3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05B-4F54-8AF0-C4E6F7217F39}"/>
              </c:ext>
            </c:extLst>
          </c:dPt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3A4162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智己LS6</c:v>
                </c:pt>
                <c:pt idx="1">
                  <c:v>别克Velite 6</c:v>
                </c:pt>
                <c:pt idx="2">
                  <c:v>欧拉好猫</c:v>
                </c:pt>
                <c:pt idx="3">
                  <c:v>大众ID.4 Crozz</c:v>
                </c:pt>
                <c:pt idx="4">
                  <c:v>大众ID.3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0.88180000000000003</c:v>
                </c:pt>
                <c:pt idx="1">
                  <c:v>0.85880000000000001</c:v>
                </c:pt>
                <c:pt idx="2">
                  <c:v>0.77539999999999998</c:v>
                </c:pt>
                <c:pt idx="3">
                  <c:v>0.54569999999999996</c:v>
                </c:pt>
                <c:pt idx="4">
                  <c:v>0.29799999999999999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05B-4F54-8AF0-C4E6F7217F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axId val="1618604672"/>
        <c:axId val="1575845376"/>
      </c:barChart>
      <c:catAx>
        <c:axId val="16186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5845376"/>
        <c:crosses val="autoZero"/>
        <c:auto val="1"/>
        <c:lblAlgn val="ctr"/>
        <c:lblOffset val="100"/>
        <c:noMultiLvlLbl val="0"/>
      </c:catAx>
      <c:valAx>
        <c:axId val="1575845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6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8884164601637799E-2"/>
          <c:y val="9.7661565490149704E-2"/>
          <c:w val="0.94510329753949995"/>
          <c:h val="0.66702949639357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</c:v>
                </c:pt>
              </c:strCache>
            </c:strRef>
          </c:tx>
          <c:spPr>
            <a:solidFill>
              <a:srgbClr val="5B9BD5">
                <a:lumMod val="40000"/>
                <a:lumOff val="60000"/>
              </a:srgbClr>
            </a:solidFill>
            <a:ln w="1905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Sheet1!$A$24:$A$45</c:f>
              <c:strCache>
                <c:ptCount val="22"/>
                <c:pt idx="0">
                  <c:v>Jan.-Feb.</c:v>
                </c:pt>
                <c:pt idx="1">
                  <c:v>Mar.</c:v>
                </c:pt>
                <c:pt idx="2">
                  <c:v>Apr.</c:v>
                </c:pt>
                <c:pt idx="3">
                  <c:v>May.</c:v>
                </c:pt>
                <c:pt idx="4">
                  <c:v>Jun.</c:v>
                </c:pt>
                <c:pt idx="5">
                  <c:v>Jul.</c:v>
                </c:pt>
                <c:pt idx="6">
                  <c:v>Aug.</c:v>
                </c:pt>
                <c:pt idx="7">
                  <c:v>Sep.</c:v>
                </c:pt>
                <c:pt idx="8">
                  <c:v>Oct.</c:v>
                </c:pt>
                <c:pt idx="9">
                  <c:v>Nov.</c:v>
                </c:pt>
                <c:pt idx="10">
                  <c:v>Dec.</c:v>
                </c:pt>
                <c:pt idx="11">
                  <c:v>Jan.-Feb.</c:v>
                </c:pt>
                <c:pt idx="12">
                  <c:v>Mar.</c:v>
                </c:pt>
                <c:pt idx="13">
                  <c:v>Apr.</c:v>
                </c:pt>
                <c:pt idx="14">
                  <c:v>May.</c:v>
                </c:pt>
                <c:pt idx="15">
                  <c:v>Jun.</c:v>
                </c:pt>
                <c:pt idx="16">
                  <c:v>Jul.</c:v>
                </c:pt>
                <c:pt idx="17">
                  <c:v>Aug.</c:v>
                </c:pt>
                <c:pt idx="18">
                  <c:v>Sep.</c:v>
                </c:pt>
                <c:pt idx="19">
                  <c:v>Oct.</c:v>
                </c:pt>
                <c:pt idx="20">
                  <c:v>Nov.</c:v>
                </c:pt>
                <c:pt idx="21">
                  <c:v>Dec.</c:v>
                </c:pt>
              </c:strCache>
            </c:strRef>
          </c:cat>
          <c:val>
            <c:numRef>
              <c:f>Sheet1!$B$24:$B$45</c:f>
              <c:numCache>
                <c:formatCode>0.0_ </c:formatCode>
                <c:ptCount val="22"/>
                <c:pt idx="0">
                  <c:v>80.900000000000006</c:v>
                </c:pt>
                <c:pt idx="1">
                  <c:v>51.8</c:v>
                </c:pt>
                <c:pt idx="2" formatCode="0.0">
                  <c:v>33</c:v>
                </c:pt>
                <c:pt idx="3" formatCode="0.0">
                  <c:v>50</c:v>
                </c:pt>
                <c:pt idx="4" formatCode="0.0">
                  <c:v>60.5</c:v>
                </c:pt>
                <c:pt idx="5" formatCode="0.0">
                  <c:v>61.9</c:v>
                </c:pt>
                <c:pt idx="6" formatCode="0.0">
                  <c:v>71.400000000000006</c:v>
                </c:pt>
                <c:pt idx="7" formatCode="0.0">
                  <c:v>75.8</c:v>
                </c:pt>
                <c:pt idx="8" formatCode="0.0">
                  <c:v>75.2</c:v>
                </c:pt>
                <c:pt idx="9" formatCode="0.0">
                  <c:v>75.599999999999994</c:v>
                </c:pt>
                <c:pt idx="10" formatCode="0.0">
                  <c:v>81</c:v>
                </c:pt>
                <c:pt idx="11" formatCode="0.0">
                  <c:v>97</c:v>
                </c:pt>
                <c:pt idx="12" formatCode="0.0">
                  <c:v>66.8</c:v>
                </c:pt>
                <c:pt idx="13" formatCode="0.0">
                  <c:v>58.6</c:v>
                </c:pt>
                <c:pt idx="14" formatCode="0.0">
                  <c:v>67.5</c:v>
                </c:pt>
                <c:pt idx="15" formatCode="0.0">
                  <c:v>74.900000000000006</c:v>
                </c:pt>
                <c:pt idx="16" formatCode="0.0">
                  <c:v>75.2</c:v>
                </c:pt>
                <c:pt idx="17" formatCode="0.0">
                  <c:v>80</c:v>
                </c:pt>
                <c:pt idx="18" formatCode="0.0">
                  <c:v>84.7</c:v>
                </c:pt>
                <c:pt idx="19" formatCode="0.0">
                  <c:v>92.7</c:v>
                </c:pt>
                <c:pt idx="20" formatCode="0.0">
                  <c:v>100.6</c:v>
                </c:pt>
                <c:pt idx="21" formatCode="0.0">
                  <c:v>114.1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B7-4609-B705-21876FA2CD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1203680200"/>
        <c:axId val="1203679808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渗透率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B7-4609-B705-21876FA2CD3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3B7-4609-B705-21876FA2CD3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B7-4609-B705-21876FA2CD3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3B7-4609-B705-21876FA2CD3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B7-4609-B705-21876FA2CD3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3B7-4609-B705-21876FA2CD3E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B7-4609-B705-21876FA2CD3E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3B7-4609-B705-21876FA2CD3E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3B7-4609-B705-21876FA2CD3E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3B7-4609-B705-21876FA2CD3E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3B7-4609-B705-21876FA2CD3E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3B7-4609-B705-21876FA2CD3E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3B7-4609-B705-21876FA2CD3E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3B7-4609-B705-21876FA2CD3E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3B7-4609-B705-21876FA2CD3E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3B7-4609-B705-21876FA2CD3E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3B7-4609-B705-21876FA2CD3E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C3B7-4609-B705-21876FA2CD3E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C3B7-4609-B705-21876FA2CD3E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sng" strike="noStrike" kern="1200" baseline="0">
                    <a:solidFill>
                      <a:srgbClr val="C00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Sheet1!$A$24:$A$45</c:f>
              <c:strCache>
                <c:ptCount val="22"/>
                <c:pt idx="0">
                  <c:v>Jan.-Feb.</c:v>
                </c:pt>
                <c:pt idx="1">
                  <c:v>Mar.</c:v>
                </c:pt>
                <c:pt idx="2">
                  <c:v>Apr.</c:v>
                </c:pt>
                <c:pt idx="3">
                  <c:v>May.</c:v>
                </c:pt>
                <c:pt idx="4">
                  <c:v>Jun.</c:v>
                </c:pt>
                <c:pt idx="5">
                  <c:v>Jul.</c:v>
                </c:pt>
                <c:pt idx="6">
                  <c:v>Aug.</c:v>
                </c:pt>
                <c:pt idx="7">
                  <c:v>Sep.</c:v>
                </c:pt>
                <c:pt idx="8">
                  <c:v>Oct.</c:v>
                </c:pt>
                <c:pt idx="9">
                  <c:v>Nov.</c:v>
                </c:pt>
                <c:pt idx="10">
                  <c:v>Dec.</c:v>
                </c:pt>
                <c:pt idx="11">
                  <c:v>Jan.-Feb.</c:v>
                </c:pt>
                <c:pt idx="12">
                  <c:v>Mar.</c:v>
                </c:pt>
                <c:pt idx="13">
                  <c:v>Apr.</c:v>
                </c:pt>
                <c:pt idx="14">
                  <c:v>May.</c:v>
                </c:pt>
                <c:pt idx="15">
                  <c:v>Jun.</c:v>
                </c:pt>
                <c:pt idx="16">
                  <c:v>Jul.</c:v>
                </c:pt>
                <c:pt idx="17">
                  <c:v>Aug.</c:v>
                </c:pt>
                <c:pt idx="18">
                  <c:v>Sep.</c:v>
                </c:pt>
                <c:pt idx="19">
                  <c:v>Oct.</c:v>
                </c:pt>
                <c:pt idx="20">
                  <c:v>Nov.</c:v>
                </c:pt>
                <c:pt idx="21">
                  <c:v>Dec.</c:v>
                </c:pt>
              </c:strCache>
            </c:strRef>
          </c:cat>
          <c:val>
            <c:numRef>
              <c:f>Sheet1!$C$24:$C$45</c:f>
              <c:numCache>
                <c:formatCode>0.0%</c:formatCode>
                <c:ptCount val="22"/>
                <c:pt idx="0">
                  <c:v>0.189639006094702</c:v>
                </c:pt>
                <c:pt idx="1">
                  <c:v>0.217026981732864</c:v>
                </c:pt>
                <c:pt idx="2">
                  <c:v>0.25741029641185598</c:v>
                </c:pt>
                <c:pt idx="3">
                  <c:v>0.25087807325639699</c:v>
                </c:pt>
                <c:pt idx="4">
                  <c:v>0.23480555771171299</c:v>
                </c:pt>
                <c:pt idx="5">
                  <c:v>0.25321115928986299</c:v>
                </c:pt>
                <c:pt idx="6">
                  <c:v>0.29431162407254702</c:v>
                </c:pt>
                <c:pt idx="7">
                  <c:v>0.27500000000000002</c:v>
                </c:pt>
                <c:pt idx="8">
                  <c:v>0.29399999999999998</c:v>
                </c:pt>
                <c:pt idx="9">
                  <c:v>0.312</c:v>
                </c:pt>
                <c:pt idx="10">
                  <c:v>0.32600000000000001</c:v>
                </c:pt>
                <c:pt idx="11">
                  <c:v>0.26600000000000001</c:v>
                </c:pt>
                <c:pt idx="12">
                  <c:v>0.25600000000000001</c:v>
                </c:pt>
                <c:pt idx="13">
                  <c:v>0.28999999999999998</c:v>
                </c:pt>
                <c:pt idx="14">
                  <c:v>0.2925877763328999</c:v>
                </c:pt>
                <c:pt idx="15">
                  <c:v>0.29212168486739476</c:v>
                </c:pt>
                <c:pt idx="16">
                  <c:v>0.32358003442340794</c:v>
                </c:pt>
                <c:pt idx="17">
                  <c:v>0.31834460803820136</c:v>
                </c:pt>
                <c:pt idx="18">
                  <c:v>0.29897635015884222</c:v>
                </c:pt>
                <c:pt idx="19">
                  <c:v>0.33357322777977694</c:v>
                </c:pt>
                <c:pt idx="20">
                  <c:v>0.35599999999999998</c:v>
                </c:pt>
                <c:pt idx="21">
                  <c:v>0.437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C3B7-4609-B705-21876FA2CD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7513568"/>
        <c:axId val="1177494432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6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ax val="80"/>
        </c:scaling>
        <c:delete val="0"/>
        <c:axPos val="l"/>
        <c:numFmt formatCode="0.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177513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7494432"/>
        <c:crosses val="autoZero"/>
        <c:auto val="1"/>
        <c:lblAlgn val="ctr"/>
        <c:lblOffset val="100"/>
        <c:noMultiLvlLbl val="0"/>
      </c:catAx>
      <c:valAx>
        <c:axId val="1177494432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775135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9965936553306793E-3"/>
          <c:y val="5.94609545317063E-2"/>
          <c:w val="0.30261914272447599"/>
          <c:h val="0.1287281678454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044795935998198E-2"/>
          <c:y val="0.154626208473198"/>
          <c:w val="0.93269788730882697"/>
          <c:h val="0.6271769623350800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月同比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38-4FDB-BEA7-FD1D2065C109}"/>
              </c:ext>
            </c:extLst>
          </c:dPt>
          <c:dPt>
            <c:idx val="1"/>
            <c:invertIfNegative val="0"/>
            <c:bubble3D val="0"/>
            <c:spPr>
              <a:solidFill>
                <a:srgbClr val="4BACC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38-4FDB-BEA7-FD1D2065C109}"/>
              </c:ext>
            </c:extLst>
          </c:dPt>
          <c:dPt>
            <c:idx val="2"/>
            <c:invertIfNegative val="0"/>
            <c:bubble3D val="0"/>
            <c:spPr>
              <a:solidFill>
                <a:srgbClr val="9BBB5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38-4FDB-BEA7-FD1D2065C109}"/>
              </c:ext>
            </c:extLst>
          </c:dPt>
          <c:dPt>
            <c:idx val="3"/>
            <c:invertIfNegative val="0"/>
            <c:bubble3D val="0"/>
            <c:spPr>
              <a:solidFill>
                <a:srgbClr val="2C4D7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38-4FDB-BEA7-FD1D2065C109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338-4FDB-BEA7-FD1D2065C109}"/>
              </c:ext>
            </c:extLst>
          </c:dPt>
          <c:dLbls>
            <c:dLbl>
              <c:idx val="4"/>
              <c:layout>
                <c:manualLayout>
                  <c:x val="3.609576804120488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338-4FDB-BEA7-FD1D2065C1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</c:v>
                </c:pt>
                <c:pt idx="1">
                  <c:v>SUV</c:v>
                </c:pt>
                <c:pt idx="2">
                  <c:v>MPV</c:v>
                </c:pt>
                <c:pt idx="3">
                  <c:v>TRUCK</c:v>
                </c:pt>
                <c:pt idx="4">
                  <c:v>BUS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5.5E-2</c:v>
                </c:pt>
                <c:pt idx="1">
                  <c:v>0.52900000000000003</c:v>
                </c:pt>
                <c:pt idx="2">
                  <c:v>0.14899999999999999</c:v>
                </c:pt>
                <c:pt idx="3">
                  <c:v>-0.28599999999999998</c:v>
                </c:pt>
                <c:pt idx="4">
                  <c:v>-0.59499999999999997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38-4FDB-BEA7-FD1D2065C1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147260800"/>
        <c:axId val="1147266624"/>
      </c:barChart>
      <c:catAx>
        <c:axId val="114726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6624"/>
        <c:crosses val="autoZero"/>
        <c:auto val="1"/>
        <c:lblAlgn val="ctr"/>
        <c:lblOffset val="100"/>
        <c:noMultiLvlLbl val="0"/>
      </c:catAx>
      <c:valAx>
        <c:axId val="1147266624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726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3635379771743402E-2"/>
          <c:w val="0.98155678131511503"/>
          <c:h val="0.753875196772924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单车平均装机量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ED4-4DD8-B7E4-2EC6B5CF333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ED4-4DD8-B7E4-2EC6B5CF333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ED4-4DD8-B7E4-2EC6B5CF333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2023.1-12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3" formatCode="0.0_ ">
                  <c:v>49.625820586374893</c:v>
                </c:pt>
                <c:pt idx="4" formatCode="0.0_ ">
                  <c:v>45.951563665792833</c:v>
                </c:pt>
                <c:pt idx="5" formatCode="0.0_ ">
                  <c:v>47.2</c:v>
                </c:pt>
                <c:pt idx="6" formatCode="0.0">
                  <c:v>47.4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D4-4DD8-B7E4-2EC6B5CF3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80200"/>
        <c:axId val="12036798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2023.1-12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3" formatCode="0.0%">
                  <c:v>-6.5185653348647121E-2</c:v>
                </c:pt>
                <c:pt idx="4" formatCode="0.0%">
                  <c:v>-7.4039217430912463E-2</c:v>
                </c:pt>
                <c:pt idx="5" formatCode="0.0%">
                  <c:v>2.386117136659438E-2</c:v>
                </c:pt>
                <c:pt idx="6" formatCode="0.0%">
                  <c:v>5.0000000000000001E-3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ED4-4DD8-B7E4-2EC6B5CF3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005712"/>
        <c:axId val="1342009320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in val="0"/>
        </c:scaling>
        <c:delete val="0"/>
        <c:axPos val="l"/>
        <c:numFmt formatCode="#,##0_);[Red]\(#,##0\)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342005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2009320"/>
        <c:crosses val="autoZero"/>
        <c:auto val="1"/>
        <c:lblAlgn val="ctr"/>
        <c:lblOffset val="100"/>
        <c:noMultiLvlLbl val="0"/>
      </c:catAx>
      <c:valAx>
        <c:axId val="1342009320"/>
        <c:scaling>
          <c:orientation val="minMax"/>
          <c:min val="-0.1"/>
        </c:scaling>
        <c:delete val="0"/>
        <c:axPos val="r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4200571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290788562230903E-2"/>
          <c:y val="0.54818046536796505"/>
          <c:w val="0.310938271169935"/>
          <c:h val="0.2198138036206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3635379771743402E-2"/>
          <c:w val="0.98155678131511503"/>
          <c:h val="0.835695377082006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总装机量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2.8613134870826419E-3"/>
                  <c:y val="0.1422729371413493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F4-4AB4-8900-C3E760B993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2023.1-12</c:v>
                </c:pt>
              </c:strCache>
            </c:strRef>
          </c:cat>
          <c:val>
            <c:numRef>
              <c:f>Sheet1!$B$3:$B$7</c:f>
              <c:numCache>
                <c:formatCode>0.0</c:formatCode>
                <c:ptCount val="5"/>
                <c:pt idx="0">
                  <c:v>53.215284412994897</c:v>
                </c:pt>
                <c:pt idx="1">
                  <c:v>61.701370761298698</c:v>
                </c:pt>
                <c:pt idx="2">
                  <c:v>159.80000000000001</c:v>
                </c:pt>
                <c:pt idx="3">
                  <c:v>303.8</c:v>
                </c:pt>
                <c:pt idx="4">
                  <c:v>359.34100000000001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F4-4AB4-8900-C3E760B99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203680200"/>
        <c:axId val="12036798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4"/>
              <c:layout>
                <c:manualLayout>
                  <c:x val="-4.6052953224734197E-2"/>
                  <c:y val="6.9736121840909687E-2"/>
                </c:manualLayout>
              </c:layout>
              <c:spPr>
                <a:solidFill>
                  <a:schemeClr val="bg1">
                    <a:lumMod val="95000"/>
                    <a:alpha val="4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gency FB" panose="020B050302020202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454296374850989E-2"/>
                      <c:h val="8.26738282730533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FF4-4AB4-8900-C3E760B99333}"/>
                </c:ext>
              </c:extLst>
            </c:dLbl>
            <c:spPr>
              <a:solidFill>
                <a:schemeClr val="bg1">
                  <a:lumMod val="95000"/>
                  <a:alpha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2023.1-12</c:v>
                </c:pt>
              </c:strCache>
            </c:strRef>
          </c:cat>
          <c:val>
            <c:numRef>
              <c:f>Sheet1!$C$3:$C$7</c:f>
              <c:numCache>
                <c:formatCode>0.0%</c:formatCode>
                <c:ptCount val="5"/>
                <c:pt idx="0">
                  <c:v>3.1980723430810265E-2</c:v>
                </c:pt>
                <c:pt idx="1">
                  <c:v>0.15946708623117956</c:v>
                </c:pt>
                <c:pt idx="2">
                  <c:v>1.5898938391208688</c:v>
                </c:pt>
                <c:pt idx="3">
                  <c:v>0.90112640801001254</c:v>
                </c:pt>
                <c:pt idx="4">
                  <c:v>0.37250490806450376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F4-4AB4-8900-C3E760B99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005712"/>
        <c:axId val="1342009320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  <c:max val="350"/>
        </c:scaling>
        <c:delete val="0"/>
        <c:axPos val="l"/>
        <c:numFmt formatCode="#,##0_);[Red]\(#,##0\)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342005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2009320"/>
        <c:crosses val="autoZero"/>
        <c:auto val="1"/>
        <c:lblAlgn val="ctr"/>
        <c:lblOffset val="100"/>
        <c:noMultiLvlLbl val="0"/>
      </c:catAx>
      <c:valAx>
        <c:axId val="1342009320"/>
        <c:scaling>
          <c:orientation val="minMax"/>
          <c:min val="-2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4200571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306567435413701E-2"/>
          <c:y val="8.7424365407320001E-2"/>
          <c:w val="0.200682801223631"/>
          <c:h val="0.110481561426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172637644285597E-2"/>
          <c:y val="0.164340964473419"/>
          <c:w val="0.91042122392027602"/>
          <c:h val="0.75665433517581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Sheet1!$B$2:$B$13</c:f>
              <c:numCache>
                <c:formatCode>0_ </c:formatCode>
                <c:ptCount val="12"/>
                <c:pt idx="0">
                  <c:v>8408.9682608799976</c:v>
                </c:pt>
                <c:pt idx="1">
                  <c:v>5524.970813359997</c:v>
                </c:pt>
                <c:pt idx="2">
                  <c:v>9256.2767312400047</c:v>
                </c:pt>
                <c:pt idx="3">
                  <c:v>9111.3569076800013</c:v>
                </c:pt>
                <c:pt idx="4">
                  <c:v>9969.4807411199945</c:v>
                </c:pt>
                <c:pt idx="5">
                  <c:v>11370.431481479995</c:v>
                </c:pt>
                <c:pt idx="6" formatCode="0">
                  <c:v>12098.060056400003</c:v>
                </c:pt>
                <c:pt idx="7">
                  <c:v>13641.14352412002</c:v>
                </c:pt>
                <c:pt idx="8">
                  <c:v>15857.670694920011</c:v>
                </c:pt>
                <c:pt idx="9">
                  <c:v>17863.744196200027</c:v>
                </c:pt>
                <c:pt idx="10">
                  <c:v>21325.509382567187</c:v>
                </c:pt>
                <c:pt idx="11">
                  <c:v>25364.174671902805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95-41B1-A7E3-E4DB1AA302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Sheet1!$C$2:$C$13</c:f>
              <c:numCache>
                <c:formatCode>0_ </c:formatCode>
                <c:ptCount val="12"/>
                <c:pt idx="0">
                  <c:v>14584.712460399875</c:v>
                </c:pt>
                <c:pt idx="1">
                  <c:v>11098.830165299965</c:v>
                </c:pt>
                <c:pt idx="2" formatCode="0">
                  <c:v>21661.807577599982</c:v>
                </c:pt>
                <c:pt idx="3" formatCode="0">
                  <c:v>12440.737280399968</c:v>
                </c:pt>
                <c:pt idx="4" formatCode="0">
                  <c:v>14928.320891959809</c:v>
                </c:pt>
                <c:pt idx="5" formatCode="0">
                  <c:v>25431.086636407428</c:v>
                </c:pt>
                <c:pt idx="6" formatCode="0">
                  <c:v>21498.607176800288</c:v>
                </c:pt>
                <c:pt idx="7">
                  <c:v>23518.140457300229</c:v>
                </c:pt>
                <c:pt idx="8">
                  <c:v>26734.704000000867</c:v>
                </c:pt>
                <c:pt idx="9">
                  <c:v>21353.909999999796</c:v>
                </c:pt>
                <c:pt idx="10">
                  <c:v>28045.686100000028</c:v>
                </c:pt>
                <c:pt idx="11">
                  <c:v>40194.381999999365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95-41B1-A7E3-E4DB1AA302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Sheet1!$D$2:$D$13</c:f>
              <c:numCache>
                <c:formatCode>0_ </c:formatCode>
                <c:ptCount val="12"/>
                <c:pt idx="0">
                  <c:v>13641.344000000885</c:v>
                </c:pt>
                <c:pt idx="1">
                  <c:v>18421.277149480207</c:v>
                </c:pt>
                <c:pt idx="2" formatCode="0">
                  <c:v>26852.278272720145</c:v>
                </c:pt>
                <c:pt idx="3" formatCode="0">
                  <c:v>24424.255790000028</c:v>
                </c:pt>
                <c:pt idx="4" formatCode="0">
                  <c:v>26990.803000640062</c:v>
                </c:pt>
                <c:pt idx="5" formatCode="0">
                  <c:v>32485.299230565091</c:v>
                </c:pt>
                <c:pt idx="6" formatCode="0">
                  <c:v>30302.04</c:v>
                </c:pt>
                <c:pt idx="7">
                  <c:v>34441.71</c:v>
                </c:pt>
                <c:pt idx="8">
                  <c:v>34951.3848</c:v>
                </c:pt>
                <c:pt idx="9">
                  <c:v>34547.58754</c:v>
                </c:pt>
                <c:pt idx="10">
                  <c:v>38267.199999999997</c:v>
                </c:pt>
                <c:pt idx="11">
                  <c:v>44015.8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95-41B1-A7E3-E4DB1AA30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25"/>
        <c:axId val="1203680200"/>
        <c:axId val="1203679808"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2"/>
              <c:layout>
                <c:manualLayout>
                  <c:x val="-2.1359995089117394E-2"/>
                  <c:y val="-4.70257333091598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1B-4AC9-A038-FC041AB4AB19}"/>
                </c:ext>
              </c:extLst>
            </c:dLbl>
            <c:dLbl>
              <c:idx val="3"/>
              <c:layout>
                <c:manualLayout>
                  <c:x val="-7.1643506258811426E-2"/>
                  <c:y val="-2.283498427472732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95-41B1-A7E3-E4DB1AA302AF}"/>
                </c:ext>
              </c:extLst>
            </c:dLbl>
            <c:dLbl>
              <c:idx val="8"/>
              <c:layout>
                <c:manualLayout>
                  <c:x val="-1.24569693437569E-2"/>
                  <c:y val="-6.972586531454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795-41B1-A7E3-E4DB1AA302AF}"/>
                </c:ext>
              </c:extLst>
            </c:dLbl>
            <c:dLbl>
              <c:idx val="11"/>
              <c:layout>
                <c:manualLayout>
                  <c:x val="-2.6192643433445444E-2"/>
                  <c:y val="-7.55694636525686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04-4734-AA31-A684CC1BD7C7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rgbClr val="C00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-6.4682006104707646E-2</c:v>
                </c:pt>
                <c:pt idx="1">
                  <c:v>0.65974943981696121</c:v>
                </c:pt>
                <c:pt idx="2">
                  <c:v>0.23961392310065199</c:v>
                </c:pt>
                <c:pt idx="3">
                  <c:v>0.96324825768001365</c:v>
                </c:pt>
                <c:pt idx="4">
                  <c:v>0.80802671619799793</c:v>
                </c:pt>
                <c:pt idx="5">
                  <c:v>0.27738541789475768</c:v>
                </c:pt>
                <c:pt idx="6">
                  <c:v>0.40948851945626186</c:v>
                </c:pt>
                <c:pt idx="7">
                  <c:v>0.46447420290446484</c:v>
                </c:pt>
                <c:pt idx="8">
                  <c:v>0.30734137920505367</c:v>
                </c:pt>
                <c:pt idx="9">
                  <c:v>0.61785769163587978</c:v>
                </c:pt>
                <c:pt idx="10">
                  <c:v>0.36445939898043567</c:v>
                </c:pt>
                <c:pt idx="11">
                  <c:v>9.5073435884664104E-2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795-41B1-A7E3-E4DB1AA30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0440544"/>
        <c:axId val="1010438248"/>
      </c:lineChart>
      <c:catAx>
        <c:axId val="120368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79808"/>
        <c:crosses val="autoZero"/>
        <c:auto val="1"/>
        <c:lblAlgn val="ctr"/>
        <c:lblOffset val="100"/>
        <c:noMultiLvlLbl val="0"/>
      </c:catAx>
      <c:valAx>
        <c:axId val="1203679808"/>
        <c:scaling>
          <c:orientation val="minMax"/>
        </c:scaling>
        <c:delete val="0"/>
        <c:axPos val="l"/>
        <c:numFmt formatCode="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3680200"/>
        <c:crosses val="autoZero"/>
        <c:crossBetween val="between"/>
      </c:valAx>
      <c:catAx>
        <c:axId val="1010440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0438248"/>
        <c:crosses val="autoZero"/>
        <c:auto val="1"/>
        <c:lblAlgn val="ctr"/>
        <c:lblOffset val="100"/>
        <c:noMultiLvlLbl val="0"/>
      </c:catAx>
      <c:valAx>
        <c:axId val="1010438248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104405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622078138412201E-2"/>
          <c:y val="0.106630638174694"/>
          <c:w val="0.48722683503374897"/>
          <c:h val="9.53730940031736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52040663482401E-2"/>
          <c:y val="9.0658680078822496E-2"/>
          <c:w val="0.80720649646521803"/>
          <c:h val="0.814750905249378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三元材料</c:v>
                </c:pt>
              </c:strCache>
            </c:strRef>
          </c:tx>
          <c:spPr>
            <a:solidFill>
              <a:srgbClr val="1B5C7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2023.1-12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2023.1-12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2023.1-12</c:v>
                </c:pt>
              </c:strCache>
            </c:strRef>
          </c:cat>
          <c:val>
            <c:numRef>
              <c:f>Sheet1!$B$3:$B$16</c:f>
              <c:numCache>
                <c:formatCode>0.0%</c:formatCode>
                <c:ptCount val="14"/>
                <c:pt idx="0">
                  <c:v>0.83570594623342898</c:v>
                </c:pt>
                <c:pt idx="1">
                  <c:v>0.58858653074863543</c:v>
                </c:pt>
                <c:pt idx="2">
                  <c:v>0.43519999999999998</c:v>
                </c:pt>
                <c:pt idx="3">
                  <c:v>0.39</c:v>
                </c:pt>
                <c:pt idx="5">
                  <c:v>2.7472856103195804E-3</c:v>
                </c:pt>
                <c:pt idx="7">
                  <c:v>4.1381188013618281E-3</c:v>
                </c:pt>
                <c:pt idx="8">
                  <c:v>3.0000000000000001E-3</c:v>
                </c:pt>
                <c:pt idx="10">
                  <c:v>9.2575996626395776E-2</c:v>
                </c:pt>
                <c:pt idx="11">
                  <c:v>3.1506711695126019E-2</c:v>
                </c:pt>
                <c:pt idx="12">
                  <c:v>1.0126564072169737E-2</c:v>
                </c:pt>
                <c:pt idx="13">
                  <c:v>1.4999999999999999E-2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41-447F-8470-93B5B03EE4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磷酸铁锂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082431069364199E-3"/>
                  <c:y val="-3.6138835731918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41-447F-8470-93B5B03EE4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2023.1-12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2023.1-12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2023.1-12</c:v>
                </c:pt>
              </c:strCache>
            </c:strRef>
          </c:cat>
          <c:val>
            <c:numRef>
              <c:f>Sheet1!$C$3:$C$16</c:f>
              <c:numCache>
                <c:formatCode>0.0%</c:formatCode>
                <c:ptCount val="14"/>
                <c:pt idx="0">
                  <c:v>0.13034288913654063</c:v>
                </c:pt>
                <c:pt idx="1">
                  <c:v>0.39441496101607554</c:v>
                </c:pt>
                <c:pt idx="2">
                  <c:v>0.55600000000000005</c:v>
                </c:pt>
                <c:pt idx="3">
                  <c:v>0.60599999999999998</c:v>
                </c:pt>
                <c:pt idx="5">
                  <c:v>0.96524074351727862</c:v>
                </c:pt>
                <c:pt idx="6">
                  <c:v>0.9731093720452455</c:v>
                </c:pt>
                <c:pt idx="7">
                  <c:v>0.98179911222406646</c:v>
                </c:pt>
                <c:pt idx="8">
                  <c:v>0.98599999999999999</c:v>
                </c:pt>
                <c:pt idx="10">
                  <c:v>0.89532614840256952</c:v>
                </c:pt>
                <c:pt idx="11">
                  <c:v>0.96113661827008134</c:v>
                </c:pt>
                <c:pt idx="12">
                  <c:v>0.96990188271714228</c:v>
                </c:pt>
                <c:pt idx="13">
                  <c:v>0.97699999999999998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41-447F-8470-93B5B03EE4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其他</c:v>
                </c:pt>
              </c:strCache>
            </c:strRef>
          </c:tx>
          <c:spPr>
            <a:solidFill>
              <a:srgbClr val="9FD5D2"/>
            </a:solidFill>
            <a:ln>
              <a:solidFill>
                <a:srgbClr val="9FD5D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5658714256113899E-17"/>
                  <c:y val="-1.33266936522276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41-447F-8470-93B5B03EE46D}"/>
                </c:ext>
              </c:extLst>
            </c:dLbl>
            <c:dLbl>
              <c:idx val="1"/>
              <c:layout>
                <c:manualLayout>
                  <c:x val="-1.5658714256113899E-17"/>
                  <c:y val="1.204874474457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41-447F-8470-93B5B03EE46D}"/>
                </c:ext>
              </c:extLst>
            </c:dLbl>
            <c:dLbl>
              <c:idx val="2"/>
              <c:layout>
                <c:manualLayout>
                  <c:x val="3.4164862138728099E-3"/>
                  <c:y val="1.93339925588144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341-447F-8470-93B5B03EE46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Sheet1!$A$3:$A$16</c:f>
              <c:strCache>
                <c:ptCount val="1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2023.1-12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2023.1-12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2023.1-12</c:v>
                </c:pt>
              </c:strCache>
            </c:strRef>
          </c:cat>
          <c:val>
            <c:numRef>
              <c:f>Sheet1!$D$3:$D$16</c:f>
              <c:numCache>
                <c:formatCode>0.0%</c:formatCode>
                <c:ptCount val="14"/>
                <c:pt idx="0" formatCode="0.00%">
                  <c:v>3.3951164630030339E-2</c:v>
                </c:pt>
                <c:pt idx="1">
                  <c:v>1.6998508235289034E-2</c:v>
                </c:pt>
                <c:pt idx="2">
                  <c:v>8.799999999999919E-3</c:v>
                </c:pt>
                <c:pt idx="3">
                  <c:v>4.0000000000000001E-3</c:v>
                </c:pt>
                <c:pt idx="5">
                  <c:v>3.2011970872401818E-2</c:v>
                </c:pt>
                <c:pt idx="6">
                  <c:v>2.6890627954754498E-2</c:v>
                </c:pt>
                <c:pt idx="7">
                  <c:v>1.4062768974571704E-2</c:v>
                </c:pt>
                <c:pt idx="8">
                  <c:v>0.01</c:v>
                </c:pt>
                <c:pt idx="10">
                  <c:v>1.2097854971034661E-2</c:v>
                </c:pt>
                <c:pt idx="11">
                  <c:v>7.3566700347926783E-3</c:v>
                </c:pt>
                <c:pt idx="12">
                  <c:v>1.9971553210687998E-2</c:v>
                </c:pt>
                <c:pt idx="13">
                  <c:v>8.0000000000000002E-3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41-447F-8470-93B5B03EE4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1114342800"/>
        <c:axId val="1114333288"/>
      </c:barChart>
      <c:catAx>
        <c:axId val="11143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33288"/>
        <c:crosses val="autoZero"/>
        <c:auto val="1"/>
        <c:lblAlgn val="ctr"/>
        <c:lblOffset val="100"/>
        <c:noMultiLvlLbl val="0"/>
      </c:catAx>
      <c:valAx>
        <c:axId val="1114333288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4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7743894915059"/>
          <c:y val="3.0572702839257001E-2"/>
          <c:w val="9.8865444111598602E-2"/>
          <c:h val="0.89376747362505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57150"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66384341173299"/>
          <c:y val="9.2588239913995299E-2"/>
          <c:w val="0.70084046127642097"/>
          <c:h val="0.810812679662605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方形</c:v>
                </c:pt>
              </c:strCache>
            </c:strRef>
          </c:tx>
          <c:spPr>
            <a:solidFill>
              <a:srgbClr val="1B5C7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2023.1-12</c:v>
                </c:pt>
              </c:strCache>
            </c:strRef>
          </c:cat>
          <c:val>
            <c:numRef>
              <c:f>Sheet1!$B$3:$B$7</c:f>
              <c:numCache>
                <c:formatCode>0.0%</c:formatCode>
                <c:ptCount val="5"/>
                <c:pt idx="0">
                  <c:v>0.90004733514680102</c:v>
                </c:pt>
                <c:pt idx="1">
                  <c:v>0.80676170312645035</c:v>
                </c:pt>
                <c:pt idx="2">
                  <c:v>0.85599999999999998</c:v>
                </c:pt>
                <c:pt idx="3">
                  <c:v>0.93200000000000005</c:v>
                </c:pt>
                <c:pt idx="4">
                  <c:v>0.93300000000000005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6C-4E57-8F5E-C771F25800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圆柱形</c:v>
                </c:pt>
              </c:strCache>
            </c:strRef>
          </c:tx>
          <c:spPr>
            <a:solidFill>
              <a:srgbClr val="2D80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2023.1-12</c:v>
                </c:pt>
              </c:strCache>
            </c:strRef>
          </c:cat>
          <c:val>
            <c:numRef>
              <c:f>Sheet1!$C$3:$C$7</c:f>
              <c:numCache>
                <c:formatCode>0.0%</c:formatCode>
                <c:ptCount val="5"/>
                <c:pt idx="0">
                  <c:v>6.7069980126390844E-2</c:v>
                </c:pt>
                <c:pt idx="1">
                  <c:v>0.13293736884274759</c:v>
                </c:pt>
                <c:pt idx="2">
                  <c:v>6.6299999999999998E-2</c:v>
                </c:pt>
                <c:pt idx="3">
                  <c:v>4.4999999999999998E-2</c:v>
                </c:pt>
                <c:pt idx="4">
                  <c:v>2.9000000000000001E-2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6C-4E57-8F5E-C771F25800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软包</c:v>
                </c:pt>
              </c:strCache>
            </c:strRef>
          </c:tx>
          <c:spPr>
            <a:solidFill>
              <a:srgbClr val="9FD5D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Sheet1!$A$3:$A$7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2023.1-12</c:v>
                </c:pt>
              </c:strCache>
            </c:strRef>
          </c:cat>
          <c:val>
            <c:numRef>
              <c:f>Sheet1!$D$3:$D$7</c:f>
              <c:numCache>
                <c:formatCode>0.0%</c:formatCode>
                <c:ptCount val="5"/>
                <c:pt idx="0">
                  <c:v>3.2868498952771136E-2</c:v>
                </c:pt>
                <c:pt idx="1">
                  <c:v>5.9967746616088877E-2</c:v>
                </c:pt>
                <c:pt idx="2">
                  <c:v>7.7600000000000002E-2</c:v>
                </c:pt>
                <c:pt idx="3">
                  <c:v>2.3E-2</c:v>
                </c:pt>
                <c:pt idx="4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6C-4E57-8F5E-C771F2580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1114342800"/>
        <c:axId val="1114333288"/>
      </c:barChart>
      <c:catAx>
        <c:axId val="11143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33288"/>
        <c:crosses val="autoZero"/>
        <c:auto val="1"/>
        <c:lblAlgn val="ctr"/>
        <c:lblOffset val="100"/>
        <c:noMultiLvlLbl val="0"/>
      </c:catAx>
      <c:valAx>
        <c:axId val="1114333288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1434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642169242369398"/>
          <c:y val="4.7017465581325697E-2"/>
          <c:w val="0.14518701637717399"/>
          <c:h val="0.881570539837333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Sheet1!$A$2:$A$8</cx:f>
        <cx:lvl ptCount="7">
          <cx:pt idx="0">CAR</cx:pt>
          <cx:pt idx="1">MPV</cx:pt>
          <cx:pt idx="2">SUV</cx:pt>
          <cx:pt idx="3">TRUCK</cx:pt>
          <cx:pt idx="4">BUS</cx:pt>
        </cx:lvl>
      </cx:strDim>
      <cx:numDim type="size">
        <cx:f>Sheet1!$B$2:$B$8</cx:f>
        <cx:lvl ptCount="7" formatCode="0.0%">
          <cx:pt idx="0">0.44469999999999998</cx:pt>
          <cx:pt idx="1">0.031</cx:pt>
          <cx:pt idx="2">0.47970000000000002</cx:pt>
          <cx:pt idx="3">0.021600000000000001</cx:pt>
          <cx:pt idx="4">0.023</cx:pt>
        </cx:lvl>
      </cx:numDim>
    </cx:data>
  </cx:chartData>
  <cx:chart>
    <cx:plotArea>
      <cx:plotAreaRegion>
        <cx:series layoutId="treemap" uniqueId="{05FA6ED7-C3DC-48B9-A71B-2EF03BE6D214}">
          <cx:tx>
            <cx:txData>
              <cx:f>Sheet1!$B$1</cx:f>
              <cx:v>系列 1</cx:v>
            </cx:txData>
          </cx:tx>
          <cx:dataPt idx="0">
            <cx:spPr>
              <a:solidFill>
                <a:srgbClr val="4F81BD"/>
              </a:solidFill>
            </cx:spPr>
          </cx:dataPt>
          <cx:dataPt idx="1">
            <cx:spPr>
              <a:solidFill>
                <a:srgbClr val="9BBB59"/>
              </a:solidFill>
            </cx:spPr>
          </cx:dataPt>
          <cx:dataPt idx="2">
            <cx:spPr>
              <a:solidFill>
                <a:srgbClr val="4BACC6"/>
              </a:solidFill>
            </cx:spPr>
          </cx:dataPt>
          <cx:dataPt idx="3">
            <cx:spPr>
              <a:solidFill>
                <a:srgbClr val="2C4D75"/>
              </a:solidFill>
            </cx:spPr>
          </cx:dataPt>
          <cx:dataPt idx="4">
            <cx:spPr>
              <a:solidFill>
                <a:srgbClr val="FFC000"/>
              </a:solidFill>
            </cx:spPr>
          </cx:dataPt>
          <cx:dataPt idx="5">
            <cx:spPr>
              <a:solidFill>
                <a:srgbClr val="276A7C"/>
              </a:solidFill>
            </cx:spPr>
          </cx:dataPt>
          <cx:dataPt idx="6">
            <cx:spPr>
              <a:solidFill>
                <a:srgbClr val="FFC000"/>
              </a:solidFill>
              <a:ln>
                <a:solidFill>
                  <a:srgbClr val="FFFFFF"/>
                </a:solidFill>
              </a:ln>
            </cx:spPr>
          </cx:dataPt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100"/>
                </a:pPr>
                <a:endParaRPr lang="zh-CN" altLang="en-US" sz="1100" b="0" i="0" u="none" strike="noStrike" baseline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cx:txPr>
            <cx:visibility seriesName="0" categoryName="0" value="1"/>
            <cx:separator>, </cx:separator>
            <cx:dataLabel idx="0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4800"/>
                  </a:pPr>
                  <a:r>
                    <a:rPr lang="zh-CN" altLang="en-US" sz="48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44.5%</a:t>
                  </a:r>
                </a:p>
              </cx:txPr>
              <cx:visibility seriesName="0" categoryName="0" value="1"/>
              <cx:separator>, </cx:separator>
            </cx:dataLabel>
            <cx:dataLabel idx="1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200"/>
                  </a:pPr>
                  <a:r>
                    <a:rPr lang="zh-CN" altLang="en-US" sz="12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3.1%</a:t>
                  </a:r>
                </a:p>
              </cx:txPr>
              <cx:visibility seriesName="0" categoryName="0" value="1"/>
              <cx:separator>, </cx:separator>
            </cx:dataLabel>
            <cx:dataLabel idx="2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3600"/>
                  </a:pPr>
                  <a:r>
                    <a:rPr lang="zh-CN" altLang="en-US" sz="36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48.0%</a:t>
                  </a:r>
                </a:p>
              </cx:txPr>
              <cx:visibility seriesName="0" categoryName="0" value="1"/>
              <cx:separator>, </cx:separator>
            </cx:dataLabel>
            <cx:dataLabel idx="4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80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defRPr>
                  </a:pPr>
                  <a:r>
                    <a:rPr lang="zh-CN" altLang="en-US" sz="800" b="0" i="0" u="none" strike="noStrike" baseline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2.3%</a:t>
                  </a:r>
                </a:p>
              </cx:txPr>
              <cx:visibility seriesName="0" categoryName="0" value="1"/>
              <cx:separator>, </cx:separator>
            </cx:dataLabel>
            <cx:dataLabel idx="6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100"/>
                  </a:pPr>
                  <a:r>
                    <a:rPr lang="zh-CN" altLang="en-US" sz="1100" b="0" i="0" u="none" strike="noStrike" baseline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rPr>
                    <a:t>1.1%</a:t>
                  </a:r>
                </a:p>
              </cx:txPr>
              <cx:visibility seriesName="0" categoryName="0" value="1"/>
              <cx:separator>, </cx:separator>
            </cx:dataLabel>
            <cx:dataLabelHidden idx="5"/>
          </cx:dataLabels>
          <cx:dataId val="0"/>
          <cx:layoutPr>
            <cx:parentLabelLayout val="overlapping"/>
          </cx:layoutPr>
        </cx:series>
      </cx:plotAreaRegion>
    </cx:plotArea>
  </cx:chart>
  <cx:spPr>
    <a:ln w="9525"/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0.78677</cdr:x>
      <cdr:y>0.70903</cdr:y>
    </cdr:from>
    <cdr:to>
      <cdr:x>0.94859</cdr:x>
      <cdr:y>0.76714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0BA34A22-1EE4-B5E7-DB9D-729E91283516}"/>
            </a:ext>
          </a:extLst>
        </cdr:cNvPr>
        <cdr:cNvSpPr txBox="1"/>
      </cdr:nvSpPr>
      <cdr:spPr>
        <a:xfrm xmlns:a="http://schemas.openxmlformats.org/drawingml/2006/main">
          <a:off x="2403648" y="2774509"/>
          <a:ext cx="494376" cy="2273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rgbClr val="3A4162"/>
              </a:solidFill>
              <a:latin typeface="Agency FB" panose="020B0503020202020204" pitchFamily="34" charset="0"/>
            </a:rPr>
            <a:t>≥</a:t>
          </a:r>
          <a:r>
            <a:rPr lang="en-US" altLang="zh-CN" sz="1000" b="1" dirty="0">
              <a:solidFill>
                <a:srgbClr val="3A4162"/>
              </a:solidFill>
              <a:latin typeface="Agency FB" panose="020B0503020202020204" pitchFamily="34" charset="0"/>
            </a:rPr>
            <a:t>500%</a:t>
          </a:r>
          <a:endParaRPr lang="zh-CN" altLang="en-US" sz="1000" b="1" dirty="0">
            <a:solidFill>
              <a:srgbClr val="3A4162"/>
            </a:solidFill>
            <a:latin typeface="Agency FB" panose="020B0503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804A1-6130-42BF-BAB9-3F921DA3476D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53690-5E02-44CB-B01C-5B905D395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E10A9-9CEC-47F7-B250-94E25478F853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6BCD0-41AB-4BB7-BB90-ED02BCC92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4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"/>
            <a:ext cx="12192000" cy="4395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8"/>
            <a:ext cx="4329404" cy="1361005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235682" y="3995414"/>
            <a:ext cx="1384038" cy="793102"/>
            <a:chOff x="4982547" y="4004745"/>
            <a:chExt cx="1384038" cy="793102"/>
          </a:xfrm>
        </p:grpSpPr>
        <p:sp>
          <p:nvSpPr>
            <p:cNvPr id="10" name="平行四边形 9"/>
            <p:cNvSpPr/>
            <p:nvPr/>
          </p:nvSpPr>
          <p:spPr>
            <a:xfrm rot="10800000">
              <a:off x="4982547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10800000">
              <a:off x="5337111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0800000">
              <a:off x="5713443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1202136" y="4747898"/>
            <a:ext cx="902421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4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4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新能源汽车三电系统洞察报告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219863" y="3902007"/>
            <a:ext cx="352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科瑞咨询联合发布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846479" y="3713583"/>
            <a:ext cx="271678" cy="2416629"/>
          </a:xfrm>
          <a:prstGeom prst="rect">
            <a:avLst/>
          </a:prstGeom>
          <a:solidFill>
            <a:srgbClr val="4E9D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 rot="5400000">
            <a:off x="-755705" y="2453483"/>
            <a:ext cx="3685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54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414531" y="679193"/>
            <a:ext cx="95410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794739" y="857040"/>
            <a:ext cx="584735" cy="261362"/>
          </a:xfrm>
          <a:prstGeom prst="rect">
            <a:avLst/>
          </a:prstGeom>
          <a:solidFill>
            <a:srgbClr val="8F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5" y="213246"/>
            <a:ext cx="2985187" cy="489374"/>
          </a:xfrm>
          <a:prstGeom prst="rect">
            <a:avLst/>
          </a:prstGeom>
        </p:spPr>
      </p:pic>
      <p:pic>
        <p:nvPicPr>
          <p:cNvPr id="48" name="图片 47" descr="C:\Users\Administrator\Desktop\images\封面_12+++.png封面_12+++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564198" y="6466840"/>
            <a:ext cx="206375" cy="19177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798022"/>
          </a:xfrm>
          <a:prstGeom prst="rect">
            <a:avLst/>
          </a:prstGeom>
          <a:gradFill flip="none" rotWithShape="1">
            <a:gsLst>
              <a:gs pos="13000">
                <a:srgbClr val="1B5C7D"/>
              </a:gs>
              <a:gs pos="56000">
                <a:srgbClr val="3795AB"/>
              </a:gs>
              <a:gs pos="84000">
                <a:srgbClr val="1B5C7D"/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 flipH="1" flipV="1">
            <a:off x="-2" y="0"/>
            <a:ext cx="8878768" cy="798022"/>
            <a:chOff x="6753725" y="1484995"/>
            <a:chExt cx="10101188" cy="878570"/>
          </a:xfrm>
          <a:solidFill>
            <a:sysClr val="window" lastClr="FFFFFF">
              <a:lumMod val="85000"/>
            </a:sysClr>
          </a:solidFill>
        </p:grpSpPr>
        <p:sp>
          <p:nvSpPr>
            <p:cNvPr id="14" name="矩形 13"/>
            <p:cNvSpPr/>
            <p:nvPr/>
          </p:nvSpPr>
          <p:spPr>
            <a:xfrm>
              <a:off x="7608263" y="1484995"/>
              <a:ext cx="9246650" cy="87857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6753725" y="1484995"/>
              <a:ext cx="854537" cy="878570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 userDrawn="1"/>
        </p:nvSpPr>
        <p:spPr>
          <a:xfrm rot="5400000">
            <a:off x="270868" y="398724"/>
            <a:ext cx="308168" cy="81122"/>
          </a:xfrm>
          <a:prstGeom prst="rect">
            <a:avLst/>
          </a:prstGeom>
          <a:solidFill>
            <a:srgbClr val="8F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968" y="209276"/>
            <a:ext cx="2366672" cy="3743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"/>
            <a:ext cx="12192000" cy="4395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8"/>
            <a:ext cx="4329404" cy="1361005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235682" y="3995414"/>
            <a:ext cx="1384038" cy="793102"/>
            <a:chOff x="4982547" y="4004745"/>
            <a:chExt cx="1384038" cy="793102"/>
          </a:xfrm>
        </p:grpSpPr>
        <p:sp>
          <p:nvSpPr>
            <p:cNvPr id="10" name="平行四边形 9"/>
            <p:cNvSpPr/>
            <p:nvPr/>
          </p:nvSpPr>
          <p:spPr>
            <a:xfrm rot="10800000">
              <a:off x="4982547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10800000">
              <a:off x="5337111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0800000">
              <a:off x="5713443" y="4004745"/>
              <a:ext cx="653142" cy="793102"/>
            </a:xfrm>
            <a:prstGeom prst="parallelogram">
              <a:avLst>
                <a:gd name="adj" fmla="val 61471"/>
              </a:avLst>
            </a:prstGeom>
            <a:solidFill>
              <a:srgbClr val="8F1F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7303997" y="3985984"/>
            <a:ext cx="352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科瑞咨询联合发布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46479" y="3713583"/>
            <a:ext cx="271678" cy="2416629"/>
          </a:xfrm>
          <a:prstGeom prst="rect">
            <a:avLst/>
          </a:prstGeom>
          <a:solidFill>
            <a:srgbClr val="4E9D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26723" y="3995414"/>
            <a:ext cx="6565676" cy="257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0" b="1" i="0" u="none" strike="noStrike" kern="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Thanks</a:t>
            </a:r>
            <a:endParaRPr kumimoji="0" lang="zh-CN" altLang="en-US" sz="16000" b="1" i="0" u="none" strike="noStrike" kern="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8002718" y="5525002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谢  谢  观  看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" y="0"/>
            <a:ext cx="12192000" cy="6858001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754364" y="2135932"/>
            <a:ext cx="2080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E9D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endParaRPr lang="zh-CN" altLang="en-US" sz="3600" b="1" dirty="0">
              <a:solidFill>
                <a:srgbClr val="4E9DB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54364" y="1413254"/>
            <a:ext cx="19271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en-US" altLang="zh-CN" sz="5400" b="1" spc="3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5400" b="1" spc="3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0463" y="451593"/>
            <a:ext cx="3249405" cy="560275"/>
            <a:chOff x="657581" y="451593"/>
            <a:chExt cx="3249405" cy="56027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2084" y="455877"/>
              <a:ext cx="1254902" cy="48690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581" y="451593"/>
              <a:ext cx="1705545" cy="560275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2485506" y="585881"/>
              <a:ext cx="0" cy="241403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74" y="4893405"/>
            <a:ext cx="895350" cy="876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03" y="4893405"/>
            <a:ext cx="857250" cy="876300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1166363" y="3266780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乘联会秘书处</a:t>
            </a: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1409047" y="3629738"/>
            <a:ext cx="27687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上海市普陀区武宁路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423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号楼</a:t>
            </a: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1103</a:t>
            </a:r>
            <a:r>
              <a:rPr lang="zh-CN" altLang="en-US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021-52680968          200062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cpcanews@sxtauto.com.cn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www.cpacaauto.com</a:t>
            </a:r>
            <a:endParaRPr lang="zh-CN" altLang="en-US" sz="11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5203929" y="326678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科瑞咨询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473972" y="3569973"/>
            <a:ext cx="1840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4006-997-802          </a:t>
            </a: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market@autothinker.net</a:t>
            </a: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E9D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www.autothinker.net</a:t>
            </a:r>
            <a:endParaRPr lang="zh-CN" altLang="en-US" sz="1100" dirty="0">
              <a:solidFill>
                <a:srgbClr val="4E9D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55" y="4821781"/>
            <a:ext cx="1002878" cy="10028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51" y="3966751"/>
            <a:ext cx="162642" cy="1886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445" y="4262975"/>
            <a:ext cx="182160" cy="1301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74" y="3721016"/>
            <a:ext cx="162642" cy="1886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423" y="4478795"/>
            <a:ext cx="182160" cy="1821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19" y="3973256"/>
            <a:ext cx="175654" cy="1756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673" y="4094048"/>
            <a:ext cx="182160" cy="13011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651" y="4417894"/>
            <a:ext cx="182160" cy="1821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347" y="3732970"/>
            <a:ext cx="175654" cy="175654"/>
          </a:xfrm>
          <a:prstGeom prst="rect">
            <a:avLst/>
          </a:prstGeom>
        </p:spPr>
      </p:pic>
      <p:sp>
        <p:nvSpPr>
          <p:cNvPr id="32" name="六边形 31"/>
          <p:cNvSpPr/>
          <p:nvPr userDrawn="1"/>
        </p:nvSpPr>
        <p:spPr>
          <a:xfrm rot="16200000">
            <a:off x="3663602" y="4533137"/>
            <a:ext cx="2643917" cy="72136"/>
          </a:xfrm>
          <a:prstGeom prst="hexagon">
            <a:avLst/>
          </a:prstGeom>
          <a:solidFill>
            <a:srgbClr val="4E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 userDrawn="1"/>
        </p:nvSpPr>
        <p:spPr>
          <a:xfrm rot="16200000">
            <a:off x="-376041" y="4533137"/>
            <a:ext cx="2643919" cy="72137"/>
          </a:xfrm>
          <a:prstGeom prst="hexagon">
            <a:avLst/>
          </a:prstGeom>
          <a:solidFill>
            <a:srgbClr val="4E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288" y="4830094"/>
            <a:ext cx="997541" cy="9975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4D9D-9BAB-4DE5-9663-F0880D5FED31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B1938-AAFF-4BE7-AD52-27B9AA67C0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828538"/>
              </p:ext>
            </p:extLst>
          </p:nvPr>
        </p:nvGraphicFramePr>
        <p:xfrm>
          <a:off x="460439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23.43%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17.40%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17.21%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9.89%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280843440"/>
              </p:ext>
            </p:extLst>
          </p:nvPr>
        </p:nvGraphicFramePr>
        <p:xfrm>
          <a:off x="460438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137099"/>
              </p:ext>
            </p:extLst>
          </p:nvPr>
        </p:nvGraphicFramePr>
        <p:xfrm>
          <a:off x="3299066" y="2996952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蜂巢易创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28.52%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21.19%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6.30%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5.98%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95376509"/>
              </p:ext>
            </p:extLst>
          </p:nvPr>
        </p:nvGraphicFramePr>
        <p:xfrm>
          <a:off x="3299065" y="3257486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289768"/>
              </p:ext>
            </p:extLst>
          </p:nvPr>
        </p:nvGraphicFramePr>
        <p:xfrm>
          <a:off x="6137693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62.70%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28.96%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3.97%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778775081"/>
              </p:ext>
            </p:extLst>
          </p:nvPr>
        </p:nvGraphicFramePr>
        <p:xfrm>
          <a:off x="6137692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904766"/>
              </p:ext>
            </p:extLst>
          </p:nvPr>
        </p:nvGraphicFramePr>
        <p:xfrm>
          <a:off x="8976320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华为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67.99%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12.62%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9.69%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5.87%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78200268"/>
              </p:ext>
            </p:extLst>
          </p:nvPr>
        </p:nvGraphicFramePr>
        <p:xfrm>
          <a:off x="8976319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35360" y="2565135"/>
            <a:ext cx="113772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月电机企业主要配套车型情况（万辆）</a:t>
            </a: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335360" y="2468635"/>
            <a:ext cx="0" cy="321910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9731" y="2468635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11886341" y="3489820"/>
            <a:ext cx="0" cy="301320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122341" y="6494297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3189" y="220973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部分企业首位车型销量占比过高。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1986" y="1389808"/>
            <a:ext cx="1131374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月，联合汽车电子、蜂巢易创均依赖理想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系列车型销量支撑。中车时代仍以五菱缤果销量为主，其次红旗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E-QM5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也有较高份额，两者合计达到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91.66%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。华为仍以问界系列车型为主，随着问界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M7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的起量，排名持续提升。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9376" y="2084264"/>
            <a:ext cx="113801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月电控企业配套量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（万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3189" y="220973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驱动电机控制器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头部企业表现稳定，部分企业配套量波动较大。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1986" y="1373030"/>
            <a:ext cx="1131374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电控供应商份额占比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70.6%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，其中自供比例超过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。前十企业中九家企业配套量同比均有增长。联合汽车电子、华域电动第三位配套企业占比均超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，配套较为分散。宁波央腾、阳光电源、华域电动本月波动较大。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382532"/>
              </p:ext>
            </p:extLst>
          </p:nvPr>
        </p:nvGraphicFramePr>
        <p:xfrm>
          <a:off x="479376" y="2519265"/>
          <a:ext cx="11233251" cy="3810367"/>
        </p:xfrm>
        <a:graphic>
          <a:graphicData uri="http://schemas.openxmlformats.org/drawingml/2006/table">
            <a:tbl>
              <a:tblPr/>
              <a:tblGrid>
                <a:gridCol w="5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0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8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08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3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11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721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1035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环比增速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1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2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3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18.33%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29.32%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256.5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汇川联合动力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18.13%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13.70%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尼得科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19.65%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5.86%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21.85%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5.27%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39.17%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3.21%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赛力斯汽车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一汽奔腾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宁波央腾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25.41%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阳光电源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8.66%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远程新能源商用车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华域电动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233.05%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5" name="小型轿车_TOP10"/>
          <p:cNvGraphicFramePr/>
          <p:nvPr>
            <p:extLst>
              <p:ext uri="{D42A27DB-BD31-4B8C-83A1-F6EECF244321}">
                <p14:modId xmlns:p14="http://schemas.microsoft.com/office/powerpoint/2010/main" val="1821506889"/>
              </p:ext>
            </p:extLst>
          </p:nvPr>
        </p:nvGraphicFramePr>
        <p:xfrm>
          <a:off x="1684377" y="2484374"/>
          <a:ext cx="3013787" cy="3913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 txBox="1"/>
          <p:nvPr/>
        </p:nvSpPr>
        <p:spPr>
          <a:xfrm>
            <a:off x="770890" y="6466840"/>
            <a:ext cx="3288644" cy="170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360F9A7-DD94-6DD2-024D-AF8CD197DD11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854FDFF-D988-B001-DE04-C64CEDA38A53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5360" y="2565135"/>
            <a:ext cx="68875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月电控企业主要配套车型情况（万辆）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335360" y="2518969"/>
            <a:ext cx="0" cy="304293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9731" y="2518969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11886341" y="3514987"/>
            <a:ext cx="0" cy="29880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122341" y="6494297"/>
            <a:ext cx="176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163362"/>
              </p:ext>
            </p:extLst>
          </p:nvPr>
        </p:nvGraphicFramePr>
        <p:xfrm>
          <a:off x="460439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弗迪动力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15.27%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13.96%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13.00%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9.88%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9.33%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95700742"/>
              </p:ext>
            </p:extLst>
          </p:nvPr>
        </p:nvGraphicFramePr>
        <p:xfrm>
          <a:off x="460438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74505"/>
              </p:ext>
            </p:extLst>
          </p:nvPr>
        </p:nvGraphicFramePr>
        <p:xfrm>
          <a:off x="3299066" y="2996952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汇川联合动力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26.87%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19.96%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19.74%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5.22%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4.69%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123887664"/>
              </p:ext>
            </p:extLst>
          </p:nvPr>
        </p:nvGraphicFramePr>
        <p:xfrm>
          <a:off x="3299065" y="3257486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100207"/>
              </p:ext>
            </p:extLst>
          </p:nvPr>
        </p:nvGraphicFramePr>
        <p:xfrm>
          <a:off x="6137692" y="2993455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尼得科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35.66%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27.90%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15.02%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6.25%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3.94%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498104510"/>
              </p:ext>
            </p:extLst>
          </p:nvPr>
        </p:nvGraphicFramePr>
        <p:xfrm>
          <a:off x="6137692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001386"/>
              </p:ext>
            </p:extLst>
          </p:nvPr>
        </p:nvGraphicFramePr>
        <p:xfrm>
          <a:off x="8976320" y="3000449"/>
          <a:ext cx="2736304" cy="3288367"/>
        </p:xfrm>
        <a:graphic>
          <a:graphicData uri="http://schemas.openxmlformats.org/drawingml/2006/table">
            <a:tbl>
              <a:tblPr firstRow="1">
                <a:tableStyleId>{C083E6E3-FA7D-4D7B-A595-EF9225AFEA82}</a:tableStyleId>
              </a:tblPr>
              <a:tblGrid>
                <a:gridCol w="2215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17.76%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17.30%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15.62%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10.99%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3A4162"/>
                          </a:solidFill>
                          <a:effectLst/>
                          <a:latin typeface="Agency FB" panose="020B0503020202020204" pitchFamily="34" charset="0"/>
                          <a:ea typeface="等线" panose="02010600030101010101" pitchFamily="2" charset="-122"/>
                          <a:cs typeface="+mn-cs"/>
                        </a:rPr>
                        <a:t>6.00%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54385196"/>
              </p:ext>
            </p:extLst>
          </p:nvPr>
        </p:nvGraphicFramePr>
        <p:xfrm>
          <a:off x="8976319" y="3260983"/>
          <a:ext cx="220479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驱动电机控制器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四家电控企业配套车型较为分散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1986" y="1381419"/>
            <a:ext cx="11313749" cy="104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四家企业单一车型占比均未超过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，其中弗迪动力单一车型占比均低于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，依靠比亚迪多款爆款车型，弗迪动力配套量长期位列第一。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汇川联合动力仍以理想三款车型为主，此外传祺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和小鹏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P7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也有一定占比。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尼得科主要配套埃安产品，联合汽车电子配套企业较多，其中包括智己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、别克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、欧拉好猫等。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1" y="2783268"/>
              <a:ext cx="342715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下一代电驱技术：轴向磁通电机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轴向磁通电机有望加速分布式驱动落地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轴向磁通电机，又名盘式电机，与传统径向磁通电机不同，轴向磁通电机的转子盘位于定子旁边，轴向磁力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(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平行于旋转轴的力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)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在转子中引起运动。其优势在于能够使轴向尺寸更短，从而显著提高功率密度。未来可作为轮边电机或者轮毂电机，有望加速分布式驱动的落地。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B5D838-C903-D985-8374-F2DAE302ADC0}"/>
              </a:ext>
            </a:extLst>
          </p:cNvPr>
          <p:cNvSpPr txBox="1"/>
          <p:nvPr/>
        </p:nvSpPr>
        <p:spPr>
          <a:xfrm>
            <a:off x="503771" y="2449801"/>
            <a:ext cx="2869947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1821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年，英国物理学法拉第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(Michael Faraday)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明了世界上第一台盘式电机，也就是轴向磁通电机的雏形。但受制于当时材料和工艺的限制，轴向磁通电机并没有得到重视，直到今天，由于性能更好，体积更小，在解决了工艺材料问题以后，轴向磁通电机开始快速发展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70FD21-440D-B0F1-AE58-F3B11745CD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75" y="4519621"/>
            <a:ext cx="2100404" cy="16481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21D560-3135-F988-9D7C-974B40C30E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8584"/>
          <a:stretch/>
        </p:blipFill>
        <p:spPr>
          <a:xfrm>
            <a:off x="3665373" y="3071372"/>
            <a:ext cx="767523" cy="10718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4484999-CEFF-E2B0-1A05-50BA9E509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5412" y="3701164"/>
            <a:ext cx="1994175" cy="17175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313472-885C-973F-9227-2D99CDA2C8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34" r="53899"/>
          <a:stretch/>
        </p:blipFill>
        <p:spPr>
          <a:xfrm>
            <a:off x="3587407" y="4154615"/>
            <a:ext cx="923454" cy="10718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21C718-589F-FD9E-72B4-5E6762325B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637" r="28091"/>
          <a:stretch/>
        </p:blipFill>
        <p:spPr>
          <a:xfrm>
            <a:off x="3631333" y="5323864"/>
            <a:ext cx="941561" cy="10718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EB830B-64A5-15A2-1696-48CE9B1DD9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814"/>
          <a:stretch/>
        </p:blipFill>
        <p:spPr>
          <a:xfrm>
            <a:off x="7806222" y="5328112"/>
            <a:ext cx="1010144" cy="10718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856DC68-072D-EBE7-DAFC-C17A92F7AF27}"/>
              </a:ext>
            </a:extLst>
          </p:cNvPr>
          <p:cNvSpPr txBox="1"/>
          <p:nvPr/>
        </p:nvSpPr>
        <p:spPr>
          <a:xfrm>
            <a:off x="4646585" y="3177624"/>
            <a:ext cx="6626053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个转子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个定子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，结构简单紧凑，由于单边磁拉力大，存在定转子摩擦风险，降低电机寿命，通常采用去定子齿设计。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A01D0E-767E-33FF-FB2A-B1BB4E7AF9D7}"/>
              </a:ext>
            </a:extLst>
          </p:cNvPr>
          <p:cNvSpPr txBox="1"/>
          <p:nvPr/>
        </p:nvSpPr>
        <p:spPr>
          <a:xfrm>
            <a:off x="3587407" y="2324524"/>
            <a:ext cx="8201983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根据定转子数量、定转子相对位置和主磁路不同，可分为：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单定子单转子、双定子单转子、单定子双和多定子多转子等。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D2A1E15-DED5-C190-2304-B07655E4C6F6}"/>
              </a:ext>
            </a:extLst>
          </p:cNvPr>
          <p:cNvSpPr/>
          <p:nvPr/>
        </p:nvSpPr>
        <p:spPr>
          <a:xfrm>
            <a:off x="402610" y="2449801"/>
            <a:ext cx="2957510" cy="3806144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0EEF1B-38A3-D96D-699D-06A10667626E}"/>
              </a:ext>
            </a:extLst>
          </p:cNvPr>
          <p:cNvSpPr txBox="1"/>
          <p:nvPr/>
        </p:nvSpPr>
        <p:spPr>
          <a:xfrm>
            <a:off x="4572895" y="4058768"/>
            <a:ext cx="4643534" cy="1167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个外定子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个内转子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，功率密度高，适合牵引系统、航空航天等领域；该此种结构又分为</a:t>
            </a:r>
            <a:r>
              <a:rPr lang="en-US" altLang="zh-CN" sz="1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Torus NN</a:t>
            </a:r>
            <a:r>
              <a:rPr lang="zh-CN" altLang="en-US" sz="1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Torus NS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两种。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NS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型结构由于主磁通沿轴向移动，铁芯轴向长度会更短，甚至取消构件。可以使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NS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方案质量更小，铁损更小，因此比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NN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型效率更高。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24BB98-35EE-097D-6C33-D7EF031341DB}"/>
              </a:ext>
            </a:extLst>
          </p:cNvPr>
          <p:cNvSpPr txBox="1"/>
          <p:nvPr/>
        </p:nvSpPr>
        <p:spPr>
          <a:xfrm>
            <a:off x="4738149" y="5418689"/>
            <a:ext cx="2629807" cy="890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个外转子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个内定子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，对称性较好，单边磁拉力相对较小，比较适合于风力发电系统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24C863-E70F-9D9E-9EF1-76BE78EBBED2}"/>
              </a:ext>
            </a:extLst>
          </p:cNvPr>
          <p:cNvSpPr txBox="1"/>
          <p:nvPr/>
        </p:nvSpPr>
        <p:spPr>
          <a:xfrm>
            <a:off x="8975349" y="5418689"/>
            <a:ext cx="2629807" cy="890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多个定子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多个转子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，适合大转矩场景，例如船舶推进系统、水利发电机组及大型风力发电等。</a:t>
            </a:r>
          </a:p>
        </p:txBody>
      </p:sp>
    </p:spTree>
    <p:extLst>
      <p:ext uri="{BB962C8B-B14F-4D97-AF65-F5344CB8AC3E}">
        <p14:creationId xmlns:p14="http://schemas.microsoft.com/office/powerpoint/2010/main" val="1236169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下一代电驱技术：轴向磁通电机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磁通相对于电机轴方向不同是两种电机最大的区别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与径向磁通电机不同，两者在电机结构、磁通路径方向以及定子制造方面都存在较大差异。但主要区别还是在磁通相对于电机轴的方向不同。径向磁通电机中磁通量是沿电机的半径流动，轴向通量电机中磁通量是沿电机轴流动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63F106-E371-5D46-41FB-08D48629C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376" y="2691062"/>
            <a:ext cx="2370898" cy="16395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4DF62DA-5A03-E36C-946F-F37FED8373EF}"/>
              </a:ext>
            </a:extLst>
          </p:cNvPr>
          <p:cNvSpPr txBox="1"/>
          <p:nvPr/>
        </p:nvSpPr>
        <p:spPr>
          <a:xfrm>
            <a:off x="1157001" y="4261743"/>
            <a:ext cx="1081249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1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轴向磁通电机</a:t>
            </a:r>
            <a:r>
              <a:rPr lang="en-US" altLang="zh-CN" sz="1200" b="1" dirty="0">
                <a:solidFill>
                  <a:srgbClr val="C00000"/>
                </a:solidFill>
              </a:rPr>
              <a:t>AFPM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F54A26-047C-58C6-9252-03680BF99350}"/>
              </a:ext>
            </a:extLst>
          </p:cNvPr>
          <p:cNvSpPr txBox="1"/>
          <p:nvPr/>
        </p:nvSpPr>
        <p:spPr>
          <a:xfrm>
            <a:off x="2703635" y="4261743"/>
            <a:ext cx="1081249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1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径向磁通电机</a:t>
            </a:r>
            <a:endParaRPr kumimoji="0" lang="en-US" altLang="zh-CN" sz="1100" b="1" i="0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ctr"/>
            <a:r>
              <a:rPr lang="en-US" altLang="zh-CN" sz="1200" b="1" dirty="0">
                <a:solidFill>
                  <a:srgbClr val="C00000"/>
                </a:solidFill>
              </a:rPr>
              <a:t>RFPM</a:t>
            </a:r>
            <a:endParaRPr lang="zh-CN" altLang="en-US" sz="1200" b="1" dirty="0">
              <a:solidFill>
                <a:srgbClr val="C0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7999E9-301C-2947-A5F5-A581D9F07E8D}"/>
              </a:ext>
            </a:extLst>
          </p:cNvPr>
          <p:cNvSpPr txBox="1"/>
          <p:nvPr/>
        </p:nvSpPr>
        <p:spPr>
          <a:xfrm>
            <a:off x="881516" y="4649724"/>
            <a:ext cx="2990944" cy="172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AFPM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电机定子铁心与转子铁心的外径与内径保持一致，轴向长度不同，定子部分与转子部分轴向方向相对装配；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RFPM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电机转子部分装配于定子部分内部，这种结构的定子铁心与转子铁心的轴向长度保持一致。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45621AC-2556-D091-E85C-8C1ADCDF3150}"/>
              </a:ext>
            </a:extLst>
          </p:cNvPr>
          <p:cNvSpPr/>
          <p:nvPr/>
        </p:nvSpPr>
        <p:spPr>
          <a:xfrm>
            <a:off x="631452" y="2691062"/>
            <a:ext cx="3472273" cy="3775778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334AF13-DF06-8E7A-8191-9BC92BD92D53}"/>
              </a:ext>
            </a:extLst>
          </p:cNvPr>
          <p:cNvSpPr/>
          <p:nvPr/>
        </p:nvSpPr>
        <p:spPr>
          <a:xfrm>
            <a:off x="4475312" y="2691062"/>
            <a:ext cx="3472273" cy="3775778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010DAA2-954E-4061-38A9-08D4987C65EA}"/>
              </a:ext>
            </a:extLst>
          </p:cNvPr>
          <p:cNvSpPr/>
          <p:nvPr/>
        </p:nvSpPr>
        <p:spPr>
          <a:xfrm>
            <a:off x="8319172" y="2691062"/>
            <a:ext cx="3472273" cy="3775778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DD5795-5FB3-021B-8C40-3A7AB3C00AA6}"/>
              </a:ext>
            </a:extLst>
          </p:cNvPr>
          <p:cNvSpPr txBox="1"/>
          <p:nvPr/>
        </p:nvSpPr>
        <p:spPr>
          <a:xfrm>
            <a:off x="1775814" y="2308359"/>
            <a:ext cx="1183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电机结构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428C80-E6F3-CFC2-52E8-D07CEDE6CE84}"/>
              </a:ext>
            </a:extLst>
          </p:cNvPr>
          <p:cNvSpPr txBox="1"/>
          <p:nvPr/>
        </p:nvSpPr>
        <p:spPr>
          <a:xfrm>
            <a:off x="5412453" y="2308359"/>
            <a:ext cx="1597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磁通路径方向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EFAFA1-6C61-75B1-DD34-AB19E1E9058D}"/>
              </a:ext>
            </a:extLst>
          </p:cNvPr>
          <p:cNvSpPr txBox="1"/>
          <p:nvPr/>
        </p:nvSpPr>
        <p:spPr>
          <a:xfrm>
            <a:off x="9463534" y="2308359"/>
            <a:ext cx="1183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定子制造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F6BE6FC-EE3C-3909-F530-F00CAF9E6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216" y="2942564"/>
            <a:ext cx="1110474" cy="88221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66BBB48-575C-F357-20EE-D59D9FE74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6585" y="2927350"/>
            <a:ext cx="1258445" cy="88220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1300A2E-75EB-EBCF-8E29-F3FE03AA14FC}"/>
              </a:ext>
            </a:extLst>
          </p:cNvPr>
          <p:cNvSpPr txBox="1"/>
          <p:nvPr/>
        </p:nvSpPr>
        <p:spPr>
          <a:xfrm>
            <a:off x="4464875" y="3909209"/>
            <a:ext cx="189515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b="1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AFPM</a:t>
            </a:r>
            <a:r>
              <a:rPr lang="zh-CN" altLang="en-US" sz="1100" b="1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电机磁通路径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A4EC993-5455-2A8E-BA14-833919FEF50E}"/>
              </a:ext>
            </a:extLst>
          </p:cNvPr>
          <p:cNvSpPr txBox="1"/>
          <p:nvPr/>
        </p:nvSpPr>
        <p:spPr>
          <a:xfrm>
            <a:off x="6128430" y="3908870"/>
            <a:ext cx="189515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100" b="1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FPM</a:t>
            </a:r>
            <a:r>
              <a:rPr lang="zh-CN" altLang="en-US" sz="1100" b="1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电机磁通路径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ABACE9-17E8-0284-D2C2-546906F87B12}"/>
              </a:ext>
            </a:extLst>
          </p:cNvPr>
          <p:cNvSpPr txBox="1"/>
          <p:nvPr/>
        </p:nvSpPr>
        <p:spPr>
          <a:xfrm>
            <a:off x="4475312" y="4944353"/>
            <a:ext cx="3472273" cy="1518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AFPM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电机整个磁通路径的方向为先轴向、后经定子轭部周向闭合，随后轴向方向向</a:t>
            </a:r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极闭合，最终经转子盘周向进行闭合构成整个回路；</a:t>
            </a:r>
            <a:endParaRPr lang="en-US" altLang="zh-CN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RFPM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电机的磁通路径方向为先径向、后经定子轭部周向闭合，随后径向方向向</a:t>
            </a:r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极闭合，最终经转子铁心周向进行闭合构成整个回路。</a:t>
            </a:r>
            <a:endParaRPr lang="en-US" altLang="zh-CN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CCBB38-14CF-4B2C-F420-011B6AF296DC}"/>
              </a:ext>
            </a:extLst>
          </p:cNvPr>
          <p:cNvSpPr txBox="1"/>
          <p:nvPr/>
        </p:nvSpPr>
        <p:spPr>
          <a:xfrm>
            <a:off x="4485749" y="4369101"/>
            <a:ext cx="3472273" cy="316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两种拓扑结构电机的磁通路径走向基本相同。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A09C5E-7C84-E046-BFB2-3D8795583F18}"/>
              </a:ext>
            </a:extLst>
          </p:cNvPr>
          <p:cNvSpPr txBox="1"/>
          <p:nvPr/>
        </p:nvSpPr>
        <p:spPr>
          <a:xfrm>
            <a:off x="4569110" y="406616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490750-36F8-02CF-352A-0FFC53082179}"/>
              </a:ext>
            </a:extLst>
          </p:cNvPr>
          <p:cNvSpPr txBox="1"/>
          <p:nvPr/>
        </p:nvSpPr>
        <p:spPr>
          <a:xfrm>
            <a:off x="4574591" y="46552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不同点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F6FB1E7-20A1-A5AA-E1A2-FF276C6537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3841" y="5371074"/>
            <a:ext cx="900762" cy="78191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8ECF107-B721-F2F6-C308-1DE7F54851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247" y="5441961"/>
            <a:ext cx="2030110" cy="67316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4934EC9-EF7A-3F8A-D1EE-9F2314373BB6}"/>
              </a:ext>
            </a:extLst>
          </p:cNvPr>
          <p:cNvSpPr txBox="1"/>
          <p:nvPr/>
        </p:nvSpPr>
        <p:spPr>
          <a:xfrm>
            <a:off x="8319172" y="3007547"/>
            <a:ext cx="3481942" cy="2275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RFPM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电机由于需要降低定子铁心损耗，一般使用开槽的硅钢片轴向压制成定子铁心，绕组缠绕在定子齿上，通过槽楔对槽口进行封闭，以防绕组脱落。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AFPM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电机常见制造方式分为两种，其中卷绕定子铁心损耗较小，但空间狭窄，安装较困难。定子齿、定子轭与绕组拼接而成方式特点是绕线方便，但涡流损耗较大、装配较复杂。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F56F372-CD2D-274A-1107-F2952F66FB0A}"/>
              </a:ext>
            </a:extLst>
          </p:cNvPr>
          <p:cNvSpPr txBox="1"/>
          <p:nvPr/>
        </p:nvSpPr>
        <p:spPr>
          <a:xfrm>
            <a:off x="8616971" y="6148684"/>
            <a:ext cx="2030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定子轭        定子齿     绕组</a:t>
            </a:r>
            <a:endParaRPr lang="zh-CN" altLang="en-US" sz="12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07359E7-0875-D036-9767-694974F5CADB}"/>
              </a:ext>
            </a:extLst>
          </p:cNvPr>
          <p:cNvSpPr txBox="1"/>
          <p:nvPr/>
        </p:nvSpPr>
        <p:spPr>
          <a:xfrm>
            <a:off x="10493425" y="6152084"/>
            <a:ext cx="13344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卷绕定子铁心</a:t>
            </a:r>
          </a:p>
        </p:txBody>
      </p:sp>
    </p:spTree>
    <p:extLst>
      <p:ext uri="{BB962C8B-B14F-4D97-AF65-F5344CB8AC3E}">
        <p14:creationId xmlns:p14="http://schemas.microsoft.com/office/powerpoint/2010/main" val="3021923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下一代电驱技术：轴向磁通电机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技术难点打通后才可能大规模装车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相比于其他电机，轴向磁通电机的优势主要在与体积小，自重轻，对于原材料需求降低，同时具有更大的功率密度和更好的效率，但是目前由于产业尚未成熟，生产制造难度较高，同时还有一些热管理、设计生产公差等技术难点需要逐渐打通，未来才有可能大规模装车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0CCFFE-FCEB-0218-8D23-D0F43D59FA10}"/>
              </a:ext>
            </a:extLst>
          </p:cNvPr>
          <p:cNvSpPr txBox="1"/>
          <p:nvPr/>
        </p:nvSpPr>
        <p:spPr>
          <a:xfrm>
            <a:off x="721466" y="2806103"/>
            <a:ext cx="6437271" cy="1444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具有更短且直接的磁通路径，有助于提高机器的效率和功率密度。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具有更高绕组铜材利用率和更少的端部绕组浪费增加匝数潜力大，并可以减少由端部效应引起的热量。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磁通路径是单向的，可以通过使用取向硅钢提高大概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效率。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自重轻，尺寸小同时生产环节的铜、铁、永磁等材料消耗降低，有助于节能降碳。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2EEA656-99AC-6F7E-FE38-DB979C3D207F}"/>
              </a:ext>
            </a:extLst>
          </p:cNvPr>
          <p:cNvSpPr/>
          <p:nvPr/>
        </p:nvSpPr>
        <p:spPr>
          <a:xfrm>
            <a:off x="633839" y="2572387"/>
            <a:ext cx="6595265" cy="1758073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1C5D777-272C-9986-F7C1-2005803407C5}"/>
              </a:ext>
            </a:extLst>
          </p:cNvPr>
          <p:cNvSpPr/>
          <p:nvPr/>
        </p:nvSpPr>
        <p:spPr>
          <a:xfrm>
            <a:off x="633839" y="4696513"/>
            <a:ext cx="6595265" cy="1758073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59E3D0-DB32-46D3-647C-4020ADCF0A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418"/>
          <a:stretch/>
        </p:blipFill>
        <p:spPr>
          <a:xfrm>
            <a:off x="7338326" y="5117245"/>
            <a:ext cx="1821260" cy="1469943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E3D3304E-8A64-9966-5D16-C8444EAA446E}"/>
              </a:ext>
            </a:extLst>
          </p:cNvPr>
          <p:cNvSpPr/>
          <p:nvPr/>
        </p:nvSpPr>
        <p:spPr>
          <a:xfrm>
            <a:off x="363945" y="2453019"/>
            <a:ext cx="715042" cy="353084"/>
          </a:xfrm>
          <a:prstGeom prst="roundRect">
            <a:avLst/>
          </a:prstGeom>
          <a:solidFill>
            <a:srgbClr val="1E8E8E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CA129AB-2869-73D1-4A82-7AEC3565EF4E}"/>
              </a:ext>
            </a:extLst>
          </p:cNvPr>
          <p:cNvSpPr/>
          <p:nvPr/>
        </p:nvSpPr>
        <p:spPr>
          <a:xfrm>
            <a:off x="363945" y="4528979"/>
            <a:ext cx="715042" cy="353084"/>
          </a:xfrm>
          <a:prstGeom prst="roundRect">
            <a:avLst/>
          </a:prstGeom>
          <a:solidFill>
            <a:srgbClr val="1E8E8E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3A9453-BB20-416C-153B-90E720FA7F90}"/>
              </a:ext>
            </a:extLst>
          </p:cNvPr>
          <p:cNvSpPr txBox="1"/>
          <p:nvPr/>
        </p:nvSpPr>
        <p:spPr>
          <a:xfrm>
            <a:off x="721466" y="4885908"/>
            <a:ext cx="6437271" cy="1444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设备不成熟，主要由于缺乏积累研究导致。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热管理和设计难度高，需要要采用浸泡式油冷、液氮冷却、油水复合冷却和相变材料冷却新型散热方法，冷却和密封结构更为复杂。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需要精确控制关键部件的制造公差。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产业化成熟度低，成本高，短期内发批量生产难度较大。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47A8DD3-1743-F7C6-1404-618142D795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34" r="44622"/>
          <a:stretch/>
        </p:blipFill>
        <p:spPr>
          <a:xfrm>
            <a:off x="7956117" y="3656847"/>
            <a:ext cx="786562" cy="14699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8217400-9BAD-6430-B3A7-5847104943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220"/>
          <a:stretch/>
        </p:blipFill>
        <p:spPr>
          <a:xfrm>
            <a:off x="7498998" y="2186904"/>
            <a:ext cx="1579009" cy="1469943"/>
          </a:xfrm>
          <a:prstGeom prst="rect">
            <a:avLst/>
          </a:prstGeom>
        </p:spPr>
      </p:pic>
      <p:graphicFrame>
        <p:nvGraphicFramePr>
          <p:cNvPr id="11" name="表格 20">
            <a:extLst>
              <a:ext uri="{FF2B5EF4-FFF2-40B4-BE49-F238E27FC236}">
                <a16:creationId xmlns:a16="http://schemas.microsoft.com/office/drawing/2014/main" id="{8DFCA274-A249-65CF-CC83-D632927F14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804805"/>
              </p:ext>
            </p:extLst>
          </p:nvPr>
        </p:nvGraphicFramePr>
        <p:xfrm>
          <a:off x="9078007" y="2303653"/>
          <a:ext cx="2571882" cy="123644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5941">
                  <a:extLst>
                    <a:ext uri="{9D8B030D-6E8A-4147-A177-3AD203B41FA5}">
                      <a16:colId xmlns:a16="http://schemas.microsoft.com/office/drawing/2014/main" val="3186940876"/>
                    </a:ext>
                  </a:extLst>
                </a:gridCol>
                <a:gridCol w="1285941">
                  <a:extLst>
                    <a:ext uri="{9D8B030D-6E8A-4147-A177-3AD203B41FA5}">
                      <a16:colId xmlns:a16="http://schemas.microsoft.com/office/drawing/2014/main" val="27452726"/>
                    </a:ext>
                  </a:extLst>
                </a:gridCol>
              </a:tblGrid>
              <a:tr h="30911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普通永磁电机</a:t>
                      </a:r>
                    </a:p>
                  </a:txBody>
                  <a:tcPr anchor="ctr">
                    <a:solidFill>
                      <a:srgbClr val="1E8E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E8E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010166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147439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轴向尺寸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200mm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034515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20kg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095416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C0A4F12-2ACA-15BC-0DDB-CB89EB1626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775663"/>
              </p:ext>
            </p:extLst>
          </p:nvPr>
        </p:nvGraphicFramePr>
        <p:xfrm>
          <a:off x="9078007" y="3773596"/>
          <a:ext cx="2571882" cy="123644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5941">
                  <a:extLst>
                    <a:ext uri="{9D8B030D-6E8A-4147-A177-3AD203B41FA5}">
                      <a16:colId xmlns:a16="http://schemas.microsoft.com/office/drawing/2014/main" val="3186940876"/>
                    </a:ext>
                  </a:extLst>
                </a:gridCol>
                <a:gridCol w="1285941">
                  <a:extLst>
                    <a:ext uri="{9D8B030D-6E8A-4147-A177-3AD203B41FA5}">
                      <a16:colId xmlns:a16="http://schemas.microsoft.com/office/drawing/2014/main" val="27452726"/>
                    </a:ext>
                  </a:extLst>
                </a:gridCol>
              </a:tblGrid>
              <a:tr h="30911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盘毂电机</a:t>
                      </a:r>
                    </a:p>
                  </a:txBody>
                  <a:tcPr anchor="ctr">
                    <a:solidFill>
                      <a:srgbClr val="1E8E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E8E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010166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147439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轴向尺寸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87.5mm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034515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11kg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095416"/>
                  </a:ext>
                </a:extLst>
              </a:tr>
            </a:tbl>
          </a:graphicData>
        </a:graphic>
      </p:graphicFrame>
      <p:graphicFrame>
        <p:nvGraphicFramePr>
          <p:cNvPr id="13" name="表格 20">
            <a:extLst>
              <a:ext uri="{FF2B5EF4-FFF2-40B4-BE49-F238E27FC236}">
                <a16:creationId xmlns:a16="http://schemas.microsoft.com/office/drawing/2014/main" id="{4EF58121-801C-479F-D8C3-152516892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455269"/>
              </p:ext>
            </p:extLst>
          </p:nvPr>
        </p:nvGraphicFramePr>
        <p:xfrm>
          <a:off x="9078007" y="5233994"/>
          <a:ext cx="2571882" cy="123644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5941">
                  <a:extLst>
                    <a:ext uri="{9D8B030D-6E8A-4147-A177-3AD203B41FA5}">
                      <a16:colId xmlns:a16="http://schemas.microsoft.com/office/drawing/2014/main" val="3186940876"/>
                    </a:ext>
                  </a:extLst>
                </a:gridCol>
                <a:gridCol w="1285941">
                  <a:extLst>
                    <a:ext uri="{9D8B030D-6E8A-4147-A177-3AD203B41FA5}">
                      <a16:colId xmlns:a16="http://schemas.microsoft.com/office/drawing/2014/main" val="27452726"/>
                    </a:ext>
                  </a:extLst>
                </a:gridCol>
              </a:tblGrid>
              <a:tr h="30911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三相异步电机</a:t>
                      </a:r>
                    </a:p>
                  </a:txBody>
                  <a:tcPr anchor="ctr">
                    <a:solidFill>
                      <a:srgbClr val="1E8E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E8E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010166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147439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轴向尺寸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370mm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0345153"/>
                  </a:ext>
                </a:extLst>
              </a:tr>
              <a:tr h="309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40kg</a:t>
                      </a:r>
                      <a:endParaRPr lang="zh-CN" altLang="en-US" sz="1200" b="1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095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546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189" y="237751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下一代电驱技术：轴向磁通电机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12CD88C-8338-704B-B082-7026922A3555}"/>
              </a:ext>
            </a:extLst>
          </p:cNvPr>
          <p:cNvSpPr txBox="1"/>
          <p:nvPr/>
        </p:nvSpPr>
        <p:spPr>
          <a:xfrm>
            <a:off x="365718" y="968262"/>
            <a:ext cx="10649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/>
                <a:ea typeface="微软雅黑"/>
              </a:rPr>
              <a:t>技术上仍有优化的空间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F370A12-E9FB-FCFC-274E-366A17E287D6}"/>
              </a:ext>
            </a:extLst>
          </p:cNvPr>
          <p:cNvSpPr txBox="1"/>
          <p:nvPr/>
        </p:nvSpPr>
        <p:spPr>
          <a:xfrm>
            <a:off x="364127" y="1503289"/>
            <a:ext cx="11430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轴向磁通电机在部分车型上已经有所应用，目前仍以高端车型为主。其中以奔驰收购的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YASA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微软雅黑"/>
              </a:rPr>
              <a:t>较为出名。技术上目前仍有优化的空间，其中，无铁芯结构、永磁体排列方式和电机冷却方式为目前主要的优化方向。</a:t>
            </a:r>
          </a:p>
        </p:txBody>
      </p:sp>
      <p:sp>
        <p:nvSpPr>
          <p:cNvPr id="56" name="文本占位符 1">
            <a:extLst>
              <a:ext uri="{FF2B5EF4-FFF2-40B4-BE49-F238E27FC236}">
                <a16:creationId xmlns:a16="http://schemas.microsoft.com/office/drawing/2014/main" id="{188EEF07-C81C-AF3D-1140-4AB6D5401898}"/>
              </a:ext>
            </a:extLst>
          </p:cNvPr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0F0F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来源：科瑞咨询调研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650EB06-F3D7-2488-0958-6DA52C11787E}"/>
              </a:ext>
            </a:extLst>
          </p:cNvPr>
          <p:cNvSpPr/>
          <p:nvPr/>
        </p:nvSpPr>
        <p:spPr>
          <a:xfrm>
            <a:off x="482098" y="2728428"/>
            <a:ext cx="2268612" cy="3704323"/>
          </a:xfrm>
          <a:prstGeom prst="roundRect">
            <a:avLst>
              <a:gd name="adj" fmla="val 5938"/>
            </a:avLst>
          </a:prstGeom>
          <a:solidFill>
            <a:srgbClr val="1E8E8E">
              <a:alpha val="2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19D7A9-D0D1-8E00-1480-A15B4246AA7D}"/>
              </a:ext>
            </a:extLst>
          </p:cNvPr>
          <p:cNvSpPr txBox="1"/>
          <p:nvPr/>
        </p:nvSpPr>
        <p:spPr>
          <a:xfrm>
            <a:off x="944089" y="4274439"/>
            <a:ext cx="13561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红旗S9超级跑车</a:t>
            </a:r>
          </a:p>
        </p:txBody>
      </p:sp>
      <p:pic>
        <p:nvPicPr>
          <p:cNvPr id="5" name="Picture 2" descr="图片">
            <a:extLst>
              <a:ext uri="{FF2B5EF4-FFF2-40B4-BE49-F238E27FC236}">
                <a16:creationId xmlns:a16="http://schemas.microsoft.com/office/drawing/2014/main" id="{79184C5A-6F39-1E3C-32E2-C1FBDDB57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70" y="2833735"/>
            <a:ext cx="1806625" cy="70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图片">
            <a:extLst>
              <a:ext uri="{FF2B5EF4-FFF2-40B4-BE49-F238E27FC236}">
                <a16:creationId xmlns:a16="http://schemas.microsoft.com/office/drawing/2014/main" id="{FA3F6FE6-2D4B-180D-6AA8-753E7DC20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90" y="4580455"/>
            <a:ext cx="1691388" cy="71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7923C73-D80F-6E86-7F65-82EF4BEBF58C}"/>
              </a:ext>
            </a:extLst>
          </p:cNvPr>
          <p:cNvSpPr txBox="1"/>
          <p:nvPr/>
        </p:nvSpPr>
        <p:spPr>
          <a:xfrm>
            <a:off x="872058" y="5250875"/>
            <a:ext cx="15649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迈凯伦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Artura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59BA4A-AA53-A51F-9F56-E3B2C4F48A9C}"/>
              </a:ext>
            </a:extLst>
          </p:cNvPr>
          <p:cNvSpPr txBox="1"/>
          <p:nvPr/>
        </p:nvSpPr>
        <p:spPr>
          <a:xfrm>
            <a:off x="350048" y="6095813"/>
            <a:ext cx="24006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SF90 Stradale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CBE07B0-E583-6D81-6144-82DFF1469ECE}"/>
              </a:ext>
            </a:extLst>
          </p:cNvPr>
          <p:cNvSpPr/>
          <p:nvPr/>
        </p:nvSpPr>
        <p:spPr>
          <a:xfrm>
            <a:off x="2911765" y="2739277"/>
            <a:ext cx="4874216" cy="1619091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6BADD1D-7C03-E89C-FD06-36FC89D62464}"/>
              </a:ext>
            </a:extLst>
          </p:cNvPr>
          <p:cNvSpPr/>
          <p:nvPr/>
        </p:nvSpPr>
        <p:spPr>
          <a:xfrm>
            <a:off x="2919206" y="4725880"/>
            <a:ext cx="4874216" cy="1696410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0BAF7BE-1CCC-934C-BA2E-5155214EBC37}"/>
              </a:ext>
            </a:extLst>
          </p:cNvPr>
          <p:cNvSpPr/>
          <p:nvPr/>
        </p:nvSpPr>
        <p:spPr>
          <a:xfrm>
            <a:off x="8207274" y="2739277"/>
            <a:ext cx="3480750" cy="3683013"/>
          </a:xfrm>
          <a:prstGeom prst="roundRect">
            <a:avLst>
              <a:gd name="adj" fmla="val 5938"/>
            </a:avLst>
          </a:prstGeom>
          <a:noFill/>
          <a:ln w="19050">
            <a:solidFill>
              <a:srgbClr val="1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图片">
            <a:extLst>
              <a:ext uri="{FF2B5EF4-FFF2-40B4-BE49-F238E27FC236}">
                <a16:creationId xmlns:a16="http://schemas.microsoft.com/office/drawing/2014/main" id="{C0FC736F-93E7-277E-02C5-CFA93FC32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67" b="100000" l="833" r="100000">
                        <a14:foregroundMark x1="70370" y1="18677" x2="84167" y2="28016"/>
                        <a14:foregroundMark x1="87778" y1="28599" x2="87778" y2="28599"/>
                        <a14:foregroundMark x1="61574" y1="16342" x2="61574" y2="16342"/>
                        <a14:foregroundMark x1="65185" y1="16537" x2="65185" y2="16537"/>
                        <a14:foregroundMark x1="49352" y1="16537" x2="49352" y2="16537"/>
                        <a14:foregroundMark x1="45556" y1="18093" x2="45556" y2="18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58" y="5470680"/>
            <a:ext cx="1428173" cy="67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44D01B1-334B-AD04-78BF-26E50A16A16A}"/>
              </a:ext>
            </a:extLst>
          </p:cNvPr>
          <p:cNvSpPr txBox="1"/>
          <p:nvPr/>
        </p:nvSpPr>
        <p:spPr>
          <a:xfrm>
            <a:off x="2946845" y="2739278"/>
            <a:ext cx="3307232" cy="790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采用绕制好定子线圈，布线，连线，通过模具将线圈固化成定子盘式形状。其中机壳、端盖成为磁路的一部分。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B02343-7312-58A3-ACD1-93CBF3D79F98}"/>
              </a:ext>
            </a:extLst>
          </p:cNvPr>
          <p:cNvSpPr txBox="1"/>
          <p:nvPr/>
        </p:nvSpPr>
        <p:spPr>
          <a:xfrm>
            <a:off x="2900495" y="2359096"/>
            <a:ext cx="163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无铁芯结构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0485640-254E-D9D7-AFF6-02C5B2D41C9D}"/>
              </a:ext>
            </a:extLst>
          </p:cNvPr>
          <p:cNvSpPr txBox="1"/>
          <p:nvPr/>
        </p:nvSpPr>
        <p:spPr>
          <a:xfrm>
            <a:off x="482098" y="2360501"/>
            <a:ext cx="163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搭载车型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210767E-222F-2A6C-90F0-909222E28A0B}"/>
              </a:ext>
            </a:extLst>
          </p:cNvPr>
          <p:cNvSpPr txBox="1"/>
          <p:nvPr/>
        </p:nvSpPr>
        <p:spPr>
          <a:xfrm>
            <a:off x="8207274" y="2369945"/>
            <a:ext cx="2268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电机冷却方式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D068A6-30B3-CE77-67D2-91D3DA034B34}"/>
              </a:ext>
            </a:extLst>
          </p:cNvPr>
          <p:cNvSpPr txBox="1"/>
          <p:nvPr/>
        </p:nvSpPr>
        <p:spPr>
          <a:xfrm>
            <a:off x="2927990" y="4356548"/>
            <a:ext cx="1951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永磁体排列方式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C757800-E654-013B-2159-88F82A6C32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1797" y="3309591"/>
            <a:ext cx="1657051" cy="96502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0F926E9-E722-9ECD-06B2-1393512257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1677" y="2840156"/>
            <a:ext cx="955445" cy="138008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FACD952-7501-60D6-A46F-F00954D4A7CF}"/>
              </a:ext>
            </a:extLst>
          </p:cNvPr>
          <p:cNvSpPr txBox="1"/>
          <p:nvPr/>
        </p:nvSpPr>
        <p:spPr>
          <a:xfrm>
            <a:off x="2919206" y="4725880"/>
            <a:ext cx="4866775" cy="1033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根据永磁体结构的不同，轴向磁通电机可以分为</a:t>
            </a:r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05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不等比例扇形结构、矩形结构、等比例扇形结构圆形结构、</a:t>
            </a:r>
            <a:r>
              <a:rPr lang="en-US" altLang="zh-CN" sz="105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Halbach</a:t>
            </a:r>
            <a:r>
              <a:rPr lang="zh-CN" altLang="en-US" sz="105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永磁体排列结构、其它特殊的形状例如直角梯形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。将不同的充磁阵列结合起来，这样阵列有助于提高气隙磁密，从而降低损耗，提高电机的效率和功率密度。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C9D84C8-7C1B-929B-E7EA-D448356508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6439" y="5719881"/>
            <a:ext cx="4504868" cy="5904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3B35718-6AB5-87C4-BE2C-AD56ABDB9B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14" y="3349242"/>
            <a:ext cx="1609464" cy="120709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22144222-26C8-2627-341E-6BD1A6F693BA}"/>
              </a:ext>
            </a:extLst>
          </p:cNvPr>
          <p:cNvSpPr txBox="1"/>
          <p:nvPr/>
        </p:nvSpPr>
        <p:spPr>
          <a:xfrm>
            <a:off x="8254361" y="2912607"/>
            <a:ext cx="3445855" cy="1521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目前多种冷却方式种，主要分为水冷和油冷两种方式，传统轴向电机的冷却结构位于机壳的径向两侧，对定子</a:t>
            </a:r>
          </a:p>
          <a:p>
            <a:pPr>
              <a:lnSpc>
                <a:spcPct val="150000"/>
              </a:lnSpc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铁心和绕组的冷却效果更好。由于轴向磁通电机的绕组直接与外部铝制外壳接触，冷却效果极佳，铝的导热性又非常好。因此，轴向磁通电机的绕组一般会有较好的冷却效果。</a:t>
            </a:r>
            <a:endParaRPr lang="zh-CN" altLang="en-US" sz="105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6D4DB03-8742-1834-79C0-8457A499929C}"/>
              </a:ext>
            </a:extLst>
          </p:cNvPr>
          <p:cNvSpPr txBox="1"/>
          <p:nvPr/>
        </p:nvSpPr>
        <p:spPr>
          <a:xfrm>
            <a:off x="8309967" y="4408684"/>
            <a:ext cx="1762780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YASA</a:t>
            </a:r>
            <a:r>
              <a:rPr lang="zh-CN" altLang="en-US" sz="1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采用是由</a:t>
            </a:r>
            <a:r>
              <a:rPr lang="zh-CN" altLang="en-US" sz="1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内外两个支路油冷直接接触</a:t>
            </a:r>
            <a:r>
              <a:rPr lang="zh-CN" altLang="en-US" sz="1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的方案，其环形油道由内圈和外圈两个支路构成，一个逆时针流动，一个顺时针流动。可以获得较好的冷却效果。但也对于后期维护、壳体密封、精度控制等又提出了更高的要求。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0E665345-CD6A-62B8-8054-C396324BDE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308" b="100000" l="6452" r="100000">
                        <a14:backgroundMark x1="80938" y1="36923" x2="80938" y2="369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77289" y="4664200"/>
            <a:ext cx="1684951" cy="1284713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B9EAEB4A-1C64-0EC6-C766-5F721BA1B48D}"/>
              </a:ext>
            </a:extLst>
          </p:cNvPr>
          <p:cNvSpPr txBox="1"/>
          <p:nvPr/>
        </p:nvSpPr>
        <p:spPr>
          <a:xfrm>
            <a:off x="32690" y="3444737"/>
            <a:ext cx="31674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奔驰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Vision One Eleven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概念车</a:t>
            </a:r>
          </a:p>
        </p:txBody>
      </p:sp>
    </p:spTree>
    <p:extLst>
      <p:ext uri="{BB962C8B-B14F-4D97-AF65-F5344CB8AC3E}">
        <p14:creationId xmlns:p14="http://schemas.microsoft.com/office/powerpoint/2010/main" val="4207754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076113575"/>
              </p:ext>
            </p:extLst>
          </p:nvPr>
        </p:nvGraphicFramePr>
        <p:xfrm>
          <a:off x="384380" y="2410469"/>
          <a:ext cx="5625115" cy="2464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35704880"/>
              </p:ext>
            </p:extLst>
          </p:nvPr>
        </p:nvGraphicFramePr>
        <p:xfrm>
          <a:off x="384380" y="4602627"/>
          <a:ext cx="5602824" cy="1722666"/>
        </p:xfrm>
        <a:graphic>
          <a:graphicData uri="http://schemas.openxmlformats.org/drawingml/2006/table">
            <a:tbl>
              <a:tblPr firstRow="1" bandRow="1"/>
              <a:tblGrid>
                <a:gridCol w="873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3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98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zh-CN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2023.1-12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6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中国汽车</a:t>
                      </a:r>
                      <a:endParaRPr lang="en-US" altLang="zh-CN" sz="105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2796.8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2552.8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2462.5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2652.8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2747.6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3011.3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2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累计渗透率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090385700"/>
              </p:ext>
            </p:extLst>
          </p:nvPr>
        </p:nvGraphicFramePr>
        <p:xfrm>
          <a:off x="6085339" y="4648805"/>
          <a:ext cx="5683462" cy="174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72785" y="2486669"/>
            <a:ext cx="35877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新能源年度</a:t>
            </a:r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产量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走势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032" y="999281"/>
            <a:ext cx="113349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新能源汽车产量，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月同比增长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30.3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增速高于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汽车市场整体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4.9%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的增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幅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785" y="1447365"/>
            <a:ext cx="11535765" cy="1059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月，中国新能源汽车产量</a:t>
            </a:r>
            <a:r>
              <a:rPr kumimoji="0" lang="en-US" altLang="zh-CN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944.3</a:t>
            </a:r>
            <a:r>
              <a:rPr kumimoji="0" lang="zh-CN" alt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，同比增长</a:t>
            </a:r>
            <a:r>
              <a:rPr lang="en-US" altLang="zh-CN" sz="1600" b="1" u="sng" kern="0" dirty="0">
                <a:solidFill>
                  <a:srgbClr val="3A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30.3%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累计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渗透率提升至</a:t>
            </a:r>
            <a:r>
              <a:rPr kumimoji="0" lang="en-US" altLang="zh-CN" sz="1600" b="1" i="0" u="sng" strike="noStrike" kern="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31.4%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月新能源渗透率达到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全年新能源汽车市场画下圆满的句号，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年电池成本大幅下滑，价格战从年初打到年底，年底汽车促消费政策以及车企降价政策频繁发布，吸引消费者购车需求提前释放，自主品牌依靠新能源车型，市占率持续增长，促进合资品牌汽车产品电动化提速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78858" y="4434503"/>
            <a:ext cx="358775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新能源产量整体月度增长情况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1899462" y="2617294"/>
            <a:ext cx="0" cy="370800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6211299" y="4194959"/>
            <a:ext cx="5959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2021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5521" y="4216501"/>
            <a:ext cx="5343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78595" y="6167519"/>
            <a:ext cx="8575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数据来源：乘联会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国家统计局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1406" y="240337"/>
            <a:ext cx="57871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中国新能源汽车市场走势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EF9C9E-5EE0-B793-EBFD-C03B90933ADE}"/>
              </a:ext>
            </a:extLst>
          </p:cNvPr>
          <p:cNvSpPr txBox="1"/>
          <p:nvPr/>
        </p:nvSpPr>
        <p:spPr>
          <a:xfrm>
            <a:off x="10180056" y="4194088"/>
            <a:ext cx="5343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2023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2149CC-BB92-8583-2FE7-1882EEB49B61}"/>
              </a:ext>
            </a:extLst>
          </p:cNvPr>
          <p:cNvSpPr txBox="1"/>
          <p:nvPr/>
        </p:nvSpPr>
        <p:spPr>
          <a:xfrm>
            <a:off x="8790422" y="6149391"/>
            <a:ext cx="8575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2023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71C2A260-682E-A161-E577-0507B986CE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6250875"/>
              </p:ext>
            </p:extLst>
          </p:nvPr>
        </p:nvGraphicFramePr>
        <p:xfrm>
          <a:off x="6128444" y="2705099"/>
          <a:ext cx="5640357" cy="162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5A2FD495-1E96-C9BE-FBE2-3CF90BD9E2F8}"/>
              </a:ext>
            </a:extLst>
          </p:cNvPr>
          <p:cNvSpPr txBox="1"/>
          <p:nvPr/>
        </p:nvSpPr>
        <p:spPr>
          <a:xfrm>
            <a:off x="6128444" y="3055977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14.2%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B849272-3BEF-CB28-E881-B595DDFD6996}"/>
              </a:ext>
            </a:extLst>
          </p:cNvPr>
          <p:cNvSpPr txBox="1"/>
          <p:nvPr/>
        </p:nvSpPr>
        <p:spPr>
          <a:xfrm>
            <a:off x="7842672" y="2734959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lang="en-US" altLang="zh-CN" sz="1400" b="1" u="sng" dirty="0">
                <a:solidFill>
                  <a:srgbClr val="8B1F1D">
                    <a:lumMod val="75000"/>
                  </a:srgbClr>
                </a:solidFill>
                <a:latin typeface="Agency FB" panose="020B0503020202020204" pitchFamily="34" charset="0"/>
                <a:ea typeface="楷体" panose="02010609060101010101" pitchFamily="49" charset="-122"/>
              </a:rPr>
              <a:t>26.4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DE4296B-6AA2-E444-0A21-1693555C5FE4}"/>
              </a:ext>
            </a:extLst>
          </p:cNvPr>
          <p:cNvSpPr txBox="1"/>
          <p:nvPr/>
        </p:nvSpPr>
        <p:spPr>
          <a:xfrm>
            <a:off x="9738172" y="2509441"/>
            <a:ext cx="18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  <a:buSzTx/>
              <a:buFont typeface="楷体" panose="02010609060101010101" pitchFamily="49" charset="-122"/>
              <a:buChar char="▕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年平均渗透率</a:t>
            </a:r>
            <a:r>
              <a:rPr kumimoji="0" lang="en-US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8B1F1D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楷体" panose="02010609060101010101" pitchFamily="49" charset="-122"/>
                <a:cs typeface="+mn-cs"/>
              </a:rPr>
              <a:t>31.4%</a:t>
            </a:r>
            <a:endParaRPr kumimoji="0" lang="zh-CN" altLang="en-US" sz="1100" b="1" i="0" u="sng" strike="noStrike" kern="1200" cap="none" spc="0" normalizeH="0" baseline="0" noProof="0" dirty="0">
              <a:ln>
                <a:noFill/>
              </a:ln>
              <a:solidFill>
                <a:srgbClr val="8B1F1D">
                  <a:lumMod val="75000"/>
                </a:srgbClr>
              </a:solidFill>
              <a:effectLst/>
              <a:uLnTx/>
              <a:uFillTx/>
              <a:latin typeface="Agency FB" panose="020B0503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" name="图表 1">
                <a:extLst>
                  <a:ext uri="{FF2B5EF4-FFF2-40B4-BE49-F238E27FC236}">
                    <a16:creationId xmlns:a16="http://schemas.microsoft.com/office/drawing/2014/main" id="{2E40AE4E-B151-8610-220D-03CDFEDF94D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119626134"/>
                  </p:ext>
                </p:extLst>
              </p:nvPr>
            </p:nvGraphicFramePr>
            <p:xfrm>
              <a:off x="322118" y="2014996"/>
              <a:ext cx="7928265" cy="429125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2" name="图表 1">
                <a:extLst>
                  <a:ext uri="{FF2B5EF4-FFF2-40B4-BE49-F238E27FC236}">
                    <a16:creationId xmlns:a16="http://schemas.microsoft.com/office/drawing/2014/main" id="{2E40AE4E-B151-8610-220D-03CDFEDF94D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2118" y="2014996"/>
                <a:ext cx="7928265" cy="4291252"/>
              </a:xfrm>
              <a:prstGeom prst="rect">
                <a:avLst/>
              </a:prstGeom>
            </p:spPr>
          </p:pic>
        </mc:Fallback>
      </mc:AlternateContent>
      <p:sp>
        <p:nvSpPr>
          <p:cNvPr id="4" name="文本框 3"/>
          <p:cNvSpPr txBox="1"/>
          <p:nvPr/>
        </p:nvSpPr>
        <p:spPr>
          <a:xfrm>
            <a:off x="8356889" y="2117436"/>
            <a:ext cx="3397827" cy="20756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月，新能源乘用车市场中，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增幅最高，目前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产品已经分为仰望和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M9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的高端化路线和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10-20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PHEV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车型的性价比路线两种，自主品牌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产品市占率正在逐步扩大。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市场稳步提升。</a:t>
            </a:r>
          </a:p>
          <a:p>
            <a:pPr marL="171450" marR="0" lvl="0" indent="-1714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新能源卡车、客车由于去年同期高基数影响，本期出现不同程度下滑。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5362" y="1061040"/>
            <a:ext cx="113934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  <a:tab pos="5651500" algn="l"/>
              </a:tabLst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，相比同期增长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个百分点；轿车、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份额达到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44.5%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；客车、卡车份额分别为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cxnSp>
        <p:nvCxnSpPr>
          <p:cNvPr id="6" name="直接连接符 5"/>
          <p:cNvCxnSpPr>
            <a:cxnSpLocks/>
          </p:cNvCxnSpPr>
          <p:nvPr/>
        </p:nvCxnSpPr>
        <p:spPr>
          <a:xfrm>
            <a:off x="332509" y="1995054"/>
            <a:ext cx="0" cy="431119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11861223" y="2117436"/>
            <a:ext cx="0" cy="419922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30776" y="4757292"/>
            <a:ext cx="1976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41987" y="4245934"/>
            <a:ext cx="19760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CAR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81960" y="5793754"/>
            <a:ext cx="1128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TRUCK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8493" y="5793755"/>
            <a:ext cx="982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15018" y="5763675"/>
            <a:ext cx="1058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181981776"/>
              </p:ext>
            </p:extLst>
          </p:nvPr>
        </p:nvGraphicFramePr>
        <p:xfrm>
          <a:off x="8259041" y="4479208"/>
          <a:ext cx="3518418" cy="1987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282131" y="4249763"/>
            <a:ext cx="358775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月各车型同比增幅</a:t>
            </a:r>
          </a:p>
        </p:txBody>
      </p:sp>
      <p:sp>
        <p:nvSpPr>
          <p:cNvPr id="18" name="矩形 17"/>
          <p:cNvSpPr/>
          <p:nvPr/>
        </p:nvSpPr>
        <p:spPr>
          <a:xfrm>
            <a:off x="564106" y="2211540"/>
            <a:ext cx="7398587" cy="743521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新能源车型比例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(2023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68395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68395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数据来源：零售数据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1407" y="240337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中国新能源汽车市场结构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395557" y="2614268"/>
            <a:ext cx="4796443" cy="543277"/>
            <a:chOff x="7395557" y="2714022"/>
            <a:chExt cx="4796443" cy="54327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新能源汽车市场现状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5557" y="3599327"/>
            <a:ext cx="4796443" cy="543277"/>
            <a:chOff x="7395557" y="2714022"/>
            <a:chExt cx="4796443" cy="543277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三电系统竞争格局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5557" y="4584386"/>
            <a:ext cx="4796443" cy="543277"/>
            <a:chOff x="7395557" y="2714022"/>
            <a:chExt cx="4796443" cy="54327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463865" y="3237242"/>
              <a:ext cx="4728135" cy="20057"/>
            </a:xfrm>
            <a:prstGeom prst="line">
              <a:avLst/>
            </a:prstGeom>
            <a:noFill/>
            <a:ln w="1270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9" name="文本框 28"/>
            <p:cNvSpPr txBox="1"/>
            <p:nvPr/>
          </p:nvSpPr>
          <p:spPr>
            <a:xfrm>
              <a:off x="8233542" y="2783268"/>
              <a:ext cx="3118874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三电系统技术趋势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95557" y="2714022"/>
              <a:ext cx="722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085552" y="2936348"/>
              <a:ext cx="86701" cy="86701"/>
            </a:xfrm>
            <a:prstGeom prst="ellipse">
              <a:avLst/>
            </a:prstGeom>
            <a:solidFill>
              <a:srgbClr val="8B1F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677654387"/>
              </p:ext>
            </p:extLst>
          </p:nvPr>
        </p:nvGraphicFramePr>
        <p:xfrm>
          <a:off x="932872" y="4820002"/>
          <a:ext cx="3916533" cy="162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792362484"/>
              </p:ext>
            </p:extLst>
          </p:nvPr>
        </p:nvGraphicFramePr>
        <p:xfrm>
          <a:off x="410885" y="2770316"/>
          <a:ext cx="4438521" cy="2069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607585677"/>
              </p:ext>
            </p:extLst>
          </p:nvPr>
        </p:nvGraphicFramePr>
        <p:xfrm>
          <a:off x="4993558" y="2441860"/>
          <a:ext cx="6825657" cy="4004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66938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8732" y="1395691"/>
            <a:ext cx="11535765" cy="113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月，新能源汽车动力电池装机量</a:t>
            </a: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44.0GWh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600" b="1" u="sng" dirty="0">
                <a:solidFill>
                  <a:srgbClr val="3A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</a:t>
            </a: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3A416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动力电池市场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月同比增长达到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37.3%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月伴随着新能源汽车销量增长，装机量首次达到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44.0GWh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，电池原材料碳酸锂价格大幅下滑也促进了装机量的增长。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月，新能源汽车单车平均电量为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47.4kWh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785" y="2486669"/>
            <a:ext cx="4846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新能源汽车配套电池总装机量年度走势（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GWh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4258" y="2486669"/>
            <a:ext cx="625444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新能源汽车配套电池装机量月度走势（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MWh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1362" y="4985308"/>
            <a:ext cx="21429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其中：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新能源汽车单车平均电池装机量年度走势（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kWh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3700" y="974583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全年新能源汽车总装机辆达到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359.3GWh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3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3190" y="237751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装机量整体走势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63904091"/>
              </p:ext>
            </p:extLst>
          </p:nvPr>
        </p:nvGraphicFramePr>
        <p:xfrm>
          <a:off x="4448174" y="2870198"/>
          <a:ext cx="7434539" cy="3514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25119143"/>
              </p:ext>
            </p:extLst>
          </p:nvPr>
        </p:nvGraphicFramePr>
        <p:xfrm>
          <a:off x="321986" y="2870199"/>
          <a:ext cx="4221437" cy="351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35298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月三元锂总装机量占比达到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35.79%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6032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66938" y="2617294"/>
            <a:ext cx="0" cy="370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1986" y="1414975"/>
            <a:ext cx="11313749" cy="690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电芯外形方面，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月仍以方形电芯为主，配套占比为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93.3%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，圆柱形电芯配套占比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，软包电芯配套占比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电芯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材料方面，目前仍以磷酸铁锂为主，三元材料占比逐渐降低。当前主流产品趋于同质化，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性能提升降速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，提升补能效率、高压化成为当前重要发展方向。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785" y="2486669"/>
            <a:ext cx="4846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电芯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外形配套结构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83433" y="2486669"/>
            <a:ext cx="502254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电芯材料配套结构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14286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乘用车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36216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货车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75251" y="2819351"/>
            <a:ext cx="1584000" cy="276999"/>
          </a:xfrm>
          <a:prstGeom prst="rect">
            <a:avLst/>
          </a:prstGeom>
          <a:solidFill>
            <a:schemeClr val="tx1">
              <a:lumMod val="50000"/>
              <a:lumOff val="50000"/>
              <a:alpha val="10196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3190" y="237751"/>
            <a:ext cx="4735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市场配套结构</a:t>
            </a:r>
          </a:p>
        </p:txBody>
      </p:sp>
      <p:sp>
        <p:nvSpPr>
          <p:cNvPr id="15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463467"/>
              </p:ext>
            </p:extLst>
          </p:nvPr>
        </p:nvGraphicFramePr>
        <p:xfrm>
          <a:off x="483118" y="2573378"/>
          <a:ext cx="11263899" cy="3644354"/>
        </p:xfrm>
        <a:graphic>
          <a:graphicData uri="http://schemas.openxmlformats.org/drawingml/2006/table">
            <a:tbl>
              <a:tblPr/>
              <a:tblGrid>
                <a:gridCol w="401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9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1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56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80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963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49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031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457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95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装机量（</a:t>
                      </a: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MWh）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1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2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3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4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5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1F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宁德时代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弗迪电池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方程豹汽车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中创新航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国轩高科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亿纬锂能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三一汽车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汉马科技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远程新能源商用车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极越汽车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沃尔沃亚太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江苏正力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孚能科技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北京奔驰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江铃雷诺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25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瑞浦兰钧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上汽乘用车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东风启辰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三一汽车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45677" y="2173268"/>
            <a:ext cx="115541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月电池企业装机量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TOP10(MWh)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9" name="小型轿车_TOP10"/>
          <p:cNvGraphicFramePr/>
          <p:nvPr>
            <p:extLst>
              <p:ext uri="{D42A27DB-BD31-4B8C-83A1-F6EECF244321}">
                <p14:modId xmlns:p14="http://schemas.microsoft.com/office/powerpoint/2010/main" val="1851625809"/>
              </p:ext>
            </p:extLst>
          </p:nvPr>
        </p:nvGraphicFramePr>
        <p:xfrm>
          <a:off x="1415480" y="2863544"/>
          <a:ext cx="3024336" cy="3353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23189" y="229362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电芯企业配套情况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电芯企业竞争激烈，成本管控成为核心竞争力。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6032" y="1413277"/>
            <a:ext cx="11313749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月前三企业市场份额达到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80.5%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动力电池市场逐渐陷入“赢者通吃”模式，同时由于主流技术和产品趋同，成本管控的重要性正在提高。此外，车企为了摆脱对电池企业的依赖性，自建动力电池供应链的企业逐渐增多，加剧了竞争压力。未来一方面电池企业将积极布局海外市场，扩大客户群体，另一方面在半固态、固态等前沿技术领域也将加大投入，以此抢占行业先机。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D4859D1-3BC2-BC95-78C2-2323ABFDE64D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B3A1CB3-BC44-CB4A-0FB1-1391FD6EE703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723F36D1-C664-008D-DA71-41EE37401D63}"/>
              </a:ext>
            </a:extLst>
          </p:cNvPr>
          <p:cNvSpPr txBox="1"/>
          <p:nvPr/>
        </p:nvSpPr>
        <p:spPr>
          <a:xfrm>
            <a:off x="2675014" y="5363671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3A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endParaRPr lang="zh-CN" altLang="en-US" sz="1000" b="1" dirty="0">
              <a:solidFill>
                <a:srgbClr val="3A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727D648-D809-EFA0-695A-1F5C2C17834A}"/>
              </a:ext>
            </a:extLst>
          </p:cNvPr>
          <p:cNvCxnSpPr>
            <a:cxnSpLocks/>
          </p:cNvCxnSpPr>
          <p:nvPr/>
        </p:nvCxnSpPr>
        <p:spPr>
          <a:xfrm flipV="1">
            <a:off x="2474259" y="5047129"/>
            <a:ext cx="1568823" cy="358356"/>
          </a:xfrm>
          <a:prstGeom prst="line">
            <a:avLst/>
          </a:prstGeom>
          <a:ln>
            <a:solidFill>
              <a:srgbClr val="1B5C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C9037DD-06CB-6725-0A9F-037275A1EC86}"/>
              </a:ext>
            </a:extLst>
          </p:cNvPr>
          <p:cNvCxnSpPr>
            <a:cxnSpLocks/>
          </p:cNvCxnSpPr>
          <p:nvPr/>
        </p:nvCxnSpPr>
        <p:spPr>
          <a:xfrm>
            <a:off x="2456329" y="5406176"/>
            <a:ext cx="453389" cy="286006"/>
          </a:xfrm>
          <a:prstGeom prst="line">
            <a:avLst/>
          </a:prstGeom>
          <a:ln>
            <a:solidFill>
              <a:srgbClr val="1B5C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187AA7DB-FEBF-0AF6-8CD9-9562BFCCF16A}"/>
              </a:ext>
            </a:extLst>
          </p:cNvPr>
          <p:cNvSpPr/>
          <p:nvPr/>
        </p:nvSpPr>
        <p:spPr>
          <a:xfrm>
            <a:off x="2467075" y="5389681"/>
            <a:ext cx="55928" cy="55928"/>
          </a:xfrm>
          <a:prstGeom prst="ellipse">
            <a:avLst/>
          </a:prstGeom>
          <a:noFill/>
          <a:ln>
            <a:solidFill>
              <a:srgbClr val="1B5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732412"/>
              </p:ext>
            </p:extLst>
          </p:nvPr>
        </p:nvGraphicFramePr>
        <p:xfrm>
          <a:off x="479376" y="2519265"/>
          <a:ext cx="11233251" cy="3810367"/>
        </p:xfrm>
        <a:graphic>
          <a:graphicData uri="http://schemas.openxmlformats.org/drawingml/2006/table">
            <a:tbl>
              <a:tblPr/>
              <a:tblGrid>
                <a:gridCol w="5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78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0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8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08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3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11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721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1035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排名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环比增速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份额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累计配套量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1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2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3 OEM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0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弗迪动力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28.76%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262.2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方程豹汽车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联合汽车电子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17.96%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13.70%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7.52%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蜂巢易创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19.18%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7.22%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吉麦新能源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尼得科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19.25%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5.59%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广汽埃安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中车时代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3.99%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一汽红旗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合众新能源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40.37%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赛力斯汽车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15.6%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一汽奔腾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法雷奥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22.18%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东风启辰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北京奔驰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大众变速器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14.02%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2.77%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5C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方正电机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2.61%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小鹏汽车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12.0%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5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北汽制造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79376" y="2134598"/>
            <a:ext cx="113137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 b="1" i="0" u="none" strike="noStrike" kern="1200" baseline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月电机企业配套量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（万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</a:p>
        </p:txBody>
      </p:sp>
      <p:graphicFrame>
        <p:nvGraphicFramePr>
          <p:cNvPr id="16" name="小型轿车_TOP10"/>
          <p:cNvGraphicFramePr/>
          <p:nvPr>
            <p:extLst>
              <p:ext uri="{D42A27DB-BD31-4B8C-83A1-F6EECF244321}">
                <p14:modId xmlns:p14="http://schemas.microsoft.com/office/powerpoint/2010/main" val="902186503"/>
              </p:ext>
            </p:extLst>
          </p:nvPr>
        </p:nvGraphicFramePr>
        <p:xfrm>
          <a:off x="1711902" y="2475623"/>
          <a:ext cx="3055098" cy="3913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23189" y="229362"/>
            <a:ext cx="66326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驱动电机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企业配套情况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7590" y="941027"/>
            <a:ext cx="1117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电机配套企业合计配套量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，配套量同比增长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53.9%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1986" y="1389808"/>
            <a:ext cx="1131374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月，前十企业合计占比达到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73.4%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，首位配套企业占比均超过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，弗迪动力、特斯拉、大众变速器等均以自配为主。目前，国内电驱动产业已形成了自主供应商、车企、国际零部件巨头、新势力四股势力相互竞争的格局。电机正围绕高效率、高集成、高速化、高压化和低成本等方向发展。</a:t>
            </a:r>
          </a:p>
        </p:txBody>
      </p:sp>
      <p:sp>
        <p:nvSpPr>
          <p:cNvPr id="2" name="文本占位符 1"/>
          <p:cNvSpPr txBox="1"/>
          <p:nvPr/>
        </p:nvSpPr>
        <p:spPr>
          <a:xfrm>
            <a:off x="770890" y="6466840"/>
            <a:ext cx="5325110" cy="150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900" b="0" i="0" u="none" strike="noStrike" kern="1200" cap="none" spc="0" normalizeH="0" baseline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软雅黑 Semibold" panose="020B0702040204020203" charset="-122"/>
                <a:ea typeface="微软雅黑 Semibold" panose="020B0702040204020203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0F0F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数据来源：科瑞咨询调研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D7EDF9D-1C1B-A610-4E5D-FC1D54659723}"/>
              </a:ext>
            </a:extLst>
          </p:cNvPr>
          <p:cNvCxnSpPr>
            <a:cxnSpLocks/>
          </p:cNvCxnSpPr>
          <p:nvPr/>
        </p:nvCxnSpPr>
        <p:spPr>
          <a:xfrm>
            <a:off x="11866938" y="2340528"/>
            <a:ext cx="0" cy="3984766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17124FE-0A94-7C05-B85F-7D4640C47D14}"/>
              </a:ext>
            </a:extLst>
          </p:cNvPr>
          <p:cNvCxnSpPr>
            <a:cxnSpLocks/>
          </p:cNvCxnSpPr>
          <p:nvPr/>
        </p:nvCxnSpPr>
        <p:spPr>
          <a:xfrm>
            <a:off x="326032" y="2256639"/>
            <a:ext cx="0" cy="4068655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330A9349-601D-7F9A-C943-C4DAB484F6E1}"/>
              </a:ext>
            </a:extLst>
          </p:cNvPr>
          <p:cNvSpPr/>
          <p:nvPr/>
        </p:nvSpPr>
        <p:spPr>
          <a:xfrm>
            <a:off x="4053832" y="5389681"/>
            <a:ext cx="55928" cy="55928"/>
          </a:xfrm>
          <a:prstGeom prst="ellipse">
            <a:avLst/>
          </a:prstGeom>
          <a:noFill/>
          <a:ln>
            <a:solidFill>
              <a:srgbClr val="1B5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AB867BC-D642-9C75-F241-AC6FD3C919C6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3159457" y="5084369"/>
            <a:ext cx="922339" cy="305312"/>
          </a:xfrm>
          <a:prstGeom prst="line">
            <a:avLst/>
          </a:prstGeom>
          <a:ln w="12700">
            <a:solidFill>
              <a:srgbClr val="1B5C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7DF3F0-D918-AD91-78C7-6D3CB8C6E272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3040500" y="5437419"/>
            <a:ext cx="1021522" cy="339221"/>
          </a:xfrm>
          <a:prstGeom prst="line">
            <a:avLst/>
          </a:prstGeom>
          <a:ln w="12700">
            <a:solidFill>
              <a:srgbClr val="1B5C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13aff9f-b7e6-4343-8e3f-3711de39f713"/>
  <p:tag name="COMMONDATA" val="eyJoZGlkIjoiODViY2JkMjU3NGYzZTEwMzZmMGFkZWViYmNkYWU3ND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dfa1c8c-c871-40f2-9399-b7f7a47c00be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20210106">
    <a:dk1>
      <a:srgbClr val="000000"/>
    </a:dk1>
    <a:lt1>
      <a:srgbClr val="FFFFFF"/>
    </a:lt1>
    <a:dk2>
      <a:srgbClr val="768395"/>
    </a:dk2>
    <a:lt2>
      <a:srgbClr val="F0F0F0"/>
    </a:lt2>
    <a:accent1>
      <a:srgbClr val="8B1F1D"/>
    </a:accent1>
    <a:accent2>
      <a:srgbClr val="D06C6B"/>
    </a:accent2>
    <a:accent3>
      <a:srgbClr val="C9AF67"/>
    </a:accent3>
    <a:accent4>
      <a:srgbClr val="4D5783"/>
    </a:accent4>
    <a:accent5>
      <a:srgbClr val="8591BD"/>
    </a:accent5>
    <a:accent6>
      <a:srgbClr val="8AB3E6"/>
    </a:accent6>
    <a:hlink>
      <a:srgbClr val="54649C"/>
    </a:hlink>
    <a:folHlink>
      <a:srgbClr val="B33A38"/>
    </a:folHlink>
  </a:clrScheme>
  <a:fontScheme name="20210106">
    <a:majorFont>
      <a:latin typeface="Calibri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8180</TotalTime>
  <Words>3641</Words>
  <Application>Microsoft Office PowerPoint</Application>
  <PresentationFormat>宽屏</PresentationFormat>
  <Paragraphs>693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等线 Light</vt:lpstr>
      <vt:lpstr>华文楷体</vt:lpstr>
      <vt:lpstr>楷体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承桉 李</cp:lastModifiedBy>
  <cp:revision>332</cp:revision>
  <dcterms:created xsi:type="dcterms:W3CDTF">2022-09-13T00:34:00Z</dcterms:created>
  <dcterms:modified xsi:type="dcterms:W3CDTF">2024-01-23T03:24:03Z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123774E6860B41E59107F6CC83DE4883</vt:lpwstr>
  </property>
  <property fmtid="{D5CDD505-2E9C-101B-9397-08002B2CF9AE}" pid="3" name="KSOProductBuildVer">
    <vt:lpwstr>2052-11.1.0.12763</vt:lpwstr>
  </property>
</Properties>
</file>